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F5BE-AE6D-4B17-A8F0-F2C98CFF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1F27A-7F53-445E-A656-349B54AF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8E72-A1A5-4034-AEC8-E0293858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C084-5279-43B5-8B9D-FAD79276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0693-FAB3-4CAC-8AA2-5523BC63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99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58C7-F017-4FA1-9881-5373787E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CFA29-7C60-4145-B8A7-0F39B6AA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FF5A-3BDE-4E3B-ADB7-6D580316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F3F9-5353-4BCA-AA51-868DB2CB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7D75-1D4B-41FC-A958-FA809FD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2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BFCC6-B132-4B73-AE79-F340EC727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88445-698B-4231-8A86-91785342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1413-173D-4D9F-A3AF-E2284A82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AE91-E4F2-4A03-AF61-349B97E3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1E48-DC3F-4A66-8552-60A46376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415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D563-7790-44A0-94AC-85722FFA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73A5-5391-4A66-8E87-BE8B3AC4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59F8-19D0-47CC-8BB5-791A803A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FF5C-AE09-497F-AC93-94482BF1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1DCED-D57D-4297-A6B1-33BDA32F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11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9D17-3B4D-44E3-A1BB-3CFF3F79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9F7A1-05B2-415B-A610-4E06698A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6CFD-0F8F-4FF6-B05B-C1F0415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7698-2AA1-4D62-8D85-DFE386E5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1DE9-3DA8-48E0-88D7-779DE7AB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19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ED46-BAF4-4700-8908-80732588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CEAF-DD97-40A8-BF95-A15FADD67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8A36D-FAC0-453A-AD33-C140B1CF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EE0F7-5253-4E80-913E-78F2A5C3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3B4D-969A-4CEB-8908-4E920509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8DFF6-2BAB-4517-939B-DE8A9D30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6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8C5A-F0A7-48DF-8342-43C4612B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1B78-6AAC-4951-BFAF-6DAB3EB2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0AFE9-543A-4935-A9F0-4CA7C5E1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F6E08-F179-44AC-9845-49FF30535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7D7D1-6E5E-4145-B96E-05857B964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DA1B-310A-4A7E-AAB9-86279B4B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36280-35D8-4F44-83A6-40365671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B8F86-3B9A-44A8-B8BB-8DB7850E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47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E54D-9824-4E92-B4A6-9BDF3A6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53E90-39FD-45B5-8E06-70D43A00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153F1-D8FF-43E8-8D9F-50A47D91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7CAEA-62E9-4F19-905A-64234AE6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2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AE0F-E248-45BD-B5EF-E4D400FD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A8686-B562-40E5-8676-A5099C11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AFEBA-9BA8-4EAC-82DC-1E14CDEF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211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254-3CA7-4456-B2F2-D06D2809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A616-4E9C-4A15-9F35-B4F67E65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39D93-ABA4-448F-9408-64FF0E640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909A-0C07-451B-90CF-BC0FB9F9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A7E22-CCB9-4D3B-845C-3C6BF7AB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FCD-DF71-4F13-99EA-495160A6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23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6BF-7D83-4DE7-AC70-87A2ADB1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52080-2418-43BC-892E-8520A9A9D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898C1-A1F1-4365-AB77-6C720E4E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283E-92CE-4D62-97AD-18341963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D87BB-4B8C-4E05-BDBD-6EBC3367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7010-265E-4B88-9F48-4910840E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6EF93-8E54-4C39-9A4C-17CA6D9C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3BB78-3602-4AAB-920D-C8BCEAB2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8033-C871-4383-B278-293E15D06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50A1-E214-43DB-B16E-95F35653464B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483A-2A99-45EC-B48D-1C9338479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21D9-3CCC-428C-BF85-7633F6981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DC91-2FE4-405A-9E2B-2CF3816A19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18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540626" TargetMode="External"/><Relationship Id="rId2" Type="http://schemas.openxmlformats.org/officeDocument/2006/relationships/hyperlink" Target="http://www.warse.org/IJATCSE/static/pdf/file/ijatcse6692202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37240963_Convolutional_Neural_Network_for_CIFAR-10_Dataset_Image_Classification" TargetMode="External"/><Relationship Id="rId4" Type="http://schemas.openxmlformats.org/officeDocument/2006/relationships/hyperlink" Target="https://arxiv.org/abs/1702.05373v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71CA-8EF3-43C7-8976-D709539B5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Neural Networks for Time Series Federated Learning </a:t>
            </a:r>
            <a:r>
              <a:rPr lang="en-SG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8CACE-8C86-4D7C-8A85-B962D0E9F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Week II Updates </a:t>
            </a:r>
          </a:p>
        </p:txBody>
      </p:sp>
    </p:spTree>
    <p:extLst>
      <p:ext uri="{BB962C8B-B14F-4D97-AF65-F5344CB8AC3E}">
        <p14:creationId xmlns:p14="http://schemas.microsoft.com/office/powerpoint/2010/main" val="380683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9B3C-EAC3-4624-9DB0-94661158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has been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5B28-6A9F-47E5-A382-B03C99C6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b="1" dirty="0"/>
              <a:t>Experiments on datasets 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1.    MNIST 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en-SG" sz="2400" dirty="0"/>
              <a:t>EMNIST </a:t>
            </a:r>
          </a:p>
          <a:p>
            <a:pPr marL="457200" indent="-457200">
              <a:buAutoNum type="arabicPeriod" startAt="2"/>
            </a:pPr>
            <a:r>
              <a:rPr lang="en-SG" sz="2400" dirty="0"/>
              <a:t>CIFAR 10        for Image classification using centralized data 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1600" i="1" dirty="0"/>
              <a:t>Reference papers:</a:t>
            </a:r>
          </a:p>
          <a:p>
            <a:pPr marL="342900" indent="-342900">
              <a:buAutoNum type="arabicPeriod"/>
            </a:pPr>
            <a:r>
              <a:rPr lang="en-SG" sz="1600" dirty="0"/>
              <a:t>MNIST dataset State of the art model 2020: </a:t>
            </a:r>
            <a:r>
              <a:rPr lang="en-US" sz="1600" dirty="0"/>
              <a:t>Effective Handwritten Digit Recognition using Deep Convolution Neural Network</a:t>
            </a:r>
            <a:r>
              <a:rPr lang="en-SG" sz="1600" dirty="0"/>
              <a:t> </a:t>
            </a:r>
            <a:r>
              <a:rPr lang="en-SG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http://www.warse.org/IJATCSE/static/pdf/file/ijatcse66922020.pdf</a:t>
            </a:r>
            <a:endParaRPr lang="en-SG" sz="1600" dirty="0"/>
          </a:p>
          <a:p>
            <a:pPr marL="342900" indent="-342900">
              <a:buAutoNum type="arabicPeriod"/>
            </a:pPr>
            <a:r>
              <a:rPr lang="en-SG" sz="1600" dirty="0"/>
              <a:t>EMNIST </a:t>
            </a:r>
            <a:r>
              <a:rPr lang="en-SG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https://ieeexplore.ieee.org/document/8540626</a:t>
            </a:r>
            <a:r>
              <a:rPr lang="en-SG" sz="1600" dirty="0"/>
              <a:t> </a:t>
            </a:r>
            <a:r>
              <a:rPr lang="en-US" sz="1600" dirty="0"/>
              <a:t>Convolutional Neural Network (CNN) implemented with EMNIST introduced in </a:t>
            </a:r>
            <a:r>
              <a:rPr lang="en-SG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https://arxiv.org/abs/1702.05373v1</a:t>
            </a:r>
            <a:r>
              <a:rPr lang="en-SG" sz="1600" dirty="0"/>
              <a:t>.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CIFAR10 (PDF) CNN Models with CIFAR10 dataset validated </a:t>
            </a: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(PDF) Convolutional Neural Network for CIFAR-10 Dataset Image Classification (researchgate.net)</a:t>
            </a:r>
            <a:endParaRPr lang="en-US" sz="1600" dirty="0"/>
          </a:p>
          <a:p>
            <a:pPr marL="342900" indent="-342900">
              <a:buAutoNum type="arabicPeriod" startAt="2"/>
            </a:pPr>
            <a:endParaRPr lang="en-US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D39BDBB-E4BA-4FEB-B1D7-7E9B1C0E1D77}"/>
              </a:ext>
            </a:extLst>
          </p:cNvPr>
          <p:cNvSpPr/>
          <p:nvPr/>
        </p:nvSpPr>
        <p:spPr>
          <a:xfrm>
            <a:off x="2476501" y="2028825"/>
            <a:ext cx="381000" cy="1924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5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33EC-CB35-4667-AA28-DE1CF16A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A2CA-6DA3-414C-A5A8-25238804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926"/>
            <a:ext cx="10515600" cy="5233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/>
              <a:t>Understanding the simple image classification task using MNIST, EMNIST, CIFAR10 using centralized data.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Datasets 1</a:t>
            </a:r>
            <a:r>
              <a:rPr lang="en-US" sz="2000" dirty="0"/>
              <a:t> : MNIST  - it consists of 70,000 handwritten images from 250 different sources out of which 60,000 are used for training, and the rest are used for training validation.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b="1" dirty="0"/>
              <a:t>Model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2974B-3D9A-4777-977C-FF695215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63" y="2352675"/>
            <a:ext cx="4800600" cy="362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B62F3-F354-4CD5-856E-60AAE8A9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2968624"/>
            <a:ext cx="4886325" cy="2571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F297C-6225-4932-AAE3-0427944C17B8}"/>
              </a:ext>
            </a:extLst>
          </p:cNvPr>
          <p:cNvSpPr txBox="1"/>
          <p:nvPr/>
        </p:nvSpPr>
        <p:spPr>
          <a:xfrm flipH="1">
            <a:off x="838200" y="5981700"/>
            <a:ext cx="10774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Dataset 2: </a:t>
            </a:r>
            <a:r>
              <a:rPr lang="en-SG" sz="2000" dirty="0"/>
              <a:t>EMNIST -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Balanced:  131,600 characters. 47 balanced classes. Replicated CNN architecture in paper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6208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9AD-159A-4319-9FCD-8C53A349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Replications of Results (MNIST &amp; EMNIST)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9472-027A-4CCC-BAD4-B30BBEA2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/>
          </a:p>
          <a:p>
            <a:pPr marL="0" indent="0" algn="ctr">
              <a:buNone/>
            </a:pPr>
            <a:r>
              <a:rPr lang="en-SG" sz="2000" b="1" u="sng" dirty="0"/>
              <a:t>Was able to replicate the closer results using same models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8176B4-6CD1-4752-854A-95A7D740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22309"/>
              </p:ext>
            </p:extLst>
          </p:nvPr>
        </p:nvGraphicFramePr>
        <p:xfrm>
          <a:off x="390525" y="2162176"/>
          <a:ext cx="11315694" cy="348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49">
                  <a:extLst>
                    <a:ext uri="{9D8B030D-6E8A-4147-A177-3AD203B41FA5}">
                      <a16:colId xmlns:a16="http://schemas.microsoft.com/office/drawing/2014/main" val="3074184992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882386652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771258829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3775723969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1271892453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187578414"/>
                    </a:ext>
                  </a:extLst>
                </a:gridCol>
              </a:tblGrid>
              <a:tr h="1504132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Dataset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Model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Training Accuracy achieved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 Accuracy Achieved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471780"/>
                  </a:ext>
                </a:extLst>
              </a:tr>
              <a:tr h="610009">
                <a:tc>
                  <a:txBody>
                    <a:bodyPr/>
                    <a:lstStyle/>
                    <a:p>
                      <a:r>
                        <a:rPr lang="en-SG" dirty="0"/>
                        <a:t>Paper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MNIST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96.95%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98.51%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8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Replication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97.42%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96.02%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6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Paper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EMNIST - Balanced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92%(15 epochs)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85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Replication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90%(15 epochs)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0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8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75F63F-1867-4057-87C7-943A13651962}"/>
              </a:ext>
            </a:extLst>
          </p:cNvPr>
          <p:cNvSpPr txBox="1"/>
          <p:nvPr/>
        </p:nvSpPr>
        <p:spPr>
          <a:xfrm>
            <a:off x="385762" y="400049"/>
            <a:ext cx="11420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Dataset 3</a:t>
            </a:r>
            <a:r>
              <a:rPr lang="en-SG" sz="2000" dirty="0"/>
              <a:t>: </a:t>
            </a:r>
            <a:r>
              <a:rPr lang="en-SG" sz="2000" dirty="0" err="1"/>
              <a:t>Cifar</a:t>
            </a:r>
            <a:r>
              <a:rPr lang="en-SG" sz="2000" dirty="0"/>
              <a:t> 10 -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dataset consists of 60000 32x32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colour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images in 10 classes, with 6000 images per class. 	   There are 50000 training images and 10000 test images</a:t>
            </a:r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0F89A9-9D73-4D0A-95CD-4EDA6612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276350"/>
            <a:ext cx="3443287" cy="3615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D4B2F5-8395-4A93-A292-B48913A9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48" y="1276349"/>
            <a:ext cx="4682233" cy="3615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968195-DA7A-446B-994F-00EA033D2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263" y="1276349"/>
            <a:ext cx="3435964" cy="475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184FC9-13A4-436B-ADAD-C740DA2B5072}"/>
              </a:ext>
            </a:extLst>
          </p:cNvPr>
          <p:cNvSpPr txBox="1"/>
          <p:nvPr/>
        </p:nvSpPr>
        <p:spPr>
          <a:xfrm flipH="1">
            <a:off x="431481" y="5305425"/>
            <a:ext cx="105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Net 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9D0D3-295A-4EE2-9D38-C1266A1D5C4B}"/>
              </a:ext>
            </a:extLst>
          </p:cNvPr>
          <p:cNvSpPr txBox="1"/>
          <p:nvPr/>
        </p:nvSpPr>
        <p:spPr>
          <a:xfrm>
            <a:off x="4162425" y="5305425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Net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EE170-3EFE-4CFB-BF96-52D56CC76515}"/>
              </a:ext>
            </a:extLst>
          </p:cNvPr>
          <p:cNvSpPr txBox="1"/>
          <p:nvPr/>
        </p:nvSpPr>
        <p:spPr>
          <a:xfrm>
            <a:off x="8520263" y="6305550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Net III</a:t>
            </a:r>
          </a:p>
        </p:txBody>
      </p:sp>
    </p:spTree>
    <p:extLst>
      <p:ext uri="{BB962C8B-B14F-4D97-AF65-F5344CB8AC3E}">
        <p14:creationId xmlns:p14="http://schemas.microsoft.com/office/powerpoint/2010/main" val="9762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C576-7CBD-42D7-A5BC-508B3F56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Replications of Results CIFAR10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1B811-7DF6-4525-BEA7-67634FD39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405731"/>
            <a:ext cx="7248526" cy="1838325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9D68225-4707-4FD8-AAD8-DE9477D0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4031"/>
              </p:ext>
            </p:extLst>
          </p:nvPr>
        </p:nvGraphicFramePr>
        <p:xfrm>
          <a:off x="619125" y="4029075"/>
          <a:ext cx="108965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74">
                  <a:extLst>
                    <a:ext uri="{9D8B030D-6E8A-4147-A177-3AD203B41FA5}">
                      <a16:colId xmlns:a16="http://schemas.microsoft.com/office/drawing/2014/main" val="4107243578"/>
                    </a:ext>
                  </a:extLst>
                </a:gridCol>
                <a:gridCol w="2050424">
                  <a:extLst>
                    <a:ext uri="{9D8B030D-6E8A-4147-A177-3AD203B41FA5}">
                      <a16:colId xmlns:a16="http://schemas.microsoft.com/office/drawing/2014/main" val="35126471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46774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113017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818769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60659971"/>
                    </a:ext>
                  </a:extLst>
                </a:gridCol>
              </a:tblGrid>
              <a:tr h="349726">
                <a:tc>
                  <a:txBody>
                    <a:bodyPr/>
                    <a:lstStyle/>
                    <a:p>
                      <a:r>
                        <a:rPr lang="en-SG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Training </a:t>
                      </a:r>
                      <a:r>
                        <a:rPr lang="en-SG" dirty="0" err="1"/>
                        <a:t>Acc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Validation </a:t>
                      </a:r>
                      <a:r>
                        <a:rPr lang="en-SG" dirty="0" err="1"/>
                        <a:t>Acc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 </a:t>
                      </a:r>
                      <a:r>
                        <a:rPr lang="en-SG" dirty="0" err="1"/>
                        <a:t>Acc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Epochs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07096"/>
                  </a:ext>
                </a:extLst>
              </a:tr>
              <a:tr h="349726">
                <a:tc>
                  <a:txBody>
                    <a:bodyPr/>
                    <a:lstStyle/>
                    <a:p>
                      <a:r>
                        <a:rPr lang="en-SG" dirty="0"/>
                        <a:t>Net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86.55%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72.39%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71.21%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193,034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97062"/>
                  </a:ext>
                </a:extLst>
              </a:tr>
              <a:tr h="349726">
                <a:tc>
                  <a:txBody>
                    <a:bodyPr/>
                    <a:lstStyle/>
                    <a:p>
                      <a:r>
                        <a:rPr lang="en-SG" dirty="0"/>
                        <a:t>Net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97.86%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69.29%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68.90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686,090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40031"/>
                  </a:ext>
                </a:extLst>
              </a:tr>
              <a:tr h="349726">
                <a:tc>
                  <a:txBody>
                    <a:bodyPr/>
                    <a:lstStyle/>
                    <a:p>
                      <a:r>
                        <a:rPr lang="en-SG" dirty="0"/>
                        <a:t>Net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1,055,466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89705"/>
                  </a:ext>
                </a:extLst>
              </a:tr>
              <a:tr h="349726">
                <a:tc>
                  <a:txBody>
                    <a:bodyPr/>
                    <a:lstStyle/>
                    <a:p>
                      <a:r>
                        <a:rPr lang="en-SG" dirty="0"/>
                        <a:t>Net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71.64%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74.24%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73.78%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1,055,466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21568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C517C5E8-0419-4E16-94DC-1F2D6A64B79D}"/>
              </a:ext>
            </a:extLst>
          </p:cNvPr>
          <p:cNvSpPr/>
          <p:nvPr/>
        </p:nvSpPr>
        <p:spPr>
          <a:xfrm>
            <a:off x="7915275" y="1495425"/>
            <a:ext cx="361950" cy="17486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8F610-7E76-4226-89EF-52933AC0FF25}"/>
              </a:ext>
            </a:extLst>
          </p:cNvPr>
          <p:cNvSpPr txBox="1"/>
          <p:nvPr/>
        </p:nvSpPr>
        <p:spPr>
          <a:xfrm>
            <a:off x="8782050" y="2143125"/>
            <a:ext cx="12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From Paper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9C238-B9A0-4D65-89EC-E8B0B5DE8681}"/>
              </a:ext>
            </a:extLst>
          </p:cNvPr>
          <p:cNvSpPr txBox="1"/>
          <p:nvPr/>
        </p:nvSpPr>
        <p:spPr>
          <a:xfrm>
            <a:off x="542924" y="3533775"/>
            <a:ext cx="338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Replication of the paper work: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169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523E-92AD-4CAC-85B4-2964E7FE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278B-31D9-4D8D-890B-3B4C8920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Federated training simulations using </a:t>
            </a:r>
            <a:r>
              <a:rPr lang="en-SG" sz="2000" dirty="0" err="1"/>
              <a:t>Tensorflow</a:t>
            </a:r>
            <a:r>
              <a:rPr lang="en-SG" sz="2000" dirty="0"/>
              <a:t> and MNIST / CIFAR10 – </a:t>
            </a:r>
            <a:r>
              <a:rPr lang="en-SG" sz="2000" dirty="0">
                <a:highlight>
                  <a:srgbClr val="FFFF00"/>
                </a:highlight>
              </a:rPr>
              <a:t>In progress</a:t>
            </a:r>
          </a:p>
          <a:p>
            <a:r>
              <a:rPr lang="en-SG" sz="2000" dirty="0"/>
              <a:t>Replication of federated training (real world scenario) on medical imaging &amp; understanding of Federated and </a:t>
            </a:r>
            <a:r>
              <a:rPr lang="en-SG" sz="2000" dirty="0" err="1"/>
              <a:t>SplitNN</a:t>
            </a:r>
            <a:r>
              <a:rPr lang="en-SG" sz="2000" dirty="0"/>
              <a:t> work using Image data. 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72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395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Split Neural Networks for Time Series Federated Learning  </vt:lpstr>
      <vt:lpstr>What has been done</vt:lpstr>
      <vt:lpstr>Experimented:</vt:lpstr>
      <vt:lpstr>Replications of Results (MNIST &amp; EMNIST)</vt:lpstr>
      <vt:lpstr>PowerPoint Presentation</vt:lpstr>
      <vt:lpstr>Replications of Results CIFAR10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Padmapriya Madivanane</dc:creator>
  <cp:lastModifiedBy>Padmapriya Madivanane</cp:lastModifiedBy>
  <cp:revision>20</cp:revision>
  <dcterms:created xsi:type="dcterms:W3CDTF">2021-02-09T14:09:23Z</dcterms:created>
  <dcterms:modified xsi:type="dcterms:W3CDTF">2021-02-14T14:53:57Z</dcterms:modified>
</cp:coreProperties>
</file>