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Wingdings 2" panose="05020102010507070707" pitchFamily="18" charset="2"/>
      <p:regular r:id="rId34"/>
    </p:embeddedFont>
    <p:embeddedFont>
      <p:font typeface="Franklin Gothic Book" panose="020B0503020102020204" pitchFamily="34" charset="0"/>
      <p:regular r:id="rId35"/>
      <p:italic r:id="rId36"/>
    </p:embeddedFont>
    <p:embeddedFont>
      <p:font typeface="Montserrat" panose="020B0604020202020204" charset="0"/>
      <p:regular r:id="rId37"/>
      <p:bold r:id="rId38"/>
      <p:italic r:id="rId39"/>
      <p:boldItalic r:id="rId40"/>
    </p:embeddedFont>
    <p:embeddedFont>
      <p:font typeface="Perpetua" panose="02020502060401020303" pitchFamily="18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 snapToGrid="0">
      <p:cViewPr>
        <p:scale>
          <a:sx n="110" d="100"/>
          <a:sy n="110" d="100"/>
        </p:scale>
        <p:origin x="-581" y="-1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09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9479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F356664-C9A9-410A-A13B-D5756F46E20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91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12/24/2020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76200" y="1010294"/>
            <a:ext cx="8999220" cy="128942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2800" b="1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Montserrat"/>
              </a:rPr>
              <a:t>SMS SPAM DETECTION DATASET</a:t>
            </a:r>
          </a:p>
          <a:p>
            <a:r>
              <a:rPr lang="en" sz="2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Montserrat"/>
              </a:rPr>
              <a:t>INSAID </a:t>
            </a:r>
            <a:r>
              <a:rPr lang="en" sz="2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Montserrat"/>
              </a:rPr>
              <a:t>ML – INTERMEDIATE PROJECT - Exploratory </a:t>
            </a:r>
            <a:r>
              <a:rPr lang="en" sz="2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Montserrat"/>
              </a:rPr>
              <a:t>Data Analysis with Machine Learning </a:t>
            </a:r>
            <a:r>
              <a:rPr lang="en" sz="2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Montserrat"/>
              </a:rPr>
              <a:t>Models</a:t>
            </a:r>
            <a:endParaRPr sz="2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Montserrat"/>
            </a:endParaRPr>
          </a:p>
          <a:p>
            <a:endParaRPr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Montserrat"/>
            </a:endParaRPr>
          </a:p>
        </p:txBody>
      </p:sp>
      <p:sp>
        <p:nvSpPr>
          <p:cNvPr id="3" name="AutoShape 2" descr="Naive Bayes : Text Classifier for Spam Detection. | by Naveen Kumar K | 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2391156"/>
            <a:ext cx="7452360" cy="25562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05740"/>
            <a:ext cx="8702040" cy="103437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bIns="91440" anchor="b" anchorCtr="0">
            <a:no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What is the variations in the </a:t>
            </a:r>
            <a:r>
              <a:rPr lang="en-US" sz="3200" dirty="0" smtClean="0"/>
              <a:t>processed</a:t>
            </a:r>
            <a:r>
              <a:rPr lang="en-US" sz="3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messages length based on ham or spam?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700" y="1532549"/>
            <a:ext cx="25202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Observations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66700">
              <a:buFont typeface="Wingdings" panose="05000000000000000000" pitchFamily="2" charset="2"/>
              <a:buChar char="Ø"/>
              <a:tabLst>
                <a:tab pos="541338" algn="l"/>
              </a:tabLst>
            </a:pPr>
            <a:r>
              <a:rPr lang="en-US" dirty="0" smtClean="0"/>
              <a:t>  </a:t>
            </a:r>
            <a:r>
              <a:rPr lang="en-US" dirty="0"/>
              <a:t>The message length distributions are overlapping for spam and ham which leaves difficulty in judging a spam or ham, hence we can use the actual message length for prediction which has discrete values that differentiates the data.</a:t>
            </a:r>
          </a:p>
          <a:p>
            <a:pPr marL="266700">
              <a:buFont typeface="Wingdings" panose="05000000000000000000" pitchFamily="2" charset="2"/>
              <a:buChar char="Ø"/>
              <a:tabLst>
                <a:tab pos="541338" algn="l"/>
              </a:tabLst>
            </a:pPr>
            <a:endParaRPr lang="en-US" dirty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19" y="1523999"/>
            <a:ext cx="6195061" cy="3024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9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700" y="365760"/>
            <a:ext cx="8702040" cy="58479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bIns="91440" anchor="b" anchorCtr="0">
            <a:noAutofit/>
          </a:bodyPr>
          <a:lstStyle/>
          <a:p>
            <a:r>
              <a:rPr lang="en-US" sz="3200" dirty="0"/>
              <a:t>What are the most common words used in ham </a:t>
            </a:r>
            <a:r>
              <a:rPr lang="en-US" sz="3200" dirty="0" smtClean="0"/>
              <a:t>messages?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07700" y="1532549"/>
            <a:ext cx="25202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Observations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66700">
              <a:buFont typeface="Wingdings" panose="05000000000000000000" pitchFamily="2" charset="2"/>
              <a:buChar char="Ø"/>
              <a:tabLst>
                <a:tab pos="541338" algn="l"/>
              </a:tabLst>
            </a:pPr>
            <a:r>
              <a:rPr lang="en-US" dirty="0" smtClean="0"/>
              <a:t>  </a:t>
            </a:r>
            <a:r>
              <a:rPr lang="en-US" dirty="0"/>
              <a:t>We see that most of the common words are stopwords </a:t>
            </a:r>
            <a:r>
              <a:rPr lang="en-US" dirty="0" smtClean="0"/>
              <a:t>and articles which </a:t>
            </a:r>
            <a:r>
              <a:rPr lang="en-US" dirty="0"/>
              <a:t>does not add much value to the information.</a:t>
            </a:r>
          </a:p>
          <a:p>
            <a:pPr marL="266700">
              <a:buFont typeface="Wingdings" panose="05000000000000000000" pitchFamily="2" charset="2"/>
              <a:buChar char="Ø"/>
              <a:tabLst>
                <a:tab pos="541338" algn="l"/>
              </a:tabLst>
            </a:pPr>
            <a:endParaRPr lang="en-US" dirty="0"/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079" y="1074742"/>
            <a:ext cx="5148261" cy="3781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2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700" y="236220"/>
            <a:ext cx="8702040" cy="104394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bIns="91440" anchor="b" anchorCtr="0">
            <a:noAutofit/>
          </a:bodyPr>
          <a:lstStyle/>
          <a:p>
            <a:r>
              <a:rPr lang="en-US" sz="3200" dirty="0"/>
              <a:t>What are the most common words used in </a:t>
            </a:r>
            <a:r>
              <a:rPr lang="en-US" sz="3200" dirty="0" smtClean="0"/>
              <a:t>spam messages?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07700" y="1532549"/>
            <a:ext cx="25202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Observations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66700">
              <a:buFont typeface="Wingdings" panose="05000000000000000000" pitchFamily="2" charset="2"/>
              <a:buChar char="Ø"/>
              <a:tabLst>
                <a:tab pos="541338" algn="l"/>
              </a:tabLst>
            </a:pPr>
            <a:r>
              <a:rPr lang="en-US" dirty="0" smtClean="0"/>
              <a:t>  </a:t>
            </a:r>
            <a:r>
              <a:rPr lang="en-US" dirty="0"/>
              <a:t>We see that most of the common words are stopwords </a:t>
            </a:r>
            <a:r>
              <a:rPr lang="en-US" dirty="0" smtClean="0"/>
              <a:t>and articles which </a:t>
            </a:r>
            <a:r>
              <a:rPr lang="en-US" dirty="0"/>
              <a:t>does not add much value to the information.</a:t>
            </a:r>
          </a:p>
          <a:p>
            <a:pPr marL="266700">
              <a:buFont typeface="Wingdings" panose="05000000000000000000" pitchFamily="2" charset="2"/>
              <a:buChar char="Ø"/>
              <a:tabLst>
                <a:tab pos="541338" algn="l"/>
              </a:tabLst>
            </a:pPr>
            <a:endParaRPr lang="en-US" dirty="0"/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83" y="1409700"/>
            <a:ext cx="5047297" cy="3634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8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3"/>
          <p:cNvSpPr txBox="1"/>
          <p:nvPr/>
        </p:nvSpPr>
        <p:spPr>
          <a:xfrm>
            <a:off x="60960" y="583574"/>
            <a:ext cx="8999220" cy="99376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2800" b="1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" dirty="0" smtClean="0">
                <a:ln w="1905"/>
                <a:sym typeface="Montserrat"/>
              </a:rPr>
              <a:t>SPAM MESSAGES CLASSIFICATION DATASET</a:t>
            </a:r>
          </a:p>
          <a:p>
            <a:r>
              <a:rPr lang="en" sz="2000" dirty="0" smtClean="0">
                <a:ln w="1905"/>
                <a:sym typeface="Montserrat"/>
              </a:rPr>
              <a:t>Feature Engineering and Scaling </a:t>
            </a:r>
            <a:endParaRPr sz="2000" dirty="0">
              <a:ln w="1905"/>
              <a:sym typeface="Montserrat"/>
            </a:endParaRPr>
          </a:p>
          <a:p>
            <a:endParaRPr dirty="0">
              <a:ln w="1905"/>
              <a:sym typeface="Montserra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" y="1577340"/>
            <a:ext cx="6316980" cy="3032760"/>
          </a:xfrm>
        </p:spPr>
      </p:pic>
    </p:spTree>
    <p:extLst>
      <p:ext uri="{BB962C8B-B14F-4D97-AF65-F5344CB8AC3E}">
        <p14:creationId xmlns:p14="http://schemas.microsoft.com/office/powerpoint/2010/main" val="13092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4079"/>
            <a:ext cx="7772400" cy="601741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Processed Spam Dataset details: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60" y="1028437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processed dataset now has the following details:</a:t>
            </a:r>
          </a:p>
          <a:p>
            <a:pPr lvl="1"/>
            <a:r>
              <a:rPr lang="en-US" sz="1800" b="1" dirty="0" smtClean="0"/>
              <a:t>Spam: values 0 (ham)/1(spam).</a:t>
            </a:r>
          </a:p>
          <a:p>
            <a:pPr lvl="1"/>
            <a:r>
              <a:rPr lang="en-US" sz="1800" b="1" dirty="0" smtClean="0"/>
              <a:t>Processed messages: values are processed text data.</a:t>
            </a:r>
          </a:p>
          <a:p>
            <a:pPr lvl="1"/>
            <a:r>
              <a:rPr lang="en-US" sz="1800" b="1" dirty="0" smtClean="0"/>
              <a:t>Actual message Length: values Integer value from 2 to 910.</a:t>
            </a:r>
          </a:p>
          <a:p>
            <a:pPr lvl="1"/>
            <a:endParaRPr lang="en-US" sz="1800" b="1" dirty="0" smtClean="0"/>
          </a:p>
          <a:p>
            <a:pPr marL="320040" lvl="1" indent="0">
              <a:buNone/>
            </a:pPr>
            <a:endParaRPr lang="en-US" sz="1800" b="1" dirty="0"/>
          </a:p>
          <a:p>
            <a:endParaRPr lang="en-US" sz="2000" b="1" dirty="0" smtClean="0"/>
          </a:p>
          <a:p>
            <a:pPr lvl="0"/>
            <a:endParaRPr lang="en-US" sz="2000" b="1" dirty="0" smtClean="0"/>
          </a:p>
          <a:p>
            <a:pPr lvl="0"/>
            <a:endParaRPr lang="en-US" sz="2000" b="1" dirty="0" smtClean="0"/>
          </a:p>
          <a:p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1900" dirty="0" smtClean="0">
              <a:solidFill>
                <a:prstClr val="black"/>
              </a:solidFill>
            </a:endParaRPr>
          </a:p>
          <a:p>
            <a:pPr lvl="0"/>
            <a:endParaRPr lang="en-US" sz="1900" dirty="0">
              <a:solidFill>
                <a:prstClr val="black"/>
              </a:solidFill>
            </a:endParaRPr>
          </a:p>
          <a:p>
            <a:pPr lvl="1"/>
            <a:endParaRPr lang="en-IN" dirty="0" smtClean="0"/>
          </a:p>
          <a:p>
            <a:pPr lvl="1"/>
            <a:endParaRPr lang="en-US" sz="19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3" y="2491143"/>
            <a:ext cx="5748337" cy="217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18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4079"/>
            <a:ext cx="8208644" cy="716041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Feature Engineering: Text to Features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80" y="1074156"/>
            <a:ext cx="8229600" cy="365024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</a:t>
            </a:r>
            <a:r>
              <a:rPr lang="en-US" sz="2000" dirty="0"/>
              <a:t>can use Bag of words approach to extract features from the test data, wherein the entire sentence will be broken into individual words and the </a:t>
            </a:r>
            <a:r>
              <a:rPr lang="en-US" sz="2000" dirty="0" smtClean="0"/>
              <a:t>occurrence </a:t>
            </a:r>
            <a:r>
              <a:rPr lang="en-US" sz="2000" dirty="0"/>
              <a:t>of each word is represented as a feature which can be used for </a:t>
            </a:r>
            <a:r>
              <a:rPr lang="en-US" sz="2000" dirty="0" smtClean="0"/>
              <a:t>classification. If a word exist in the text it will be valued as 1 else 0.</a:t>
            </a:r>
            <a:endParaRPr lang="en-US" sz="2000" dirty="0"/>
          </a:p>
          <a:p>
            <a:pPr lvl="0"/>
            <a:endParaRPr lang="en-US" sz="2000" b="1" dirty="0"/>
          </a:p>
          <a:p>
            <a:endParaRPr lang="en-US" sz="2000" b="1" dirty="0" smtClean="0"/>
          </a:p>
          <a:p>
            <a:pPr lvl="0"/>
            <a:endParaRPr lang="en-US" sz="2000" b="1" dirty="0" smtClean="0"/>
          </a:p>
          <a:p>
            <a:pPr lvl="0"/>
            <a:endParaRPr lang="en-US" sz="2000" b="1" dirty="0" smtClean="0"/>
          </a:p>
          <a:p>
            <a:r>
              <a:rPr lang="en-US" sz="2000" dirty="0" smtClean="0"/>
              <a:t>Here, I have extracted the top 2000 words from the processed messages to be the features. </a:t>
            </a:r>
            <a:r>
              <a:rPr lang="en-US" sz="2000" dirty="0" smtClean="0"/>
              <a:t>Hence, the text will be converted to a dataset with shape of (5572, 2000).</a:t>
            </a:r>
            <a:endParaRPr lang="en-US" sz="2000" dirty="0" smtClean="0"/>
          </a:p>
          <a:p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1900" dirty="0" smtClean="0">
              <a:solidFill>
                <a:prstClr val="black"/>
              </a:solidFill>
            </a:endParaRPr>
          </a:p>
          <a:p>
            <a:pPr lvl="0"/>
            <a:endParaRPr lang="en-US" sz="1900" dirty="0">
              <a:solidFill>
                <a:prstClr val="black"/>
              </a:solidFill>
            </a:endParaRPr>
          </a:p>
          <a:p>
            <a:pPr lvl="1"/>
            <a:endParaRPr lang="en-IN" dirty="0" smtClean="0"/>
          </a:p>
          <a:p>
            <a:pPr lvl="1"/>
            <a:endParaRPr lang="en-US" sz="19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" y="2407920"/>
            <a:ext cx="8132445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1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4079"/>
            <a:ext cx="8008620" cy="677941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Scaling: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80" y="1020817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The actual message length should be scaled since its values are ranging from 2 - 910 while the other feature values are 0 and 1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We can use the MinMax scaler for reshaping the data between 0 – 1.</a:t>
            </a:r>
          </a:p>
          <a:p>
            <a:r>
              <a:rPr lang="en-US" sz="1800" dirty="0" smtClean="0"/>
              <a:t>The X input for models will be a dataset of 2000 words features and scaled actual message length. The y input for models will be the “spam” feature.</a:t>
            </a:r>
          </a:p>
          <a:p>
            <a:endParaRPr lang="en-US" sz="2000" dirty="0"/>
          </a:p>
          <a:p>
            <a:pPr lvl="0"/>
            <a:endParaRPr lang="en-US" sz="2000" b="1" dirty="0"/>
          </a:p>
          <a:p>
            <a:endParaRPr lang="en-US" sz="2000" b="1" dirty="0" smtClean="0"/>
          </a:p>
          <a:p>
            <a:pPr lvl="0"/>
            <a:endParaRPr lang="en-US" sz="2000" b="1" dirty="0" smtClean="0"/>
          </a:p>
          <a:p>
            <a:pPr lvl="0"/>
            <a:endParaRPr lang="en-US" sz="2000" b="1" dirty="0" smtClean="0"/>
          </a:p>
          <a:p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1900" dirty="0" smtClean="0">
              <a:solidFill>
                <a:prstClr val="black"/>
              </a:solidFill>
            </a:endParaRPr>
          </a:p>
          <a:p>
            <a:pPr lvl="0"/>
            <a:endParaRPr lang="en-US" sz="1900" dirty="0">
              <a:solidFill>
                <a:prstClr val="black"/>
              </a:solidFill>
            </a:endParaRPr>
          </a:p>
          <a:p>
            <a:pPr lvl="1"/>
            <a:endParaRPr lang="en-IN" dirty="0" smtClean="0"/>
          </a:p>
          <a:p>
            <a:pPr lvl="1"/>
            <a:endParaRPr lang="en-US" sz="19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729230"/>
            <a:ext cx="714375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3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3"/>
          <p:cNvSpPr txBox="1"/>
          <p:nvPr/>
        </p:nvSpPr>
        <p:spPr>
          <a:xfrm>
            <a:off x="60960" y="583574"/>
            <a:ext cx="8999220" cy="99376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2800" b="1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" dirty="0" smtClean="0">
                <a:ln w="1905"/>
                <a:sym typeface="Montserrat"/>
              </a:rPr>
              <a:t>SPAM MESSAGES CLASSIFICATION DATASET</a:t>
            </a:r>
          </a:p>
          <a:p>
            <a:r>
              <a:rPr lang="en" sz="2000" dirty="0" smtClean="0">
                <a:ln w="1905"/>
                <a:sym typeface="Montserrat"/>
              </a:rPr>
              <a:t>Model Predictions for Classification dataset</a:t>
            </a:r>
            <a:endParaRPr sz="2000" dirty="0">
              <a:ln w="1905"/>
              <a:sym typeface="Montserrat"/>
            </a:endParaRPr>
          </a:p>
          <a:p>
            <a:endParaRPr dirty="0">
              <a:ln w="1905"/>
              <a:sym typeface="Montserra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" y="1577340"/>
            <a:ext cx="6316980" cy="3032760"/>
          </a:xfrm>
        </p:spPr>
      </p:pic>
    </p:spTree>
    <p:extLst>
      <p:ext uri="{BB962C8B-B14F-4D97-AF65-F5344CB8AC3E}">
        <p14:creationId xmlns:p14="http://schemas.microsoft.com/office/powerpoint/2010/main" val="22300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4079"/>
            <a:ext cx="7772400" cy="632221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Models Details: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00" y="997956"/>
            <a:ext cx="8229600" cy="3901703"/>
          </a:xfrm>
        </p:spPr>
        <p:txBody>
          <a:bodyPr>
            <a:noAutofit/>
          </a:bodyPr>
          <a:lstStyle/>
          <a:p>
            <a:r>
              <a:rPr lang="en-US" sz="1800" dirty="0"/>
              <a:t>The Target variable "spam" is a binary class variable, hence its a classification dataset where </a:t>
            </a:r>
            <a:r>
              <a:rPr lang="en-US" sz="1800" dirty="0" smtClean="0"/>
              <a:t>we </a:t>
            </a:r>
            <a:r>
              <a:rPr lang="en-US" sz="1800" dirty="0"/>
              <a:t>need to find if a message is a spam or </a:t>
            </a:r>
            <a:r>
              <a:rPr lang="en-US" sz="1800" dirty="0" smtClean="0"/>
              <a:t>ham</a:t>
            </a:r>
            <a:r>
              <a:rPr lang="en-US" sz="1800" dirty="0"/>
              <a:t>. </a:t>
            </a:r>
            <a:r>
              <a:rPr lang="en-US" sz="1800" dirty="0" smtClean="0"/>
              <a:t>Hence the following algorithms are selected:</a:t>
            </a:r>
            <a:endParaRPr lang="en-US" sz="1800" dirty="0"/>
          </a:p>
          <a:p>
            <a:pPr lvl="1"/>
            <a:r>
              <a:rPr lang="en-US" sz="1600" dirty="0"/>
              <a:t>Logistic Regression</a:t>
            </a:r>
          </a:p>
          <a:p>
            <a:pPr lvl="1"/>
            <a:r>
              <a:rPr lang="en-US" sz="1600" dirty="0"/>
              <a:t>Decision Forest Classifier</a:t>
            </a:r>
          </a:p>
          <a:p>
            <a:pPr lvl="1"/>
            <a:r>
              <a:rPr lang="en-US" sz="1600" dirty="0"/>
              <a:t>Random Trees Classifier</a:t>
            </a:r>
          </a:p>
          <a:p>
            <a:pPr lvl="1"/>
            <a:r>
              <a:rPr lang="en-US" sz="1600" dirty="0"/>
              <a:t>K - Nearest </a:t>
            </a:r>
            <a:r>
              <a:rPr lang="en-US" sz="1600" dirty="0" smtClean="0"/>
              <a:t>Neighbor</a:t>
            </a:r>
            <a:endParaRPr lang="en-US" sz="1600" dirty="0"/>
          </a:p>
          <a:p>
            <a:pPr lvl="1"/>
            <a:r>
              <a:rPr lang="en-US" sz="1600" dirty="0"/>
              <a:t>Gaussian Naive Bayes</a:t>
            </a:r>
          </a:p>
          <a:p>
            <a:r>
              <a:rPr lang="en-US" sz="1800" dirty="0"/>
              <a:t>The different metrics </a:t>
            </a:r>
            <a:r>
              <a:rPr lang="en-US" sz="1800" dirty="0" smtClean="0"/>
              <a:t>which we </a:t>
            </a:r>
            <a:r>
              <a:rPr lang="en-US" sz="1800" dirty="0"/>
              <a:t>have </a:t>
            </a:r>
            <a:r>
              <a:rPr lang="en-US" sz="1800" dirty="0" smtClean="0"/>
              <a:t>for validating </a:t>
            </a:r>
            <a:r>
              <a:rPr lang="en-US" sz="1800" dirty="0"/>
              <a:t>the </a:t>
            </a:r>
            <a:r>
              <a:rPr lang="en-US" sz="1800" dirty="0" smtClean="0"/>
              <a:t>classifier models </a:t>
            </a:r>
            <a:r>
              <a:rPr lang="en-US" sz="1800" dirty="0"/>
              <a:t>are:</a:t>
            </a:r>
          </a:p>
          <a:p>
            <a:pPr lvl="1"/>
            <a:r>
              <a:rPr lang="en-US" sz="1600" dirty="0"/>
              <a:t>Confusion Matrix</a:t>
            </a:r>
          </a:p>
          <a:p>
            <a:pPr lvl="1"/>
            <a:r>
              <a:rPr lang="en-US" sz="1600" dirty="0"/>
              <a:t>Accuracy</a:t>
            </a:r>
          </a:p>
          <a:p>
            <a:pPr lvl="1"/>
            <a:r>
              <a:rPr lang="en-US" sz="1600" dirty="0"/>
              <a:t>Recall</a:t>
            </a:r>
          </a:p>
          <a:p>
            <a:pPr lvl="1"/>
            <a:r>
              <a:rPr lang="en-US" sz="1600" dirty="0"/>
              <a:t>Precision</a:t>
            </a:r>
          </a:p>
          <a:p>
            <a:pPr lvl="1"/>
            <a:r>
              <a:rPr lang="en-US" sz="1600" dirty="0"/>
              <a:t>F1 </a:t>
            </a:r>
            <a:r>
              <a:rPr lang="en-US" sz="1600" dirty="0" smtClean="0"/>
              <a:t>Score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86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4079"/>
            <a:ext cx="7772400" cy="632221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Prediction Strategy: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300" y="1005577"/>
            <a:ext cx="8229600" cy="3394472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dataset will be divided into train and test data’s in the ratio of 80:20.</a:t>
            </a:r>
          </a:p>
          <a:p>
            <a:r>
              <a:rPr lang="en-US" sz="1800" dirty="0" smtClean="0"/>
              <a:t>In </a:t>
            </a:r>
            <a:r>
              <a:rPr lang="en-US" sz="1800" dirty="0"/>
              <a:t>this dataset we are trying to classify a message as ham(0) or spam(1</a:t>
            </a:r>
            <a:r>
              <a:rPr lang="en-US" sz="1800" dirty="0" smtClean="0"/>
              <a:t>), hence the definition of various metrics would be as follows:</a:t>
            </a:r>
            <a:endParaRPr lang="en-US" sz="1800" dirty="0"/>
          </a:p>
          <a:p>
            <a:pPr lvl="1"/>
            <a:r>
              <a:rPr lang="en-US" sz="1600" dirty="0"/>
              <a:t>Accuracy : (TP + TN)/ (TP + TN + FP + FN)</a:t>
            </a:r>
            <a:br>
              <a:rPr lang="en-US" sz="1600" dirty="0"/>
            </a:br>
            <a:r>
              <a:rPr lang="en-US" sz="1600" dirty="0"/>
              <a:t>How many hams and spams where correctly classified??</a:t>
            </a:r>
          </a:p>
          <a:p>
            <a:pPr lvl="1"/>
            <a:r>
              <a:rPr lang="en-US" sz="1600" dirty="0"/>
              <a:t>Recall/Sensitivity: TP/ (TP + FN)</a:t>
            </a:r>
            <a:br>
              <a:rPr lang="en-US" sz="1600" dirty="0"/>
            </a:br>
            <a:r>
              <a:rPr lang="en-US" sz="1600" dirty="0"/>
              <a:t>How many spams where correctly predicted out of the total spams?</a:t>
            </a:r>
          </a:p>
          <a:p>
            <a:pPr lvl="1"/>
            <a:r>
              <a:rPr lang="en-US" sz="1600" dirty="0"/>
              <a:t>Precision: TP/(TP + FP)</a:t>
            </a:r>
            <a:br>
              <a:rPr lang="en-US" sz="1600" dirty="0"/>
            </a:br>
            <a:r>
              <a:rPr lang="en-US" sz="1600" dirty="0"/>
              <a:t>How many spams where correctly predicted out of total predictions?</a:t>
            </a:r>
          </a:p>
          <a:p>
            <a:pPr lvl="1"/>
            <a:r>
              <a:rPr lang="en-US" sz="1600" dirty="0"/>
              <a:t>F1 Score: 2.Precision * Recall/ (Precision + Recall) Weighted average of True positives and True negatives.</a:t>
            </a:r>
          </a:p>
          <a:p>
            <a:pPr lvl="1"/>
            <a:r>
              <a:rPr lang="en-US" sz="1600" dirty="0"/>
              <a:t>FN: We predicted as not spam but it was actually a spam. </a:t>
            </a:r>
            <a:endParaRPr lang="en-US" sz="1600" dirty="0" smtClean="0"/>
          </a:p>
          <a:p>
            <a:pPr lvl="1"/>
            <a:r>
              <a:rPr lang="en-US" sz="1600" dirty="0" smtClean="0"/>
              <a:t>FP</a:t>
            </a:r>
            <a:r>
              <a:rPr lang="en-US" sz="1600" dirty="0"/>
              <a:t>: We predicted as spam but it was actually not a spam.</a:t>
            </a:r>
          </a:p>
          <a:p>
            <a:pPr lvl="1"/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95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320278"/>
            <a:ext cx="8267700" cy="959881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  <a:sym typeface="Arial"/>
              </a:rPr>
              <a:t>Information on the sms spam detection dataset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tserrat"/>
              <a:ea typeface="Montserrat"/>
              <a:cs typeface="Montserrat"/>
              <a:sym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299210"/>
            <a:ext cx="7772400" cy="3429000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Info</a:t>
            </a:r>
            <a:r>
              <a:rPr lang="en-US" sz="2200" dirty="0"/>
              <a:t> </a:t>
            </a:r>
            <a:r>
              <a:rPr lang="en-US" sz="2200" dirty="0" smtClean="0"/>
              <a:t>: Info function of the dataset gives </a:t>
            </a:r>
            <a:r>
              <a:rPr lang="en-US" sz="2200" dirty="0"/>
              <a:t>us the following </a:t>
            </a:r>
            <a:r>
              <a:rPr lang="en-US" sz="2200" dirty="0" smtClean="0"/>
              <a:t>insights:</a:t>
            </a:r>
            <a:endParaRPr lang="en-US" sz="2200" dirty="0"/>
          </a:p>
          <a:p>
            <a:pPr lvl="1"/>
            <a:r>
              <a:rPr lang="en-US" sz="2000" dirty="0"/>
              <a:t>There are a total of </a:t>
            </a:r>
            <a:r>
              <a:rPr lang="en-US" sz="2000" b="1" dirty="0" smtClean="0"/>
              <a:t> 5572 samples/ rows</a:t>
            </a:r>
            <a:r>
              <a:rPr lang="en-US" sz="2000" dirty="0"/>
              <a:t> and </a:t>
            </a:r>
            <a:r>
              <a:rPr lang="en-US" sz="2000" b="1" dirty="0"/>
              <a:t>5</a:t>
            </a:r>
            <a:r>
              <a:rPr lang="en-US" sz="2000" b="1" dirty="0" smtClean="0"/>
              <a:t> features/columns</a:t>
            </a:r>
            <a:r>
              <a:rPr lang="en-US" sz="2000" dirty="0"/>
              <a:t> in </a:t>
            </a:r>
            <a:r>
              <a:rPr lang="en-US" sz="2000" dirty="0" smtClean="0"/>
              <a:t>the dataset.</a:t>
            </a:r>
            <a:endParaRPr lang="en-US" sz="2000" dirty="0" smtClean="0"/>
          </a:p>
          <a:p>
            <a:pPr lvl="1"/>
            <a:r>
              <a:rPr lang="en-IN" sz="2000" dirty="0" smtClean="0"/>
              <a:t>Columns </a:t>
            </a:r>
            <a:r>
              <a:rPr lang="en-IN" sz="2000" dirty="0" smtClean="0"/>
              <a:t>are : </a:t>
            </a:r>
            <a:r>
              <a:rPr lang="en-IN" sz="2000" dirty="0" smtClean="0"/>
              <a:t>‘v1', ‘v2', ‘</a:t>
            </a:r>
            <a:r>
              <a:rPr lang="en-IN" sz="2000" dirty="0" err="1" smtClean="0"/>
              <a:t>Unamed</a:t>
            </a:r>
            <a:r>
              <a:rPr lang="en-IN" sz="2000" dirty="0" smtClean="0"/>
              <a:t>: 2', ‘</a:t>
            </a:r>
            <a:r>
              <a:rPr lang="en-IN" sz="2000" dirty="0" err="1" smtClean="0"/>
              <a:t>Unamed</a:t>
            </a:r>
            <a:r>
              <a:rPr lang="en-IN" sz="2000" dirty="0" smtClean="0"/>
              <a:t>: 3', ‘</a:t>
            </a:r>
            <a:r>
              <a:rPr lang="en-IN" sz="2000" dirty="0" err="1" smtClean="0"/>
              <a:t>Unamed</a:t>
            </a:r>
            <a:r>
              <a:rPr lang="en-IN" sz="2000" dirty="0" smtClean="0"/>
              <a:t>: 4'</a:t>
            </a:r>
            <a:endParaRPr lang="en-US" sz="2000" dirty="0"/>
          </a:p>
          <a:p>
            <a:pPr lvl="1"/>
            <a:r>
              <a:rPr lang="en-US" sz="2000" dirty="0" smtClean="0"/>
              <a:t>All the columns</a:t>
            </a:r>
            <a:r>
              <a:rPr lang="en-US" sz="2000" dirty="0"/>
              <a:t> </a:t>
            </a:r>
            <a:r>
              <a:rPr lang="en-US" sz="2000" dirty="0" smtClean="0"/>
              <a:t>are of object</a:t>
            </a:r>
            <a:r>
              <a:rPr lang="en-US" sz="2000" dirty="0"/>
              <a:t> </a:t>
            </a:r>
            <a:r>
              <a:rPr lang="en-US" sz="2000" dirty="0" err="1"/>
              <a:t>datatype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There are </a:t>
            </a:r>
            <a:r>
              <a:rPr lang="en-US" sz="2000" b="1" dirty="0"/>
              <a:t>missing values </a:t>
            </a:r>
            <a:r>
              <a:rPr lang="en-US" sz="2000" dirty="0"/>
              <a:t>in the </a:t>
            </a:r>
            <a:r>
              <a:rPr lang="en-IN" sz="2000" dirty="0" err="1" smtClean="0"/>
              <a:t>Unamed</a:t>
            </a:r>
            <a:r>
              <a:rPr lang="en-IN" sz="2000" dirty="0"/>
              <a:t>: </a:t>
            </a:r>
            <a:r>
              <a:rPr lang="en-IN" sz="2000" dirty="0" smtClean="0"/>
              <a:t>2, </a:t>
            </a:r>
            <a:r>
              <a:rPr lang="en-IN" sz="2000" dirty="0" err="1" smtClean="0"/>
              <a:t>Unamed</a:t>
            </a:r>
            <a:r>
              <a:rPr lang="en-IN" sz="2000" dirty="0"/>
              <a:t>: </a:t>
            </a:r>
            <a:r>
              <a:rPr lang="en-IN" sz="2000" dirty="0" smtClean="0"/>
              <a:t>3, </a:t>
            </a:r>
            <a:r>
              <a:rPr lang="en-IN" sz="2000" dirty="0" err="1" smtClean="0"/>
              <a:t>Unamed</a:t>
            </a:r>
            <a:r>
              <a:rPr lang="en-IN" sz="2000" dirty="0"/>
              <a:t>: </a:t>
            </a:r>
            <a:r>
              <a:rPr lang="en-IN" sz="2000" dirty="0" smtClean="0"/>
              <a:t>4 </a:t>
            </a:r>
            <a:r>
              <a:rPr lang="en-US" sz="2000" dirty="0" smtClean="0"/>
              <a:t>columns.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07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4079"/>
            <a:ext cx="7772400" cy="632221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Prediction Strategy: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80" y="1097017"/>
            <a:ext cx="8229600" cy="3394472"/>
          </a:xfrm>
        </p:spPr>
        <p:txBody>
          <a:bodyPr>
            <a:noAutofit/>
          </a:bodyPr>
          <a:lstStyle/>
          <a:p>
            <a:r>
              <a:rPr lang="en-US" sz="1800" dirty="0"/>
              <a:t>Here, we should avoid predicting a message as spam, which was </a:t>
            </a:r>
            <a:r>
              <a:rPr lang="en-US" sz="1800" dirty="0" smtClean="0"/>
              <a:t>actually not </a:t>
            </a:r>
            <a:r>
              <a:rPr lang="en-US" sz="1800" dirty="0"/>
              <a:t>a spam, </a:t>
            </a:r>
            <a:r>
              <a:rPr lang="en-US" sz="1800" dirty="0" smtClean="0"/>
              <a:t>because </a:t>
            </a:r>
            <a:r>
              <a:rPr lang="en-US" sz="1800" dirty="0"/>
              <a:t>it might be an important </a:t>
            </a:r>
            <a:r>
              <a:rPr lang="en-US" sz="1800" dirty="0" smtClean="0"/>
              <a:t>message to the user, which might lead to loss of information.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Hence FP should be less, which means precision should be very high for this dataset.</a:t>
            </a:r>
          </a:p>
          <a:p>
            <a:r>
              <a:rPr lang="en-US" sz="1800" dirty="0"/>
              <a:t>So, in the </a:t>
            </a:r>
            <a:r>
              <a:rPr lang="en-US" sz="1800" dirty="0" smtClean="0"/>
              <a:t>modeling, </a:t>
            </a:r>
            <a:r>
              <a:rPr lang="en-US" sz="1800" dirty="0"/>
              <a:t>we need to make sure that the accuracy and precision </a:t>
            </a:r>
            <a:r>
              <a:rPr lang="en-US" sz="1800" dirty="0" smtClean="0"/>
              <a:t>values are </a:t>
            </a:r>
            <a:r>
              <a:rPr lang="en-US" sz="1800" dirty="0"/>
              <a:t>high.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32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4079"/>
            <a:ext cx="7962900" cy="632221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Base Model Prediction Metrics: Test data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680" y="1097017"/>
            <a:ext cx="8229600" cy="388883"/>
          </a:xfrm>
        </p:spPr>
        <p:txBody>
          <a:bodyPr>
            <a:noAutofit/>
          </a:bodyPr>
          <a:lstStyle/>
          <a:p>
            <a:r>
              <a:rPr lang="en-US" sz="1800" dirty="0" smtClean="0"/>
              <a:t>After running the base models as listed in slide 18, the following metrics were recorded for test data:</a:t>
            </a:r>
            <a:endParaRPr lang="en-US" sz="18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" y="1794510"/>
            <a:ext cx="7548880" cy="283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0860" y="3093720"/>
            <a:ext cx="7548880" cy="403860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83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4079"/>
            <a:ext cx="7962900" cy="632221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Base Model Prediction Metrics: Train data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80" y="1097017"/>
            <a:ext cx="8229600" cy="388883"/>
          </a:xfrm>
        </p:spPr>
        <p:txBody>
          <a:bodyPr>
            <a:noAutofit/>
          </a:bodyPr>
          <a:lstStyle/>
          <a:p>
            <a:r>
              <a:rPr lang="en-US" sz="1800" dirty="0" smtClean="0"/>
              <a:t>After running the base models as listed in slide 18, the following metrics were recorded for train data:</a:t>
            </a:r>
            <a:endParaRPr 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" y="1750694"/>
            <a:ext cx="7608483" cy="288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5778" y="3032760"/>
            <a:ext cx="7608483" cy="403860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8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4079"/>
            <a:ext cx="8221980" cy="1030539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Base Model Prediction Metrics: Observation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316" y="1491871"/>
            <a:ext cx="8229600" cy="2325055"/>
          </a:xfrm>
        </p:spPr>
        <p:txBody>
          <a:bodyPr>
            <a:noAutofit/>
          </a:bodyPr>
          <a:lstStyle/>
          <a:p>
            <a:r>
              <a:rPr lang="en-US" sz="1800" b="1" dirty="0"/>
              <a:t>Random Forest </a:t>
            </a:r>
            <a:r>
              <a:rPr lang="en-US" sz="1800" b="1" dirty="0" smtClean="0"/>
              <a:t>Classifier</a:t>
            </a:r>
            <a:r>
              <a:rPr lang="en-US" sz="1800" dirty="0" smtClean="0"/>
              <a:t> </a:t>
            </a:r>
            <a:r>
              <a:rPr lang="en-US" sz="1800" dirty="0"/>
              <a:t>is </a:t>
            </a:r>
            <a:r>
              <a:rPr lang="en-US" sz="1800" dirty="0" smtClean="0"/>
              <a:t>our best base model </a:t>
            </a:r>
            <a:r>
              <a:rPr lang="en-US" sz="1800" dirty="0"/>
              <a:t>with:</a:t>
            </a:r>
          </a:p>
          <a:p>
            <a:pPr lvl="1"/>
            <a:r>
              <a:rPr lang="en-US" sz="1600" dirty="0"/>
              <a:t>Highest </a:t>
            </a:r>
            <a:r>
              <a:rPr lang="en-US" sz="1600" b="1" dirty="0">
                <a:solidFill>
                  <a:srgbClr val="00B050"/>
                </a:solidFill>
              </a:rPr>
              <a:t>accuracy of 98.3%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for test data </a:t>
            </a:r>
            <a:r>
              <a:rPr lang="en-US" sz="1600" dirty="0"/>
              <a:t>and </a:t>
            </a:r>
            <a:r>
              <a:rPr lang="en-US" sz="1600" b="1" dirty="0">
                <a:solidFill>
                  <a:srgbClr val="00B050"/>
                </a:solidFill>
              </a:rPr>
              <a:t>100% for train data</a:t>
            </a:r>
            <a:r>
              <a:rPr lang="en-US" sz="1600" dirty="0"/>
              <a:t>, which means </a:t>
            </a:r>
            <a:r>
              <a:rPr lang="en-US" sz="1600" dirty="0" err="1"/>
              <a:t>approx</a:t>
            </a:r>
            <a:r>
              <a:rPr lang="en-US" sz="1600" dirty="0"/>
              <a:t> 98% of our predictions are correct.</a:t>
            </a:r>
          </a:p>
          <a:p>
            <a:pPr lvl="1"/>
            <a:r>
              <a:rPr lang="en-US" sz="1600" b="1" dirty="0">
                <a:solidFill>
                  <a:srgbClr val="00B050"/>
                </a:solidFill>
              </a:rPr>
              <a:t>Precision of 99.2% test data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00B050"/>
                </a:solidFill>
              </a:rPr>
              <a:t>100% </a:t>
            </a:r>
            <a:r>
              <a:rPr lang="en-US" sz="1600" b="1" dirty="0" smtClean="0">
                <a:solidFill>
                  <a:srgbClr val="00B050"/>
                </a:solidFill>
              </a:rPr>
              <a:t>for train </a:t>
            </a:r>
            <a:r>
              <a:rPr lang="en-US" sz="1600" b="1" dirty="0">
                <a:solidFill>
                  <a:srgbClr val="00B050"/>
                </a:solidFill>
              </a:rPr>
              <a:t>data</a:t>
            </a:r>
            <a:r>
              <a:rPr lang="en-US" sz="1600" dirty="0"/>
              <a:t> which means, </a:t>
            </a:r>
            <a:r>
              <a:rPr lang="en-US" sz="1600" dirty="0" err="1"/>
              <a:t>approx</a:t>
            </a:r>
            <a:r>
              <a:rPr lang="en-US" sz="1600" dirty="0"/>
              <a:t> 99% of the spam messages where predicted correctly out of the total predictions.</a:t>
            </a:r>
          </a:p>
          <a:p>
            <a:pPr lvl="1"/>
            <a:r>
              <a:rPr lang="en-US" sz="1600" dirty="0"/>
              <a:t>Around </a:t>
            </a:r>
            <a:r>
              <a:rPr lang="en-US" sz="1600" b="1" dirty="0" smtClean="0">
                <a:solidFill>
                  <a:srgbClr val="00B050"/>
                </a:solidFill>
              </a:rPr>
              <a:t>approx. </a:t>
            </a:r>
            <a:r>
              <a:rPr lang="en-US" sz="1600" b="1" dirty="0">
                <a:solidFill>
                  <a:srgbClr val="00B050"/>
                </a:solidFill>
              </a:rPr>
              <a:t>(12%)</a:t>
            </a:r>
            <a:r>
              <a:rPr lang="en-US" sz="1600" dirty="0"/>
              <a:t> of the spam data where </a:t>
            </a:r>
            <a:r>
              <a:rPr lang="en-US" sz="1600" b="1" dirty="0">
                <a:solidFill>
                  <a:srgbClr val="00B050"/>
                </a:solidFill>
              </a:rPr>
              <a:t>missed and wrongly predicted as not spam</a:t>
            </a:r>
            <a:r>
              <a:rPr lang="en-US" sz="1600" dirty="0" smtClean="0"/>
              <a:t>.</a:t>
            </a:r>
          </a:p>
          <a:p>
            <a:pPr lvl="1"/>
            <a:endParaRPr lang="en-US" sz="1600" dirty="0"/>
          </a:p>
          <a:p>
            <a:pPr marL="269875" lvl="1" indent="-269875">
              <a:tabLst>
                <a:tab pos="269875" algn="l"/>
              </a:tabLst>
            </a:pPr>
            <a:r>
              <a:rPr lang="en-US" sz="1600" dirty="0" smtClean="0"/>
              <a:t>We shall compare rest of all the variants with the best base model – Random Forest Classifier.</a:t>
            </a:r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70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4079"/>
            <a:ext cx="7962900" cy="937021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Random Forest – Random Search CV Model Prediction Metrics: Test data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9160" y="1317997"/>
            <a:ext cx="8229600" cy="579383"/>
          </a:xfrm>
        </p:spPr>
        <p:txBody>
          <a:bodyPr>
            <a:noAutofit/>
          </a:bodyPr>
          <a:lstStyle/>
          <a:p>
            <a:r>
              <a:rPr lang="en-US" sz="1800" dirty="0" smtClean="0"/>
              <a:t>After running the parameterized random forest random search model  the following metrics were recorded for test data:</a:t>
            </a:r>
            <a:endParaRPr lang="en-US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" y="2019935"/>
            <a:ext cx="785622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6260" y="3116580"/>
            <a:ext cx="7856220" cy="281940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56260" y="4274820"/>
            <a:ext cx="7856220" cy="342265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7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4079"/>
            <a:ext cx="7962900" cy="937021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Random Forest – Random Search CV Model Prediction Metrics: Train data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9160" y="1317997"/>
            <a:ext cx="8229600" cy="579383"/>
          </a:xfrm>
        </p:spPr>
        <p:txBody>
          <a:bodyPr>
            <a:noAutofit/>
          </a:bodyPr>
          <a:lstStyle/>
          <a:p>
            <a:r>
              <a:rPr lang="en-US" sz="1800" dirty="0" smtClean="0"/>
              <a:t>After running the parameterized random forest random search model the following metrics were recorded for train data:</a:t>
            </a:r>
            <a:endParaRPr lang="en-US" sz="1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93" y="2015836"/>
            <a:ext cx="7874235" cy="297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48194" y="3306041"/>
            <a:ext cx="7856220" cy="281940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66209" y="4600389"/>
            <a:ext cx="7856220" cy="342265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0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119"/>
            <a:ext cx="8221980" cy="921781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Random Forest – Random Search CV Model Prediction Metrics: Observation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440" y="1234177"/>
            <a:ext cx="8229600" cy="3505463"/>
          </a:xfrm>
        </p:spPr>
        <p:txBody>
          <a:bodyPr>
            <a:noAutofit/>
          </a:bodyPr>
          <a:lstStyle/>
          <a:p>
            <a:r>
              <a:rPr lang="en-US" sz="1800" b="1" dirty="0"/>
              <a:t>Random Forest </a:t>
            </a:r>
            <a:r>
              <a:rPr lang="en-US" sz="1800" b="1" dirty="0" smtClean="0"/>
              <a:t>Classifier with Random Search</a:t>
            </a:r>
            <a:r>
              <a:rPr lang="en-US" sz="1800" dirty="0" smtClean="0"/>
              <a:t> gives a better result:</a:t>
            </a:r>
          </a:p>
          <a:p>
            <a:pPr lvl="1"/>
            <a:r>
              <a:rPr lang="en-US" sz="1600" dirty="0" smtClean="0"/>
              <a:t>Parameters defined were :</a:t>
            </a:r>
          </a:p>
          <a:p>
            <a:pPr lvl="2"/>
            <a:r>
              <a:rPr lang="en-IN" sz="1600" dirty="0"/>
              <a:t>Best </a:t>
            </a:r>
            <a:r>
              <a:rPr lang="en-IN" sz="1600" dirty="0" err="1"/>
              <a:t>params</a:t>
            </a:r>
            <a:r>
              <a:rPr lang="en-IN" sz="1600" dirty="0"/>
              <a:t> of the randomized </a:t>
            </a:r>
            <a:r>
              <a:rPr lang="en-IN" sz="1600" dirty="0" err="1"/>
              <a:t>searchcv</a:t>
            </a:r>
            <a:r>
              <a:rPr lang="en-IN" sz="1600" dirty="0"/>
              <a:t> model is : {'</a:t>
            </a:r>
            <a:r>
              <a:rPr lang="en-IN" sz="1600" dirty="0" err="1"/>
              <a:t>n_estimators</a:t>
            </a:r>
            <a:r>
              <a:rPr lang="en-IN" sz="1600" dirty="0"/>
              <a:t>': 100, '</a:t>
            </a:r>
            <a:r>
              <a:rPr lang="en-IN" sz="1600" dirty="0" err="1"/>
              <a:t>min_samples_split</a:t>
            </a:r>
            <a:r>
              <a:rPr lang="en-IN" sz="1600" dirty="0"/>
              <a:t>': 10, '</a:t>
            </a:r>
            <a:r>
              <a:rPr lang="en-IN" sz="1600" dirty="0" err="1"/>
              <a:t>min_samples_leaf</a:t>
            </a:r>
            <a:r>
              <a:rPr lang="en-IN" sz="1600" dirty="0"/>
              <a:t>': 1, '</a:t>
            </a:r>
            <a:r>
              <a:rPr lang="en-IN" sz="1600" dirty="0" err="1"/>
              <a:t>max_features</a:t>
            </a:r>
            <a:r>
              <a:rPr lang="en-IN" sz="1600" dirty="0"/>
              <a:t>': '</a:t>
            </a:r>
            <a:r>
              <a:rPr lang="en-IN" sz="1600" dirty="0" err="1"/>
              <a:t>sqrt</a:t>
            </a:r>
            <a:r>
              <a:rPr lang="en-IN" sz="1600" dirty="0"/>
              <a:t>', '</a:t>
            </a:r>
            <a:r>
              <a:rPr lang="en-IN" sz="1600" dirty="0" err="1"/>
              <a:t>max_depth</a:t>
            </a:r>
            <a:r>
              <a:rPr lang="en-IN" sz="1600" dirty="0"/>
              <a:t>': 70, 'criterion': '</a:t>
            </a:r>
            <a:r>
              <a:rPr lang="en-IN" sz="1600" dirty="0" err="1"/>
              <a:t>gini</a:t>
            </a:r>
            <a:r>
              <a:rPr lang="en-IN" sz="1600" dirty="0"/>
              <a:t>', 'bootstrap': False</a:t>
            </a:r>
            <a:r>
              <a:rPr lang="en-IN" sz="1600" dirty="0" smtClean="0"/>
              <a:t>}</a:t>
            </a:r>
          </a:p>
          <a:p>
            <a:pPr marL="285750" lvl="2" indent="-285750"/>
            <a:r>
              <a:rPr lang="en-US" sz="1800" dirty="0" smtClean="0"/>
              <a:t>Highest </a:t>
            </a:r>
            <a:r>
              <a:rPr lang="en-US" sz="1800" b="1" dirty="0">
                <a:solidFill>
                  <a:srgbClr val="00B050"/>
                </a:solidFill>
              </a:rPr>
              <a:t>accuracy of 98.3% for test data </a:t>
            </a:r>
            <a:r>
              <a:rPr lang="en-US" sz="1800" dirty="0"/>
              <a:t>and </a:t>
            </a:r>
            <a:r>
              <a:rPr lang="en-US" sz="1800" b="1" dirty="0" smtClean="0">
                <a:solidFill>
                  <a:srgbClr val="00B050"/>
                </a:solidFill>
              </a:rPr>
              <a:t>99.68% </a:t>
            </a:r>
            <a:r>
              <a:rPr lang="en-US" sz="1800" b="1" dirty="0">
                <a:solidFill>
                  <a:srgbClr val="00B050"/>
                </a:solidFill>
              </a:rPr>
              <a:t>for train data</a:t>
            </a:r>
            <a:r>
              <a:rPr lang="en-US" sz="1800" dirty="0"/>
              <a:t>, which means </a:t>
            </a:r>
            <a:r>
              <a:rPr lang="en-US" sz="1800" dirty="0" err="1"/>
              <a:t>approx</a:t>
            </a:r>
            <a:r>
              <a:rPr lang="en-US" sz="1800" dirty="0"/>
              <a:t> 98% of our predictions are </a:t>
            </a:r>
            <a:r>
              <a:rPr lang="en-US" sz="1800" dirty="0" smtClean="0"/>
              <a:t>correct.</a:t>
            </a:r>
          </a:p>
          <a:p>
            <a:pPr marL="285750" lvl="2" indent="-285750"/>
            <a:r>
              <a:rPr lang="en-US" sz="1600" b="1" dirty="0" smtClean="0">
                <a:solidFill>
                  <a:srgbClr val="00B050"/>
                </a:solidFill>
              </a:rPr>
              <a:t>Precision </a:t>
            </a:r>
            <a:r>
              <a:rPr lang="en-US" sz="1600" b="1" dirty="0">
                <a:solidFill>
                  <a:srgbClr val="00B050"/>
                </a:solidFill>
              </a:rPr>
              <a:t>of 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100% for test </a:t>
            </a:r>
            <a:r>
              <a:rPr lang="en-US" sz="1600" b="1" dirty="0">
                <a:solidFill>
                  <a:srgbClr val="00B050"/>
                </a:solidFill>
              </a:rPr>
              <a:t>data</a:t>
            </a:r>
            <a:r>
              <a:rPr lang="en-US" sz="1600" dirty="0"/>
              <a:t>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00B050"/>
                </a:solidFill>
              </a:rPr>
              <a:t>train </a:t>
            </a:r>
            <a:r>
              <a:rPr lang="en-US" sz="1600" b="1" dirty="0">
                <a:solidFill>
                  <a:srgbClr val="00B050"/>
                </a:solidFill>
              </a:rPr>
              <a:t>data</a:t>
            </a:r>
            <a:r>
              <a:rPr lang="en-US" sz="1600" dirty="0"/>
              <a:t> which means, </a:t>
            </a:r>
            <a:r>
              <a:rPr lang="en-US" sz="1600" dirty="0" err="1"/>
              <a:t>approx</a:t>
            </a:r>
            <a:r>
              <a:rPr lang="en-US" sz="1600" dirty="0"/>
              <a:t> </a:t>
            </a:r>
            <a:r>
              <a:rPr lang="en-US" sz="1600" dirty="0" smtClean="0"/>
              <a:t>100% </a:t>
            </a:r>
            <a:r>
              <a:rPr lang="en-US" sz="1600" dirty="0"/>
              <a:t>of the spam messages where predicted correctly out of the total </a:t>
            </a:r>
            <a:r>
              <a:rPr lang="en-US" sz="1600" dirty="0" smtClean="0"/>
              <a:t>predictions.</a:t>
            </a:r>
          </a:p>
          <a:p>
            <a:pPr marL="285750" lvl="2" indent="-285750"/>
            <a:r>
              <a:rPr lang="en-US" sz="1600" dirty="0" smtClean="0"/>
              <a:t>Around </a:t>
            </a:r>
            <a:r>
              <a:rPr lang="en-US" sz="1600" b="1" dirty="0" smtClean="0">
                <a:solidFill>
                  <a:srgbClr val="00B050"/>
                </a:solidFill>
              </a:rPr>
              <a:t>approx. </a:t>
            </a:r>
            <a:r>
              <a:rPr lang="en-US" sz="1600" b="1" dirty="0">
                <a:solidFill>
                  <a:srgbClr val="00B050"/>
                </a:solidFill>
              </a:rPr>
              <a:t>(12%)</a:t>
            </a:r>
            <a:r>
              <a:rPr lang="en-US" sz="1600" dirty="0"/>
              <a:t> of the spam data where </a:t>
            </a:r>
            <a:r>
              <a:rPr lang="en-US" sz="1600" b="1" dirty="0">
                <a:solidFill>
                  <a:srgbClr val="00B050"/>
                </a:solidFill>
              </a:rPr>
              <a:t>missed and wrongly predicted as not spam</a:t>
            </a:r>
            <a:r>
              <a:rPr lang="en-US" sz="16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42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119"/>
            <a:ext cx="8221980" cy="921781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K Nearest </a:t>
            </a:r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Neighbour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 – Best K parameter evaluation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0" y="1432297"/>
            <a:ext cx="3099380" cy="3505463"/>
          </a:xfrm>
        </p:spPr>
        <p:txBody>
          <a:bodyPr>
            <a:noAutofit/>
          </a:bodyPr>
          <a:lstStyle/>
          <a:p>
            <a:r>
              <a:rPr lang="en-US" sz="1800" dirty="0" smtClean="0"/>
              <a:t>Using the cross validation score and by giving k value range of (6-20), the </a:t>
            </a:r>
            <a:r>
              <a:rPr lang="en-US" sz="1800" b="1" dirty="0" smtClean="0">
                <a:solidFill>
                  <a:srgbClr val="00B050"/>
                </a:solidFill>
              </a:rPr>
              <a:t>optimum K</a:t>
            </a:r>
            <a:r>
              <a:rPr lang="en-US" sz="1800" dirty="0" smtClean="0"/>
              <a:t> parameter value was found to be </a:t>
            </a:r>
            <a:r>
              <a:rPr lang="en-US" sz="1800" b="1" dirty="0" smtClean="0">
                <a:solidFill>
                  <a:srgbClr val="00B050"/>
                </a:solidFill>
              </a:rPr>
              <a:t>8</a:t>
            </a:r>
            <a:r>
              <a:rPr lang="en-US" sz="1800" dirty="0" smtClean="0"/>
              <a:t>.</a:t>
            </a:r>
          </a:p>
          <a:p>
            <a:endParaRPr lang="en-US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80" y="1309607"/>
            <a:ext cx="5227320" cy="31404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9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4079"/>
            <a:ext cx="7962900" cy="937021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K Nearest Neighbor – Best K</a:t>
            </a:r>
            <a:b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</a:b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Model Prediction Metrics: Test data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9160" y="1317997"/>
            <a:ext cx="8229600" cy="579383"/>
          </a:xfrm>
        </p:spPr>
        <p:txBody>
          <a:bodyPr>
            <a:noAutofit/>
          </a:bodyPr>
          <a:lstStyle/>
          <a:p>
            <a:r>
              <a:rPr lang="en-US" sz="1800" dirty="0" smtClean="0"/>
              <a:t>After running the K Nearest </a:t>
            </a:r>
            <a:r>
              <a:rPr lang="en-US" sz="1800" dirty="0" err="1" smtClean="0"/>
              <a:t>neighbour</a:t>
            </a:r>
            <a:r>
              <a:rPr lang="en-US" sz="1800" dirty="0" smtClean="0"/>
              <a:t> with best K parameter the following metrics were recorded for test data:</a:t>
            </a:r>
            <a:endParaRPr lang="en-US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" y="2007235"/>
            <a:ext cx="7856220" cy="278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56260" y="3348990"/>
            <a:ext cx="7856220" cy="281940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56260" y="4458652"/>
            <a:ext cx="7856220" cy="342265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4079"/>
            <a:ext cx="7962900" cy="937021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K Nearest Neighbor – Best K</a:t>
            </a:r>
            <a:b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</a:b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Model Prediction Metrics: Train data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9160" y="1317997"/>
            <a:ext cx="8229600" cy="579383"/>
          </a:xfrm>
        </p:spPr>
        <p:txBody>
          <a:bodyPr>
            <a:noAutofit/>
          </a:bodyPr>
          <a:lstStyle/>
          <a:p>
            <a:r>
              <a:rPr lang="en-US" sz="1800" dirty="0" smtClean="0"/>
              <a:t>After running the K Nearest neighbor with best K parameter the following metrics were recorded for train data:</a:t>
            </a:r>
            <a:endParaRPr lang="en-US" sz="1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32" y="1956955"/>
            <a:ext cx="7863147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6260" y="3348990"/>
            <a:ext cx="7856220" cy="281940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56260" y="4458652"/>
            <a:ext cx="7856220" cy="342265"/>
          </a:xfrm>
          <a:prstGeom prst="rect">
            <a:avLst/>
          </a:prstGeom>
          <a:solidFill>
            <a:schemeClr val="accent1">
              <a:lumMod val="20000"/>
              <a:lumOff val="8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0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" y="266938"/>
            <a:ext cx="8176260" cy="967501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Information on the sms spam detection dataset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35235"/>
            <a:ext cx="8229600" cy="3394472"/>
          </a:xfrm>
        </p:spPr>
        <p:txBody>
          <a:bodyPr>
            <a:noAutofit/>
          </a:bodyPr>
          <a:lstStyle/>
          <a:p>
            <a:r>
              <a:rPr lang="en-US" sz="2200" b="1" dirty="0"/>
              <a:t>Describe: </a:t>
            </a:r>
            <a:r>
              <a:rPr lang="en-US" sz="2200" dirty="0"/>
              <a:t>On describe of the data we infer that:</a:t>
            </a:r>
          </a:p>
          <a:p>
            <a:pPr lvl="1"/>
            <a:r>
              <a:rPr lang="en-US" sz="2000" dirty="0"/>
              <a:t>v1 and v2 has no missing values unlike the other 3 columns.</a:t>
            </a:r>
          </a:p>
          <a:p>
            <a:pPr lvl="1"/>
            <a:r>
              <a:rPr lang="en-US" sz="2000" dirty="0"/>
              <a:t>v1 column is the "target" which has 2 unique </a:t>
            </a:r>
            <a:r>
              <a:rPr lang="en-US" sz="2000" dirty="0" smtClean="0"/>
              <a:t>values (“ham” and “spam”). The value "ham</a:t>
            </a:r>
            <a:r>
              <a:rPr lang="en-US" sz="2000" dirty="0"/>
              <a:t>" seems to be the top </a:t>
            </a:r>
            <a:r>
              <a:rPr lang="en-US" sz="2000" dirty="0" smtClean="0"/>
              <a:t>most value </a:t>
            </a:r>
            <a:r>
              <a:rPr lang="en-US" sz="2000" dirty="0"/>
              <a:t>with a frequency of 4825.</a:t>
            </a:r>
          </a:p>
          <a:p>
            <a:pPr lvl="1"/>
            <a:r>
              <a:rPr lang="en-US" sz="2000" dirty="0"/>
              <a:t>v2 column has 5169 unique values and "Sorry, I'll call later </a:t>
            </a:r>
            <a:r>
              <a:rPr lang="en-US" sz="2000" dirty="0" err="1"/>
              <a:t>bt</a:t>
            </a:r>
            <a:r>
              <a:rPr lang="en-US" sz="2000" dirty="0"/>
              <a:t> not his </a:t>
            </a:r>
            <a:r>
              <a:rPr lang="en-US" sz="2000" dirty="0" err="1"/>
              <a:t>girlfrnd</a:t>
            </a:r>
            <a:r>
              <a:rPr lang="en-US" sz="2000" dirty="0"/>
              <a:t>" has been repeated for 30 times in the dataset.</a:t>
            </a:r>
          </a:p>
          <a:p>
            <a:pPr lvl="1"/>
            <a:r>
              <a:rPr lang="en-US" sz="2000" dirty="0" err="1"/>
              <a:t>Unamed</a:t>
            </a:r>
            <a:r>
              <a:rPr lang="en-US" sz="2000" dirty="0"/>
              <a:t>: 2, </a:t>
            </a:r>
            <a:r>
              <a:rPr lang="en-US" sz="2000" dirty="0" err="1"/>
              <a:t>Unamed</a:t>
            </a:r>
            <a:r>
              <a:rPr lang="en-US" sz="2000" dirty="0"/>
              <a:t>: 3 and </a:t>
            </a:r>
            <a:r>
              <a:rPr lang="en-US" sz="2000" dirty="0" err="1"/>
              <a:t>Unamed</a:t>
            </a:r>
            <a:r>
              <a:rPr lang="en-US" sz="2000" dirty="0"/>
              <a:t>: 4 has very less values out of which most of them are unique values respectively.</a:t>
            </a:r>
          </a:p>
          <a:p>
            <a:pPr marL="742950" lvl="2" indent="-342900"/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5192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119"/>
            <a:ext cx="8221980" cy="921781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K Nearest Neighbor – Best K </a:t>
            </a:r>
            <a:b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</a:b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Model Prediction Metrics: Observation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440" y="1234177"/>
            <a:ext cx="8229600" cy="3505463"/>
          </a:xfrm>
        </p:spPr>
        <p:txBody>
          <a:bodyPr>
            <a:noAutofit/>
          </a:bodyPr>
          <a:lstStyle/>
          <a:p>
            <a:r>
              <a:rPr lang="en-US" sz="1800" dirty="0" smtClean="0"/>
              <a:t>K Nearest Neighbor with optimal K, gives a depreciated result</a:t>
            </a:r>
            <a:r>
              <a:rPr lang="en-US" sz="1800" dirty="0"/>
              <a:t> </a:t>
            </a:r>
            <a:r>
              <a:rPr lang="en-US" sz="1800" dirty="0" smtClean="0"/>
              <a:t>when compared to the base model.</a:t>
            </a:r>
          </a:p>
          <a:p>
            <a:pPr lvl="1"/>
            <a:r>
              <a:rPr lang="en-US" sz="1600" dirty="0" smtClean="0"/>
              <a:t>Parameters defined were : </a:t>
            </a:r>
            <a:r>
              <a:rPr lang="en-IN" sz="1600" dirty="0"/>
              <a:t>algorithm='auto', </a:t>
            </a:r>
            <a:r>
              <a:rPr lang="en-IN" sz="1600" dirty="0" err="1"/>
              <a:t>leaf_size</a:t>
            </a:r>
            <a:r>
              <a:rPr lang="en-IN" sz="1600" dirty="0"/>
              <a:t>=30, metric='</a:t>
            </a:r>
            <a:r>
              <a:rPr lang="en-IN" sz="1600" dirty="0" err="1"/>
              <a:t>minkowski</a:t>
            </a:r>
            <a:r>
              <a:rPr lang="en-IN" sz="1600" dirty="0"/>
              <a:t>', </a:t>
            </a:r>
            <a:r>
              <a:rPr lang="en-IN" sz="1600" dirty="0" err="1"/>
              <a:t>metric_params</a:t>
            </a:r>
            <a:r>
              <a:rPr lang="en-IN" sz="1600" dirty="0"/>
              <a:t>=None, </a:t>
            </a:r>
            <a:r>
              <a:rPr lang="en-IN" sz="1600" dirty="0" err="1"/>
              <a:t>n_jobs</a:t>
            </a:r>
            <a:r>
              <a:rPr lang="en-IN" sz="1600" dirty="0"/>
              <a:t>=None, </a:t>
            </a:r>
            <a:r>
              <a:rPr lang="en-IN" sz="1600" dirty="0" err="1"/>
              <a:t>n_neighbors</a:t>
            </a:r>
            <a:r>
              <a:rPr lang="en-IN" sz="1600" dirty="0"/>
              <a:t>=8, p=2, weights='uniform'</a:t>
            </a:r>
            <a:endParaRPr lang="en-US" sz="1600" dirty="0" smtClean="0"/>
          </a:p>
          <a:p>
            <a:pPr marL="285750" lvl="2" indent="-285750"/>
            <a:r>
              <a:rPr lang="en-US" sz="1600" b="1" dirty="0">
                <a:solidFill>
                  <a:srgbClr val="00B050"/>
                </a:solidFill>
              </a:rPr>
              <a:t>A</a:t>
            </a:r>
            <a:r>
              <a:rPr lang="en-US" sz="1600" b="1" dirty="0" smtClean="0">
                <a:solidFill>
                  <a:srgbClr val="00B050"/>
                </a:solidFill>
              </a:rPr>
              <a:t>ccuracy </a:t>
            </a:r>
            <a:r>
              <a:rPr lang="en-US" sz="1600" b="1" dirty="0">
                <a:solidFill>
                  <a:srgbClr val="00B050"/>
                </a:solidFill>
              </a:rPr>
              <a:t>of </a:t>
            </a:r>
            <a:r>
              <a:rPr lang="en-US" sz="1600" b="1" dirty="0" smtClean="0">
                <a:solidFill>
                  <a:srgbClr val="00B050"/>
                </a:solidFill>
              </a:rPr>
              <a:t>94.26% </a:t>
            </a:r>
            <a:r>
              <a:rPr lang="en-US" sz="1600" b="1" dirty="0">
                <a:solidFill>
                  <a:srgbClr val="00B050"/>
                </a:solidFill>
              </a:rPr>
              <a:t>for test data </a:t>
            </a:r>
            <a:r>
              <a:rPr lang="en-US" sz="1600" dirty="0"/>
              <a:t>and </a:t>
            </a:r>
            <a:r>
              <a:rPr lang="en-US" sz="1600" b="1" dirty="0" smtClean="0">
                <a:solidFill>
                  <a:srgbClr val="00B050"/>
                </a:solidFill>
              </a:rPr>
              <a:t>95.01% </a:t>
            </a:r>
            <a:r>
              <a:rPr lang="en-US" sz="1600" b="1" dirty="0">
                <a:solidFill>
                  <a:srgbClr val="00B050"/>
                </a:solidFill>
              </a:rPr>
              <a:t>for train data</a:t>
            </a:r>
            <a:r>
              <a:rPr lang="en-US" sz="1800" dirty="0"/>
              <a:t>, which means </a:t>
            </a:r>
            <a:r>
              <a:rPr lang="en-US" sz="1800" dirty="0" err="1"/>
              <a:t>approx</a:t>
            </a:r>
            <a:r>
              <a:rPr lang="en-US" sz="1800" dirty="0"/>
              <a:t> </a:t>
            </a:r>
            <a:r>
              <a:rPr lang="en-US" sz="1800" dirty="0" smtClean="0"/>
              <a:t>94% </a:t>
            </a:r>
            <a:r>
              <a:rPr lang="en-US" sz="1800" dirty="0"/>
              <a:t>of our predictions are </a:t>
            </a:r>
            <a:r>
              <a:rPr lang="en-US" sz="1800" dirty="0" smtClean="0"/>
              <a:t>correct.</a:t>
            </a:r>
          </a:p>
          <a:p>
            <a:pPr marL="285750" lvl="2" indent="-285750"/>
            <a:r>
              <a:rPr lang="en-US" sz="1600" b="1" dirty="0" smtClean="0">
                <a:solidFill>
                  <a:srgbClr val="00B050"/>
                </a:solidFill>
              </a:rPr>
              <a:t>Precision </a:t>
            </a:r>
            <a:r>
              <a:rPr lang="en-US" sz="1600" b="1" dirty="0">
                <a:solidFill>
                  <a:srgbClr val="00B050"/>
                </a:solidFill>
              </a:rPr>
              <a:t>of 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97.7% for test </a:t>
            </a:r>
            <a:r>
              <a:rPr lang="en-US" sz="1600" b="1" dirty="0">
                <a:solidFill>
                  <a:srgbClr val="00B050"/>
                </a:solidFill>
              </a:rPr>
              <a:t>data</a:t>
            </a:r>
            <a:r>
              <a:rPr lang="en-US" sz="1600" dirty="0"/>
              <a:t>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00B050"/>
                </a:solidFill>
              </a:rPr>
              <a:t>99.73% for train </a:t>
            </a:r>
            <a:r>
              <a:rPr lang="en-US" sz="1600" b="1" dirty="0">
                <a:solidFill>
                  <a:srgbClr val="00B050"/>
                </a:solidFill>
              </a:rPr>
              <a:t>data</a:t>
            </a:r>
            <a:r>
              <a:rPr lang="en-US" sz="1600" dirty="0"/>
              <a:t> which means, </a:t>
            </a:r>
            <a:r>
              <a:rPr lang="en-US" sz="1600" dirty="0" err="1"/>
              <a:t>approx</a:t>
            </a:r>
            <a:r>
              <a:rPr lang="en-US" sz="1600" dirty="0"/>
              <a:t> </a:t>
            </a:r>
            <a:r>
              <a:rPr lang="en-US" sz="1600" dirty="0" smtClean="0"/>
              <a:t>98% </a:t>
            </a:r>
            <a:r>
              <a:rPr lang="en-US" sz="1600" dirty="0"/>
              <a:t>of the spam messages where predicted correctly out of the total </a:t>
            </a:r>
            <a:r>
              <a:rPr lang="en-US" sz="1600" dirty="0" smtClean="0"/>
              <a:t>predictions.</a:t>
            </a:r>
          </a:p>
          <a:p>
            <a:pPr marL="285750" lvl="2" indent="-285750"/>
            <a:r>
              <a:rPr lang="en-US" sz="1600" dirty="0" smtClean="0"/>
              <a:t>Around </a:t>
            </a:r>
            <a:r>
              <a:rPr lang="en-US" sz="1600" b="1" dirty="0" smtClean="0">
                <a:solidFill>
                  <a:srgbClr val="00B050"/>
                </a:solidFill>
              </a:rPr>
              <a:t>approx. (38%)</a:t>
            </a:r>
            <a:r>
              <a:rPr lang="en-US" sz="1600" dirty="0" smtClean="0"/>
              <a:t> </a:t>
            </a:r>
            <a:r>
              <a:rPr lang="en-US" sz="1600" dirty="0"/>
              <a:t>of the spam data where </a:t>
            </a:r>
            <a:r>
              <a:rPr lang="en-US" sz="1600" b="1" dirty="0">
                <a:solidFill>
                  <a:srgbClr val="00B050"/>
                </a:solidFill>
              </a:rPr>
              <a:t>missed and wrongly predicted as not spam</a:t>
            </a:r>
            <a:r>
              <a:rPr lang="en-US" sz="16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13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120"/>
            <a:ext cx="8221980" cy="606590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Conclusion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440" y="860104"/>
            <a:ext cx="8229600" cy="650041"/>
          </a:xfrm>
        </p:spPr>
        <p:txBody>
          <a:bodyPr>
            <a:noAutofit/>
          </a:bodyPr>
          <a:lstStyle/>
          <a:p>
            <a:r>
              <a:rPr lang="en-US" sz="1800" dirty="0" smtClean="0"/>
              <a:t>Here </a:t>
            </a:r>
            <a:r>
              <a:rPr lang="en-US" sz="1800" dirty="0"/>
              <a:t>by I conclude that the Random Forest Classifier with randomized search is the best model for spam detection dataset.</a:t>
            </a:r>
          </a:p>
          <a:p>
            <a:endParaRPr lang="en-US" sz="1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9" y="1482436"/>
            <a:ext cx="8034482" cy="3449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0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" y="312659"/>
            <a:ext cx="8161020" cy="708421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Pre-processing: Cleaning decisions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00" y="1218937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following are the decisions taken from the observations in the data.</a:t>
            </a:r>
          </a:p>
          <a:p>
            <a:pPr lvl="1"/>
            <a:r>
              <a:rPr lang="en-US" sz="1800" dirty="0" err="1" smtClean="0"/>
              <a:t>Unamed</a:t>
            </a:r>
            <a:r>
              <a:rPr lang="en-US" sz="1800" dirty="0"/>
              <a:t>: 2, </a:t>
            </a:r>
            <a:r>
              <a:rPr lang="en-US" sz="1800" dirty="0" err="1"/>
              <a:t>Unamed</a:t>
            </a:r>
            <a:r>
              <a:rPr lang="en-US" sz="1800" dirty="0"/>
              <a:t>: 3 and </a:t>
            </a:r>
            <a:r>
              <a:rPr lang="en-US" sz="1800" dirty="0" err="1"/>
              <a:t>Unamed</a:t>
            </a:r>
            <a:r>
              <a:rPr lang="en-US" sz="1800" dirty="0"/>
              <a:t>: 4 has a lot of null values hence it </a:t>
            </a:r>
            <a:r>
              <a:rPr lang="en-US" sz="1800" dirty="0" smtClean="0"/>
              <a:t>should </a:t>
            </a:r>
            <a:r>
              <a:rPr lang="en-US" sz="1800" dirty="0"/>
              <a:t>be dropped.</a:t>
            </a:r>
          </a:p>
          <a:p>
            <a:pPr lvl="1"/>
            <a:r>
              <a:rPr lang="en-US" sz="1800" b="1" dirty="0"/>
              <a:t>v1 and v2 </a:t>
            </a:r>
            <a:r>
              <a:rPr lang="en-US" sz="1800" dirty="0"/>
              <a:t>names </a:t>
            </a:r>
            <a:r>
              <a:rPr lang="en-US" sz="1800" dirty="0" smtClean="0"/>
              <a:t>should </a:t>
            </a:r>
            <a:r>
              <a:rPr lang="en-US" sz="1800" dirty="0"/>
              <a:t>be replaced with </a:t>
            </a:r>
            <a:r>
              <a:rPr lang="en-US" sz="1800" b="1" dirty="0"/>
              <a:t>'spam' and 'messages'</a:t>
            </a:r>
          </a:p>
          <a:p>
            <a:pPr lvl="1"/>
            <a:r>
              <a:rPr lang="en-US" sz="1800" dirty="0"/>
              <a:t>v1 has 2 values </a:t>
            </a:r>
            <a:r>
              <a:rPr lang="en-US" sz="1800" b="1" dirty="0"/>
              <a:t>"ham" and "spam"</a:t>
            </a:r>
            <a:r>
              <a:rPr lang="en-US" sz="1800" dirty="0"/>
              <a:t>, which can be replaced with </a:t>
            </a:r>
            <a:r>
              <a:rPr lang="en-US" sz="1800" b="1" dirty="0"/>
              <a:t>0 and 1</a:t>
            </a:r>
          </a:p>
          <a:p>
            <a:pPr lvl="1"/>
            <a:r>
              <a:rPr lang="en-US" sz="1800" dirty="0"/>
              <a:t>v2 has text values which needs to be processed and converted to a numerical notation before </a:t>
            </a:r>
            <a:r>
              <a:rPr lang="en-US" sz="1800" dirty="0" smtClean="0"/>
              <a:t>modeling </a:t>
            </a:r>
            <a:r>
              <a:rPr lang="en-US" sz="1800" dirty="0"/>
              <a:t>the dataset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We should introduce a new feature “</a:t>
            </a:r>
            <a:r>
              <a:rPr lang="en-US" sz="1800" dirty="0" err="1" smtClean="0"/>
              <a:t>msg_length</a:t>
            </a:r>
            <a:r>
              <a:rPr lang="en-US" sz="1800" dirty="0" smtClean="0"/>
              <a:t>” which holds the length of the actual messages in the dataset.</a:t>
            </a:r>
            <a:endParaRPr lang="en-US" sz="1800" dirty="0"/>
          </a:p>
          <a:p>
            <a:pPr lvl="0"/>
            <a:endParaRPr lang="en-US" sz="2000" b="1" dirty="0"/>
          </a:p>
          <a:p>
            <a:endParaRPr lang="en-US" sz="2000" b="1" dirty="0" smtClean="0"/>
          </a:p>
          <a:p>
            <a:pPr lvl="0"/>
            <a:endParaRPr lang="en-US" sz="2000" b="1" dirty="0" smtClean="0"/>
          </a:p>
          <a:p>
            <a:pPr lvl="0"/>
            <a:endParaRPr lang="en-US" sz="2000" b="1" dirty="0" smtClean="0"/>
          </a:p>
          <a:p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1900" dirty="0" smtClean="0">
              <a:solidFill>
                <a:prstClr val="black"/>
              </a:solidFill>
            </a:endParaRPr>
          </a:p>
          <a:p>
            <a:pPr lvl="0"/>
            <a:endParaRPr lang="en-US" sz="1900" dirty="0">
              <a:solidFill>
                <a:prstClr val="black"/>
              </a:solidFill>
            </a:endParaRPr>
          </a:p>
          <a:p>
            <a:pPr lvl="1"/>
            <a:endParaRPr lang="en-IN" dirty="0" smtClean="0"/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186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2659"/>
            <a:ext cx="8138160" cy="700801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Pre-processing: Text column details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00" y="1218937"/>
            <a:ext cx="8229600" cy="3394472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The values in the messages columns seems to have:</a:t>
            </a:r>
          </a:p>
          <a:p>
            <a:pPr lvl="1"/>
            <a:r>
              <a:rPr lang="en-US" sz="1800" dirty="0"/>
              <a:t>Words with a-z and A-Z (both lower and upper case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Use of email addresses, web addresses</a:t>
            </a:r>
            <a:endParaRPr lang="en-US" sz="1800" dirty="0"/>
          </a:p>
          <a:p>
            <a:pPr lvl="1"/>
            <a:r>
              <a:rPr lang="en-US" sz="1800" dirty="0"/>
              <a:t>Use of punctuations (!"#$%&amp;'()*+,-./:;&lt;=&gt;?@[]^_`{|}~)</a:t>
            </a:r>
          </a:p>
          <a:p>
            <a:pPr lvl="1"/>
            <a:r>
              <a:rPr lang="en-US" sz="1800" dirty="0"/>
              <a:t>Use of numbers (0-9)and float values.</a:t>
            </a:r>
          </a:p>
          <a:p>
            <a:pPr lvl="1"/>
            <a:r>
              <a:rPr lang="en-US" sz="1800" dirty="0"/>
              <a:t>Use of whitespaces before and after a </a:t>
            </a:r>
            <a:r>
              <a:rPr lang="en-US" sz="1800" dirty="0" smtClean="0"/>
              <a:t>word</a:t>
            </a:r>
          </a:p>
          <a:p>
            <a:pPr lvl="1"/>
            <a:r>
              <a:rPr lang="en-US" sz="1800" dirty="0" smtClean="0"/>
              <a:t>Use of currency symbols, non ascii characters</a:t>
            </a:r>
            <a:endParaRPr lang="en-US" sz="1800" dirty="0"/>
          </a:p>
          <a:p>
            <a:pPr lvl="1"/>
            <a:r>
              <a:rPr lang="en-US" sz="1800" dirty="0"/>
              <a:t>Use of stopwords (A group of words which are highly frequently used without any additional information, such as articles, determiners and prepositions are called </a:t>
            </a:r>
            <a:r>
              <a:rPr lang="en-US" sz="1800" dirty="0" smtClean="0"/>
              <a:t>stop-words)</a:t>
            </a:r>
          </a:p>
          <a:p>
            <a:pPr marL="320040" lvl="1" indent="0">
              <a:buNone/>
            </a:pPr>
            <a:r>
              <a:rPr lang="en-US" sz="1800" dirty="0" smtClean="0"/>
              <a:t>We </a:t>
            </a:r>
            <a:r>
              <a:rPr lang="en-US" sz="1800" dirty="0"/>
              <a:t>have to cleanup all the above observations from the messages so that we can convert </a:t>
            </a:r>
            <a:r>
              <a:rPr lang="en-US" sz="1800" dirty="0" smtClean="0"/>
              <a:t>each word as a separate feature.</a:t>
            </a:r>
            <a:endParaRPr lang="en-US" sz="1800" dirty="0"/>
          </a:p>
          <a:p>
            <a:pPr lvl="0"/>
            <a:endParaRPr lang="en-US" sz="2000" b="1" dirty="0"/>
          </a:p>
          <a:p>
            <a:endParaRPr lang="en-US" sz="2000" b="1" dirty="0" smtClean="0"/>
          </a:p>
          <a:p>
            <a:pPr lvl="0"/>
            <a:endParaRPr lang="en-US" sz="2000" b="1" dirty="0" smtClean="0"/>
          </a:p>
          <a:p>
            <a:pPr lvl="0"/>
            <a:endParaRPr lang="en-US" sz="2000" b="1" dirty="0" smtClean="0"/>
          </a:p>
          <a:p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1900" dirty="0" smtClean="0">
              <a:solidFill>
                <a:prstClr val="black"/>
              </a:solidFill>
            </a:endParaRPr>
          </a:p>
          <a:p>
            <a:pPr lvl="0"/>
            <a:endParaRPr lang="en-US" sz="1900" dirty="0">
              <a:solidFill>
                <a:prstClr val="black"/>
              </a:solidFill>
            </a:endParaRPr>
          </a:p>
          <a:p>
            <a:pPr lvl="1"/>
            <a:endParaRPr lang="en-IN" dirty="0" smtClean="0"/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629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4079"/>
            <a:ext cx="7978140" cy="601741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rPr>
              <a:t>Pre-processing: Text cleaning decisions</a:t>
            </a:r>
            <a:endParaRPr lang="en-IN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tserrat"/>
              <a:ea typeface="Montserrat"/>
              <a:cs typeface="Montserra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500" y="1081776"/>
            <a:ext cx="8229600" cy="35816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The </a:t>
            </a:r>
            <a:r>
              <a:rPr lang="en-US" sz="2000" dirty="0" smtClean="0"/>
              <a:t>messages text column is processed with the following:</a:t>
            </a:r>
            <a:endParaRPr lang="en-US" sz="2000" dirty="0"/>
          </a:p>
          <a:p>
            <a:pPr lvl="1"/>
            <a:r>
              <a:rPr lang="en-US" sz="1800" dirty="0" smtClean="0"/>
              <a:t>Email addresses are replaced with the word “email”</a:t>
            </a:r>
          </a:p>
          <a:p>
            <a:pPr lvl="1"/>
            <a:r>
              <a:rPr lang="en-US" sz="1800" dirty="0" smtClean="0"/>
              <a:t>Web </a:t>
            </a:r>
            <a:r>
              <a:rPr lang="en-US" sz="1800" dirty="0"/>
              <a:t>addresses are replaced with the word </a:t>
            </a:r>
            <a:r>
              <a:rPr lang="en-US" sz="1800" dirty="0" smtClean="0"/>
              <a:t>“link”</a:t>
            </a:r>
          </a:p>
          <a:p>
            <a:pPr lvl="1"/>
            <a:r>
              <a:rPr lang="en-US" sz="1800" dirty="0"/>
              <a:t>P</a:t>
            </a:r>
            <a:r>
              <a:rPr lang="en-US" sz="1800" dirty="0" smtClean="0"/>
              <a:t>unctuations (!"#$%&amp;'()*+,-./:;&lt;=&gt;?@[]^_`{|}~) are removed.</a:t>
            </a:r>
            <a:endParaRPr lang="en-US" sz="1800" dirty="0"/>
          </a:p>
          <a:p>
            <a:pPr lvl="1"/>
            <a:r>
              <a:rPr lang="en-US" sz="1800" dirty="0" smtClean="0"/>
              <a:t>Replace numbers </a:t>
            </a:r>
            <a:r>
              <a:rPr lang="en-US" sz="1800" dirty="0"/>
              <a:t>(</a:t>
            </a:r>
            <a:r>
              <a:rPr lang="en-US" sz="1800" dirty="0" smtClean="0"/>
              <a:t>0-9) as “number”</a:t>
            </a:r>
            <a:endParaRPr lang="en-US" sz="1800" dirty="0"/>
          </a:p>
          <a:p>
            <a:pPr lvl="1"/>
            <a:r>
              <a:rPr lang="en-US" sz="1800" dirty="0" smtClean="0"/>
              <a:t>Remove leading, trailing whitespaces and replace whitespaces between words with single space.</a:t>
            </a:r>
          </a:p>
          <a:p>
            <a:pPr lvl="1"/>
            <a:r>
              <a:rPr lang="en-US" sz="1800" dirty="0" smtClean="0"/>
              <a:t>Replace money symbols with “currency”</a:t>
            </a:r>
          </a:p>
          <a:p>
            <a:pPr lvl="1"/>
            <a:r>
              <a:rPr lang="en-US" sz="1800" dirty="0" smtClean="0"/>
              <a:t>Remove non-ascii characters</a:t>
            </a:r>
          </a:p>
          <a:p>
            <a:pPr lvl="1"/>
            <a:r>
              <a:rPr lang="en-US" sz="1800" dirty="0" smtClean="0"/>
              <a:t>Convert the text to lower case</a:t>
            </a:r>
            <a:endParaRPr lang="en-US" sz="1800" dirty="0"/>
          </a:p>
          <a:p>
            <a:pPr lvl="1"/>
            <a:r>
              <a:rPr lang="en-US" sz="1800" dirty="0" smtClean="0"/>
              <a:t>Remove all the stop words (using nltk - stopwords)</a:t>
            </a:r>
          </a:p>
          <a:p>
            <a:pPr lvl="1"/>
            <a:r>
              <a:rPr lang="en-US" sz="1800" dirty="0" smtClean="0"/>
              <a:t>Stem the words which reduces the all the similar words to its word stem like (painted, painting and paint all replaced with paint) (using nltk – porter stemmer)</a:t>
            </a:r>
          </a:p>
          <a:p>
            <a:pPr lvl="1"/>
            <a:r>
              <a:rPr lang="en-US" sz="1800" dirty="0" smtClean="0"/>
              <a:t>Now we shall create a new “processed_length” column which holds the length of the text in the processed message.</a:t>
            </a:r>
            <a:endParaRPr lang="en-US" sz="2000" dirty="0" smtClean="0"/>
          </a:p>
          <a:p>
            <a:pPr lvl="0"/>
            <a:endParaRPr lang="en-US" sz="2000" b="1" dirty="0" smtClean="0"/>
          </a:p>
          <a:p>
            <a:pPr lvl="0"/>
            <a:endParaRPr lang="en-US" sz="2000" b="1" dirty="0" smtClean="0"/>
          </a:p>
          <a:p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1900" dirty="0" smtClean="0">
              <a:solidFill>
                <a:prstClr val="black"/>
              </a:solidFill>
            </a:endParaRPr>
          </a:p>
          <a:p>
            <a:pPr lvl="0"/>
            <a:endParaRPr lang="en-US" sz="1900" dirty="0">
              <a:solidFill>
                <a:prstClr val="black"/>
              </a:solidFill>
            </a:endParaRPr>
          </a:p>
          <a:p>
            <a:pPr lvl="1"/>
            <a:endParaRPr lang="en-IN" dirty="0" smtClean="0"/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6466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3"/>
          <p:cNvSpPr txBox="1"/>
          <p:nvPr/>
        </p:nvSpPr>
        <p:spPr>
          <a:xfrm>
            <a:off x="60960" y="583574"/>
            <a:ext cx="8999220" cy="99376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2800" b="1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tserrat"/>
                <a:ea typeface="Montserrat"/>
                <a:cs typeface="Montserrat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" dirty="0" smtClean="0">
                <a:ln w="1905"/>
                <a:sym typeface="Montserrat"/>
              </a:rPr>
              <a:t>SPAM MESSAGES CLASSIFICATION DATASET</a:t>
            </a:r>
          </a:p>
          <a:p>
            <a:r>
              <a:rPr lang="en" sz="2000" dirty="0" smtClean="0">
                <a:ln w="1905"/>
                <a:sym typeface="Montserrat"/>
              </a:rPr>
              <a:t>Exploratory </a:t>
            </a:r>
            <a:r>
              <a:rPr lang="en" sz="2000" dirty="0">
                <a:ln w="1905"/>
                <a:sym typeface="Montserrat"/>
              </a:rPr>
              <a:t>Data </a:t>
            </a:r>
            <a:r>
              <a:rPr lang="en" sz="2000" dirty="0" smtClean="0">
                <a:ln w="1905"/>
                <a:sym typeface="Montserrat"/>
              </a:rPr>
              <a:t>Analysis</a:t>
            </a:r>
            <a:endParaRPr sz="2000" dirty="0">
              <a:ln w="1905"/>
              <a:sym typeface="Montserrat"/>
            </a:endParaRPr>
          </a:p>
          <a:p>
            <a:endParaRPr dirty="0">
              <a:ln w="1905"/>
              <a:sym typeface="Montserra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" y="1577340"/>
            <a:ext cx="6316980" cy="3032760"/>
          </a:xfrm>
        </p:spPr>
      </p:pic>
    </p:spTree>
    <p:extLst>
      <p:ext uri="{BB962C8B-B14F-4D97-AF65-F5344CB8AC3E}">
        <p14:creationId xmlns:p14="http://schemas.microsoft.com/office/powerpoint/2010/main" val="13744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960" y="320279"/>
            <a:ext cx="8235260" cy="85725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What is the spam and ham distribution in the dataset?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382960" y="1500127"/>
            <a:ext cx="367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Observations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66700">
              <a:buFont typeface="Wingdings" panose="05000000000000000000" pitchFamily="2" charset="2"/>
              <a:buChar char="Ø"/>
              <a:tabLst>
                <a:tab pos="541338" algn="l"/>
              </a:tabLst>
            </a:pPr>
            <a:r>
              <a:rPr lang="en-US" dirty="0"/>
              <a:t> </a:t>
            </a:r>
            <a:r>
              <a:rPr lang="en-US" dirty="0" smtClean="0"/>
              <a:t> 13.41</a:t>
            </a:r>
            <a:r>
              <a:rPr lang="en-US" dirty="0"/>
              <a:t>% of the </a:t>
            </a:r>
            <a:r>
              <a:rPr lang="en-US" dirty="0" smtClean="0"/>
              <a:t>messages in the dataset </a:t>
            </a:r>
            <a:r>
              <a:rPr lang="en-US" dirty="0"/>
              <a:t>are spam and 86.59% of the messages are </a:t>
            </a:r>
            <a:r>
              <a:rPr lang="en-US" dirty="0" smtClean="0"/>
              <a:t>ham.</a:t>
            </a:r>
            <a:endParaRPr lang="en-US" dirty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40" y="1499196"/>
            <a:ext cx="4250720" cy="31794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8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05740"/>
            <a:ext cx="8702040" cy="103437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bIns="91440" anchor="b" anchorCtr="0">
            <a:no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What is the variations in the actual messages length based on ham or spam?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940" y="1615440"/>
            <a:ext cx="24821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Observations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66700">
              <a:buFont typeface="Wingdings" panose="05000000000000000000" pitchFamily="2" charset="2"/>
              <a:buChar char="Ø"/>
              <a:tabLst>
                <a:tab pos="541338" algn="l"/>
              </a:tabLst>
            </a:pPr>
            <a:r>
              <a:rPr lang="en-US" dirty="0" smtClean="0"/>
              <a:t>  Spam messages tend to have more length messages.</a:t>
            </a:r>
            <a:endParaRPr lang="en-US" dirty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545" y="1615440"/>
            <a:ext cx="6153150" cy="3021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</TotalTime>
  <Words>1763</Words>
  <Application>Microsoft Office PowerPoint</Application>
  <PresentationFormat>On-screen Show (16:9)</PresentationFormat>
  <Paragraphs>199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Wingdings 2</vt:lpstr>
      <vt:lpstr>Franklin Gothic Book</vt:lpstr>
      <vt:lpstr>Montserrat</vt:lpstr>
      <vt:lpstr>Perpetua</vt:lpstr>
      <vt:lpstr>Wingdings</vt:lpstr>
      <vt:lpstr>Equity</vt:lpstr>
      <vt:lpstr>PowerPoint Presentation</vt:lpstr>
      <vt:lpstr>Information on the sms spam detection dataset</vt:lpstr>
      <vt:lpstr>Information on the sms spam detection dataset</vt:lpstr>
      <vt:lpstr>Pre-processing: Cleaning decisions</vt:lpstr>
      <vt:lpstr>Pre-processing: Text column details</vt:lpstr>
      <vt:lpstr>Pre-processing: Text cleaning decisions</vt:lpstr>
      <vt:lpstr>PowerPoint Presentation</vt:lpstr>
      <vt:lpstr>What is the spam and ham distribution in the dataset?</vt:lpstr>
      <vt:lpstr>What is the variations in the actual messages length based on ham or spam?</vt:lpstr>
      <vt:lpstr>What is the variations in the processed messages length based on ham or spam?</vt:lpstr>
      <vt:lpstr>What are the most common words used in ham messages?</vt:lpstr>
      <vt:lpstr>What are the most common words used in spam messages?</vt:lpstr>
      <vt:lpstr>PowerPoint Presentation</vt:lpstr>
      <vt:lpstr>Processed Spam Dataset details:</vt:lpstr>
      <vt:lpstr>Feature Engineering: Text to Features</vt:lpstr>
      <vt:lpstr>Scaling:</vt:lpstr>
      <vt:lpstr>PowerPoint Presentation</vt:lpstr>
      <vt:lpstr>Models Details:</vt:lpstr>
      <vt:lpstr>Prediction Strategy:</vt:lpstr>
      <vt:lpstr>Prediction Strategy:</vt:lpstr>
      <vt:lpstr>Base Model Prediction Metrics: Test data</vt:lpstr>
      <vt:lpstr>Base Model Prediction Metrics: Train data</vt:lpstr>
      <vt:lpstr>Base Model Prediction Metrics: Observation</vt:lpstr>
      <vt:lpstr>Random Forest – Random Search CV Model Prediction Metrics: Test data</vt:lpstr>
      <vt:lpstr>Random Forest – Random Search CV Model Prediction Metrics: Train data</vt:lpstr>
      <vt:lpstr>Random Forest – Random Search CV Model Prediction Metrics: Observation</vt:lpstr>
      <vt:lpstr>K Nearest Neighbour – Best K parameter evaluation</vt:lpstr>
      <vt:lpstr>K Nearest Neighbor – Best K Model Prediction Metrics: Test data</vt:lpstr>
      <vt:lpstr>K Nearest Neighbor – Best K Model Prediction Metrics: Train data</vt:lpstr>
      <vt:lpstr>K Nearest Neighbor – Best K  Model Prediction Metrics: Observation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</dc:creator>
  <cp:lastModifiedBy>RePack by Diakov</cp:lastModifiedBy>
  <cp:revision>44</cp:revision>
  <dcterms:modified xsi:type="dcterms:W3CDTF">2020-12-25T14:18:35Z</dcterms:modified>
</cp:coreProperties>
</file>