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  <p:sldId id="304" r:id="rId8"/>
    <p:sldId id="265" r:id="rId9"/>
    <p:sldId id="279" r:id="rId10"/>
    <p:sldId id="266" r:id="rId11"/>
    <p:sldId id="268" r:id="rId12"/>
    <p:sldId id="269" r:id="rId13"/>
    <p:sldId id="305" r:id="rId14"/>
    <p:sldId id="280" r:id="rId15"/>
    <p:sldId id="282" r:id="rId16"/>
    <p:sldId id="283" r:id="rId17"/>
    <p:sldId id="284" r:id="rId18"/>
    <p:sldId id="306" r:id="rId19"/>
    <p:sldId id="285" r:id="rId20"/>
    <p:sldId id="286" r:id="rId21"/>
    <p:sldId id="287" r:id="rId22"/>
    <p:sldId id="288" r:id="rId23"/>
    <p:sldId id="289" r:id="rId24"/>
    <p:sldId id="308" r:id="rId25"/>
    <p:sldId id="281" r:id="rId26"/>
    <p:sldId id="291" r:id="rId27"/>
    <p:sldId id="307" r:id="rId28"/>
    <p:sldId id="303" r:id="rId29"/>
    <p:sldId id="292" r:id="rId30"/>
    <p:sldId id="293" r:id="rId31"/>
    <p:sldId id="272" r:id="rId32"/>
    <p:sldId id="294" r:id="rId33"/>
    <p:sldId id="273" r:id="rId34"/>
    <p:sldId id="295" r:id="rId35"/>
    <p:sldId id="296" r:id="rId36"/>
    <p:sldId id="309" r:id="rId37"/>
    <p:sldId id="278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26" autoAdjust="0"/>
    <p:restoredTop sz="94660"/>
  </p:normalViewPr>
  <p:slideViewPr>
    <p:cSldViewPr>
      <p:cViewPr>
        <p:scale>
          <a:sx n="90" d="100"/>
          <a:sy n="90" d="100"/>
        </p:scale>
        <p:origin x="-195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1186-0891-4317-90E8-945F91A141F7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0DD2-4C3D-424D-A4D6-430E0F48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96" y="4581128"/>
            <a:ext cx="7772400" cy="1470025"/>
          </a:xfrm>
        </p:spPr>
        <p:txBody>
          <a:bodyPr/>
          <a:lstStyle/>
          <a:p>
            <a:r>
              <a:rPr lang="en-US" dirty="0" smtClean="0"/>
              <a:t>Ukraine Car Sale Ads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896" y="5661248"/>
            <a:ext cx="6400800" cy="694928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-27384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</a:t>
            </a:r>
            <a:r>
              <a:rPr lang="en-US" sz="4000" dirty="0" smtClean="0"/>
              <a:t>is the sale distribution based on body type?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that</a:t>
            </a:r>
            <a:r>
              <a:rPr lang="en-US" dirty="0"/>
              <a:t> </a:t>
            </a:r>
            <a:r>
              <a:rPr lang="en-US" b="1" dirty="0" smtClean="0"/>
              <a:t>sedan</a:t>
            </a:r>
            <a:r>
              <a:rPr lang="en-US" dirty="0" smtClean="0"/>
              <a:t> type followed by </a:t>
            </a:r>
            <a:r>
              <a:rPr lang="en-US" b="1" dirty="0" smtClean="0"/>
              <a:t>crossover</a:t>
            </a:r>
            <a:r>
              <a:rPr lang="en-US" dirty="0" smtClean="0"/>
              <a:t> are the popular body types of cars on sale.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14500"/>
            <a:ext cx="52959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4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is the sale distribution based on drive type?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that</a:t>
            </a:r>
            <a:r>
              <a:rPr lang="en-US" dirty="0"/>
              <a:t> </a:t>
            </a:r>
            <a:r>
              <a:rPr lang="en-US" dirty="0" smtClean="0"/>
              <a:t>front drive type cars are mostly on sale.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09700"/>
            <a:ext cx="47625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8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What is the car sale based on registration?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explains that cars both registered in </a:t>
            </a:r>
            <a:r>
              <a:rPr lang="en-US" dirty="0" err="1" smtClean="0"/>
              <a:t>ukraine</a:t>
            </a:r>
            <a:r>
              <a:rPr lang="en-US" dirty="0" smtClean="0"/>
              <a:t> and from a different country were available on sale based on the dataset, in which 6% of cars were registered from a different country.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714500"/>
            <a:ext cx="5200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smtClean="0"/>
              <a:t>Price Based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are car brands on sale based on </a:t>
            </a:r>
            <a:r>
              <a:rPr lang="en-US" sz="3200" dirty="0" err="1" smtClean="0"/>
              <a:t>avg</a:t>
            </a:r>
            <a:r>
              <a:rPr lang="en-US" sz="3200" dirty="0" smtClean="0"/>
              <a:t> price?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4860032" y="5094560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Wartburg</a:t>
            </a:r>
            <a:r>
              <a:rPr lang="en-US" dirty="0"/>
              <a:t> followed by </a:t>
            </a:r>
            <a:r>
              <a:rPr lang="en-US" dirty="0" err="1" smtClean="0"/>
              <a:t>Moskvich-izh</a:t>
            </a:r>
            <a:r>
              <a:rPr lang="en-US" dirty="0" smtClean="0"/>
              <a:t> car brands have the least average price on sale.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1"/>
            <a:ext cx="4315597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37" y="1916832"/>
            <a:ext cx="4151411" cy="287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6677" y="5085184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Bently</a:t>
            </a:r>
            <a:r>
              <a:rPr lang="en-US" dirty="0" smtClean="0"/>
              <a:t> followed by Ferrari car brands have highest average price on sale.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price varies based on body type?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55552" y="5157192"/>
            <a:ext cx="788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</a:t>
            </a:r>
            <a:r>
              <a:rPr lang="en-US" dirty="0"/>
              <a:t>that </a:t>
            </a:r>
            <a:r>
              <a:rPr lang="en-US" b="1" dirty="0"/>
              <a:t>crossover</a:t>
            </a:r>
            <a:r>
              <a:rPr lang="en-US" dirty="0"/>
              <a:t> followed by </a:t>
            </a:r>
            <a:r>
              <a:rPr lang="en-US" dirty="0" smtClean="0"/>
              <a:t>other and sedan </a:t>
            </a:r>
            <a:r>
              <a:rPr lang="en-US" dirty="0"/>
              <a:t>body type of cars have </a:t>
            </a: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b="1" dirty="0"/>
              <a:t>price</a:t>
            </a:r>
            <a:r>
              <a:rPr lang="en-US" dirty="0"/>
              <a:t> on sale.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5" y="1268760"/>
            <a:ext cx="3645213" cy="367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16832"/>
            <a:ext cx="440233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price varies based on engine type?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55552" y="5157192"/>
            <a:ext cx="7888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that </a:t>
            </a:r>
            <a:r>
              <a:rPr lang="en-US" b="1" dirty="0"/>
              <a:t>diesel</a:t>
            </a:r>
            <a:r>
              <a:rPr lang="en-US" dirty="0"/>
              <a:t> engine type </a:t>
            </a:r>
            <a:r>
              <a:rPr lang="en-US" dirty="0" smtClean="0"/>
              <a:t>of cars </a:t>
            </a:r>
            <a:r>
              <a:rPr lang="en-US" dirty="0"/>
              <a:t>followed by petrol have </a:t>
            </a:r>
            <a:r>
              <a:rPr lang="en-US" b="1" dirty="0"/>
              <a:t>high </a:t>
            </a:r>
            <a:r>
              <a:rPr lang="en-US" b="1" dirty="0" smtClean="0"/>
              <a:t>prices</a:t>
            </a:r>
            <a:r>
              <a:rPr lang="en-US" dirty="0" smtClean="0"/>
              <a:t> </a:t>
            </a:r>
            <a:r>
              <a:rPr lang="en-US" dirty="0"/>
              <a:t>on sale. </a:t>
            </a:r>
            <a:r>
              <a:rPr lang="en-US" dirty="0" smtClean="0"/>
              <a:t>However based on </a:t>
            </a:r>
            <a:r>
              <a:rPr lang="en-US" b="1" dirty="0" smtClean="0"/>
              <a:t>number of cars</a:t>
            </a:r>
            <a:r>
              <a:rPr lang="en-US" dirty="0" smtClean="0"/>
              <a:t>, </a:t>
            </a:r>
            <a:r>
              <a:rPr lang="en-US" b="1" dirty="0" smtClean="0"/>
              <a:t>petrol</a:t>
            </a:r>
            <a:r>
              <a:rPr lang="en-US" dirty="0" smtClean="0"/>
              <a:t> engine type of cars were high on sale (refer slide 8).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00597"/>
            <a:ext cx="4347461" cy="299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44612"/>
            <a:ext cx="4047568" cy="270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price varies based on drive type?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55552" y="5157192"/>
            <a:ext cx="7888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</a:t>
            </a:r>
            <a:r>
              <a:rPr lang="en-US" dirty="0"/>
              <a:t>that </a:t>
            </a:r>
            <a:r>
              <a:rPr lang="en-US" b="1" dirty="0" smtClean="0"/>
              <a:t>full</a:t>
            </a:r>
            <a:r>
              <a:rPr lang="en-US" dirty="0" smtClean="0"/>
              <a:t> drive type cars </a:t>
            </a:r>
            <a:r>
              <a:rPr lang="en-US" dirty="0"/>
              <a:t>followed by </a:t>
            </a:r>
            <a:r>
              <a:rPr lang="en-US" dirty="0" smtClean="0"/>
              <a:t>rear have </a:t>
            </a:r>
            <a:r>
              <a:rPr lang="en-US" b="1" dirty="0" smtClean="0"/>
              <a:t>high</a:t>
            </a:r>
            <a:r>
              <a:rPr lang="en-US" dirty="0" smtClean="0"/>
              <a:t> </a:t>
            </a:r>
            <a:r>
              <a:rPr lang="en-US" b="1" dirty="0" smtClean="0"/>
              <a:t>prices</a:t>
            </a:r>
            <a:r>
              <a:rPr lang="en-US" dirty="0" smtClean="0"/>
              <a:t> on sale. However, based on the number of  cars,  </a:t>
            </a:r>
            <a:r>
              <a:rPr lang="en-US" dirty="0"/>
              <a:t>the </a:t>
            </a:r>
            <a:r>
              <a:rPr lang="en-US" dirty="0" smtClean="0"/>
              <a:t>front drive </a:t>
            </a:r>
            <a:r>
              <a:rPr lang="en-US" dirty="0"/>
              <a:t>cars are the ones high on </a:t>
            </a:r>
            <a:r>
              <a:rPr lang="en-US" dirty="0" smtClean="0"/>
              <a:t>sale (refer slide 11)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6983"/>
            <a:ext cx="3960439" cy="28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4523394" cy="290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1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smtClean="0"/>
              <a:t>Mileage Based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sale distribution based on mileage?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55813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shows that prominently </a:t>
            </a:r>
            <a:r>
              <a:rPr lang="en-US" b="1" dirty="0" smtClean="0"/>
              <a:t>more cars</a:t>
            </a:r>
            <a:r>
              <a:rPr lang="en-US" dirty="0" smtClean="0"/>
              <a:t> were on sale which had </a:t>
            </a:r>
            <a:r>
              <a:rPr lang="en-US" b="1" dirty="0" smtClean="0"/>
              <a:t>lesser</a:t>
            </a:r>
            <a:r>
              <a:rPr lang="en-US" dirty="0" smtClean="0"/>
              <a:t> mileage.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19419"/>
            <a:ext cx="5555332" cy="377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the car sales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Info</a:t>
            </a:r>
            <a:r>
              <a:rPr lang="en-US" sz="2200" dirty="0"/>
              <a:t> </a:t>
            </a:r>
            <a:r>
              <a:rPr lang="en-US" sz="2200" dirty="0" smtClean="0"/>
              <a:t>: Info function of the dataset gives </a:t>
            </a:r>
            <a:r>
              <a:rPr lang="en-US" sz="2200" dirty="0"/>
              <a:t>us the following </a:t>
            </a:r>
            <a:r>
              <a:rPr lang="en-US" sz="2200" dirty="0" smtClean="0"/>
              <a:t>insights:</a:t>
            </a:r>
            <a:endParaRPr lang="en-US" sz="2200" dirty="0"/>
          </a:p>
          <a:p>
            <a:pPr lvl="1"/>
            <a:r>
              <a:rPr lang="en-US" sz="2000" dirty="0"/>
              <a:t>There are a total of </a:t>
            </a:r>
            <a:r>
              <a:rPr lang="en-US" sz="2000" b="1" dirty="0" smtClean="0"/>
              <a:t>9576 </a:t>
            </a:r>
            <a:r>
              <a:rPr lang="en-US" sz="2000" b="1" dirty="0"/>
              <a:t>samples (rows)</a:t>
            </a:r>
            <a:r>
              <a:rPr lang="en-US" sz="2000" dirty="0"/>
              <a:t> and </a:t>
            </a:r>
            <a:r>
              <a:rPr lang="en-US" sz="2000" b="1" dirty="0" smtClean="0"/>
              <a:t>10 </a:t>
            </a:r>
            <a:r>
              <a:rPr lang="en-US" sz="2000" b="1" dirty="0"/>
              <a:t>columns</a:t>
            </a:r>
            <a:r>
              <a:rPr lang="en-US" sz="2000" dirty="0"/>
              <a:t> in the </a:t>
            </a:r>
            <a:r>
              <a:rPr lang="en-US" sz="2000" dirty="0" err="1"/>
              <a:t>dataframe</a:t>
            </a:r>
            <a:r>
              <a:rPr lang="en-US" sz="2000" dirty="0" smtClean="0"/>
              <a:t>.</a:t>
            </a:r>
          </a:p>
          <a:p>
            <a:pPr lvl="1"/>
            <a:r>
              <a:rPr lang="en-IN" sz="2000" dirty="0" smtClean="0"/>
              <a:t>Columns are : 'car', 'price', 'body', 'mileage', '</a:t>
            </a:r>
            <a:r>
              <a:rPr lang="en-IN" sz="2000" dirty="0" err="1" smtClean="0"/>
              <a:t>engV</a:t>
            </a:r>
            <a:r>
              <a:rPr lang="en-IN" sz="2000" dirty="0" smtClean="0"/>
              <a:t>', '</a:t>
            </a:r>
            <a:r>
              <a:rPr lang="en-IN" sz="2000" dirty="0" err="1" smtClean="0"/>
              <a:t>engType</a:t>
            </a:r>
            <a:r>
              <a:rPr lang="en-IN" sz="2000" dirty="0" smtClean="0"/>
              <a:t>', 'registration', 'year', 'model', 'drive‘.</a:t>
            </a:r>
            <a:endParaRPr lang="en-US" sz="2000" dirty="0"/>
          </a:p>
          <a:p>
            <a:pPr lvl="1"/>
            <a:r>
              <a:rPr lang="en-US" sz="2000" dirty="0"/>
              <a:t>There are </a:t>
            </a:r>
            <a:r>
              <a:rPr lang="en-US" sz="2000" b="1" dirty="0" smtClean="0"/>
              <a:t>4 columns</a:t>
            </a:r>
            <a:r>
              <a:rPr lang="en-US" sz="2000" dirty="0"/>
              <a:t> with a </a:t>
            </a:r>
            <a:r>
              <a:rPr lang="en-US" sz="2000" b="1" dirty="0"/>
              <a:t>numeric</a:t>
            </a:r>
            <a:r>
              <a:rPr lang="en-US" sz="2000" dirty="0"/>
              <a:t> </a:t>
            </a:r>
            <a:r>
              <a:rPr lang="en-US" sz="2000" dirty="0" err="1"/>
              <a:t>datatype</a:t>
            </a:r>
            <a:r>
              <a:rPr lang="en-US" sz="2000" dirty="0"/>
              <a:t> and </a:t>
            </a:r>
            <a:r>
              <a:rPr lang="en-US" sz="2000" b="1" dirty="0" smtClean="0"/>
              <a:t>6 columns</a:t>
            </a:r>
            <a:r>
              <a:rPr lang="en-US" sz="2000" dirty="0"/>
              <a:t> with an </a:t>
            </a:r>
            <a:r>
              <a:rPr lang="en-US" sz="2000" b="1" dirty="0"/>
              <a:t>object</a:t>
            </a:r>
            <a:r>
              <a:rPr lang="en-US" sz="2000" dirty="0"/>
              <a:t> </a:t>
            </a:r>
            <a:r>
              <a:rPr lang="en-US" sz="2000" dirty="0" err="1"/>
              <a:t>datatype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There are </a:t>
            </a:r>
            <a:r>
              <a:rPr lang="en-US" sz="2000" b="1" dirty="0"/>
              <a:t>missing</a:t>
            </a:r>
            <a:r>
              <a:rPr lang="en-US" sz="2000" dirty="0"/>
              <a:t> values in the </a:t>
            </a:r>
            <a:r>
              <a:rPr lang="en-US" sz="2000" b="1" dirty="0" err="1" smtClean="0"/>
              <a:t>engV</a:t>
            </a:r>
            <a:r>
              <a:rPr lang="en-US" sz="2000" b="1" dirty="0" smtClean="0"/>
              <a:t> and drive</a:t>
            </a:r>
            <a:r>
              <a:rPr lang="en-US" sz="2000" dirty="0"/>
              <a:t> column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price varies based on mileage?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31398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shows that </a:t>
            </a:r>
            <a:r>
              <a:rPr lang="en-US" dirty="0" smtClean="0"/>
              <a:t>variation in </a:t>
            </a:r>
            <a:r>
              <a:rPr lang="en-US" dirty="0"/>
              <a:t>mileage affects the </a:t>
            </a:r>
            <a:r>
              <a:rPr lang="en-US" dirty="0" smtClean="0"/>
              <a:t>price of the car and they are inversely/ negatively co-related. </a:t>
            </a:r>
            <a:r>
              <a:rPr lang="en-US" b="1" dirty="0" smtClean="0"/>
              <a:t>Lesser </a:t>
            </a:r>
            <a:r>
              <a:rPr lang="en-US" b="1" dirty="0"/>
              <a:t>mileage</a:t>
            </a:r>
            <a:r>
              <a:rPr lang="en-US" dirty="0"/>
              <a:t> </a:t>
            </a:r>
            <a:r>
              <a:rPr lang="en-US" dirty="0" smtClean="0"/>
              <a:t>cars were quoted with </a:t>
            </a:r>
            <a:r>
              <a:rPr lang="en-US" b="1" dirty="0" smtClean="0"/>
              <a:t>fair price</a:t>
            </a:r>
            <a:r>
              <a:rPr lang="en-US" dirty="0" smtClean="0"/>
              <a:t> on sale.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067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5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mileage varies based on body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37321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explains </a:t>
            </a:r>
            <a:r>
              <a:rPr lang="en-US" dirty="0"/>
              <a:t>that </a:t>
            </a:r>
            <a:r>
              <a:rPr lang="en-US" b="1" dirty="0"/>
              <a:t>higher mileage</a:t>
            </a:r>
            <a:r>
              <a:rPr lang="en-US" dirty="0"/>
              <a:t> is </a:t>
            </a:r>
            <a:r>
              <a:rPr lang="en-US" dirty="0" smtClean="0"/>
              <a:t>driven </a:t>
            </a:r>
            <a:r>
              <a:rPr lang="en-US" dirty="0"/>
              <a:t>by </a:t>
            </a:r>
            <a:r>
              <a:rPr lang="en-US" dirty="0" smtClean="0"/>
              <a:t>cars with </a:t>
            </a:r>
            <a:r>
              <a:rPr lang="en-US" b="1" dirty="0" smtClean="0"/>
              <a:t>van</a:t>
            </a:r>
            <a:r>
              <a:rPr lang="en-US" dirty="0" smtClean="0"/>
              <a:t> body type followed </a:t>
            </a:r>
            <a:r>
              <a:rPr lang="en-US" dirty="0"/>
              <a:t>by </a:t>
            </a:r>
            <a:r>
              <a:rPr lang="en-US" b="1" dirty="0" err="1" smtClean="0"/>
              <a:t>vagon</a:t>
            </a:r>
            <a:r>
              <a:rPr lang="en-US" dirty="0" smtClean="0"/>
              <a:t> and sedan. As the mileage increases, the maintenance of the used cars also increases hence this will have an impact on the  buyer’s decision.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644650"/>
            <a:ext cx="734695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mileage varies based on engine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55813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</a:t>
            </a:r>
            <a:r>
              <a:rPr lang="en-US" dirty="0"/>
              <a:t>that </a:t>
            </a:r>
            <a:r>
              <a:rPr lang="en-US" dirty="0" smtClean="0"/>
              <a:t>cars with </a:t>
            </a:r>
            <a:r>
              <a:rPr lang="en-US" b="1" dirty="0" smtClean="0"/>
              <a:t>diesel</a:t>
            </a:r>
            <a:r>
              <a:rPr lang="en-US" dirty="0" smtClean="0"/>
              <a:t> </a:t>
            </a:r>
            <a:r>
              <a:rPr lang="en-US" dirty="0"/>
              <a:t>engine </a:t>
            </a:r>
            <a:r>
              <a:rPr lang="en-US" dirty="0" smtClean="0"/>
              <a:t>types have been </a:t>
            </a:r>
            <a:r>
              <a:rPr lang="en-US" b="1" dirty="0" smtClean="0"/>
              <a:t>driven highly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419225"/>
            <a:ext cx="7264400" cy="373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5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mileage varies based on drive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55813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shows </a:t>
            </a:r>
            <a:r>
              <a:rPr lang="en-US" dirty="0" smtClean="0"/>
              <a:t>that cars with </a:t>
            </a:r>
            <a:r>
              <a:rPr lang="en-US" b="1" dirty="0" smtClean="0"/>
              <a:t>rear</a:t>
            </a:r>
            <a:r>
              <a:rPr lang="en-US" dirty="0" smtClean="0"/>
              <a:t> drive types were </a:t>
            </a:r>
            <a:r>
              <a:rPr lang="en-US" b="1" dirty="0" smtClean="0"/>
              <a:t>highly</a:t>
            </a:r>
            <a:r>
              <a:rPr lang="en-US" dirty="0" smtClean="0"/>
              <a:t> </a:t>
            </a:r>
            <a:r>
              <a:rPr lang="en-US" b="1" dirty="0" smtClean="0"/>
              <a:t>used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47800"/>
            <a:ext cx="6993562" cy="38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smtClean="0"/>
              <a:t>Year Based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is the car sale based on year of production?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63298" y="5396331"/>
            <a:ext cx="811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 shows that high number of car sale were between 2005 </a:t>
            </a:r>
            <a:r>
              <a:rPr lang="en-US" dirty="0" smtClean="0"/>
              <a:t>-2012</a:t>
            </a:r>
            <a:r>
              <a:rPr lang="en-US" dirty="0"/>
              <a:t> </a:t>
            </a:r>
            <a:r>
              <a:rPr lang="en-US" dirty="0" smtClean="0"/>
              <a:t>with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2008 </a:t>
            </a:r>
            <a:r>
              <a:rPr lang="en-US" dirty="0"/>
              <a:t> having the maximum count of 1150 cars on sale.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31" y="1124744"/>
            <a:ext cx="5776689" cy="408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price variation over years?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shows that price and year are </a:t>
            </a:r>
            <a:r>
              <a:rPr lang="en-US" b="1" dirty="0" smtClean="0"/>
              <a:t>positively correlated</a:t>
            </a:r>
            <a:r>
              <a:rPr lang="en-US" dirty="0" smtClean="0"/>
              <a:t>. </a:t>
            </a:r>
            <a:r>
              <a:rPr lang="en-US" b="1" dirty="0" smtClean="0"/>
              <a:t>Latest cars</a:t>
            </a:r>
            <a:r>
              <a:rPr lang="en-US" dirty="0" smtClean="0"/>
              <a:t> on sale fetches </a:t>
            </a:r>
            <a:r>
              <a:rPr lang="en-US" b="1" dirty="0" smtClean="0"/>
              <a:t>more price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7916"/>
            <a:ext cx="4663697" cy="340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5635"/>
            <a:ext cx="3930762" cy="356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6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err="1" smtClean="0"/>
              <a:t>Multivariant</a:t>
            </a:r>
            <a:r>
              <a:rPr lang="en-US" dirty="0" smtClean="0"/>
              <a:t> Based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registered car sale distribution based on body type?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536" y="527274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explains that we have </a:t>
            </a:r>
            <a:r>
              <a:rPr lang="en-US" b="1" dirty="0"/>
              <a:t>high</a:t>
            </a:r>
            <a:r>
              <a:rPr lang="en-US" dirty="0"/>
              <a:t> sale of </a:t>
            </a:r>
            <a:r>
              <a:rPr lang="en-US" b="1" dirty="0"/>
              <a:t>sedan</a:t>
            </a:r>
            <a:r>
              <a:rPr lang="en-US" dirty="0"/>
              <a:t> type which are </a:t>
            </a:r>
            <a:r>
              <a:rPr lang="en-US" b="1" dirty="0"/>
              <a:t>registered</a:t>
            </a:r>
            <a:r>
              <a:rPr lang="en-US" dirty="0"/>
              <a:t> in </a:t>
            </a:r>
            <a:r>
              <a:rPr lang="en-US" dirty="0" err="1"/>
              <a:t>ukraine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9" y="1484784"/>
            <a:ext cx="5532660" cy="364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trend of </a:t>
            </a:r>
            <a:r>
              <a:rPr lang="en-US" sz="3600" dirty="0" err="1" smtClean="0"/>
              <a:t>ukraine</a:t>
            </a:r>
            <a:r>
              <a:rPr lang="en-US" sz="3600" dirty="0" smtClean="0"/>
              <a:t> registered cars?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7274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shows that least number of sales were between 1953 – 1983.  </a:t>
            </a:r>
            <a:r>
              <a:rPr lang="en-US" b="1" dirty="0" smtClean="0"/>
              <a:t>Ukraine</a:t>
            </a:r>
            <a:r>
              <a:rPr lang="en-US" dirty="0" smtClean="0"/>
              <a:t> </a:t>
            </a:r>
            <a:r>
              <a:rPr lang="en-US" b="1" dirty="0" smtClean="0"/>
              <a:t>registered</a:t>
            </a:r>
            <a:r>
              <a:rPr lang="en-US" dirty="0" smtClean="0"/>
              <a:t> cars were </a:t>
            </a:r>
            <a:r>
              <a:rPr lang="en-US" b="1" dirty="0" smtClean="0"/>
              <a:t>more</a:t>
            </a:r>
            <a:r>
              <a:rPr lang="en-US" dirty="0" smtClean="0"/>
              <a:t> on </a:t>
            </a:r>
            <a:r>
              <a:rPr lang="en-US" b="1" dirty="0" smtClean="0"/>
              <a:t>sale</a:t>
            </a:r>
            <a:r>
              <a:rPr lang="en-US" dirty="0" smtClean="0"/>
              <a:t> over years. Highest number of inland registered car sales were between 2005 – 2010 and maximum </a:t>
            </a:r>
            <a:r>
              <a:rPr lang="en-US" dirty="0" err="1" smtClean="0"/>
              <a:t>approx</a:t>
            </a:r>
            <a:r>
              <a:rPr lang="en-US" dirty="0" smtClean="0"/>
              <a:t> in 2008. 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77480"/>
            <a:ext cx="5647915" cy="39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the car sales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Describe</a:t>
            </a:r>
            <a:r>
              <a:rPr lang="en-US" sz="1800" dirty="0" smtClean="0"/>
              <a:t>: On describe of the data we infer that:</a:t>
            </a:r>
          </a:p>
          <a:p>
            <a:pPr marL="742950" lvl="2" indent="-342900"/>
            <a:r>
              <a:rPr lang="en-US" sz="1800" b="1" dirty="0" smtClean="0"/>
              <a:t>Engine volume</a:t>
            </a:r>
            <a:r>
              <a:rPr lang="en-US" sz="1800" dirty="0" smtClean="0"/>
              <a:t> has </a:t>
            </a:r>
            <a:r>
              <a:rPr lang="en-US" sz="1800" b="1" dirty="0" smtClean="0"/>
              <a:t>434 missing</a:t>
            </a:r>
            <a:r>
              <a:rPr lang="en-US" sz="1800" dirty="0" smtClean="0"/>
              <a:t> values and </a:t>
            </a:r>
            <a:r>
              <a:rPr lang="en-US" sz="1800" b="1" dirty="0" smtClean="0"/>
              <a:t>drive</a:t>
            </a:r>
            <a:r>
              <a:rPr lang="en-US" sz="1800" dirty="0" smtClean="0"/>
              <a:t> has </a:t>
            </a:r>
            <a:r>
              <a:rPr lang="en-US" sz="1800" b="1" dirty="0" smtClean="0"/>
              <a:t>511</a:t>
            </a:r>
            <a:r>
              <a:rPr lang="en-US" sz="1800" dirty="0" smtClean="0"/>
              <a:t> missing values.</a:t>
            </a:r>
          </a:p>
          <a:p>
            <a:pPr marL="742950" lvl="2" indent="-342900"/>
            <a:r>
              <a:rPr lang="en-US" sz="1800" dirty="0" smtClean="0"/>
              <a:t>The </a:t>
            </a:r>
            <a:r>
              <a:rPr lang="en-US" sz="1800" dirty="0"/>
              <a:t>distribution </a:t>
            </a:r>
            <a:r>
              <a:rPr lang="en-US" sz="1800" dirty="0" smtClean="0"/>
              <a:t>of </a:t>
            </a:r>
            <a:r>
              <a:rPr lang="en-US" sz="1800" b="1" dirty="0" smtClean="0"/>
              <a:t>price</a:t>
            </a:r>
            <a:r>
              <a:rPr lang="en-US" sz="1800" dirty="0"/>
              <a:t> is </a:t>
            </a:r>
            <a:r>
              <a:rPr lang="en-US" sz="1800" b="1" dirty="0"/>
              <a:t>positive (right) skewed</a:t>
            </a:r>
            <a:r>
              <a:rPr lang="en-US" sz="1800" dirty="0"/>
              <a:t> because the </a:t>
            </a:r>
            <a:r>
              <a:rPr lang="en-US" sz="1800" b="1" dirty="0"/>
              <a:t>mean</a:t>
            </a:r>
            <a:r>
              <a:rPr lang="en-US" sz="1800" dirty="0"/>
              <a:t> of </a:t>
            </a:r>
            <a:r>
              <a:rPr lang="en-US" sz="1800" b="1" dirty="0"/>
              <a:t>p</a:t>
            </a:r>
            <a:r>
              <a:rPr lang="en-US" sz="1800" b="1" dirty="0" smtClean="0"/>
              <a:t>rice (</a:t>
            </a:r>
            <a:r>
              <a:rPr lang="en-IN" sz="1800" b="1" dirty="0" smtClean="0"/>
              <a:t>15633.317</a:t>
            </a:r>
            <a:r>
              <a:rPr lang="en-US" sz="1800" b="1" dirty="0" smtClean="0"/>
              <a:t>)</a:t>
            </a:r>
            <a:r>
              <a:rPr lang="en-US" sz="1800" dirty="0"/>
              <a:t> lies to the </a:t>
            </a:r>
            <a:r>
              <a:rPr lang="en-US" sz="1800" b="1" dirty="0"/>
              <a:t>right</a:t>
            </a:r>
            <a:r>
              <a:rPr lang="en-US" sz="1800" dirty="0"/>
              <a:t> of the </a:t>
            </a:r>
            <a:r>
              <a:rPr lang="en-US" sz="1800" b="1" dirty="0"/>
              <a:t>median(50%)</a:t>
            </a:r>
            <a:r>
              <a:rPr lang="en-US" sz="1800" dirty="0"/>
              <a:t> value </a:t>
            </a:r>
            <a:r>
              <a:rPr lang="en-US" sz="1800" b="1" dirty="0" smtClean="0"/>
              <a:t>(</a:t>
            </a:r>
            <a:r>
              <a:rPr lang="en-IN" sz="1800" b="1" dirty="0" smtClean="0"/>
              <a:t>9200.00</a:t>
            </a:r>
            <a:r>
              <a:rPr lang="en-US" sz="1800" b="1" dirty="0" smtClean="0"/>
              <a:t>)</a:t>
            </a:r>
            <a:r>
              <a:rPr lang="en-US" sz="1800" dirty="0" smtClean="0"/>
              <a:t>, </a:t>
            </a:r>
            <a:r>
              <a:rPr lang="en-US" sz="1800" dirty="0"/>
              <a:t>on a </a:t>
            </a:r>
            <a:r>
              <a:rPr lang="en-US" sz="1800" b="1" dirty="0"/>
              <a:t>distribution plot</a:t>
            </a:r>
            <a:r>
              <a:rPr lang="en-US" sz="1800" dirty="0" smtClean="0"/>
              <a:t>.</a:t>
            </a:r>
          </a:p>
          <a:p>
            <a:pPr marL="742950" lvl="2" indent="-342900"/>
            <a:r>
              <a:rPr lang="en-US" sz="1800" dirty="0" smtClean="0"/>
              <a:t>The </a:t>
            </a:r>
            <a:r>
              <a:rPr lang="en-US" sz="1800" b="1" dirty="0" smtClean="0"/>
              <a:t>max</a:t>
            </a:r>
            <a:r>
              <a:rPr lang="en-US" sz="1800" dirty="0" smtClean="0"/>
              <a:t> value of </a:t>
            </a:r>
            <a:r>
              <a:rPr lang="en-US" sz="1800" b="1" dirty="0" smtClean="0"/>
              <a:t>price (547800.00</a:t>
            </a:r>
            <a:r>
              <a:rPr lang="en-US" sz="1800" b="1" dirty="0"/>
              <a:t>), mileage (999) </a:t>
            </a:r>
            <a:r>
              <a:rPr lang="en-US" sz="1800" b="1" dirty="0" smtClean="0"/>
              <a:t>and</a:t>
            </a:r>
            <a:r>
              <a:rPr lang="en-US" sz="1800" dirty="0" smtClean="0"/>
              <a:t> </a:t>
            </a:r>
            <a:r>
              <a:rPr lang="en-US" sz="1800" b="1" dirty="0"/>
              <a:t> engine volume (99.99) </a:t>
            </a:r>
            <a:r>
              <a:rPr lang="en-US" sz="1800" dirty="0" smtClean="0"/>
              <a:t>are far away from their respective means, so there is a wide spread of data with some outliers.</a:t>
            </a:r>
          </a:p>
          <a:p>
            <a:pPr marL="742950" lvl="2" indent="-342900"/>
            <a:r>
              <a:rPr lang="en-US" sz="1800" b="1" dirty="0" smtClean="0"/>
              <a:t>Price</a:t>
            </a:r>
            <a:r>
              <a:rPr lang="en-US" sz="1800" dirty="0" smtClean="0"/>
              <a:t>  and </a:t>
            </a:r>
            <a:r>
              <a:rPr lang="en-US" sz="1800" b="1" dirty="0" smtClean="0"/>
              <a:t>mileage</a:t>
            </a:r>
            <a:r>
              <a:rPr lang="en-US" sz="1800" dirty="0" smtClean="0"/>
              <a:t> has minimum 0 value which is not possible. Ideally we can replace them with </a:t>
            </a:r>
            <a:r>
              <a:rPr lang="en-US" sz="1800" dirty="0" err="1" smtClean="0"/>
              <a:t>NaN</a:t>
            </a:r>
            <a:r>
              <a:rPr lang="en-US" sz="1800" dirty="0" smtClean="0"/>
              <a:t>.</a:t>
            </a:r>
            <a:endParaRPr lang="en-IN" sz="1800" dirty="0" smtClean="0"/>
          </a:p>
          <a:p>
            <a:pPr marL="742950" lvl="2" indent="-342900"/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7354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years based on body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7274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explains </a:t>
            </a:r>
            <a:r>
              <a:rPr lang="en-US" dirty="0"/>
              <a:t>that </a:t>
            </a:r>
            <a:r>
              <a:rPr lang="en-US" b="1" dirty="0" smtClean="0"/>
              <a:t>latest</a:t>
            </a:r>
            <a:r>
              <a:rPr lang="en-US" dirty="0" smtClean="0"/>
              <a:t> </a:t>
            </a:r>
            <a:r>
              <a:rPr lang="en-US" b="1" dirty="0" smtClean="0"/>
              <a:t>crossover</a:t>
            </a:r>
            <a:r>
              <a:rPr lang="en-US" dirty="0" smtClean="0"/>
              <a:t> body type cars were </a:t>
            </a:r>
            <a:r>
              <a:rPr lang="en-US" b="1" dirty="0" smtClean="0"/>
              <a:t>quoted</a:t>
            </a:r>
            <a:r>
              <a:rPr lang="en-US" dirty="0" smtClean="0"/>
              <a:t> with more price.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412776"/>
            <a:ext cx="5370165" cy="36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years based on engine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0967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explains that more number of </a:t>
            </a:r>
            <a:r>
              <a:rPr lang="en-US" b="1" dirty="0" smtClean="0"/>
              <a:t>petrol</a:t>
            </a:r>
            <a:r>
              <a:rPr lang="en-US" dirty="0" smtClean="0"/>
              <a:t> engine type cars were on sale with a </a:t>
            </a:r>
            <a:r>
              <a:rPr lang="en-US" b="1" dirty="0" smtClean="0"/>
              <a:t>higher</a:t>
            </a:r>
            <a:r>
              <a:rPr lang="en-US" dirty="0" smtClean="0"/>
              <a:t> </a:t>
            </a:r>
            <a:r>
              <a:rPr lang="en-US" b="1" dirty="0" smtClean="0"/>
              <a:t>price</a:t>
            </a:r>
            <a:r>
              <a:rPr lang="en-US" dirty="0" smtClean="0"/>
              <a:t> over years.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8539"/>
            <a:ext cx="4032448" cy="289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93599"/>
            <a:ext cx="4482255" cy="32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3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years based on drive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27274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explains that more number of </a:t>
            </a:r>
            <a:r>
              <a:rPr lang="en-US" b="1" dirty="0" smtClean="0"/>
              <a:t>full</a:t>
            </a:r>
            <a:r>
              <a:rPr lang="en-US" dirty="0" smtClean="0"/>
              <a:t> drive </a:t>
            </a:r>
            <a:r>
              <a:rPr lang="en-US" dirty="0"/>
              <a:t>type cars were on sale with a </a:t>
            </a:r>
            <a:r>
              <a:rPr lang="en-US" b="1" dirty="0"/>
              <a:t>higher</a:t>
            </a:r>
            <a:r>
              <a:rPr lang="en-US" dirty="0"/>
              <a:t> </a:t>
            </a:r>
            <a:r>
              <a:rPr lang="en-US" dirty="0" smtClean="0"/>
              <a:t>price over years.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8554"/>
            <a:ext cx="5768305" cy="38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mileage based on engine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16996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shows that prominently </a:t>
            </a:r>
            <a:r>
              <a:rPr lang="en-US" b="1" dirty="0" smtClean="0"/>
              <a:t>petrol</a:t>
            </a:r>
            <a:r>
              <a:rPr lang="en-US" dirty="0" smtClean="0"/>
              <a:t> engine type cars with </a:t>
            </a:r>
            <a:r>
              <a:rPr lang="en-US" b="1" dirty="0" smtClean="0"/>
              <a:t>lesser</a:t>
            </a:r>
            <a:r>
              <a:rPr lang="en-US" dirty="0" smtClean="0"/>
              <a:t> </a:t>
            </a:r>
            <a:r>
              <a:rPr lang="en-US" b="1" dirty="0" smtClean="0"/>
              <a:t>mileage</a:t>
            </a:r>
            <a:r>
              <a:rPr lang="en-US" dirty="0" smtClean="0"/>
              <a:t> have a </a:t>
            </a:r>
            <a:r>
              <a:rPr lang="en-US" b="1" dirty="0" smtClean="0"/>
              <a:t>decent price range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91" y="1628800"/>
            <a:ext cx="53816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mileage based on body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0967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shows that prominently </a:t>
            </a:r>
            <a:r>
              <a:rPr lang="en-US" b="1" dirty="0" smtClean="0"/>
              <a:t>crossover</a:t>
            </a:r>
            <a:r>
              <a:rPr lang="en-US" dirty="0" smtClean="0"/>
              <a:t> body type cars with </a:t>
            </a:r>
            <a:r>
              <a:rPr lang="en-US" b="1" dirty="0" smtClean="0"/>
              <a:t>lesser</a:t>
            </a:r>
            <a:r>
              <a:rPr lang="en-US" dirty="0" smtClean="0"/>
              <a:t> </a:t>
            </a:r>
            <a:r>
              <a:rPr lang="en-US" b="1" dirty="0" smtClean="0"/>
              <a:t>mileage</a:t>
            </a:r>
            <a:r>
              <a:rPr lang="en-US" dirty="0" smtClean="0"/>
              <a:t> have a </a:t>
            </a:r>
            <a:r>
              <a:rPr lang="en-US" b="1" dirty="0" smtClean="0"/>
              <a:t>decent price range </a:t>
            </a:r>
            <a:r>
              <a:rPr lang="en-US" dirty="0" smtClean="0"/>
              <a:t> which is followed by sedan body type cars.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2673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the price variance over mileage based on drive type?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576536" y="50967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shows that prominently </a:t>
            </a:r>
            <a:r>
              <a:rPr lang="en-US" b="1" dirty="0"/>
              <a:t>full</a:t>
            </a:r>
            <a:r>
              <a:rPr lang="en-US" dirty="0"/>
              <a:t> drive type cars with </a:t>
            </a:r>
            <a:r>
              <a:rPr lang="en-US" b="1" dirty="0"/>
              <a:t>lesser</a:t>
            </a:r>
            <a:r>
              <a:rPr lang="en-US" dirty="0"/>
              <a:t> </a:t>
            </a:r>
            <a:r>
              <a:rPr lang="en-US" b="1" dirty="0"/>
              <a:t>mileage</a:t>
            </a:r>
            <a:r>
              <a:rPr lang="en-US" dirty="0"/>
              <a:t> have a </a:t>
            </a:r>
            <a:r>
              <a:rPr lang="en-US" b="1" dirty="0"/>
              <a:t>decent </a:t>
            </a:r>
            <a:r>
              <a:rPr lang="en-US" b="1" dirty="0" smtClean="0"/>
              <a:t>price range </a:t>
            </a:r>
            <a:r>
              <a:rPr lang="en-US" dirty="0" smtClean="0"/>
              <a:t>which </a:t>
            </a:r>
            <a:r>
              <a:rPr lang="en-US" dirty="0"/>
              <a:t>is followed by front and rear.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50807"/>
            <a:ext cx="5248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Conclusions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683568" y="1196752"/>
            <a:ext cx="763284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pandas profiling, we performed column standardization, removing duplicates and handled all the missing values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feature wise analysis we infer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Volkswagen </a:t>
            </a:r>
            <a:r>
              <a:rPr lang="en-US" sz="1600" dirty="0" smtClean="0"/>
              <a:t>, Mercedes-Benz and BMW</a:t>
            </a:r>
            <a:r>
              <a:rPr lang="en-US" sz="1600" b="1" dirty="0" smtClean="0"/>
              <a:t> </a:t>
            </a:r>
            <a:r>
              <a:rPr lang="en-US" sz="1600" dirty="0" smtClean="0"/>
              <a:t>are the top car brands on sale past 50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Sedan body type, petrol engine and front drive type cars were high on sale.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On price based </a:t>
            </a:r>
            <a:r>
              <a:rPr lang="en-US" sz="1600" dirty="0">
                <a:solidFill>
                  <a:prstClr val="black"/>
                </a:solidFill>
              </a:rPr>
              <a:t>analysis we infer that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prstClr val="black"/>
                </a:solidFill>
              </a:rPr>
              <a:t>Bently</a:t>
            </a:r>
            <a:r>
              <a:rPr lang="en-US" sz="1600" dirty="0" smtClean="0">
                <a:solidFill>
                  <a:prstClr val="black"/>
                </a:solidFill>
              </a:rPr>
              <a:t> and Ferrari were the most high priced cars on sale.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Crossover body type, Diesel engine type and Full drive type cars have high price range respectively.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On </a:t>
            </a:r>
            <a:r>
              <a:rPr lang="en-US" sz="1600" dirty="0" smtClean="0">
                <a:solidFill>
                  <a:prstClr val="black"/>
                </a:solidFill>
              </a:rPr>
              <a:t>mileage </a:t>
            </a:r>
            <a:r>
              <a:rPr lang="en-US" sz="1600" dirty="0">
                <a:solidFill>
                  <a:prstClr val="black"/>
                </a:solidFill>
              </a:rPr>
              <a:t>based analysis we infer that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Lesser the mileage, more is the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Crossover body </a:t>
            </a:r>
            <a:r>
              <a:rPr lang="en-US" sz="1600" dirty="0">
                <a:solidFill>
                  <a:prstClr val="black"/>
                </a:solidFill>
              </a:rPr>
              <a:t>type, </a:t>
            </a:r>
            <a:r>
              <a:rPr lang="en-US" sz="1600" dirty="0" smtClean="0">
                <a:solidFill>
                  <a:prstClr val="black"/>
                </a:solidFill>
              </a:rPr>
              <a:t>Petrol engine </a:t>
            </a:r>
            <a:r>
              <a:rPr lang="en-US" sz="1600" dirty="0">
                <a:solidFill>
                  <a:prstClr val="black"/>
                </a:solidFill>
              </a:rPr>
              <a:t>type and Full drive type cars have </a:t>
            </a:r>
            <a:r>
              <a:rPr lang="en-US" sz="1600" dirty="0" smtClean="0">
                <a:solidFill>
                  <a:prstClr val="black"/>
                </a:solidFill>
              </a:rPr>
              <a:t>lesser mileage range </a:t>
            </a:r>
            <a:r>
              <a:rPr lang="en-US" sz="1600" dirty="0">
                <a:solidFill>
                  <a:prstClr val="black"/>
                </a:solidFill>
              </a:rPr>
              <a:t>respectively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On year based analysis we infer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Maximum cars where on sale between 2005-2012 and 2008 having the highest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Price and year are positively correlated which means price increases over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091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Conclusions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683568" y="119675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 - variant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Crossover body type, Petrol engine type and full drive type cars have increase in price over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Petrol engines with lesser mileage were quoted with a fair price range on sale.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4035" y="26035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Actionable insights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683568" y="3573016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755576" y="3755565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can infer that high price value can be quoted/predicted for cars with a combination of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Latest model cars with less than 5 years of registration.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High brand value cars.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Cars with less mileage.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C</a:t>
            </a:r>
            <a:r>
              <a:rPr lang="en-US" sz="1600" dirty="0" smtClean="0">
                <a:solidFill>
                  <a:prstClr val="black"/>
                </a:solidFill>
              </a:rPr>
              <a:t>rossover and sedan body type cars.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Petrol engine type cars.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Full drive type cars.</a:t>
            </a:r>
          </a:p>
        </p:txBody>
      </p:sp>
    </p:spTree>
    <p:extLst>
      <p:ext uri="{BB962C8B-B14F-4D97-AF65-F5344CB8AC3E}">
        <p14:creationId xmlns:p14="http://schemas.microsoft.com/office/powerpoint/2010/main" val="4112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Pre-processing: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b="1" dirty="0"/>
              <a:t>Dataset info:</a:t>
            </a:r>
          </a:p>
          <a:p>
            <a:pPr lvl="1"/>
            <a:r>
              <a:rPr lang="en-US" sz="1400" dirty="0"/>
              <a:t>Number of variables: </a:t>
            </a:r>
            <a:r>
              <a:rPr lang="en-US" sz="1400" dirty="0" smtClean="0"/>
              <a:t>10</a:t>
            </a:r>
            <a:endParaRPr lang="en-US" sz="1400" dirty="0"/>
          </a:p>
          <a:p>
            <a:pPr lvl="1"/>
            <a:r>
              <a:rPr lang="en-US" sz="1400" dirty="0"/>
              <a:t>Number of observations: </a:t>
            </a:r>
            <a:r>
              <a:rPr lang="en-US" sz="1400" dirty="0" smtClean="0"/>
              <a:t>9576</a:t>
            </a:r>
          </a:p>
          <a:p>
            <a:pPr lvl="1"/>
            <a:r>
              <a:rPr lang="en-US" sz="1400" dirty="0" smtClean="0"/>
              <a:t>Missing cells: 945 (1.0%)</a:t>
            </a:r>
          </a:p>
          <a:p>
            <a:pPr lvl="1"/>
            <a:r>
              <a:rPr lang="en-US" sz="1400" dirty="0" smtClean="0"/>
              <a:t>Duplicate rows: 113(1.2%)</a:t>
            </a:r>
          </a:p>
          <a:p>
            <a:r>
              <a:rPr lang="en-US" sz="1400" b="1" dirty="0" smtClean="0"/>
              <a:t>Summary of data types in this dataset:</a:t>
            </a:r>
          </a:p>
          <a:p>
            <a:pPr lvl="1"/>
            <a:r>
              <a:rPr lang="en-US" sz="1400" dirty="0" smtClean="0"/>
              <a:t>Numeric</a:t>
            </a:r>
            <a:r>
              <a:rPr lang="en-US" sz="1400" dirty="0"/>
              <a:t>: </a:t>
            </a:r>
            <a:r>
              <a:rPr lang="en-US" sz="1400" dirty="0" smtClean="0"/>
              <a:t>4, </a:t>
            </a:r>
            <a:r>
              <a:rPr lang="en-US" sz="1400" dirty="0"/>
              <a:t> </a:t>
            </a:r>
            <a:r>
              <a:rPr lang="en-US" sz="1400" dirty="0" smtClean="0"/>
              <a:t>Categorical : 5 , </a:t>
            </a:r>
            <a:r>
              <a:rPr lang="en-US" sz="1400" dirty="0" err="1" smtClean="0"/>
              <a:t>Bool</a:t>
            </a:r>
            <a:r>
              <a:rPr lang="en-US" sz="1400" dirty="0" smtClean="0"/>
              <a:t>: 1</a:t>
            </a:r>
          </a:p>
          <a:p>
            <a:r>
              <a:rPr lang="en-US" sz="1400" b="1" dirty="0" smtClean="0"/>
              <a:t>Insights: </a:t>
            </a:r>
          </a:p>
          <a:p>
            <a:pPr lvl="1"/>
            <a:r>
              <a:rPr lang="en-US" sz="1400" b="1" dirty="0" smtClean="0"/>
              <a:t>car</a:t>
            </a:r>
            <a:r>
              <a:rPr lang="en-US" sz="1400" dirty="0"/>
              <a:t> has a </a:t>
            </a:r>
            <a:r>
              <a:rPr lang="en-US" sz="1400" b="1" dirty="0"/>
              <a:t>high cardinality</a:t>
            </a:r>
            <a:r>
              <a:rPr lang="en-US" sz="1400" dirty="0"/>
              <a:t> (87 distinct values). </a:t>
            </a:r>
            <a:r>
              <a:rPr lang="en-US" sz="1400" b="1" dirty="0"/>
              <a:t>Volkswagen</a:t>
            </a:r>
            <a:r>
              <a:rPr lang="en-US" sz="1400" dirty="0"/>
              <a:t> cars have </a:t>
            </a:r>
            <a:r>
              <a:rPr lang="en-US" sz="1400" b="1" dirty="0"/>
              <a:t>highest</a:t>
            </a:r>
            <a:r>
              <a:rPr lang="en-US" sz="1400" dirty="0"/>
              <a:t> count (936) and has </a:t>
            </a:r>
            <a:r>
              <a:rPr lang="en-US" sz="1400" dirty="0" smtClean="0"/>
              <a:t>frequency </a:t>
            </a:r>
            <a:r>
              <a:rPr lang="en-US" sz="1400" dirty="0"/>
              <a:t>of 9.8%.</a:t>
            </a:r>
          </a:p>
          <a:p>
            <a:pPr lvl="1"/>
            <a:r>
              <a:rPr lang="en-US" sz="1400" b="1" dirty="0"/>
              <a:t>price</a:t>
            </a:r>
            <a:r>
              <a:rPr lang="en-US" sz="1400" dirty="0"/>
              <a:t> has </a:t>
            </a:r>
            <a:r>
              <a:rPr lang="en-US" sz="1400" b="1" dirty="0"/>
              <a:t>267 zeros</a:t>
            </a:r>
            <a:r>
              <a:rPr lang="en-US" sz="1400" dirty="0"/>
              <a:t> which should be treated as missing values. </a:t>
            </a:r>
            <a:r>
              <a:rPr lang="en-US" sz="1400" b="1" dirty="0"/>
              <a:t>price</a:t>
            </a:r>
            <a:r>
              <a:rPr lang="en-US" sz="1400" dirty="0"/>
              <a:t> has </a:t>
            </a:r>
            <a:r>
              <a:rPr lang="en-US" sz="1400" b="1" dirty="0" err="1"/>
              <a:t>skewness</a:t>
            </a:r>
            <a:r>
              <a:rPr lang="en-US" sz="1400" dirty="0"/>
              <a:t> of </a:t>
            </a:r>
            <a:r>
              <a:rPr lang="en-US" sz="1400" b="1" dirty="0"/>
              <a:t>7.131</a:t>
            </a:r>
            <a:r>
              <a:rPr lang="en-US" sz="1400" dirty="0"/>
              <a:t> and </a:t>
            </a:r>
            <a:r>
              <a:rPr lang="en-US" sz="1400" b="1" dirty="0"/>
              <a:t>kurtosis</a:t>
            </a:r>
            <a:r>
              <a:rPr lang="en-US" sz="1400" dirty="0"/>
              <a:t> of </a:t>
            </a:r>
            <a:r>
              <a:rPr lang="en-US" sz="1400" b="1" dirty="0"/>
              <a:t>93.743</a:t>
            </a:r>
            <a:endParaRPr lang="en-US" sz="1400" dirty="0"/>
          </a:p>
          <a:p>
            <a:pPr lvl="1"/>
            <a:r>
              <a:rPr lang="en-US" sz="1400" b="1" dirty="0"/>
              <a:t>Body type</a:t>
            </a:r>
            <a:r>
              <a:rPr lang="en-US" sz="1400" dirty="0"/>
              <a:t> has a </a:t>
            </a:r>
            <a:r>
              <a:rPr lang="en-US" sz="1400" b="1" dirty="0"/>
              <a:t>6 distinct</a:t>
            </a:r>
            <a:r>
              <a:rPr lang="en-US" sz="1400" dirty="0"/>
              <a:t> values. </a:t>
            </a:r>
            <a:r>
              <a:rPr lang="en-US" sz="1400" b="1" dirty="0"/>
              <a:t>Sedan type</a:t>
            </a:r>
            <a:r>
              <a:rPr lang="en-US" sz="1400" dirty="0"/>
              <a:t> of cars </a:t>
            </a:r>
            <a:r>
              <a:rPr lang="en-US" sz="1400" b="1" dirty="0"/>
              <a:t>tops</a:t>
            </a:r>
            <a:r>
              <a:rPr lang="en-US" sz="1400" dirty="0"/>
              <a:t> the list with </a:t>
            </a:r>
            <a:r>
              <a:rPr lang="en-US" sz="1400" b="1" dirty="0"/>
              <a:t>3646</a:t>
            </a:r>
            <a:r>
              <a:rPr lang="en-US" sz="1400" dirty="0"/>
              <a:t> records.</a:t>
            </a:r>
          </a:p>
          <a:p>
            <a:pPr lvl="1"/>
            <a:r>
              <a:rPr lang="en-US" sz="1400" b="1" dirty="0"/>
              <a:t>mileage</a:t>
            </a:r>
            <a:r>
              <a:rPr lang="en-US" sz="1400" dirty="0"/>
              <a:t> has </a:t>
            </a:r>
            <a:r>
              <a:rPr lang="en-US" sz="1400" b="1" dirty="0"/>
              <a:t>348 zeros</a:t>
            </a:r>
            <a:r>
              <a:rPr lang="en-US" sz="1400" dirty="0"/>
              <a:t> which should be treated as missing values.</a:t>
            </a:r>
          </a:p>
          <a:p>
            <a:pPr lvl="1"/>
            <a:r>
              <a:rPr lang="en-US" sz="1400" b="1" dirty="0" err="1"/>
              <a:t>engV</a:t>
            </a:r>
            <a:r>
              <a:rPr lang="en-US" sz="1400" dirty="0"/>
              <a:t> has </a:t>
            </a:r>
            <a:r>
              <a:rPr lang="en-US" sz="1400" b="1" dirty="0"/>
              <a:t>434 missing</a:t>
            </a:r>
            <a:r>
              <a:rPr lang="en-US" sz="1400" dirty="0"/>
              <a:t> values. It has </a:t>
            </a:r>
            <a:r>
              <a:rPr lang="en-US" sz="1400" b="1" dirty="0" err="1"/>
              <a:t>skewness</a:t>
            </a:r>
            <a:r>
              <a:rPr lang="en-US" sz="1400" dirty="0"/>
              <a:t> of </a:t>
            </a:r>
            <a:r>
              <a:rPr lang="en-US" sz="1400" b="1" dirty="0"/>
              <a:t>15.182</a:t>
            </a:r>
            <a:r>
              <a:rPr lang="en-US" sz="1400" dirty="0"/>
              <a:t> and </a:t>
            </a:r>
            <a:r>
              <a:rPr lang="en-US" sz="1400" b="1" dirty="0"/>
              <a:t>kurtosis</a:t>
            </a:r>
            <a:r>
              <a:rPr lang="en-US" sz="1400" dirty="0"/>
              <a:t> of </a:t>
            </a:r>
            <a:r>
              <a:rPr lang="en-US" sz="1400" b="1" dirty="0"/>
              <a:t>239.791</a:t>
            </a:r>
            <a:endParaRPr lang="en-US" sz="1400" dirty="0"/>
          </a:p>
          <a:p>
            <a:pPr lvl="1"/>
            <a:r>
              <a:rPr lang="en-US" sz="1400" b="1" dirty="0" err="1"/>
              <a:t>engtype</a:t>
            </a:r>
            <a:r>
              <a:rPr lang="en-US" sz="1400" dirty="0"/>
              <a:t> has </a:t>
            </a:r>
            <a:r>
              <a:rPr lang="en-US" sz="1400" dirty="0" err="1"/>
              <a:t>has</a:t>
            </a:r>
            <a:r>
              <a:rPr lang="en-US" sz="1400" dirty="0"/>
              <a:t> a </a:t>
            </a:r>
            <a:r>
              <a:rPr lang="en-US" sz="1400" b="1" dirty="0"/>
              <a:t>4 distinct</a:t>
            </a:r>
            <a:r>
              <a:rPr lang="en-US" sz="1400" dirty="0"/>
              <a:t> values</a:t>
            </a:r>
            <a:r>
              <a:rPr lang="en-US" sz="1400" dirty="0" smtClean="0"/>
              <a:t>. </a:t>
            </a:r>
            <a:r>
              <a:rPr lang="en-US" sz="1400" b="1" dirty="0" smtClean="0"/>
              <a:t>Petrol </a:t>
            </a:r>
            <a:r>
              <a:rPr lang="en-US" sz="1400" b="1" dirty="0"/>
              <a:t>type</a:t>
            </a:r>
            <a:r>
              <a:rPr lang="en-US" sz="1400" dirty="0"/>
              <a:t> of cars </a:t>
            </a:r>
            <a:r>
              <a:rPr lang="en-US" sz="1400" b="1" dirty="0"/>
              <a:t>tops</a:t>
            </a:r>
            <a:r>
              <a:rPr lang="en-US" sz="1400" dirty="0"/>
              <a:t> the list with </a:t>
            </a:r>
            <a:r>
              <a:rPr lang="en-US" sz="1400" b="1" dirty="0"/>
              <a:t>4379</a:t>
            </a:r>
            <a:r>
              <a:rPr lang="en-US" sz="1400" dirty="0"/>
              <a:t> records. It has "</a:t>
            </a:r>
            <a:r>
              <a:rPr lang="en-US" sz="1400" b="1" dirty="0"/>
              <a:t>Other</a:t>
            </a:r>
            <a:r>
              <a:rPr lang="en-US" sz="1400" dirty="0"/>
              <a:t>" values as well, we can treat them as </a:t>
            </a:r>
            <a:r>
              <a:rPr lang="en-US" sz="1400" dirty="0" err="1" smtClean="0"/>
              <a:t>NaN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 smtClean="0"/>
              <a:t>Registration</a:t>
            </a:r>
            <a:r>
              <a:rPr lang="en-US" sz="1400" dirty="0"/>
              <a:t> is a </a:t>
            </a:r>
            <a:r>
              <a:rPr lang="en-US" sz="1400" b="1" dirty="0" err="1"/>
              <a:t>boolean</a:t>
            </a:r>
            <a:r>
              <a:rPr lang="en-US" sz="1400" dirty="0"/>
              <a:t> column and '</a:t>
            </a:r>
            <a:r>
              <a:rPr lang="en-US" sz="1400" b="1" dirty="0"/>
              <a:t>yes</a:t>
            </a:r>
            <a:r>
              <a:rPr lang="en-US" sz="1400" dirty="0"/>
              <a:t>' data </a:t>
            </a:r>
            <a:r>
              <a:rPr lang="en-US" sz="1400" b="1" dirty="0"/>
              <a:t>leads</a:t>
            </a:r>
            <a:r>
              <a:rPr lang="en-US" sz="1400" dirty="0"/>
              <a:t> with </a:t>
            </a:r>
            <a:r>
              <a:rPr lang="en-US" sz="1400" b="1" dirty="0"/>
              <a:t>9015</a:t>
            </a:r>
            <a:r>
              <a:rPr lang="en-US" sz="1400" dirty="0"/>
              <a:t> values which means we have </a:t>
            </a:r>
            <a:r>
              <a:rPr lang="en-US" sz="1400" b="1" dirty="0"/>
              <a:t>more</a:t>
            </a:r>
            <a:r>
              <a:rPr lang="en-US" sz="1400" dirty="0"/>
              <a:t> of </a:t>
            </a:r>
            <a:r>
              <a:rPr lang="en-US" sz="1400" b="1" dirty="0" err="1"/>
              <a:t>ukraine</a:t>
            </a:r>
            <a:r>
              <a:rPr lang="en-US" sz="1400" b="1" dirty="0"/>
              <a:t> registered cars</a:t>
            </a:r>
            <a:r>
              <a:rPr lang="en-US" sz="1400" dirty="0"/>
              <a:t> for sale.</a:t>
            </a:r>
          </a:p>
          <a:p>
            <a:pPr lvl="1"/>
            <a:r>
              <a:rPr lang="en-US" sz="1400" b="1" dirty="0"/>
              <a:t>model</a:t>
            </a:r>
            <a:r>
              <a:rPr lang="en-US" sz="1400" dirty="0"/>
              <a:t> has </a:t>
            </a:r>
            <a:r>
              <a:rPr lang="en-US" sz="1400" b="1" dirty="0"/>
              <a:t>high cardinality</a:t>
            </a:r>
            <a:r>
              <a:rPr lang="en-US" sz="1400" dirty="0"/>
              <a:t>(888 distinct values)</a:t>
            </a:r>
          </a:p>
          <a:p>
            <a:pPr lvl="1"/>
            <a:r>
              <a:rPr lang="en-US" sz="1400" b="1" dirty="0"/>
              <a:t>Drive</a:t>
            </a:r>
            <a:r>
              <a:rPr lang="en-US" sz="1400" dirty="0"/>
              <a:t> has </a:t>
            </a:r>
            <a:r>
              <a:rPr lang="en-US" sz="1400" b="1" dirty="0"/>
              <a:t>511 missing</a:t>
            </a:r>
            <a:r>
              <a:rPr lang="en-US" sz="1400" dirty="0"/>
              <a:t> values.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65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Pre-processing: Cleaning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Standardize all column headers to lower case (to prevent </a:t>
            </a:r>
            <a:r>
              <a:rPr lang="en-US" sz="2000" dirty="0" smtClean="0"/>
              <a:t>typos, ease of use)</a:t>
            </a:r>
          </a:p>
          <a:p>
            <a:pPr lvl="0"/>
            <a:r>
              <a:rPr lang="en-US" sz="2000" dirty="0" smtClean="0"/>
              <a:t>Remove the duplicate rows</a:t>
            </a:r>
          </a:p>
          <a:p>
            <a:r>
              <a:rPr lang="en-US" sz="2000" b="1" dirty="0" smtClean="0"/>
              <a:t>267</a:t>
            </a:r>
            <a:r>
              <a:rPr lang="en-US" sz="2000" dirty="0" smtClean="0"/>
              <a:t> zeros of </a:t>
            </a:r>
            <a:r>
              <a:rPr lang="en-US" sz="2000" b="1" dirty="0" smtClean="0"/>
              <a:t>price</a:t>
            </a:r>
            <a:r>
              <a:rPr lang="en-US" sz="2000" dirty="0" smtClean="0"/>
              <a:t> values should be replaced with </a:t>
            </a:r>
            <a:r>
              <a:rPr lang="en-US" sz="2000" b="1" dirty="0" err="1" smtClean="0"/>
              <a:t>NaN</a:t>
            </a:r>
            <a:r>
              <a:rPr lang="en-US" sz="2000" b="1" dirty="0" smtClean="0"/>
              <a:t>. </a:t>
            </a:r>
          </a:p>
          <a:p>
            <a:r>
              <a:rPr lang="en-US" sz="2000" b="1" dirty="0" smtClean="0"/>
              <a:t>348</a:t>
            </a:r>
            <a:r>
              <a:rPr lang="en-US" sz="2000" dirty="0" smtClean="0"/>
              <a:t> zeros of </a:t>
            </a:r>
            <a:r>
              <a:rPr lang="en-US" sz="2000" b="1" dirty="0" smtClean="0"/>
              <a:t>mileage</a:t>
            </a:r>
            <a:r>
              <a:rPr lang="en-US" sz="2000" dirty="0" smtClean="0"/>
              <a:t> values should be replaced with </a:t>
            </a:r>
            <a:r>
              <a:rPr lang="en-US" sz="2000" b="1" dirty="0" err="1" smtClean="0"/>
              <a:t>NaN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"Other"</a:t>
            </a:r>
            <a:r>
              <a:rPr lang="en-US" sz="2000" dirty="0" smtClean="0"/>
              <a:t> values of </a:t>
            </a:r>
            <a:r>
              <a:rPr lang="en-US" sz="2000" b="1" dirty="0" err="1" smtClean="0"/>
              <a:t>engtype</a:t>
            </a:r>
            <a:r>
              <a:rPr lang="en-US" sz="2000" dirty="0" smtClean="0"/>
              <a:t> should be replaced to </a:t>
            </a:r>
            <a:r>
              <a:rPr lang="en-US" sz="2000" b="1" dirty="0" err="1" smtClean="0"/>
              <a:t>NaN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These missing values of </a:t>
            </a:r>
            <a:r>
              <a:rPr lang="en-US" sz="2000" b="1" dirty="0" smtClean="0"/>
              <a:t>price, mileage, </a:t>
            </a:r>
            <a:r>
              <a:rPr lang="en-US" sz="2000" b="1" dirty="0" err="1" smtClean="0"/>
              <a:t>engv</a:t>
            </a:r>
            <a:r>
              <a:rPr lang="en-US" sz="2000" b="1" dirty="0" smtClean="0"/>
              <a:t> </a:t>
            </a:r>
            <a:r>
              <a:rPr lang="en-US" sz="2000" dirty="0" smtClean="0"/>
              <a:t>should </a:t>
            </a:r>
            <a:r>
              <a:rPr lang="en-US" sz="2000" dirty="0" smtClean="0"/>
              <a:t>be replaced with their respective median values based on car and model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These missing values of </a:t>
            </a:r>
            <a:r>
              <a:rPr lang="en-US" sz="2000" b="1" dirty="0" err="1"/>
              <a:t>endtype</a:t>
            </a:r>
            <a:r>
              <a:rPr lang="en-US" sz="2000" b="1" dirty="0"/>
              <a:t>, and </a:t>
            </a:r>
            <a:r>
              <a:rPr lang="en-US" sz="2000" b="1" dirty="0" smtClean="0"/>
              <a:t>drive </a:t>
            </a:r>
            <a:r>
              <a:rPr lang="en-US" sz="2000" dirty="0" smtClean="0"/>
              <a:t>should be </a:t>
            </a:r>
            <a:r>
              <a:rPr lang="en-US" sz="2000" dirty="0"/>
              <a:t>replaced with their respective </a:t>
            </a:r>
            <a:r>
              <a:rPr lang="en-US" sz="2000" dirty="0" smtClean="0"/>
              <a:t>mode </a:t>
            </a:r>
            <a:r>
              <a:rPr lang="en-US" sz="2000" dirty="0"/>
              <a:t>values based on car and model.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01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Post-processing: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sz="1900" dirty="0"/>
              <a:t>Dataset info:</a:t>
            </a:r>
          </a:p>
          <a:p>
            <a:pPr lvl="1"/>
            <a:r>
              <a:rPr lang="en-US" sz="1900" dirty="0"/>
              <a:t>Number of variables: </a:t>
            </a:r>
            <a:r>
              <a:rPr lang="en-US" sz="1900" dirty="0" smtClean="0"/>
              <a:t>11</a:t>
            </a:r>
            <a:endParaRPr lang="en-US" sz="1900" dirty="0"/>
          </a:p>
          <a:p>
            <a:pPr lvl="1"/>
            <a:r>
              <a:rPr lang="en-US" sz="1900" dirty="0"/>
              <a:t>Number of observations: </a:t>
            </a:r>
            <a:r>
              <a:rPr lang="en-US" sz="1900" dirty="0" smtClean="0"/>
              <a:t>9463</a:t>
            </a:r>
          </a:p>
          <a:p>
            <a:r>
              <a:rPr lang="en-US" sz="1900" dirty="0" smtClean="0"/>
              <a:t>Summary of data types in this dataset:</a:t>
            </a:r>
          </a:p>
          <a:p>
            <a:pPr lvl="1"/>
            <a:r>
              <a:rPr lang="en-US" sz="1900" dirty="0" smtClean="0"/>
              <a:t>Numeric</a:t>
            </a:r>
            <a:r>
              <a:rPr lang="en-US" sz="1900" dirty="0"/>
              <a:t>: 5</a:t>
            </a:r>
            <a:endParaRPr lang="en-US" sz="1900" dirty="0" smtClean="0"/>
          </a:p>
          <a:p>
            <a:pPr lvl="1"/>
            <a:r>
              <a:rPr lang="en-US" sz="1900" dirty="0" smtClean="0"/>
              <a:t>Categorical : 5 </a:t>
            </a:r>
          </a:p>
          <a:p>
            <a:pPr lvl="1"/>
            <a:r>
              <a:rPr lang="en-US" sz="1900" dirty="0" err="1" smtClean="0"/>
              <a:t>Bool</a:t>
            </a:r>
            <a:r>
              <a:rPr lang="en-US" sz="1900" dirty="0" smtClean="0"/>
              <a:t>: 1</a:t>
            </a:r>
          </a:p>
          <a:p>
            <a:r>
              <a:rPr lang="en-US" sz="2000" b="1" dirty="0" smtClean="0"/>
              <a:t>car</a:t>
            </a:r>
            <a:r>
              <a:rPr lang="en-US" sz="2000" dirty="0" smtClean="0"/>
              <a:t> has a high cardinality</a:t>
            </a:r>
            <a:r>
              <a:rPr lang="en-US" sz="2000" b="1" dirty="0" smtClean="0"/>
              <a:t> (87 distinct values)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b="1" dirty="0" smtClean="0"/>
              <a:t>model</a:t>
            </a:r>
            <a:r>
              <a:rPr lang="en-US" sz="2000" dirty="0" smtClean="0"/>
              <a:t> has high cardinality(</a:t>
            </a:r>
            <a:r>
              <a:rPr lang="en-US" sz="2000" b="1" dirty="0" smtClean="0"/>
              <a:t>888 distinct values</a:t>
            </a:r>
            <a:r>
              <a:rPr lang="en-US" sz="2000" dirty="0" smtClean="0"/>
              <a:t>)</a:t>
            </a:r>
            <a:endParaRPr lang="en-US" sz="1900" dirty="0" smtClean="0"/>
          </a:p>
          <a:p>
            <a:pPr lvl="0"/>
            <a:r>
              <a:rPr lang="en-US" sz="1900" dirty="0" smtClean="0"/>
              <a:t>These high cardinalities are fine, because we have different car brands and models available in the market.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24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5229200"/>
            <a:ext cx="6400800" cy="694928"/>
          </a:xfrm>
        </p:spPr>
        <p:txBody>
          <a:bodyPr/>
          <a:lstStyle/>
          <a:p>
            <a:r>
              <a:rPr lang="en-US" dirty="0" smtClean="0"/>
              <a:t>Feature Based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/>
          <a:stretch/>
        </p:blipFill>
        <p:spPr>
          <a:xfrm>
            <a:off x="0" y="0"/>
            <a:ext cx="914399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top 10 car brands on sale?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These are the top 10 car brands out of 87 brands which were advertised for sale over years based on the given dataset, in which </a:t>
            </a:r>
            <a:r>
              <a:rPr lang="en-US" b="1" dirty="0" smtClean="0"/>
              <a:t>Volkswagen</a:t>
            </a:r>
            <a:r>
              <a:rPr lang="en-US" dirty="0"/>
              <a:t> </a:t>
            </a:r>
            <a:r>
              <a:rPr lang="en-US" dirty="0" smtClean="0"/>
              <a:t> has the </a:t>
            </a:r>
            <a:r>
              <a:rPr lang="en-US" b="1" dirty="0" smtClean="0"/>
              <a:t>highest</a:t>
            </a:r>
            <a:r>
              <a:rPr lang="en-US" dirty="0" smtClean="0"/>
              <a:t> count of cars on sale.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412776"/>
            <a:ext cx="5832648" cy="410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What is the sale distribution based on engine type?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11560" y="558924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explains that cars with </a:t>
            </a:r>
            <a:r>
              <a:rPr lang="en-US" b="1" dirty="0" smtClean="0"/>
              <a:t>petrol</a:t>
            </a:r>
            <a:r>
              <a:rPr lang="en-US" dirty="0" smtClean="0"/>
              <a:t> </a:t>
            </a:r>
            <a:r>
              <a:rPr lang="en-US" dirty="0"/>
              <a:t>engine types are high on sale. It constitutes </a:t>
            </a:r>
            <a:r>
              <a:rPr lang="en-US" b="1" dirty="0" smtClean="0"/>
              <a:t>49.51% </a:t>
            </a:r>
            <a:r>
              <a:rPr lang="en-US" dirty="0" smtClean="0"/>
              <a:t> </a:t>
            </a:r>
            <a:r>
              <a:rPr lang="en-US" dirty="0"/>
              <a:t>of total cars on sale.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29036"/>
            <a:ext cx="5314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1016</Words>
  <Application>Microsoft Office PowerPoint</Application>
  <PresentationFormat>On-screen Show (4:3)</PresentationFormat>
  <Paragraphs>151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Ukraine Car Sale Ads</vt:lpstr>
      <vt:lpstr>Information on the car sales data</vt:lpstr>
      <vt:lpstr>Information on the car sales data</vt:lpstr>
      <vt:lpstr>Pre-processing: Observations</vt:lpstr>
      <vt:lpstr>Pre-processing: Cleaning decisions</vt:lpstr>
      <vt:lpstr>Post-processing: Observations</vt:lpstr>
      <vt:lpstr>PowerPoint Presentation</vt:lpstr>
      <vt:lpstr>What are the top 10 car brands on sale?</vt:lpstr>
      <vt:lpstr>What is the sale distribution based on engine type?</vt:lpstr>
      <vt:lpstr>What is the sale distribution based on body type?</vt:lpstr>
      <vt:lpstr>What is the sale distribution based on drive type?</vt:lpstr>
      <vt:lpstr>What is the car sale based on registration?</vt:lpstr>
      <vt:lpstr>PowerPoint Presentation</vt:lpstr>
      <vt:lpstr>What are car brands on sale based on avg price?</vt:lpstr>
      <vt:lpstr>How price varies based on body type?</vt:lpstr>
      <vt:lpstr>How price varies based on engine type?</vt:lpstr>
      <vt:lpstr>How price varies based on drive type?</vt:lpstr>
      <vt:lpstr>PowerPoint Presentation</vt:lpstr>
      <vt:lpstr>What is sale distribution based on mileage?</vt:lpstr>
      <vt:lpstr>How price varies based on mileage?</vt:lpstr>
      <vt:lpstr>How mileage varies based on body type?</vt:lpstr>
      <vt:lpstr>How mileage varies based on engine type?</vt:lpstr>
      <vt:lpstr>How mileage varies based on drive type?</vt:lpstr>
      <vt:lpstr>PowerPoint Presentation</vt:lpstr>
      <vt:lpstr>What is the car sale based on year of production?</vt:lpstr>
      <vt:lpstr>How is price variation over years?</vt:lpstr>
      <vt:lpstr>PowerPoint Presentation</vt:lpstr>
      <vt:lpstr>What is the registered car sale distribution based on body type?</vt:lpstr>
      <vt:lpstr>What is the trend of ukraine registered cars?</vt:lpstr>
      <vt:lpstr>What is the price variance over years based on body type?</vt:lpstr>
      <vt:lpstr>What is the price variance over years based on engine type?</vt:lpstr>
      <vt:lpstr>What is the price variance over years based on drive type?</vt:lpstr>
      <vt:lpstr>What is the price variance over mileage based on engine type?</vt:lpstr>
      <vt:lpstr>What is the price variance over mileage based on body type?</vt:lpstr>
      <vt:lpstr>What is the price variance over mileage based on drive type?</vt:lpstr>
      <vt:lpstr>PowerPoint Presentation</vt:lpstr>
      <vt:lpstr>Conclusions</vt:lpstr>
      <vt:lpstr>Conclusions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Rating</dc:title>
  <dc:creator>RePack by Diakov</dc:creator>
  <cp:lastModifiedBy>RePack by Diakov</cp:lastModifiedBy>
  <cp:revision>130</cp:revision>
  <dcterms:created xsi:type="dcterms:W3CDTF">2020-04-02T08:23:25Z</dcterms:created>
  <dcterms:modified xsi:type="dcterms:W3CDTF">2020-04-06T05:54:38Z</dcterms:modified>
</cp:coreProperties>
</file>