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522" y="-14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11186-0891-4317-90E8-945F91A141F7}" type="datetimeFigureOut">
              <a:rPr lang="en-IN" smtClean="0"/>
              <a:t>02-04-2020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0DD2-4C3D-424D-A4D6-430E0F4876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667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11186-0891-4317-90E8-945F91A141F7}" type="datetimeFigureOut">
              <a:rPr lang="en-IN" smtClean="0"/>
              <a:t>02-04-2020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0DD2-4C3D-424D-A4D6-430E0F4876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635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11186-0891-4317-90E8-945F91A141F7}" type="datetimeFigureOut">
              <a:rPr lang="en-IN" smtClean="0"/>
              <a:t>02-04-2020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0DD2-4C3D-424D-A4D6-430E0F4876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682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11186-0891-4317-90E8-945F91A141F7}" type="datetimeFigureOut">
              <a:rPr lang="en-IN" smtClean="0"/>
              <a:t>02-04-2020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0DD2-4C3D-424D-A4D6-430E0F4876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24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11186-0891-4317-90E8-945F91A141F7}" type="datetimeFigureOut">
              <a:rPr lang="en-IN" smtClean="0"/>
              <a:t>02-04-2020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0DD2-4C3D-424D-A4D6-430E0F4876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436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11186-0891-4317-90E8-945F91A141F7}" type="datetimeFigureOut">
              <a:rPr lang="en-IN" smtClean="0"/>
              <a:t>02-04-2020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0DD2-4C3D-424D-A4D6-430E0F4876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427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11186-0891-4317-90E8-945F91A141F7}" type="datetimeFigureOut">
              <a:rPr lang="en-IN" smtClean="0"/>
              <a:t>02-04-2020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0DD2-4C3D-424D-A4D6-430E0F4876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535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11186-0891-4317-90E8-945F91A141F7}" type="datetimeFigureOut">
              <a:rPr lang="en-IN" smtClean="0"/>
              <a:t>02-04-2020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0DD2-4C3D-424D-A4D6-430E0F4876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390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11186-0891-4317-90E8-945F91A141F7}" type="datetimeFigureOut">
              <a:rPr lang="en-IN" smtClean="0"/>
              <a:t>02-04-2020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0DD2-4C3D-424D-A4D6-430E0F4876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638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11186-0891-4317-90E8-945F91A141F7}" type="datetimeFigureOut">
              <a:rPr lang="en-IN" smtClean="0"/>
              <a:t>02-04-2020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0DD2-4C3D-424D-A4D6-430E0F4876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247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11186-0891-4317-90E8-945F91A141F7}" type="datetimeFigureOut">
              <a:rPr lang="en-IN" smtClean="0"/>
              <a:t>02-04-2020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0DD2-4C3D-424D-A4D6-430E0F4876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5113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11186-0891-4317-90E8-945F91A141F7}" type="datetimeFigureOut">
              <a:rPr lang="en-IN" smtClean="0"/>
              <a:t>02-04-2020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D0DD2-4C3D-424D-A4D6-430E0F4876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86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IMDB </a:t>
            </a:r>
            <a:r>
              <a:rPr lang="en-US" dirty="0"/>
              <a:t>M</a:t>
            </a:r>
            <a:r>
              <a:rPr lang="en-US" dirty="0" smtClean="0"/>
              <a:t>ovies Rating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94928"/>
          </a:xfrm>
        </p:spPr>
        <p:txBody>
          <a:bodyPr/>
          <a:lstStyle/>
          <a:p>
            <a:r>
              <a:rPr lang="en-US" dirty="0" smtClean="0"/>
              <a:t>Exploratory Data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8958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on the movies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1900" dirty="0" smtClean="0"/>
              <a:t>Info: Movies raw data has 1000 rows, 12 columns (</a:t>
            </a:r>
            <a:r>
              <a:rPr lang="en-IN" sz="1900" dirty="0"/>
              <a:t>float64(3), int64(4), object(5</a:t>
            </a:r>
            <a:r>
              <a:rPr lang="en-IN" sz="1900" dirty="0" smtClean="0"/>
              <a:t>))</a:t>
            </a:r>
          </a:p>
          <a:p>
            <a:r>
              <a:rPr lang="en-IN" sz="1900" dirty="0" smtClean="0"/>
              <a:t>Columns: 'Rank</a:t>
            </a:r>
            <a:r>
              <a:rPr lang="en-IN" sz="1900" dirty="0"/>
              <a:t>', 'Title', 'Genre', 'Description', 'Director', 'Actors', 'Year', 'Runtime (Minutes)', 'Rating', 'Votes', 'Revenue (Millions)', </a:t>
            </a:r>
            <a:r>
              <a:rPr lang="en-IN" sz="1900" dirty="0" smtClean="0"/>
              <a:t>'</a:t>
            </a:r>
            <a:r>
              <a:rPr lang="en-IN" sz="1900" dirty="0" err="1" smtClean="0"/>
              <a:t>Metascore</a:t>
            </a:r>
            <a:r>
              <a:rPr lang="en-IN" sz="1900" dirty="0" smtClean="0"/>
              <a:t>‘</a:t>
            </a:r>
          </a:p>
          <a:p>
            <a:pPr lvl="1"/>
            <a:r>
              <a:rPr lang="en-US" sz="1900" dirty="0" smtClean="0"/>
              <a:t>We can change all titles to lower case</a:t>
            </a:r>
          </a:p>
          <a:p>
            <a:pPr lvl="1"/>
            <a:r>
              <a:rPr lang="en-US" sz="1900" dirty="0" smtClean="0"/>
              <a:t>We can rename Runtime(Minutes) as </a:t>
            </a:r>
            <a:r>
              <a:rPr lang="en-US" sz="1900" dirty="0" err="1" smtClean="0"/>
              <a:t>runtime_min</a:t>
            </a:r>
            <a:endParaRPr lang="en-US" sz="1900" dirty="0" smtClean="0"/>
          </a:p>
          <a:p>
            <a:pPr lvl="1"/>
            <a:r>
              <a:rPr lang="en-US" sz="1900" dirty="0" smtClean="0"/>
              <a:t>We can rename Revenue(Millions) as </a:t>
            </a:r>
            <a:r>
              <a:rPr lang="en-US" sz="1900" dirty="0" err="1" smtClean="0"/>
              <a:t>revenue_mill</a:t>
            </a:r>
            <a:endParaRPr lang="en-US" sz="1900" dirty="0" smtClean="0"/>
          </a:p>
          <a:p>
            <a:pPr lvl="1"/>
            <a:r>
              <a:rPr lang="en-US" sz="1900" dirty="0" smtClean="0"/>
              <a:t>We can remove the description column</a:t>
            </a:r>
            <a:endParaRPr lang="en-IN" sz="1900" dirty="0"/>
          </a:p>
          <a:p>
            <a:r>
              <a:rPr lang="en-US" sz="1900" dirty="0" smtClean="0"/>
              <a:t>Describe: On describe of the data we infer that:</a:t>
            </a:r>
          </a:p>
          <a:p>
            <a:pPr lvl="1"/>
            <a:r>
              <a:rPr lang="en-US" sz="1900" dirty="0" smtClean="0"/>
              <a:t>Revenue(872) and Meta score(936) has missing data.</a:t>
            </a:r>
          </a:p>
          <a:p>
            <a:pPr lvl="1"/>
            <a:r>
              <a:rPr lang="en-US" sz="1900" dirty="0" smtClean="0"/>
              <a:t>75</a:t>
            </a:r>
            <a:r>
              <a:rPr lang="en-US" sz="1900" baseline="30000" dirty="0" smtClean="0"/>
              <a:t>th</a:t>
            </a:r>
            <a:r>
              <a:rPr lang="en-US" sz="1900" dirty="0" smtClean="0"/>
              <a:t> percentile and maximum value of revenue has high difference which means, we could have some outliers.  </a:t>
            </a:r>
          </a:p>
          <a:p>
            <a:pPr lvl="1"/>
            <a:r>
              <a:rPr lang="en-US" sz="1900" dirty="0" smtClean="0"/>
              <a:t>Revenue is  right skewed, since mean is greater than mode.</a:t>
            </a:r>
          </a:p>
          <a:p>
            <a:pPr lvl="1"/>
            <a:r>
              <a:rPr lang="en-US" sz="1900" dirty="0" smtClean="0"/>
              <a:t>Runtime in minutes, Rating and </a:t>
            </a:r>
            <a:r>
              <a:rPr lang="en-US" sz="1900" dirty="0" err="1" smtClean="0"/>
              <a:t>Metascore</a:t>
            </a:r>
            <a:r>
              <a:rPr lang="en-US" sz="1900" dirty="0" smtClean="0"/>
              <a:t> have their mean close to median, so they are almost having normal distribution.</a:t>
            </a:r>
            <a:endParaRPr lang="en-US" sz="1900" dirty="0" smtClean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4347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Pre-processing: </a:t>
            </a:r>
            <a:r>
              <a:rPr lang="en-US" dirty="0"/>
              <a:t>O</a:t>
            </a:r>
            <a:r>
              <a:rPr lang="en-US" dirty="0" smtClean="0"/>
              <a:t>bservations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340768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Dataset info:</a:t>
            </a:r>
          </a:p>
          <a:p>
            <a:pPr lvl="1"/>
            <a:r>
              <a:rPr lang="en-US" sz="1900" dirty="0"/>
              <a:t>Number of variables: </a:t>
            </a:r>
            <a:r>
              <a:rPr lang="en-US" sz="1900" dirty="0" smtClean="0"/>
              <a:t>12</a:t>
            </a:r>
            <a:endParaRPr lang="en-US" sz="1900" dirty="0"/>
          </a:p>
          <a:p>
            <a:pPr lvl="1"/>
            <a:r>
              <a:rPr lang="en-US" sz="1900" dirty="0"/>
              <a:t>Number of observations: </a:t>
            </a:r>
            <a:r>
              <a:rPr lang="en-US" sz="1900" dirty="0" smtClean="0"/>
              <a:t>1000</a:t>
            </a:r>
          </a:p>
          <a:p>
            <a:pPr lvl="1"/>
            <a:r>
              <a:rPr lang="en-US" sz="1900" dirty="0" smtClean="0"/>
              <a:t>Missing cells: 192 (1.6%)</a:t>
            </a:r>
          </a:p>
          <a:p>
            <a:r>
              <a:rPr lang="en-US" sz="1900" dirty="0" smtClean="0"/>
              <a:t>Summary of data types in this dataset:</a:t>
            </a:r>
          </a:p>
          <a:p>
            <a:pPr lvl="1"/>
            <a:r>
              <a:rPr lang="en-US" sz="1900" dirty="0" smtClean="0"/>
              <a:t>Numeric</a:t>
            </a:r>
            <a:r>
              <a:rPr lang="en-US" sz="1900" dirty="0"/>
              <a:t>: Age </a:t>
            </a:r>
            <a:r>
              <a:rPr lang="en-US" sz="1900" dirty="0" smtClean="0"/>
              <a:t>: 7</a:t>
            </a:r>
          </a:p>
          <a:p>
            <a:pPr lvl="1"/>
            <a:r>
              <a:rPr lang="en-US" sz="1900" dirty="0" smtClean="0"/>
              <a:t>Categorical : 5 </a:t>
            </a:r>
          </a:p>
          <a:p>
            <a:pPr lvl="0"/>
            <a:r>
              <a:rPr lang="en-US" sz="1900" dirty="0" smtClean="0">
                <a:solidFill>
                  <a:prstClr val="black"/>
                </a:solidFill>
              </a:rPr>
              <a:t>Title: “The Host” title is given twice. But these 2 are different movies with the same name.</a:t>
            </a:r>
          </a:p>
          <a:p>
            <a:pPr lvl="0"/>
            <a:r>
              <a:rPr lang="en-US" sz="1900" dirty="0" smtClean="0">
                <a:solidFill>
                  <a:prstClr val="black"/>
                </a:solidFill>
              </a:rPr>
              <a:t>Genre has high cardinality (207 Distinct values)</a:t>
            </a:r>
          </a:p>
          <a:p>
            <a:pPr lvl="0"/>
            <a:r>
              <a:rPr lang="en-US" sz="1900" dirty="0" smtClean="0">
                <a:solidFill>
                  <a:prstClr val="black"/>
                </a:solidFill>
              </a:rPr>
              <a:t>Director has high cardinality (644 Distinct values)</a:t>
            </a:r>
          </a:p>
          <a:p>
            <a:r>
              <a:rPr lang="en-US" sz="1900" dirty="0" smtClean="0">
                <a:solidFill>
                  <a:prstClr val="black"/>
                </a:solidFill>
              </a:rPr>
              <a:t>Actors </a:t>
            </a:r>
            <a:r>
              <a:rPr lang="en-US" sz="1900" dirty="0">
                <a:solidFill>
                  <a:prstClr val="black"/>
                </a:solidFill>
              </a:rPr>
              <a:t>has high cardinality </a:t>
            </a:r>
            <a:r>
              <a:rPr lang="en-US" sz="1900" dirty="0" smtClean="0">
                <a:solidFill>
                  <a:prstClr val="black"/>
                </a:solidFill>
              </a:rPr>
              <a:t>(996 </a:t>
            </a:r>
            <a:r>
              <a:rPr lang="en-US" sz="1900" dirty="0">
                <a:solidFill>
                  <a:prstClr val="black"/>
                </a:solidFill>
              </a:rPr>
              <a:t>Distinct values</a:t>
            </a:r>
            <a:r>
              <a:rPr lang="en-US" sz="1900" dirty="0" smtClean="0">
                <a:solidFill>
                  <a:prstClr val="black"/>
                </a:solidFill>
              </a:rPr>
              <a:t>)</a:t>
            </a:r>
          </a:p>
          <a:p>
            <a:pPr lvl="0"/>
            <a:r>
              <a:rPr lang="en-US" sz="1900" dirty="0" smtClean="0">
                <a:solidFill>
                  <a:prstClr val="black"/>
                </a:solidFill>
              </a:rPr>
              <a:t>Revenue and </a:t>
            </a:r>
            <a:r>
              <a:rPr lang="en-US" sz="1900" dirty="0" err="1" smtClean="0">
                <a:solidFill>
                  <a:prstClr val="black"/>
                </a:solidFill>
              </a:rPr>
              <a:t>Metascore</a:t>
            </a:r>
            <a:r>
              <a:rPr lang="en-US" sz="1900" dirty="0" smtClean="0">
                <a:solidFill>
                  <a:prstClr val="black"/>
                </a:solidFill>
              </a:rPr>
              <a:t> is having missing values. </a:t>
            </a:r>
          </a:p>
          <a:p>
            <a:pPr lvl="0"/>
            <a:r>
              <a:rPr lang="en-US" sz="1900" dirty="0" smtClean="0">
                <a:solidFill>
                  <a:prstClr val="black"/>
                </a:solidFill>
              </a:rPr>
              <a:t>Co-relation: votes and revenue are highly correlated. votes and rating are highly correlated. Rating and </a:t>
            </a:r>
            <a:r>
              <a:rPr lang="en-US" sz="1900" dirty="0" err="1" smtClean="0">
                <a:solidFill>
                  <a:prstClr val="black"/>
                </a:solidFill>
              </a:rPr>
              <a:t>Metascore</a:t>
            </a:r>
            <a:r>
              <a:rPr lang="en-US" sz="1900" dirty="0">
                <a:solidFill>
                  <a:prstClr val="black"/>
                </a:solidFill>
              </a:rPr>
              <a:t> </a:t>
            </a:r>
            <a:r>
              <a:rPr lang="en-US" sz="1900" dirty="0" smtClean="0">
                <a:solidFill>
                  <a:prstClr val="black"/>
                </a:solidFill>
              </a:rPr>
              <a:t>are highly co-related. Year is negatively correlated with other features</a:t>
            </a:r>
          </a:p>
          <a:p>
            <a:pPr lvl="0"/>
            <a:endParaRPr lang="en-US" sz="1900" dirty="0" smtClean="0">
              <a:solidFill>
                <a:prstClr val="black"/>
              </a:solidFill>
            </a:endParaRPr>
          </a:p>
          <a:p>
            <a:pPr lvl="0"/>
            <a:endParaRPr lang="en-US" sz="1900" dirty="0">
              <a:solidFill>
                <a:prstClr val="black"/>
              </a:solidFill>
            </a:endParaRPr>
          </a:p>
          <a:p>
            <a:pPr lvl="1"/>
            <a:endParaRPr lang="en-IN" dirty="0" smtClean="0"/>
          </a:p>
          <a:p>
            <a:pPr lvl="1"/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056502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Pre-processing: Cleaning decisions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340768"/>
            <a:ext cx="8229600" cy="4525963"/>
          </a:xfrm>
        </p:spPr>
        <p:txBody>
          <a:bodyPr>
            <a:normAutofit/>
          </a:bodyPr>
          <a:lstStyle/>
          <a:p>
            <a:pPr lvl="0"/>
            <a:r>
              <a:rPr lang="en-US" sz="2000" dirty="0"/>
              <a:t>Standardize all column headers to lower case (to prevent </a:t>
            </a:r>
            <a:r>
              <a:rPr lang="en-US" sz="2000" dirty="0" smtClean="0"/>
              <a:t>typos, special characters like space and parenthesis)</a:t>
            </a:r>
          </a:p>
          <a:p>
            <a:pPr lvl="0"/>
            <a:r>
              <a:rPr lang="en-US" sz="1900" dirty="0" smtClean="0">
                <a:solidFill>
                  <a:prstClr val="black"/>
                </a:solidFill>
              </a:rPr>
              <a:t>Dropping the description and rank column for my analysis.</a:t>
            </a:r>
          </a:p>
          <a:p>
            <a:pPr lvl="0"/>
            <a:r>
              <a:rPr lang="en-US" sz="1900" dirty="0" smtClean="0">
                <a:solidFill>
                  <a:prstClr val="black"/>
                </a:solidFill>
              </a:rPr>
              <a:t>The </a:t>
            </a:r>
            <a:r>
              <a:rPr lang="en-US" sz="1900" dirty="0" err="1" smtClean="0">
                <a:solidFill>
                  <a:prstClr val="black"/>
                </a:solidFill>
              </a:rPr>
              <a:t>NaN</a:t>
            </a:r>
            <a:r>
              <a:rPr lang="en-US" sz="1900" dirty="0" smtClean="0">
                <a:solidFill>
                  <a:prstClr val="black"/>
                </a:solidFill>
              </a:rPr>
              <a:t> in revenue are missing values which were not captured. For </a:t>
            </a:r>
            <a:r>
              <a:rPr lang="en-US" sz="1900" dirty="0" err="1" smtClean="0">
                <a:solidFill>
                  <a:prstClr val="black"/>
                </a:solidFill>
              </a:rPr>
              <a:t>eg</a:t>
            </a:r>
            <a:r>
              <a:rPr lang="en-US" sz="1900" dirty="0" smtClean="0">
                <a:solidFill>
                  <a:prstClr val="black"/>
                </a:solidFill>
              </a:rPr>
              <a:t> “</a:t>
            </a:r>
            <a:r>
              <a:rPr lang="en-US" sz="1900" dirty="0" err="1" smtClean="0">
                <a:solidFill>
                  <a:prstClr val="black"/>
                </a:solidFill>
              </a:rPr>
              <a:t>Hachi</a:t>
            </a:r>
            <a:r>
              <a:rPr lang="en-US" sz="1900" dirty="0" smtClean="0">
                <a:solidFill>
                  <a:prstClr val="black"/>
                </a:solidFill>
              </a:rPr>
              <a:t>: a dog tale” movie has a box office of 46.7million$  which is not captured but has a rating of 8.1. </a:t>
            </a:r>
            <a:r>
              <a:rPr lang="en-US" sz="1900" dirty="0">
                <a:solidFill>
                  <a:prstClr val="black"/>
                </a:solidFill>
              </a:rPr>
              <a:t>So I retain the 128 missing  revenue data.</a:t>
            </a:r>
            <a:endParaRPr lang="en-US" sz="1900" dirty="0" smtClean="0">
              <a:solidFill>
                <a:prstClr val="black"/>
              </a:solidFill>
            </a:endParaRPr>
          </a:p>
          <a:p>
            <a:pPr lvl="0"/>
            <a:r>
              <a:rPr lang="en-US" sz="1900" dirty="0" smtClean="0">
                <a:solidFill>
                  <a:prstClr val="black"/>
                </a:solidFill>
              </a:rPr>
              <a:t>The </a:t>
            </a:r>
            <a:r>
              <a:rPr lang="en-US" sz="1900" dirty="0" err="1">
                <a:solidFill>
                  <a:prstClr val="black"/>
                </a:solidFill>
              </a:rPr>
              <a:t>NaN</a:t>
            </a:r>
            <a:r>
              <a:rPr lang="en-US" sz="1900" dirty="0">
                <a:solidFill>
                  <a:prstClr val="black"/>
                </a:solidFill>
              </a:rPr>
              <a:t> </a:t>
            </a:r>
            <a:r>
              <a:rPr lang="en-US" sz="1900" dirty="0" smtClean="0">
                <a:solidFill>
                  <a:prstClr val="black"/>
                </a:solidFill>
              </a:rPr>
              <a:t>in </a:t>
            </a:r>
            <a:r>
              <a:rPr lang="en-US" sz="1900" dirty="0" err="1" smtClean="0">
                <a:solidFill>
                  <a:prstClr val="black"/>
                </a:solidFill>
              </a:rPr>
              <a:t>metascore</a:t>
            </a:r>
            <a:r>
              <a:rPr lang="en-US" sz="1900" dirty="0" smtClean="0">
                <a:solidFill>
                  <a:prstClr val="black"/>
                </a:solidFill>
              </a:rPr>
              <a:t> </a:t>
            </a:r>
            <a:r>
              <a:rPr lang="en-US" sz="1900" dirty="0">
                <a:solidFill>
                  <a:prstClr val="black"/>
                </a:solidFill>
              </a:rPr>
              <a:t>are missing values which were not captured. For </a:t>
            </a:r>
            <a:r>
              <a:rPr lang="en-US" sz="1900" dirty="0" err="1" smtClean="0">
                <a:solidFill>
                  <a:prstClr val="black"/>
                </a:solidFill>
              </a:rPr>
              <a:t>eg</a:t>
            </a:r>
            <a:r>
              <a:rPr lang="en-US" sz="1900" dirty="0" smtClean="0">
                <a:solidFill>
                  <a:prstClr val="black"/>
                </a:solidFill>
              </a:rPr>
              <a:t> </a:t>
            </a:r>
            <a:r>
              <a:rPr lang="en-US" sz="1900" dirty="0">
                <a:solidFill>
                  <a:prstClr val="black"/>
                </a:solidFill>
              </a:rPr>
              <a:t>“The Exception” movie has a </a:t>
            </a:r>
            <a:r>
              <a:rPr lang="en-US" sz="1900" dirty="0" err="1">
                <a:solidFill>
                  <a:prstClr val="black"/>
                </a:solidFill>
              </a:rPr>
              <a:t>metascore</a:t>
            </a:r>
            <a:r>
              <a:rPr lang="en-US" sz="1900" dirty="0">
                <a:solidFill>
                  <a:prstClr val="black"/>
                </a:solidFill>
              </a:rPr>
              <a:t> of 60 </a:t>
            </a:r>
            <a:r>
              <a:rPr lang="en-US" sz="1900" dirty="0" smtClean="0">
                <a:solidFill>
                  <a:prstClr val="black"/>
                </a:solidFill>
              </a:rPr>
              <a:t>and revenue of 8.04lakh $ which </a:t>
            </a:r>
            <a:r>
              <a:rPr lang="en-US" sz="1900" dirty="0">
                <a:solidFill>
                  <a:prstClr val="black"/>
                </a:solidFill>
              </a:rPr>
              <a:t>is not captured. So I retain the </a:t>
            </a:r>
            <a:r>
              <a:rPr lang="en-US" sz="1900" dirty="0" smtClean="0">
                <a:solidFill>
                  <a:prstClr val="black"/>
                </a:solidFill>
              </a:rPr>
              <a:t>64 </a:t>
            </a:r>
            <a:r>
              <a:rPr lang="en-US" sz="1900" dirty="0">
                <a:solidFill>
                  <a:prstClr val="black"/>
                </a:solidFill>
              </a:rPr>
              <a:t>missing  </a:t>
            </a:r>
            <a:r>
              <a:rPr lang="en-US" sz="1900" dirty="0" err="1" smtClean="0">
                <a:solidFill>
                  <a:prstClr val="black"/>
                </a:solidFill>
              </a:rPr>
              <a:t>metascore</a:t>
            </a:r>
            <a:r>
              <a:rPr lang="en-US" sz="1900" dirty="0" smtClean="0">
                <a:solidFill>
                  <a:prstClr val="black"/>
                </a:solidFill>
              </a:rPr>
              <a:t> data.</a:t>
            </a:r>
            <a:endParaRPr lang="en-US" sz="1900" dirty="0">
              <a:solidFill>
                <a:prstClr val="black"/>
              </a:solidFill>
            </a:endParaRPr>
          </a:p>
          <a:p>
            <a:pPr lvl="0"/>
            <a:endParaRPr lang="en-US" sz="1900" dirty="0" smtClean="0">
              <a:solidFill>
                <a:prstClr val="black"/>
              </a:solidFill>
            </a:endParaRPr>
          </a:p>
          <a:p>
            <a:pPr lvl="0"/>
            <a:endParaRPr lang="en-US" sz="1900" dirty="0">
              <a:solidFill>
                <a:prstClr val="black"/>
              </a:solidFill>
            </a:endParaRPr>
          </a:p>
          <a:p>
            <a:pPr lvl="1"/>
            <a:endParaRPr lang="en-IN" dirty="0" smtClean="0"/>
          </a:p>
          <a:p>
            <a:pPr lvl="1"/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50152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Post-processing: </a:t>
            </a:r>
            <a:r>
              <a:rPr lang="en-US" dirty="0"/>
              <a:t>O</a:t>
            </a:r>
            <a:r>
              <a:rPr lang="en-US" dirty="0" smtClean="0"/>
              <a:t>bservations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340768"/>
            <a:ext cx="8229600" cy="4525963"/>
          </a:xfrm>
        </p:spPr>
        <p:txBody>
          <a:bodyPr>
            <a:normAutofit/>
          </a:bodyPr>
          <a:lstStyle/>
          <a:p>
            <a:r>
              <a:rPr lang="en-US" sz="1900" dirty="0"/>
              <a:t>Dataset info:</a:t>
            </a:r>
          </a:p>
          <a:p>
            <a:pPr lvl="1"/>
            <a:r>
              <a:rPr lang="en-US" sz="1900" dirty="0"/>
              <a:t>Number of variables: </a:t>
            </a:r>
            <a:r>
              <a:rPr lang="en-US" sz="1900" dirty="0" smtClean="0"/>
              <a:t>10</a:t>
            </a:r>
            <a:endParaRPr lang="en-US" sz="1900" dirty="0"/>
          </a:p>
          <a:p>
            <a:pPr lvl="1"/>
            <a:r>
              <a:rPr lang="en-US" sz="1900" dirty="0"/>
              <a:t>Number of observations: </a:t>
            </a:r>
            <a:r>
              <a:rPr lang="en-US" sz="1900" dirty="0" smtClean="0"/>
              <a:t>1000</a:t>
            </a:r>
          </a:p>
          <a:p>
            <a:pPr lvl="1"/>
            <a:r>
              <a:rPr lang="en-US" sz="1900" dirty="0" smtClean="0"/>
              <a:t>Missing cells: 192 (1.6%)</a:t>
            </a:r>
          </a:p>
          <a:p>
            <a:r>
              <a:rPr lang="en-US" sz="1900" dirty="0" smtClean="0"/>
              <a:t>Summary of data types in this dataset:</a:t>
            </a:r>
          </a:p>
          <a:p>
            <a:pPr lvl="1"/>
            <a:r>
              <a:rPr lang="en-US" sz="1900" dirty="0" smtClean="0"/>
              <a:t>Numeric</a:t>
            </a:r>
            <a:r>
              <a:rPr lang="en-US" sz="1900" dirty="0"/>
              <a:t>: Age </a:t>
            </a:r>
            <a:r>
              <a:rPr lang="en-US" sz="1900" dirty="0" smtClean="0"/>
              <a:t>: 6</a:t>
            </a:r>
          </a:p>
          <a:p>
            <a:pPr lvl="1"/>
            <a:r>
              <a:rPr lang="en-US" sz="1900" dirty="0" smtClean="0"/>
              <a:t>Categorical : 4</a:t>
            </a:r>
          </a:p>
          <a:p>
            <a:pPr lvl="0"/>
            <a:r>
              <a:rPr lang="en-US" sz="1900" dirty="0" smtClean="0">
                <a:solidFill>
                  <a:prstClr val="black"/>
                </a:solidFill>
              </a:rPr>
              <a:t>Genre has high cardinality (207 Distinct values)</a:t>
            </a:r>
          </a:p>
          <a:p>
            <a:pPr lvl="0"/>
            <a:r>
              <a:rPr lang="en-US" sz="1900" dirty="0" smtClean="0">
                <a:solidFill>
                  <a:prstClr val="black"/>
                </a:solidFill>
              </a:rPr>
              <a:t>Director has high cardinality (644 Distinct values)</a:t>
            </a:r>
          </a:p>
          <a:p>
            <a:r>
              <a:rPr lang="en-US" sz="1900" dirty="0" smtClean="0">
                <a:solidFill>
                  <a:prstClr val="black"/>
                </a:solidFill>
              </a:rPr>
              <a:t>Actors </a:t>
            </a:r>
            <a:r>
              <a:rPr lang="en-US" sz="1900" dirty="0">
                <a:solidFill>
                  <a:prstClr val="black"/>
                </a:solidFill>
              </a:rPr>
              <a:t>has high cardinality </a:t>
            </a:r>
            <a:r>
              <a:rPr lang="en-US" sz="1900" dirty="0" smtClean="0">
                <a:solidFill>
                  <a:prstClr val="black"/>
                </a:solidFill>
              </a:rPr>
              <a:t>(996 </a:t>
            </a:r>
            <a:r>
              <a:rPr lang="en-US" sz="1900" dirty="0">
                <a:solidFill>
                  <a:prstClr val="black"/>
                </a:solidFill>
              </a:rPr>
              <a:t>Distinct values</a:t>
            </a:r>
            <a:r>
              <a:rPr lang="en-US" sz="1900" dirty="0" smtClean="0">
                <a:solidFill>
                  <a:prstClr val="black"/>
                </a:solidFill>
              </a:rPr>
              <a:t>)</a:t>
            </a:r>
          </a:p>
          <a:p>
            <a:pPr lvl="0"/>
            <a:r>
              <a:rPr lang="en-US" sz="1900" dirty="0" smtClean="0">
                <a:solidFill>
                  <a:prstClr val="black"/>
                </a:solidFill>
              </a:rPr>
              <a:t>Revenue(128) and </a:t>
            </a:r>
            <a:r>
              <a:rPr lang="en-US" sz="1900" dirty="0" err="1" smtClean="0">
                <a:solidFill>
                  <a:prstClr val="black"/>
                </a:solidFill>
              </a:rPr>
              <a:t>Metascore</a:t>
            </a:r>
            <a:r>
              <a:rPr lang="en-US" sz="1900" dirty="0" smtClean="0">
                <a:solidFill>
                  <a:prstClr val="black"/>
                </a:solidFill>
              </a:rPr>
              <a:t>(64) missing values are retained.</a:t>
            </a:r>
          </a:p>
          <a:p>
            <a:pPr lvl="0"/>
            <a:endParaRPr lang="en-US" sz="1900" dirty="0">
              <a:solidFill>
                <a:prstClr val="black"/>
              </a:solidFill>
            </a:endParaRPr>
          </a:p>
          <a:p>
            <a:pPr lvl="1"/>
            <a:endParaRPr lang="en-IN" dirty="0" smtClean="0"/>
          </a:p>
          <a:p>
            <a:pPr lvl="1"/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349167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1173</TotalTime>
  <Words>352</Words>
  <Application>Microsoft Office PowerPoint</Application>
  <PresentationFormat>On-screen Show (4:3)</PresentationFormat>
  <Paragraphs>50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IMDB Movies Rating</vt:lpstr>
      <vt:lpstr>Information on the movies data</vt:lpstr>
      <vt:lpstr>Pre-processing: Observations</vt:lpstr>
      <vt:lpstr>Pre-processing: Cleaning decisions</vt:lpstr>
      <vt:lpstr>Post-processing: Observations</vt:lpstr>
    </vt:vector>
  </TitlesOfParts>
  <Company>diakov.net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IMDB Movies Rating</dc:title>
  <dc:creator>RePack by Diakov</dc:creator>
  <cp:lastModifiedBy>RePack by Diakov</cp:lastModifiedBy>
  <cp:revision>18</cp:revision>
  <dcterms:created xsi:type="dcterms:W3CDTF">2020-04-02T08:23:25Z</dcterms:created>
  <dcterms:modified xsi:type="dcterms:W3CDTF">2020-04-03T03:56:57Z</dcterms:modified>
</cp:coreProperties>
</file>