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2"/>
    </p:embeddedFont>
    <p:embeddedFont>
      <p:font typeface="Rage Italic" panose="03070502040507070304" pitchFamily="66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ranklin Gothic Book" panose="020B0503020102020204" pitchFamily="34" charset="0"/>
      <p:regular r:id="rId28"/>
      <p:italic r:id="rId29"/>
    </p:embeddedFont>
    <p:embeddedFont>
      <p:font typeface="Constantia" panose="02030602050306030303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2" autoAdjust="0"/>
    <p:restoredTop sz="94680" autoAdjust="0"/>
  </p:normalViewPr>
  <p:slideViewPr>
    <p:cSldViewPr snapToGrid="0">
      <p:cViewPr varScale="1">
        <p:scale>
          <a:sx n="107" d="100"/>
          <a:sy n="107" d="100"/>
        </p:scale>
        <p:origin x="-533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09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9479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F356664-C9A9-410A-A13B-D5756F46E20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2" y="4213330"/>
            <a:ext cx="7382935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762743"/>
            <a:ext cx="7179733" cy="36237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1" y="757238"/>
            <a:ext cx="7179733" cy="362373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2" y="526552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926299" y="491424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346201"/>
            <a:ext cx="5723468" cy="137106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1" y="2802467"/>
            <a:ext cx="5712179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4018194"/>
            <a:ext cx="1213821" cy="273844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5" y="4018194"/>
            <a:ext cx="5034845" cy="273844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1" y="4018194"/>
            <a:ext cx="554023" cy="273844"/>
          </a:xfrm>
        </p:spPr>
        <p:txBody>
          <a:bodyPr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94268"/>
            <a:ext cx="1430867" cy="35729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2" y="829735"/>
            <a:ext cx="5178779" cy="330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1679573"/>
            <a:ext cx="6254044" cy="1021556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8" y="2794001"/>
            <a:ext cx="6231467" cy="98213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1591055"/>
            <a:ext cx="3200400" cy="270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1589485"/>
            <a:ext cx="3200400" cy="2703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70" y="1591734"/>
            <a:ext cx="2939521" cy="6151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591733"/>
            <a:ext cx="2944368" cy="61722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208276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208610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7" y="452628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9" y="432054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1515032"/>
            <a:ext cx="3064827" cy="112727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863245"/>
            <a:ext cx="3020792" cy="3469117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6" y="2717811"/>
            <a:ext cx="3048891" cy="15753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9" y="4414254"/>
            <a:ext cx="1213821" cy="273844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5" y="4371946"/>
            <a:ext cx="3522607" cy="273844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4" y="4422721"/>
            <a:ext cx="554023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9" y="431827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9" y="452940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1515618"/>
            <a:ext cx="3063240" cy="112471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6" y="905454"/>
            <a:ext cx="2913863" cy="3404559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2715768"/>
            <a:ext cx="3044952" cy="15773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7" y="4416553"/>
            <a:ext cx="1213821" cy="273844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70" y="4373278"/>
            <a:ext cx="3319043" cy="273844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90" y="4425020"/>
            <a:ext cx="554023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1" y="4551997"/>
            <a:ext cx="792099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431483"/>
            <a:ext cx="7696200" cy="42862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432054"/>
            <a:ext cx="7696200" cy="428625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2" y="204818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85945" y="152756"/>
            <a:ext cx="425196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4" y="613187"/>
            <a:ext cx="6965245" cy="90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1" y="1589443"/>
            <a:ext cx="6196405" cy="2702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9" y="4356864"/>
            <a:ext cx="12138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4/4/2021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4356864"/>
            <a:ext cx="5540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3" y="4356864"/>
            <a:ext cx="5540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Naive Bayes : Text Classifier for Spam Detection. | by Naveen Kumar K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156855" y="976746"/>
            <a:ext cx="6823363" cy="1477328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1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GHOULS, GHOSTS AND GOBLINS PREDICTION DATASET</a:t>
            </a:r>
          </a:p>
          <a:p>
            <a:endParaRPr lang="en-US" sz="1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sz="1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ML – ADVANCED PROJECT(EDA AND ML PREDICTION)</a:t>
            </a:r>
            <a:endParaRPr lang="en-IN" sz="1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5" y="2454074"/>
            <a:ext cx="6823363" cy="177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Exploratory Data Analysis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7082" y="765810"/>
            <a:ext cx="7498773" cy="378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– 7. Rotting Flesh variation with Halloween type?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728" y="1260764"/>
            <a:ext cx="32584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Observations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endParaRPr lang="en-US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 1. 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Ghosts have more rotting flesh </a:t>
            </a:r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when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compared to Goblins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2.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Approximately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50percentile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  Ghouls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have less rotting flesh than all Ghosts.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3.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Most of the Goblins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have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less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rotting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flesh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when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compared all.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01"/>
          <a:stretch/>
        </p:blipFill>
        <p:spPr bwMode="auto">
          <a:xfrm>
            <a:off x="914399" y="1171350"/>
            <a:ext cx="4080165" cy="297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1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564" y="831273"/>
            <a:ext cx="71584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Actions:</a:t>
            </a:r>
          </a:p>
          <a:p>
            <a:endParaRPr lang="en-US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 1.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 column can be dropped since it doesn’t add any value to the Halloween type.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2. Color feature has 6 unique values (clear, green, black, white, blue, blood). 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Encoding is to done on the color feature.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3. The 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arget variable “Type” is a multiclass feature which should also be encoded. I have encoded as Ghoul – 1, Goblin – 2 and Ghost - 3</a:t>
            </a:r>
            <a:endParaRPr lang="en-US" sz="1600" dirty="0"/>
          </a:p>
          <a:p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 Predictions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333" y="827810"/>
            <a:ext cx="702366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classification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dataset where in we need to find if the H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alloween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 a </a:t>
            </a:r>
            <a:endParaRPr lang="en-IN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GHOUL/GHOST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GOBLIN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The algorithms which I will be applying for this dataset are listed below: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1. 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 Regression (Baseline, 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 Search CV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2. 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 Tree Classifier (Baseline, 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 Search CV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3. 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 Forest Classifier (Baseline, 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Randomized Search CV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4. K - Nearest Neighbour (Baseline, Best K)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5. Gaussian Naive Bayes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6. 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 Vector Classifier (Baseline, Grid 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CV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7. Linear Discriminant Analysis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8. Bagging Classifier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9. 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 Boosting Classifier (Baseline, 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 Search CV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10. 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 Boost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en-IN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11. 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Voting 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en-IN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 Predictions – Baseline Model Prediction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333" y="827810"/>
            <a:ext cx="7023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Model Prediction Metrics: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58" y="1270724"/>
            <a:ext cx="5502418" cy="306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4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 Predictions – Baseline Model Prediction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333" y="827810"/>
            <a:ext cx="7023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Model Prediction Metrics: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37" y="1197142"/>
            <a:ext cx="7047108" cy="301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 Predictions – Best Estimators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60330"/>
              </p:ext>
            </p:extLst>
          </p:nvPr>
        </p:nvGraphicFramePr>
        <p:xfrm>
          <a:off x="959865" y="671945"/>
          <a:ext cx="7245049" cy="35678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1985"/>
                <a:gridCol w="2960540"/>
                <a:gridCol w="1811262"/>
                <a:gridCol w="1811262"/>
              </a:tblGrid>
              <a:tr h="31865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SL NO</a:t>
                      </a:r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MODEL</a:t>
                      </a:r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METHOD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USED</a:t>
                      </a:r>
                    </a:p>
                    <a:p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BEST PARAMETERS</a:t>
                      </a:r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RANDOM FOREST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RANDOMIZED SEARCH CV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n_estimators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= 50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Min_samples_split=5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Min_samples_leaf = 5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Max_features= </a:t>
                      </a:r>
                      <a:r>
                        <a:rPr lang="en-US" sz="1050" b="0" i="0" u="none" strike="noStrike" cap="none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sqrt</a:t>
                      </a:r>
                      <a:endParaRPr lang="en-US" sz="1050" b="0" i="0" u="none" strike="noStrike" cap="non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Max_depth = 30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Criterion= Entropy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Bootstrap = True</a:t>
                      </a: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K NEAREST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NEIGHBOUR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ELBOW CURVE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N_neighbours = 5</a:t>
                      </a: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3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STOCHASTIC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GRADIENT CLASSIFIER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GRID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SEARCH CV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alpha=0.0001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loss='log'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Max_iter=37</a:t>
                      </a:r>
                    </a:p>
                    <a:p>
                      <a:endParaRPr lang="en-US" sz="1050" b="0" i="0" u="none" strike="noStrike" cap="non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4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GRADIENT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BOOSTING CLASSIFIER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RANDOMIZED SEARCH CV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n_estimators =  100,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max_depth = 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 learning_rate = 0.05</a:t>
                      </a:r>
                    </a:p>
                    <a:p>
                      <a:endParaRPr lang="en-US" sz="1050" b="0" i="0" u="none" strike="noStrike" cap="non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3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 Predictions – Best Estimators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08050"/>
              </p:ext>
            </p:extLst>
          </p:nvPr>
        </p:nvGraphicFramePr>
        <p:xfrm>
          <a:off x="959865" y="671945"/>
          <a:ext cx="7245049" cy="3352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1985"/>
                <a:gridCol w="2960540"/>
                <a:gridCol w="1811262"/>
                <a:gridCol w="1811262"/>
              </a:tblGrid>
              <a:tr h="31865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SL NO</a:t>
                      </a:r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MODEL</a:t>
                      </a:r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METHOD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USED</a:t>
                      </a:r>
                    </a:p>
                    <a:p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BEST PARAMETERS</a:t>
                      </a:r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5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LOGISTIC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REGRESSION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GRID SEARCH CV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C = 10, penalty = 'l2'</a:t>
                      </a:r>
                    </a:p>
                    <a:p>
                      <a:endParaRPr lang="en-US" sz="1050" b="0" i="0" u="none" strike="noStrike" cap="non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6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SUPPORT VECTOR CLASSIFIER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GRID SEARCH CV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C = 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degree = 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kernel = 'linear‘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</a:rPr>
                        <a:t>probability = True</a:t>
                      </a:r>
                    </a:p>
                    <a:p>
                      <a:endParaRPr lang="en-US" sz="1050" b="0" i="0" u="none" strike="noStrike" cap="non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7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VOTING CLASSIFER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HARD VOTING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OF MODELS WITH BEST PARAMETERS: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1. RANDOM FOREST 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2. K NEAREST NEIGHBOUR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3. STOCHASTIC GRADIENT DESCENT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4. LOGISTIC REGRESSION</a:t>
                      </a:r>
                    </a:p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5. SUPPORT VECTOR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i="0" u="none" strike="noStrike" cap="none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 Predictions – Best Estimator 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333" y="827810"/>
            <a:ext cx="7023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Estimator Model Prediction Metrics: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06" y="1501048"/>
            <a:ext cx="65595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2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 Predictions – Best Estimators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332" y="599909"/>
            <a:ext cx="7023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Estimator Model Prediction Metrics: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83" y="969241"/>
            <a:ext cx="661501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 Predictions – Best Estimator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333" y="827810"/>
            <a:ext cx="7023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Estimator Model Prediction Metrics: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5762"/>
              </p:ext>
            </p:extLst>
          </p:nvPr>
        </p:nvGraphicFramePr>
        <p:xfrm>
          <a:off x="914399" y="1336963"/>
          <a:ext cx="7245049" cy="16797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61985"/>
                <a:gridCol w="2960540"/>
                <a:gridCol w="1811262"/>
                <a:gridCol w="1811262"/>
              </a:tblGrid>
              <a:tr h="31865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SL NO</a:t>
                      </a:r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MODEL</a:t>
                      </a:r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TEST ACCURACY</a:t>
                      </a:r>
                    </a:p>
                    <a:p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PREDICTION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TIME</a:t>
                      </a:r>
                      <a:endParaRPr lang="en-IN" sz="140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STOCHASTIC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GRADIENT CLASSIFER – BEST ESTIMATOR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77.33%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18.3ms</a:t>
                      </a: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SUPPORT VECTOR CLASSIFIER – BEST</a:t>
                      </a:r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ESTIMATOR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77.33%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26.3ms</a:t>
                      </a:r>
                    </a:p>
                  </a:txBody>
                  <a:tcPr/>
                </a:tc>
              </a:tr>
              <a:tr h="375038"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3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VOTING CLASSIFIER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77.33%</a:t>
                      </a:r>
                      <a:endParaRPr lang="en-IN" sz="1050" b="0" i="0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174ms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05332" y="3342410"/>
            <a:ext cx="7023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STOCHASTIC GRADIENT CLASSIFIER  with best estimator parameters can be used for predictions of Halloween dataset.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54443"/>
            <a:ext cx="7335983" cy="369332"/>
          </a:xfr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18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Information on </a:t>
            </a:r>
            <a:r>
              <a:rPr lang="en-US" sz="18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the Halloween dataset</a:t>
            </a:r>
            <a:endParaRPr lang="en-IN" sz="18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082" y="765810"/>
            <a:ext cx="7346373" cy="37854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are 371 character observations.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are 7 features (1 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4 float and 2 object type features)</a:t>
            </a:r>
          </a:p>
          <a:p>
            <a:pPr marL="273050" indent="-3175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: Appears to be the identification number of the monster in 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</a:p>
          <a:p>
            <a:pPr marL="273050" indent="-3175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Bone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Length : Average length of the bones in the 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creature.</a:t>
            </a:r>
          </a:p>
          <a:p>
            <a:pPr marL="273050" indent="-317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Rotting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Flesh : Percentage of flesh on the creature that is 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rotting</a:t>
            </a:r>
          </a:p>
          <a:p>
            <a:pPr marL="273050" indent="-317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Hair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Length : Average length of the hair on the 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creature.</a:t>
            </a:r>
          </a:p>
          <a:p>
            <a:pPr marL="273050" indent="-317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Soul : The percentage of a soul present in the 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creature</a:t>
            </a:r>
          </a:p>
          <a:p>
            <a:pPr marL="273050" indent="-317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Color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: The color of the 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creature</a:t>
            </a:r>
          </a:p>
          <a:p>
            <a:pPr marL="273050" indent="-3175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: The category of the creature (i.e. ghoul, goblin or 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ghost)</a:t>
            </a:r>
          </a:p>
          <a:p>
            <a:pPr marL="269875" indent="-269875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 are no missing values</a:t>
            </a:r>
          </a:p>
          <a:p>
            <a:pPr marL="269875" indent="-269875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are 3 unique types of 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Halloweens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"GHOUL", "GOBLIN" and "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GHOST"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are 6 unique colors "CLEAR", "GREEN", "BLACK", "WHITE", "BLUE", "BLOOD"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Exploratory Data Analysis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7082" y="765810"/>
            <a:ext cx="7346373" cy="378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– 1. Value count on Halloween types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45" y="1290204"/>
            <a:ext cx="3744191" cy="245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25290" y="2425637"/>
            <a:ext cx="2951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Observations:</a:t>
            </a: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the given dataset - </a:t>
            </a: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34.8% are Ghouls,</a:t>
            </a:r>
            <a:endParaRPr lang="en-US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33.7% are Goblins and </a:t>
            </a:r>
            <a:endParaRPr lang="en-US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31.5% are Ghosts</a:t>
            </a:r>
            <a:endParaRPr lang="en-IN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Exploratory Data Analysis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7082" y="765810"/>
            <a:ext cx="7346373" cy="378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– 2. Halloween color variations in the dataset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1762" y="2425636"/>
            <a:ext cx="295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Halloweens are pre-dominantly in white and clear nature of colors.</a:t>
            </a:r>
            <a:endParaRPr lang="en-IN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69" y="1188027"/>
            <a:ext cx="4232131" cy="278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2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Exploratory Data Analysis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7082" y="765810"/>
            <a:ext cx="7346373" cy="378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– 3. Halloween color variations based on there type in the dataset.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398" y="3651763"/>
            <a:ext cx="633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the Halloween types are mostly found in White or Clear in nature of color. We see that their colors are evenly distributed. So finding a 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alloween based on color is tricky.</a:t>
            </a:r>
            <a:endParaRPr lang="en-IN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8" y="1200728"/>
            <a:ext cx="628015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Exploratory Data Analysis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7082" y="765810"/>
            <a:ext cx="7346373" cy="378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– 4. Distribution of values for each characteristic feature?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399" y="3769527"/>
            <a:ext cx="633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see that, almost all the features are normally distributed, hence we don’t need any feature transformations.</a:t>
            </a:r>
            <a:endParaRPr lang="en-IN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12259"/>
            <a:ext cx="7228898" cy="257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0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Exploratory Data Analysis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7082" y="765810"/>
            <a:ext cx="7498773" cy="378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– 5. What is the correlation of all features? 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39"/>
          <a:stretch/>
        </p:blipFill>
        <p:spPr bwMode="auto">
          <a:xfrm>
            <a:off x="914399" y="1156855"/>
            <a:ext cx="4250748" cy="31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62128" y="1156855"/>
            <a:ext cx="3258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Observations:</a:t>
            </a:r>
          </a:p>
          <a:p>
            <a:pPr>
              <a:buAutoNum type="arabicPeriod"/>
            </a:pP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Mostly a Halloween having a soul  is expected to have considerable length of hair and bone with very less rotting flesh. </a:t>
            </a:r>
          </a:p>
          <a:p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2.   Halloweens which does not have a soul is expected to have more rotting flesh and less bone and hair length.</a:t>
            </a:r>
            <a:endParaRPr lang="en-IN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Exploratory Data Analysis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7082" y="765810"/>
            <a:ext cx="7498773" cy="378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– 5. Bone length variation with Halloween type?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383" y="1159509"/>
            <a:ext cx="3334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Observations: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1. 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 Ghouls have higher bone </a:t>
            </a:r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length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compared to ghosts.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2.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Approximately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 percentile     of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Goblins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have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less bone </a:t>
            </a:r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length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compared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that of Ghouls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3. 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 percentile  of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Goblins have bone length similar to that of Ghouls, this area of prediction will be tricky.</a:t>
            </a:r>
          </a:p>
          <a:p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7"/>
          <a:stretch/>
        </p:blipFill>
        <p:spPr bwMode="auto">
          <a:xfrm>
            <a:off x="914401" y="1145654"/>
            <a:ext cx="4031672" cy="306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8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399" y="39054"/>
            <a:ext cx="7335983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2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Exploratory Data Analysis</a:t>
            </a:r>
            <a:endParaRPr lang="en-IN" sz="2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7082" y="765810"/>
            <a:ext cx="7498773" cy="378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– 6. Hair length variation with Halloween type?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728" y="1260764"/>
            <a:ext cx="3258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Observations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endParaRPr lang="en-US" sz="1600" kern="1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1. 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 the Ghouls have more hair </a:t>
            </a:r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length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when compared to Ghosts.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2. 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Approximately 50 percentile of </a:t>
            </a:r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Goblins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have less hair compared to </a:t>
            </a:r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that of Ghouls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 3. 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 50percentile of Goblins have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hair length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similar to Ghouls. So </a:t>
            </a:r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differentiating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this </a:t>
            </a:r>
            <a:r>
              <a:rPr lang="en-US" sz="1600" kern="1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 percentile</a:t>
            </a:r>
            <a:r>
              <a:rPr lang="en-US" sz="160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between them is going to be tricky.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kern="1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8586"/>
            <a:ext cx="4084608" cy="296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5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2409</TotalTime>
  <Words>520</Words>
  <Application>Microsoft Office PowerPoint</Application>
  <PresentationFormat>On-screen Show (16:9)</PresentationFormat>
  <Paragraphs>170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Brush Script MT</vt:lpstr>
      <vt:lpstr>Rage Italic</vt:lpstr>
      <vt:lpstr>Calibri</vt:lpstr>
      <vt:lpstr>Franklin Gothic Book</vt:lpstr>
      <vt:lpstr>Constantia</vt:lpstr>
      <vt:lpstr>Wingdings</vt:lpstr>
      <vt:lpstr>Pushpin</vt:lpstr>
      <vt:lpstr>PowerPoint Presentation</vt:lpstr>
      <vt:lpstr>Information on the Halloween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</dc:creator>
  <cp:lastModifiedBy>RePack by Diakov</cp:lastModifiedBy>
  <cp:revision>62</cp:revision>
  <dcterms:modified xsi:type="dcterms:W3CDTF">2021-04-04T14:26:17Z</dcterms:modified>
</cp:coreProperties>
</file>