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3"/>
  </p:notesMasterIdLst>
  <p:handoutMasterIdLst>
    <p:handoutMasterId r:id="rId24"/>
  </p:handoutMasterIdLst>
  <p:sldIdLst>
    <p:sldId id="1000" r:id="rId2"/>
    <p:sldId id="947" r:id="rId3"/>
    <p:sldId id="1018" r:id="rId4"/>
    <p:sldId id="897" r:id="rId5"/>
    <p:sldId id="1014" r:id="rId6"/>
    <p:sldId id="1023" r:id="rId7"/>
    <p:sldId id="898" r:id="rId8"/>
    <p:sldId id="1015" r:id="rId9"/>
    <p:sldId id="1011" r:id="rId10"/>
    <p:sldId id="1020" r:id="rId11"/>
    <p:sldId id="1024" r:id="rId12"/>
    <p:sldId id="1012" r:id="rId13"/>
    <p:sldId id="1021" r:id="rId14"/>
    <p:sldId id="1025" r:id="rId15"/>
    <p:sldId id="999" r:id="rId16"/>
    <p:sldId id="1017" r:id="rId17"/>
    <p:sldId id="1026" r:id="rId18"/>
    <p:sldId id="1010" r:id="rId19"/>
    <p:sldId id="1016" r:id="rId20"/>
    <p:sldId id="1027" r:id="rId21"/>
    <p:sldId id="1109" r:id="rId22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92" autoAdjust="0"/>
    <p:restoredTop sz="92614" autoAdjust="0"/>
  </p:normalViewPr>
  <p:slideViewPr>
    <p:cSldViewPr>
      <p:cViewPr varScale="1">
        <p:scale>
          <a:sx n="60" d="100"/>
          <a:sy n="60" d="100"/>
        </p:scale>
        <p:origin x="1398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338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766"/>
    </p:cViewPr>
  </p:sorterViewPr>
  <p:notesViewPr>
    <p:cSldViewPr>
      <p:cViewPr varScale="1">
        <p:scale>
          <a:sx n="48" d="100"/>
          <a:sy n="48" d="100"/>
        </p:scale>
        <p:origin x="2752" y="4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29AF9-C613-4D7A-BD65-6AA708AF68B1}" type="datetimeFigureOut">
              <a:rPr lang="en-IN" smtClean="0"/>
              <a:pPr/>
              <a:t>18-06-2019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A3DE6-275B-4ECD-A046-D02D5CE5D61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2047B-1304-4013-9548-A6ECCCDCDE32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A689C-7A94-4775-AB50-7BA2C61A53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6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35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Attribute 1: (qualitative) </a:t>
            </a:r>
            <a:br>
              <a:rPr lang="en-US" dirty="0"/>
            </a:br>
            <a:r>
              <a:rPr lang="en-US" dirty="0"/>
              <a:t>Status of existing checking account </a:t>
            </a:r>
            <a:br>
              <a:rPr lang="en-US" dirty="0"/>
            </a:br>
            <a:r>
              <a:rPr lang="en-US" dirty="0"/>
              <a:t>A11 : ... &lt; 0 DM </a:t>
            </a:r>
            <a:br>
              <a:rPr lang="en-US" dirty="0"/>
            </a:br>
            <a:r>
              <a:rPr lang="en-US" dirty="0"/>
              <a:t>A12 : 0 &lt;= ... &lt; 200 DM </a:t>
            </a:r>
            <a:br>
              <a:rPr lang="en-US" dirty="0"/>
            </a:br>
            <a:r>
              <a:rPr lang="en-US" dirty="0"/>
              <a:t>A13 : ... &gt;= 200 DM / salary assignments for at least 1 year </a:t>
            </a:r>
            <a:br>
              <a:rPr lang="en-US" dirty="0"/>
            </a:br>
            <a:r>
              <a:rPr lang="en-US" dirty="0"/>
              <a:t>A14 : no checking account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2: (numerical) </a:t>
            </a:r>
            <a:br>
              <a:rPr lang="en-US" dirty="0"/>
            </a:br>
            <a:r>
              <a:rPr lang="en-US" dirty="0"/>
              <a:t>Duration in month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3: (qualitative) </a:t>
            </a:r>
            <a:br>
              <a:rPr lang="en-US" dirty="0"/>
            </a:br>
            <a:r>
              <a:rPr lang="en-US" dirty="0"/>
              <a:t>Credit history </a:t>
            </a:r>
            <a:br>
              <a:rPr lang="en-US" dirty="0"/>
            </a:br>
            <a:r>
              <a:rPr lang="en-US" dirty="0"/>
              <a:t>A30 : no credits taken/ all credits paid back duly </a:t>
            </a:r>
            <a:br>
              <a:rPr lang="en-US" dirty="0"/>
            </a:br>
            <a:r>
              <a:rPr lang="en-US" dirty="0"/>
              <a:t>A31 : all credits at this bank paid back duly </a:t>
            </a:r>
            <a:br>
              <a:rPr lang="en-US" dirty="0"/>
            </a:br>
            <a:r>
              <a:rPr lang="en-US" dirty="0"/>
              <a:t>A32 : existing credits paid back duly till now </a:t>
            </a:r>
            <a:br>
              <a:rPr lang="en-US" dirty="0"/>
            </a:br>
            <a:r>
              <a:rPr lang="en-US" dirty="0"/>
              <a:t>A33 : delay in paying off in the past </a:t>
            </a:r>
            <a:br>
              <a:rPr lang="en-US" dirty="0"/>
            </a:br>
            <a:r>
              <a:rPr lang="en-US" dirty="0"/>
              <a:t>A34 : critical account/ other credits existing (not at this bank)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4: (qualitative) </a:t>
            </a:r>
            <a:br>
              <a:rPr lang="en-US" dirty="0"/>
            </a:br>
            <a:r>
              <a:rPr lang="en-US" dirty="0"/>
              <a:t>Purpose </a:t>
            </a:r>
            <a:br>
              <a:rPr lang="en-US" dirty="0"/>
            </a:br>
            <a:r>
              <a:rPr lang="en-US" dirty="0"/>
              <a:t>A40 : car (new) </a:t>
            </a:r>
            <a:br>
              <a:rPr lang="en-US" dirty="0"/>
            </a:br>
            <a:r>
              <a:rPr lang="en-US" dirty="0"/>
              <a:t>A41 : car (used) </a:t>
            </a:r>
            <a:br>
              <a:rPr lang="en-US" dirty="0"/>
            </a:br>
            <a:r>
              <a:rPr lang="en-US" dirty="0"/>
              <a:t>A42 : furniture/equipment </a:t>
            </a:r>
            <a:br>
              <a:rPr lang="en-US" dirty="0"/>
            </a:br>
            <a:r>
              <a:rPr lang="en-US" dirty="0"/>
              <a:t>A43 : radio/television </a:t>
            </a:r>
            <a:br>
              <a:rPr lang="en-US" dirty="0"/>
            </a:br>
            <a:r>
              <a:rPr lang="en-US" dirty="0"/>
              <a:t>A44 : domestic appliances </a:t>
            </a:r>
            <a:br>
              <a:rPr lang="en-US" dirty="0"/>
            </a:br>
            <a:r>
              <a:rPr lang="en-US" dirty="0"/>
              <a:t>A45 : repairs </a:t>
            </a:r>
            <a:br>
              <a:rPr lang="en-US" dirty="0"/>
            </a:br>
            <a:r>
              <a:rPr lang="en-US" dirty="0"/>
              <a:t>A46 : education </a:t>
            </a:r>
            <a:br>
              <a:rPr lang="en-US" dirty="0"/>
            </a:br>
            <a:r>
              <a:rPr lang="en-US" dirty="0"/>
              <a:t>A47 : (vacation - does not exist?) </a:t>
            </a:r>
            <a:br>
              <a:rPr lang="en-US" dirty="0"/>
            </a:br>
            <a:r>
              <a:rPr lang="en-US" dirty="0"/>
              <a:t>A48 : retraining </a:t>
            </a:r>
            <a:br>
              <a:rPr lang="en-US" dirty="0"/>
            </a:br>
            <a:r>
              <a:rPr lang="en-US" dirty="0"/>
              <a:t>A49 : business </a:t>
            </a:r>
            <a:br>
              <a:rPr lang="en-US" dirty="0"/>
            </a:br>
            <a:r>
              <a:rPr lang="en-US" dirty="0"/>
              <a:t>A410 : others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5: (numerical) </a:t>
            </a:r>
            <a:br>
              <a:rPr lang="en-US" dirty="0"/>
            </a:br>
            <a:r>
              <a:rPr lang="en-US" dirty="0"/>
              <a:t>Credit amount 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Attibute</a:t>
            </a:r>
            <a:r>
              <a:rPr lang="en-US" dirty="0"/>
              <a:t> 6: (qualitative) </a:t>
            </a:r>
            <a:br>
              <a:rPr lang="en-US" dirty="0"/>
            </a:br>
            <a:r>
              <a:rPr lang="en-US" dirty="0"/>
              <a:t>Savings account/bonds </a:t>
            </a:r>
            <a:br>
              <a:rPr lang="en-US" dirty="0"/>
            </a:br>
            <a:r>
              <a:rPr lang="en-US" dirty="0"/>
              <a:t>A61 : ... &lt; 100 DM </a:t>
            </a:r>
            <a:br>
              <a:rPr lang="en-US" dirty="0"/>
            </a:br>
            <a:r>
              <a:rPr lang="en-US" dirty="0"/>
              <a:t>A62 : 100 &lt;= ... &lt; 500 DM </a:t>
            </a:r>
            <a:br>
              <a:rPr lang="en-US" dirty="0"/>
            </a:br>
            <a:r>
              <a:rPr lang="en-US" dirty="0"/>
              <a:t>A63 : 500 &lt;= ... &lt; 1000 DM </a:t>
            </a:r>
            <a:br>
              <a:rPr lang="en-US" dirty="0"/>
            </a:br>
            <a:r>
              <a:rPr lang="en-US" dirty="0"/>
              <a:t>A64 : .. &gt;= 1000 DM </a:t>
            </a:r>
            <a:br>
              <a:rPr lang="en-US" dirty="0"/>
            </a:br>
            <a:r>
              <a:rPr lang="en-US" dirty="0"/>
              <a:t>A65 : unknown/ no savings account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7: (qualitative) </a:t>
            </a:r>
            <a:br>
              <a:rPr lang="en-US" dirty="0"/>
            </a:br>
            <a:r>
              <a:rPr lang="en-US" dirty="0"/>
              <a:t>Present employment since </a:t>
            </a:r>
            <a:br>
              <a:rPr lang="en-US" dirty="0"/>
            </a:br>
            <a:r>
              <a:rPr lang="en-US" dirty="0"/>
              <a:t>A71 : unemployed </a:t>
            </a:r>
            <a:br>
              <a:rPr lang="en-US" dirty="0"/>
            </a:br>
            <a:r>
              <a:rPr lang="en-US" dirty="0"/>
              <a:t>A72 : ... &lt; 1 year </a:t>
            </a:r>
            <a:br>
              <a:rPr lang="en-US" dirty="0"/>
            </a:br>
            <a:r>
              <a:rPr lang="en-US" dirty="0"/>
              <a:t>A73 : 1 &lt;= ... &lt; 4 years </a:t>
            </a:r>
            <a:br>
              <a:rPr lang="en-US" dirty="0"/>
            </a:br>
            <a:r>
              <a:rPr lang="en-US" dirty="0"/>
              <a:t>A74 : 4 &lt;= ... &lt; 7 years </a:t>
            </a:r>
            <a:br>
              <a:rPr lang="en-US" dirty="0"/>
            </a:br>
            <a:r>
              <a:rPr lang="en-US" dirty="0"/>
              <a:t>A75 : .. &gt;= 7 years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8: (numerical) </a:t>
            </a:r>
            <a:br>
              <a:rPr lang="en-US" dirty="0"/>
            </a:br>
            <a:r>
              <a:rPr lang="en-US" dirty="0"/>
              <a:t>Installment rate in percentage of disposable income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9: (qualitative) </a:t>
            </a:r>
            <a:br>
              <a:rPr lang="en-US" dirty="0"/>
            </a:br>
            <a:r>
              <a:rPr lang="en-US" dirty="0"/>
              <a:t>Personal status and sex </a:t>
            </a:r>
            <a:br>
              <a:rPr lang="en-US" dirty="0"/>
            </a:br>
            <a:r>
              <a:rPr lang="en-US" dirty="0"/>
              <a:t>A91 : male : divorced/separated </a:t>
            </a:r>
            <a:br>
              <a:rPr lang="en-US" dirty="0"/>
            </a:br>
            <a:r>
              <a:rPr lang="en-US" dirty="0"/>
              <a:t>A92 : female : divorced/separated/married </a:t>
            </a:r>
            <a:br>
              <a:rPr lang="en-US" dirty="0"/>
            </a:br>
            <a:r>
              <a:rPr lang="en-US" dirty="0"/>
              <a:t>A93 : male : single </a:t>
            </a:r>
            <a:br>
              <a:rPr lang="en-US" dirty="0"/>
            </a:br>
            <a:r>
              <a:rPr lang="en-US" dirty="0"/>
              <a:t>A94 : male : married/widowed </a:t>
            </a:r>
            <a:br>
              <a:rPr lang="en-US" dirty="0"/>
            </a:br>
            <a:r>
              <a:rPr lang="en-US" dirty="0"/>
              <a:t>A95 : female : single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10: (qualitative) </a:t>
            </a:r>
            <a:br>
              <a:rPr lang="en-US" dirty="0"/>
            </a:br>
            <a:r>
              <a:rPr lang="en-US" dirty="0"/>
              <a:t>Other debtors / guarantors </a:t>
            </a:r>
            <a:br>
              <a:rPr lang="en-US" dirty="0"/>
            </a:br>
            <a:r>
              <a:rPr lang="en-US" dirty="0"/>
              <a:t>A101 : none </a:t>
            </a:r>
            <a:br>
              <a:rPr lang="en-US" dirty="0"/>
            </a:br>
            <a:r>
              <a:rPr lang="en-US" dirty="0"/>
              <a:t>A102 : co-applicant </a:t>
            </a:r>
            <a:br>
              <a:rPr lang="en-US" dirty="0"/>
            </a:br>
            <a:r>
              <a:rPr lang="en-US" dirty="0"/>
              <a:t>A103 : guarantor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11: (numerical) </a:t>
            </a:r>
            <a:br>
              <a:rPr lang="en-US" dirty="0"/>
            </a:br>
            <a:r>
              <a:rPr lang="en-US" dirty="0"/>
              <a:t>Present residence since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12: (qualitative) </a:t>
            </a:r>
            <a:br>
              <a:rPr lang="en-US" dirty="0"/>
            </a:br>
            <a:r>
              <a:rPr lang="en-US" dirty="0"/>
              <a:t>Property </a:t>
            </a:r>
            <a:br>
              <a:rPr lang="en-US" dirty="0"/>
            </a:br>
            <a:r>
              <a:rPr lang="en-US" dirty="0"/>
              <a:t>A121 : real estate </a:t>
            </a:r>
            <a:br>
              <a:rPr lang="en-US" dirty="0"/>
            </a:br>
            <a:r>
              <a:rPr lang="en-US" dirty="0"/>
              <a:t>A122 : if not A121 : building society savings agreement/ life insurance </a:t>
            </a:r>
            <a:br>
              <a:rPr lang="en-US" dirty="0"/>
            </a:br>
            <a:r>
              <a:rPr lang="en-US" dirty="0"/>
              <a:t>A123 : if not A121/A122 : car or other, not in attribute 6 </a:t>
            </a:r>
            <a:br>
              <a:rPr lang="en-US" dirty="0"/>
            </a:br>
            <a:r>
              <a:rPr lang="en-US" dirty="0"/>
              <a:t>A124 : unknown / no property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13: (numerical) </a:t>
            </a:r>
            <a:br>
              <a:rPr lang="en-US" dirty="0"/>
            </a:br>
            <a:r>
              <a:rPr lang="en-US" dirty="0"/>
              <a:t>Age in years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14: (qualitative) </a:t>
            </a:r>
            <a:br>
              <a:rPr lang="en-US" dirty="0"/>
            </a:br>
            <a:r>
              <a:rPr lang="en-US" dirty="0"/>
              <a:t>Other installment plans </a:t>
            </a:r>
            <a:br>
              <a:rPr lang="en-US" dirty="0"/>
            </a:br>
            <a:r>
              <a:rPr lang="en-US" dirty="0"/>
              <a:t>A141 : bank </a:t>
            </a:r>
            <a:br>
              <a:rPr lang="en-US" dirty="0"/>
            </a:br>
            <a:r>
              <a:rPr lang="en-US" dirty="0"/>
              <a:t>A142 : stores </a:t>
            </a:r>
            <a:br>
              <a:rPr lang="en-US" dirty="0"/>
            </a:br>
            <a:r>
              <a:rPr lang="en-US" dirty="0"/>
              <a:t>A143 : none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15: (qualitative) </a:t>
            </a:r>
            <a:br>
              <a:rPr lang="en-US" dirty="0"/>
            </a:br>
            <a:r>
              <a:rPr lang="en-US" dirty="0"/>
              <a:t>Housing </a:t>
            </a:r>
            <a:br>
              <a:rPr lang="en-US" dirty="0"/>
            </a:br>
            <a:r>
              <a:rPr lang="en-US" dirty="0"/>
              <a:t>A151 : rent </a:t>
            </a:r>
            <a:br>
              <a:rPr lang="en-US" dirty="0"/>
            </a:br>
            <a:r>
              <a:rPr lang="en-US" dirty="0"/>
              <a:t>A152 : own </a:t>
            </a:r>
            <a:br>
              <a:rPr lang="en-US" dirty="0"/>
            </a:br>
            <a:r>
              <a:rPr lang="en-US" dirty="0"/>
              <a:t>A153 : for free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16: (numerical) </a:t>
            </a:r>
            <a:br>
              <a:rPr lang="en-US" dirty="0"/>
            </a:br>
            <a:r>
              <a:rPr lang="en-US" dirty="0"/>
              <a:t>Number of existing credits at this bank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17: (qualitative) </a:t>
            </a:r>
            <a:br>
              <a:rPr lang="en-US" dirty="0"/>
            </a:br>
            <a:r>
              <a:rPr lang="en-US" dirty="0"/>
              <a:t>Job </a:t>
            </a:r>
            <a:br>
              <a:rPr lang="en-US" dirty="0"/>
            </a:br>
            <a:r>
              <a:rPr lang="en-US" dirty="0"/>
              <a:t>A171 : unemployed/ unskilled - non-resident </a:t>
            </a:r>
            <a:br>
              <a:rPr lang="en-US" dirty="0"/>
            </a:br>
            <a:r>
              <a:rPr lang="en-US" dirty="0"/>
              <a:t>A172 : unskilled - resident </a:t>
            </a:r>
            <a:br>
              <a:rPr lang="en-US" dirty="0"/>
            </a:br>
            <a:r>
              <a:rPr lang="en-US" dirty="0"/>
              <a:t>A173 : skilled employee / official </a:t>
            </a:r>
            <a:br>
              <a:rPr lang="en-US" dirty="0"/>
            </a:br>
            <a:r>
              <a:rPr lang="en-US" dirty="0"/>
              <a:t>A174 : management/ self-employed/ </a:t>
            </a:r>
            <a:br>
              <a:rPr lang="en-US" dirty="0"/>
            </a:br>
            <a:r>
              <a:rPr lang="en-US" dirty="0"/>
              <a:t>highly qualified employee/ officer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18: (numerical) </a:t>
            </a:r>
            <a:br>
              <a:rPr lang="en-US" dirty="0"/>
            </a:br>
            <a:r>
              <a:rPr lang="en-US" dirty="0"/>
              <a:t>Number of people being liable to provide maintenance for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19: (qualitative) </a:t>
            </a:r>
            <a:br>
              <a:rPr lang="en-US" dirty="0"/>
            </a:br>
            <a:r>
              <a:rPr lang="en-US" dirty="0"/>
              <a:t>Telephone </a:t>
            </a:r>
            <a:br>
              <a:rPr lang="en-US" dirty="0"/>
            </a:br>
            <a:r>
              <a:rPr lang="en-US" dirty="0"/>
              <a:t>A191 : none </a:t>
            </a:r>
            <a:br>
              <a:rPr lang="en-US" dirty="0"/>
            </a:br>
            <a:r>
              <a:rPr lang="en-US" dirty="0"/>
              <a:t>A192 : yes, registered under the customers name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20: (qualitative) </a:t>
            </a:r>
            <a:br>
              <a:rPr lang="en-US" dirty="0"/>
            </a:br>
            <a:r>
              <a:rPr lang="en-US" dirty="0"/>
              <a:t>foreign worker </a:t>
            </a:r>
            <a:br>
              <a:rPr lang="en-US" dirty="0"/>
            </a:br>
            <a:r>
              <a:rPr lang="en-US" dirty="0"/>
              <a:t>A201 : yes </a:t>
            </a:r>
            <a:br>
              <a:rPr lang="en-US" dirty="0"/>
            </a:br>
            <a:r>
              <a:rPr lang="en-US" dirty="0"/>
              <a:t>A202 : no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83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146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Attribute 1: (qualitative) </a:t>
            </a:r>
            <a:br>
              <a:rPr lang="en-US" dirty="0"/>
            </a:br>
            <a:r>
              <a:rPr lang="en-US" dirty="0"/>
              <a:t>Status of existing checking account </a:t>
            </a:r>
            <a:br>
              <a:rPr lang="en-US" dirty="0"/>
            </a:br>
            <a:r>
              <a:rPr lang="en-US" dirty="0"/>
              <a:t>A11 : ... &lt; 0 DM </a:t>
            </a:r>
            <a:br>
              <a:rPr lang="en-US" dirty="0"/>
            </a:br>
            <a:r>
              <a:rPr lang="en-US" dirty="0"/>
              <a:t>A12 : 0 &lt;= ... &lt; 200 DM </a:t>
            </a:r>
            <a:br>
              <a:rPr lang="en-US" dirty="0"/>
            </a:br>
            <a:r>
              <a:rPr lang="en-US" dirty="0"/>
              <a:t>A13 : ... &gt;= 200 DM / salary assignments for at least 1 year </a:t>
            </a:r>
            <a:br>
              <a:rPr lang="en-US" dirty="0"/>
            </a:br>
            <a:r>
              <a:rPr lang="en-US" dirty="0"/>
              <a:t>A14 : no checking account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2: (numerical) </a:t>
            </a:r>
            <a:br>
              <a:rPr lang="en-US" dirty="0"/>
            </a:br>
            <a:r>
              <a:rPr lang="en-US" dirty="0"/>
              <a:t>Duration in month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3: (qualitative) </a:t>
            </a:r>
            <a:br>
              <a:rPr lang="en-US" dirty="0"/>
            </a:br>
            <a:r>
              <a:rPr lang="en-US" dirty="0"/>
              <a:t>Credit history </a:t>
            </a:r>
            <a:br>
              <a:rPr lang="en-US" dirty="0"/>
            </a:br>
            <a:r>
              <a:rPr lang="en-US" dirty="0"/>
              <a:t>A30 : no credits taken/ all credits paid back duly </a:t>
            </a:r>
            <a:br>
              <a:rPr lang="en-US" dirty="0"/>
            </a:br>
            <a:r>
              <a:rPr lang="en-US" dirty="0"/>
              <a:t>A31 : all credits at this bank paid back duly </a:t>
            </a:r>
            <a:br>
              <a:rPr lang="en-US" dirty="0"/>
            </a:br>
            <a:r>
              <a:rPr lang="en-US" dirty="0"/>
              <a:t>A32 : existing credits paid back duly till now </a:t>
            </a:r>
            <a:br>
              <a:rPr lang="en-US" dirty="0"/>
            </a:br>
            <a:r>
              <a:rPr lang="en-US" dirty="0"/>
              <a:t>A33 : delay in paying off in the past </a:t>
            </a:r>
            <a:br>
              <a:rPr lang="en-US" dirty="0"/>
            </a:br>
            <a:r>
              <a:rPr lang="en-US" dirty="0"/>
              <a:t>A34 : critical account/ other credits existing (not at this bank)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4: (qualitative) </a:t>
            </a:r>
            <a:br>
              <a:rPr lang="en-US" dirty="0"/>
            </a:br>
            <a:r>
              <a:rPr lang="en-US" dirty="0"/>
              <a:t>Purpose </a:t>
            </a:r>
            <a:br>
              <a:rPr lang="en-US" dirty="0"/>
            </a:br>
            <a:r>
              <a:rPr lang="en-US" dirty="0"/>
              <a:t>A40 : car (new) </a:t>
            </a:r>
            <a:br>
              <a:rPr lang="en-US" dirty="0"/>
            </a:br>
            <a:r>
              <a:rPr lang="en-US" dirty="0"/>
              <a:t>A41 : car (used) </a:t>
            </a:r>
            <a:br>
              <a:rPr lang="en-US" dirty="0"/>
            </a:br>
            <a:r>
              <a:rPr lang="en-US" dirty="0"/>
              <a:t>A42 : furniture/equipment </a:t>
            </a:r>
            <a:br>
              <a:rPr lang="en-US" dirty="0"/>
            </a:br>
            <a:r>
              <a:rPr lang="en-US" dirty="0"/>
              <a:t>A43 : radio/television </a:t>
            </a:r>
            <a:br>
              <a:rPr lang="en-US" dirty="0"/>
            </a:br>
            <a:r>
              <a:rPr lang="en-US" dirty="0"/>
              <a:t>A44 : domestic appliances </a:t>
            </a:r>
            <a:br>
              <a:rPr lang="en-US" dirty="0"/>
            </a:br>
            <a:r>
              <a:rPr lang="en-US" dirty="0"/>
              <a:t>A45 : repairs </a:t>
            </a:r>
            <a:br>
              <a:rPr lang="en-US" dirty="0"/>
            </a:br>
            <a:r>
              <a:rPr lang="en-US" dirty="0"/>
              <a:t>A46 : education </a:t>
            </a:r>
            <a:br>
              <a:rPr lang="en-US" dirty="0"/>
            </a:br>
            <a:r>
              <a:rPr lang="en-US" dirty="0"/>
              <a:t>A47 : (vacation - does not exist?) </a:t>
            </a:r>
            <a:br>
              <a:rPr lang="en-US" dirty="0"/>
            </a:br>
            <a:r>
              <a:rPr lang="en-US" dirty="0"/>
              <a:t>A48 : retraining </a:t>
            </a:r>
            <a:br>
              <a:rPr lang="en-US" dirty="0"/>
            </a:br>
            <a:r>
              <a:rPr lang="en-US" dirty="0"/>
              <a:t>A49 : business </a:t>
            </a:r>
            <a:br>
              <a:rPr lang="en-US" dirty="0"/>
            </a:br>
            <a:r>
              <a:rPr lang="en-US" dirty="0"/>
              <a:t>A410 : others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5: (numerical) </a:t>
            </a:r>
            <a:br>
              <a:rPr lang="en-US" dirty="0"/>
            </a:br>
            <a:r>
              <a:rPr lang="en-US" dirty="0"/>
              <a:t>Credit amount 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Attibute</a:t>
            </a:r>
            <a:r>
              <a:rPr lang="en-US" dirty="0"/>
              <a:t> 6: (qualitative) </a:t>
            </a:r>
            <a:br>
              <a:rPr lang="en-US" dirty="0"/>
            </a:br>
            <a:r>
              <a:rPr lang="en-US" dirty="0"/>
              <a:t>Savings account/bonds </a:t>
            </a:r>
            <a:br>
              <a:rPr lang="en-US" dirty="0"/>
            </a:br>
            <a:r>
              <a:rPr lang="en-US" dirty="0"/>
              <a:t>A61 : ... &lt; 100 DM </a:t>
            </a:r>
            <a:br>
              <a:rPr lang="en-US" dirty="0"/>
            </a:br>
            <a:r>
              <a:rPr lang="en-US" dirty="0"/>
              <a:t>A62 : 100 &lt;= ... &lt; 500 DM </a:t>
            </a:r>
            <a:br>
              <a:rPr lang="en-US" dirty="0"/>
            </a:br>
            <a:r>
              <a:rPr lang="en-US" dirty="0"/>
              <a:t>A63 : 500 &lt;= ... &lt; 1000 DM </a:t>
            </a:r>
            <a:br>
              <a:rPr lang="en-US" dirty="0"/>
            </a:br>
            <a:r>
              <a:rPr lang="en-US" dirty="0"/>
              <a:t>A64 : .. &gt;= 1000 DM </a:t>
            </a:r>
            <a:br>
              <a:rPr lang="en-US" dirty="0"/>
            </a:br>
            <a:r>
              <a:rPr lang="en-US" dirty="0"/>
              <a:t>A65 : unknown/ no savings account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7: (qualitative) </a:t>
            </a:r>
            <a:br>
              <a:rPr lang="en-US" dirty="0"/>
            </a:br>
            <a:r>
              <a:rPr lang="en-US" dirty="0"/>
              <a:t>Present employment since </a:t>
            </a:r>
            <a:br>
              <a:rPr lang="en-US" dirty="0"/>
            </a:br>
            <a:r>
              <a:rPr lang="en-US" dirty="0"/>
              <a:t>A71 : unemployed </a:t>
            </a:r>
            <a:br>
              <a:rPr lang="en-US" dirty="0"/>
            </a:br>
            <a:r>
              <a:rPr lang="en-US" dirty="0"/>
              <a:t>A72 : ... &lt; 1 year </a:t>
            </a:r>
            <a:br>
              <a:rPr lang="en-US" dirty="0"/>
            </a:br>
            <a:r>
              <a:rPr lang="en-US" dirty="0"/>
              <a:t>A73 : 1 &lt;= ... &lt; 4 years </a:t>
            </a:r>
            <a:br>
              <a:rPr lang="en-US" dirty="0"/>
            </a:br>
            <a:r>
              <a:rPr lang="en-US" dirty="0"/>
              <a:t>A74 : 4 &lt;= ... &lt; 7 years </a:t>
            </a:r>
            <a:br>
              <a:rPr lang="en-US" dirty="0"/>
            </a:br>
            <a:r>
              <a:rPr lang="en-US" dirty="0"/>
              <a:t>A75 : .. &gt;= 7 years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8: (numerical) </a:t>
            </a:r>
            <a:br>
              <a:rPr lang="en-US" dirty="0"/>
            </a:br>
            <a:r>
              <a:rPr lang="en-US" dirty="0"/>
              <a:t>Installment rate in percentage of disposable income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9: (qualitative) </a:t>
            </a:r>
            <a:br>
              <a:rPr lang="en-US" dirty="0"/>
            </a:br>
            <a:r>
              <a:rPr lang="en-US" dirty="0"/>
              <a:t>Personal status and sex </a:t>
            </a:r>
            <a:br>
              <a:rPr lang="en-US" dirty="0"/>
            </a:br>
            <a:r>
              <a:rPr lang="en-US" dirty="0"/>
              <a:t>A91 : male : divorced/separated </a:t>
            </a:r>
            <a:br>
              <a:rPr lang="en-US" dirty="0"/>
            </a:br>
            <a:r>
              <a:rPr lang="en-US" dirty="0"/>
              <a:t>A92 : female : divorced/separated/married </a:t>
            </a:r>
            <a:br>
              <a:rPr lang="en-US" dirty="0"/>
            </a:br>
            <a:r>
              <a:rPr lang="en-US" dirty="0"/>
              <a:t>A93 : male : single </a:t>
            </a:r>
            <a:br>
              <a:rPr lang="en-US" dirty="0"/>
            </a:br>
            <a:r>
              <a:rPr lang="en-US" dirty="0"/>
              <a:t>A94 : male : married/widowed </a:t>
            </a:r>
            <a:br>
              <a:rPr lang="en-US" dirty="0"/>
            </a:br>
            <a:r>
              <a:rPr lang="en-US" dirty="0"/>
              <a:t>A95 : female : single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10: (qualitative) </a:t>
            </a:r>
            <a:br>
              <a:rPr lang="en-US" dirty="0"/>
            </a:br>
            <a:r>
              <a:rPr lang="en-US" dirty="0"/>
              <a:t>Other debtors / guarantors </a:t>
            </a:r>
            <a:br>
              <a:rPr lang="en-US" dirty="0"/>
            </a:br>
            <a:r>
              <a:rPr lang="en-US" dirty="0"/>
              <a:t>A101 : none </a:t>
            </a:r>
            <a:br>
              <a:rPr lang="en-US" dirty="0"/>
            </a:br>
            <a:r>
              <a:rPr lang="en-US" dirty="0"/>
              <a:t>A102 : co-applicant </a:t>
            </a:r>
            <a:br>
              <a:rPr lang="en-US" dirty="0"/>
            </a:br>
            <a:r>
              <a:rPr lang="en-US" dirty="0"/>
              <a:t>A103 : guarantor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11: (numerical) </a:t>
            </a:r>
            <a:br>
              <a:rPr lang="en-US" dirty="0"/>
            </a:br>
            <a:r>
              <a:rPr lang="en-US" dirty="0"/>
              <a:t>Present residence since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12: (qualitative) </a:t>
            </a:r>
            <a:br>
              <a:rPr lang="en-US" dirty="0"/>
            </a:br>
            <a:r>
              <a:rPr lang="en-US" dirty="0"/>
              <a:t>Property </a:t>
            </a:r>
            <a:br>
              <a:rPr lang="en-US" dirty="0"/>
            </a:br>
            <a:r>
              <a:rPr lang="en-US" dirty="0"/>
              <a:t>A121 : real estate </a:t>
            </a:r>
            <a:br>
              <a:rPr lang="en-US" dirty="0"/>
            </a:br>
            <a:r>
              <a:rPr lang="en-US" dirty="0"/>
              <a:t>A122 : if not A121 : building society savings agreement/ life insurance </a:t>
            </a:r>
            <a:br>
              <a:rPr lang="en-US" dirty="0"/>
            </a:br>
            <a:r>
              <a:rPr lang="en-US" dirty="0"/>
              <a:t>A123 : if not A121/A122 : car or other, not in attribute 6 </a:t>
            </a:r>
            <a:br>
              <a:rPr lang="en-US" dirty="0"/>
            </a:br>
            <a:r>
              <a:rPr lang="en-US" dirty="0"/>
              <a:t>A124 : unknown / no property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13: (numerical) </a:t>
            </a:r>
            <a:br>
              <a:rPr lang="en-US" dirty="0"/>
            </a:br>
            <a:r>
              <a:rPr lang="en-US" dirty="0"/>
              <a:t>Age in years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14: (qualitative) </a:t>
            </a:r>
            <a:br>
              <a:rPr lang="en-US" dirty="0"/>
            </a:br>
            <a:r>
              <a:rPr lang="en-US" dirty="0"/>
              <a:t>Other installment plans </a:t>
            </a:r>
            <a:br>
              <a:rPr lang="en-US" dirty="0"/>
            </a:br>
            <a:r>
              <a:rPr lang="en-US" dirty="0"/>
              <a:t>A141 : bank </a:t>
            </a:r>
            <a:br>
              <a:rPr lang="en-US" dirty="0"/>
            </a:br>
            <a:r>
              <a:rPr lang="en-US" dirty="0"/>
              <a:t>A142 : stores </a:t>
            </a:r>
            <a:br>
              <a:rPr lang="en-US" dirty="0"/>
            </a:br>
            <a:r>
              <a:rPr lang="en-US" dirty="0"/>
              <a:t>A143 : none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15: (qualitative) </a:t>
            </a:r>
            <a:br>
              <a:rPr lang="en-US" dirty="0"/>
            </a:br>
            <a:r>
              <a:rPr lang="en-US" dirty="0"/>
              <a:t>Housing </a:t>
            </a:r>
            <a:br>
              <a:rPr lang="en-US" dirty="0"/>
            </a:br>
            <a:r>
              <a:rPr lang="en-US" dirty="0"/>
              <a:t>A151 : rent </a:t>
            </a:r>
            <a:br>
              <a:rPr lang="en-US" dirty="0"/>
            </a:br>
            <a:r>
              <a:rPr lang="en-US" dirty="0"/>
              <a:t>A152 : own </a:t>
            </a:r>
            <a:br>
              <a:rPr lang="en-US" dirty="0"/>
            </a:br>
            <a:r>
              <a:rPr lang="en-US" dirty="0"/>
              <a:t>A153 : for free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16: (numerical) </a:t>
            </a:r>
            <a:br>
              <a:rPr lang="en-US" dirty="0"/>
            </a:br>
            <a:r>
              <a:rPr lang="en-US" dirty="0"/>
              <a:t>Number of existing credits at this bank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17: (qualitative) </a:t>
            </a:r>
            <a:br>
              <a:rPr lang="en-US" dirty="0"/>
            </a:br>
            <a:r>
              <a:rPr lang="en-US" dirty="0"/>
              <a:t>Job </a:t>
            </a:r>
            <a:br>
              <a:rPr lang="en-US" dirty="0"/>
            </a:br>
            <a:r>
              <a:rPr lang="en-US" dirty="0"/>
              <a:t>A171 : unemployed/ unskilled - non-resident </a:t>
            </a:r>
            <a:br>
              <a:rPr lang="en-US" dirty="0"/>
            </a:br>
            <a:r>
              <a:rPr lang="en-US" dirty="0"/>
              <a:t>A172 : unskilled - resident </a:t>
            </a:r>
            <a:br>
              <a:rPr lang="en-US" dirty="0"/>
            </a:br>
            <a:r>
              <a:rPr lang="en-US" dirty="0"/>
              <a:t>A173 : skilled employee / official </a:t>
            </a:r>
            <a:br>
              <a:rPr lang="en-US" dirty="0"/>
            </a:br>
            <a:r>
              <a:rPr lang="en-US" dirty="0"/>
              <a:t>A174 : management/ self-employed/ </a:t>
            </a:r>
            <a:br>
              <a:rPr lang="en-US" dirty="0"/>
            </a:br>
            <a:r>
              <a:rPr lang="en-US" dirty="0"/>
              <a:t>highly qualified employee/ officer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18: (numerical) </a:t>
            </a:r>
            <a:br>
              <a:rPr lang="en-US" dirty="0"/>
            </a:br>
            <a:r>
              <a:rPr lang="en-US" dirty="0"/>
              <a:t>Number of people being liable to provide maintenance for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19: (qualitative) </a:t>
            </a:r>
            <a:br>
              <a:rPr lang="en-US" dirty="0"/>
            </a:br>
            <a:r>
              <a:rPr lang="en-US" dirty="0"/>
              <a:t>Telephone </a:t>
            </a:r>
            <a:br>
              <a:rPr lang="en-US" dirty="0"/>
            </a:br>
            <a:r>
              <a:rPr lang="en-US" dirty="0"/>
              <a:t>A191 : none </a:t>
            </a:r>
            <a:br>
              <a:rPr lang="en-US" dirty="0"/>
            </a:br>
            <a:r>
              <a:rPr lang="en-US" dirty="0"/>
              <a:t>A192 : yes, registered under the customers name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20: (qualitative) </a:t>
            </a:r>
            <a:br>
              <a:rPr lang="en-US" dirty="0"/>
            </a:br>
            <a:r>
              <a:rPr lang="en-US" dirty="0"/>
              <a:t>foreign worker </a:t>
            </a:r>
            <a:br>
              <a:rPr lang="en-US" dirty="0"/>
            </a:br>
            <a:r>
              <a:rPr lang="en-US" dirty="0"/>
              <a:t>A201 : yes </a:t>
            </a:r>
            <a:br>
              <a:rPr lang="en-US" dirty="0"/>
            </a:br>
            <a:r>
              <a:rPr lang="en-US" dirty="0"/>
              <a:t>A202 : no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44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25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659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Attribute 1: (qualitative) </a:t>
            </a:r>
            <a:br>
              <a:rPr lang="en-US" dirty="0"/>
            </a:br>
            <a:r>
              <a:rPr lang="en-US" dirty="0"/>
              <a:t>Status of existing checking account </a:t>
            </a:r>
            <a:br>
              <a:rPr lang="en-US" dirty="0"/>
            </a:br>
            <a:r>
              <a:rPr lang="en-US" dirty="0"/>
              <a:t>A11 : ... &lt; 0 DM </a:t>
            </a:r>
            <a:br>
              <a:rPr lang="en-US" dirty="0"/>
            </a:br>
            <a:r>
              <a:rPr lang="en-US" dirty="0"/>
              <a:t>A12 : 0 &lt;= ... &lt; 200 DM </a:t>
            </a:r>
            <a:br>
              <a:rPr lang="en-US" dirty="0"/>
            </a:br>
            <a:r>
              <a:rPr lang="en-US" dirty="0"/>
              <a:t>A13 : ... &gt;= 200 DM / salary assignments for at least 1 year </a:t>
            </a:r>
            <a:br>
              <a:rPr lang="en-US" dirty="0"/>
            </a:br>
            <a:r>
              <a:rPr lang="en-US" dirty="0"/>
              <a:t>A14 : no checking account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2: (numerical) </a:t>
            </a:r>
            <a:br>
              <a:rPr lang="en-US" dirty="0"/>
            </a:br>
            <a:r>
              <a:rPr lang="en-US" dirty="0"/>
              <a:t>Duration in month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3: (qualitative) </a:t>
            </a:r>
            <a:br>
              <a:rPr lang="en-US" dirty="0"/>
            </a:br>
            <a:r>
              <a:rPr lang="en-US" dirty="0"/>
              <a:t>Credit history </a:t>
            </a:r>
            <a:br>
              <a:rPr lang="en-US" dirty="0"/>
            </a:br>
            <a:r>
              <a:rPr lang="en-US" dirty="0"/>
              <a:t>A30 : no credits taken/ all credits paid back duly </a:t>
            </a:r>
            <a:br>
              <a:rPr lang="en-US" dirty="0"/>
            </a:br>
            <a:r>
              <a:rPr lang="en-US" dirty="0"/>
              <a:t>A31 : all credits at this bank paid back duly </a:t>
            </a:r>
            <a:br>
              <a:rPr lang="en-US" dirty="0"/>
            </a:br>
            <a:r>
              <a:rPr lang="en-US" dirty="0"/>
              <a:t>A32 : existing credits paid back duly till now </a:t>
            </a:r>
            <a:br>
              <a:rPr lang="en-US" dirty="0"/>
            </a:br>
            <a:r>
              <a:rPr lang="en-US" dirty="0"/>
              <a:t>A33 : delay in paying off in the past </a:t>
            </a:r>
            <a:br>
              <a:rPr lang="en-US" dirty="0"/>
            </a:br>
            <a:r>
              <a:rPr lang="en-US" dirty="0"/>
              <a:t>A34 : critical account/ other credits existing (not at this bank)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4: (qualitative) </a:t>
            </a:r>
            <a:br>
              <a:rPr lang="en-US" dirty="0"/>
            </a:br>
            <a:r>
              <a:rPr lang="en-US" dirty="0"/>
              <a:t>Purpose </a:t>
            </a:r>
            <a:br>
              <a:rPr lang="en-US" dirty="0"/>
            </a:br>
            <a:r>
              <a:rPr lang="en-US" dirty="0"/>
              <a:t>A40 : car (new) </a:t>
            </a:r>
            <a:br>
              <a:rPr lang="en-US" dirty="0"/>
            </a:br>
            <a:r>
              <a:rPr lang="en-US" dirty="0"/>
              <a:t>A41 : car (used) </a:t>
            </a:r>
            <a:br>
              <a:rPr lang="en-US" dirty="0"/>
            </a:br>
            <a:r>
              <a:rPr lang="en-US" dirty="0"/>
              <a:t>A42 : furniture/equipment </a:t>
            </a:r>
            <a:br>
              <a:rPr lang="en-US" dirty="0"/>
            </a:br>
            <a:r>
              <a:rPr lang="en-US" dirty="0"/>
              <a:t>A43 : radio/television </a:t>
            </a:r>
            <a:br>
              <a:rPr lang="en-US" dirty="0"/>
            </a:br>
            <a:r>
              <a:rPr lang="en-US" dirty="0"/>
              <a:t>A44 : domestic appliances </a:t>
            </a:r>
            <a:br>
              <a:rPr lang="en-US" dirty="0"/>
            </a:br>
            <a:r>
              <a:rPr lang="en-US" dirty="0"/>
              <a:t>A45 : repairs </a:t>
            </a:r>
            <a:br>
              <a:rPr lang="en-US" dirty="0"/>
            </a:br>
            <a:r>
              <a:rPr lang="en-US" dirty="0"/>
              <a:t>A46 : education </a:t>
            </a:r>
            <a:br>
              <a:rPr lang="en-US" dirty="0"/>
            </a:br>
            <a:r>
              <a:rPr lang="en-US" dirty="0"/>
              <a:t>A47 : (vacation - does not exist?) </a:t>
            </a:r>
            <a:br>
              <a:rPr lang="en-US" dirty="0"/>
            </a:br>
            <a:r>
              <a:rPr lang="en-US" dirty="0"/>
              <a:t>A48 : retraining </a:t>
            </a:r>
            <a:br>
              <a:rPr lang="en-US" dirty="0"/>
            </a:br>
            <a:r>
              <a:rPr lang="en-US" dirty="0"/>
              <a:t>A49 : business </a:t>
            </a:r>
            <a:br>
              <a:rPr lang="en-US" dirty="0"/>
            </a:br>
            <a:r>
              <a:rPr lang="en-US" dirty="0"/>
              <a:t>A410 : others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5: (numerical) </a:t>
            </a:r>
            <a:br>
              <a:rPr lang="en-US" dirty="0"/>
            </a:br>
            <a:r>
              <a:rPr lang="en-US" dirty="0"/>
              <a:t>Credit amount 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Attibute</a:t>
            </a:r>
            <a:r>
              <a:rPr lang="en-US" dirty="0"/>
              <a:t> 6: (qualitative) </a:t>
            </a:r>
            <a:br>
              <a:rPr lang="en-US" dirty="0"/>
            </a:br>
            <a:r>
              <a:rPr lang="en-US" dirty="0"/>
              <a:t>Savings account/bonds </a:t>
            </a:r>
            <a:br>
              <a:rPr lang="en-US" dirty="0"/>
            </a:br>
            <a:r>
              <a:rPr lang="en-US" dirty="0"/>
              <a:t>A61 : ... &lt; 100 DM </a:t>
            </a:r>
            <a:br>
              <a:rPr lang="en-US" dirty="0"/>
            </a:br>
            <a:r>
              <a:rPr lang="en-US" dirty="0"/>
              <a:t>A62 : 100 &lt;= ... &lt; 500 DM </a:t>
            </a:r>
            <a:br>
              <a:rPr lang="en-US" dirty="0"/>
            </a:br>
            <a:r>
              <a:rPr lang="en-US" dirty="0"/>
              <a:t>A63 : 500 &lt;= ... &lt; 1000 DM </a:t>
            </a:r>
            <a:br>
              <a:rPr lang="en-US" dirty="0"/>
            </a:br>
            <a:r>
              <a:rPr lang="en-US" dirty="0"/>
              <a:t>A64 : .. &gt;= 1000 DM </a:t>
            </a:r>
            <a:br>
              <a:rPr lang="en-US" dirty="0"/>
            </a:br>
            <a:r>
              <a:rPr lang="en-US" dirty="0"/>
              <a:t>A65 : unknown/ no savings account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7: (qualitative) </a:t>
            </a:r>
            <a:br>
              <a:rPr lang="en-US" dirty="0"/>
            </a:br>
            <a:r>
              <a:rPr lang="en-US" dirty="0"/>
              <a:t>Present employment since </a:t>
            </a:r>
            <a:br>
              <a:rPr lang="en-US" dirty="0"/>
            </a:br>
            <a:r>
              <a:rPr lang="en-US" dirty="0"/>
              <a:t>A71 : unemployed </a:t>
            </a:r>
            <a:br>
              <a:rPr lang="en-US" dirty="0"/>
            </a:br>
            <a:r>
              <a:rPr lang="en-US" dirty="0"/>
              <a:t>A72 : ... &lt; 1 year </a:t>
            </a:r>
            <a:br>
              <a:rPr lang="en-US" dirty="0"/>
            </a:br>
            <a:r>
              <a:rPr lang="en-US" dirty="0"/>
              <a:t>A73 : 1 &lt;= ... &lt; 4 years </a:t>
            </a:r>
            <a:br>
              <a:rPr lang="en-US" dirty="0"/>
            </a:br>
            <a:r>
              <a:rPr lang="en-US" dirty="0"/>
              <a:t>A74 : 4 &lt;= ... &lt; 7 years </a:t>
            </a:r>
            <a:br>
              <a:rPr lang="en-US" dirty="0"/>
            </a:br>
            <a:r>
              <a:rPr lang="en-US" dirty="0"/>
              <a:t>A75 : .. &gt;= 7 years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8: (numerical) </a:t>
            </a:r>
            <a:br>
              <a:rPr lang="en-US" dirty="0"/>
            </a:br>
            <a:r>
              <a:rPr lang="en-US" dirty="0"/>
              <a:t>Installment rate in percentage of disposable income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9: (qualitative) </a:t>
            </a:r>
            <a:br>
              <a:rPr lang="en-US" dirty="0"/>
            </a:br>
            <a:r>
              <a:rPr lang="en-US" dirty="0"/>
              <a:t>Personal status and sex </a:t>
            </a:r>
            <a:br>
              <a:rPr lang="en-US" dirty="0"/>
            </a:br>
            <a:r>
              <a:rPr lang="en-US" dirty="0"/>
              <a:t>A91 : male : divorced/separated </a:t>
            </a:r>
            <a:br>
              <a:rPr lang="en-US" dirty="0"/>
            </a:br>
            <a:r>
              <a:rPr lang="en-US" dirty="0"/>
              <a:t>A92 : female : divorced/separated/married </a:t>
            </a:r>
            <a:br>
              <a:rPr lang="en-US" dirty="0"/>
            </a:br>
            <a:r>
              <a:rPr lang="en-US" dirty="0"/>
              <a:t>A93 : male : single </a:t>
            </a:r>
            <a:br>
              <a:rPr lang="en-US" dirty="0"/>
            </a:br>
            <a:r>
              <a:rPr lang="en-US" dirty="0"/>
              <a:t>A94 : male : married/widowed </a:t>
            </a:r>
            <a:br>
              <a:rPr lang="en-US" dirty="0"/>
            </a:br>
            <a:r>
              <a:rPr lang="en-US" dirty="0"/>
              <a:t>A95 : female : single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10: (qualitative) </a:t>
            </a:r>
            <a:br>
              <a:rPr lang="en-US" dirty="0"/>
            </a:br>
            <a:r>
              <a:rPr lang="en-US" dirty="0"/>
              <a:t>Other debtors / guarantors </a:t>
            </a:r>
            <a:br>
              <a:rPr lang="en-US" dirty="0"/>
            </a:br>
            <a:r>
              <a:rPr lang="en-US" dirty="0"/>
              <a:t>A101 : none </a:t>
            </a:r>
            <a:br>
              <a:rPr lang="en-US" dirty="0"/>
            </a:br>
            <a:r>
              <a:rPr lang="en-US" dirty="0"/>
              <a:t>A102 : co-applicant </a:t>
            </a:r>
            <a:br>
              <a:rPr lang="en-US" dirty="0"/>
            </a:br>
            <a:r>
              <a:rPr lang="en-US" dirty="0"/>
              <a:t>A103 : guarantor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11: (numerical) </a:t>
            </a:r>
            <a:br>
              <a:rPr lang="en-US" dirty="0"/>
            </a:br>
            <a:r>
              <a:rPr lang="en-US" dirty="0"/>
              <a:t>Present residence since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12: (qualitative) </a:t>
            </a:r>
            <a:br>
              <a:rPr lang="en-US" dirty="0"/>
            </a:br>
            <a:r>
              <a:rPr lang="en-US" dirty="0"/>
              <a:t>Property </a:t>
            </a:r>
            <a:br>
              <a:rPr lang="en-US" dirty="0"/>
            </a:br>
            <a:r>
              <a:rPr lang="en-US" dirty="0"/>
              <a:t>A121 : real estate </a:t>
            </a:r>
            <a:br>
              <a:rPr lang="en-US" dirty="0"/>
            </a:br>
            <a:r>
              <a:rPr lang="en-US" dirty="0"/>
              <a:t>A122 : if not A121 : building society savings agreement/ life insurance </a:t>
            </a:r>
            <a:br>
              <a:rPr lang="en-US" dirty="0"/>
            </a:br>
            <a:r>
              <a:rPr lang="en-US" dirty="0"/>
              <a:t>A123 : if not A121/A122 : car or other, not in attribute 6 </a:t>
            </a:r>
            <a:br>
              <a:rPr lang="en-US" dirty="0"/>
            </a:br>
            <a:r>
              <a:rPr lang="en-US" dirty="0"/>
              <a:t>A124 : unknown / no property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13: (numerical) </a:t>
            </a:r>
            <a:br>
              <a:rPr lang="en-US" dirty="0"/>
            </a:br>
            <a:r>
              <a:rPr lang="en-US" dirty="0"/>
              <a:t>Age in years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14: (qualitative) </a:t>
            </a:r>
            <a:br>
              <a:rPr lang="en-US" dirty="0"/>
            </a:br>
            <a:r>
              <a:rPr lang="en-US" dirty="0"/>
              <a:t>Other installment plans </a:t>
            </a:r>
            <a:br>
              <a:rPr lang="en-US" dirty="0"/>
            </a:br>
            <a:r>
              <a:rPr lang="en-US" dirty="0"/>
              <a:t>A141 : bank </a:t>
            </a:r>
            <a:br>
              <a:rPr lang="en-US" dirty="0"/>
            </a:br>
            <a:r>
              <a:rPr lang="en-US" dirty="0"/>
              <a:t>A142 : stores </a:t>
            </a:r>
            <a:br>
              <a:rPr lang="en-US" dirty="0"/>
            </a:br>
            <a:r>
              <a:rPr lang="en-US" dirty="0"/>
              <a:t>A143 : none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15: (qualitative) </a:t>
            </a:r>
            <a:br>
              <a:rPr lang="en-US" dirty="0"/>
            </a:br>
            <a:r>
              <a:rPr lang="en-US" dirty="0"/>
              <a:t>Housing </a:t>
            </a:r>
            <a:br>
              <a:rPr lang="en-US" dirty="0"/>
            </a:br>
            <a:r>
              <a:rPr lang="en-US" dirty="0"/>
              <a:t>A151 : rent </a:t>
            </a:r>
            <a:br>
              <a:rPr lang="en-US" dirty="0"/>
            </a:br>
            <a:r>
              <a:rPr lang="en-US" dirty="0"/>
              <a:t>A152 : own </a:t>
            </a:r>
            <a:br>
              <a:rPr lang="en-US" dirty="0"/>
            </a:br>
            <a:r>
              <a:rPr lang="en-US" dirty="0"/>
              <a:t>A153 : for free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16: (numerical) </a:t>
            </a:r>
            <a:br>
              <a:rPr lang="en-US" dirty="0"/>
            </a:br>
            <a:r>
              <a:rPr lang="en-US" dirty="0"/>
              <a:t>Number of existing credits at this bank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17: (qualitative) </a:t>
            </a:r>
            <a:br>
              <a:rPr lang="en-US" dirty="0"/>
            </a:br>
            <a:r>
              <a:rPr lang="en-US" dirty="0"/>
              <a:t>Job </a:t>
            </a:r>
            <a:br>
              <a:rPr lang="en-US" dirty="0"/>
            </a:br>
            <a:r>
              <a:rPr lang="en-US" dirty="0"/>
              <a:t>A171 : unemployed/ unskilled - non-resident </a:t>
            </a:r>
            <a:br>
              <a:rPr lang="en-US" dirty="0"/>
            </a:br>
            <a:r>
              <a:rPr lang="en-US" dirty="0"/>
              <a:t>A172 : unskilled - resident </a:t>
            </a:r>
            <a:br>
              <a:rPr lang="en-US" dirty="0"/>
            </a:br>
            <a:r>
              <a:rPr lang="en-US" dirty="0"/>
              <a:t>A173 : skilled employee / official </a:t>
            </a:r>
            <a:br>
              <a:rPr lang="en-US" dirty="0"/>
            </a:br>
            <a:r>
              <a:rPr lang="en-US" dirty="0"/>
              <a:t>A174 : management/ self-employed/ </a:t>
            </a:r>
            <a:br>
              <a:rPr lang="en-US" dirty="0"/>
            </a:br>
            <a:r>
              <a:rPr lang="en-US" dirty="0"/>
              <a:t>highly qualified employee/ officer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18: (numerical) </a:t>
            </a:r>
            <a:br>
              <a:rPr lang="en-US" dirty="0"/>
            </a:br>
            <a:r>
              <a:rPr lang="en-US" dirty="0"/>
              <a:t>Number of people being liable to provide maintenance for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19: (qualitative) </a:t>
            </a:r>
            <a:br>
              <a:rPr lang="en-US" dirty="0"/>
            </a:br>
            <a:r>
              <a:rPr lang="en-US" dirty="0"/>
              <a:t>Telephone </a:t>
            </a:r>
            <a:br>
              <a:rPr lang="en-US" dirty="0"/>
            </a:br>
            <a:r>
              <a:rPr lang="en-US" dirty="0"/>
              <a:t>A191 : none </a:t>
            </a:r>
            <a:br>
              <a:rPr lang="en-US" dirty="0"/>
            </a:br>
            <a:r>
              <a:rPr lang="en-US" dirty="0"/>
              <a:t>A192 : yes, registered under the customers name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20: (qualitative) </a:t>
            </a:r>
            <a:br>
              <a:rPr lang="en-US" dirty="0"/>
            </a:br>
            <a:r>
              <a:rPr lang="en-US" dirty="0"/>
              <a:t>foreign worker </a:t>
            </a:r>
            <a:br>
              <a:rPr lang="en-US" dirty="0"/>
            </a:br>
            <a:r>
              <a:rPr lang="en-US" dirty="0"/>
              <a:t>A201 : yes </a:t>
            </a:r>
            <a:br>
              <a:rPr lang="en-US" dirty="0"/>
            </a:br>
            <a:r>
              <a:rPr lang="en-US" dirty="0"/>
              <a:t>A202 : no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02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686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2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Attribute 1: (qualitative) </a:t>
            </a:r>
            <a:br>
              <a:rPr lang="en-US" dirty="0"/>
            </a:br>
            <a:r>
              <a:rPr lang="en-US" dirty="0"/>
              <a:t>Status of existing checking account </a:t>
            </a:r>
            <a:br>
              <a:rPr lang="en-US" dirty="0"/>
            </a:br>
            <a:r>
              <a:rPr lang="en-US" dirty="0"/>
              <a:t>A11 : ... &lt; 0 DM </a:t>
            </a:r>
            <a:br>
              <a:rPr lang="en-US" dirty="0"/>
            </a:br>
            <a:r>
              <a:rPr lang="en-US" dirty="0"/>
              <a:t>A12 : 0 &lt;= ... &lt; 200 DM </a:t>
            </a:r>
            <a:br>
              <a:rPr lang="en-US" dirty="0"/>
            </a:br>
            <a:r>
              <a:rPr lang="en-US" dirty="0"/>
              <a:t>A13 : ... &gt;= 200 DM / salary assignments for at least 1 year </a:t>
            </a:r>
            <a:br>
              <a:rPr lang="en-US" dirty="0"/>
            </a:br>
            <a:r>
              <a:rPr lang="en-US" dirty="0"/>
              <a:t>A14 : no checking account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2: (numerical) </a:t>
            </a:r>
            <a:br>
              <a:rPr lang="en-US" dirty="0"/>
            </a:br>
            <a:r>
              <a:rPr lang="en-US" dirty="0"/>
              <a:t>Duration in month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3: (qualitative) </a:t>
            </a:r>
            <a:br>
              <a:rPr lang="en-US" dirty="0"/>
            </a:br>
            <a:r>
              <a:rPr lang="en-US" dirty="0"/>
              <a:t>Credit history </a:t>
            </a:r>
            <a:br>
              <a:rPr lang="en-US" dirty="0"/>
            </a:br>
            <a:r>
              <a:rPr lang="en-US" dirty="0"/>
              <a:t>A30 : no credits taken/ all credits paid back duly </a:t>
            </a:r>
            <a:br>
              <a:rPr lang="en-US" dirty="0"/>
            </a:br>
            <a:r>
              <a:rPr lang="en-US" dirty="0"/>
              <a:t>A31 : all credits at this bank paid back duly </a:t>
            </a:r>
            <a:br>
              <a:rPr lang="en-US" dirty="0"/>
            </a:br>
            <a:r>
              <a:rPr lang="en-US" dirty="0"/>
              <a:t>A32 : existing credits paid back duly till now </a:t>
            </a:r>
            <a:br>
              <a:rPr lang="en-US" dirty="0"/>
            </a:br>
            <a:r>
              <a:rPr lang="en-US" dirty="0"/>
              <a:t>A33 : delay in paying off in the past </a:t>
            </a:r>
            <a:br>
              <a:rPr lang="en-US" dirty="0"/>
            </a:br>
            <a:r>
              <a:rPr lang="en-US" dirty="0"/>
              <a:t>A34 : critical account/ other credits existing (not at this bank)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4: (qualitative) </a:t>
            </a:r>
            <a:br>
              <a:rPr lang="en-US" dirty="0"/>
            </a:br>
            <a:r>
              <a:rPr lang="en-US" dirty="0"/>
              <a:t>Purpose </a:t>
            </a:r>
            <a:br>
              <a:rPr lang="en-US" dirty="0"/>
            </a:br>
            <a:r>
              <a:rPr lang="en-US" dirty="0"/>
              <a:t>A40 : car (new) </a:t>
            </a:r>
            <a:br>
              <a:rPr lang="en-US" dirty="0"/>
            </a:br>
            <a:r>
              <a:rPr lang="en-US" dirty="0"/>
              <a:t>A41 : car (used) </a:t>
            </a:r>
            <a:br>
              <a:rPr lang="en-US" dirty="0"/>
            </a:br>
            <a:r>
              <a:rPr lang="en-US" dirty="0"/>
              <a:t>A42 : furniture/equipment </a:t>
            </a:r>
            <a:br>
              <a:rPr lang="en-US" dirty="0"/>
            </a:br>
            <a:r>
              <a:rPr lang="en-US" dirty="0"/>
              <a:t>A43 : radio/television </a:t>
            </a:r>
            <a:br>
              <a:rPr lang="en-US" dirty="0"/>
            </a:br>
            <a:r>
              <a:rPr lang="en-US" dirty="0"/>
              <a:t>A44 : domestic appliances </a:t>
            </a:r>
            <a:br>
              <a:rPr lang="en-US" dirty="0"/>
            </a:br>
            <a:r>
              <a:rPr lang="en-US" dirty="0"/>
              <a:t>A45 : repairs </a:t>
            </a:r>
            <a:br>
              <a:rPr lang="en-US" dirty="0"/>
            </a:br>
            <a:r>
              <a:rPr lang="en-US" dirty="0"/>
              <a:t>A46 : education </a:t>
            </a:r>
            <a:br>
              <a:rPr lang="en-US" dirty="0"/>
            </a:br>
            <a:r>
              <a:rPr lang="en-US" dirty="0"/>
              <a:t>A47 : (vacation - does not exist?) </a:t>
            </a:r>
            <a:br>
              <a:rPr lang="en-US" dirty="0"/>
            </a:br>
            <a:r>
              <a:rPr lang="en-US" dirty="0"/>
              <a:t>A48 : retraining </a:t>
            </a:r>
            <a:br>
              <a:rPr lang="en-US" dirty="0"/>
            </a:br>
            <a:r>
              <a:rPr lang="en-US" dirty="0"/>
              <a:t>A49 : business </a:t>
            </a:r>
            <a:br>
              <a:rPr lang="en-US" dirty="0"/>
            </a:br>
            <a:r>
              <a:rPr lang="en-US" dirty="0"/>
              <a:t>A410 : others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5: (numerical) </a:t>
            </a:r>
            <a:br>
              <a:rPr lang="en-US" dirty="0"/>
            </a:br>
            <a:r>
              <a:rPr lang="en-US" dirty="0"/>
              <a:t>Credit amount 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Attibute</a:t>
            </a:r>
            <a:r>
              <a:rPr lang="en-US" dirty="0"/>
              <a:t> 6: (qualitative) </a:t>
            </a:r>
            <a:br>
              <a:rPr lang="en-US" dirty="0"/>
            </a:br>
            <a:r>
              <a:rPr lang="en-US" dirty="0"/>
              <a:t>Savings account/bonds </a:t>
            </a:r>
            <a:br>
              <a:rPr lang="en-US" dirty="0"/>
            </a:br>
            <a:r>
              <a:rPr lang="en-US" dirty="0"/>
              <a:t>A61 : ... &lt; 100 DM </a:t>
            </a:r>
            <a:br>
              <a:rPr lang="en-US" dirty="0"/>
            </a:br>
            <a:r>
              <a:rPr lang="en-US" dirty="0"/>
              <a:t>A62 : 100 &lt;= ... &lt; 500 DM </a:t>
            </a:r>
            <a:br>
              <a:rPr lang="en-US" dirty="0"/>
            </a:br>
            <a:r>
              <a:rPr lang="en-US" dirty="0"/>
              <a:t>A63 : 500 &lt;= ... &lt; 1000 DM </a:t>
            </a:r>
            <a:br>
              <a:rPr lang="en-US" dirty="0"/>
            </a:br>
            <a:r>
              <a:rPr lang="en-US" dirty="0"/>
              <a:t>A64 : .. &gt;= 1000 DM </a:t>
            </a:r>
            <a:br>
              <a:rPr lang="en-US" dirty="0"/>
            </a:br>
            <a:r>
              <a:rPr lang="en-US" dirty="0"/>
              <a:t>A65 : unknown/ no savings account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7: (qualitative) </a:t>
            </a:r>
            <a:br>
              <a:rPr lang="en-US" dirty="0"/>
            </a:br>
            <a:r>
              <a:rPr lang="en-US" dirty="0"/>
              <a:t>Present employment since </a:t>
            </a:r>
            <a:br>
              <a:rPr lang="en-US" dirty="0"/>
            </a:br>
            <a:r>
              <a:rPr lang="en-US" dirty="0"/>
              <a:t>A71 : unemployed </a:t>
            </a:r>
            <a:br>
              <a:rPr lang="en-US" dirty="0"/>
            </a:br>
            <a:r>
              <a:rPr lang="en-US" dirty="0"/>
              <a:t>A72 : ... &lt; 1 year </a:t>
            </a:r>
            <a:br>
              <a:rPr lang="en-US" dirty="0"/>
            </a:br>
            <a:r>
              <a:rPr lang="en-US" dirty="0"/>
              <a:t>A73 : 1 &lt;= ... &lt; 4 years </a:t>
            </a:r>
            <a:br>
              <a:rPr lang="en-US" dirty="0"/>
            </a:br>
            <a:r>
              <a:rPr lang="en-US" dirty="0"/>
              <a:t>A74 : 4 &lt;= ... &lt; 7 years </a:t>
            </a:r>
            <a:br>
              <a:rPr lang="en-US" dirty="0"/>
            </a:br>
            <a:r>
              <a:rPr lang="en-US" dirty="0"/>
              <a:t>A75 : .. &gt;= 7 years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8: (numerical) </a:t>
            </a:r>
            <a:br>
              <a:rPr lang="en-US" dirty="0"/>
            </a:br>
            <a:r>
              <a:rPr lang="en-US" dirty="0"/>
              <a:t>Installment rate in percentage of disposable income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9: (qualitative) </a:t>
            </a:r>
            <a:br>
              <a:rPr lang="en-US" dirty="0"/>
            </a:br>
            <a:r>
              <a:rPr lang="en-US" dirty="0"/>
              <a:t>Personal status and sex </a:t>
            </a:r>
            <a:br>
              <a:rPr lang="en-US" dirty="0"/>
            </a:br>
            <a:r>
              <a:rPr lang="en-US" dirty="0"/>
              <a:t>A91 : male : divorced/separated </a:t>
            </a:r>
            <a:br>
              <a:rPr lang="en-US" dirty="0"/>
            </a:br>
            <a:r>
              <a:rPr lang="en-US" dirty="0"/>
              <a:t>A92 : female : divorced/separated/married </a:t>
            </a:r>
            <a:br>
              <a:rPr lang="en-US" dirty="0"/>
            </a:br>
            <a:r>
              <a:rPr lang="en-US" dirty="0"/>
              <a:t>A93 : male : single </a:t>
            </a:r>
            <a:br>
              <a:rPr lang="en-US" dirty="0"/>
            </a:br>
            <a:r>
              <a:rPr lang="en-US" dirty="0"/>
              <a:t>A94 : male : married/widowed </a:t>
            </a:r>
            <a:br>
              <a:rPr lang="en-US" dirty="0"/>
            </a:br>
            <a:r>
              <a:rPr lang="en-US" dirty="0"/>
              <a:t>A95 : female : single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10: (qualitative) </a:t>
            </a:r>
            <a:br>
              <a:rPr lang="en-US" dirty="0"/>
            </a:br>
            <a:r>
              <a:rPr lang="en-US" dirty="0"/>
              <a:t>Other debtors / guarantors </a:t>
            </a:r>
            <a:br>
              <a:rPr lang="en-US" dirty="0"/>
            </a:br>
            <a:r>
              <a:rPr lang="en-US" dirty="0"/>
              <a:t>A101 : none </a:t>
            </a:r>
            <a:br>
              <a:rPr lang="en-US" dirty="0"/>
            </a:br>
            <a:r>
              <a:rPr lang="en-US" dirty="0"/>
              <a:t>A102 : co-applicant </a:t>
            </a:r>
            <a:br>
              <a:rPr lang="en-US" dirty="0"/>
            </a:br>
            <a:r>
              <a:rPr lang="en-US" dirty="0"/>
              <a:t>A103 : guarantor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11: (numerical) </a:t>
            </a:r>
            <a:br>
              <a:rPr lang="en-US" dirty="0"/>
            </a:br>
            <a:r>
              <a:rPr lang="en-US" dirty="0"/>
              <a:t>Present residence since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12: (qualitative) </a:t>
            </a:r>
            <a:br>
              <a:rPr lang="en-US" dirty="0"/>
            </a:br>
            <a:r>
              <a:rPr lang="en-US" dirty="0"/>
              <a:t>Property </a:t>
            </a:r>
            <a:br>
              <a:rPr lang="en-US" dirty="0"/>
            </a:br>
            <a:r>
              <a:rPr lang="en-US" dirty="0"/>
              <a:t>A121 : real estate </a:t>
            </a:r>
            <a:br>
              <a:rPr lang="en-US" dirty="0"/>
            </a:br>
            <a:r>
              <a:rPr lang="en-US" dirty="0"/>
              <a:t>A122 : if not A121 : building society savings agreement/ life insurance </a:t>
            </a:r>
            <a:br>
              <a:rPr lang="en-US" dirty="0"/>
            </a:br>
            <a:r>
              <a:rPr lang="en-US" dirty="0"/>
              <a:t>A123 : if not A121/A122 : car or other, not in attribute 6 </a:t>
            </a:r>
            <a:br>
              <a:rPr lang="en-US" dirty="0"/>
            </a:br>
            <a:r>
              <a:rPr lang="en-US" dirty="0"/>
              <a:t>A124 : unknown / no property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13: (numerical) </a:t>
            </a:r>
            <a:br>
              <a:rPr lang="en-US" dirty="0"/>
            </a:br>
            <a:r>
              <a:rPr lang="en-US" dirty="0"/>
              <a:t>Age in years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14: (qualitative) </a:t>
            </a:r>
            <a:br>
              <a:rPr lang="en-US" dirty="0"/>
            </a:br>
            <a:r>
              <a:rPr lang="en-US" dirty="0"/>
              <a:t>Other installment plans </a:t>
            </a:r>
            <a:br>
              <a:rPr lang="en-US" dirty="0"/>
            </a:br>
            <a:r>
              <a:rPr lang="en-US" dirty="0"/>
              <a:t>A141 : bank </a:t>
            </a:r>
            <a:br>
              <a:rPr lang="en-US" dirty="0"/>
            </a:br>
            <a:r>
              <a:rPr lang="en-US" dirty="0"/>
              <a:t>A142 : stores </a:t>
            </a:r>
            <a:br>
              <a:rPr lang="en-US" dirty="0"/>
            </a:br>
            <a:r>
              <a:rPr lang="en-US" dirty="0"/>
              <a:t>A143 : none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15: (qualitative) </a:t>
            </a:r>
            <a:br>
              <a:rPr lang="en-US" dirty="0"/>
            </a:br>
            <a:r>
              <a:rPr lang="en-US" dirty="0"/>
              <a:t>Housing </a:t>
            </a:r>
            <a:br>
              <a:rPr lang="en-US" dirty="0"/>
            </a:br>
            <a:r>
              <a:rPr lang="en-US" dirty="0"/>
              <a:t>A151 : rent </a:t>
            </a:r>
            <a:br>
              <a:rPr lang="en-US" dirty="0"/>
            </a:br>
            <a:r>
              <a:rPr lang="en-US" dirty="0"/>
              <a:t>A152 : own </a:t>
            </a:r>
            <a:br>
              <a:rPr lang="en-US" dirty="0"/>
            </a:br>
            <a:r>
              <a:rPr lang="en-US" dirty="0"/>
              <a:t>A153 : for free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16: (numerical) </a:t>
            </a:r>
            <a:br>
              <a:rPr lang="en-US" dirty="0"/>
            </a:br>
            <a:r>
              <a:rPr lang="en-US" dirty="0"/>
              <a:t>Number of existing credits at this bank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17: (qualitative) </a:t>
            </a:r>
            <a:br>
              <a:rPr lang="en-US" dirty="0"/>
            </a:br>
            <a:r>
              <a:rPr lang="en-US" dirty="0"/>
              <a:t>Job </a:t>
            </a:r>
            <a:br>
              <a:rPr lang="en-US" dirty="0"/>
            </a:br>
            <a:r>
              <a:rPr lang="en-US" dirty="0"/>
              <a:t>A171 : unemployed/ unskilled - non-resident </a:t>
            </a:r>
            <a:br>
              <a:rPr lang="en-US" dirty="0"/>
            </a:br>
            <a:r>
              <a:rPr lang="en-US" dirty="0"/>
              <a:t>A172 : unskilled - resident </a:t>
            </a:r>
            <a:br>
              <a:rPr lang="en-US" dirty="0"/>
            </a:br>
            <a:r>
              <a:rPr lang="en-US" dirty="0"/>
              <a:t>A173 : skilled employee / official </a:t>
            </a:r>
            <a:br>
              <a:rPr lang="en-US" dirty="0"/>
            </a:br>
            <a:r>
              <a:rPr lang="en-US" dirty="0"/>
              <a:t>A174 : management/ self-employed/ </a:t>
            </a:r>
            <a:br>
              <a:rPr lang="en-US" dirty="0"/>
            </a:br>
            <a:r>
              <a:rPr lang="en-US" dirty="0"/>
              <a:t>highly qualified employee/ officer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18: (numerical) </a:t>
            </a:r>
            <a:br>
              <a:rPr lang="en-US" dirty="0"/>
            </a:br>
            <a:r>
              <a:rPr lang="en-US" dirty="0"/>
              <a:t>Number of people being liable to provide maintenance for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19: (qualitative) </a:t>
            </a:r>
            <a:br>
              <a:rPr lang="en-US" dirty="0"/>
            </a:br>
            <a:r>
              <a:rPr lang="en-US" dirty="0"/>
              <a:t>Telephone </a:t>
            </a:r>
            <a:br>
              <a:rPr lang="en-US" dirty="0"/>
            </a:br>
            <a:r>
              <a:rPr lang="en-US" dirty="0"/>
              <a:t>A191 : none </a:t>
            </a:r>
            <a:br>
              <a:rPr lang="en-US" dirty="0"/>
            </a:br>
            <a:r>
              <a:rPr lang="en-US" dirty="0"/>
              <a:t>A192 : yes, registered under the customers name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20: (qualitative) </a:t>
            </a:r>
            <a:br>
              <a:rPr lang="en-US" dirty="0"/>
            </a:br>
            <a:r>
              <a:rPr lang="en-US" dirty="0"/>
              <a:t>foreign worker </a:t>
            </a:r>
            <a:br>
              <a:rPr lang="en-US" dirty="0"/>
            </a:br>
            <a:r>
              <a:rPr lang="en-US" dirty="0"/>
              <a:t>A201 : yes </a:t>
            </a:r>
            <a:br>
              <a:rPr lang="en-US" dirty="0"/>
            </a:br>
            <a:r>
              <a:rPr lang="en-US" dirty="0"/>
              <a:t>A202 : no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11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28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38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Bagging methods come in different flavours but mostly differ by the way they draw random subsets of the training set</a:t>
            </a:r>
          </a:p>
          <a:p>
            <a:endParaRPr lang="en-IN" dirty="0"/>
          </a:p>
          <a:p>
            <a:pPr marL="228600" indent="-228600">
              <a:buAutoNum type="arabicPeriod"/>
            </a:pPr>
            <a:r>
              <a:rPr lang="en-IN" dirty="0"/>
              <a:t>When random subsets of the data set are drawn as random subsets of the samples, the algorithm is known as pasting</a:t>
            </a:r>
          </a:p>
          <a:p>
            <a:pPr marL="228600" indent="-228600">
              <a:buAutoNum type="arabicPeriod"/>
            </a:pPr>
            <a:r>
              <a:rPr lang="en-IN" dirty="0"/>
              <a:t>When samples are drawn with replacement, the method is known as Bagging (Bootstrap Aggregation)</a:t>
            </a:r>
          </a:p>
          <a:p>
            <a:pPr marL="228600" indent="-228600">
              <a:buAutoNum type="arabicPeriod"/>
            </a:pPr>
            <a:r>
              <a:rPr lang="en-IN" dirty="0"/>
              <a:t>When the random subsets of the dataset are drawn as random subsets of the features, then the method is known as random subspaces</a:t>
            </a:r>
          </a:p>
          <a:p>
            <a:pPr marL="228600" indent="-228600">
              <a:buAutoNum type="arabicPeriod"/>
            </a:pPr>
            <a:r>
              <a:rPr lang="en-IN" dirty="0"/>
              <a:t>When the base estimators are built on subsets of both samples and features, the method is called random patches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Source:  </a:t>
            </a:r>
            <a:r>
              <a:rPr lang="en-IN" dirty="0" err="1"/>
              <a:t>Scikit</a:t>
            </a:r>
            <a:r>
              <a:rPr lang="en-IN" dirty="0"/>
              <a:t>-learn user guide, chapter 3, page 230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61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8200"/>
            <a:ext cx="5486400" cy="3810000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Attribute 1: (qualitative) </a:t>
            </a:r>
            <a:br>
              <a:rPr lang="en-US" dirty="0"/>
            </a:br>
            <a:r>
              <a:rPr lang="en-US" dirty="0"/>
              <a:t>Status of existing checking account </a:t>
            </a:r>
            <a:br>
              <a:rPr lang="en-US" dirty="0"/>
            </a:br>
            <a:r>
              <a:rPr lang="en-US" dirty="0"/>
              <a:t>A11 : ... &lt; 0 DM </a:t>
            </a:r>
            <a:br>
              <a:rPr lang="en-US" dirty="0"/>
            </a:br>
            <a:r>
              <a:rPr lang="en-US" dirty="0"/>
              <a:t>A12 : 0 &lt;= ... &lt; 200 DM </a:t>
            </a:r>
            <a:br>
              <a:rPr lang="en-US" dirty="0"/>
            </a:br>
            <a:r>
              <a:rPr lang="en-US" dirty="0"/>
              <a:t>A13 : ... &gt;= 200 DM / salary assignments for at least 1 year </a:t>
            </a:r>
            <a:br>
              <a:rPr lang="en-US" dirty="0"/>
            </a:br>
            <a:r>
              <a:rPr lang="en-US" dirty="0"/>
              <a:t>A14 : no checking account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2: (numerical) </a:t>
            </a:r>
            <a:br>
              <a:rPr lang="en-US" dirty="0"/>
            </a:br>
            <a:r>
              <a:rPr lang="en-US" dirty="0"/>
              <a:t>Duration in month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3: (qualitative) </a:t>
            </a:r>
            <a:br>
              <a:rPr lang="en-US" dirty="0"/>
            </a:br>
            <a:r>
              <a:rPr lang="en-US" dirty="0"/>
              <a:t>Credit history </a:t>
            </a:r>
            <a:br>
              <a:rPr lang="en-US" dirty="0"/>
            </a:br>
            <a:r>
              <a:rPr lang="en-US" dirty="0"/>
              <a:t>A30 : no credits taken/ all credits paid back duly </a:t>
            </a:r>
            <a:br>
              <a:rPr lang="en-US" dirty="0"/>
            </a:br>
            <a:r>
              <a:rPr lang="en-US" dirty="0"/>
              <a:t>A31 : all credits at this bank paid back duly </a:t>
            </a:r>
            <a:br>
              <a:rPr lang="en-US" dirty="0"/>
            </a:br>
            <a:r>
              <a:rPr lang="en-US" dirty="0"/>
              <a:t>A32 : existing credits paid back duly till now </a:t>
            </a:r>
            <a:br>
              <a:rPr lang="en-US" dirty="0"/>
            </a:br>
            <a:r>
              <a:rPr lang="en-US" dirty="0"/>
              <a:t>A33 : delay in paying off in the past </a:t>
            </a:r>
            <a:br>
              <a:rPr lang="en-US" dirty="0"/>
            </a:br>
            <a:r>
              <a:rPr lang="en-US" dirty="0"/>
              <a:t>A34 : critical account/ other credits existing (not at this bank)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4: (qualitative) </a:t>
            </a:r>
            <a:br>
              <a:rPr lang="en-US" dirty="0"/>
            </a:br>
            <a:r>
              <a:rPr lang="en-US" dirty="0"/>
              <a:t>Purpose </a:t>
            </a:r>
            <a:br>
              <a:rPr lang="en-US" dirty="0"/>
            </a:br>
            <a:r>
              <a:rPr lang="en-US" dirty="0"/>
              <a:t>A40 : car (new) </a:t>
            </a:r>
            <a:br>
              <a:rPr lang="en-US" dirty="0"/>
            </a:br>
            <a:r>
              <a:rPr lang="en-US" dirty="0"/>
              <a:t>A41 : car (used) </a:t>
            </a:r>
            <a:br>
              <a:rPr lang="en-US" dirty="0"/>
            </a:br>
            <a:r>
              <a:rPr lang="en-US" dirty="0"/>
              <a:t>A42 : furniture/equipment </a:t>
            </a:r>
            <a:br>
              <a:rPr lang="en-US" dirty="0"/>
            </a:br>
            <a:r>
              <a:rPr lang="en-US" dirty="0"/>
              <a:t>A43 : radio/television </a:t>
            </a:r>
            <a:br>
              <a:rPr lang="en-US" dirty="0"/>
            </a:br>
            <a:r>
              <a:rPr lang="en-US" dirty="0"/>
              <a:t>A44 : domestic appliances </a:t>
            </a:r>
            <a:br>
              <a:rPr lang="en-US" dirty="0"/>
            </a:br>
            <a:r>
              <a:rPr lang="en-US" dirty="0"/>
              <a:t>A45 : repairs </a:t>
            </a:r>
            <a:br>
              <a:rPr lang="en-US" dirty="0"/>
            </a:br>
            <a:r>
              <a:rPr lang="en-US" dirty="0"/>
              <a:t>A46 : education </a:t>
            </a:r>
            <a:br>
              <a:rPr lang="en-US" dirty="0"/>
            </a:br>
            <a:r>
              <a:rPr lang="en-US" dirty="0"/>
              <a:t>A47 : (vacation - does not exist?) </a:t>
            </a:r>
            <a:br>
              <a:rPr lang="en-US" dirty="0"/>
            </a:br>
            <a:r>
              <a:rPr lang="en-US" dirty="0"/>
              <a:t>A48 : retraining </a:t>
            </a:r>
            <a:br>
              <a:rPr lang="en-US" dirty="0"/>
            </a:br>
            <a:r>
              <a:rPr lang="en-US" dirty="0"/>
              <a:t>A49 : business </a:t>
            </a:r>
            <a:br>
              <a:rPr lang="en-US" dirty="0"/>
            </a:br>
            <a:r>
              <a:rPr lang="en-US" dirty="0"/>
              <a:t>A410 : others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5: (numerical) </a:t>
            </a:r>
            <a:br>
              <a:rPr lang="en-US" dirty="0"/>
            </a:br>
            <a:r>
              <a:rPr lang="en-US" dirty="0"/>
              <a:t>Credit amount 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Attibute</a:t>
            </a:r>
            <a:r>
              <a:rPr lang="en-US" dirty="0"/>
              <a:t> 6: (qualitative) </a:t>
            </a:r>
            <a:br>
              <a:rPr lang="en-US" dirty="0"/>
            </a:br>
            <a:r>
              <a:rPr lang="en-US" dirty="0"/>
              <a:t>Savings account/bonds </a:t>
            </a:r>
            <a:br>
              <a:rPr lang="en-US" dirty="0"/>
            </a:br>
            <a:r>
              <a:rPr lang="en-US" dirty="0"/>
              <a:t>A61 : ... &lt; 100 DM </a:t>
            </a:r>
            <a:br>
              <a:rPr lang="en-US" dirty="0"/>
            </a:br>
            <a:r>
              <a:rPr lang="en-US" dirty="0"/>
              <a:t>A62 : 100 &lt;= ... &lt; 500 DM </a:t>
            </a:r>
            <a:br>
              <a:rPr lang="en-US" dirty="0"/>
            </a:br>
            <a:r>
              <a:rPr lang="en-US" dirty="0"/>
              <a:t>A63 : 500 &lt;= ... &lt; 1000 DM </a:t>
            </a:r>
            <a:br>
              <a:rPr lang="en-US" dirty="0"/>
            </a:br>
            <a:r>
              <a:rPr lang="en-US" dirty="0"/>
              <a:t>A64 : .. &gt;= 1000 DM </a:t>
            </a:r>
            <a:br>
              <a:rPr lang="en-US" dirty="0"/>
            </a:br>
            <a:r>
              <a:rPr lang="en-US" dirty="0"/>
              <a:t>A65 : unknown/ no savings account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7: (qualitative) </a:t>
            </a:r>
            <a:br>
              <a:rPr lang="en-US" dirty="0"/>
            </a:br>
            <a:r>
              <a:rPr lang="en-US" dirty="0"/>
              <a:t>Present employment since </a:t>
            </a:r>
            <a:br>
              <a:rPr lang="en-US" dirty="0"/>
            </a:br>
            <a:r>
              <a:rPr lang="en-US" dirty="0"/>
              <a:t>A71 : unemployed </a:t>
            </a:r>
            <a:br>
              <a:rPr lang="en-US" dirty="0"/>
            </a:br>
            <a:r>
              <a:rPr lang="en-US" dirty="0"/>
              <a:t>A72 : ... &lt; 1 year </a:t>
            </a:r>
            <a:br>
              <a:rPr lang="en-US" dirty="0"/>
            </a:br>
            <a:r>
              <a:rPr lang="en-US" dirty="0"/>
              <a:t>A73 : 1 &lt;= ... &lt; 4 years </a:t>
            </a:r>
            <a:br>
              <a:rPr lang="en-US" dirty="0"/>
            </a:br>
            <a:r>
              <a:rPr lang="en-US" dirty="0"/>
              <a:t>A74 : 4 &lt;= ... &lt; 7 years </a:t>
            </a:r>
            <a:br>
              <a:rPr lang="en-US" dirty="0"/>
            </a:br>
            <a:r>
              <a:rPr lang="en-US" dirty="0"/>
              <a:t>A75 : .. &gt;= 7 years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8: (numerical) </a:t>
            </a:r>
            <a:br>
              <a:rPr lang="en-US" dirty="0"/>
            </a:br>
            <a:r>
              <a:rPr lang="en-US" dirty="0"/>
              <a:t>Installment rate in percentage of disposable income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9: (qualitative) </a:t>
            </a:r>
            <a:br>
              <a:rPr lang="en-US" dirty="0"/>
            </a:br>
            <a:r>
              <a:rPr lang="en-US" dirty="0"/>
              <a:t>Personal status and sex </a:t>
            </a:r>
            <a:br>
              <a:rPr lang="en-US" dirty="0"/>
            </a:br>
            <a:r>
              <a:rPr lang="en-US" dirty="0"/>
              <a:t>A91 : male : divorced/separated </a:t>
            </a:r>
            <a:br>
              <a:rPr lang="en-US" dirty="0"/>
            </a:br>
            <a:r>
              <a:rPr lang="en-US" dirty="0"/>
              <a:t>A92 : female : divorced/separated/married </a:t>
            </a:r>
            <a:br>
              <a:rPr lang="en-US" dirty="0"/>
            </a:br>
            <a:r>
              <a:rPr lang="en-US" dirty="0"/>
              <a:t>A93 : male : single </a:t>
            </a:r>
            <a:br>
              <a:rPr lang="en-US" dirty="0"/>
            </a:br>
            <a:r>
              <a:rPr lang="en-US" dirty="0"/>
              <a:t>A94 : male : married/widowed </a:t>
            </a:r>
            <a:br>
              <a:rPr lang="en-US" dirty="0"/>
            </a:br>
            <a:r>
              <a:rPr lang="en-US" dirty="0"/>
              <a:t>A95 : female : single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10: (qualitative) </a:t>
            </a:r>
            <a:br>
              <a:rPr lang="en-US" dirty="0"/>
            </a:br>
            <a:r>
              <a:rPr lang="en-US" dirty="0"/>
              <a:t>Other debtors / guarantors </a:t>
            </a:r>
            <a:br>
              <a:rPr lang="en-US" dirty="0"/>
            </a:br>
            <a:r>
              <a:rPr lang="en-US" dirty="0"/>
              <a:t>A101 : none </a:t>
            </a:r>
            <a:br>
              <a:rPr lang="en-US" dirty="0"/>
            </a:br>
            <a:r>
              <a:rPr lang="en-US" dirty="0"/>
              <a:t>A102 : co-applicant </a:t>
            </a:r>
            <a:br>
              <a:rPr lang="en-US" dirty="0"/>
            </a:br>
            <a:r>
              <a:rPr lang="en-US" dirty="0"/>
              <a:t>A103 : guarantor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11: (numerical) </a:t>
            </a:r>
            <a:br>
              <a:rPr lang="en-US" dirty="0"/>
            </a:br>
            <a:r>
              <a:rPr lang="en-US" dirty="0"/>
              <a:t>Present residence since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12: (qualitative) </a:t>
            </a:r>
            <a:br>
              <a:rPr lang="en-US" dirty="0"/>
            </a:br>
            <a:r>
              <a:rPr lang="en-US" dirty="0"/>
              <a:t>Property </a:t>
            </a:r>
            <a:br>
              <a:rPr lang="en-US" dirty="0"/>
            </a:br>
            <a:r>
              <a:rPr lang="en-US" dirty="0"/>
              <a:t>A121 : real estate </a:t>
            </a:r>
            <a:br>
              <a:rPr lang="en-US" dirty="0"/>
            </a:br>
            <a:r>
              <a:rPr lang="en-US" dirty="0"/>
              <a:t>A122 : if not A121 : building society savings agreement/ life insurance </a:t>
            </a:r>
            <a:br>
              <a:rPr lang="en-US" dirty="0"/>
            </a:br>
            <a:r>
              <a:rPr lang="en-US" dirty="0"/>
              <a:t>A123 : if not A121/A122 : car or other, not in attribute 6 </a:t>
            </a:r>
            <a:br>
              <a:rPr lang="en-US" dirty="0"/>
            </a:br>
            <a:r>
              <a:rPr lang="en-US" dirty="0"/>
              <a:t>A124 : unknown / no property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13: (numerical) </a:t>
            </a:r>
            <a:br>
              <a:rPr lang="en-US" dirty="0"/>
            </a:br>
            <a:r>
              <a:rPr lang="en-US" dirty="0"/>
              <a:t>Age in years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14: (qualitative) </a:t>
            </a:r>
            <a:br>
              <a:rPr lang="en-US" dirty="0"/>
            </a:br>
            <a:r>
              <a:rPr lang="en-US" dirty="0"/>
              <a:t>Other installment plans </a:t>
            </a:r>
            <a:br>
              <a:rPr lang="en-US" dirty="0"/>
            </a:br>
            <a:r>
              <a:rPr lang="en-US" dirty="0"/>
              <a:t>A141 : bank </a:t>
            </a:r>
            <a:br>
              <a:rPr lang="en-US" dirty="0"/>
            </a:br>
            <a:r>
              <a:rPr lang="en-US" dirty="0"/>
              <a:t>A142 : stores </a:t>
            </a:r>
            <a:br>
              <a:rPr lang="en-US" dirty="0"/>
            </a:br>
            <a:r>
              <a:rPr lang="en-US" dirty="0"/>
              <a:t>A143 : none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15: (qualitative) </a:t>
            </a:r>
            <a:br>
              <a:rPr lang="en-US" dirty="0"/>
            </a:br>
            <a:r>
              <a:rPr lang="en-US" dirty="0"/>
              <a:t>Housing </a:t>
            </a:r>
            <a:br>
              <a:rPr lang="en-US" dirty="0"/>
            </a:br>
            <a:r>
              <a:rPr lang="en-US" dirty="0"/>
              <a:t>A151 : rent </a:t>
            </a:r>
            <a:br>
              <a:rPr lang="en-US" dirty="0"/>
            </a:br>
            <a:r>
              <a:rPr lang="en-US" dirty="0"/>
              <a:t>A152 : own </a:t>
            </a:r>
            <a:br>
              <a:rPr lang="en-US" dirty="0"/>
            </a:br>
            <a:r>
              <a:rPr lang="en-US" dirty="0"/>
              <a:t>A153 : for free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16: (numerical) </a:t>
            </a:r>
            <a:br>
              <a:rPr lang="en-US" dirty="0"/>
            </a:br>
            <a:r>
              <a:rPr lang="en-US" dirty="0"/>
              <a:t>Number of existing credits at this bank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17: (qualitative) </a:t>
            </a:r>
            <a:br>
              <a:rPr lang="en-US" dirty="0"/>
            </a:br>
            <a:r>
              <a:rPr lang="en-US" dirty="0"/>
              <a:t>Job </a:t>
            </a:r>
            <a:br>
              <a:rPr lang="en-US" dirty="0"/>
            </a:br>
            <a:r>
              <a:rPr lang="en-US" dirty="0"/>
              <a:t>A171 : unemployed/ unskilled - non-resident </a:t>
            </a:r>
            <a:br>
              <a:rPr lang="en-US" dirty="0"/>
            </a:br>
            <a:r>
              <a:rPr lang="en-US" dirty="0"/>
              <a:t>A172 : unskilled - resident </a:t>
            </a:r>
            <a:br>
              <a:rPr lang="en-US" dirty="0"/>
            </a:br>
            <a:r>
              <a:rPr lang="en-US" dirty="0"/>
              <a:t>A173 : skilled employee / official </a:t>
            </a:r>
            <a:br>
              <a:rPr lang="en-US" dirty="0"/>
            </a:br>
            <a:r>
              <a:rPr lang="en-US" dirty="0"/>
              <a:t>A174 : management/ self-employed/ </a:t>
            </a:r>
            <a:br>
              <a:rPr lang="en-US" dirty="0"/>
            </a:br>
            <a:r>
              <a:rPr lang="en-US" dirty="0"/>
              <a:t>highly qualified employee/ officer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18: (numerical) </a:t>
            </a:r>
            <a:br>
              <a:rPr lang="en-US" dirty="0"/>
            </a:br>
            <a:r>
              <a:rPr lang="en-US" dirty="0"/>
              <a:t>Number of people being liable to provide maintenance for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19: (qualitative) </a:t>
            </a:r>
            <a:br>
              <a:rPr lang="en-US" dirty="0"/>
            </a:br>
            <a:r>
              <a:rPr lang="en-US" dirty="0"/>
              <a:t>Telephone </a:t>
            </a:r>
            <a:br>
              <a:rPr lang="en-US" dirty="0"/>
            </a:br>
            <a:r>
              <a:rPr lang="en-US" dirty="0"/>
              <a:t>A191 : none </a:t>
            </a:r>
            <a:br>
              <a:rPr lang="en-US" dirty="0"/>
            </a:br>
            <a:r>
              <a:rPr lang="en-US" dirty="0"/>
              <a:t>A192 : yes, registered under the customers name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 20: (qualitative) </a:t>
            </a:r>
            <a:br>
              <a:rPr lang="en-US" dirty="0"/>
            </a:br>
            <a:r>
              <a:rPr lang="en-US" dirty="0"/>
              <a:t>foreign worker </a:t>
            </a:r>
            <a:br>
              <a:rPr lang="en-US" dirty="0"/>
            </a:br>
            <a:r>
              <a:rPr lang="en-US" dirty="0"/>
              <a:t>A201 : yes </a:t>
            </a:r>
            <a:br>
              <a:rPr lang="en-US" dirty="0"/>
            </a:br>
            <a:r>
              <a:rPr lang="en-US" dirty="0"/>
              <a:t>A202 : no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42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037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36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Name He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9901" y="2612799"/>
            <a:ext cx="8220074" cy="623887"/>
          </a:xfrm>
        </p:spPr>
        <p:txBody>
          <a:bodyPr>
            <a:normAutofit/>
          </a:bodyPr>
          <a:lstStyle>
            <a:lvl1pPr algn="ctr">
              <a:buNone/>
              <a:def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Section Name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69901" y="3290677"/>
            <a:ext cx="8220074" cy="439496"/>
          </a:xfrm>
        </p:spPr>
        <p:txBody>
          <a:bodyPr>
            <a:normAutofit/>
          </a:bodyPr>
          <a:lstStyle>
            <a:lvl1pPr algn="ct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Who what when where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gray"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Coloumn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Column Graph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509713"/>
            <a:ext cx="8229600" cy="4716462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Bar Graph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509713"/>
            <a:ext cx="8229600" cy="4716462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Pie Chart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509713"/>
            <a:ext cx="8229600" cy="4716462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Pie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Pie Chart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509713"/>
            <a:ext cx="8229600" cy="4716462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f Pie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lvl="0"/>
            <a:r>
              <a:rPr lang="en-US" dirty="0"/>
              <a:t>Insert Title Here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6"/>
          <p:cNvSpPr>
            <a:spLocks noChangeArrowheads="1"/>
          </p:cNvSpPr>
          <p:nvPr userDrawn="1"/>
        </p:nvSpPr>
        <p:spPr bwMode="gray">
          <a:xfrm>
            <a:off x="355600" y="5858423"/>
            <a:ext cx="8432800" cy="550531"/>
          </a:xfrm>
          <a:prstGeom prst="ellipse">
            <a:avLst/>
          </a:prstGeom>
          <a:gradFill rotWithShape="1">
            <a:gsLst>
              <a:gs pos="0">
                <a:srgbClr val="080808">
                  <a:alpha val="30000"/>
                </a:srgbClr>
              </a:gs>
              <a:gs pos="100000">
                <a:srgbClr val="0040A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7" name="Text Placeholder 56"/>
          <p:cNvSpPr>
            <a:spLocks noGrp="1"/>
          </p:cNvSpPr>
          <p:nvPr>
            <p:ph type="body" sz="quarter" idx="10" hasCustomPrompt="1"/>
          </p:nvPr>
        </p:nvSpPr>
        <p:spPr>
          <a:xfrm>
            <a:off x="785078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1</a:t>
            </a:r>
            <a:endParaRPr lang="en-IN" dirty="0"/>
          </a:p>
        </p:txBody>
      </p:sp>
      <p:sp>
        <p:nvSpPr>
          <p:cNvPr id="60" name="Text Placeholder 56"/>
          <p:cNvSpPr>
            <a:spLocks noGrp="1"/>
          </p:cNvSpPr>
          <p:nvPr>
            <p:ph type="body" sz="quarter" idx="12" hasCustomPrompt="1"/>
          </p:nvPr>
        </p:nvSpPr>
        <p:spPr>
          <a:xfrm>
            <a:off x="2832365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2</a:t>
            </a:r>
            <a:endParaRPr lang="en-IN" dirty="0"/>
          </a:p>
        </p:txBody>
      </p:sp>
      <p:sp>
        <p:nvSpPr>
          <p:cNvPr id="63" name="Text Placeholder 56"/>
          <p:cNvSpPr>
            <a:spLocks noGrp="1"/>
          </p:cNvSpPr>
          <p:nvPr>
            <p:ph type="body" sz="quarter" idx="14" hasCustomPrompt="1"/>
          </p:nvPr>
        </p:nvSpPr>
        <p:spPr>
          <a:xfrm>
            <a:off x="4905665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3</a:t>
            </a:r>
          </a:p>
        </p:txBody>
      </p:sp>
      <p:sp>
        <p:nvSpPr>
          <p:cNvPr id="66" name="Text Placeholder 56"/>
          <p:cNvSpPr>
            <a:spLocks noGrp="1"/>
          </p:cNvSpPr>
          <p:nvPr>
            <p:ph type="body" sz="quarter" idx="16" hasCustomPrompt="1"/>
          </p:nvPr>
        </p:nvSpPr>
        <p:spPr>
          <a:xfrm>
            <a:off x="6884396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4</a:t>
            </a:r>
            <a:endParaRPr lang="en-IN" dirty="0"/>
          </a:p>
        </p:txBody>
      </p:sp>
      <p:sp>
        <p:nvSpPr>
          <p:cNvPr id="12" name="Title 4"/>
          <p:cNvSpPr>
            <a:spLocks noGrp="1"/>
          </p:cNvSpPr>
          <p:nvPr>
            <p:ph type="title" hasCustomPrompt="1"/>
          </p:nvPr>
        </p:nvSpPr>
        <p:spPr>
          <a:xfrm>
            <a:off x="460375" y="140024"/>
            <a:ext cx="8229600" cy="55399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in Cir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 userDrawn="1"/>
        </p:nvSpPr>
        <p:spPr>
          <a:xfrm>
            <a:off x="2643450" y="1730903"/>
            <a:ext cx="3857101" cy="3857101"/>
          </a:xfrm>
          <a:prstGeom prst="ellipse">
            <a:avLst/>
          </a:prstGeom>
          <a:noFill/>
          <a:ln w="12700" cap="rnd">
            <a:solidFill>
              <a:schemeClr val="accent6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itle 4"/>
          <p:cNvSpPr>
            <a:spLocks noGrp="1"/>
          </p:cNvSpPr>
          <p:nvPr userDrawn="1">
            <p:ph type="title" hasCustomPrompt="1"/>
          </p:nvPr>
        </p:nvSpPr>
        <p:spPr>
          <a:xfrm>
            <a:off x="460375" y="140024"/>
            <a:ext cx="8229600" cy="55399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2153393" y="2931726"/>
            <a:ext cx="957445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" name="Text Placeholder 56"/>
          <p:cNvSpPr>
            <a:spLocks noGrp="1"/>
          </p:cNvSpPr>
          <p:nvPr>
            <p:ph type="body" sz="quarter" idx="14" hasCustomPrompt="1"/>
          </p:nvPr>
        </p:nvSpPr>
        <p:spPr>
          <a:xfrm>
            <a:off x="3474131" y="3152631"/>
            <a:ext cx="2231528" cy="693655"/>
          </a:xfrm>
        </p:spPr>
        <p:txBody>
          <a:bodyPr>
            <a:noAutofit/>
          </a:bodyPr>
          <a:lstStyle>
            <a:lvl1pPr marL="0" indent="0" algn="ctr">
              <a:buNone/>
              <a:defRPr lang="en-IN" sz="2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TEXT Subject Matter</a:t>
            </a:r>
            <a:endParaRPr lang="en-IN" dirty="0"/>
          </a:p>
        </p:txBody>
      </p:sp>
      <p:sp>
        <p:nvSpPr>
          <p:cNvPr id="25" name="Oval 24"/>
          <p:cNvSpPr/>
          <p:nvPr userDrawn="1"/>
        </p:nvSpPr>
        <p:spPr>
          <a:xfrm>
            <a:off x="5956137" y="2931726"/>
            <a:ext cx="957445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4093278" y="1338103"/>
            <a:ext cx="957445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4093278" y="5126298"/>
            <a:ext cx="957445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4" name="Text Placeholder 56"/>
          <p:cNvSpPr>
            <a:spLocks noGrp="1"/>
          </p:cNvSpPr>
          <p:nvPr>
            <p:ph type="body" sz="quarter" idx="13" hasCustomPrompt="1"/>
          </p:nvPr>
        </p:nvSpPr>
        <p:spPr>
          <a:xfrm>
            <a:off x="3863878" y="953610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37" name="Text Placeholder 56"/>
          <p:cNvSpPr>
            <a:spLocks noGrp="1"/>
          </p:cNvSpPr>
          <p:nvPr>
            <p:ph type="body" sz="quarter" idx="15" hasCustomPrompt="1"/>
          </p:nvPr>
        </p:nvSpPr>
        <p:spPr>
          <a:xfrm>
            <a:off x="3863878" y="6124845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39" name="Text Placeholder 56"/>
          <p:cNvSpPr>
            <a:spLocks noGrp="1"/>
          </p:cNvSpPr>
          <p:nvPr>
            <p:ph type="body" sz="quarter" idx="16" hasCustomPrompt="1"/>
          </p:nvPr>
        </p:nvSpPr>
        <p:spPr>
          <a:xfrm>
            <a:off x="6998963" y="3232353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40" name="Text Placeholder 56"/>
          <p:cNvSpPr>
            <a:spLocks noGrp="1"/>
          </p:cNvSpPr>
          <p:nvPr>
            <p:ph type="body" sz="quarter" idx="17" hasCustomPrompt="1"/>
          </p:nvPr>
        </p:nvSpPr>
        <p:spPr>
          <a:xfrm>
            <a:off x="701622" y="3232353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2_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52400" y="381000"/>
            <a:ext cx="6838950" cy="3365500"/>
            <a:chOff x="664" y="1951"/>
            <a:chExt cx="4308" cy="2120"/>
          </a:xfrm>
        </p:grpSpPr>
        <p:sp>
          <p:nvSpPr>
            <p:cNvPr id="4112" name="Freeform 16"/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/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invGray">
            <a:xfrm>
              <a:off x="1318" y="2793"/>
              <a:ext cx="158" cy="84"/>
            </a:xfrm>
            <a:custGeom>
              <a:avLst/>
              <a:gdLst/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invGray">
            <a:xfrm>
              <a:off x="1553" y="288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/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/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/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invGray">
            <a:xfrm>
              <a:off x="1752" y="2429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5" name="Freeform 39"/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6" name="Freeform 40"/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7" name="Freeform 41"/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8" name="Freeform 42"/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9" name="Freeform 43"/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/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0" name="Freeform 44"/>
            <p:cNvSpPr>
              <a:spLocks/>
            </p:cNvSpPr>
            <p:nvPr/>
          </p:nvSpPr>
          <p:spPr bwMode="invGray">
            <a:xfrm>
              <a:off x="2393" y="2038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1" name="Freeform 45"/>
            <p:cNvSpPr>
              <a:spLocks/>
            </p:cNvSpPr>
            <p:nvPr/>
          </p:nvSpPr>
          <p:spPr bwMode="invGray">
            <a:xfrm>
              <a:off x="2662" y="2006"/>
              <a:ext cx="155" cy="63"/>
            </a:xfrm>
            <a:custGeom>
              <a:avLst/>
              <a:gdLst/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2" name="Freeform 46"/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/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3" name="Freeform 47"/>
            <p:cNvSpPr>
              <a:spLocks/>
            </p:cNvSpPr>
            <p:nvPr/>
          </p:nvSpPr>
          <p:spPr bwMode="invGray">
            <a:xfrm>
              <a:off x="2467" y="2311"/>
              <a:ext cx="109" cy="132"/>
            </a:xfrm>
            <a:custGeom>
              <a:avLst/>
              <a:gdLst/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4" name="Freeform 48"/>
            <p:cNvSpPr>
              <a:spLocks/>
            </p:cNvSpPr>
            <p:nvPr/>
          </p:nvSpPr>
          <p:spPr bwMode="invGray">
            <a:xfrm>
              <a:off x="2413" y="2359"/>
              <a:ext cx="69" cy="68"/>
            </a:xfrm>
            <a:custGeom>
              <a:avLst/>
              <a:gdLst/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5" name="Freeform 49"/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/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6" name="Freeform 50"/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/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7" name="Freeform 51"/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0" y="37"/>
                </a:cxn>
                <a:cxn ang="0">
                  <a:pos x="28" y="49"/>
                </a:cxn>
                <a:cxn ang="0">
                  <a:pos x="84" y="89"/>
                </a:cxn>
                <a:cxn ang="0">
                  <a:pos x="120" y="113"/>
                </a:cxn>
                <a:cxn ang="0">
                  <a:pos x="132" y="121"/>
                </a:cxn>
                <a:cxn ang="0">
                  <a:pos x="136" y="169"/>
                </a:cxn>
                <a:cxn ang="0">
                  <a:pos x="116" y="201"/>
                </a:cxn>
                <a:cxn ang="0">
                  <a:pos x="136" y="197"/>
                </a:cxn>
                <a:cxn ang="0">
                  <a:pos x="148" y="189"/>
                </a:cxn>
                <a:cxn ang="0">
                  <a:pos x="160" y="201"/>
                </a:cxn>
                <a:cxn ang="0">
                  <a:pos x="184" y="217"/>
                </a:cxn>
                <a:cxn ang="0">
                  <a:pos x="208" y="233"/>
                </a:cxn>
                <a:cxn ang="0">
                  <a:pos x="240" y="221"/>
                </a:cxn>
                <a:cxn ang="0">
                  <a:pos x="248" y="197"/>
                </a:cxn>
                <a:cxn ang="0">
                  <a:pos x="268" y="201"/>
                </a:cxn>
                <a:cxn ang="0">
                  <a:pos x="292" y="209"/>
                </a:cxn>
                <a:cxn ang="0">
                  <a:pos x="340" y="281"/>
                </a:cxn>
                <a:cxn ang="0">
                  <a:pos x="356" y="277"/>
                </a:cxn>
                <a:cxn ang="0">
                  <a:pos x="352" y="253"/>
                </a:cxn>
                <a:cxn ang="0">
                  <a:pos x="316" y="197"/>
                </a:cxn>
                <a:cxn ang="0">
                  <a:pos x="360" y="173"/>
                </a:cxn>
                <a:cxn ang="0">
                  <a:pos x="408" y="145"/>
                </a:cxn>
                <a:cxn ang="0">
                  <a:pos x="409" y="120"/>
                </a:cxn>
                <a:cxn ang="0">
                  <a:pos x="367" y="138"/>
                </a:cxn>
                <a:cxn ang="0">
                  <a:pos x="308" y="137"/>
                </a:cxn>
                <a:cxn ang="0">
                  <a:pos x="264" y="97"/>
                </a:cxn>
                <a:cxn ang="0">
                  <a:pos x="180" y="61"/>
                </a:cxn>
                <a:cxn ang="0">
                  <a:pos x="132" y="33"/>
                </a:cxn>
                <a:cxn ang="0">
                  <a:pos x="92" y="41"/>
                </a:cxn>
                <a:cxn ang="0">
                  <a:pos x="76" y="57"/>
                </a:cxn>
                <a:cxn ang="0">
                  <a:pos x="56" y="17"/>
                </a:cxn>
                <a:cxn ang="0">
                  <a:pos x="0" y="1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8" name="Freeform 52"/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/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9" name="Freeform 53"/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/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0" name="Freeform 54"/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/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1" name="Freeform 55"/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2" name="Freeform 56"/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3" name="Freeform 57"/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4" name="Freeform 58"/>
            <p:cNvSpPr>
              <a:spLocks/>
            </p:cNvSpPr>
            <p:nvPr/>
          </p:nvSpPr>
          <p:spPr bwMode="invGray">
            <a:xfrm>
              <a:off x="3988" y="3100"/>
              <a:ext cx="111" cy="183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5" name="Freeform 59"/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6" name="Freeform 60"/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7" name="Freeform 61"/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8" name="Freeform 62"/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9" name="Freeform 63"/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0" name="Freeform 64"/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1" name="Freeform 65"/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2" name="Freeform 66"/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3" name="Freeform 67"/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4" name="Freeform 68"/>
            <p:cNvSpPr>
              <a:spLocks/>
            </p:cNvSpPr>
            <p:nvPr/>
          </p:nvSpPr>
          <p:spPr bwMode="invGray">
            <a:xfrm>
              <a:off x="4208" y="3265"/>
              <a:ext cx="45" cy="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5" name="Freeform 69"/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6" name="Freeform 70"/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7" name="Freeform 71"/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/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8" name="Freeform 72"/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/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9" name="Freeform 73"/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0" name="Freeform 74"/>
            <p:cNvSpPr>
              <a:spLocks/>
            </p:cNvSpPr>
            <p:nvPr/>
          </p:nvSpPr>
          <p:spPr bwMode="invGray">
            <a:xfrm>
              <a:off x="4111" y="3353"/>
              <a:ext cx="34" cy="24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1" name="Freeform 75"/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2" name="Freeform 76"/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/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3" name="Freeform 77"/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4" name="Freeform 78"/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5" name="Freeform 79"/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6" name="Freeform 80"/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7" name="Freeform 81"/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8" name="Freeform 82"/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9" name="Freeform 83"/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0" name="Freeform 84"/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1" name="Freeform 85"/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/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2" name="Freeform 86"/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3" name="Freeform 87"/>
            <p:cNvSpPr>
              <a:spLocks/>
            </p:cNvSpPr>
            <p:nvPr/>
          </p:nvSpPr>
          <p:spPr bwMode="invGray">
            <a:xfrm>
              <a:off x="4751" y="3547"/>
              <a:ext cx="20" cy="1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4" name="Freeform 88"/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5" name="Freeform 89"/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6" name="Freeform 90"/>
            <p:cNvSpPr>
              <a:spLocks/>
            </p:cNvSpPr>
            <p:nvPr/>
          </p:nvSpPr>
          <p:spPr bwMode="invGray">
            <a:xfrm>
              <a:off x="4659" y="3459"/>
              <a:ext cx="28" cy="28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7" name="Freeform 91"/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8" name="Freeform 92"/>
            <p:cNvSpPr>
              <a:spLocks/>
            </p:cNvSpPr>
            <p:nvPr/>
          </p:nvSpPr>
          <p:spPr bwMode="invGray">
            <a:xfrm>
              <a:off x="4683" y="3413"/>
              <a:ext cx="26" cy="20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9" name="Freeform 93"/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/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0" name="Freeform 94"/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1" name="Freeform 95"/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2" name="Freeform 96"/>
            <p:cNvSpPr>
              <a:spLocks/>
            </p:cNvSpPr>
            <p:nvPr/>
          </p:nvSpPr>
          <p:spPr bwMode="invGray">
            <a:xfrm>
              <a:off x="3055" y="2051"/>
              <a:ext cx="141" cy="108"/>
            </a:xfrm>
            <a:custGeom>
              <a:avLst/>
              <a:gdLst/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3" name="Freeform 97"/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4" name="Freeform 98"/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5" name="Freeform 99"/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6" name="Freeform 100"/>
            <p:cNvSpPr>
              <a:spLocks/>
            </p:cNvSpPr>
            <p:nvPr/>
          </p:nvSpPr>
          <p:spPr bwMode="invGray">
            <a:xfrm>
              <a:off x="3428" y="2015"/>
              <a:ext cx="50" cy="32"/>
            </a:xfrm>
            <a:custGeom>
              <a:avLst/>
              <a:gdLst/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7" name="Freeform 101"/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8" name="Freeform 102"/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9" name="Freeform 103"/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0" name="Freeform 104"/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1" name="Freeform 105"/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/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2" name="Freeform 106"/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/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3" name="Freeform 107"/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4" name="Freeform 108"/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5" name="Freeform 109"/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6" name="Freeform 110"/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7" name="Freeform 111"/>
            <p:cNvSpPr>
              <a:spLocks/>
            </p:cNvSpPr>
            <p:nvPr/>
          </p:nvSpPr>
          <p:spPr bwMode="invGray">
            <a:xfrm>
              <a:off x="3022" y="2005"/>
              <a:ext cx="15" cy="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8" name="Freeform 112"/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9" name="Freeform 113"/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0" name="Freeform 114"/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1" name="Freeform 115"/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2" name="Freeform 116"/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3" name="Freeform 117"/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4" name="Freeform 118"/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5" name="Freeform 119"/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6" name="Freeform 120"/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7" name="Freeform 121"/>
            <p:cNvSpPr>
              <a:spLocks/>
            </p:cNvSpPr>
            <p:nvPr/>
          </p:nvSpPr>
          <p:spPr bwMode="invGray">
            <a:xfrm>
              <a:off x="2537" y="229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8" name="Freeform 122"/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9" name="Freeform 123"/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/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17" name="Picture 116" descr="G_2_Fine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554604" y="3124200"/>
            <a:ext cx="4513196" cy="3048000"/>
          </a:xfrm>
          <a:prstGeom prst="rect">
            <a:avLst/>
          </a:prstGeom>
        </p:spPr>
      </p:pic>
      <p:pic>
        <p:nvPicPr>
          <p:cNvPr id="4109" name="Picture 13" descr="artplus_nature_naturalcity42_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94275" y="4594225"/>
            <a:ext cx="4911725" cy="1882775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419600"/>
            <a:ext cx="6400800" cy="1143000"/>
          </a:xfrm>
          <a:prstGeom prst="rect">
            <a:avLst/>
          </a:prstGeom>
        </p:spPr>
        <p:txBody>
          <a:bodyPr/>
          <a:lstStyle>
            <a:lvl1pPr algn="l">
              <a:defRPr lang="en-US" sz="3400" b="1" i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105" name="Picture 9" descr="artplus_nature_naturalcity42_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95888" y="3097213"/>
            <a:ext cx="2971800" cy="571500"/>
          </a:xfrm>
          <a:prstGeom prst="rect">
            <a:avLst/>
          </a:prstGeom>
          <a:noFill/>
        </p:spPr>
      </p:pic>
      <p:pic>
        <p:nvPicPr>
          <p:cNvPr id="4104" name="Picture 8" descr="artplus_nature_naturalcity42_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25312" y="1993900"/>
            <a:ext cx="1546225" cy="1663700"/>
          </a:xfrm>
          <a:prstGeom prst="rect">
            <a:avLst/>
          </a:prstGeom>
          <a:noFill/>
        </p:spPr>
      </p:pic>
      <p:pic>
        <p:nvPicPr>
          <p:cNvPr id="4107" name="Picture 11" descr="artplus_nature_naturalcity42_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26100" y="2862263"/>
            <a:ext cx="623888" cy="579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6" y="145140"/>
            <a:ext cx="8229600" cy="5539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000" b="1" kern="1200" dirty="0" smtClean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360488"/>
            <a:ext cx="8240713" cy="4473575"/>
          </a:xfrm>
        </p:spPr>
        <p:txBody>
          <a:bodyPr/>
          <a:lstStyle>
            <a:lvl1pPr>
              <a:buClr>
                <a:srgbClr val="0070C0"/>
              </a:buClr>
              <a:defRPr sz="2200">
                <a:solidFill>
                  <a:schemeClr val="tx1"/>
                </a:solidFill>
              </a:defRPr>
            </a:lvl1pPr>
            <a:lvl2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2pPr>
            <a:lvl3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4pPr>
            <a:lvl5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IN" dirty="0"/>
              <a:t>Please use bullet points on this slide when the content is heavy break it up into highlights, don’t use paragraphs of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  <a:prstGeom prst="rect">
            <a:avLst/>
          </a:prstGeo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Shapes: Introductory basics you can't live without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84DACE6F-F406-4ED2-AB86-D25113223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84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751112" y="2394858"/>
            <a:ext cx="3624943" cy="631371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l" defTabSz="457200" rtl="0" eaLnBrk="1" latinLnBrk="0" hangingPunct="1">
              <a:spcBef>
                <a:spcPts val="0"/>
              </a:spcBef>
              <a:buFont typeface="Arial"/>
              <a:buNone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751339" y="3178402"/>
            <a:ext cx="3635375" cy="2344093"/>
          </a:xfrm>
          <a:ln w="12700">
            <a:solidFill>
              <a:srgbClr val="D2D2D2"/>
            </a:solidFill>
          </a:ln>
        </p:spPr>
        <p:txBody>
          <a:bodyPr>
            <a:normAutofit/>
          </a:bodyPr>
          <a:lstStyle>
            <a:lvl1pPr marL="231775" marR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lvl="0"/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729340" y="2384652"/>
            <a:ext cx="3679372" cy="663575"/>
          </a:xfrm>
        </p:spPr>
        <p:txBody>
          <a:bodyPr anchor="ctr">
            <a:normAutofit/>
          </a:bodyPr>
          <a:lstStyle>
            <a:lvl1pPr>
              <a:buNone/>
              <a:def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2pPr>
            <a:lvl3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3pPr>
            <a:lvl4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Column 1</a:t>
            </a:r>
            <a:endParaRPr lang="en-IN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4751389" y="2394858"/>
            <a:ext cx="3624943" cy="631371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l" defTabSz="457200" rtl="0" eaLnBrk="1" latinLnBrk="0" hangingPunct="1">
              <a:spcBef>
                <a:spcPts val="0"/>
              </a:spcBef>
              <a:buFont typeface="Arial"/>
              <a:buNone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4751616" y="3178402"/>
            <a:ext cx="3635375" cy="2344093"/>
          </a:xfrm>
          <a:ln w="12700">
            <a:solidFill>
              <a:srgbClr val="D2D2D2"/>
            </a:solidFill>
          </a:ln>
        </p:spPr>
        <p:txBody>
          <a:bodyPr>
            <a:normAutofit/>
          </a:bodyPr>
          <a:lstStyle>
            <a:lvl1pPr marL="231775" marR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lvl="0"/>
            <a:endParaRPr lang="en-US" dirty="0"/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24" hasCustomPrompt="1"/>
          </p:nvPr>
        </p:nvSpPr>
        <p:spPr>
          <a:xfrm>
            <a:off x="4729617" y="2384652"/>
            <a:ext cx="3679372" cy="663575"/>
          </a:xfrm>
        </p:spPr>
        <p:txBody>
          <a:bodyPr anchor="ctr">
            <a:normAutofit/>
          </a:bodyPr>
          <a:lstStyle>
            <a:lvl1pPr>
              <a:buNone/>
              <a:def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2pPr>
            <a:lvl3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3pPr>
            <a:lvl4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Column 2</a:t>
            </a:r>
            <a:endParaRPr lang="en-IN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6" y="145140"/>
            <a:ext cx="8229600" cy="5539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Slide with two columns and a title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451301" y="1465489"/>
            <a:ext cx="8238674" cy="360000"/>
          </a:xfrm>
        </p:spPr>
        <p:txBody>
          <a:bodyPr>
            <a:noAutofit/>
          </a:bodyPr>
          <a:lstStyle>
            <a:lvl1pPr marL="231775" indent="-231775" algn="ctr" defTabSz="457200" rtl="0" eaLnBrk="1" latinLnBrk="0" hangingPunct="1">
              <a:spcBef>
                <a:spcPct val="20000"/>
              </a:spcBef>
              <a:buFont typeface="Arial"/>
              <a:buNone/>
              <a:defRPr kumimoji="0" lang="en-IN" sz="2200" b="1" i="0" u="none" strike="noStrike" kern="1200" cap="none" spc="8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COLUMN HEADING HERE</a:t>
            </a:r>
            <a:endParaRPr lang="en-I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July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Mukesh</a:t>
            </a:r>
            <a:r>
              <a:rPr lang="en-US" dirty="0"/>
              <a:t> </a:t>
            </a:r>
            <a:r>
              <a:rPr lang="en-US" dirty="0" err="1"/>
              <a:t>Rao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8631FF35-3F7D-4363-8164-17F69D3BF8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2081"/>
      </p:ext>
    </p:extLst>
  </p:cSld>
  <p:clrMapOvr>
    <a:masterClrMapping/>
  </p:clrMapOvr>
  <p:transition spd="med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PRO PPT Desig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21" y="4471039"/>
            <a:ext cx="9133758" cy="21710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7710" y="1480457"/>
            <a:ext cx="4142266" cy="154716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lvl1pPr marL="0" algn="l">
              <a:def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Insert Title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47710" y="3318659"/>
            <a:ext cx="4142266" cy="338554"/>
          </a:xfrm>
          <a:noFill/>
        </p:spPr>
        <p:txBody>
          <a:bodyPr wrap="square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Your Name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549775" y="3766911"/>
            <a:ext cx="4148138" cy="347889"/>
          </a:xfrm>
        </p:spPr>
        <p:txBody>
          <a:bodyPr>
            <a:normAutofit/>
          </a:bodyPr>
          <a:lstStyle>
            <a:lvl1pPr>
              <a:buNone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</p:spTree>
    <p:extLst>
      <p:ext uri="{BB962C8B-B14F-4D97-AF65-F5344CB8AC3E}">
        <p14:creationId xmlns:p14="http://schemas.microsoft.com/office/powerpoint/2010/main" val="822976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8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541" y="301152"/>
            <a:ext cx="7563358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My Documents\1 Temple\1 Wipro\1 On-going Jobs\Corporate ppt\z+ final\TMPLTS\6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178103"/>
            <a:ext cx="76962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4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63358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6" y="145140"/>
            <a:ext cx="8229600" cy="5539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360488"/>
            <a:ext cx="8240713" cy="4473575"/>
          </a:xfrm>
        </p:spPr>
        <p:txBody>
          <a:bodyPr/>
          <a:lstStyle>
            <a:lvl1pPr>
              <a:buClr>
                <a:srgbClr val="0070C0"/>
              </a:buClr>
              <a:defRPr sz="2200">
                <a:solidFill>
                  <a:schemeClr val="tx1"/>
                </a:solidFill>
              </a:defRPr>
            </a:lvl1pPr>
            <a:lvl2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2pPr>
            <a:lvl3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4pPr>
            <a:lvl5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IN" dirty="0"/>
              <a:t>Please use bullet points on this slide when the content is heavy break it up into highlights, don’t use paragraphs of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7943"/>
            <a:ext cx="9144000" cy="5442858"/>
          </a:xfrm>
        </p:spPr>
        <p:txBody>
          <a:bodyPr anchor="ctr">
            <a:normAutofit/>
          </a:bodyPr>
          <a:lstStyle>
            <a:lvl1pPr algn="ctr">
              <a:buNone/>
              <a:defRPr sz="5400" baseline="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17571"/>
            <a:ext cx="9144000" cy="1110343"/>
          </a:xfr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>
            <a:normAutofit/>
          </a:bodyPr>
          <a:lstStyle>
            <a:lvl1pPr algn="ctr">
              <a:buNone/>
              <a:defRPr lang="en-US" sz="2000" b="1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Paragarp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8140" y="140511"/>
            <a:ext cx="8229600" cy="55399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Vertical image with paragraph text</a:t>
            </a:r>
            <a:endParaRPr lang="en-IN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48140" y="1208314"/>
            <a:ext cx="4417774" cy="5046436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IN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159829" y="2331357"/>
            <a:ext cx="3530146" cy="280035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3pPr>
            <a:lvl4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4pPr>
            <a:lvl5pPr>
              <a:buNone/>
              <a:defRPr lang="en-IN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5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This vertical image should be aligned left and centered vertically on the slide. Paragraph text should be centered vertically to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the image. Insert Text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Here.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Keep text as minimal as possible.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173663" y="2204017"/>
            <a:ext cx="3516312" cy="3055030"/>
          </a:xfrm>
        </p:spPr>
        <p:txBody>
          <a:bodyPr/>
          <a:lstStyle>
            <a:lvl1pPr>
              <a:buClr>
                <a:srgbClr val="0070C0"/>
              </a:buClr>
              <a:buFont typeface="Arial" pitchFamily="34" charset="0"/>
              <a:buChar char="•"/>
              <a:defRPr/>
            </a:lvl1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This vertical image should be aligned left and centered vertically on the slide. 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</a:b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This vertical image should be aligned left and centered vertically on the slide. 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48140" y="1208314"/>
            <a:ext cx="4417774" cy="5046436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IN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48140" y="140511"/>
            <a:ext cx="8229600" cy="55399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Vertical image with bullet points</a:t>
            </a:r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tal image with 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05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lang="en-US" sz="3000" b="1" kern="1200" noProof="0" dirty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Horizontal image with paragraph text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0376" y="1103313"/>
            <a:ext cx="8229600" cy="3149600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46289" y="4498975"/>
            <a:ext cx="6851423" cy="1495425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IN" dirty="0"/>
              <a:t>Paragraph text should be left aligned. Adjust the height of this text box when needed. Make sure this box is </a:t>
            </a:r>
            <a:r>
              <a:rPr lang="en-IN" dirty="0" err="1"/>
              <a:t>centered</a:t>
            </a:r>
            <a:r>
              <a:rPr lang="en-IN" dirty="0"/>
              <a:t> horizontally on the page and to the image. 20 </a:t>
            </a:r>
            <a:r>
              <a:rPr lang="en-IN" dirty="0" err="1"/>
              <a:t>pt</a:t>
            </a:r>
            <a:r>
              <a:rPr lang="en-IN" dirty="0"/>
              <a:t> text should be used. Keep text as minimal as possible.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tal image with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60374" y="140511"/>
            <a:ext cx="8229601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>
                <a:solidFill>
                  <a:schemeClr val="tx1"/>
                </a:solidFill>
              </a:defRPr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Horizontal image with bullet points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0376" y="1103313"/>
            <a:ext cx="8229600" cy="2699430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IN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30300" y="4508500"/>
            <a:ext cx="6883400" cy="1498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Font typeface="Arial" pitchFamily="34" charset="0"/>
              <a:buChar char="•"/>
              <a:defRPr sz="2000" baseline="0"/>
            </a:lvl1pPr>
          </a:lstStyle>
          <a:p>
            <a:pPr lvl="0"/>
            <a:r>
              <a:rPr lang="en-US" dirty="0"/>
              <a:t>The horizontal image should be center aligned</a:t>
            </a:r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in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"/>
          <p:cNvSpPr>
            <a:spLocks noChangeArrowheads="1"/>
          </p:cNvSpPr>
          <p:nvPr userDrawn="1"/>
        </p:nvSpPr>
        <p:spPr bwMode="auto">
          <a:xfrm>
            <a:off x="-4825" y="5486400"/>
            <a:ext cx="8542400" cy="685800"/>
          </a:xfrm>
          <a:prstGeom prst="rect">
            <a:avLst/>
          </a:prstGeom>
          <a:gradFill rotWithShape="1">
            <a:gsLst>
              <a:gs pos="0">
                <a:srgbClr val="77787D"/>
              </a:gs>
              <a:gs pos="50000">
                <a:srgbClr val="ADAEB5"/>
              </a:gs>
              <a:gs pos="100000">
                <a:srgbClr val="CED0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Rectangle 2"/>
          <p:cNvSpPr>
            <a:spLocks noChangeArrowheads="1"/>
          </p:cNvSpPr>
          <p:nvPr userDrawn="1"/>
        </p:nvSpPr>
        <p:spPr bwMode="auto">
          <a:xfrm>
            <a:off x="-4825" y="5611813"/>
            <a:ext cx="8542400" cy="407987"/>
          </a:xfrm>
          <a:prstGeom prst="rect">
            <a:avLst/>
          </a:prstGeom>
          <a:gradFill rotWithShape="1">
            <a:gsLst>
              <a:gs pos="0">
                <a:srgbClr val="494A58"/>
              </a:gs>
              <a:gs pos="50000">
                <a:srgbClr val="6C6E81"/>
              </a:gs>
              <a:gs pos="100000">
                <a:srgbClr val="81849B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Right Arrow 14"/>
          <p:cNvSpPr/>
          <p:nvPr userDrawn="1"/>
        </p:nvSpPr>
        <p:spPr>
          <a:xfrm>
            <a:off x="5037466" y="772886"/>
            <a:ext cx="160131" cy="315459"/>
          </a:xfrm>
          <a:prstGeom prst="rightArrow">
            <a:avLst>
              <a:gd name="adj1" fmla="val 50000"/>
              <a:gd name="adj2" fmla="val 201887"/>
            </a:avLst>
          </a:prstGeom>
          <a:solidFill>
            <a:srgbClr val="03A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023713" y="1164317"/>
            <a:ext cx="3929063" cy="479424"/>
          </a:xfrm>
        </p:spPr>
        <p:txBody>
          <a:bodyPr>
            <a:no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8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23713" y="758593"/>
            <a:ext cx="3929063" cy="286438"/>
          </a:xfrm>
        </p:spPr>
        <p:txBody>
          <a:bodyPr>
            <a:no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HIGHLIGHTS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903515" y="2104328"/>
            <a:ext cx="4049262" cy="1596815"/>
          </a:xfrm>
        </p:spPr>
        <p:txBody>
          <a:bodyPr>
            <a:norm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IN" sz="160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IN" dirty="0"/>
              <a:t>Add a small brief of the case study / point of view / Define a concept / theme / topic. You may add up to 6 lines of text. Beyond 6 lines will not be readable.</a:t>
            </a:r>
          </a:p>
        </p:txBody>
      </p:sp>
      <p:sp>
        <p:nvSpPr>
          <p:cNvPr id="40" name="Picture Placeholder 38"/>
          <p:cNvSpPr>
            <a:spLocks noGrp="1"/>
          </p:cNvSpPr>
          <p:nvPr>
            <p:ph type="pic" sz="quarter" idx="14"/>
          </p:nvPr>
        </p:nvSpPr>
        <p:spPr>
          <a:xfrm>
            <a:off x="5690960" y="490538"/>
            <a:ext cx="2874963" cy="5692775"/>
          </a:xfrm>
          <a:ln>
            <a:noFill/>
          </a:ln>
          <a:effectLst/>
        </p:spPr>
        <p:txBody>
          <a:bodyPr>
            <a:flatTx/>
          </a:bodyPr>
          <a:lstStyle>
            <a:lvl1pPr>
              <a:buNone/>
              <a:defRPr>
                <a:effectLst/>
              </a:defRPr>
            </a:lvl1pPr>
          </a:lstStyle>
          <a:p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903515" y="3864429"/>
            <a:ext cx="4049262" cy="1545771"/>
          </a:xfrm>
        </p:spPr>
        <p:txBody>
          <a:bodyPr>
            <a:norm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IN" sz="1400" kern="1200" baseline="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Add Highlights of the topic and only </a:t>
            </a:r>
            <a:br>
              <a:rPr lang="en-US" dirty="0"/>
            </a:br>
            <a:r>
              <a:rPr lang="en-US" dirty="0"/>
              <a:t>5 lines of text is allowed, beyond </a:t>
            </a:r>
            <a:br>
              <a:rPr lang="en-US" dirty="0"/>
            </a:br>
            <a:r>
              <a:rPr lang="en-US" dirty="0"/>
              <a:t>that it will not be readable.</a:t>
            </a:r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7"/>
          <p:cNvSpPr>
            <a:spLocks noChangeArrowheads="1"/>
          </p:cNvSpPr>
          <p:nvPr userDrawn="1"/>
        </p:nvSpPr>
        <p:spPr bwMode="gray"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2456"/>
            <a:ext cx="8229600" cy="4525963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10884" y="6647351"/>
            <a:ext cx="360000" cy="14896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5D61087F-CA7B-4F6C-AD54-FCE24029CF22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1" name="Picture 19" descr="1"/>
          <p:cNvPicPr>
            <a:picLocks noChangeAspect="1" noChangeArrowheads="1"/>
          </p:cNvPicPr>
          <p:nvPr userDrawn="1"/>
        </p:nvPicPr>
        <p:blipFill>
          <a:blip r:embed="rId27" cstate="print"/>
          <a:srcRect b="38461"/>
          <a:stretch>
            <a:fillRect/>
          </a:stretch>
        </p:blipFill>
        <p:spPr bwMode="auto">
          <a:xfrm>
            <a:off x="0" y="6324600"/>
            <a:ext cx="91440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Introduction to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81303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6" r:id="rId17"/>
    <p:sldLayoutId id="2147483662" r:id="rId18"/>
    <p:sldLayoutId id="2147483688" r:id="rId19"/>
    <p:sldLayoutId id="2147483689" r:id="rId20"/>
    <p:sldLayoutId id="2147483692" r:id="rId21"/>
    <p:sldLayoutId id="2147483694" r:id="rId22"/>
    <p:sldLayoutId id="2147483695" r:id="rId23"/>
    <p:sldLayoutId id="2147483696" r:id="rId24"/>
    <p:sldLayoutId id="2147483698" r:id="rId25"/>
  </p:sldLayoutIdLst>
  <p:txStyles>
    <p:titleStyle>
      <a:lvl1pPr algn="l" defTabSz="457200" rtl="0" eaLnBrk="1" latinLnBrk="0" hangingPunct="1">
        <a:spcBef>
          <a:spcPct val="0"/>
        </a:spcBef>
        <a:buNone/>
        <a:defRPr lang="en-US" sz="3000" b="1" kern="1200" dirty="0">
          <a:solidFill>
            <a:schemeClr val="tx1"/>
          </a:solidFill>
          <a:latin typeface="+mj-lt"/>
          <a:ea typeface="+mn-ea"/>
          <a:cs typeface="Arial"/>
        </a:defRPr>
      </a:lvl1pPr>
    </p:titleStyle>
    <p:bodyStyle>
      <a:lvl1pPr marL="231775" indent="-231775" algn="l" defTabSz="457200" rtl="0" eaLnBrk="1" latinLnBrk="0" hangingPunct="1">
        <a:spcBef>
          <a:spcPct val="20000"/>
        </a:spcBef>
        <a:buFont typeface="Arial"/>
        <a:buChar char="•"/>
        <a:defRPr kumimoji="0" lang="en-US" sz="20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0" lang="en-US" sz="16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0" lang="en-US" sz="14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0" lang="en-US" sz="1200" b="0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statlog+(german+credit+data)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statlog+(german+credit+data)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statlog+(german+credit+data)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statlog+(german+credit+data)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statlog+(german+credit+data)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5000" y="2667000"/>
            <a:ext cx="4191000" cy="369332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IN" sz="1800" b="1" u="sng" dirty="0"/>
              <a:t>Ensemble Methods</a:t>
            </a:r>
          </a:p>
        </p:txBody>
      </p:sp>
    </p:spTree>
    <p:extLst>
      <p:ext uri="{BB962C8B-B14F-4D97-AF65-F5344CB8AC3E}">
        <p14:creationId xmlns:p14="http://schemas.microsoft.com/office/powerpoint/2010/main" val="1364635230"/>
      </p:ext>
    </p:extLst>
  </p:cSld>
  <p:clrMapOvr>
    <a:masterClrMapping/>
  </p:clrMapOvr>
  <p:transition spd="med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 descr="fig3.png">
            <a:extLst>
              <a:ext uri="{FF2B5EF4-FFF2-40B4-BE49-F238E27FC236}">
                <a16:creationId xmlns:a16="http://schemas.microsoft.com/office/drawing/2014/main" id="{975CC661-E421-47CF-8E5E-81C1497C9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17132"/>
            <a:ext cx="5867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F3E2F7E4-C239-491E-B12F-F579519A3947}"/>
              </a:ext>
            </a:extLst>
          </p:cNvPr>
          <p:cNvSpPr txBox="1">
            <a:spLocks noChangeArrowheads="1"/>
          </p:cNvSpPr>
          <p:nvPr/>
        </p:nvSpPr>
        <p:spPr>
          <a:xfrm>
            <a:off x="203196" y="1066800"/>
            <a:ext cx="8795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Arial"/>
              <a:buNone/>
            </a:pPr>
            <a:r>
              <a:rPr lang="en-US" altLang="en-US" sz="1800" u="sng" dirty="0">
                <a:latin typeface="Arial" charset="0"/>
              </a:rPr>
              <a:t>Ensemble Methods </a:t>
            </a:r>
            <a:r>
              <a:rPr lang="en-US" altLang="en-US" sz="1800" dirty="0">
                <a:latin typeface="Arial" charset="0"/>
              </a:rPr>
              <a:t>– Boosting Method – </a:t>
            </a:r>
            <a:r>
              <a:rPr lang="en-US" altLang="en-US" sz="1800" b="1" dirty="0" err="1">
                <a:latin typeface="Arial" charset="0"/>
              </a:rPr>
              <a:t>AdaBoosting</a:t>
            </a:r>
            <a:r>
              <a:rPr lang="en-US" altLang="en-US" sz="1800" dirty="0">
                <a:latin typeface="Arial" charset="0"/>
              </a:rPr>
              <a:t> :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7CC8F1-DE6F-4360-944E-3173EFB7D489}"/>
              </a:ext>
            </a:extLst>
          </p:cNvPr>
          <p:cNvSpPr txBox="1"/>
          <p:nvPr/>
        </p:nvSpPr>
        <p:spPr>
          <a:xfrm>
            <a:off x="203196" y="1447800"/>
            <a:ext cx="756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Adapting weights with focus on erroneously classified instances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4298012-0EA0-4A9D-B8D3-4B206E37EF0A}"/>
              </a:ext>
            </a:extLst>
          </p:cNvPr>
          <p:cNvSpPr/>
          <p:nvPr/>
        </p:nvSpPr>
        <p:spPr>
          <a:xfrm>
            <a:off x="6096000" y="1905000"/>
            <a:ext cx="152400" cy="381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6E106E-9483-4B64-B9C2-206923368E36}"/>
              </a:ext>
            </a:extLst>
          </p:cNvPr>
          <p:cNvSpPr txBox="1"/>
          <p:nvPr/>
        </p:nvSpPr>
        <p:spPr>
          <a:xfrm>
            <a:off x="6313716" y="18288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Initialize weights, equal weights to all instances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21E20D9B-3D2D-40EE-A0FD-8075F8BD15F1}"/>
              </a:ext>
            </a:extLst>
          </p:cNvPr>
          <p:cNvSpPr/>
          <p:nvPr/>
        </p:nvSpPr>
        <p:spPr>
          <a:xfrm>
            <a:off x="5943600" y="2362200"/>
            <a:ext cx="370116" cy="13716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598CC-573B-40A2-A479-84C1F9624745}"/>
              </a:ext>
            </a:extLst>
          </p:cNvPr>
          <p:cNvSpPr txBox="1"/>
          <p:nvPr/>
        </p:nvSpPr>
        <p:spPr>
          <a:xfrm>
            <a:off x="6313716" y="2362200"/>
            <a:ext cx="28302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Generate first classifier with equal focus on all instances</a:t>
            </a:r>
          </a:p>
          <a:p>
            <a:endParaRPr lang="en-US" sz="1200" dirty="0"/>
          </a:p>
          <a:p>
            <a:r>
              <a:rPr lang="en-US" sz="1200" dirty="0"/>
              <a:t>Total up weights of all error instances, express it as a ratio to total weights</a:t>
            </a:r>
          </a:p>
          <a:p>
            <a:endParaRPr lang="en-US" sz="1200" dirty="0"/>
          </a:p>
          <a:p>
            <a:r>
              <a:rPr lang="en-US" sz="1200" dirty="0"/>
              <a:t>If error ratio is &gt; 50%</a:t>
            </a:r>
          </a:p>
          <a:p>
            <a:endParaRPr lang="en-US" sz="1200" dirty="0"/>
          </a:p>
          <a:p>
            <a:r>
              <a:rPr lang="en-US" sz="1200" dirty="0"/>
              <a:t>Calculate predictor weights (i.e. weight of the classifier)</a:t>
            </a:r>
          </a:p>
          <a:p>
            <a:endParaRPr lang="en-US" sz="1200" dirty="0"/>
          </a:p>
          <a:p>
            <a:r>
              <a:rPr lang="en-US" sz="1200" dirty="0"/>
              <a:t>Assign new weights to instances misclassified, else keep the weights same</a:t>
            </a:r>
          </a:p>
          <a:p>
            <a:endParaRPr lang="en-US" sz="1200" dirty="0"/>
          </a:p>
          <a:p>
            <a:r>
              <a:rPr lang="en-US" sz="1200" dirty="0"/>
              <a:t>Renormalize the weights across all the instances and fit next classifier</a:t>
            </a:r>
          </a:p>
          <a:p>
            <a:endParaRPr lang="en-US" sz="1200" dirty="0"/>
          </a:p>
          <a:p>
            <a:r>
              <a:rPr lang="en-US" sz="1200" dirty="0"/>
              <a:t>For a test instance use weighted voting to identify the class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14E1999-86CC-479D-B5DB-13322FAF50CD}"/>
              </a:ext>
            </a:extLst>
          </p:cNvPr>
          <p:cNvSpPr/>
          <p:nvPr/>
        </p:nvSpPr>
        <p:spPr>
          <a:xfrm>
            <a:off x="5954484" y="3886200"/>
            <a:ext cx="370116" cy="1524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CB299268-8DBF-474E-9968-34CBD3B6DE70}"/>
              </a:ext>
            </a:extLst>
          </p:cNvPr>
          <p:cNvSpPr/>
          <p:nvPr/>
        </p:nvSpPr>
        <p:spPr>
          <a:xfrm>
            <a:off x="6019800" y="5638800"/>
            <a:ext cx="152400" cy="381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62915"/>
      </p:ext>
    </p:extLst>
  </p:cSld>
  <p:clrMapOvr>
    <a:masterClrMapping/>
  </p:clrMapOvr>
  <p:transition spd="med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48336" y="1066800"/>
            <a:ext cx="8229600" cy="3490186"/>
          </a:xfrm>
        </p:spPr>
        <p:txBody>
          <a:bodyPr>
            <a:spAutoFit/>
          </a:bodyPr>
          <a:lstStyle/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u="sng" dirty="0"/>
              <a:t>Ensemble Learning </a:t>
            </a:r>
            <a:r>
              <a:rPr lang="en-US" altLang="en-US" sz="1800" dirty="0"/>
              <a:t>– </a:t>
            </a:r>
            <a:r>
              <a:rPr lang="en-US" altLang="en-US" sz="1800" b="1" dirty="0" err="1"/>
              <a:t>AdaBoosting</a:t>
            </a:r>
            <a:r>
              <a:rPr lang="en-US" altLang="en-US" sz="1800" dirty="0"/>
              <a:t>: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US" sz="1800" dirty="0"/>
              <a:t>Improve defaulter prediction of the decision tree using </a:t>
            </a:r>
            <a:r>
              <a:rPr lang="en-US" sz="1800" dirty="0" err="1"/>
              <a:t>Adaboosting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Description – Sample data is available at local file system as credit.csv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dataset has 16 attributes described at  </a:t>
            </a:r>
            <a:r>
              <a:rPr lang="en-US" sz="1800" dirty="0">
                <a:hlinkClick r:id="rId3"/>
              </a:rPr>
              <a:t>https://archive.ics.uci.edu/ml/datasets/statlog+(german+credit+data)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or in the </a:t>
            </a:r>
            <a:r>
              <a:rPr lang="en-US" sz="1800" u="sng" dirty="0"/>
              <a:t>notes page </a:t>
            </a:r>
            <a:r>
              <a:rPr lang="en-US" sz="1800" dirty="0"/>
              <a:t>of this slide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0F9BD4-1AD8-49D5-81AC-5AD44146A39D}"/>
              </a:ext>
            </a:extLst>
          </p:cNvPr>
          <p:cNvSpPr txBox="1"/>
          <p:nvPr/>
        </p:nvSpPr>
        <p:spPr>
          <a:xfrm>
            <a:off x="4495800" y="60198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Sol: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Adaboost+</a:t>
            </a:r>
            <a:r>
              <a:rPr lang="en-US" sz="1600" dirty="0" err="1">
                <a:solidFill>
                  <a:srgbClr val="000000"/>
                </a:solidFill>
              </a:rPr>
              <a:t>Credit+Decision+Tree.ipynb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85689"/>
      </p:ext>
    </p:extLst>
  </p:cSld>
  <p:clrMapOvr>
    <a:masterClrMapping/>
  </p:clrMapOvr>
  <p:transition spd="med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3196" y="1066800"/>
            <a:ext cx="8795664" cy="2634567"/>
          </a:xfrm>
        </p:spPr>
        <p:txBody>
          <a:bodyPr wrap="square">
            <a:spAutoFit/>
          </a:bodyPr>
          <a:lstStyle/>
          <a:p>
            <a:pPr marL="342900" indent="-342900">
              <a:buNone/>
            </a:pPr>
            <a:r>
              <a:rPr lang="en-US" altLang="en-US" sz="1800" u="sng" dirty="0">
                <a:latin typeface="Arial" charset="0"/>
              </a:rPr>
              <a:t>Ensemble Methods </a:t>
            </a:r>
            <a:r>
              <a:rPr lang="en-US" altLang="en-US" sz="1800" dirty="0">
                <a:latin typeface="Arial" charset="0"/>
              </a:rPr>
              <a:t>– Averaging Method – </a:t>
            </a:r>
            <a:r>
              <a:rPr lang="en-US" altLang="en-US" sz="1800" b="1" dirty="0">
                <a:latin typeface="Arial" charset="0"/>
              </a:rPr>
              <a:t>Gradient Descent Boosting</a:t>
            </a:r>
            <a:r>
              <a:rPr lang="en-US" altLang="en-US" sz="1800" dirty="0">
                <a:latin typeface="Arial" charset="0"/>
              </a:rPr>
              <a:t> :</a:t>
            </a:r>
            <a:endParaRPr lang="en-IN" sz="1800" dirty="0"/>
          </a:p>
          <a:p>
            <a:pPr marL="342900" indent="-342900">
              <a:buNone/>
            </a:pPr>
            <a:endParaRPr lang="en-IN" sz="1600" b="1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Each learner is fit on a modified version of original data (original data is replaced with </a:t>
            </a:r>
            <a:r>
              <a:rPr lang="en-IN" sz="1600" u="sng" dirty="0"/>
              <a:t>the x values and </a:t>
            </a:r>
            <a:r>
              <a:rPr lang="en-IN" sz="1600" b="1" u="sng" dirty="0"/>
              <a:t>residuals</a:t>
            </a:r>
            <a:r>
              <a:rPr lang="en-IN" sz="1600" u="sng" dirty="0"/>
              <a:t> from previous learner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By fitting new models to the residuals, the overall learner gradually improves in areas where residuals are initially high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None/>
            </a:pPr>
            <a:endParaRPr lang="en-IN" sz="1600" dirty="0"/>
          </a:p>
        </p:txBody>
      </p:sp>
      <p:sp>
        <p:nvSpPr>
          <p:cNvPr id="182276" name="AutoShape 4" descr="Image result for Euclidean distance formu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817334"/>
      </p:ext>
    </p:extLst>
  </p:cSld>
  <p:clrMapOvr>
    <a:masterClrMapping/>
  </p:clrMapOvr>
  <p:transition spd="med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gradient boosting with residuals">
            <a:extLst>
              <a:ext uri="{FF2B5EF4-FFF2-40B4-BE49-F238E27FC236}">
                <a16:creationId xmlns:a16="http://schemas.microsoft.com/office/drawing/2014/main" id="{4513D84E-3160-4D48-8159-782E8D98D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475713"/>
            <a:ext cx="5410199" cy="492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AD1090-BCED-49CD-A254-7811AE9B4333}"/>
              </a:ext>
            </a:extLst>
          </p:cNvPr>
          <p:cNvSpPr txBox="1"/>
          <p:nvPr/>
        </p:nvSpPr>
        <p:spPr>
          <a:xfrm>
            <a:off x="228600" y="1636693"/>
            <a:ext cx="2946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First learner results in residuals (dots that fall above and below the surface. The result (red) is same as first classifier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85AE54-9A73-47AC-A713-82BE6C43C2C7}"/>
              </a:ext>
            </a:extLst>
          </p:cNvPr>
          <p:cNvSpPr txBox="1"/>
          <p:nvPr/>
        </p:nvSpPr>
        <p:spPr>
          <a:xfrm>
            <a:off x="228599" y="2743200"/>
            <a:ext cx="28738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Next classifier focuses on the residuals of the first classifier to reclassify them as correctly as possible</a:t>
            </a:r>
          </a:p>
          <a:p>
            <a:endParaRPr lang="en-US" sz="1400" dirty="0"/>
          </a:p>
          <a:p>
            <a:r>
              <a:rPr lang="en-US" sz="1400" dirty="0"/>
              <a:t>The combined effect of this surface and previous classifier surface is shown in red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6BBA89-6A26-406A-BF75-CD3A60583A61}"/>
              </a:ext>
            </a:extLst>
          </p:cNvPr>
          <p:cNvCxnSpPr>
            <a:cxnSpLocks/>
          </p:cNvCxnSpPr>
          <p:nvPr/>
        </p:nvCxnSpPr>
        <p:spPr>
          <a:xfrm>
            <a:off x="5638800" y="1905000"/>
            <a:ext cx="1371600" cy="1523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849300-47CC-4D19-BAA7-4B1C73C92F00}"/>
              </a:ext>
            </a:extLst>
          </p:cNvPr>
          <p:cNvCxnSpPr>
            <a:cxnSpLocks/>
          </p:cNvCxnSpPr>
          <p:nvPr/>
        </p:nvCxnSpPr>
        <p:spPr>
          <a:xfrm flipV="1">
            <a:off x="5562600" y="3810000"/>
            <a:ext cx="12192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D52EEF-AF29-4173-B3CE-070B67957B44}"/>
              </a:ext>
            </a:extLst>
          </p:cNvPr>
          <p:cNvSpPr txBox="1"/>
          <p:nvPr/>
        </p:nvSpPr>
        <p:spPr>
          <a:xfrm>
            <a:off x="228600" y="4648200"/>
            <a:ext cx="289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third learner focusses on the residuals of the previous classifier </a:t>
            </a:r>
          </a:p>
          <a:p>
            <a:endParaRPr lang="en-US" sz="1400" dirty="0"/>
          </a:p>
          <a:p>
            <a:r>
              <a:rPr lang="en-US" sz="1400" dirty="0"/>
              <a:t>The combine result of the new surface with the previous surface is shown in red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8ECEDEA-031B-4432-81CA-210C145238DF}"/>
              </a:ext>
            </a:extLst>
          </p:cNvPr>
          <p:cNvSpPr/>
          <p:nvPr/>
        </p:nvSpPr>
        <p:spPr>
          <a:xfrm>
            <a:off x="3124200" y="3200400"/>
            <a:ext cx="304800" cy="13716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473FE4B-9BE2-49F8-B9DA-6564E11AE873}"/>
              </a:ext>
            </a:extLst>
          </p:cNvPr>
          <p:cNvSpPr/>
          <p:nvPr/>
        </p:nvSpPr>
        <p:spPr>
          <a:xfrm>
            <a:off x="3174996" y="4724400"/>
            <a:ext cx="330204" cy="138451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AC7C820-66FA-4E5F-AB72-3F1FEE62A7B0}"/>
              </a:ext>
            </a:extLst>
          </p:cNvPr>
          <p:cNvSpPr/>
          <p:nvPr/>
        </p:nvSpPr>
        <p:spPr>
          <a:xfrm>
            <a:off x="3109682" y="1600200"/>
            <a:ext cx="446314" cy="134368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2A94DC-B79C-456E-8D82-1DD394009315}"/>
              </a:ext>
            </a:extLst>
          </p:cNvPr>
          <p:cNvCxnSpPr/>
          <p:nvPr/>
        </p:nvCxnSpPr>
        <p:spPr>
          <a:xfrm flipV="1">
            <a:off x="5638800" y="5562600"/>
            <a:ext cx="990600" cy="15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A54991-AE93-4918-BA79-6FE78B4ADD1A}"/>
              </a:ext>
            </a:extLst>
          </p:cNvPr>
          <p:cNvCxnSpPr/>
          <p:nvPr/>
        </p:nvCxnSpPr>
        <p:spPr>
          <a:xfrm>
            <a:off x="7391400" y="3810000"/>
            <a:ext cx="0" cy="1498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3">
            <a:extLst>
              <a:ext uri="{FF2B5EF4-FFF2-40B4-BE49-F238E27FC236}">
                <a16:creationId xmlns:a16="http://schemas.microsoft.com/office/drawing/2014/main" id="{58D33FFE-B40A-4994-9E17-F42FEC35B52B}"/>
              </a:ext>
            </a:extLst>
          </p:cNvPr>
          <p:cNvSpPr txBox="1">
            <a:spLocks noChangeArrowheads="1"/>
          </p:cNvSpPr>
          <p:nvPr/>
        </p:nvSpPr>
        <p:spPr>
          <a:xfrm>
            <a:off x="203196" y="1011603"/>
            <a:ext cx="8795664" cy="6647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Arial"/>
              <a:buNone/>
            </a:pPr>
            <a:r>
              <a:rPr lang="en-US" altLang="en-US" sz="1800" u="sng" dirty="0">
                <a:latin typeface="Arial" charset="0"/>
              </a:rPr>
              <a:t>Ensemble Methods </a:t>
            </a:r>
            <a:r>
              <a:rPr lang="en-US" altLang="en-US" sz="1800" dirty="0">
                <a:latin typeface="Arial" charset="0"/>
              </a:rPr>
              <a:t>– Averaging Method – </a:t>
            </a:r>
            <a:r>
              <a:rPr lang="en-US" altLang="en-US" sz="1800" b="1" dirty="0">
                <a:latin typeface="Arial" charset="0"/>
              </a:rPr>
              <a:t>Gradient Descent Boosting</a:t>
            </a:r>
            <a:r>
              <a:rPr lang="en-US" altLang="en-US" sz="1800" dirty="0">
                <a:latin typeface="Arial" charset="0"/>
              </a:rPr>
              <a:t> :</a:t>
            </a:r>
            <a:endParaRPr lang="en-US" sz="1600" dirty="0"/>
          </a:p>
          <a:p>
            <a:pPr marL="342900" indent="-342900" fontAlgn="auto">
              <a:spcAft>
                <a:spcPts val="0"/>
              </a:spcAft>
              <a:buFont typeface="Arial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78905571"/>
      </p:ext>
    </p:extLst>
  </p:cSld>
  <p:clrMapOvr>
    <a:masterClrMapping/>
  </p:clrMapOvr>
  <p:transition spd="med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48336" y="1066800"/>
            <a:ext cx="8229600" cy="3490186"/>
          </a:xfrm>
        </p:spPr>
        <p:txBody>
          <a:bodyPr>
            <a:spAutoFit/>
          </a:bodyPr>
          <a:lstStyle/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u="sng" dirty="0"/>
              <a:t>Ensemble Learning </a:t>
            </a:r>
            <a:r>
              <a:rPr lang="en-US" altLang="en-US" sz="1800" dirty="0"/>
              <a:t>– </a:t>
            </a:r>
            <a:r>
              <a:rPr lang="en-US" altLang="en-US" sz="1800" b="1" dirty="0"/>
              <a:t>Gradient Boosting</a:t>
            </a:r>
            <a:r>
              <a:rPr lang="en-US" altLang="en-US" sz="1800" dirty="0"/>
              <a:t>: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US" sz="1800" dirty="0"/>
              <a:t>Improve defaulter prediction of the decision tree using Gradient boosting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Description – Sample data is available at local file system as credit.csv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dataset has 16 attributes described at  </a:t>
            </a:r>
            <a:r>
              <a:rPr lang="en-US" sz="1800" dirty="0">
                <a:hlinkClick r:id="rId3"/>
              </a:rPr>
              <a:t>https://archive.ics.uci.edu/ml/datasets/statlog+(german+credit+data)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or in the </a:t>
            </a:r>
            <a:r>
              <a:rPr lang="en-US" sz="1800" u="sng" dirty="0"/>
              <a:t>notes page </a:t>
            </a:r>
            <a:r>
              <a:rPr lang="en-US" sz="1800" dirty="0"/>
              <a:t>of this slide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0F9BD4-1AD8-49D5-81AC-5AD44146A39D}"/>
              </a:ext>
            </a:extLst>
          </p:cNvPr>
          <p:cNvSpPr txBox="1"/>
          <p:nvPr/>
        </p:nvSpPr>
        <p:spPr>
          <a:xfrm>
            <a:off x="4495800" y="60198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Sol: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GRB+</a:t>
            </a:r>
            <a:r>
              <a:rPr lang="en-US" sz="1600" dirty="0" err="1">
                <a:solidFill>
                  <a:srgbClr val="000000"/>
                </a:solidFill>
              </a:rPr>
              <a:t>Credit+Decision+Tree.ipynb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694212"/>
      </p:ext>
    </p:extLst>
  </p:cSld>
  <p:clrMapOvr>
    <a:masterClrMapping/>
  </p:clrMapOvr>
  <p:transition spd="med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3196" y="1066800"/>
            <a:ext cx="8795664" cy="4899803"/>
          </a:xfrm>
        </p:spPr>
        <p:txBody>
          <a:bodyPr wrap="square">
            <a:spAutoFit/>
          </a:bodyPr>
          <a:lstStyle/>
          <a:p>
            <a:pPr marL="342900" indent="-342900">
              <a:buNone/>
            </a:pPr>
            <a:r>
              <a:rPr lang="en-US" altLang="en-US" sz="1800" u="sng" dirty="0">
                <a:latin typeface="Arial" charset="0"/>
              </a:rPr>
              <a:t>Ensemble Methods </a:t>
            </a:r>
            <a:r>
              <a:rPr lang="en-US" altLang="en-US" sz="1800" dirty="0">
                <a:latin typeface="Arial" charset="0"/>
              </a:rPr>
              <a:t>– </a:t>
            </a:r>
            <a:r>
              <a:rPr lang="en-US" altLang="en-US" sz="1800" b="1" dirty="0">
                <a:latin typeface="Arial" charset="0"/>
              </a:rPr>
              <a:t>R</a:t>
            </a:r>
            <a:r>
              <a:rPr lang="en-IN" sz="1600" b="1" dirty="0" err="1"/>
              <a:t>andom</a:t>
            </a:r>
            <a:r>
              <a:rPr lang="en-IN" sz="1600" b="1" dirty="0"/>
              <a:t> Forest:</a:t>
            </a:r>
          </a:p>
          <a:p>
            <a:pPr marL="342900" indent="-342900">
              <a:buNone/>
            </a:pPr>
            <a:endParaRPr lang="en-IN" sz="1600" b="1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Each tree in the ensemble is built from a </a:t>
            </a:r>
            <a:r>
              <a:rPr lang="en-IN" sz="1600" u="sng" dirty="0"/>
              <a:t>sample drawn with replacement (bootstrap) </a:t>
            </a:r>
            <a:r>
              <a:rPr lang="en-IN" sz="1600" dirty="0"/>
              <a:t>from the training set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In addition, when splitting a node during the construction of a tree, </a:t>
            </a:r>
            <a:r>
              <a:rPr lang="en-IN" sz="1600" u="sng" dirty="0"/>
              <a:t>the split that is chosen is no longer the best split among all the features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Instead, the </a:t>
            </a:r>
            <a:r>
              <a:rPr lang="en-IN" sz="1600" u="sng" dirty="0"/>
              <a:t>split  is picked is the best split among a random subset of the features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As a result of this randomness, </a:t>
            </a:r>
            <a:r>
              <a:rPr lang="en-IN" sz="1600" u="sng" dirty="0"/>
              <a:t>the bias of the forest usually slightly increases </a:t>
            </a:r>
            <a:r>
              <a:rPr lang="en-IN" sz="1600" dirty="0"/>
              <a:t>(with respect to the bias of a single non-random tree)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Due to averaging, its variance decreases, usually more than compensating the increase in bias, hence yielding overall a better result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Source: </a:t>
            </a:r>
            <a:r>
              <a:rPr lang="en-IN" sz="1600" dirty="0" err="1"/>
              <a:t>scikit</a:t>
            </a:r>
            <a:r>
              <a:rPr lang="en-IN" sz="1600" dirty="0"/>
              <a:t>-learn user guide , chapter 3 , page 231</a:t>
            </a:r>
          </a:p>
        </p:txBody>
      </p:sp>
      <p:sp>
        <p:nvSpPr>
          <p:cNvPr id="182276" name="AutoShape 4" descr="Image result for Euclidean distance formu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636381"/>
      </p:ext>
    </p:extLst>
  </p:cSld>
  <p:clrMapOvr>
    <a:masterClrMapping/>
  </p:clrMapOvr>
  <p:transition spd="med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3196" y="1066800"/>
            <a:ext cx="8795664" cy="1501950"/>
          </a:xfrm>
        </p:spPr>
        <p:txBody>
          <a:bodyPr wrap="square">
            <a:spAutoFit/>
          </a:bodyPr>
          <a:lstStyle/>
          <a:p>
            <a:pPr marL="342900" indent="-342900">
              <a:buNone/>
            </a:pPr>
            <a:r>
              <a:rPr lang="en-US" altLang="en-US" sz="1800" u="sng" dirty="0">
                <a:latin typeface="Arial" charset="0"/>
              </a:rPr>
              <a:t>Ensemble Methods </a:t>
            </a:r>
            <a:r>
              <a:rPr lang="en-US" altLang="en-US" sz="1800" dirty="0">
                <a:latin typeface="Arial" charset="0"/>
              </a:rPr>
              <a:t>-  </a:t>
            </a:r>
            <a:r>
              <a:rPr lang="en-US" altLang="en-US" sz="1800" b="1" dirty="0">
                <a:latin typeface="Arial" charset="0"/>
              </a:rPr>
              <a:t>R</a:t>
            </a:r>
            <a:r>
              <a:rPr lang="en-IN" sz="1600" b="1" dirty="0" err="1"/>
              <a:t>andom</a:t>
            </a:r>
            <a:r>
              <a:rPr lang="en-IN" sz="1600" b="1" dirty="0"/>
              <a:t> Forest:</a:t>
            </a:r>
          </a:p>
          <a:p>
            <a:pPr marL="342900" indent="-342900">
              <a:buNone/>
            </a:pPr>
            <a:endParaRPr lang="en-IN" sz="1600" b="1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Used with Decision Trees. Create different trees by providing different sub-features from the feature set to the tree creating algorithm. The optimization function is Entropy or Gini index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</p:txBody>
      </p:sp>
      <p:sp>
        <p:nvSpPr>
          <p:cNvPr id="182276" name="AutoShape 4" descr="Image result for Euclidean distance formu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DEA212-E14F-4985-806B-F90BC2AE7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698750"/>
            <a:ext cx="1676400" cy="3702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35239E-DC3A-4994-A1BB-808766318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0" y="3938587"/>
            <a:ext cx="2019300" cy="895350"/>
          </a:xfrm>
          <a:prstGeom prst="rect">
            <a:avLst/>
          </a:prstGeom>
        </p:spPr>
      </p:pic>
      <p:sp>
        <p:nvSpPr>
          <p:cNvPr id="22" name="Left Brace 21">
            <a:extLst>
              <a:ext uri="{FF2B5EF4-FFF2-40B4-BE49-F238E27FC236}">
                <a16:creationId xmlns:a16="http://schemas.microsoft.com/office/drawing/2014/main" id="{3EB9A29D-C76A-4D1A-BA45-8A413B3D5672}"/>
              </a:ext>
            </a:extLst>
          </p:cNvPr>
          <p:cNvSpPr/>
          <p:nvPr/>
        </p:nvSpPr>
        <p:spPr>
          <a:xfrm>
            <a:off x="1031875" y="3917950"/>
            <a:ext cx="225425" cy="9366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8DC480-5621-40F7-A917-DB32317FA9D1}"/>
              </a:ext>
            </a:extLst>
          </p:cNvPr>
          <p:cNvSpPr txBox="1"/>
          <p:nvPr/>
        </p:nvSpPr>
        <p:spPr>
          <a:xfrm>
            <a:off x="263525" y="4146550"/>
            <a:ext cx="879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 instances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BEE203C-D086-4B0C-9BF1-FD345E421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2689225"/>
            <a:ext cx="685800" cy="9239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34296EF-5C30-41DE-9C36-2D7D59BE0D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0258" y="5256890"/>
            <a:ext cx="676275" cy="9429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C0F7085-EA9C-48D3-82C2-6897698029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1555" y="3946525"/>
            <a:ext cx="666750" cy="885825"/>
          </a:xfrm>
          <a:prstGeom prst="rect">
            <a:avLst/>
          </a:prstGeom>
        </p:spPr>
      </p:pic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291FC851-176B-42B2-BE90-AA25178073CC}"/>
              </a:ext>
            </a:extLst>
          </p:cNvPr>
          <p:cNvCxnSpPr>
            <a:stCxn id="9" idx="3"/>
            <a:endCxn id="24" idx="1"/>
          </p:cNvCxnSpPr>
          <p:nvPr/>
        </p:nvCxnSpPr>
        <p:spPr>
          <a:xfrm flipV="1">
            <a:off x="3352800" y="3151188"/>
            <a:ext cx="1066800" cy="123507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D8CC2B5-8860-4A58-937E-954889582D5E}"/>
              </a:ext>
            </a:extLst>
          </p:cNvPr>
          <p:cNvCxnSpPr>
            <a:stCxn id="9" idx="3"/>
            <a:endCxn id="25" idx="1"/>
          </p:cNvCxnSpPr>
          <p:nvPr/>
        </p:nvCxnSpPr>
        <p:spPr>
          <a:xfrm>
            <a:off x="3352800" y="4386262"/>
            <a:ext cx="1077458" cy="134211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993" name="Straight Arrow Connector 340992">
            <a:extLst>
              <a:ext uri="{FF2B5EF4-FFF2-40B4-BE49-F238E27FC236}">
                <a16:creationId xmlns:a16="http://schemas.microsoft.com/office/drawing/2014/main" id="{990A1A13-28A3-4F8C-B0A4-027C08B20180}"/>
              </a:ext>
            </a:extLst>
          </p:cNvPr>
          <p:cNvCxnSpPr>
            <a:stCxn id="9" idx="3"/>
            <a:endCxn id="27" idx="1"/>
          </p:cNvCxnSpPr>
          <p:nvPr/>
        </p:nvCxnSpPr>
        <p:spPr>
          <a:xfrm>
            <a:off x="3352800" y="4386262"/>
            <a:ext cx="1108755" cy="3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996" name="Straight Arrow Connector 340995">
            <a:extLst>
              <a:ext uri="{FF2B5EF4-FFF2-40B4-BE49-F238E27FC236}">
                <a16:creationId xmlns:a16="http://schemas.microsoft.com/office/drawing/2014/main" id="{2E20E01B-7ECB-4C03-BD51-9211BAAFE648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105400" y="3151188"/>
            <a:ext cx="12724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022ED1-BA7B-42D7-81A9-D995DA70A4C5}"/>
              </a:ext>
            </a:extLst>
          </p:cNvPr>
          <p:cNvCxnSpPr>
            <a:cxnSpLocks/>
          </p:cNvCxnSpPr>
          <p:nvPr/>
        </p:nvCxnSpPr>
        <p:spPr>
          <a:xfrm flipV="1">
            <a:off x="5181600" y="4375150"/>
            <a:ext cx="119629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C235E14-24FC-446E-9D64-0CF00270A03A}"/>
              </a:ext>
            </a:extLst>
          </p:cNvPr>
          <p:cNvCxnSpPr>
            <a:cxnSpLocks/>
          </p:cNvCxnSpPr>
          <p:nvPr/>
        </p:nvCxnSpPr>
        <p:spPr>
          <a:xfrm flipV="1">
            <a:off x="5105400" y="5746750"/>
            <a:ext cx="127249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0997" name="Left Brace 340996">
            <a:extLst>
              <a:ext uri="{FF2B5EF4-FFF2-40B4-BE49-F238E27FC236}">
                <a16:creationId xmlns:a16="http://schemas.microsoft.com/office/drawing/2014/main" id="{E6445131-D220-440A-9AD2-643B9DB3F1CE}"/>
              </a:ext>
            </a:extLst>
          </p:cNvPr>
          <p:cNvSpPr/>
          <p:nvPr/>
        </p:nvSpPr>
        <p:spPr>
          <a:xfrm rot="16200000">
            <a:off x="2178217" y="4113604"/>
            <a:ext cx="363879" cy="192269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998" name="TextBox 340997">
            <a:extLst>
              <a:ext uri="{FF2B5EF4-FFF2-40B4-BE49-F238E27FC236}">
                <a16:creationId xmlns:a16="http://schemas.microsoft.com/office/drawing/2014/main" id="{0678D1C5-421B-4D29-996A-FEB428E0F96D}"/>
              </a:ext>
            </a:extLst>
          </p:cNvPr>
          <p:cNvSpPr txBox="1"/>
          <p:nvPr/>
        </p:nvSpPr>
        <p:spPr>
          <a:xfrm>
            <a:off x="1143000" y="5289550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Original number of features</a:t>
            </a:r>
          </a:p>
        </p:txBody>
      </p:sp>
      <p:sp>
        <p:nvSpPr>
          <p:cNvPr id="340999" name="TextBox 340998">
            <a:extLst>
              <a:ext uri="{FF2B5EF4-FFF2-40B4-BE49-F238E27FC236}">
                <a16:creationId xmlns:a16="http://schemas.microsoft.com/office/drawing/2014/main" id="{12F9E1D0-2EBE-4406-BF73-7A9DF44010E3}"/>
              </a:ext>
            </a:extLst>
          </p:cNvPr>
          <p:cNvSpPr txBox="1"/>
          <p:nvPr/>
        </p:nvSpPr>
        <p:spPr>
          <a:xfrm>
            <a:off x="3505200" y="243840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Randomly selected sub feature set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F7CA5B-A557-4503-846F-B5B83BEE50A3}"/>
              </a:ext>
            </a:extLst>
          </p:cNvPr>
          <p:cNvSpPr txBox="1"/>
          <p:nvPr/>
        </p:nvSpPr>
        <p:spPr>
          <a:xfrm>
            <a:off x="6161314" y="2416989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Independent trees created in parallel</a:t>
            </a:r>
          </a:p>
        </p:txBody>
      </p:sp>
    </p:spTree>
    <p:extLst>
      <p:ext uri="{BB962C8B-B14F-4D97-AF65-F5344CB8AC3E}">
        <p14:creationId xmlns:p14="http://schemas.microsoft.com/office/powerpoint/2010/main" val="221966577"/>
      </p:ext>
    </p:extLst>
  </p:cSld>
  <p:clrMapOvr>
    <a:masterClrMapping/>
  </p:clrMapOvr>
  <p:transition spd="med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48336" y="1066800"/>
            <a:ext cx="8229600" cy="3490186"/>
          </a:xfrm>
        </p:spPr>
        <p:txBody>
          <a:bodyPr>
            <a:spAutoFit/>
          </a:bodyPr>
          <a:lstStyle/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u="sng" dirty="0"/>
              <a:t>Ensemble Learning </a:t>
            </a:r>
            <a:r>
              <a:rPr lang="en-US" altLang="en-US" sz="1800" dirty="0"/>
              <a:t>– </a:t>
            </a:r>
            <a:r>
              <a:rPr lang="en-US" altLang="en-US" sz="1800" b="1" dirty="0"/>
              <a:t>Random Forest</a:t>
            </a:r>
            <a:r>
              <a:rPr lang="en-US" altLang="en-US" sz="1800" dirty="0"/>
              <a:t>: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US" sz="1800" dirty="0"/>
              <a:t>Improve defaulter prediction of the decision tree using Random Forest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Description – Sample data is available at local file system as credit.csv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dataset has 16 attributes described at  </a:t>
            </a:r>
            <a:r>
              <a:rPr lang="en-US" sz="1800" dirty="0">
                <a:hlinkClick r:id="rId3"/>
              </a:rPr>
              <a:t>https://archive.ics.uci.edu/ml/datasets/statlog+(german+credit+data)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or in the </a:t>
            </a:r>
            <a:r>
              <a:rPr lang="en-US" sz="1800" u="sng" dirty="0"/>
              <a:t>notes page </a:t>
            </a:r>
            <a:r>
              <a:rPr lang="en-US" sz="1800" dirty="0"/>
              <a:t>of this slide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0F9BD4-1AD8-49D5-81AC-5AD44146A39D}"/>
              </a:ext>
            </a:extLst>
          </p:cNvPr>
          <p:cNvSpPr txBox="1"/>
          <p:nvPr/>
        </p:nvSpPr>
        <p:spPr>
          <a:xfrm>
            <a:off x="4495800" y="60198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Sol: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RF+</a:t>
            </a:r>
            <a:r>
              <a:rPr lang="en-US" sz="1600" dirty="0" err="1">
                <a:solidFill>
                  <a:srgbClr val="000000"/>
                </a:solidFill>
              </a:rPr>
              <a:t>Credit+Decision+Tree.ipynb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5807"/>
      </p:ext>
    </p:extLst>
  </p:cSld>
  <p:clrMapOvr>
    <a:masterClrMapping/>
  </p:clrMapOvr>
  <p:transition spd="med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3196" y="1066800"/>
            <a:ext cx="8795664" cy="4752070"/>
          </a:xfrm>
        </p:spPr>
        <p:txBody>
          <a:bodyPr wrap="square">
            <a:spAutoFit/>
          </a:bodyPr>
          <a:lstStyle/>
          <a:p>
            <a:pPr marL="342900" indent="-342900">
              <a:buNone/>
            </a:pPr>
            <a:r>
              <a:rPr lang="en-US" altLang="en-US" sz="1800" u="sng" dirty="0">
                <a:latin typeface="Arial" charset="0"/>
              </a:rPr>
              <a:t>Ensemble Methods </a:t>
            </a:r>
            <a:r>
              <a:rPr lang="en-US" altLang="en-US" sz="1800" dirty="0">
                <a:latin typeface="Arial" charset="0"/>
              </a:rPr>
              <a:t>– </a:t>
            </a:r>
            <a:r>
              <a:rPr lang="en-US" altLang="en-US" sz="1800" b="1" dirty="0">
                <a:latin typeface="Arial" charset="0"/>
              </a:rPr>
              <a:t>Stacking:</a:t>
            </a:r>
            <a:r>
              <a:rPr lang="en-IN" sz="1600" b="1" dirty="0"/>
              <a:t> </a:t>
            </a:r>
          </a:p>
          <a:p>
            <a:pPr marL="342900" indent="-342900">
              <a:buNone/>
            </a:pPr>
            <a:endParaRPr lang="en-IN" sz="1600" b="1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Similar to bagging, but apply several different models to original data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 weights for each model is determined based on how well they perform on the given input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Similar classifiers usually make similar errors (bagging), so forming an ensemble with similar classifiers may not improve the classification rate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Presence of a poorly performing classifier may cause performance deterioration in the overall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Similarly, even on presence of a classifier that performs much better than all of the other available base classifiers, may cause degradation in the overall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Another important factor is the amount of correlation among the incorrect classifications made by each classifier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If the consistent classifiers tend to misclassify the same instances, then combining their results will have no benefit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In contrast, a greater amount of independence among the classifiers can result in errors by individual classifiers being overlooked when the results of the ensemble are combined.</a:t>
            </a:r>
            <a:endParaRPr lang="en-IN" sz="1600" dirty="0"/>
          </a:p>
        </p:txBody>
      </p:sp>
      <p:sp>
        <p:nvSpPr>
          <p:cNvPr id="182276" name="AutoShape 4" descr="Image result for Euclidean distance formu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172837"/>
      </p:ext>
    </p:extLst>
  </p:cSld>
  <p:clrMapOvr>
    <a:masterClrMapping/>
  </p:clrMapOvr>
  <p:transition spd="med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3196" y="1066800"/>
            <a:ext cx="8795664" cy="664797"/>
          </a:xfrm>
        </p:spPr>
        <p:txBody>
          <a:bodyPr wrap="square">
            <a:spAutoFit/>
          </a:bodyPr>
          <a:lstStyle/>
          <a:p>
            <a:pPr marL="342900" indent="-342900">
              <a:buNone/>
            </a:pPr>
            <a:r>
              <a:rPr lang="en-US" altLang="en-US" sz="1800" u="sng" dirty="0">
                <a:latin typeface="Arial" charset="0"/>
              </a:rPr>
              <a:t>Ensemble Methods </a:t>
            </a:r>
            <a:r>
              <a:rPr lang="en-US" altLang="en-US" sz="1800" dirty="0">
                <a:latin typeface="Arial" charset="0"/>
              </a:rPr>
              <a:t>– </a:t>
            </a:r>
            <a:r>
              <a:rPr lang="en-US" altLang="en-US" sz="1800" b="1" dirty="0">
                <a:latin typeface="Arial" charset="0"/>
              </a:rPr>
              <a:t>Stacking:</a:t>
            </a:r>
            <a:r>
              <a:rPr lang="en-IN" sz="1600" b="1" dirty="0"/>
              <a:t> </a:t>
            </a:r>
          </a:p>
          <a:p>
            <a:pPr marL="342900" indent="-342900">
              <a:buNone/>
            </a:pPr>
            <a:endParaRPr lang="en-IN" sz="1600" b="1" dirty="0"/>
          </a:p>
        </p:txBody>
      </p:sp>
      <p:sp>
        <p:nvSpPr>
          <p:cNvPr id="182276" name="AutoShape 4" descr="Image result for Euclidean distance formu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00" name="Picture 4" descr="Image result for ensemble method stacking">
            <a:extLst>
              <a:ext uri="{FF2B5EF4-FFF2-40B4-BE49-F238E27FC236}">
                <a16:creationId xmlns:a16="http://schemas.microsoft.com/office/drawing/2014/main" id="{ACD9BA5C-9AF8-4DDE-9009-9FA7AE5E4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731597"/>
            <a:ext cx="6563864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2E8FC4-547E-40C7-BAED-1E31658080BC}"/>
              </a:ext>
            </a:extLst>
          </p:cNvPr>
          <p:cNvSpPr txBox="1"/>
          <p:nvPr/>
        </p:nvSpPr>
        <p:spPr>
          <a:xfrm>
            <a:off x="307975" y="5943600"/>
            <a:ext cx="830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http://pubs.rsc.org/-/content/articlelanding/2014/mb/c4mb00410h/unauth#!divAbstract</a:t>
            </a:r>
          </a:p>
        </p:txBody>
      </p:sp>
    </p:spTree>
    <p:extLst>
      <p:ext uri="{BB962C8B-B14F-4D97-AF65-F5344CB8AC3E}">
        <p14:creationId xmlns:p14="http://schemas.microsoft.com/office/powerpoint/2010/main" val="86360310"/>
      </p:ext>
    </p:extLst>
  </p:cSld>
  <p:clrMapOvr>
    <a:masterClrMapping/>
  </p:clrMapOvr>
  <p:transition spd="med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3196" y="1066800"/>
            <a:ext cx="8795664" cy="4487382"/>
          </a:xfrm>
        </p:spPr>
        <p:txBody>
          <a:bodyPr wrap="square">
            <a:spAutoFit/>
          </a:bodyPr>
          <a:lstStyle/>
          <a:p>
            <a:pPr marL="342900" indent="-342900">
              <a:buNone/>
            </a:pPr>
            <a:r>
              <a:rPr lang="en-US" altLang="en-US" sz="1800" u="sng" dirty="0">
                <a:latin typeface="Arial" charset="0"/>
              </a:rPr>
              <a:t>Ensemble Methods </a:t>
            </a:r>
            <a:r>
              <a:rPr lang="en-US" altLang="en-US" sz="1800" dirty="0">
                <a:latin typeface="Arial" charset="0"/>
              </a:rPr>
              <a:t>-</a:t>
            </a:r>
            <a:endParaRPr lang="en-IN" sz="1600" dirty="0"/>
          </a:p>
          <a:p>
            <a:pPr marL="342900" indent="-34290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US" sz="1800" dirty="0"/>
              <a:t>To combine the predictions of several base estimators built with a given learning algorithm in order to improve generalizability / robustness over a single estimator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Two families of ensemble methods are usually distinguished: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1600" u="sng" dirty="0"/>
              <a:t>Averaging methods</a:t>
            </a:r>
            <a:r>
              <a:rPr lang="en-US" sz="1600" dirty="0"/>
              <a:t>, the driving principle is to build several estimators independently and then to average / vote  their predictions. On average, the combined estimator is usually better than any of the single base estimator because its variance is reduced.</a:t>
            </a:r>
          </a:p>
          <a:p>
            <a:pPr marL="400050" lvl="2" indent="0">
              <a:buNone/>
            </a:pPr>
            <a:r>
              <a:rPr lang="en-US" sz="1400" dirty="0">
                <a:cs typeface="Arial"/>
              </a:rPr>
              <a:t> E.g. Bagging methods, Forests of randomized trees, ...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600" u="sng" dirty="0"/>
              <a:t>Boosting methods</a:t>
            </a:r>
            <a:r>
              <a:rPr lang="en-US" sz="1600" dirty="0"/>
              <a:t>, base estimators are built sequentially and one tries to reduce the bias of the combined estimator. The motivation is to combine several weak models to produce a powerful ensemble. E.g. AdaBoost, Gradient Tree Boosting, ...</a:t>
            </a:r>
            <a:endParaRPr lang="en-IN" sz="1600" dirty="0"/>
          </a:p>
        </p:txBody>
      </p:sp>
      <p:sp>
        <p:nvSpPr>
          <p:cNvPr id="182276" name="AutoShape 4" descr="Image result for Euclidean distance formu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733236"/>
      </p:ext>
    </p:extLst>
  </p:cSld>
  <p:clrMapOvr>
    <a:masterClrMapping/>
  </p:clrMapOvr>
  <p:transition spd="med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48336" y="1066800"/>
            <a:ext cx="8229600" cy="3490186"/>
          </a:xfrm>
        </p:spPr>
        <p:txBody>
          <a:bodyPr>
            <a:spAutoFit/>
          </a:bodyPr>
          <a:lstStyle/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u="sng" dirty="0"/>
              <a:t>Ensemble Learning </a:t>
            </a:r>
            <a:r>
              <a:rPr lang="en-US" altLang="en-US" sz="1800" dirty="0"/>
              <a:t>– </a:t>
            </a:r>
            <a:r>
              <a:rPr lang="en-US" altLang="en-US" sz="1800" b="1" dirty="0"/>
              <a:t>Stacking</a:t>
            </a:r>
            <a:r>
              <a:rPr lang="en-US" altLang="en-US" sz="1800" dirty="0"/>
              <a:t>: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US" sz="1800" dirty="0"/>
              <a:t>Improve defaulter prediction of the decision tree using Stacking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Description – Sample data is available at local file system as credit.csv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dataset has 16 attributes described at  </a:t>
            </a:r>
            <a:r>
              <a:rPr lang="en-US" sz="1800" dirty="0">
                <a:hlinkClick r:id="rId3"/>
              </a:rPr>
              <a:t>https://archive.ics.uci.edu/ml/datasets/statlog+(german+credit+data)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or in the </a:t>
            </a:r>
            <a:r>
              <a:rPr lang="en-US" sz="1800" u="sng" dirty="0"/>
              <a:t>notes page </a:t>
            </a:r>
            <a:r>
              <a:rPr lang="en-US" sz="1800" dirty="0"/>
              <a:t>of this slide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0F9BD4-1AD8-49D5-81AC-5AD44146A39D}"/>
              </a:ext>
            </a:extLst>
          </p:cNvPr>
          <p:cNvSpPr txBox="1"/>
          <p:nvPr/>
        </p:nvSpPr>
        <p:spPr>
          <a:xfrm>
            <a:off x="4495800" y="60198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Sol: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Stacking+</a:t>
            </a:r>
            <a:r>
              <a:rPr lang="en-US" sz="1600" dirty="0" err="1">
                <a:solidFill>
                  <a:srgbClr val="000000"/>
                </a:solidFill>
              </a:rPr>
              <a:t>Credit+Decision+Tree.ipynb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971293"/>
      </p:ext>
    </p:extLst>
  </p:cSld>
  <p:clrMapOvr>
    <a:masterClrMapping/>
  </p:clrMapOvr>
  <p:transition spd="med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276600" y="2895600"/>
            <a:ext cx="2819400" cy="369332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IN" sz="1800" b="1" u="sng" dirty="0" err="1"/>
              <a:t>ThankYou</a:t>
            </a:r>
            <a:endParaRPr lang="en-IN" sz="1800" b="1" u="sng" dirty="0"/>
          </a:p>
        </p:txBody>
      </p:sp>
    </p:spTree>
    <p:extLst>
      <p:ext uri="{BB962C8B-B14F-4D97-AF65-F5344CB8AC3E}">
        <p14:creationId xmlns:p14="http://schemas.microsoft.com/office/powerpoint/2010/main" val="2848496184"/>
      </p:ext>
    </p:extLst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3196" y="1066800"/>
            <a:ext cx="8795664" cy="664797"/>
          </a:xfrm>
        </p:spPr>
        <p:txBody>
          <a:bodyPr wrap="square">
            <a:spAutoFit/>
          </a:bodyPr>
          <a:lstStyle/>
          <a:p>
            <a:pPr marL="342900" indent="-342900">
              <a:buNone/>
            </a:pPr>
            <a:r>
              <a:rPr lang="en-US" altLang="en-US" sz="1800" u="sng" dirty="0">
                <a:latin typeface="Arial" charset="0"/>
              </a:rPr>
              <a:t>Ensemble Methods </a:t>
            </a:r>
            <a:r>
              <a:rPr lang="en-US" altLang="en-US" sz="1800" dirty="0">
                <a:latin typeface="Arial" charset="0"/>
              </a:rPr>
              <a:t>-</a:t>
            </a:r>
            <a:endParaRPr lang="en-IN" sz="1600" dirty="0"/>
          </a:p>
          <a:p>
            <a:pPr marL="342900" indent="-342900">
              <a:buNone/>
            </a:pPr>
            <a:endParaRPr lang="en-IN" sz="1600" dirty="0"/>
          </a:p>
        </p:txBody>
      </p:sp>
      <p:sp>
        <p:nvSpPr>
          <p:cNvPr id="182276" name="AutoShape 4" descr="Image result for Euclidean distance formu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146" name="Picture 2" descr="https://camo.githubusercontent.com/715bf357ca41278b432ca0282908c2a4e0ee8c22/687474703a2f2f696d616765732e7363686f6c617270656469612e6f72672f772f696d616765732f382f38322f436f6d62696e696e675f636c617373696669657273322e6a7067">
            <a:extLst>
              <a:ext uri="{FF2B5EF4-FFF2-40B4-BE49-F238E27FC236}">
                <a16:creationId xmlns:a16="http://schemas.microsoft.com/office/drawing/2014/main" id="{A13D932D-2719-4717-A4B0-06D66F958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09826"/>
            <a:ext cx="6016625" cy="466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01066F-DFE2-4F48-BFCC-5A986C3E7DC6}"/>
              </a:ext>
            </a:extLst>
          </p:cNvPr>
          <p:cNvSpPr txBox="1"/>
          <p:nvPr/>
        </p:nvSpPr>
        <p:spPr>
          <a:xfrm>
            <a:off x="5994403" y="52578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https://github.com/MenuPolis/MLT/wiki/Bagging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8BA41-C384-4C8B-BF07-412FD186852B}"/>
              </a:ext>
            </a:extLst>
          </p:cNvPr>
          <p:cNvSpPr txBox="1"/>
          <p:nvPr/>
        </p:nvSpPr>
        <p:spPr>
          <a:xfrm>
            <a:off x="155575" y="5029200"/>
            <a:ext cx="2740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final stage of voting, we essentially have a combined surface resulting from individual surfaces</a:t>
            </a:r>
          </a:p>
        </p:txBody>
      </p:sp>
    </p:spTree>
    <p:extLst>
      <p:ext uri="{BB962C8B-B14F-4D97-AF65-F5344CB8AC3E}">
        <p14:creationId xmlns:p14="http://schemas.microsoft.com/office/powerpoint/2010/main" val="599181001"/>
      </p:ext>
    </p:extLst>
  </p:cSld>
  <p:clrMapOvr>
    <a:masterClrMapping/>
  </p:clrMapOvr>
  <p:transition spd="med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3196" y="1066800"/>
            <a:ext cx="8795664" cy="4979825"/>
          </a:xfrm>
        </p:spPr>
        <p:txBody>
          <a:bodyPr wrap="square">
            <a:spAutoFit/>
          </a:bodyPr>
          <a:lstStyle/>
          <a:p>
            <a:pPr marL="342900" indent="-342900">
              <a:buNone/>
            </a:pPr>
            <a:r>
              <a:rPr lang="en-US" altLang="en-US" sz="1800" u="sng" dirty="0">
                <a:latin typeface="Arial" charset="0"/>
              </a:rPr>
              <a:t>Ensemble Methods </a:t>
            </a:r>
            <a:r>
              <a:rPr lang="en-US" altLang="en-US" sz="1800" dirty="0">
                <a:latin typeface="Arial" charset="0"/>
              </a:rPr>
              <a:t>– Averaging method - </a:t>
            </a:r>
            <a:r>
              <a:rPr lang="en-IN" sz="1600" b="1" dirty="0"/>
              <a:t>Bagging (</a:t>
            </a:r>
            <a:r>
              <a:rPr lang="en-US" sz="1600" b="1" dirty="0"/>
              <a:t>B</a:t>
            </a:r>
            <a:r>
              <a:rPr lang="en-US" sz="1600" dirty="0"/>
              <a:t>ootstrap </a:t>
            </a:r>
            <a:r>
              <a:rPr lang="en-US" sz="1600" b="1" dirty="0"/>
              <a:t>Agg</a:t>
            </a:r>
            <a:r>
              <a:rPr lang="en-US" sz="1600" dirty="0"/>
              <a:t>regation</a:t>
            </a:r>
            <a:r>
              <a:rPr lang="en-US" dirty="0"/>
              <a:t>)</a:t>
            </a:r>
            <a:r>
              <a:rPr lang="en-IN" sz="1600" b="1" dirty="0"/>
              <a:t> :</a:t>
            </a:r>
          </a:p>
          <a:p>
            <a:pPr marL="342900" indent="-342900">
              <a:buNone/>
            </a:pPr>
            <a:endParaRPr lang="en-IN" sz="1600" b="1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Designed to improve the stability and accuracy of classification and regression models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It  reduces variance errors and helps to avoid overfitting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Can be used with any type of machine learning model,  mostly used with Decision Tree</a:t>
            </a:r>
            <a:endParaRPr lang="en-IN" sz="1600" dirty="0"/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Uses sampling with replacement to generate multiple samples of a given size. Sample may contain repeat data points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For large sample size, sample data is expected to have roughly 63.2% ( 1 – 1/e) unique data points and the rest being duplicates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For classification bagging is used with voting to decide the class of an input while for regression average or median values are calculate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182276" name="AutoShape 4" descr="Image result for Euclidean distance formu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3196" y="1066800"/>
            <a:ext cx="8795664" cy="400110"/>
          </a:xfrm>
        </p:spPr>
        <p:txBody>
          <a:bodyPr wrap="square">
            <a:spAutoFit/>
          </a:bodyPr>
          <a:lstStyle/>
          <a:p>
            <a:pPr marL="342900" indent="-342900">
              <a:buNone/>
            </a:pPr>
            <a:r>
              <a:rPr lang="en-US" altLang="en-US" sz="1800" u="sng" dirty="0">
                <a:latin typeface="Arial" charset="0"/>
              </a:rPr>
              <a:t>Ensemble Methods </a:t>
            </a:r>
            <a:r>
              <a:rPr lang="en-US" altLang="en-US" sz="1800" dirty="0">
                <a:latin typeface="Arial" charset="0"/>
              </a:rPr>
              <a:t>– Averaging method - </a:t>
            </a:r>
            <a:r>
              <a:rPr lang="en-IN" sz="1600" b="1" dirty="0"/>
              <a:t>Bagging (</a:t>
            </a:r>
            <a:r>
              <a:rPr lang="en-US" sz="1600" b="1" dirty="0"/>
              <a:t>B</a:t>
            </a:r>
            <a:r>
              <a:rPr lang="en-US" sz="1600" dirty="0"/>
              <a:t>ootstrap </a:t>
            </a:r>
            <a:r>
              <a:rPr lang="en-US" sz="1600" b="1" dirty="0"/>
              <a:t>Agg</a:t>
            </a:r>
            <a:r>
              <a:rPr lang="en-US" sz="1600" dirty="0"/>
              <a:t>regation</a:t>
            </a:r>
            <a:r>
              <a:rPr lang="en-US" dirty="0"/>
              <a:t>)</a:t>
            </a:r>
            <a:r>
              <a:rPr lang="en-IN" sz="1600" b="1" dirty="0"/>
              <a:t> :</a:t>
            </a:r>
          </a:p>
        </p:txBody>
      </p:sp>
      <p:sp>
        <p:nvSpPr>
          <p:cNvPr id="182276" name="AutoShape 4" descr="Image result for Euclidean distance formu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58B440-27E9-4637-A6BA-702FABD67A0E}"/>
              </a:ext>
            </a:extLst>
          </p:cNvPr>
          <p:cNvSpPr txBox="1"/>
          <p:nvPr/>
        </p:nvSpPr>
        <p:spPr>
          <a:xfrm>
            <a:off x="762000" y="5867400"/>
            <a:ext cx="7543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https://link.springer.com/article/10.1007/s13721-013-0034-x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FBBDD42-B7EB-42E2-A460-817636ED3E02}"/>
              </a:ext>
            </a:extLst>
          </p:cNvPr>
          <p:cNvGrpSpPr/>
          <p:nvPr/>
        </p:nvGrpSpPr>
        <p:grpSpPr>
          <a:xfrm>
            <a:off x="424542" y="2123301"/>
            <a:ext cx="8196717" cy="2817518"/>
            <a:chOff x="424542" y="2123301"/>
            <a:chExt cx="8196717" cy="2817518"/>
          </a:xfrm>
        </p:grpSpPr>
        <p:pic>
          <p:nvPicPr>
            <p:cNvPr id="2050" name="Picture 2" descr="https://static-content.springer.com/image/art%3A10.1007%2Fs13721-013-0034-x/MediaObjects/13721_2013_34_Fig4_HTML.gif">
              <a:extLst>
                <a:ext uri="{FF2B5EF4-FFF2-40B4-BE49-F238E27FC236}">
                  <a16:creationId xmlns:a16="http://schemas.microsoft.com/office/drawing/2014/main" id="{C949F2CE-06BB-444E-B5F2-C925A4523F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2209800"/>
              <a:ext cx="3856383" cy="1981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91C2F6B-323A-415A-B85E-0F5E9491D2DD}"/>
                </a:ext>
              </a:extLst>
            </p:cNvPr>
            <p:cNvSpPr txBox="1"/>
            <p:nvPr/>
          </p:nvSpPr>
          <p:spPr>
            <a:xfrm>
              <a:off x="424543" y="2123301"/>
              <a:ext cx="29686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Re-sampling done for every classifier using a random function. For large n, 63.2% unique samples likely to be selected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06941E-913F-49B6-B468-89B8F5DB2AF0}"/>
                </a:ext>
              </a:extLst>
            </p:cNvPr>
            <p:cNvSpPr txBox="1"/>
            <p:nvPr/>
          </p:nvSpPr>
          <p:spPr>
            <a:xfrm>
              <a:off x="424542" y="3369533"/>
              <a:ext cx="296862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Algorithm to generate classifiers. Could be Decision Tree, Naïve Bayes </a:t>
              </a:r>
              <a:r>
                <a:rPr lang="en-US" sz="1400" dirty="0" err="1"/>
                <a:t>etc</a:t>
              </a:r>
              <a:endParaRPr lang="en-US" sz="1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9E0C83-927D-4B06-AD71-8E0E899D3303}"/>
                </a:ext>
              </a:extLst>
            </p:cNvPr>
            <p:cNvSpPr txBox="1"/>
            <p:nvPr/>
          </p:nvSpPr>
          <p:spPr>
            <a:xfrm>
              <a:off x="3116715" y="4202155"/>
              <a:ext cx="296862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K classifiers created in parallel and independently on respective training data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B63202-F353-435F-A0A7-9FA7A4649833}"/>
                </a:ext>
              </a:extLst>
            </p:cNvPr>
            <p:cNvSpPr txBox="1"/>
            <p:nvPr/>
          </p:nvSpPr>
          <p:spPr>
            <a:xfrm>
              <a:off x="6629400" y="2540265"/>
              <a:ext cx="19918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Voting could be simple or weighted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A128DAF-449C-44B3-B3F5-89E8812721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5600" y="3063485"/>
              <a:ext cx="457200" cy="4417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DF663CD-6724-4ABE-87B8-05F366538D72}"/>
                </a:ext>
              </a:extLst>
            </p:cNvPr>
            <p:cNvCxnSpPr/>
            <p:nvPr/>
          </p:nvCxnSpPr>
          <p:spPr>
            <a:xfrm>
              <a:off x="2438400" y="2801875"/>
              <a:ext cx="1066800" cy="1699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BA8B0E2-4F7E-48F9-8776-14AA263A8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800" y="3581401"/>
              <a:ext cx="533399" cy="1332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CF5CC6E-E2E1-4005-ACA8-92B1B39FFB4A}"/>
                </a:ext>
              </a:extLst>
            </p:cNvPr>
            <p:cNvCxnSpPr>
              <a:stCxn id="7" idx="0"/>
            </p:cNvCxnSpPr>
            <p:nvPr/>
          </p:nvCxnSpPr>
          <p:spPr>
            <a:xfrm flipV="1">
              <a:off x="4601028" y="3599158"/>
              <a:ext cx="428172" cy="60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2345835"/>
      </p:ext>
    </p:extLst>
  </p:cSld>
  <p:clrMapOvr>
    <a:masterClrMapping/>
  </p:clrMapOvr>
  <p:transition spd="med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48336" y="1066800"/>
            <a:ext cx="8229600" cy="3767185"/>
          </a:xfrm>
        </p:spPr>
        <p:txBody>
          <a:bodyPr>
            <a:spAutoFit/>
          </a:bodyPr>
          <a:lstStyle/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u="sng" dirty="0"/>
              <a:t>Ensemble Learning </a:t>
            </a:r>
            <a:r>
              <a:rPr lang="en-US" altLang="en-US" sz="1800" dirty="0"/>
              <a:t>– </a:t>
            </a:r>
            <a:r>
              <a:rPr lang="en-US" altLang="en-US" sz="1800" b="1" dirty="0"/>
              <a:t>Bagging</a:t>
            </a:r>
            <a:r>
              <a:rPr lang="en-US" altLang="en-US" sz="1800" dirty="0"/>
              <a:t>: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US" sz="1800" dirty="0"/>
              <a:t>Improve defaulter prediction of the decision tree using bagging ensemble technique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Description – Sample data is available at local file system as credit.csv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dataset has 16 attributes described at  </a:t>
            </a:r>
            <a:r>
              <a:rPr lang="en-US" sz="1800" dirty="0">
                <a:hlinkClick r:id="rId3"/>
              </a:rPr>
              <a:t>https://archive.ics.uci.edu/ml/datasets/statlog+(german+credit+data)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or in the </a:t>
            </a:r>
            <a:r>
              <a:rPr lang="en-US" sz="1800" u="sng" dirty="0"/>
              <a:t>notes page </a:t>
            </a:r>
            <a:r>
              <a:rPr lang="en-US" sz="1800" dirty="0"/>
              <a:t>of this slide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0F9BD4-1AD8-49D5-81AC-5AD44146A39D}"/>
              </a:ext>
            </a:extLst>
          </p:cNvPr>
          <p:cNvSpPr txBox="1"/>
          <p:nvPr/>
        </p:nvSpPr>
        <p:spPr>
          <a:xfrm>
            <a:off x="4495800" y="60198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Sol: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Bagging+</a:t>
            </a:r>
            <a:r>
              <a:rPr lang="en-US" sz="1600" dirty="0" err="1">
                <a:solidFill>
                  <a:srgbClr val="000000"/>
                </a:solidFill>
              </a:rPr>
              <a:t>Credit+Decision+Tree.ipynb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190175"/>
      </p:ext>
    </p:extLst>
  </p:cSld>
  <p:clrMapOvr>
    <a:masterClrMapping/>
  </p:clrMapOvr>
  <p:transition spd="med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3196" y="1066800"/>
            <a:ext cx="8795664" cy="4013406"/>
          </a:xfrm>
        </p:spPr>
        <p:txBody>
          <a:bodyPr wrap="square">
            <a:spAutoFit/>
          </a:bodyPr>
          <a:lstStyle/>
          <a:p>
            <a:pPr marL="342900" indent="-342900">
              <a:buNone/>
            </a:pPr>
            <a:r>
              <a:rPr lang="en-US" altLang="en-US" sz="1800" u="sng" dirty="0">
                <a:latin typeface="Arial" charset="0"/>
              </a:rPr>
              <a:t>Ensemble Methods </a:t>
            </a:r>
            <a:r>
              <a:rPr lang="en-US" altLang="en-US" sz="1800" dirty="0">
                <a:latin typeface="Arial" charset="0"/>
              </a:rPr>
              <a:t>– Boosting Method – </a:t>
            </a:r>
            <a:r>
              <a:rPr lang="en-US" altLang="en-US" sz="1800" b="1" dirty="0" err="1">
                <a:latin typeface="Arial" charset="0"/>
              </a:rPr>
              <a:t>AdaBoosting</a:t>
            </a:r>
            <a:r>
              <a:rPr lang="en-US" altLang="en-US" sz="1800" dirty="0">
                <a:latin typeface="Arial" charset="0"/>
              </a:rPr>
              <a:t> :</a:t>
            </a:r>
            <a:endParaRPr lang="en-IN" sz="1800" dirty="0"/>
          </a:p>
          <a:p>
            <a:pPr marL="342900" indent="-342900">
              <a:buNone/>
            </a:pPr>
            <a:endParaRPr lang="en-IN" sz="1600" b="1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Similar to bagging, but the learners are grown sequentially; except for the first, each subsequent learner is grown from previously grown learners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If the learner is a Decision Tree, each of the trees can be small, with just a few terminal nodes (determined by the parameter d supplied )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During voting higher weight is given to the votes of learners which perform better in respective training data unlike Bagging where all get equal weight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Boosting slows down learning (because it is sequential) but the model generally performs well</a:t>
            </a:r>
          </a:p>
          <a:p>
            <a:pPr marL="342900" indent="-342900">
              <a:buNone/>
            </a:pPr>
            <a:endParaRPr lang="en-IN" sz="1600" dirty="0"/>
          </a:p>
        </p:txBody>
      </p:sp>
      <p:sp>
        <p:nvSpPr>
          <p:cNvPr id="182276" name="AutoShape 4" descr="Image result for Euclidean distance formu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ransition spd="med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3196" y="1066800"/>
            <a:ext cx="8795664" cy="369332"/>
          </a:xfrm>
        </p:spPr>
        <p:txBody>
          <a:bodyPr wrap="square">
            <a:spAutoFit/>
          </a:bodyPr>
          <a:lstStyle/>
          <a:p>
            <a:pPr marL="342900" indent="-342900">
              <a:buNone/>
            </a:pPr>
            <a:r>
              <a:rPr lang="en-US" altLang="en-US" sz="1800" u="sng" dirty="0">
                <a:latin typeface="Arial" charset="0"/>
              </a:rPr>
              <a:t>Ensemble Methods </a:t>
            </a:r>
            <a:r>
              <a:rPr lang="en-US" altLang="en-US" sz="1800" dirty="0">
                <a:latin typeface="Arial" charset="0"/>
              </a:rPr>
              <a:t>– Boosting method - </a:t>
            </a:r>
            <a:r>
              <a:rPr lang="en-US" sz="1600" b="1" dirty="0" err="1"/>
              <a:t>AdaBoosting</a:t>
            </a:r>
            <a:r>
              <a:rPr lang="en-IN" sz="1600" b="1" dirty="0"/>
              <a:t>:</a:t>
            </a:r>
          </a:p>
        </p:txBody>
      </p:sp>
      <p:sp>
        <p:nvSpPr>
          <p:cNvPr id="182276" name="AutoShape 4" descr="Image result for Euclidean distance formu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58B440-27E9-4637-A6BA-702FABD67A0E}"/>
              </a:ext>
            </a:extLst>
          </p:cNvPr>
          <p:cNvSpPr txBox="1"/>
          <p:nvPr/>
        </p:nvSpPr>
        <p:spPr>
          <a:xfrm>
            <a:off x="762000" y="5867400"/>
            <a:ext cx="7543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https://link.springer.com/article/10.1007/s13721-013-0034-x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F1940DE-4A0E-47C9-912E-CE7E8E63B6A3}"/>
              </a:ext>
            </a:extLst>
          </p:cNvPr>
          <p:cNvGrpSpPr/>
          <p:nvPr/>
        </p:nvGrpSpPr>
        <p:grpSpPr>
          <a:xfrm>
            <a:off x="424543" y="1524000"/>
            <a:ext cx="8425316" cy="3074551"/>
            <a:chOff x="424543" y="1987671"/>
            <a:chExt cx="8425316" cy="3074551"/>
          </a:xfrm>
        </p:grpSpPr>
        <p:pic>
          <p:nvPicPr>
            <p:cNvPr id="3074" name="Picture 2" descr="https://static-content.springer.com/image/art%3A10.1007%2Fs13721-013-0034-x/MediaObjects/13721_2013_34_Fig5_HTML.gif">
              <a:extLst>
                <a:ext uri="{FF2B5EF4-FFF2-40B4-BE49-F238E27FC236}">
                  <a16:creationId xmlns:a16="http://schemas.microsoft.com/office/drawing/2014/main" id="{D52F7312-0CEE-4DBB-B42B-CCB3D0A34D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8386" y="1987671"/>
              <a:ext cx="4337814" cy="1822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91C2F6B-323A-415A-B85E-0F5E9491D2DD}"/>
                </a:ext>
              </a:extLst>
            </p:cNvPr>
            <p:cNvSpPr txBox="1"/>
            <p:nvPr/>
          </p:nvSpPr>
          <p:spPr>
            <a:xfrm>
              <a:off x="424543" y="2123301"/>
              <a:ext cx="29686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Training data from base data with focus on instances which were incorrectly classified by earlier model (if any)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9E0C83-927D-4B06-AD71-8E0E899D3303}"/>
                </a:ext>
              </a:extLst>
            </p:cNvPr>
            <p:cNvSpPr txBox="1"/>
            <p:nvPr/>
          </p:nvSpPr>
          <p:spPr>
            <a:xfrm>
              <a:off x="3116715" y="3892671"/>
              <a:ext cx="296862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K similar classifiers created in sequence with respective training data with focus on addressing the misclassified data, not the usual cost functions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B63202-F353-435F-A0A7-9FA7A4649833}"/>
                </a:ext>
              </a:extLst>
            </p:cNvPr>
            <p:cNvSpPr txBox="1"/>
            <p:nvPr/>
          </p:nvSpPr>
          <p:spPr>
            <a:xfrm>
              <a:off x="6858000" y="3687574"/>
              <a:ext cx="19918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Voting could be simple or weighted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A128DAF-449C-44B3-B3F5-89E8812721C9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6705600" y="3505200"/>
              <a:ext cx="152400" cy="4439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DF663CD-6724-4ABE-87B8-05F366538D72}"/>
                </a:ext>
              </a:extLst>
            </p:cNvPr>
            <p:cNvCxnSpPr>
              <a:cxnSpLocks/>
            </p:cNvCxnSpPr>
            <p:nvPr/>
          </p:nvCxnSpPr>
          <p:spPr>
            <a:xfrm>
              <a:off x="2362200" y="2895600"/>
              <a:ext cx="1142999" cy="1757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CF5CC6E-E2E1-4005-ACA8-92B1B39FFB4A}"/>
                </a:ext>
              </a:extLst>
            </p:cNvPr>
            <p:cNvCxnSpPr>
              <a:stCxn id="7" idx="0"/>
            </p:cNvCxnSpPr>
            <p:nvPr/>
          </p:nvCxnSpPr>
          <p:spPr>
            <a:xfrm flipV="1">
              <a:off x="4601028" y="3289675"/>
              <a:ext cx="428172" cy="6029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C6C314C-4360-45D2-83B5-1C923E550A57}"/>
              </a:ext>
            </a:extLst>
          </p:cNvPr>
          <p:cNvSpPr txBox="1"/>
          <p:nvPr/>
        </p:nvSpPr>
        <p:spPr>
          <a:xfrm>
            <a:off x="460376" y="4749225"/>
            <a:ext cx="8389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It is called Adaptive Boosting as the weights are re-assigned to each instance, with higher weights to incorrectly classified instance</a:t>
            </a:r>
          </a:p>
        </p:txBody>
      </p:sp>
    </p:spTree>
    <p:extLst>
      <p:ext uri="{BB962C8B-B14F-4D97-AF65-F5344CB8AC3E}">
        <p14:creationId xmlns:p14="http://schemas.microsoft.com/office/powerpoint/2010/main" val="822867908"/>
      </p:ext>
    </p:extLst>
  </p:cSld>
  <p:clrMapOvr>
    <a:masterClrMapping/>
  </p:clrMapOvr>
  <p:transition spd="med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3196" y="1066800"/>
            <a:ext cx="8795664" cy="3471720"/>
          </a:xfrm>
        </p:spPr>
        <p:txBody>
          <a:bodyPr wrap="square">
            <a:spAutoFit/>
          </a:bodyPr>
          <a:lstStyle/>
          <a:p>
            <a:pPr marL="342900" indent="-342900">
              <a:buNone/>
            </a:pPr>
            <a:r>
              <a:rPr lang="en-US" altLang="en-US" sz="1800" u="sng" dirty="0">
                <a:latin typeface="Arial" charset="0"/>
              </a:rPr>
              <a:t>Ensemble Methods </a:t>
            </a:r>
            <a:r>
              <a:rPr lang="en-US" altLang="en-US" sz="1800" dirty="0">
                <a:latin typeface="Arial" charset="0"/>
              </a:rPr>
              <a:t>– Boosting Method – </a:t>
            </a:r>
            <a:r>
              <a:rPr lang="en-US" altLang="en-US" sz="1800" b="1" dirty="0" err="1">
                <a:latin typeface="Arial" charset="0"/>
              </a:rPr>
              <a:t>AdaBoosting</a:t>
            </a:r>
            <a:r>
              <a:rPr lang="en-US" altLang="en-US" sz="1800" dirty="0">
                <a:latin typeface="Arial" charset="0"/>
              </a:rPr>
              <a:t> :</a:t>
            </a:r>
            <a:endParaRPr lang="en-IN" sz="1800" dirty="0"/>
          </a:p>
          <a:p>
            <a:pPr marL="342900" indent="-342900">
              <a:buNone/>
            </a:pPr>
            <a:endParaRPr lang="en-IN" sz="1600" b="1" dirty="0"/>
          </a:p>
          <a:p>
            <a:pPr marL="342900" indent="-342900">
              <a:buFont typeface="+mj-lt"/>
              <a:buAutoNum type="arabicPeriod" startAt="7"/>
            </a:pPr>
            <a:r>
              <a:rPr lang="en-IN" sz="1600" dirty="0"/>
              <a:t>Two prominent boosting algorithms are </a:t>
            </a:r>
            <a:r>
              <a:rPr lang="en-IN" sz="1600" dirty="0" err="1"/>
              <a:t>AdaBoost</a:t>
            </a:r>
            <a:r>
              <a:rPr lang="en-IN" sz="1600" dirty="0"/>
              <a:t>, short for Adaptive Boosting and Gradient Descent Boosting</a:t>
            </a:r>
          </a:p>
          <a:p>
            <a:pPr marL="342900" indent="-342900">
              <a:buFont typeface="+mj-lt"/>
              <a:buAutoNum type="arabicPeriod" startAt="7"/>
            </a:pPr>
            <a:endParaRPr lang="en-IN" sz="1600" dirty="0"/>
          </a:p>
          <a:p>
            <a:pPr marL="342900" indent="-342900">
              <a:buFont typeface="+mj-lt"/>
              <a:buAutoNum type="arabicPeriod" startAt="7"/>
            </a:pPr>
            <a:r>
              <a:rPr lang="en-IN" sz="1600" dirty="0"/>
              <a:t>In </a:t>
            </a:r>
            <a:r>
              <a:rPr lang="en-IN" sz="1600" dirty="0" err="1"/>
              <a:t>AdaBoost</a:t>
            </a:r>
            <a:r>
              <a:rPr lang="en-IN" sz="1600" dirty="0"/>
              <a:t>, the successive learners are created with a focus on the ill fitted data of the previous learner</a:t>
            </a:r>
          </a:p>
          <a:p>
            <a:pPr marL="342900" indent="-342900">
              <a:buFont typeface="+mj-lt"/>
              <a:buAutoNum type="arabicPeriod" startAt="7"/>
            </a:pPr>
            <a:endParaRPr lang="en-IN" sz="1600" dirty="0"/>
          </a:p>
          <a:p>
            <a:pPr marL="342900" indent="-342900">
              <a:buFont typeface="+mj-lt"/>
              <a:buAutoNum type="arabicPeriod" startAt="7"/>
            </a:pPr>
            <a:r>
              <a:rPr lang="en-IN" sz="1600" dirty="0"/>
              <a:t>Each successive learner focuses more and more on the harder to fit data i.e. their residuals in the previous tree</a:t>
            </a:r>
          </a:p>
          <a:p>
            <a:pPr marL="342900" indent="-342900">
              <a:buFont typeface="+mj-lt"/>
              <a:buAutoNum type="arabicPeriod" startAt="7"/>
            </a:pPr>
            <a:endParaRPr lang="en-IN" sz="1600" dirty="0"/>
          </a:p>
          <a:p>
            <a:pPr marL="342900" indent="-342900">
              <a:buNone/>
            </a:pPr>
            <a:endParaRPr lang="en-IN" sz="1600" dirty="0"/>
          </a:p>
        </p:txBody>
      </p:sp>
      <p:sp>
        <p:nvSpPr>
          <p:cNvPr id="182276" name="AutoShape 4" descr="Image result for Euclidean distance formu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535023"/>
      </p:ext>
    </p:extLst>
  </p:cSld>
  <p:clrMapOvr>
    <a:masterClrMapping/>
  </p:clrMapOvr>
  <p:transition spd="med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Wipro Master Colors">
      <a:dk1>
        <a:sysClr val="windowText" lastClr="000000"/>
      </a:dk1>
      <a:lt1>
        <a:srgbClr val="FFFFFF"/>
      </a:lt1>
      <a:dk2>
        <a:srgbClr val="3C3D48"/>
      </a:dk2>
      <a:lt2>
        <a:srgbClr val="CFD0D7"/>
      </a:lt2>
      <a:accent1>
        <a:srgbClr val="03A2DF"/>
      </a:accent1>
      <a:accent2>
        <a:srgbClr val="81C240"/>
      </a:accent2>
      <a:accent3>
        <a:srgbClr val="A757A0"/>
      </a:accent3>
      <a:accent4>
        <a:srgbClr val="FECD07"/>
      </a:accent4>
      <a:accent5>
        <a:srgbClr val="EE2D30"/>
      </a:accent5>
      <a:accent6>
        <a:srgbClr val="A1A2B1"/>
      </a:accent6>
      <a:hlink>
        <a:srgbClr val="81C240"/>
      </a:hlink>
      <a:folHlink>
        <a:srgbClr val="68CFF4"/>
      </a:folHlink>
    </a:clrScheme>
    <a:fontScheme name="WIPRO PP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66050</TotalTime>
  <Words>1605</Words>
  <Application>Microsoft Office PowerPoint</Application>
  <PresentationFormat>On-screen Show (4:3)</PresentationFormat>
  <Paragraphs>193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Wipro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Valued Customer</dc:creator>
  <cp:lastModifiedBy>Mohankumar, Padmapriya</cp:lastModifiedBy>
  <cp:revision>1666</cp:revision>
  <dcterms:created xsi:type="dcterms:W3CDTF">2012-11-25T06:27:51Z</dcterms:created>
  <dcterms:modified xsi:type="dcterms:W3CDTF">2019-06-18T06:16:45Z</dcterms:modified>
</cp:coreProperties>
</file>