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963" r:id="rId2"/>
    <p:sldId id="966" r:id="rId3"/>
    <p:sldId id="1117" r:id="rId4"/>
    <p:sldId id="1116" r:id="rId5"/>
    <p:sldId id="1126" r:id="rId6"/>
    <p:sldId id="1128" r:id="rId7"/>
    <p:sldId id="1130" r:id="rId8"/>
    <p:sldId id="1129" r:id="rId9"/>
    <p:sldId id="1131" r:id="rId10"/>
    <p:sldId id="1132" r:id="rId11"/>
    <p:sldId id="1133" r:id="rId12"/>
    <p:sldId id="1134" r:id="rId13"/>
    <p:sldId id="1140" r:id="rId14"/>
    <p:sldId id="1141" r:id="rId15"/>
    <p:sldId id="114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iya1972@outlook.com" initials="m" lastIdx="1" clrIdx="0">
    <p:extLst>
      <p:ext uri="{19B8F6BF-5375-455C-9EA6-DF929625EA0E}">
        <p15:presenceInfo xmlns:p15="http://schemas.microsoft.com/office/powerpoint/2012/main" userId="88910e824b6080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65260-7919-4477-995A-DDB474463A5B}" v="6" dt="2019-06-07T07:18:2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2" autoAdjust="0"/>
    <p:restoredTop sz="92614" autoAdjust="0"/>
  </p:normalViewPr>
  <p:slideViewPr>
    <p:cSldViewPr>
      <p:cViewPr varScale="1">
        <p:scale>
          <a:sx n="60" d="100"/>
          <a:sy n="60" d="100"/>
        </p:scale>
        <p:origin x="1599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r, Anup A." userId="47043887-fb19-4e8f-8746-646808173721" providerId="ADAL" clId="{DDF65260-7919-4477-995A-DDB474463A5B}"/>
    <pc:docChg chg="custSel delSld modSld">
      <pc:chgData name="Nair, Anup A." userId="47043887-fb19-4e8f-8746-646808173721" providerId="ADAL" clId="{DDF65260-7919-4477-995A-DDB474463A5B}" dt="2019-06-07T07:18:29.390" v="5" actId="2696"/>
      <pc:docMkLst>
        <pc:docMk/>
      </pc:docMkLst>
      <pc:sldChg chg="del">
        <pc:chgData name="Nair, Anup A." userId="47043887-fb19-4e8f-8746-646808173721" providerId="ADAL" clId="{DDF65260-7919-4477-995A-DDB474463A5B}" dt="2019-06-07T07:18:29.390" v="5" actId="2696"/>
        <pc:sldMkLst>
          <pc:docMk/>
          <pc:sldMk cId="3796953987" sldId="924"/>
        </pc:sldMkLst>
      </pc:sldChg>
      <pc:sldChg chg="del">
        <pc:chgData name="Nair, Anup A." userId="47043887-fb19-4e8f-8746-646808173721" providerId="ADAL" clId="{DDF65260-7919-4477-995A-DDB474463A5B}" dt="2019-06-07T07:15:47.812" v="1" actId="2696"/>
        <pc:sldMkLst>
          <pc:docMk/>
          <pc:sldMk cId="1552845512" sldId="1122"/>
        </pc:sldMkLst>
      </pc:sldChg>
      <pc:sldChg chg="del">
        <pc:chgData name="Nair, Anup A." userId="47043887-fb19-4e8f-8746-646808173721" providerId="ADAL" clId="{DDF65260-7919-4477-995A-DDB474463A5B}" dt="2019-06-07T07:15:46.969" v="0" actId="2696"/>
        <pc:sldMkLst>
          <pc:docMk/>
          <pc:sldMk cId="643954650" sldId="1123"/>
        </pc:sldMkLst>
      </pc:sldChg>
      <pc:sldChg chg="del">
        <pc:chgData name="Nair, Anup A." userId="47043887-fb19-4e8f-8746-646808173721" providerId="ADAL" clId="{DDF65260-7919-4477-995A-DDB474463A5B}" dt="2019-06-07T07:16:00.237" v="3" actId="2696"/>
        <pc:sldMkLst>
          <pc:docMk/>
          <pc:sldMk cId="2729011920" sldId="1124"/>
        </pc:sldMkLst>
      </pc:sldChg>
      <pc:sldChg chg="del">
        <pc:chgData name="Nair, Anup A." userId="47043887-fb19-4e8f-8746-646808173721" providerId="ADAL" clId="{DDF65260-7919-4477-995A-DDB474463A5B}" dt="2019-06-07T07:15:58.696" v="2" actId="2696"/>
        <pc:sldMkLst>
          <pc:docMk/>
          <pc:sldMk cId="2410589209" sldId="1125"/>
        </pc:sldMkLst>
      </pc:sldChg>
      <pc:sldChg chg="delSp">
        <pc:chgData name="Nair, Anup A." userId="47043887-fb19-4e8f-8746-646808173721" providerId="ADAL" clId="{DDF65260-7919-4477-995A-DDB474463A5B}" dt="2019-06-07T07:16:04.893" v="4" actId="478"/>
        <pc:sldMkLst>
          <pc:docMk/>
          <pc:sldMk cId="2736175219" sldId="1126"/>
        </pc:sldMkLst>
        <pc:spChg chg="del">
          <ac:chgData name="Nair, Anup A." userId="47043887-fb19-4e8f-8746-646808173721" providerId="ADAL" clId="{DDF65260-7919-4477-995A-DDB474463A5B}" dt="2019-06-07T07:16:04.893" v="4" actId="478"/>
          <ac:spMkLst>
            <pc:docMk/>
            <pc:sldMk cId="2736175219" sldId="1126"/>
            <ac:spMk id="2" creationId="{E70C931D-FD68-454E-B348-AF6E2C0F0B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18-06-2019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8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  <p:sldLayoutId id="2147483699" r:id="rId26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amueller/mglearn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mueller/mglea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8956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b="1" dirty="0"/>
              <a:t>Feature Engineering / Feature Selection</a:t>
            </a:r>
          </a:p>
          <a:p>
            <a:pPr marL="342900" indent="-342900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0199862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with binning and polynomial features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991618"/>
            <a:ext cx="4191000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polynomial features from the original column using the function poly = </a:t>
            </a:r>
            <a:r>
              <a:rPr lang="en-US" sz="1600" dirty="0" err="1"/>
              <a:t>PolynomialFeatures</a:t>
            </a:r>
            <a:r>
              <a:rPr lang="en-US" sz="1600" dirty="0"/>
              <a:t>(degree=3, </a:t>
            </a:r>
            <a:r>
              <a:rPr lang="en-US" sz="1600" dirty="0" err="1"/>
              <a:t>include_bias</a:t>
            </a:r>
            <a:r>
              <a:rPr lang="en-US" sz="1600" dirty="0"/>
              <a:t>=False)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In this example degree is 3 which means we will have x, x^2, x^3 as our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As expected, decision tree overfits while the linear model seems underfit at this degree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9D1AA01-021C-4D48-8DB8-6DB3CC3B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" y="2162175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81FCF-49FB-4E4C-BBA1-BC12A8CD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48094"/>
            <a:ext cx="2676525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8AD39-CAAA-481A-8DA2-259D3CEAC563}"/>
              </a:ext>
            </a:extLst>
          </p:cNvPr>
          <p:cNvSpPr txBox="1"/>
          <p:nvPr/>
        </p:nvSpPr>
        <p:spPr>
          <a:xfrm>
            <a:off x="9144" y="60960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58541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with binning and polynomial features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991618"/>
            <a:ext cx="4191000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polynomial features from the original column using the function poly = </a:t>
            </a:r>
            <a:r>
              <a:rPr lang="en-US" sz="1600" dirty="0" err="1"/>
              <a:t>PolynomialFeatures</a:t>
            </a:r>
            <a:r>
              <a:rPr lang="en-US" sz="1600" dirty="0"/>
              <a:t>(degree=3, </a:t>
            </a:r>
            <a:r>
              <a:rPr lang="en-US" sz="1600" dirty="0" err="1"/>
              <a:t>include_bias</a:t>
            </a:r>
            <a:r>
              <a:rPr lang="en-US" sz="1600" dirty="0"/>
              <a:t>=False)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In this example degree is 3 which means we will have x, x^2, x^3 as our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As expected, decision tree overfits while the linear model seems underfit at this degree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9D1AA01-021C-4D48-8DB8-6DB3CC3B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" y="2162175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81FCF-49FB-4E4C-BBA1-BC12A8CD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48094"/>
            <a:ext cx="2676525" cy="86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FC04C-A018-41E0-B709-4277D6C216E2}"/>
              </a:ext>
            </a:extLst>
          </p:cNvPr>
          <p:cNvSpPr txBox="1"/>
          <p:nvPr/>
        </p:nvSpPr>
        <p:spPr>
          <a:xfrm>
            <a:off x="9144" y="60960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37917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with binning and polynomial features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676400"/>
            <a:ext cx="4191000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polynomial features from the original column using the function poly = </a:t>
            </a:r>
            <a:r>
              <a:rPr lang="en-US" sz="1600" dirty="0" err="1"/>
              <a:t>PolynomialFeatures</a:t>
            </a:r>
            <a:r>
              <a:rPr lang="en-US" sz="1600" dirty="0"/>
              <a:t>(degree=15, </a:t>
            </a:r>
            <a:r>
              <a:rPr lang="en-US" sz="1600" dirty="0" err="1"/>
              <a:t>include_bias</a:t>
            </a:r>
            <a:r>
              <a:rPr lang="en-US" sz="1600" dirty="0"/>
              <a:t>=False)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 The linear regression line is now looking a better fit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Polynomial features have a problem  with extreme values or in regions where data is scant.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SVM /SVR may be a natural choice as SVR generates features using kernels automatically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22A1FE7A-00BD-4707-8E32-F57166B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089971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33F60-7170-479B-BA9C-2EBB07DC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077968"/>
            <a:ext cx="26670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2E505-AC4A-4C7B-AB29-A28F2DBFA168}"/>
              </a:ext>
            </a:extLst>
          </p:cNvPr>
          <p:cNvSpPr txBox="1"/>
          <p:nvPr/>
        </p:nvSpPr>
        <p:spPr>
          <a:xfrm>
            <a:off x="9144" y="62484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37291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97" y="928252"/>
            <a:ext cx="7886700" cy="994172"/>
          </a:xfrm>
        </p:spPr>
        <p:txBody>
          <a:bodyPr/>
          <a:lstStyle/>
          <a:p>
            <a:r>
              <a:rPr lang="en-US" altLang="en-US" dirty="0"/>
              <a:t>Feature Selection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you have a learning algorithm LA and a set of input attributes { X1 , X2 .. </a:t>
            </a:r>
            <a:r>
              <a:rPr lang="en-US" altLang="en-US" dirty="0" err="1"/>
              <a:t>Xp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You expect that LA will only find some subset of the attributes useful.</a:t>
            </a:r>
          </a:p>
          <a:p>
            <a:r>
              <a:rPr lang="en-US" altLang="en-US" dirty="0"/>
              <a:t>Question: How can we use cross-validation to find a useful subset?</a:t>
            </a:r>
          </a:p>
          <a:p>
            <a:r>
              <a:rPr lang="en-US" altLang="en-US" dirty="0"/>
              <a:t>Some ideas:</a:t>
            </a:r>
          </a:p>
          <a:p>
            <a:pPr lvl="1"/>
            <a:r>
              <a:rPr lang="en-US" altLang="en-US" dirty="0"/>
              <a:t>Forward selection</a:t>
            </a:r>
          </a:p>
          <a:p>
            <a:pPr lvl="1"/>
            <a:r>
              <a:rPr lang="en-US" altLang="en-US" dirty="0"/>
              <a:t>Backward elimination</a:t>
            </a:r>
          </a:p>
          <a:p>
            <a:pPr lvl="1"/>
            <a:r>
              <a:rPr lang="en-US" altLang="en-US" dirty="0"/>
              <a:t>Mixed selection</a:t>
            </a:r>
          </a:p>
        </p:txBody>
      </p:sp>
    </p:spTree>
    <p:extLst>
      <p:ext uri="{BB962C8B-B14F-4D97-AF65-F5344CB8AC3E}">
        <p14:creationId xmlns:p14="http://schemas.microsoft.com/office/powerpoint/2010/main" val="361468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97" y="857251"/>
            <a:ext cx="7886700" cy="994172"/>
          </a:xfrm>
        </p:spPr>
        <p:txBody>
          <a:bodyPr/>
          <a:lstStyle/>
          <a:p>
            <a:r>
              <a:rPr lang="en-US" altLang="en-US" dirty="0"/>
              <a:t>Forward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Begin with null model - a model that contains an intercept but no predictors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fit p simple linear regressions and add to the null model the variable that results in the lowest RSS(or highest R^2)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add to that model the variable that results in the lowest RSS(or highest R^2) for the new two-variable model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Continue this approach until some stopping rule is satisfied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45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56" y="857251"/>
            <a:ext cx="7886700" cy="994172"/>
          </a:xfrm>
        </p:spPr>
        <p:txBody>
          <a:bodyPr/>
          <a:lstStyle/>
          <a:p>
            <a:r>
              <a:rPr lang="en-US" altLang="en-US" dirty="0"/>
              <a:t>Backward Elimination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with all variables in the model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 a variable from the above model and check the increment in RSS (or decrement in R^2) and remove the variable which has least influence, i.e., the variable that is least significant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new (p-1) variable model is fit and the variable with the least significance is removed.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Continue this procedure until a stopping rule is reached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8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0668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Engineering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For a model to become successful, the variables / parameters that are used to construct the model are critical. In their raw form, the variables may not be (usually are not) in a state where they can be used for modeling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Feature engineering is the process of transforming data from the raw state to a state where it becomes suitable for modeling.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It transforms the data columns into features that are better at representing a give situation in terms of clarity.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Quality of the feature in distinctly representing an entity impact the quality of the model in predicting the behavior of the entity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Exploratory Data Analytics (EDA) is the first step towards feature engineering as it is critical to assess the quality of the raw data, plan the transformations required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41323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066800"/>
            <a:ext cx="8382000" cy="559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Exploratory data analytics (EDA)</a:t>
            </a:r>
          </a:p>
          <a:p>
            <a:endParaRPr lang="en-US" sz="1400" b="1" i="1" dirty="0"/>
          </a:p>
          <a:p>
            <a:r>
              <a:rPr lang="en-US" dirty="0"/>
              <a:t>Some of the key activities performed in EDA include – </a:t>
            </a:r>
          </a:p>
          <a:p>
            <a:endParaRPr lang="en-US" sz="1400" dirty="0"/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Meaningful standardized names to the attributes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Meta information about the data. Describe the column level details such as  what it is, how it was collected, units of measurement, frequency of measurement, possible range of values etc.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and address the challenges that one will face using the data in its existing form. For e.g. missing values, outliers, data shift, sampling bias 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Descriptive stats – spread(central values , skew, tails), </a:t>
            </a:r>
            <a:r>
              <a:rPr lang="en-US" dirty="0" err="1"/>
              <a:t>mixup</a:t>
            </a:r>
            <a:r>
              <a:rPr lang="en-US" dirty="0"/>
              <a:t> of gaussians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distribution across different target classes (if in classification domain)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Outlier analysis and strategy for imputations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Assessing the impact of the actions taken on the data (modified the distribution?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99845064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219200"/>
            <a:ext cx="8382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Exploratory data analytics (EDA)</a:t>
            </a:r>
          </a:p>
          <a:p>
            <a:endParaRPr lang="en-US" sz="1400" b="1" i="1" dirty="0"/>
          </a:p>
          <a:p>
            <a:r>
              <a:rPr lang="en-US" dirty="0"/>
              <a:t>Some of the key activities performed in EDA include – </a:t>
            </a:r>
          </a:p>
          <a:p>
            <a:endParaRPr lang="en-US" sz="1400" dirty="0"/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dirty="0"/>
              <a:t>Transform the raw data into useful attributes by generating derived attributes from existing attributes if the derived attributes are likely to be better than original attributes in information content</a:t>
            </a:r>
          </a:p>
          <a:p>
            <a:pPr marL="342900" lvl="1" indent="-3429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dirty="0"/>
              <a:t>Transform the data attributes using valid mathematical transformations such as log transformation of the distribution, if the transformed data is likely to help create simpler model without loosing information</a:t>
            </a:r>
          </a:p>
          <a:p>
            <a:pPr marL="342900" indent="-342900" algn="just">
              <a:buAutoNum type="arabicPeriod"/>
            </a:pPr>
            <a:endParaRPr lang="en-IN" sz="1600" dirty="0"/>
          </a:p>
          <a:p>
            <a:pPr marL="342900" indent="-342900" algn="just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37545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2192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pPr marL="342900" indent="-342900" algn="just">
              <a:buAutoNum type="arabicPeriod"/>
            </a:pPr>
            <a:r>
              <a:rPr lang="en-IN" sz="1600" dirty="0"/>
              <a:t>Integers and floats are the most common data types that are directly used in building models. Instead, transforming them before modelling may yield better results!</a:t>
            </a:r>
          </a:p>
          <a:p>
            <a:pPr marL="342900" indent="-342900" algn="just">
              <a:buAutoNum type="arabicPeriod"/>
            </a:pPr>
            <a:endParaRPr lang="en-IN" sz="1600" dirty="0"/>
          </a:p>
          <a:p>
            <a:pPr marL="342900" indent="-342900" algn="just">
              <a:buAutoNum type="arabicPeriod"/>
            </a:pPr>
            <a:r>
              <a:rPr lang="en-IN" sz="1600" dirty="0"/>
              <a:t>Feature engineering on numerical columns may take the form of-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IN" sz="1400" dirty="0"/>
              <a:t>scaling the data if using algorithms that involve similarity measurements based on distance calculations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IN" sz="1400" dirty="0"/>
              <a:t>Transforming the distributions using mathematical techniques such as exponential distribution to almost normal using log functions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IN" sz="1400" dirty="0"/>
              <a:t>Binning the numeric data followed by binarization for e.g. using one-hot coding </a:t>
            </a:r>
          </a:p>
          <a:p>
            <a:pPr marL="800100" lvl="1" indent="-342900" algn="just">
              <a:buFont typeface="+mj-lt"/>
              <a:buAutoNum type="alphaLcPeriod"/>
            </a:pPr>
            <a:endParaRPr lang="en-IN" sz="1400" dirty="0"/>
          </a:p>
          <a:p>
            <a:pPr marL="342900" indent="-342900" algn="just">
              <a:buAutoNum type="arabicPeriod"/>
            </a:pPr>
            <a:r>
              <a:rPr lang="en-IN" sz="1600" dirty="0"/>
              <a:t>Binning can help make linear models powerful when the data distribution on predictors is spread out though it has a trend</a:t>
            </a:r>
            <a:endParaRPr lang="en-IN" sz="1400" u="sng" dirty="0"/>
          </a:p>
          <a:p>
            <a:pPr marL="342900" indent="-342900" algn="just">
              <a:buAutoNum type="arabicPeriod"/>
            </a:pPr>
            <a:endParaRPr lang="en-IN" sz="1400" u="sng" dirty="0"/>
          </a:p>
          <a:p>
            <a:pPr marL="342900" indent="-342900" algn="just">
              <a:buAutoNum type="arabicPeriod"/>
            </a:pPr>
            <a:r>
              <a:rPr lang="en-IN" sz="1600" dirty="0"/>
              <a:t>Interaction &amp; Polynomial features – Another way to enrich feature representation, especially in linear models is using interaction features , polynomial features</a:t>
            </a:r>
          </a:p>
          <a:p>
            <a:pPr marL="342900" indent="-342900" algn="just">
              <a:buAutoNum type="arabicPeriod"/>
            </a:pPr>
            <a:endParaRPr lang="en-IN" sz="1600" dirty="0"/>
          </a:p>
          <a:p>
            <a:pPr marL="342900" indent="-342900" algn="just">
              <a:buAutoNum type="arabicPeriod"/>
            </a:pPr>
            <a:r>
              <a:rPr lang="en-IN" sz="1600" dirty="0"/>
              <a:t>In the binning example the linear model creates constant value in each bin (intercept), however, we can also make it learn the slope by including the original feature</a:t>
            </a:r>
          </a:p>
        </p:txBody>
      </p:sp>
    </p:spTree>
    <p:extLst>
      <p:ext uri="{BB962C8B-B14F-4D97-AF65-F5344CB8AC3E}">
        <p14:creationId xmlns:p14="http://schemas.microsoft.com/office/powerpoint/2010/main" val="2736175219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 Model and Binning, </a:t>
            </a:r>
            <a:r>
              <a:rPr lang="en-US" dirty="0" err="1"/>
              <a:t>OneHotCoding</a:t>
            </a:r>
            <a:r>
              <a:rPr lang="en-US" dirty="0"/>
              <a:t> </a:t>
            </a:r>
          </a:p>
          <a:p>
            <a:endParaRPr 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710FAA-48C3-41F4-9256-DC31391E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9426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991618"/>
            <a:ext cx="4191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 comparison of decision tree and a simple linear model on the given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Decision tree is more flexible and does better than linear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Suppose we have to build linear model only, we can use binning to enrich the attributes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B4A3-0A06-41C7-825D-4AFA763D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35127"/>
            <a:ext cx="283845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B65EF-189B-4C16-82A0-6E10240C5F15}"/>
              </a:ext>
            </a:extLst>
          </p:cNvPr>
          <p:cNvSpPr txBox="1"/>
          <p:nvPr/>
        </p:nvSpPr>
        <p:spPr>
          <a:xfrm>
            <a:off x="18288" y="57912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44839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7620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and Binning, </a:t>
            </a:r>
            <a:r>
              <a:rPr lang="en-US" dirty="0" err="1"/>
              <a:t>OneHotCoding</a:t>
            </a:r>
            <a:r>
              <a:rPr lang="en-US" dirty="0"/>
              <a:t> 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600200"/>
            <a:ext cx="4191000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After binning, the decision tree boundaries and linear regression boundaries are exactly same. They are overlapping.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For each bin, both models are predicting a single value as output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Comparing the linear models before binning and after binning, we can see that the linear model has become more flexible.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D373A28-1AEF-4BA2-8E45-C8296EC9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223260" cy="22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265D2F4-7759-4749-9A80-D1FCC084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15869"/>
            <a:ext cx="3147060" cy="215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96EC3-220A-4692-9F33-FE8E36CD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856" y="5273290"/>
            <a:ext cx="2847975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338A3-87CB-474D-BF26-5FE9FC878C7C}"/>
              </a:ext>
            </a:extLst>
          </p:cNvPr>
          <p:cNvSpPr txBox="1"/>
          <p:nvPr/>
        </p:nvSpPr>
        <p:spPr>
          <a:xfrm>
            <a:off x="9144" y="62484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00198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with binning and original value combined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991618"/>
            <a:ext cx="4191000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The input data is not only the bins but also include the original X column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Presence of the original column with each bin, introduces a slope and offset for each bin. For e.g. [-0.75275929, 0. , 0. , 0. , 1. , 0. , 0. , 0. , 0. , 0. , 0.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Linear model performance as marginally gone up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Decision tree, given it’s non-parametric property, has become more complex and hence accurate</a:t>
            </a:r>
            <a:endParaRPr lang="en-US" sz="16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C490E7B-1548-4734-B5AF-54463B2C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043434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99A33-C6F6-4831-B72D-9600FEE4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4866383"/>
            <a:ext cx="3028950" cy="96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63A18-46AB-4600-80B4-0544FB586B35}"/>
              </a:ext>
            </a:extLst>
          </p:cNvPr>
          <p:cNvSpPr txBox="1"/>
          <p:nvPr/>
        </p:nvSpPr>
        <p:spPr>
          <a:xfrm>
            <a:off x="94488" y="60960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30012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44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Engineering on Numeric data</a:t>
            </a:r>
          </a:p>
          <a:p>
            <a:endParaRPr lang="en-US" sz="1400" b="1" i="1" dirty="0"/>
          </a:p>
          <a:p>
            <a:r>
              <a:rPr lang="en-US" dirty="0"/>
              <a:t>Linear Model with binning and interaction features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C92CC-0E50-4DA2-B09C-599F007C2374}"/>
              </a:ext>
            </a:extLst>
          </p:cNvPr>
          <p:cNvSpPr txBox="1"/>
          <p:nvPr/>
        </p:nvSpPr>
        <p:spPr>
          <a:xfrm>
            <a:off x="4572000" y="1991618"/>
            <a:ext cx="4191000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Create an interaction feature by using simple multiple operation. For e.g. </a:t>
            </a:r>
            <a:r>
              <a:rPr lang="en-US" sz="1600" dirty="0" err="1"/>
              <a:t>X_product</a:t>
            </a:r>
            <a:r>
              <a:rPr lang="en-US" sz="1600" dirty="0"/>
              <a:t> = </a:t>
            </a:r>
            <a:r>
              <a:rPr lang="en-US" sz="1600" dirty="0" err="1"/>
              <a:t>np.hstack</a:t>
            </a:r>
            <a:r>
              <a:rPr lang="en-US" sz="1600" dirty="0"/>
              <a:t>([</a:t>
            </a:r>
            <a:r>
              <a:rPr lang="en-US" sz="1600" dirty="0" err="1"/>
              <a:t>X_binned</a:t>
            </a:r>
            <a:r>
              <a:rPr lang="en-US" sz="1600" dirty="0"/>
              <a:t>, </a:t>
            </a:r>
            <a:r>
              <a:rPr lang="en-US" sz="1600" dirty="0" err="1"/>
              <a:t>X_binned</a:t>
            </a:r>
            <a:r>
              <a:rPr lang="en-US" sz="1600" dirty="0"/>
              <a:t> * X])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The input data now has </a:t>
            </a:r>
            <a:r>
              <a:rPr lang="en-US" sz="1600" dirty="0" err="1"/>
              <a:t>onehotcoded</a:t>
            </a:r>
            <a:r>
              <a:rPr lang="en-US" sz="1600" dirty="0"/>
              <a:t> bins with one bin carrying the original value for e.g. [</a:t>
            </a:r>
            <a:r>
              <a:rPr lang="en-US" sz="1600" b="1" i="1" dirty="0"/>
              <a:t> 0. , 0. , 0. , 1. , 0. , 0. , 0. , 0. , 0. , 0</a:t>
            </a:r>
            <a:r>
              <a:rPr lang="en-US" sz="1600" dirty="0"/>
              <a:t>. , </a:t>
            </a:r>
            <a:r>
              <a:rPr lang="en-US" sz="1600" b="1" i="1" dirty="0">
                <a:solidFill>
                  <a:schemeClr val="accent1"/>
                </a:solidFill>
              </a:rPr>
              <a:t>-0. , -0. , -0. , -0.75275929, -0. , -0. , -0. , -0. , -0. , -0.</a:t>
            </a:r>
            <a:r>
              <a:rPr lang="en-US" sz="1600" dirty="0"/>
              <a:t>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5039B09-FB4C-4C93-82B4-858AFA88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7" y="2162175"/>
            <a:ext cx="36957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2CA84-1597-4D05-98CC-79CC7251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36" y="5067300"/>
            <a:ext cx="289560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788CE-A139-48AD-B8B4-4021F18CEBC0}"/>
              </a:ext>
            </a:extLst>
          </p:cNvPr>
          <p:cNvSpPr txBox="1"/>
          <p:nvPr/>
        </p:nvSpPr>
        <p:spPr>
          <a:xfrm>
            <a:off x="94488" y="6096000"/>
            <a:ext cx="88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This example uses a package </a:t>
            </a:r>
            <a:r>
              <a:rPr lang="en-US" sz="1400" dirty="0" err="1"/>
              <a:t>mglearn</a:t>
            </a:r>
            <a:r>
              <a:rPr lang="en-US" sz="1400" dirty="0"/>
              <a:t> which is available on Git (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https://github.com/amueller/mglearn</a:t>
            </a:r>
            <a:r>
              <a:rPr lang="en-US" sz="1400" dirty="0"/>
              <a:t>) and is used with a book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b="1" dirty="0"/>
              <a:t>Introduction to Machine Learning with Python”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55221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73327</TotalTime>
  <Words>1585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Forward Selection</vt:lpstr>
      <vt:lpstr>Backward Elimination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Mohankumar, Padmapriya</cp:lastModifiedBy>
  <cp:revision>1805</cp:revision>
  <dcterms:created xsi:type="dcterms:W3CDTF">2012-11-25T06:27:51Z</dcterms:created>
  <dcterms:modified xsi:type="dcterms:W3CDTF">2019-06-18T06:18:35Z</dcterms:modified>
</cp:coreProperties>
</file>