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B8AD-7DB1-4567-AB30-8168E0670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ENSEMBLING Workshop</a:t>
            </a:r>
            <a:br>
              <a:rPr lang="en-US" dirty="0"/>
            </a:br>
            <a:r>
              <a:rPr lang="en-US" sz="1600" b="1" dirty="0" err="1"/>
              <a:t>PyCON</a:t>
            </a:r>
            <a:r>
              <a:rPr lang="en-US" sz="1600" b="1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A3B71-6543-41AD-98E2-B75765145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Padmapriya Mohankumar</a:t>
            </a:r>
          </a:p>
        </p:txBody>
      </p:sp>
    </p:spTree>
    <p:extLst>
      <p:ext uri="{BB962C8B-B14F-4D97-AF65-F5344CB8AC3E}">
        <p14:creationId xmlns:p14="http://schemas.microsoft.com/office/powerpoint/2010/main" val="17463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00854C-A975-419A-9937-17E29BAC4200}"/>
              </a:ext>
            </a:extLst>
          </p:cNvPr>
          <p:cNvSpPr txBox="1">
            <a:spLocks noChangeArrowheads="1"/>
          </p:cNvSpPr>
          <p:nvPr/>
        </p:nvSpPr>
        <p:spPr>
          <a:xfrm>
            <a:off x="347663" y="1066800"/>
            <a:ext cx="10558769" cy="5058821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Each tree in the ensemble is built from a </a:t>
            </a:r>
            <a:r>
              <a:rPr lang="en-IN" sz="1400" u="sng" dirty="0">
                <a:latin typeface="Arial" panose="020B0604020202020204" pitchFamily="34" charset="0"/>
                <a:cs typeface="Arial" panose="020B0604020202020204" pitchFamily="34" charset="0"/>
              </a:rPr>
              <a:t>sample drawn with replacement (bootstrap)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from the training set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 addition, when splitting a node during the construction of a tree, </a:t>
            </a:r>
            <a:r>
              <a:rPr lang="en-IN" sz="1400" u="sng" dirty="0">
                <a:latin typeface="Arial" panose="020B0604020202020204" pitchFamily="34" charset="0"/>
                <a:cs typeface="Arial" panose="020B0604020202020204" pitchFamily="34" charset="0"/>
              </a:rPr>
              <a:t>the split that is chosen is no longer the best split among all the features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Instead, the </a:t>
            </a:r>
            <a:r>
              <a:rPr lang="en-IN" sz="1400" u="sng" dirty="0">
                <a:latin typeface="Arial" panose="020B0604020202020204" pitchFamily="34" charset="0"/>
                <a:cs typeface="Arial" panose="020B0604020202020204" pitchFamily="34" charset="0"/>
              </a:rPr>
              <a:t>split  is picked is the best split among a random subset of the features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As a result of this randomness, </a:t>
            </a:r>
            <a:r>
              <a:rPr lang="en-IN" sz="1400" u="sng" dirty="0">
                <a:latin typeface="Arial" panose="020B0604020202020204" pitchFamily="34" charset="0"/>
                <a:cs typeface="Arial" panose="020B0604020202020204" pitchFamily="34" charset="0"/>
              </a:rPr>
              <a:t>the bias of the forest usually slightly increases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(with respect to the bias of a single non-random tree)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Due to averaging, its variance decreases, usually more than compensating the increase in bias, hence yielding overall a better result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35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089CAA-9FCF-44DB-A8FA-8DEB7094579C}"/>
              </a:ext>
            </a:extLst>
          </p:cNvPr>
          <p:cNvSpPr txBox="1">
            <a:spLocks noChangeArrowheads="1"/>
          </p:cNvSpPr>
          <p:nvPr/>
        </p:nvSpPr>
        <p:spPr>
          <a:xfrm>
            <a:off x="347663" y="1066800"/>
            <a:ext cx="8796337" cy="133780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dirty="0"/>
              <a:t>Used with Decision Trees. Create different trees by providing different sub-features from the feature set to the tree creating algorithm. The optimization function is Entropy or Gini index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0015A-336B-49B3-9C76-5AB6A26E0642}"/>
              </a:ext>
            </a:extLst>
          </p:cNvPr>
          <p:cNvGrpSpPr/>
          <p:nvPr/>
        </p:nvGrpSpPr>
        <p:grpSpPr>
          <a:xfrm>
            <a:off x="1163177" y="2674477"/>
            <a:ext cx="7813675" cy="3711575"/>
            <a:chOff x="263525" y="2689225"/>
            <a:chExt cx="7813675" cy="37115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F1F326-207D-4D6E-A941-34B3534948CF}"/>
                </a:ext>
              </a:extLst>
            </p:cNvPr>
            <p:cNvGrpSpPr/>
            <p:nvPr/>
          </p:nvGrpSpPr>
          <p:grpSpPr>
            <a:xfrm>
              <a:off x="263525" y="2689225"/>
              <a:ext cx="7813675" cy="3711575"/>
              <a:chOff x="263525" y="2689225"/>
              <a:chExt cx="7813675" cy="37115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540520C-6DCF-4370-A839-E73E60E97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0800" y="2698750"/>
                <a:ext cx="1676400" cy="37020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F9385D3-D083-4C21-A891-FF5DE7F37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3938587"/>
                <a:ext cx="2019300" cy="895350"/>
              </a:xfrm>
              <a:prstGeom prst="rect">
                <a:avLst/>
              </a:prstGeom>
            </p:spPr>
          </p:pic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059A7F49-8C22-4215-BEBC-69ED6FE1E0C6}"/>
                  </a:ext>
                </a:extLst>
              </p:cNvPr>
              <p:cNvSpPr/>
              <p:nvPr/>
            </p:nvSpPr>
            <p:spPr>
              <a:xfrm>
                <a:off x="1031875" y="3917950"/>
                <a:ext cx="225425" cy="936625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3932-8D4D-41A7-AFFF-A6246E730CCA}"/>
                  </a:ext>
                </a:extLst>
              </p:cNvPr>
              <p:cNvSpPr txBox="1"/>
              <p:nvPr/>
            </p:nvSpPr>
            <p:spPr>
              <a:xfrm>
                <a:off x="263525" y="4146550"/>
                <a:ext cx="879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 instances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FA2BF3B-A68B-475A-9AB0-4A0545024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9600" y="2689225"/>
                <a:ext cx="685800" cy="9239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1E46C5E-1573-4ADA-80B9-DE587859B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0258" y="5256890"/>
                <a:ext cx="676275" cy="9429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DBB4E63-FFB0-438E-9D38-0497E6A41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1555" y="3946525"/>
                <a:ext cx="666750" cy="885825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B79C25FA-C700-4316-86E9-67E5BF75817B}"/>
                  </a:ext>
                </a:extLst>
              </p:cNvPr>
              <p:cNvCxnSpPr>
                <a:stCxn id="9" idx="3"/>
                <a:endCxn id="12" idx="1"/>
              </p:cNvCxnSpPr>
              <p:nvPr/>
            </p:nvCxnSpPr>
            <p:spPr>
              <a:xfrm flipV="1">
                <a:off x="3352800" y="3151188"/>
                <a:ext cx="1066800" cy="12350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D82C503C-7895-442F-9A61-32791CC3E3FD}"/>
                  </a:ext>
                </a:extLst>
              </p:cNvPr>
              <p:cNvCxnSpPr>
                <a:stCxn id="9" idx="3"/>
                <a:endCxn id="13" idx="1"/>
              </p:cNvCxnSpPr>
              <p:nvPr/>
            </p:nvCxnSpPr>
            <p:spPr>
              <a:xfrm>
                <a:off x="3352800" y="4386262"/>
                <a:ext cx="1077458" cy="134211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41308AC-2FD9-49D5-A881-BDFD27DBEE00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5105400" y="3151188"/>
                <a:ext cx="12724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25B0C90-863A-4972-8850-D03758435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5400" y="5746750"/>
                <a:ext cx="127249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2E4EA4-9587-4D11-B32B-F9CEB6C1A5EC}"/>
                  </a:ext>
                </a:extLst>
              </p:cNvPr>
              <p:cNvSpPr txBox="1"/>
              <p:nvPr/>
            </p:nvSpPr>
            <p:spPr>
              <a:xfrm>
                <a:off x="1143000" y="5289550"/>
                <a:ext cx="2209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Original number of features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887DD77-C8E6-4BFF-8E18-9B7A4BE0D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4375150"/>
              <a:ext cx="1196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560759-ADDB-431B-A387-65BBAD718726}"/>
              </a:ext>
            </a:extLst>
          </p:cNvPr>
          <p:cNvSpPr txBox="1"/>
          <p:nvPr/>
        </p:nvSpPr>
        <p:spPr>
          <a:xfrm>
            <a:off x="4124632" y="234110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Randomly selected sub feature set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B27BD-73A5-487A-85FD-2F97B2ACE675}"/>
              </a:ext>
            </a:extLst>
          </p:cNvPr>
          <p:cNvSpPr txBox="1"/>
          <p:nvPr/>
        </p:nvSpPr>
        <p:spPr>
          <a:xfrm>
            <a:off x="6906108" y="236648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Independent trees created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09718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-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7D2379-E608-4E55-9860-B7C9BB8C320B}"/>
              </a:ext>
            </a:extLst>
          </p:cNvPr>
          <p:cNvSpPr txBox="1">
            <a:spLocks noChangeArrowheads="1"/>
          </p:cNvSpPr>
          <p:nvPr/>
        </p:nvSpPr>
        <p:spPr>
          <a:xfrm>
            <a:off x="346587" y="1398639"/>
            <a:ext cx="11746014" cy="4034951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Similar to bagging, but apply several different models to original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weights for each model is determined based on how well they perform on the given input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Similar classifiers usually make similar errors (bagging)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forming an ensemble with similar classifiers may not improve the classification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Presence of a poorly performing classifier may cause performance deterioration in the overall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Similarly, even on presence of a classifier that performs much better than all of the other available base classifiers, may cause degradation in the overall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Another important factor is the amount of correlation among the incorrect classifications made by each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the consistent classifiers tend to misclassify the same instances, then combining their results will have no benefit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contrast, a greater amount of independence among the classifiers can result in errors by individual classifiers being overlooked when the results of the ensemble are combined.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7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-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Image result for ensemble method stacking">
            <a:extLst>
              <a:ext uri="{FF2B5EF4-FFF2-40B4-BE49-F238E27FC236}">
                <a16:creationId xmlns:a16="http://schemas.microsoft.com/office/drawing/2014/main" id="{7584B329-E50A-42B7-8973-6BF98F13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31597"/>
            <a:ext cx="656386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629491-B021-428F-A5A9-BBEE143CEE9E}"/>
              </a:ext>
            </a:extLst>
          </p:cNvPr>
          <p:cNvSpPr txBox="1"/>
          <p:nvPr/>
        </p:nvSpPr>
        <p:spPr>
          <a:xfrm>
            <a:off x="7905135" y="1932039"/>
            <a:ext cx="3421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stacking multiple layers of machine learning models are placed one over another where each of the models passes their predictions to the model in the layer above it </a:t>
            </a:r>
          </a:p>
          <a:p>
            <a:endParaRPr lang="en-US" dirty="0"/>
          </a:p>
          <a:p>
            <a:r>
              <a:rPr lang="en-US" dirty="0"/>
              <a:t>The top layer model takes decisions based on the outputs of the models in layers below it.</a:t>
            </a:r>
          </a:p>
        </p:txBody>
      </p:sp>
    </p:spTree>
    <p:extLst>
      <p:ext uri="{BB962C8B-B14F-4D97-AF65-F5344CB8AC3E}">
        <p14:creationId xmlns:p14="http://schemas.microsoft.com/office/powerpoint/2010/main" val="274063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and Cons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7D2379-E608-4E55-9860-B7C9BB8C320B}"/>
              </a:ext>
            </a:extLst>
          </p:cNvPr>
          <p:cNvSpPr txBox="1">
            <a:spLocks noChangeArrowheads="1"/>
          </p:cNvSpPr>
          <p:nvPr/>
        </p:nvSpPr>
        <p:spPr>
          <a:xfrm>
            <a:off x="415414" y="1745226"/>
            <a:ext cx="11554285" cy="4421723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Proven method for improving the accuracy of the model and works in most of the cases.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all machine learning hackathons.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becomes robust and stable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capture linear and simple as well non-linear complex relationships in the data.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Reduces the model interpretability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Very difficult to draw any crucial business insights at the end.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selection of base models for creating an ensemble is an art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Really hard to master</a:t>
            </a:r>
          </a:p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29623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 Workshop/Hands-on in Python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96DCD-99C9-4C1F-8782-D2FB959C41FE}"/>
              </a:ext>
            </a:extLst>
          </p:cNvPr>
          <p:cNvSpPr txBox="1"/>
          <p:nvPr/>
        </p:nvSpPr>
        <p:spPr>
          <a:xfrm>
            <a:off x="3001297" y="3001297"/>
            <a:ext cx="7551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ENSEMBLES HANDS – ON </a:t>
            </a:r>
          </a:p>
        </p:txBody>
      </p:sp>
    </p:spTree>
    <p:extLst>
      <p:ext uri="{BB962C8B-B14F-4D97-AF65-F5344CB8AC3E}">
        <p14:creationId xmlns:p14="http://schemas.microsoft.com/office/powerpoint/2010/main" val="417303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6FB3-44F1-40DA-A461-BF204FB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38" y="759542"/>
            <a:ext cx="9720072" cy="44835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129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48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2D71F5E-D7DA-4C5A-800A-1BD86BFF80E5}"/>
              </a:ext>
            </a:extLst>
          </p:cNvPr>
          <p:cNvSpPr txBox="1">
            <a:spLocks noChangeArrowheads="1"/>
          </p:cNvSpPr>
          <p:nvPr/>
        </p:nvSpPr>
        <p:spPr>
          <a:xfrm>
            <a:off x="539544" y="1313033"/>
            <a:ext cx="11112911" cy="4929555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Combine Predictions of several base estimators built with a given learning algorithm in order to improve generalizability / robustness over a single estimator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Two families of ensemble methods are usually distinguished: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Averaging methods:</a:t>
            </a:r>
          </a:p>
          <a:p>
            <a:pPr marL="0" indent="0">
              <a:buNone/>
            </a:pP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driving principle is to build several estimators independently and then to average / vote  their predictions.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average, the combined estimator is usually better than any of the single base estimator because its variance is reduced.</a:t>
            </a:r>
          </a:p>
          <a:p>
            <a:pPr marL="1014984" lvl="4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E.g. Bagging methods, Forests of randomized trees, 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Boosting methods: 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 estimators are built sequentially and one tries to reduce the bias of the combined estimator.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motivation is to combine several weak models to produce a powerful ensemble.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 AdaBoost, Gradient Tree Boosting,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348C8-4EAF-4481-BFA8-4C1F2E863AF5}"/>
              </a:ext>
            </a:extLst>
          </p:cNvPr>
          <p:cNvSpPr txBox="1"/>
          <p:nvPr/>
        </p:nvSpPr>
        <p:spPr>
          <a:xfrm>
            <a:off x="420329" y="479322"/>
            <a:ext cx="113562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amo.githubusercontent.com/715bf357ca41278b432ca0282908c2a4e0ee8c22/687474703a2f2f696d616765732e7363686f6c617270656469612e6f72672f772f696d616765732f382f38322f436f6d62696e696e675f636c617373696669657273322e6a7067">
            <a:extLst>
              <a:ext uri="{FF2B5EF4-FFF2-40B4-BE49-F238E27FC236}">
                <a16:creationId xmlns:a16="http://schemas.microsoft.com/office/drawing/2014/main" id="{5F301EC1-4558-4430-863F-E69DA115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9826"/>
            <a:ext cx="6016625" cy="46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1C9E5-34E1-4CF5-8338-EAE622909BEA}"/>
              </a:ext>
            </a:extLst>
          </p:cNvPr>
          <p:cNvSpPr txBox="1"/>
          <p:nvPr/>
        </p:nvSpPr>
        <p:spPr>
          <a:xfrm>
            <a:off x="155575" y="5029200"/>
            <a:ext cx="2740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final stage of voting, we essentially have a combined surface resulting from individual surfaces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2EEC1-6410-4CC8-B88E-C03322D49895}"/>
              </a:ext>
            </a:extLst>
          </p:cNvPr>
          <p:cNvSpPr txBox="1"/>
          <p:nvPr/>
        </p:nvSpPr>
        <p:spPr>
          <a:xfrm>
            <a:off x="5994403" y="5257800"/>
            <a:ext cx="486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https://github.com/MenuPolis/MLT/wiki/Bagging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1C5B-8BDD-48A7-871B-0876882E9F2F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ENSEMBLING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771C5B-8BDD-48A7-871B-0876882E9F2F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-</a:t>
            </a:r>
            <a:r>
              <a:rPr lang="en-US" altLang="en-US" dirty="0">
                <a:latin typeface="Arial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 (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 Aggregation)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23510-5E7E-43C8-BB4D-01B6532CAF9E}"/>
              </a:ext>
            </a:extLst>
          </p:cNvPr>
          <p:cNvSpPr/>
          <p:nvPr/>
        </p:nvSpPr>
        <p:spPr>
          <a:xfrm>
            <a:off x="346587" y="1574069"/>
            <a:ext cx="10515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Designed to improve the stability and accuracy of classification and regression models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 reduces variance errors and helps to avoid overfitting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 be used with any type of machine learning model,  mostly used with Decision Tree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Uses sampling with replacement to generate multiple samples of a given size. Sample may contain repeat data points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 large sample size, sample data is expected to have roughly 63.2% ( 1 – 1/e) unique data points and the rest being duplicates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 classification bagging is used with voting to decide the class of an input while for regression average or median values are calculate</a:t>
            </a:r>
          </a:p>
        </p:txBody>
      </p:sp>
    </p:spTree>
    <p:extLst>
      <p:ext uri="{BB962C8B-B14F-4D97-AF65-F5344CB8AC3E}">
        <p14:creationId xmlns:p14="http://schemas.microsoft.com/office/powerpoint/2010/main" val="269899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B80E980-06FC-4AB4-9BF7-6746027F1BFE}"/>
              </a:ext>
            </a:extLst>
          </p:cNvPr>
          <p:cNvGrpSpPr/>
          <p:nvPr/>
        </p:nvGrpSpPr>
        <p:grpSpPr>
          <a:xfrm>
            <a:off x="424542" y="2123301"/>
            <a:ext cx="8196717" cy="3283464"/>
            <a:chOff x="424542" y="2123301"/>
            <a:chExt cx="8196717" cy="2817518"/>
          </a:xfrm>
        </p:grpSpPr>
        <p:pic>
          <p:nvPicPr>
            <p:cNvPr id="8" name="Picture 2" descr="https://static-content.springer.com/image/art%3A10.1007%2Fs13721-013-0034-x/MediaObjects/13721_2013_34_Fig4_HTML.gif">
              <a:extLst>
                <a:ext uri="{FF2B5EF4-FFF2-40B4-BE49-F238E27FC236}">
                  <a16:creationId xmlns:a16="http://schemas.microsoft.com/office/drawing/2014/main" id="{1DA1817D-B741-4163-B042-756E6937B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209800"/>
              <a:ext cx="3856383" cy="198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782810-5B03-4C3B-90C7-A689555C62DB}"/>
                </a:ext>
              </a:extLst>
            </p:cNvPr>
            <p:cNvSpPr txBox="1"/>
            <p:nvPr/>
          </p:nvSpPr>
          <p:spPr>
            <a:xfrm>
              <a:off x="424543" y="2123301"/>
              <a:ext cx="2968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Re-sampling done for every classifier using a random function. For large n, 63.2% unique samples likely to be selected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558F77-44BE-46C0-9B0B-78BF15A77405}"/>
                </a:ext>
              </a:extLst>
            </p:cNvPr>
            <p:cNvSpPr txBox="1"/>
            <p:nvPr/>
          </p:nvSpPr>
          <p:spPr>
            <a:xfrm>
              <a:off x="424542" y="3369533"/>
              <a:ext cx="2968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Algorithm to generate classifiers. Could be Decision Tree, Naïve Bayes </a:t>
              </a:r>
              <a:r>
                <a:rPr lang="en-US" sz="1400" dirty="0" err="1"/>
                <a:t>etc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BBD2DF-B00C-4E82-BD71-FB5044919B62}"/>
                </a:ext>
              </a:extLst>
            </p:cNvPr>
            <p:cNvSpPr txBox="1"/>
            <p:nvPr/>
          </p:nvSpPr>
          <p:spPr>
            <a:xfrm>
              <a:off x="3116715" y="4202155"/>
              <a:ext cx="2968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classifiers created in parallel and independently on respective training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AA800C-24A4-48A6-98B7-E3118F10CD93}"/>
                </a:ext>
              </a:extLst>
            </p:cNvPr>
            <p:cNvSpPr txBox="1"/>
            <p:nvPr/>
          </p:nvSpPr>
          <p:spPr>
            <a:xfrm>
              <a:off x="6629400" y="2540265"/>
              <a:ext cx="199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Voting could be simple or weighted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665477-1428-4F89-BF4A-9B5106328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3063485"/>
              <a:ext cx="457200" cy="44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9DD987-8E8A-4FB8-B5F8-547745E934A8}"/>
                </a:ext>
              </a:extLst>
            </p:cNvPr>
            <p:cNvCxnSpPr/>
            <p:nvPr/>
          </p:nvCxnSpPr>
          <p:spPr>
            <a:xfrm>
              <a:off x="2438400" y="2801875"/>
              <a:ext cx="1066800" cy="16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FD6F5D-1AEC-4A03-851C-0EB8D1DCA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581401"/>
              <a:ext cx="533399" cy="13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14ACCA-F4C1-45AD-AACD-5F63F8D11E39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4601028" y="3599158"/>
              <a:ext cx="428172" cy="60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31D9C7-D889-4B2A-B553-A8749AC43203}"/>
              </a:ext>
            </a:extLst>
          </p:cNvPr>
          <p:cNvSpPr txBox="1"/>
          <p:nvPr/>
        </p:nvSpPr>
        <p:spPr>
          <a:xfrm>
            <a:off x="762000" y="5867400"/>
            <a:ext cx="754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https://link.springer.com/article/10.1007/s13721-013-0034-x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92DB4-B38D-4884-8DA5-2B2D2148BC3B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-</a:t>
            </a:r>
            <a:r>
              <a:rPr lang="en-US" altLang="en-US" dirty="0">
                <a:latin typeface="Arial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 (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 Aggregation)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84B795-9801-476F-A060-48F9EB3F8A4F}"/>
              </a:ext>
            </a:extLst>
          </p:cNvPr>
          <p:cNvSpPr txBox="1">
            <a:spLocks noChangeArrowheads="1"/>
          </p:cNvSpPr>
          <p:nvPr/>
        </p:nvSpPr>
        <p:spPr>
          <a:xfrm>
            <a:off x="346587" y="1678859"/>
            <a:ext cx="10729452" cy="3343479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Similar to bagging, but the learners are grown sequentially; except for the first,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Each subsequent learner is grown from previously grown learners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If the learner is a Decision Tree, each of the trees can be small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just a few terminal nodes (determined by the parameter d supplied 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During voting higher weight is given to the votes of learners which perform better in respective training data unlike Bagging where all get equal weight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Boosting slows down learning (because it is sequential) but the model generally performs well</a:t>
            </a:r>
          </a:p>
          <a:p>
            <a:pPr marL="342900" indent="-342900">
              <a:buFont typeface="Tw Cen MT" panose="020B0602020104020603" pitchFamily="34" charset="0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27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-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AdaBoosting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EC12B-6F99-4704-8BF5-4F74E6C82372}"/>
              </a:ext>
            </a:extLst>
          </p:cNvPr>
          <p:cNvGrpSpPr/>
          <p:nvPr/>
        </p:nvGrpSpPr>
        <p:grpSpPr>
          <a:xfrm>
            <a:off x="424543" y="1524000"/>
            <a:ext cx="8425316" cy="3074551"/>
            <a:chOff x="424543" y="1987671"/>
            <a:chExt cx="8425316" cy="3074551"/>
          </a:xfrm>
        </p:grpSpPr>
        <p:pic>
          <p:nvPicPr>
            <p:cNvPr id="5" name="Picture 2" descr="https://static-content.springer.com/image/art%3A10.1007%2Fs13721-013-0034-x/MediaObjects/13721_2013_34_Fig5_HTML.gif">
              <a:extLst>
                <a:ext uri="{FF2B5EF4-FFF2-40B4-BE49-F238E27FC236}">
                  <a16:creationId xmlns:a16="http://schemas.microsoft.com/office/drawing/2014/main" id="{7E6BFCA4-D4D2-45DA-9E07-4A7F629FA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386" y="1987671"/>
              <a:ext cx="4337814" cy="1822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162AD-D37C-485F-B51E-7329D7773BFA}"/>
                </a:ext>
              </a:extLst>
            </p:cNvPr>
            <p:cNvSpPr txBox="1"/>
            <p:nvPr/>
          </p:nvSpPr>
          <p:spPr>
            <a:xfrm>
              <a:off x="424543" y="2123301"/>
              <a:ext cx="2968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Training data from base data with focus on instances which were incorrectly classified by earlier model (if any)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01C7C-6868-4357-A83C-822C02573DE9}"/>
                </a:ext>
              </a:extLst>
            </p:cNvPr>
            <p:cNvSpPr txBox="1"/>
            <p:nvPr/>
          </p:nvSpPr>
          <p:spPr>
            <a:xfrm>
              <a:off x="3116715" y="3892671"/>
              <a:ext cx="2968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similar classifiers created in sequence with respective training data with focus on addressing the misclassified data, not the usual cost functions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A2D46A-515A-492D-8F2B-ED51C5159B27}"/>
                </a:ext>
              </a:extLst>
            </p:cNvPr>
            <p:cNvSpPr txBox="1"/>
            <p:nvPr/>
          </p:nvSpPr>
          <p:spPr>
            <a:xfrm>
              <a:off x="6858000" y="3687574"/>
              <a:ext cx="199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Voting could be simple or weighted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401DE2-EBAB-4912-A8DA-EA2BF504DB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705600" y="3505200"/>
              <a:ext cx="152400" cy="4439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505640F-E2CA-4571-928C-2227B68F7B3C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2895600"/>
              <a:ext cx="1142999" cy="17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120A44-C23A-4B9B-9902-06E98395CB92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4601028" y="3289675"/>
              <a:ext cx="428172" cy="6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855193-6CD1-4213-8CC1-35F7134547B4}"/>
              </a:ext>
            </a:extLst>
          </p:cNvPr>
          <p:cNvSpPr txBox="1"/>
          <p:nvPr/>
        </p:nvSpPr>
        <p:spPr>
          <a:xfrm>
            <a:off x="460376" y="4749225"/>
            <a:ext cx="11043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 is called Adaptive Boosting as the weights are re-assigned to each instance, with higher weights to incorrectly classified instance</a:t>
            </a:r>
          </a:p>
        </p:txBody>
      </p:sp>
    </p:spTree>
    <p:extLst>
      <p:ext uri="{BB962C8B-B14F-4D97-AF65-F5344CB8AC3E}">
        <p14:creationId xmlns:p14="http://schemas.microsoft.com/office/powerpoint/2010/main" val="18188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-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B2F50-DA87-4466-A1AD-3F57EE475845}"/>
              </a:ext>
            </a:extLst>
          </p:cNvPr>
          <p:cNvSpPr txBox="1">
            <a:spLocks noChangeArrowheads="1"/>
          </p:cNvSpPr>
          <p:nvPr/>
        </p:nvSpPr>
        <p:spPr>
          <a:xfrm>
            <a:off x="346587" y="1929580"/>
            <a:ext cx="11208774" cy="2983381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 startAt="7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Two prominent boosting algorithms are AdaBoost, short for Adaptive Boosting and Gradient Descent Boosting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 AdaBoost, the successive learners are created with a focus on the ill fitted data of the previous learner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Each successive learner focuses more and more on the harder to fit data i.e. their residuals in the previous tree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600" dirty="0"/>
          </a:p>
          <a:p>
            <a:pPr marL="342900" indent="-342900">
              <a:buFont typeface="Tw Cen MT" panose="020B0602020104020603" pitchFamily="34" charset="0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0124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Averaging Method – Gradient Descent Boosting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Image result for gradient boosting with residuals">
            <a:extLst>
              <a:ext uri="{FF2B5EF4-FFF2-40B4-BE49-F238E27FC236}">
                <a16:creationId xmlns:a16="http://schemas.microsoft.com/office/drawing/2014/main" id="{DBD1BD37-A9C9-48A5-A1B9-22FF99CA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974" y="1546734"/>
            <a:ext cx="5410199" cy="49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F85E6-C09B-4A82-BC58-2CB94B0A5B1B}"/>
              </a:ext>
            </a:extLst>
          </p:cNvPr>
          <p:cNvSpPr txBox="1"/>
          <p:nvPr/>
        </p:nvSpPr>
        <p:spPr>
          <a:xfrm>
            <a:off x="1039761" y="1599822"/>
            <a:ext cx="2946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learner results in residuals (dots that fall above and below the surface. The result (red) is same as first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8ED71-28E0-491C-9A45-73FF52CA2CEC}"/>
              </a:ext>
            </a:extLst>
          </p:cNvPr>
          <p:cNvSpPr txBox="1"/>
          <p:nvPr/>
        </p:nvSpPr>
        <p:spPr>
          <a:xfrm>
            <a:off x="1039760" y="2706329"/>
            <a:ext cx="2873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 classifier focuses on the residuals of the first classifier to reclassify them as correctly as possible</a:t>
            </a:r>
          </a:p>
          <a:p>
            <a:endParaRPr lang="en-US" sz="1400" dirty="0"/>
          </a:p>
          <a:p>
            <a:r>
              <a:rPr lang="en-US" sz="1400" dirty="0"/>
              <a:t>The combined effect of this surface and previous classifier surface is shown in 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45FC5-1472-4640-87FD-0E9FA95B46DF}"/>
              </a:ext>
            </a:extLst>
          </p:cNvPr>
          <p:cNvSpPr txBox="1"/>
          <p:nvPr/>
        </p:nvSpPr>
        <p:spPr>
          <a:xfrm>
            <a:off x="1039761" y="4611329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third learner focusses on the residuals of the previous classifier </a:t>
            </a:r>
          </a:p>
          <a:p>
            <a:endParaRPr lang="en-US" sz="1400" dirty="0"/>
          </a:p>
          <a:p>
            <a:r>
              <a:rPr lang="en-US" sz="1400" dirty="0"/>
              <a:t>The combine result of the new surface with the previous surface is shown in red</a:t>
            </a:r>
          </a:p>
        </p:txBody>
      </p:sp>
    </p:spTree>
    <p:extLst>
      <p:ext uri="{BB962C8B-B14F-4D97-AF65-F5344CB8AC3E}">
        <p14:creationId xmlns:p14="http://schemas.microsoft.com/office/powerpoint/2010/main" val="264603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</TotalTime>
  <Words>938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Tw Cen MT</vt:lpstr>
      <vt:lpstr>Tw Cen MT Condensed</vt:lpstr>
      <vt:lpstr>Wingdings 3</vt:lpstr>
      <vt:lpstr>Integral</vt:lpstr>
      <vt:lpstr>ENSEMBLING Workshop PyCON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ENSEMBLING</dc:title>
  <dc:creator>Mohankumar, Padmapriya</dc:creator>
  <cp:lastModifiedBy>Mohankumar, Padmapriya</cp:lastModifiedBy>
  <cp:revision>31</cp:revision>
  <dcterms:created xsi:type="dcterms:W3CDTF">2019-06-19T07:34:46Z</dcterms:created>
  <dcterms:modified xsi:type="dcterms:W3CDTF">2019-06-25T04:57:53Z</dcterms:modified>
</cp:coreProperties>
</file>