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9" r:id="rId2"/>
    <p:sldId id="270" r:id="rId3"/>
    <p:sldId id="271" r:id="rId4"/>
    <p:sldId id="273" r:id="rId5"/>
    <p:sldId id="278" r:id="rId6"/>
    <p:sldId id="280" r:id="rId7"/>
    <p:sldId id="274" r:id="rId8"/>
    <p:sldId id="256" r:id="rId9"/>
    <p:sldId id="264" r:id="rId10"/>
    <p:sldId id="259" r:id="rId11"/>
    <p:sldId id="257" r:id="rId12"/>
    <p:sldId id="279" r:id="rId13"/>
    <p:sldId id="272" r:id="rId14"/>
    <p:sldId id="275" r:id="rId15"/>
    <p:sldId id="276" r:id="rId16"/>
    <p:sldId id="277"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93455" autoAdjust="0"/>
  </p:normalViewPr>
  <p:slideViewPr>
    <p:cSldViewPr snapToGrid="0">
      <p:cViewPr varScale="1">
        <p:scale>
          <a:sx n="64" d="100"/>
          <a:sy n="64" d="100"/>
        </p:scale>
        <p:origin x="77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DB5C9-D6A8-47CA-8C01-BF8D94E064B8}" type="datetimeFigureOut">
              <a:rPr lang="en-IN" smtClean="0"/>
              <a:t>07-08-2021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28E1D6-14CF-48AF-A1F6-C9AEBE83C0AD}" type="slidenum">
              <a:rPr lang="en-IN" smtClean="0"/>
              <a:t>‹#›</a:t>
            </a:fld>
            <a:endParaRPr lang="en-IN"/>
          </a:p>
        </p:txBody>
      </p:sp>
    </p:spTree>
    <p:extLst>
      <p:ext uri="{BB962C8B-B14F-4D97-AF65-F5344CB8AC3E}">
        <p14:creationId xmlns:p14="http://schemas.microsoft.com/office/powerpoint/2010/main" val="1601791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B28E1D6-14CF-48AF-A1F6-C9AEBE83C0AD}" type="slidenum">
              <a:rPr lang="en-IN" smtClean="0"/>
              <a:t>16</a:t>
            </a:fld>
            <a:endParaRPr lang="en-IN"/>
          </a:p>
        </p:txBody>
      </p:sp>
    </p:spTree>
    <p:extLst>
      <p:ext uri="{BB962C8B-B14F-4D97-AF65-F5344CB8AC3E}">
        <p14:creationId xmlns:p14="http://schemas.microsoft.com/office/powerpoint/2010/main" val="2413817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F4BAF2A-9F26-4F56-8999-A54E5BF91C6B}" type="datetimeFigureOut">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B2EC1-A1A6-4253-B2BC-55A280E6CDFC}" type="slidenum">
              <a:rPr lang="en-IN" smtClean="0"/>
              <a:t>‹#›</a:t>
            </a:fld>
            <a:endParaRPr lang="en-IN"/>
          </a:p>
        </p:txBody>
      </p:sp>
    </p:spTree>
    <p:extLst>
      <p:ext uri="{BB962C8B-B14F-4D97-AF65-F5344CB8AC3E}">
        <p14:creationId xmlns:p14="http://schemas.microsoft.com/office/powerpoint/2010/main" val="560052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4BAF2A-9F26-4F56-8999-A54E5BF91C6B}" type="datetimeFigureOut">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B2EC1-A1A6-4253-B2BC-55A280E6CDFC}" type="slidenum">
              <a:rPr lang="en-IN" smtClean="0"/>
              <a:t>‹#›</a:t>
            </a:fld>
            <a:endParaRPr lang="en-IN"/>
          </a:p>
        </p:txBody>
      </p:sp>
    </p:spTree>
    <p:extLst>
      <p:ext uri="{BB962C8B-B14F-4D97-AF65-F5344CB8AC3E}">
        <p14:creationId xmlns:p14="http://schemas.microsoft.com/office/powerpoint/2010/main" val="3173410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4BAF2A-9F26-4F56-8999-A54E5BF91C6B}" type="datetimeFigureOut">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B2EC1-A1A6-4253-B2BC-55A280E6CDFC}" type="slidenum">
              <a:rPr lang="en-IN" smtClean="0"/>
              <a:t>‹#›</a:t>
            </a:fld>
            <a:endParaRPr lang="en-IN"/>
          </a:p>
        </p:txBody>
      </p:sp>
    </p:spTree>
    <p:extLst>
      <p:ext uri="{BB962C8B-B14F-4D97-AF65-F5344CB8AC3E}">
        <p14:creationId xmlns:p14="http://schemas.microsoft.com/office/powerpoint/2010/main" val="926820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4BAF2A-9F26-4F56-8999-A54E5BF91C6B}" type="datetimeFigureOut">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B2EC1-A1A6-4253-B2BC-55A280E6CDFC}" type="slidenum">
              <a:rPr lang="en-IN" smtClean="0"/>
              <a:t>‹#›</a:t>
            </a:fld>
            <a:endParaRPr lang="en-IN"/>
          </a:p>
        </p:txBody>
      </p:sp>
    </p:spTree>
    <p:extLst>
      <p:ext uri="{BB962C8B-B14F-4D97-AF65-F5344CB8AC3E}">
        <p14:creationId xmlns:p14="http://schemas.microsoft.com/office/powerpoint/2010/main" val="973509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4BAF2A-9F26-4F56-8999-A54E5BF91C6B}" type="datetimeFigureOut">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B2EC1-A1A6-4253-B2BC-55A280E6CDFC}" type="slidenum">
              <a:rPr lang="en-IN" smtClean="0"/>
              <a:t>‹#›</a:t>
            </a:fld>
            <a:endParaRPr lang="en-IN"/>
          </a:p>
        </p:txBody>
      </p:sp>
    </p:spTree>
    <p:extLst>
      <p:ext uri="{BB962C8B-B14F-4D97-AF65-F5344CB8AC3E}">
        <p14:creationId xmlns:p14="http://schemas.microsoft.com/office/powerpoint/2010/main" val="730765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F4BAF2A-9F26-4F56-8999-A54E5BF91C6B}" type="datetimeFigureOut">
              <a:rPr lang="en-IN" smtClean="0"/>
              <a:t>07-08-2021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1B2EC1-A1A6-4253-B2BC-55A280E6CDFC}" type="slidenum">
              <a:rPr lang="en-IN" smtClean="0"/>
              <a:t>‹#›</a:t>
            </a:fld>
            <a:endParaRPr lang="en-IN"/>
          </a:p>
        </p:txBody>
      </p:sp>
    </p:spTree>
    <p:extLst>
      <p:ext uri="{BB962C8B-B14F-4D97-AF65-F5344CB8AC3E}">
        <p14:creationId xmlns:p14="http://schemas.microsoft.com/office/powerpoint/2010/main" val="115090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F4BAF2A-9F26-4F56-8999-A54E5BF91C6B}" type="datetimeFigureOut">
              <a:rPr lang="en-IN" smtClean="0"/>
              <a:t>07-08-2021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1B2EC1-A1A6-4253-B2BC-55A280E6CDFC}" type="slidenum">
              <a:rPr lang="en-IN" smtClean="0"/>
              <a:t>‹#›</a:t>
            </a:fld>
            <a:endParaRPr lang="en-IN"/>
          </a:p>
        </p:txBody>
      </p:sp>
    </p:spTree>
    <p:extLst>
      <p:ext uri="{BB962C8B-B14F-4D97-AF65-F5344CB8AC3E}">
        <p14:creationId xmlns:p14="http://schemas.microsoft.com/office/powerpoint/2010/main" val="94794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F4BAF2A-9F26-4F56-8999-A54E5BF91C6B}" type="datetimeFigureOut">
              <a:rPr lang="en-IN" smtClean="0"/>
              <a:t>07-08-2021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1B2EC1-A1A6-4253-B2BC-55A280E6CDFC}" type="slidenum">
              <a:rPr lang="en-IN" smtClean="0"/>
              <a:t>‹#›</a:t>
            </a:fld>
            <a:endParaRPr lang="en-IN"/>
          </a:p>
        </p:txBody>
      </p:sp>
    </p:spTree>
    <p:extLst>
      <p:ext uri="{BB962C8B-B14F-4D97-AF65-F5344CB8AC3E}">
        <p14:creationId xmlns:p14="http://schemas.microsoft.com/office/powerpoint/2010/main" val="1260570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4BAF2A-9F26-4F56-8999-A54E5BF91C6B}" type="datetimeFigureOut">
              <a:rPr lang="en-IN" smtClean="0"/>
              <a:t>07-08-2021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1B2EC1-A1A6-4253-B2BC-55A280E6CDFC}" type="slidenum">
              <a:rPr lang="en-IN" smtClean="0"/>
              <a:t>‹#›</a:t>
            </a:fld>
            <a:endParaRPr lang="en-IN"/>
          </a:p>
        </p:txBody>
      </p:sp>
    </p:spTree>
    <p:extLst>
      <p:ext uri="{BB962C8B-B14F-4D97-AF65-F5344CB8AC3E}">
        <p14:creationId xmlns:p14="http://schemas.microsoft.com/office/powerpoint/2010/main" val="1226429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4BAF2A-9F26-4F56-8999-A54E5BF91C6B}" type="datetimeFigureOut">
              <a:rPr lang="en-IN" smtClean="0"/>
              <a:t>07-08-2021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1B2EC1-A1A6-4253-B2BC-55A280E6CDFC}" type="slidenum">
              <a:rPr lang="en-IN" smtClean="0"/>
              <a:t>‹#›</a:t>
            </a:fld>
            <a:endParaRPr lang="en-IN"/>
          </a:p>
        </p:txBody>
      </p:sp>
    </p:spTree>
    <p:extLst>
      <p:ext uri="{BB962C8B-B14F-4D97-AF65-F5344CB8AC3E}">
        <p14:creationId xmlns:p14="http://schemas.microsoft.com/office/powerpoint/2010/main" val="2139059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4BAF2A-9F26-4F56-8999-A54E5BF91C6B}" type="datetimeFigureOut">
              <a:rPr lang="en-IN" smtClean="0"/>
              <a:t>07-08-2021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1B2EC1-A1A6-4253-B2BC-55A280E6CDFC}" type="slidenum">
              <a:rPr lang="en-IN" smtClean="0"/>
              <a:t>‹#›</a:t>
            </a:fld>
            <a:endParaRPr lang="en-IN"/>
          </a:p>
        </p:txBody>
      </p:sp>
    </p:spTree>
    <p:extLst>
      <p:ext uri="{BB962C8B-B14F-4D97-AF65-F5344CB8AC3E}">
        <p14:creationId xmlns:p14="http://schemas.microsoft.com/office/powerpoint/2010/main" val="2116634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4BAF2A-9F26-4F56-8999-A54E5BF91C6B}" type="datetimeFigureOut">
              <a:rPr lang="en-IN" smtClean="0"/>
              <a:t>07-08-2021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1B2EC1-A1A6-4253-B2BC-55A280E6CDFC}" type="slidenum">
              <a:rPr lang="en-IN" smtClean="0"/>
              <a:t>‹#›</a:t>
            </a:fld>
            <a:endParaRPr lang="en-IN"/>
          </a:p>
        </p:txBody>
      </p:sp>
    </p:spTree>
    <p:extLst>
      <p:ext uri="{BB962C8B-B14F-4D97-AF65-F5344CB8AC3E}">
        <p14:creationId xmlns:p14="http://schemas.microsoft.com/office/powerpoint/2010/main" val="926394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www.bbc.com/future/story/20121213-fakepictures-"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ee.columbia.edu/ln/dvmm/downloads/authsplcuncmp/#:~:text=The%20image%20sizes%20range%20from,%2C%20books%20...et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2189182813"/>
              </p:ext>
            </p:extLst>
          </p:nvPr>
        </p:nvGraphicFramePr>
        <p:xfrm>
          <a:off x="2325755" y="850692"/>
          <a:ext cx="7434471" cy="5659438"/>
        </p:xfrm>
        <a:graphic>
          <a:graphicData uri="http://schemas.openxmlformats.org/presentationml/2006/ole">
            <mc:AlternateContent xmlns:mc="http://schemas.openxmlformats.org/markup-compatibility/2006">
              <mc:Choice xmlns:v="urn:schemas-microsoft-com:vml" Requires="v">
                <p:oleObj spid="_x0000_s8251" name="Document" r:id="rId3" imgW="5981656" imgH="8435244" progId="Word.Document.12">
                  <p:embed/>
                </p:oleObj>
              </mc:Choice>
              <mc:Fallback>
                <p:oleObj name="Document" r:id="rId3" imgW="5981656" imgH="8435244" progId="Word.Document.12">
                  <p:embed/>
                  <p:pic>
                    <p:nvPicPr>
                      <p:cNvPr id="0" name=""/>
                      <p:cNvPicPr/>
                      <p:nvPr/>
                    </p:nvPicPr>
                    <p:blipFill>
                      <a:blip r:embed="rId4"/>
                      <a:stretch>
                        <a:fillRect/>
                      </a:stretch>
                    </p:blipFill>
                    <p:spPr>
                      <a:xfrm>
                        <a:off x="2325755" y="850692"/>
                        <a:ext cx="7434471" cy="5659438"/>
                      </a:xfrm>
                      <a:prstGeom prst="rect">
                        <a:avLst/>
                      </a:prstGeom>
                    </p:spPr>
                  </p:pic>
                </p:oleObj>
              </mc:Fallback>
            </mc:AlternateContent>
          </a:graphicData>
        </a:graphic>
      </p:graphicFrame>
    </p:spTree>
    <p:extLst>
      <p:ext uri="{BB962C8B-B14F-4D97-AF65-F5344CB8AC3E}">
        <p14:creationId xmlns:p14="http://schemas.microsoft.com/office/powerpoint/2010/main" val="32082136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164" y="314036"/>
            <a:ext cx="11314545" cy="627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97161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283423"/>
            <a:ext cx="7414591" cy="1078226"/>
          </a:xfrm>
        </p:spPr>
        <p:txBody>
          <a:bodyPr>
            <a:normAutofit fontScale="90000"/>
          </a:bodyPr>
          <a:lstStyle/>
          <a:p>
            <a:r>
              <a:rPr lang="en-US" sz="3200" b="1" dirty="0" smtClean="0">
                <a:latin typeface="+mn-lt"/>
              </a:rPr>
              <a:t>HARDWARE AND SOFTWARE REQUIREMENTS</a:t>
            </a:r>
            <a:r>
              <a:rPr lang="en-US" sz="3200" dirty="0" smtClean="0"/>
              <a:t/>
            </a:r>
            <a:br>
              <a:rPr lang="en-US" sz="3200" dirty="0" smtClean="0"/>
            </a:br>
            <a:endParaRPr lang="en-IN" sz="3200" dirty="0"/>
          </a:p>
        </p:txBody>
      </p:sp>
      <p:sp>
        <p:nvSpPr>
          <p:cNvPr id="3" name="Subtitle 2"/>
          <p:cNvSpPr>
            <a:spLocks noGrp="1"/>
          </p:cNvSpPr>
          <p:nvPr>
            <p:ph type="subTitle" idx="1"/>
          </p:nvPr>
        </p:nvSpPr>
        <p:spPr>
          <a:xfrm>
            <a:off x="304800" y="1505381"/>
            <a:ext cx="9448801" cy="2041381"/>
          </a:xfrm>
        </p:spPr>
        <p:txBody>
          <a:bodyPr>
            <a:normAutofit fontScale="25000" lnSpcReduction="20000"/>
          </a:bodyPr>
          <a:lstStyle/>
          <a:p>
            <a:pPr algn="l"/>
            <a:r>
              <a:rPr lang="en-US" sz="11200" b="1" dirty="0" smtClean="0"/>
              <a:t>HARDWARE REQUIRED</a:t>
            </a:r>
            <a:endParaRPr lang="en-US" sz="11200" b="1" dirty="0" smtClean="0"/>
          </a:p>
          <a:p>
            <a:pPr lvl="2" algn="l"/>
            <a:endParaRPr lang="en-US" sz="11200" dirty="0" smtClean="0"/>
          </a:p>
          <a:p>
            <a:pPr lvl="2" algn="l"/>
            <a:r>
              <a:rPr lang="en-US" sz="9600" dirty="0" smtClean="0"/>
              <a:t>Processor : Intel Corei3 processor</a:t>
            </a:r>
            <a:endParaRPr lang="en-IN" sz="9600" dirty="0" smtClean="0"/>
          </a:p>
          <a:p>
            <a:pPr lvl="2" algn="l"/>
            <a:r>
              <a:rPr lang="en-US" sz="9600" dirty="0" smtClean="0"/>
              <a:t>RAM: 4GB</a:t>
            </a:r>
            <a:endParaRPr lang="en-IN" sz="9600" dirty="0" smtClean="0"/>
          </a:p>
          <a:p>
            <a:pPr lvl="2" algn="l"/>
            <a:r>
              <a:rPr lang="en-US" sz="9600" dirty="0" smtClean="0"/>
              <a:t>Hard disk :1TB HDD</a:t>
            </a:r>
            <a:endParaRPr lang="en-IN" sz="9600" dirty="0" smtClean="0"/>
          </a:p>
          <a:p>
            <a:pPr algn="l"/>
            <a:endParaRPr lang="en-US" sz="9600" dirty="0" smtClean="0"/>
          </a:p>
          <a:p>
            <a:pPr algn="l"/>
            <a:endParaRPr lang="en-IN" sz="9600" dirty="0" smtClean="0"/>
          </a:p>
          <a:p>
            <a:pPr algn="l"/>
            <a:r>
              <a:rPr lang="en-US" sz="11200" dirty="0" smtClean="0"/>
              <a:t> </a:t>
            </a:r>
            <a:r>
              <a:rPr lang="en-US" sz="11200" b="1" dirty="0" smtClean="0"/>
              <a:t>SOFTWARE REQUIRED</a:t>
            </a:r>
            <a:endParaRPr lang="en-US" sz="11200" b="1" dirty="0" smtClean="0"/>
          </a:p>
          <a:p>
            <a:pPr algn="l"/>
            <a:endParaRPr lang="en-US" sz="11200" dirty="0" smtClean="0"/>
          </a:p>
          <a:p>
            <a:pPr lvl="0" algn="l"/>
            <a:r>
              <a:rPr lang="en-US" sz="9600" dirty="0" smtClean="0"/>
              <a:t>             Operating </a:t>
            </a:r>
            <a:r>
              <a:rPr lang="en-US" sz="9600" dirty="0"/>
              <a:t>system: window 64bit</a:t>
            </a:r>
            <a:endParaRPr lang="en-IN" sz="9600" dirty="0"/>
          </a:p>
          <a:p>
            <a:pPr lvl="0" algn="l"/>
            <a:r>
              <a:rPr lang="en-US" sz="9600" dirty="0" smtClean="0"/>
              <a:t>             Tools </a:t>
            </a:r>
            <a:r>
              <a:rPr lang="en-US" sz="9600" dirty="0"/>
              <a:t>used: </a:t>
            </a:r>
            <a:r>
              <a:rPr lang="en-US" sz="9600" dirty="0" err="1"/>
              <a:t>Googlecolab</a:t>
            </a:r>
            <a:endParaRPr lang="en-IN" sz="9600" dirty="0"/>
          </a:p>
          <a:p>
            <a:pPr lvl="0" algn="l"/>
            <a:r>
              <a:rPr lang="en-US" sz="9600" dirty="0" smtClean="0"/>
              <a:t>             Programming </a:t>
            </a:r>
            <a:r>
              <a:rPr lang="en-US" sz="9600" dirty="0"/>
              <a:t>language python</a:t>
            </a:r>
            <a:endParaRPr lang="en-IN" sz="9600" dirty="0"/>
          </a:p>
          <a:p>
            <a:r>
              <a:rPr lang="en-US" sz="9600" dirty="0"/>
              <a:t> </a:t>
            </a:r>
            <a:endParaRPr lang="en-IN" sz="9600" dirty="0"/>
          </a:p>
          <a:p>
            <a:pPr algn="l"/>
            <a:endParaRPr lang="en-US" sz="9600" dirty="0" smtClean="0"/>
          </a:p>
        </p:txBody>
      </p:sp>
    </p:spTree>
    <p:extLst>
      <p:ext uri="{BB962C8B-B14F-4D97-AF65-F5344CB8AC3E}">
        <p14:creationId xmlns:p14="http://schemas.microsoft.com/office/powerpoint/2010/main" val="34484088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08722"/>
            <a:ext cx="5402257" cy="584775"/>
          </a:xfrm>
          <a:prstGeom prst="rect">
            <a:avLst/>
          </a:prstGeom>
          <a:noFill/>
        </p:spPr>
        <p:txBody>
          <a:bodyPr wrap="square" rtlCol="0">
            <a:spAutoFit/>
          </a:bodyPr>
          <a:lstStyle/>
          <a:p>
            <a:r>
              <a:rPr lang="en-US" sz="3200" b="1" dirty="0"/>
              <a:t> </a:t>
            </a:r>
            <a:r>
              <a:rPr lang="en-US" sz="3200" b="1" dirty="0" smtClean="0"/>
              <a:t> APPLICATIONS</a:t>
            </a:r>
            <a:endParaRPr lang="en-IN" sz="3200" b="1" dirty="0"/>
          </a:p>
        </p:txBody>
      </p:sp>
      <p:sp>
        <p:nvSpPr>
          <p:cNvPr id="5" name="Rectangle 4"/>
          <p:cNvSpPr/>
          <p:nvPr/>
        </p:nvSpPr>
        <p:spPr>
          <a:xfrm>
            <a:off x="258417" y="914400"/>
            <a:ext cx="11032434" cy="4893647"/>
          </a:xfrm>
          <a:prstGeom prst="rect">
            <a:avLst/>
          </a:prstGeom>
        </p:spPr>
        <p:txBody>
          <a:bodyPr wrap="square">
            <a:spAutoFit/>
          </a:bodyPr>
          <a:lstStyle/>
          <a:p>
            <a:pPr lvl="0" algn="just">
              <a:spcAft>
                <a:spcPts val="0"/>
              </a:spcAft>
              <a:buSzPts val="1200"/>
              <a:tabLst>
                <a:tab pos="502285" algn="l"/>
              </a:tabLst>
            </a:pPr>
            <a:endParaRPr lang="en-US" sz="1600" dirty="0" smtClean="0">
              <a:latin typeface="Calibri" panose="020F0502020204030204" pitchFamily="34" charset="0"/>
              <a:ea typeface="Arial" panose="020B0604020202020204" pitchFamily="34" charset="0"/>
            </a:endParaRPr>
          </a:p>
          <a:p>
            <a:pPr lvl="0" algn="just">
              <a:spcAft>
                <a:spcPts val="0"/>
              </a:spcAft>
              <a:buSzPts val="1200"/>
              <a:tabLst>
                <a:tab pos="502285" algn="l"/>
              </a:tabLst>
            </a:pPr>
            <a:endParaRPr lang="en-US" sz="1600" dirty="0" smtClean="0">
              <a:latin typeface="Calibri" panose="020F0502020204030204" pitchFamily="34" charset="0"/>
              <a:ea typeface="Arial" panose="020B0604020202020204" pitchFamily="34" charset="0"/>
            </a:endParaRPr>
          </a:p>
          <a:p>
            <a:pPr lvl="0" algn="just">
              <a:spcAft>
                <a:spcPts val="0"/>
              </a:spcAft>
              <a:buSzPts val="1200"/>
              <a:tabLst>
                <a:tab pos="502285" algn="l"/>
              </a:tabLst>
            </a:pPr>
            <a:endParaRPr lang="en-US" sz="1600" dirty="0">
              <a:latin typeface="Calibri" panose="020F0502020204030204" pitchFamily="34" charset="0"/>
              <a:ea typeface="Arial" panose="020B0604020202020204" pitchFamily="34" charset="0"/>
            </a:endParaRPr>
          </a:p>
          <a:p>
            <a:pPr marL="342900" lvl="0" indent="-342900">
              <a:buFont typeface="Wingdings" panose="05000000000000000000" pitchFamily="2" charset="2"/>
              <a:buChar char="Ø"/>
            </a:pPr>
            <a:r>
              <a:rPr lang="en-US" sz="2400" dirty="0"/>
              <a:t>It can be used to detect forgery skin marks, tattoos and biometrics.</a:t>
            </a:r>
            <a:endParaRPr lang="en-IN" sz="2400" dirty="0"/>
          </a:p>
          <a:p>
            <a:pPr marL="342900" indent="-342900">
              <a:buFont typeface="Wingdings" panose="05000000000000000000" pitchFamily="2" charset="2"/>
              <a:buChar char="Ø"/>
            </a:pPr>
            <a:r>
              <a:rPr lang="en-US" sz="2400" dirty="0"/>
              <a:t>It can be used to detect a variety of crimes, including counterfeiting (not genuine) of currency notes, </a:t>
            </a:r>
            <a:r>
              <a:rPr lang="en-US" sz="2400" dirty="0" err="1"/>
              <a:t>cheques</a:t>
            </a:r>
            <a:r>
              <a:rPr lang="en-US" sz="2400" dirty="0"/>
              <a:t> ,  as well as manipulation of important government documents, wills, financial deeds or educational certificates</a:t>
            </a:r>
            <a:endParaRPr lang="en-US" sz="2400" dirty="0">
              <a:ea typeface="Arial" panose="020B0604020202020204" pitchFamily="34" charset="0"/>
            </a:endParaRPr>
          </a:p>
          <a:p>
            <a:pPr marL="342900" indent="-342900" algn="just">
              <a:spcAft>
                <a:spcPts val="0"/>
              </a:spcAft>
              <a:buFont typeface="Wingdings" panose="05000000000000000000" pitchFamily="2" charset="2"/>
              <a:buChar char="Ø"/>
              <a:tabLst>
                <a:tab pos="502285" algn="l"/>
              </a:tabLst>
            </a:pPr>
            <a:r>
              <a:rPr lang="en-US" sz="2400" dirty="0" smtClean="0">
                <a:ea typeface="Arial" panose="020B0604020202020204" pitchFamily="34" charset="0"/>
              </a:rPr>
              <a:t>It </a:t>
            </a:r>
            <a:r>
              <a:rPr lang="en-US" sz="2400" dirty="0">
                <a:ea typeface="Arial" panose="020B0604020202020204" pitchFamily="34" charset="0"/>
              </a:rPr>
              <a:t>can be used for detecting modified regions in document images.</a:t>
            </a:r>
            <a:endParaRPr lang="en-IN" sz="2400" dirty="0">
              <a:ea typeface="Arial" panose="020B0604020202020204" pitchFamily="34" charset="0"/>
            </a:endParaRPr>
          </a:p>
          <a:p>
            <a:pPr marL="342900" indent="-342900" algn="just">
              <a:spcAft>
                <a:spcPts val="0"/>
              </a:spcAft>
              <a:buFont typeface="Wingdings" panose="05000000000000000000" pitchFamily="2" charset="2"/>
              <a:buChar char="Ø"/>
              <a:tabLst>
                <a:tab pos="502285" algn="l"/>
              </a:tabLst>
            </a:pPr>
            <a:r>
              <a:rPr lang="en-US" sz="2400" dirty="0" smtClean="0">
                <a:ea typeface="Arial" panose="020B0604020202020204" pitchFamily="34" charset="0"/>
              </a:rPr>
              <a:t>It </a:t>
            </a:r>
            <a:r>
              <a:rPr lang="en-US" sz="2400" dirty="0">
                <a:ea typeface="Arial" panose="020B0604020202020204" pitchFamily="34" charset="0"/>
              </a:rPr>
              <a:t>can be used to detect bad image manipulate ion in medical field for claiming medical insurance. </a:t>
            </a:r>
            <a:endParaRPr lang="en-IN" sz="2400" dirty="0">
              <a:ea typeface="Arial" panose="020B0604020202020204" pitchFamily="34" charset="0"/>
            </a:endParaRPr>
          </a:p>
          <a:p>
            <a:pPr marL="342900" indent="-342900" algn="just">
              <a:spcAft>
                <a:spcPts val="0"/>
              </a:spcAft>
              <a:buFont typeface="Wingdings" panose="05000000000000000000" pitchFamily="2" charset="2"/>
              <a:buChar char="Ø"/>
              <a:tabLst>
                <a:tab pos="502285" algn="l"/>
              </a:tabLst>
            </a:pPr>
            <a:r>
              <a:rPr lang="en-US" sz="2400" dirty="0" smtClean="0">
                <a:ea typeface="Arial" panose="020B0604020202020204" pitchFamily="34" charset="0"/>
              </a:rPr>
              <a:t>It </a:t>
            </a:r>
            <a:r>
              <a:rPr lang="en-US" sz="2400" dirty="0">
                <a:ea typeface="Arial" panose="020B0604020202020204" pitchFamily="34" charset="0"/>
              </a:rPr>
              <a:t>can used to detect infamous news reporting involving the use of fake images and </a:t>
            </a:r>
            <a:r>
              <a:rPr lang="en-US" sz="2400" dirty="0" smtClean="0">
                <a:ea typeface="Arial" panose="020B0604020202020204" pitchFamily="34" charset="0"/>
              </a:rPr>
              <a:t>videos.</a:t>
            </a:r>
            <a:endParaRPr lang="en-IN" sz="2400" dirty="0" smtClean="0">
              <a:ea typeface="Arial" panose="020B0604020202020204" pitchFamily="34" charset="0"/>
            </a:endParaRPr>
          </a:p>
          <a:p>
            <a:pPr marL="342900" indent="-342900" algn="just">
              <a:spcAft>
                <a:spcPts val="0"/>
              </a:spcAft>
              <a:buFont typeface="Wingdings" panose="05000000000000000000" pitchFamily="2" charset="2"/>
              <a:buChar char="Ø"/>
              <a:tabLst>
                <a:tab pos="502285" algn="l"/>
              </a:tabLst>
            </a:pPr>
            <a:r>
              <a:rPr lang="en-US" sz="2400" dirty="0" smtClean="0">
                <a:ea typeface="Arial" panose="020B0604020202020204" pitchFamily="34" charset="0"/>
              </a:rPr>
              <a:t>Used </a:t>
            </a:r>
            <a:r>
              <a:rPr lang="en-US" sz="2400" dirty="0">
                <a:ea typeface="Arial" panose="020B0604020202020204" pitchFamily="34" charset="0"/>
              </a:rPr>
              <a:t>for security applications with focus on image forgery detection and authentication.</a:t>
            </a:r>
            <a:endParaRPr lang="en-IN" sz="2400" dirty="0">
              <a:effectLst/>
              <a:ea typeface="Arial" panose="020B0604020202020204" pitchFamily="34" charset="0"/>
            </a:endParaRPr>
          </a:p>
        </p:txBody>
      </p:sp>
    </p:spTree>
    <p:extLst>
      <p:ext uri="{BB962C8B-B14F-4D97-AF65-F5344CB8AC3E}">
        <p14:creationId xmlns:p14="http://schemas.microsoft.com/office/powerpoint/2010/main" val="16829799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876927" y="4166190"/>
            <a:ext cx="5848952" cy="2414225"/>
          </a:xfrm>
          <a:prstGeom prst="rect">
            <a:avLst/>
          </a:prstGeom>
        </p:spPr>
      </p:pic>
      <p:pic>
        <p:nvPicPr>
          <p:cNvPr id="8" name="Picture 7"/>
          <p:cNvPicPr>
            <a:picLocks noChangeAspect="1"/>
          </p:cNvPicPr>
          <p:nvPr/>
        </p:nvPicPr>
        <p:blipFill>
          <a:blip r:embed="rId3"/>
          <a:stretch>
            <a:fillRect/>
          </a:stretch>
        </p:blipFill>
        <p:spPr>
          <a:xfrm>
            <a:off x="1905802" y="1087654"/>
            <a:ext cx="5809552" cy="2632467"/>
          </a:xfrm>
          <a:prstGeom prst="rect">
            <a:avLst/>
          </a:prstGeom>
        </p:spPr>
      </p:pic>
      <p:sp>
        <p:nvSpPr>
          <p:cNvPr id="9" name="TextBox 8"/>
          <p:cNvSpPr txBox="1"/>
          <p:nvPr/>
        </p:nvSpPr>
        <p:spPr>
          <a:xfrm>
            <a:off x="0" y="510138"/>
            <a:ext cx="5425554" cy="861774"/>
          </a:xfrm>
          <a:prstGeom prst="rect">
            <a:avLst/>
          </a:prstGeom>
          <a:noFill/>
        </p:spPr>
        <p:txBody>
          <a:bodyPr wrap="square" rtlCol="0">
            <a:spAutoFit/>
          </a:bodyPr>
          <a:lstStyle/>
          <a:p>
            <a:r>
              <a:rPr lang="en-IN" sz="3200" b="1" dirty="0" smtClean="0"/>
              <a:t>  SNAPSHOTS</a:t>
            </a:r>
            <a:endParaRPr lang="en-IN" sz="3200" b="1" dirty="0" smtClean="0"/>
          </a:p>
          <a:p>
            <a:endParaRPr lang="en-IN" dirty="0"/>
          </a:p>
        </p:txBody>
      </p:sp>
    </p:spTree>
    <p:extLst>
      <p:ext uri="{BB962C8B-B14F-4D97-AF65-F5344CB8AC3E}">
        <p14:creationId xmlns:p14="http://schemas.microsoft.com/office/powerpoint/2010/main" val="24738335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8844"/>
            <a:ext cx="3221740" cy="1569660"/>
          </a:xfrm>
          <a:prstGeom prst="rect">
            <a:avLst/>
          </a:prstGeom>
          <a:noFill/>
        </p:spPr>
        <p:txBody>
          <a:bodyPr wrap="square" rtlCol="0">
            <a:spAutoFit/>
          </a:bodyPr>
          <a:lstStyle/>
          <a:p>
            <a:r>
              <a:rPr lang="en-IN" sz="3200" b="1" dirty="0"/>
              <a:t> </a:t>
            </a:r>
            <a:r>
              <a:rPr lang="en-IN" sz="3200" b="1" dirty="0" smtClean="0"/>
              <a:t> </a:t>
            </a:r>
            <a:r>
              <a:rPr lang="en-IN" sz="3200" b="1" dirty="0" smtClean="0"/>
              <a:t>Conclusion</a:t>
            </a:r>
            <a:endParaRPr lang="en-IN" sz="3200" b="1" dirty="0"/>
          </a:p>
          <a:p>
            <a:endParaRPr lang="en-US" sz="3200" b="1" dirty="0"/>
          </a:p>
          <a:p>
            <a:endParaRPr lang="en-IN" sz="3200" b="1" dirty="0" smtClean="0"/>
          </a:p>
        </p:txBody>
      </p:sp>
      <p:sp>
        <p:nvSpPr>
          <p:cNvPr id="3" name="Rectangle 2"/>
          <p:cNvSpPr/>
          <p:nvPr/>
        </p:nvSpPr>
        <p:spPr>
          <a:xfrm>
            <a:off x="188843" y="974035"/>
            <a:ext cx="11716830" cy="5985228"/>
          </a:xfrm>
          <a:prstGeom prst="rect">
            <a:avLst/>
          </a:prstGeom>
        </p:spPr>
        <p:txBody>
          <a:bodyPr wrap="square">
            <a:spAutoFit/>
          </a:bodyPr>
          <a:lstStyle/>
          <a:p>
            <a:pPr algn="just">
              <a:lnSpc>
                <a:spcPct val="150000"/>
              </a:lnSpc>
              <a:spcAft>
                <a:spcPts val="0"/>
              </a:spcAft>
            </a:pPr>
            <a:r>
              <a:rPr lang="en-US" sz="2400" dirty="0" smtClean="0">
                <a:ea typeface="Times-Bold"/>
              </a:rPr>
              <a:t>Image </a:t>
            </a:r>
            <a:r>
              <a:rPr lang="en-US" sz="2400" dirty="0">
                <a:ea typeface="Times-Bold"/>
              </a:rPr>
              <a:t>forensics is an active research area due to the large number of shared images online. These images can be easily manipulated with advanced image editing tools and the changes cannot be captured easily by bare human eyes. In this paper, a novel deep learning </a:t>
            </a:r>
            <a:r>
              <a:rPr lang="en-US" sz="2400" dirty="0">
                <a:ea typeface="Times New Roman" panose="02020603050405020304" pitchFamily="18" charset="0"/>
              </a:rPr>
              <a:t>Convolution Neural Network </a:t>
            </a:r>
            <a:r>
              <a:rPr lang="en-US" sz="2400" dirty="0">
                <a:ea typeface="Times-Bold"/>
              </a:rPr>
              <a:t>model is proposed to extract appropriate features of an image in order to train the model efficiently and detect image splicing forgeries. The proposed technique is tested against </a:t>
            </a:r>
            <a:r>
              <a:rPr lang="en-US" sz="2400" dirty="0">
                <a:ea typeface="Times New Roman" panose="02020603050405020304" pitchFamily="18" charset="0"/>
              </a:rPr>
              <a:t>Columbia Uncompressed Image Splicing Detection publicly available dataset to test the validity of the proposed technique. Based on the result obtains the proposed technique is able to detect/classify the given testing image undergo any splicing forgery or not. </a:t>
            </a:r>
            <a:endParaRPr lang="en-IN" sz="2400" dirty="0">
              <a:ea typeface="Times New Roman" panose="02020603050405020304" pitchFamily="18" charset="0"/>
            </a:endParaRPr>
          </a:p>
          <a:p>
            <a:pPr>
              <a:lnSpc>
                <a:spcPct val="115000"/>
              </a:lnSpc>
              <a:spcAft>
                <a:spcPts val="1000"/>
              </a:spcAft>
            </a:pPr>
            <a:r>
              <a:rPr lang="en-IN" sz="2400" b="1" dirty="0">
                <a:ea typeface="Times New Roman" panose="02020603050405020304" pitchFamily="18" charset="0"/>
                <a:cs typeface="Times New Roman" panose="02020603050405020304" pitchFamily="18" charset="0"/>
              </a:rPr>
              <a:t> </a:t>
            </a:r>
            <a:endParaRPr lang="en-IN" sz="2400" dirty="0">
              <a:ea typeface="Times New Roman" panose="02020603050405020304" pitchFamily="18" charset="0"/>
            </a:endParaRPr>
          </a:p>
          <a:p>
            <a:pPr>
              <a:lnSpc>
                <a:spcPct val="115000"/>
              </a:lnSpc>
              <a:spcAft>
                <a:spcPts val="1000"/>
              </a:spcAft>
            </a:pPr>
            <a:r>
              <a:rPr lang="en-IN" sz="2000" b="1" dirty="0">
                <a:latin typeface="Calibri" panose="020F0502020204030204" pitchFamily="34" charset="0"/>
                <a:ea typeface="Times New Roman" panose="02020603050405020304" pitchFamily="18" charset="0"/>
                <a:cs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571340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58618"/>
            <a:ext cx="12192000" cy="7281482"/>
          </a:xfrm>
          <a:prstGeom prst="rect">
            <a:avLst/>
          </a:prstGeom>
        </p:spPr>
        <p:txBody>
          <a:bodyPr wrap="square">
            <a:spAutoFit/>
          </a:bodyPr>
          <a:lstStyle/>
          <a:p>
            <a:pPr>
              <a:lnSpc>
                <a:spcPct val="150000"/>
              </a:lnSpc>
              <a:spcBef>
                <a:spcPts val="2340"/>
              </a:spcBef>
              <a:spcAft>
                <a:spcPts val="0"/>
              </a:spcAft>
            </a:pPr>
            <a:r>
              <a:rPr lang="en-US" sz="3200" b="1" dirty="0" smtClean="0">
                <a:latin typeface="Times New Roman" panose="02020603050405020304" pitchFamily="18" charset="0"/>
                <a:ea typeface="Times-Roman"/>
              </a:rPr>
              <a:t>  REFERENCE</a:t>
            </a:r>
            <a:endParaRPr lang="en-US" sz="2000" b="1" dirty="0" smtClean="0">
              <a:latin typeface="Times New Roman" panose="02020603050405020304" pitchFamily="18" charset="0"/>
              <a:ea typeface="Times-Roman"/>
            </a:endParaRPr>
          </a:p>
          <a:p>
            <a:pPr>
              <a:lnSpc>
                <a:spcPct val="150000"/>
              </a:lnSpc>
              <a:spcBef>
                <a:spcPts val="2340"/>
              </a:spcBef>
              <a:spcAft>
                <a:spcPts val="0"/>
              </a:spcAft>
            </a:pPr>
            <a:r>
              <a:rPr lang="en-US" sz="2000" dirty="0" smtClean="0">
                <a:ea typeface="Times-Roman"/>
              </a:rPr>
              <a:t>[1</a:t>
            </a:r>
            <a:r>
              <a:rPr lang="en-US" sz="2000" dirty="0">
                <a:ea typeface="Times-Roman"/>
              </a:rPr>
              <a:t>] G. K. </a:t>
            </a:r>
            <a:r>
              <a:rPr lang="en-US" sz="2000" dirty="0" err="1">
                <a:ea typeface="Times-Roman"/>
              </a:rPr>
              <a:t>Birajdar</a:t>
            </a:r>
            <a:r>
              <a:rPr lang="en-US" sz="2000" dirty="0">
                <a:ea typeface="Times-Roman"/>
              </a:rPr>
              <a:t> and V. </a:t>
            </a:r>
            <a:r>
              <a:rPr lang="en-US" sz="2000" dirty="0" smtClean="0">
                <a:ea typeface="Times-Roman"/>
              </a:rPr>
              <a:t>H. </a:t>
            </a:r>
            <a:r>
              <a:rPr lang="en-US" sz="2000" dirty="0" err="1">
                <a:ea typeface="Times-Roman"/>
              </a:rPr>
              <a:t>Mankar</a:t>
            </a:r>
            <a:r>
              <a:rPr lang="en-US" sz="2000" dirty="0">
                <a:ea typeface="Times-Roman"/>
              </a:rPr>
              <a:t>, “Digital image forgery detection using passive </a:t>
            </a:r>
            <a:r>
              <a:rPr lang="en-US" sz="2000" dirty="0" smtClean="0">
                <a:ea typeface="Times-Roman"/>
              </a:rPr>
              <a:t>techniques: </a:t>
            </a:r>
            <a:r>
              <a:rPr lang="en-US" sz="2000" dirty="0">
                <a:ea typeface="Times-Roman"/>
              </a:rPr>
              <a:t>A survey,” </a:t>
            </a:r>
            <a:r>
              <a:rPr lang="en-US" sz="2000" i="1" dirty="0">
                <a:ea typeface="Times-Italic"/>
              </a:rPr>
              <a:t>Digital Investigation</a:t>
            </a:r>
            <a:r>
              <a:rPr lang="en-US" sz="2000" dirty="0">
                <a:ea typeface="Times-Roman"/>
              </a:rPr>
              <a:t>, vol. 10, no. 3, pp. 226–245, 2013</a:t>
            </a:r>
            <a:r>
              <a:rPr lang="en-US" sz="2000" dirty="0" smtClean="0">
                <a:ea typeface="Times-Roman"/>
              </a:rPr>
              <a:t>.</a:t>
            </a:r>
          </a:p>
          <a:p>
            <a:pPr algn="just">
              <a:lnSpc>
                <a:spcPct val="150000"/>
              </a:lnSpc>
              <a:spcAft>
                <a:spcPts val="0"/>
              </a:spcAft>
            </a:pPr>
            <a:r>
              <a:rPr lang="en-US" sz="2000" dirty="0" smtClean="0">
                <a:ea typeface="Times-Roman"/>
              </a:rPr>
              <a:t>[</a:t>
            </a:r>
            <a:r>
              <a:rPr lang="en-US" sz="2000" dirty="0">
                <a:ea typeface="Times-Roman"/>
              </a:rPr>
              <a:t>2] “Fake pictures.” </a:t>
            </a:r>
            <a:r>
              <a:rPr lang="en-US" sz="2000" u="sng" dirty="0">
                <a:solidFill>
                  <a:srgbClr val="0000FF"/>
                </a:solidFill>
                <a:ea typeface="Times-Roman"/>
                <a:hlinkClick r:id="rId2"/>
              </a:rPr>
              <a:t>http://www.bbc.com/future/story/20121213-fakepictures-</a:t>
            </a:r>
            <a:r>
              <a:rPr lang="en-US" sz="2000" dirty="0">
                <a:ea typeface="Times-Roman"/>
              </a:rPr>
              <a:t> make-real- memories/. [Online; accessed January-2018</a:t>
            </a:r>
            <a:r>
              <a:rPr lang="en-US" sz="2000" dirty="0" smtClean="0">
                <a:ea typeface="Times-Roman"/>
              </a:rPr>
              <a:t>].</a:t>
            </a:r>
          </a:p>
          <a:p>
            <a:pPr algn="just">
              <a:lnSpc>
                <a:spcPct val="150000"/>
              </a:lnSpc>
              <a:spcAft>
                <a:spcPts val="0"/>
              </a:spcAft>
            </a:pPr>
            <a:r>
              <a:rPr lang="en-US" sz="2000" dirty="0" smtClean="0">
                <a:ea typeface="Times-Roman"/>
              </a:rPr>
              <a:t>[</a:t>
            </a:r>
            <a:r>
              <a:rPr lang="en-US" sz="2000" dirty="0">
                <a:ea typeface="Times-Roman"/>
              </a:rPr>
              <a:t>3] Y. Q. Shi, C. Chen, and W. Chen, “A natural image model approach to splicing detection,” in </a:t>
            </a:r>
            <a:r>
              <a:rPr lang="en-US" sz="2000" i="1" dirty="0">
                <a:ea typeface="Times-Italic"/>
              </a:rPr>
              <a:t>Proceedings of the 9th Workshop on Multimedia &amp; Security</a:t>
            </a:r>
            <a:r>
              <a:rPr lang="en-US" sz="2000" dirty="0">
                <a:ea typeface="Times-Roman"/>
              </a:rPr>
              <a:t>, pp. 51–62, ACM, 2007</a:t>
            </a:r>
            <a:r>
              <a:rPr lang="en-US" sz="2000" dirty="0" smtClean="0">
                <a:ea typeface="Times-Roman"/>
              </a:rPr>
              <a:t>.</a:t>
            </a:r>
          </a:p>
          <a:p>
            <a:pPr algn="just">
              <a:lnSpc>
                <a:spcPct val="150000"/>
              </a:lnSpc>
              <a:spcAft>
                <a:spcPts val="0"/>
              </a:spcAft>
            </a:pPr>
            <a:r>
              <a:rPr lang="en-US" sz="2000" dirty="0" smtClean="0">
                <a:ea typeface="Times-Roman"/>
              </a:rPr>
              <a:t>[</a:t>
            </a:r>
            <a:r>
              <a:rPr lang="en-US" sz="2000" dirty="0">
                <a:ea typeface="Times-Roman"/>
              </a:rPr>
              <a:t>4] Y. Zhang, C. Zhao, Y. Pi, and S. Li, “Revealing image splicing forgery using local binary patterns of </a:t>
            </a:r>
            <a:r>
              <a:rPr lang="en-US" sz="2000" dirty="0" err="1">
                <a:ea typeface="Times-Roman"/>
              </a:rPr>
              <a:t>dct</a:t>
            </a:r>
            <a:r>
              <a:rPr lang="en-US" sz="2000" dirty="0">
                <a:ea typeface="Times-Roman"/>
              </a:rPr>
              <a:t> coefficients,” in </a:t>
            </a:r>
            <a:r>
              <a:rPr lang="en-US" sz="2000" i="1" dirty="0">
                <a:ea typeface="Times-Italic"/>
              </a:rPr>
              <a:t>Communications, Signal Processing, and Systems</a:t>
            </a:r>
            <a:r>
              <a:rPr lang="en-US" sz="2000" dirty="0">
                <a:ea typeface="Times-Roman"/>
              </a:rPr>
              <a:t>, pp. 181–189, Springer, 2012</a:t>
            </a:r>
            <a:r>
              <a:rPr lang="en-US" sz="2000" dirty="0" smtClean="0">
                <a:ea typeface="Times-Roman"/>
              </a:rPr>
              <a:t>.</a:t>
            </a:r>
          </a:p>
          <a:p>
            <a:pPr algn="just">
              <a:lnSpc>
                <a:spcPct val="150000"/>
              </a:lnSpc>
              <a:spcAft>
                <a:spcPts val="0"/>
              </a:spcAft>
            </a:pPr>
            <a:r>
              <a:rPr lang="en-US" sz="2000" dirty="0" smtClean="0">
                <a:ea typeface="Times-Roman"/>
              </a:rPr>
              <a:t>[</a:t>
            </a:r>
            <a:r>
              <a:rPr lang="en-US" sz="2000" dirty="0">
                <a:ea typeface="Times-Roman"/>
              </a:rPr>
              <a:t>5] Z. Zhang, J. Kang, and Y. Ren, “An effective algorithm of image splicing detection,” in </a:t>
            </a:r>
            <a:r>
              <a:rPr lang="en-US" sz="2000" i="1" dirty="0">
                <a:ea typeface="Times-Italic"/>
              </a:rPr>
              <a:t>IEEE International Conference on Computer Science and Software Engineering</a:t>
            </a:r>
            <a:r>
              <a:rPr lang="en-US" sz="2000" dirty="0">
                <a:ea typeface="Times-Roman"/>
              </a:rPr>
              <a:t>, vol. 1, pp. 1035–1039, 2008</a:t>
            </a:r>
            <a:r>
              <a:rPr lang="en-US" sz="2000" dirty="0" smtClean="0">
                <a:ea typeface="Times-Roman"/>
              </a:rPr>
              <a:t>.</a:t>
            </a:r>
          </a:p>
          <a:p>
            <a:pPr algn="just">
              <a:lnSpc>
                <a:spcPct val="150000"/>
              </a:lnSpc>
              <a:spcAft>
                <a:spcPts val="0"/>
              </a:spcAft>
            </a:pPr>
            <a:endParaRPr lang="en-IN" sz="2000" dirty="0">
              <a:ea typeface="Times New Roman" panose="02020603050405020304" pitchFamily="18" charset="0"/>
            </a:endParaRPr>
          </a:p>
          <a:p>
            <a:pPr algn="just">
              <a:lnSpc>
                <a:spcPct val="150000"/>
              </a:lnSpc>
              <a:spcAft>
                <a:spcPts val="0"/>
              </a:spcAft>
            </a:pPr>
            <a:r>
              <a:rPr lang="en-US" sz="2000" dirty="0">
                <a:latin typeface="Times New Roman" panose="02020603050405020304" pitchFamily="18" charset="0"/>
                <a:ea typeface="Times New Roman" panose="02020603050405020304" pitchFamily="18" charset="0"/>
              </a:rPr>
              <a:t> </a:t>
            </a:r>
            <a:endParaRPr lang="en-IN" sz="2000" dirty="0">
              <a:latin typeface="Times New Roman" panose="02020603050405020304" pitchFamily="18" charset="0"/>
              <a:ea typeface="Times New Roman" panose="02020603050405020304" pitchFamily="18" charset="0"/>
            </a:endParaRPr>
          </a:p>
          <a:p>
            <a:pPr>
              <a:spcAft>
                <a:spcPts val="0"/>
              </a:spcAft>
            </a:pPr>
            <a:r>
              <a:rPr lang="en-IN" sz="2000" dirty="0">
                <a:latin typeface="Times New Roman" panose="02020603050405020304" pitchFamily="18" charset="0"/>
                <a:ea typeface="Times New Roman" panose="02020603050405020304" pitchFamily="18" charset="0"/>
              </a:rPr>
              <a:t/>
            </a:r>
            <a:br>
              <a:rPr lang="en-IN" sz="2000" dirty="0">
                <a:latin typeface="Times New Roman" panose="02020603050405020304" pitchFamily="18" charset="0"/>
                <a:ea typeface="Times New Roman" panose="02020603050405020304" pitchFamily="18" charset="0"/>
              </a:rPr>
            </a:br>
            <a:r>
              <a:rPr lang="en-IN" sz="2000" dirty="0">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21580292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1067" y="1128351"/>
            <a:ext cx="11723571" cy="3970318"/>
          </a:xfrm>
          <a:prstGeom prst="rect">
            <a:avLst/>
          </a:prstGeom>
        </p:spPr>
        <p:txBody>
          <a:bodyPr wrap="square">
            <a:spAutoFit/>
          </a:bodyPr>
          <a:lstStyle/>
          <a:p>
            <a:pPr algn="just">
              <a:lnSpc>
                <a:spcPct val="150000"/>
              </a:lnSpc>
              <a:spcAft>
                <a:spcPts val="0"/>
              </a:spcAft>
            </a:pPr>
            <a:r>
              <a:rPr lang="en-US" sz="2000" dirty="0">
                <a:ea typeface="Times-Roman"/>
              </a:rPr>
              <a:t>[6]</a:t>
            </a:r>
            <a:r>
              <a:rPr lang="en-US" sz="2400" dirty="0">
                <a:ea typeface="Times-Roman"/>
              </a:rPr>
              <a:t> </a:t>
            </a:r>
            <a:r>
              <a:rPr lang="en-US" sz="2000" dirty="0">
                <a:ea typeface="Times-Roman"/>
              </a:rPr>
              <a:t>W. Wang, J. Dong, and T. Tan, “Image tampering detection based on stationary distribution of </a:t>
            </a:r>
            <a:r>
              <a:rPr lang="en-US" sz="2000" dirty="0" err="1">
                <a:ea typeface="Times-Roman"/>
              </a:rPr>
              <a:t>markov</a:t>
            </a:r>
            <a:r>
              <a:rPr lang="en-US" sz="2000" dirty="0">
                <a:ea typeface="Times-Roman"/>
              </a:rPr>
              <a:t> chain,” in </a:t>
            </a:r>
            <a:r>
              <a:rPr lang="en-US" sz="2000" i="1" dirty="0">
                <a:ea typeface="Times-Italic"/>
              </a:rPr>
              <a:t>17th IEEE </a:t>
            </a:r>
            <a:r>
              <a:rPr lang="en-US" sz="2000" i="1" dirty="0" err="1">
                <a:ea typeface="Times-Italic"/>
              </a:rPr>
              <a:t>InternationalConference</a:t>
            </a:r>
            <a:r>
              <a:rPr lang="en-US" sz="2000" i="1" dirty="0">
                <a:ea typeface="Times-Italic"/>
              </a:rPr>
              <a:t> on Image Processing (ICIP)</a:t>
            </a:r>
            <a:r>
              <a:rPr lang="en-US" sz="2000" dirty="0">
                <a:ea typeface="Times-Roman"/>
              </a:rPr>
              <a:t>, pp. 2101–2104</a:t>
            </a:r>
            <a:r>
              <a:rPr lang="en-US" sz="2400" dirty="0">
                <a:ea typeface="Times-Roman"/>
              </a:rPr>
              <a:t>, 2010.</a:t>
            </a:r>
            <a:endParaRPr lang="en-IN" sz="2400" dirty="0">
              <a:ea typeface="Times New Roman" panose="02020603050405020304" pitchFamily="18" charset="0"/>
            </a:endParaRPr>
          </a:p>
          <a:p>
            <a:pPr algn="just">
              <a:lnSpc>
                <a:spcPct val="150000"/>
              </a:lnSpc>
              <a:spcAft>
                <a:spcPts val="0"/>
              </a:spcAft>
            </a:pPr>
            <a:r>
              <a:rPr lang="en-US" sz="2000" dirty="0">
                <a:ea typeface="Times-Roman"/>
              </a:rPr>
              <a:t>[7]</a:t>
            </a:r>
            <a:r>
              <a:rPr lang="en-US" sz="2400" dirty="0">
                <a:ea typeface="Times-Roman"/>
              </a:rPr>
              <a:t> Z. He, W. Lu, W. Sun, and J. Huang, “Digital image splicing detection based on </a:t>
            </a:r>
            <a:r>
              <a:rPr lang="en-US" sz="2400" dirty="0" err="1">
                <a:ea typeface="Times-Roman"/>
              </a:rPr>
              <a:t>markov</a:t>
            </a:r>
            <a:r>
              <a:rPr lang="en-US" sz="2400" dirty="0">
                <a:ea typeface="Times-Roman"/>
              </a:rPr>
              <a:t> features in </a:t>
            </a:r>
            <a:r>
              <a:rPr lang="en-US" sz="2400" dirty="0" err="1">
                <a:ea typeface="Times-Roman"/>
              </a:rPr>
              <a:t>dct</a:t>
            </a:r>
            <a:r>
              <a:rPr lang="en-US" sz="2400" dirty="0">
                <a:ea typeface="Times-Roman"/>
              </a:rPr>
              <a:t> and dwt domain,” </a:t>
            </a:r>
            <a:r>
              <a:rPr lang="en-US" sz="2400" i="1" dirty="0">
                <a:ea typeface="Times-Italic"/>
              </a:rPr>
              <a:t>Pattern Recognition</a:t>
            </a:r>
            <a:r>
              <a:rPr lang="en-US" sz="2400" dirty="0">
                <a:ea typeface="Times-Roman"/>
              </a:rPr>
              <a:t>, vol. 45, no. 12, pp. 4292–4299, 2012.</a:t>
            </a:r>
            <a:endParaRPr lang="en-IN" sz="2400" dirty="0">
              <a:ea typeface="Times New Roman" panose="02020603050405020304" pitchFamily="18" charset="0"/>
            </a:endParaRPr>
          </a:p>
          <a:p>
            <a:pPr algn="just">
              <a:lnSpc>
                <a:spcPct val="150000"/>
              </a:lnSpc>
              <a:spcAft>
                <a:spcPts val="0"/>
              </a:spcAft>
            </a:pPr>
            <a:r>
              <a:rPr lang="en-US" sz="2000" dirty="0">
                <a:ea typeface="Times-Roman"/>
              </a:rPr>
              <a:t>[8]</a:t>
            </a:r>
            <a:r>
              <a:rPr lang="en-US" sz="2400" dirty="0">
                <a:ea typeface="Times-Roman"/>
              </a:rPr>
              <a:t> X. Zhao, J. Li, S. Li, and S. Wang, “Detecting digital image splicing in </a:t>
            </a:r>
            <a:r>
              <a:rPr lang="en-US" sz="2400" dirty="0" err="1">
                <a:ea typeface="Times-Roman"/>
              </a:rPr>
              <a:t>chroma</a:t>
            </a:r>
            <a:r>
              <a:rPr lang="en-US" sz="2400" dirty="0">
                <a:ea typeface="Times-Roman"/>
              </a:rPr>
              <a:t> spaces,” in </a:t>
            </a:r>
            <a:r>
              <a:rPr lang="en-US" sz="2400" i="1" dirty="0">
                <a:ea typeface="Times-Italic"/>
              </a:rPr>
              <a:t>International Workshop on Digital Watermarking</a:t>
            </a:r>
            <a:r>
              <a:rPr lang="en-US" sz="2400" dirty="0">
                <a:ea typeface="Times-Roman"/>
              </a:rPr>
              <a:t>, pp. 12–22, Springer, 2010.</a:t>
            </a:r>
            <a:endParaRPr lang="en-IN" sz="2400" dirty="0">
              <a:ea typeface="Times New Roman" panose="02020603050405020304" pitchFamily="18" charset="0"/>
            </a:endParaRPr>
          </a:p>
          <a:p>
            <a:pPr algn="just">
              <a:lnSpc>
                <a:spcPct val="150000"/>
              </a:lnSpc>
              <a:spcAft>
                <a:spcPts val="0"/>
              </a:spcAft>
            </a:pPr>
            <a:r>
              <a:rPr lang="en-US" sz="2400" dirty="0">
                <a:ea typeface="Times New Roman" panose="02020603050405020304" pitchFamily="18" charset="0"/>
              </a:rPr>
              <a:t> </a:t>
            </a:r>
            <a:endParaRPr lang="en-IN" sz="2400" dirty="0">
              <a:ea typeface="Times New Roman" panose="02020603050405020304" pitchFamily="18" charset="0"/>
            </a:endParaRPr>
          </a:p>
        </p:txBody>
      </p:sp>
    </p:spTree>
    <p:extLst>
      <p:ext uri="{BB962C8B-B14F-4D97-AF65-F5344CB8AC3E}">
        <p14:creationId xmlns:p14="http://schemas.microsoft.com/office/powerpoint/2010/main" val="42083606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3163" y="2506070"/>
            <a:ext cx="6844145" cy="919995"/>
          </a:xfrm>
          <a:prstGeom prst="rect">
            <a:avLst/>
          </a:prstGeom>
        </p:spPr>
        <p:txBody>
          <a:bodyPr wrap="square">
            <a:spAutoFit/>
          </a:bodyPr>
          <a:lstStyle/>
          <a:p>
            <a:pPr algn="just">
              <a:lnSpc>
                <a:spcPct val="150000"/>
              </a:lnSpc>
              <a:spcAft>
                <a:spcPts val="0"/>
              </a:spcAft>
            </a:pPr>
            <a:r>
              <a:rPr lang="en-IN" sz="4000" dirty="0" smtClean="0">
                <a:solidFill>
                  <a:srgbClr val="202124"/>
                </a:solidFill>
                <a:latin typeface="Arial Black" panose="020B0A04020102020204" pitchFamily="34" charset="0"/>
                <a:ea typeface="Calibri" panose="020F0502020204030204" pitchFamily="34" charset="0"/>
                <a:cs typeface="Times New Roman" panose="02020603050405020304" pitchFamily="18" charset="0"/>
              </a:rPr>
              <a:t>Thank you!!</a:t>
            </a:r>
            <a:endParaRPr lang="en-US" sz="4000" dirty="0">
              <a:solidFill>
                <a:srgbClr val="202124"/>
              </a:solidFill>
              <a:latin typeface="Arial Black" panose="020B0A040201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7726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9452"/>
            <a:ext cx="12192000" cy="1325563"/>
          </a:xfrm>
        </p:spPr>
        <p:txBody>
          <a:bodyPr>
            <a:normAutofit/>
          </a:bodyPr>
          <a:lstStyle/>
          <a:p>
            <a:r>
              <a:rPr lang="en-IN" b="1" dirty="0" smtClean="0"/>
              <a:t>   </a:t>
            </a:r>
            <a:r>
              <a:rPr lang="en-IN" sz="3200" b="1" dirty="0" smtClean="0">
                <a:latin typeface="+mn-lt"/>
              </a:rPr>
              <a:t>CONTENT</a:t>
            </a:r>
            <a:endParaRPr lang="en-IN" sz="3200" b="1" dirty="0">
              <a:latin typeface="+mn-lt"/>
            </a:endParaRPr>
          </a:p>
        </p:txBody>
      </p:sp>
      <p:sp>
        <p:nvSpPr>
          <p:cNvPr id="3" name="Content Placeholder 2"/>
          <p:cNvSpPr>
            <a:spLocks noGrp="1"/>
          </p:cNvSpPr>
          <p:nvPr>
            <p:ph idx="1"/>
          </p:nvPr>
        </p:nvSpPr>
        <p:spPr>
          <a:xfrm>
            <a:off x="407504" y="1550504"/>
            <a:ext cx="10946296" cy="4626459"/>
          </a:xfrm>
        </p:spPr>
        <p:txBody>
          <a:bodyPr>
            <a:normAutofit fontScale="92500" lnSpcReduction="10000"/>
          </a:bodyPr>
          <a:lstStyle/>
          <a:p>
            <a:pPr>
              <a:buFont typeface="Wingdings" panose="05000000000000000000" pitchFamily="2" charset="2"/>
              <a:buChar char="Ø"/>
            </a:pPr>
            <a:r>
              <a:rPr lang="en-IN" dirty="0" smtClean="0"/>
              <a:t> Introduction</a:t>
            </a:r>
            <a:endParaRPr lang="en-IN" dirty="0" smtClean="0"/>
          </a:p>
          <a:p>
            <a:pPr>
              <a:buFont typeface="Wingdings" panose="05000000000000000000" pitchFamily="2" charset="2"/>
              <a:buChar char="Ø"/>
            </a:pPr>
            <a:r>
              <a:rPr lang="en-IN" dirty="0" smtClean="0"/>
              <a:t> Literature Review</a:t>
            </a:r>
          </a:p>
          <a:p>
            <a:pPr>
              <a:buFont typeface="Wingdings" panose="05000000000000000000" pitchFamily="2" charset="2"/>
              <a:buChar char="Ø"/>
            </a:pPr>
            <a:r>
              <a:rPr lang="en-US" dirty="0" smtClean="0"/>
              <a:t> Objectives</a:t>
            </a:r>
          </a:p>
          <a:p>
            <a:pPr>
              <a:buFont typeface="Wingdings" panose="05000000000000000000" pitchFamily="2" charset="2"/>
              <a:buChar char="Ø"/>
            </a:pPr>
            <a:r>
              <a:rPr lang="en-IN" dirty="0" smtClean="0"/>
              <a:t> Work </a:t>
            </a:r>
            <a:r>
              <a:rPr lang="en-IN" dirty="0"/>
              <a:t>Flow </a:t>
            </a:r>
            <a:r>
              <a:rPr lang="en-IN" dirty="0" smtClean="0"/>
              <a:t>Diagram</a:t>
            </a:r>
            <a:endParaRPr lang="en-IN" dirty="0" smtClean="0"/>
          </a:p>
          <a:p>
            <a:pPr>
              <a:buFont typeface="Wingdings" panose="05000000000000000000" pitchFamily="2" charset="2"/>
              <a:buChar char="Ø"/>
            </a:pPr>
            <a:r>
              <a:rPr lang="en-IN" dirty="0" smtClean="0"/>
              <a:t> Proposed </a:t>
            </a:r>
            <a:r>
              <a:rPr lang="en-IN" dirty="0" smtClean="0"/>
              <a:t>System</a:t>
            </a:r>
          </a:p>
          <a:p>
            <a:pPr>
              <a:buFont typeface="Wingdings" panose="05000000000000000000" pitchFamily="2" charset="2"/>
              <a:buChar char="Ø"/>
            </a:pPr>
            <a:r>
              <a:rPr lang="en-IN" dirty="0" smtClean="0"/>
              <a:t> Hardware </a:t>
            </a:r>
            <a:r>
              <a:rPr lang="en-IN" dirty="0" smtClean="0"/>
              <a:t>and Software </a:t>
            </a:r>
            <a:r>
              <a:rPr lang="en-IN" dirty="0" smtClean="0"/>
              <a:t>Requirements</a:t>
            </a:r>
          </a:p>
          <a:p>
            <a:pPr>
              <a:buFont typeface="Wingdings" panose="05000000000000000000" pitchFamily="2" charset="2"/>
              <a:buChar char="Ø"/>
            </a:pPr>
            <a:r>
              <a:rPr lang="en-US" dirty="0" smtClean="0"/>
              <a:t> Applications</a:t>
            </a:r>
            <a:endParaRPr lang="en-IN" dirty="0" smtClean="0"/>
          </a:p>
          <a:p>
            <a:pPr>
              <a:buFont typeface="Wingdings" panose="05000000000000000000" pitchFamily="2" charset="2"/>
              <a:buChar char="Ø"/>
            </a:pPr>
            <a:r>
              <a:rPr lang="en-IN" dirty="0" smtClean="0"/>
              <a:t> Snapshots</a:t>
            </a:r>
            <a:endParaRPr lang="en-IN" dirty="0" smtClean="0"/>
          </a:p>
          <a:p>
            <a:pPr>
              <a:buFont typeface="Wingdings" panose="05000000000000000000" pitchFamily="2" charset="2"/>
              <a:buChar char="Ø"/>
            </a:pPr>
            <a:r>
              <a:rPr lang="en-IN" dirty="0" smtClean="0"/>
              <a:t> Conclusion</a:t>
            </a:r>
            <a:endParaRPr lang="en-IN" dirty="0" smtClean="0"/>
          </a:p>
          <a:p>
            <a:pPr>
              <a:buFont typeface="Wingdings" panose="05000000000000000000" pitchFamily="2" charset="2"/>
              <a:buChar char="Ø"/>
            </a:pPr>
            <a:r>
              <a:rPr lang="en-IN" dirty="0" smtClean="0"/>
              <a:t> References</a:t>
            </a:r>
            <a:endParaRPr lang="en-IN" dirty="0" smtClean="0"/>
          </a:p>
          <a:p>
            <a:pPr>
              <a:buFont typeface="Wingdings" panose="05000000000000000000" pitchFamily="2" charset="2"/>
              <a:buChar char="Ø"/>
            </a:pPr>
            <a:endParaRPr lang="en-IN" dirty="0" smtClean="0"/>
          </a:p>
          <a:p>
            <a:pPr>
              <a:buFont typeface="Wingdings" panose="05000000000000000000" pitchFamily="2" charset="2"/>
              <a:buChar char="Ø"/>
            </a:pPr>
            <a:endParaRPr lang="en-IN" dirty="0" smtClean="0"/>
          </a:p>
          <a:p>
            <a:pPr>
              <a:buFont typeface="Wingdings" panose="05000000000000000000" pitchFamily="2" charset="2"/>
              <a:buChar char="Ø"/>
            </a:pPr>
            <a:endParaRPr lang="en-IN" dirty="0" smtClean="0"/>
          </a:p>
          <a:p>
            <a:pPr marL="0" indent="0">
              <a:buNone/>
            </a:pPr>
            <a:endParaRPr lang="en-IN" dirty="0" smtClean="0"/>
          </a:p>
          <a:p>
            <a:pPr marL="0" indent="0">
              <a:buNone/>
            </a:pPr>
            <a:endParaRPr lang="en-IN" dirty="0" smtClean="0"/>
          </a:p>
        </p:txBody>
      </p:sp>
    </p:spTree>
    <p:extLst>
      <p:ext uri="{BB962C8B-B14F-4D97-AF65-F5344CB8AC3E}">
        <p14:creationId xmlns:p14="http://schemas.microsoft.com/office/powerpoint/2010/main" val="7898570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7870" y="1610139"/>
            <a:ext cx="11654735" cy="5724644"/>
          </a:xfrm>
          <a:prstGeom prst="rect">
            <a:avLst/>
          </a:prstGeom>
        </p:spPr>
        <p:txBody>
          <a:bodyPr wrap="square">
            <a:spAutoFit/>
          </a:bodyPr>
          <a:lstStyle/>
          <a:p>
            <a:pPr marL="285750" indent="-285750">
              <a:buFont typeface="Wingdings" panose="05000000000000000000" pitchFamily="2" charset="2"/>
              <a:buChar char="Ø"/>
            </a:pPr>
            <a:r>
              <a:rPr lang="en-US" sz="2400" dirty="0">
                <a:ea typeface="Times-Roman"/>
              </a:rPr>
              <a:t>Digital images have become an integral part of our daily life because they can convey rich information. Due to the wide use of image acquisition tools, which are now very popular in mobile phones, the volume of images shared online is growing exponentially</a:t>
            </a:r>
            <a:r>
              <a:rPr lang="en-US" sz="2400" dirty="0" smtClean="0">
                <a:ea typeface="Times-Roman"/>
              </a:rPr>
              <a:t>.</a:t>
            </a:r>
          </a:p>
          <a:p>
            <a:pPr marL="285750" indent="-285750">
              <a:buFont typeface="Wingdings" panose="05000000000000000000" pitchFamily="2" charset="2"/>
              <a:buChar char="Ø"/>
            </a:pPr>
            <a:endParaRPr lang="en-US" sz="2400" dirty="0" smtClean="0">
              <a:ea typeface="Times-Roman"/>
            </a:endParaRPr>
          </a:p>
          <a:p>
            <a:pPr marL="285750" indent="-285750">
              <a:buFont typeface="Wingdings" panose="05000000000000000000" pitchFamily="2" charset="2"/>
              <a:buChar char="Ø"/>
            </a:pPr>
            <a:r>
              <a:rPr lang="en-US" sz="2400" dirty="0" smtClean="0">
                <a:ea typeface="Times-Roman"/>
              </a:rPr>
              <a:t> </a:t>
            </a:r>
            <a:r>
              <a:rPr lang="en-US" sz="2400" dirty="0">
                <a:ea typeface="Times-Roman"/>
              </a:rPr>
              <a:t>However, there are many professional software packages, such as Photoshop and Coral-draw that can be used to manipulate images and alter their contents without leaving visible artifacts for human eyes</a:t>
            </a:r>
            <a:r>
              <a:rPr lang="en-US" sz="2400" dirty="0" smtClean="0">
                <a:ea typeface="Times-Roman"/>
              </a:rPr>
              <a:t>.</a:t>
            </a:r>
          </a:p>
          <a:p>
            <a:pPr marL="285750" indent="-285750">
              <a:buFont typeface="Wingdings" panose="05000000000000000000" pitchFamily="2" charset="2"/>
              <a:buChar char="Ø"/>
            </a:pPr>
            <a:endParaRPr lang="en-US" sz="2400" dirty="0" smtClean="0">
              <a:ea typeface="Times-Roman"/>
            </a:endParaRPr>
          </a:p>
          <a:p>
            <a:pPr marL="285750" indent="-285750">
              <a:buFont typeface="Wingdings" panose="05000000000000000000" pitchFamily="2" charset="2"/>
              <a:buChar char="Ø"/>
            </a:pPr>
            <a:r>
              <a:rPr lang="en-US" sz="2400" dirty="0" smtClean="0">
                <a:ea typeface="Times-Roman"/>
              </a:rPr>
              <a:t>Two </a:t>
            </a:r>
            <a:r>
              <a:rPr lang="en-US" sz="2400" dirty="0">
                <a:ea typeface="Times-Roman"/>
              </a:rPr>
              <a:t>common approaches for image manipulation/forgery are</a:t>
            </a:r>
            <a:r>
              <a:rPr lang="en-US" sz="2400" dirty="0" smtClean="0">
                <a:ea typeface="Times-Roman"/>
              </a:rPr>
              <a:t>:</a:t>
            </a:r>
          </a:p>
          <a:p>
            <a:endParaRPr lang="en-US" sz="2400" dirty="0" smtClean="0">
              <a:ea typeface="Times-Roman"/>
            </a:endParaRPr>
          </a:p>
          <a:p>
            <a:pPr marL="285750" indent="-285750">
              <a:buFont typeface="Wingdings" panose="05000000000000000000" pitchFamily="2" charset="2"/>
              <a:buChar char="Ø"/>
            </a:pPr>
            <a:r>
              <a:rPr lang="en-US" sz="2400" dirty="0" smtClean="0">
                <a:ea typeface="Times-Roman"/>
              </a:rPr>
              <a:t> Copy-move </a:t>
            </a:r>
            <a:r>
              <a:rPr lang="en-US" sz="2400" dirty="0">
                <a:ea typeface="Times-Roman"/>
              </a:rPr>
              <a:t>and splicing. In copy-move forgery, some parts of an image are copied to other regions in the same </a:t>
            </a:r>
            <a:r>
              <a:rPr lang="en-US" sz="2400" dirty="0" smtClean="0">
                <a:ea typeface="Times-Roman"/>
              </a:rPr>
              <a:t>image</a:t>
            </a:r>
            <a:r>
              <a:rPr lang="en-US" sz="2400" dirty="0"/>
              <a:t>. By contrast, image splicing combines two or more different images into one image</a:t>
            </a:r>
            <a:r>
              <a:rPr lang="en-US" sz="2400" dirty="0" smtClean="0"/>
              <a:t>.</a:t>
            </a:r>
          </a:p>
          <a:p>
            <a:r>
              <a:rPr lang="en-US" dirty="0"/>
              <a:t>  </a:t>
            </a:r>
            <a:endParaRPr lang="en-IN" dirty="0"/>
          </a:p>
          <a:p>
            <a:r>
              <a:rPr lang="en-US" dirty="0"/>
              <a:t> </a:t>
            </a:r>
            <a:endParaRPr lang="en-IN" dirty="0"/>
          </a:p>
          <a:p>
            <a:pPr marL="285750" indent="-285750">
              <a:buFont typeface="Wingdings" panose="05000000000000000000" pitchFamily="2" charset="2"/>
              <a:buChar char="Ø"/>
            </a:pPr>
            <a:endParaRPr lang="en-IN" dirty="0"/>
          </a:p>
        </p:txBody>
      </p:sp>
      <p:sp>
        <p:nvSpPr>
          <p:cNvPr id="4" name="TextBox 3"/>
          <p:cNvSpPr txBox="1"/>
          <p:nvPr/>
        </p:nvSpPr>
        <p:spPr>
          <a:xfrm>
            <a:off x="586409" y="546652"/>
            <a:ext cx="6221894" cy="584775"/>
          </a:xfrm>
          <a:prstGeom prst="rect">
            <a:avLst/>
          </a:prstGeom>
          <a:noFill/>
        </p:spPr>
        <p:txBody>
          <a:bodyPr wrap="square" rtlCol="0">
            <a:spAutoFit/>
          </a:bodyPr>
          <a:lstStyle/>
          <a:p>
            <a:r>
              <a:rPr lang="en-IN" sz="3200" b="1" dirty="0" smtClean="0"/>
              <a:t>INTRODUCTION</a:t>
            </a:r>
            <a:endParaRPr lang="en-IN" sz="3200" b="1" dirty="0"/>
          </a:p>
        </p:txBody>
      </p:sp>
    </p:spTree>
    <p:extLst>
      <p:ext uri="{BB962C8B-B14F-4D97-AF65-F5344CB8AC3E}">
        <p14:creationId xmlns:p14="http://schemas.microsoft.com/office/powerpoint/2010/main" val="15296490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199" y="0"/>
            <a:ext cx="11579087" cy="6740307"/>
          </a:xfrm>
          <a:prstGeom prst="rect">
            <a:avLst/>
          </a:prstGeom>
        </p:spPr>
        <p:txBody>
          <a:bodyPr wrap="square">
            <a:spAutoFit/>
          </a:bodyPr>
          <a:lstStyle/>
          <a:p>
            <a:pPr algn="just">
              <a:lnSpc>
                <a:spcPct val="150000"/>
              </a:lnSpc>
              <a:spcAft>
                <a:spcPts val="0"/>
              </a:spcAft>
            </a:pPr>
            <a:endParaRPr lang="en-US" sz="2400" dirty="0">
              <a:ea typeface="Times-Roman"/>
            </a:endParaRPr>
          </a:p>
          <a:p>
            <a:pPr algn="just">
              <a:lnSpc>
                <a:spcPct val="150000"/>
              </a:lnSpc>
              <a:spcAft>
                <a:spcPts val="0"/>
              </a:spcAft>
            </a:pPr>
            <a:r>
              <a:rPr lang="en-US" sz="2400" dirty="0" smtClean="0">
                <a:ea typeface="Times-Roman"/>
              </a:rPr>
              <a:t>Shi </a:t>
            </a:r>
            <a:r>
              <a:rPr lang="en-US" sz="2400" dirty="0">
                <a:ea typeface="Times-Roman"/>
              </a:rPr>
              <a:t>and Chen [3] proposed a method using statistical features from a 2D array including wavelet and Markov features. Images were divided into multiple blocks then a multiple block discrete cosine transform (MBDCT) was applied</a:t>
            </a:r>
            <a:r>
              <a:rPr lang="en-US" sz="2400" dirty="0" smtClean="0">
                <a:ea typeface="Times-Roman"/>
              </a:rPr>
              <a:t>.</a:t>
            </a:r>
          </a:p>
          <a:p>
            <a:pPr algn="just">
              <a:lnSpc>
                <a:spcPct val="150000"/>
              </a:lnSpc>
              <a:spcAft>
                <a:spcPts val="0"/>
              </a:spcAft>
            </a:pPr>
            <a:r>
              <a:rPr lang="en-US" sz="2400" dirty="0" smtClean="0">
                <a:ea typeface="Times-Roman"/>
              </a:rPr>
              <a:t> </a:t>
            </a:r>
            <a:r>
              <a:rPr lang="en-US" sz="2400" dirty="0">
                <a:ea typeface="Times-Roman"/>
              </a:rPr>
              <a:t>Zhang et al. [4] used DCT coefficients and LBP histogram as a feature vector to detect image splicing. To reduce the complexity and features dimensionality, Principle Component Analysis (PCA) was used. </a:t>
            </a:r>
            <a:endParaRPr lang="en-US" sz="2400" dirty="0" smtClean="0">
              <a:ea typeface="Times-Roman"/>
            </a:endParaRPr>
          </a:p>
          <a:p>
            <a:pPr algn="just">
              <a:lnSpc>
                <a:spcPct val="150000"/>
              </a:lnSpc>
              <a:spcAft>
                <a:spcPts val="0"/>
              </a:spcAft>
            </a:pPr>
            <a:r>
              <a:rPr lang="en-US" sz="2400" dirty="0" smtClean="0">
                <a:ea typeface="Times-Roman"/>
              </a:rPr>
              <a:t>The </a:t>
            </a:r>
            <a:r>
              <a:rPr lang="en-US" sz="2400" dirty="0">
                <a:ea typeface="Times-Roman"/>
              </a:rPr>
              <a:t>same authors in [5] proposed another model which shows the statistical difference between authentic and spliced images. This approach used MBDCT and statistical image quality metrics which includes mean square errors, normalized cross correlation and moment-based features</a:t>
            </a:r>
            <a:r>
              <a:rPr lang="en-US" sz="2400" dirty="0" smtClean="0">
                <a:ea typeface="Times-Roman"/>
              </a:rPr>
              <a:t>.</a:t>
            </a:r>
          </a:p>
          <a:p>
            <a:pPr algn="just">
              <a:lnSpc>
                <a:spcPct val="150000"/>
              </a:lnSpc>
              <a:spcAft>
                <a:spcPts val="0"/>
              </a:spcAft>
            </a:pPr>
            <a:r>
              <a:rPr lang="en-US" sz="2400" dirty="0" smtClean="0">
                <a:ea typeface="Times-Roman"/>
              </a:rPr>
              <a:t> </a:t>
            </a:r>
            <a:r>
              <a:rPr lang="en-US" sz="2400" dirty="0">
                <a:ea typeface="Times-Roman"/>
              </a:rPr>
              <a:t>Wang et al. </a:t>
            </a:r>
            <a:endParaRPr lang="en-IN" sz="2400" dirty="0">
              <a:ea typeface="Times New Roman" panose="02020603050405020304" pitchFamily="18" charset="0"/>
            </a:endParaRPr>
          </a:p>
        </p:txBody>
      </p:sp>
      <p:sp>
        <p:nvSpPr>
          <p:cNvPr id="3" name="Rectangle 2"/>
          <p:cNvSpPr/>
          <p:nvPr/>
        </p:nvSpPr>
        <p:spPr>
          <a:xfrm flipH="1">
            <a:off x="-129209" y="0"/>
            <a:ext cx="3836502" cy="1569660"/>
          </a:xfrm>
          <a:prstGeom prst="rect">
            <a:avLst/>
          </a:prstGeom>
        </p:spPr>
        <p:txBody>
          <a:bodyPr wrap="square">
            <a:spAutoFit/>
          </a:bodyPr>
          <a:lstStyle/>
          <a:p>
            <a:pPr algn="just">
              <a:lnSpc>
                <a:spcPct val="150000"/>
              </a:lnSpc>
              <a:spcAft>
                <a:spcPts val="0"/>
              </a:spcAft>
            </a:pPr>
            <a:r>
              <a:rPr lang="en-US" sz="3200" b="1" dirty="0" smtClean="0">
                <a:ea typeface="Times-Roman"/>
                <a:cs typeface="Segoe UI Semibold" panose="020B0702040204020203" pitchFamily="34" charset="0"/>
              </a:rPr>
              <a:t>   RELATED WORK</a:t>
            </a:r>
          </a:p>
          <a:p>
            <a:pPr algn="just">
              <a:lnSpc>
                <a:spcPct val="150000"/>
              </a:lnSpc>
              <a:spcAft>
                <a:spcPts val="0"/>
              </a:spcAft>
            </a:pPr>
            <a:endParaRPr lang="en-IN" sz="3200" b="1" dirty="0">
              <a:ea typeface="Times New Roman" panose="02020603050405020304" pitchFamily="18" charset="0"/>
              <a:cs typeface="Segoe UI Semibold" panose="020B0702040204020203" pitchFamily="34" charset="0"/>
            </a:endParaRPr>
          </a:p>
        </p:txBody>
      </p:sp>
    </p:spTree>
    <p:extLst>
      <p:ext uri="{BB962C8B-B14F-4D97-AF65-F5344CB8AC3E}">
        <p14:creationId xmlns:p14="http://schemas.microsoft.com/office/powerpoint/2010/main" val="36152492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7748" y="616226"/>
            <a:ext cx="11479695" cy="4893647"/>
          </a:xfrm>
          <a:prstGeom prst="rect">
            <a:avLst/>
          </a:prstGeom>
        </p:spPr>
        <p:txBody>
          <a:bodyPr wrap="square">
            <a:spAutoFit/>
          </a:bodyPr>
          <a:lstStyle/>
          <a:p>
            <a:pPr algn="just">
              <a:lnSpc>
                <a:spcPct val="150000"/>
              </a:lnSpc>
              <a:spcAft>
                <a:spcPts val="0"/>
              </a:spcAft>
            </a:pPr>
            <a:r>
              <a:rPr lang="en-US" sz="2400" dirty="0">
                <a:ea typeface="Times-Roman"/>
              </a:rPr>
              <a:t>[6] used edge information of image chrominance component using a finite-state Markov chain. They extracted a low-dimensional vector which was fed into a Support Vector Machine (SVM) to detect image authenticity. </a:t>
            </a:r>
            <a:endParaRPr lang="en-US" sz="2400" dirty="0" smtClean="0">
              <a:ea typeface="Times-Roman"/>
            </a:endParaRPr>
          </a:p>
          <a:p>
            <a:pPr algn="just">
              <a:lnSpc>
                <a:spcPct val="150000"/>
              </a:lnSpc>
              <a:spcAft>
                <a:spcPts val="0"/>
              </a:spcAft>
            </a:pPr>
            <a:r>
              <a:rPr lang="en-US" sz="2400" dirty="0" smtClean="0">
                <a:ea typeface="Times-Roman"/>
              </a:rPr>
              <a:t>This </a:t>
            </a:r>
            <a:r>
              <a:rPr lang="en-US" sz="2400" dirty="0">
                <a:ea typeface="Times-Roman"/>
              </a:rPr>
              <a:t>work has been extended in [7]. Markov features have been extracted by using transition probability matrices in DCT and Discrete Wavelet Transform (DWT) domains. The recursive feature elimination (RFE) SVM was used. </a:t>
            </a:r>
            <a:endParaRPr lang="en-US" sz="2400" dirty="0" smtClean="0">
              <a:ea typeface="Times-Roman"/>
            </a:endParaRPr>
          </a:p>
          <a:p>
            <a:pPr algn="just">
              <a:lnSpc>
                <a:spcPct val="150000"/>
              </a:lnSpc>
              <a:spcAft>
                <a:spcPts val="0"/>
              </a:spcAft>
            </a:pPr>
            <a:r>
              <a:rPr lang="en-US" sz="2400" dirty="0" smtClean="0">
                <a:ea typeface="Times-Roman"/>
              </a:rPr>
              <a:t>Zhao </a:t>
            </a:r>
            <a:r>
              <a:rPr lang="en-US" sz="2400" dirty="0">
                <a:ea typeface="Times-Roman"/>
              </a:rPr>
              <a:t>et al. [8] explored the </a:t>
            </a:r>
            <a:r>
              <a:rPr lang="en-US" sz="2400" dirty="0" err="1">
                <a:ea typeface="Times-Roman"/>
              </a:rPr>
              <a:t>chroma</a:t>
            </a:r>
            <a:r>
              <a:rPr lang="en-US" sz="2400" dirty="0">
                <a:ea typeface="Times-Roman"/>
              </a:rPr>
              <a:t> channels and four gray level run-length run-number (RLRN) vectors in various directions were extracted as features.</a:t>
            </a:r>
            <a:endParaRPr lang="en-IN" sz="2400" dirty="0">
              <a:ea typeface="Times New Roman" panose="02020603050405020304" pitchFamily="18" charset="0"/>
            </a:endParaRPr>
          </a:p>
          <a:p>
            <a:pPr marL="501650">
              <a:spcAft>
                <a:spcPts val="0"/>
              </a:spcAft>
              <a:tabLst>
                <a:tab pos="502285" algn="l"/>
              </a:tabLst>
            </a:pPr>
            <a:r>
              <a:rPr lang="en-US" sz="2400" dirty="0">
                <a:ea typeface="Calibri" panose="020F0502020204030204" pitchFamily="34" charset="0"/>
              </a:rPr>
              <a:t> </a:t>
            </a:r>
            <a:endParaRPr lang="en-IN" sz="2400" dirty="0">
              <a:ea typeface="Times New Roman" panose="02020603050405020304" pitchFamily="18" charset="0"/>
            </a:endParaRPr>
          </a:p>
        </p:txBody>
      </p:sp>
    </p:spTree>
    <p:extLst>
      <p:ext uri="{BB962C8B-B14F-4D97-AF65-F5344CB8AC3E}">
        <p14:creationId xmlns:p14="http://schemas.microsoft.com/office/powerpoint/2010/main" val="4442833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7930" y="526774"/>
            <a:ext cx="5428513" cy="584775"/>
          </a:xfrm>
          <a:prstGeom prst="rect">
            <a:avLst/>
          </a:prstGeom>
          <a:noFill/>
        </p:spPr>
        <p:txBody>
          <a:bodyPr wrap="square" rtlCol="0">
            <a:spAutoFit/>
          </a:bodyPr>
          <a:lstStyle/>
          <a:p>
            <a:r>
              <a:rPr lang="en-US" sz="3200" b="1" dirty="0" smtClean="0"/>
              <a:t>OBJECTIVES</a:t>
            </a:r>
            <a:endParaRPr lang="en-IN" sz="3200" b="1" dirty="0"/>
          </a:p>
        </p:txBody>
      </p:sp>
      <p:sp>
        <p:nvSpPr>
          <p:cNvPr id="3" name="TextBox 2"/>
          <p:cNvSpPr txBox="1"/>
          <p:nvPr/>
        </p:nvSpPr>
        <p:spPr>
          <a:xfrm>
            <a:off x="248478" y="1470993"/>
            <a:ext cx="11748051" cy="230832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t>Image splicing is best defined as a combination of two or more parts of different    photographs to create a new  image , which is known as a spliced image.</a:t>
            </a:r>
          </a:p>
          <a:p>
            <a:pPr marL="342900" indent="-342900">
              <a:buFont typeface="Wingdings" panose="05000000000000000000" pitchFamily="2" charset="2"/>
              <a:buChar char="Ø"/>
            </a:pPr>
            <a:r>
              <a:rPr lang="en-US" sz="2400" dirty="0" smtClean="0"/>
              <a:t>Image splicing deceives the human visual system to mislead </a:t>
            </a:r>
            <a:r>
              <a:rPr lang="en-US" sz="2400" dirty="0"/>
              <a:t> </a:t>
            </a:r>
            <a:r>
              <a:rPr lang="en-US" sz="2400" dirty="0" smtClean="0"/>
              <a:t>the peoples hence we used</a:t>
            </a:r>
            <a:r>
              <a:rPr lang="en-US" sz="2400" dirty="0"/>
              <a:t> deep learning </a:t>
            </a:r>
            <a:r>
              <a:rPr lang="en-US" sz="2400" dirty="0" smtClean="0"/>
              <a:t>concept to correctly detect and classify spliced images or original images.</a:t>
            </a:r>
          </a:p>
          <a:p>
            <a:pPr marL="342900" indent="-342900">
              <a:buFont typeface="Wingdings" panose="05000000000000000000" pitchFamily="2" charset="2"/>
              <a:buChar char="Ø"/>
            </a:pPr>
            <a:endParaRPr lang="en-US" sz="2400" dirty="0" smtClean="0"/>
          </a:p>
          <a:p>
            <a:pPr marL="342900" indent="-342900">
              <a:buFont typeface="Wingdings" panose="05000000000000000000" pitchFamily="2" charset="2"/>
              <a:buChar char="Ø"/>
            </a:pPr>
            <a:endParaRPr lang="en-IN" sz="2400" dirty="0"/>
          </a:p>
        </p:txBody>
      </p:sp>
      <p:pic>
        <p:nvPicPr>
          <p:cNvPr id="4" name="Picture 3"/>
          <p:cNvPicPr>
            <a:picLocks noChangeAspect="1"/>
          </p:cNvPicPr>
          <p:nvPr/>
        </p:nvPicPr>
        <p:blipFill>
          <a:blip r:embed="rId2"/>
          <a:stretch>
            <a:fillRect/>
          </a:stretch>
        </p:blipFill>
        <p:spPr>
          <a:xfrm>
            <a:off x="2236304" y="3318308"/>
            <a:ext cx="5307496" cy="3171944"/>
          </a:xfrm>
          <a:prstGeom prst="rect">
            <a:avLst/>
          </a:prstGeom>
        </p:spPr>
      </p:pic>
    </p:spTree>
    <p:extLst>
      <p:ext uri="{BB962C8B-B14F-4D97-AF65-F5344CB8AC3E}">
        <p14:creationId xmlns:p14="http://schemas.microsoft.com/office/powerpoint/2010/main" val="4172474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798897" y="1534405"/>
            <a:ext cx="8941868" cy="3071466"/>
          </a:xfrm>
          <a:prstGeom prst="rect">
            <a:avLst/>
          </a:prstGeom>
          <a:noFill/>
        </p:spPr>
      </p:pic>
      <p:sp>
        <p:nvSpPr>
          <p:cNvPr id="7" name="Rectangle 6"/>
          <p:cNvSpPr/>
          <p:nvPr/>
        </p:nvSpPr>
        <p:spPr>
          <a:xfrm>
            <a:off x="856648" y="4494998"/>
            <a:ext cx="8903368" cy="646331"/>
          </a:xfrm>
          <a:prstGeom prst="rect">
            <a:avLst/>
          </a:prstGeom>
        </p:spPr>
        <p:txBody>
          <a:bodyPr wrap="square">
            <a:spAutoFit/>
          </a:bodyPr>
          <a:lstStyle/>
          <a:p>
            <a:pPr>
              <a:spcAft>
                <a:spcPts val="0"/>
              </a:spcAft>
              <a:tabLst>
                <a:tab pos="502285" algn="l"/>
              </a:tabLst>
            </a:pPr>
            <a:endParaRPr lang="en-US" b="1" dirty="0" smtClean="0">
              <a:latin typeface="Times New Roman" panose="02020603050405020304" pitchFamily="18" charset="0"/>
              <a:ea typeface="Calibri" panose="020F0502020204030204" pitchFamily="34" charset="0"/>
            </a:endParaRPr>
          </a:p>
          <a:p>
            <a:pPr>
              <a:spcAft>
                <a:spcPts val="0"/>
              </a:spcAft>
              <a:tabLst>
                <a:tab pos="502285" algn="l"/>
              </a:tabLst>
            </a:pPr>
            <a:r>
              <a:rPr lang="en-US" b="1" dirty="0" smtClean="0">
                <a:latin typeface="Times New Roman" panose="02020603050405020304" pitchFamily="18" charset="0"/>
                <a:ea typeface="Calibri" panose="020F0502020204030204" pitchFamily="34" charset="0"/>
              </a:rPr>
              <a:t>Figure </a:t>
            </a:r>
            <a:r>
              <a:rPr lang="en-US" b="1" dirty="0">
                <a:latin typeface="Times New Roman" panose="02020603050405020304" pitchFamily="18" charset="0"/>
                <a:ea typeface="Calibri" panose="020F0502020204030204" pitchFamily="34" charset="0"/>
              </a:rPr>
              <a:t>2. The common workflow of image splicing detection</a:t>
            </a:r>
            <a:endParaRPr lang="en-IN" sz="1600" dirty="0">
              <a:effectLst/>
              <a:latin typeface="Times New Roman" panose="02020603050405020304" pitchFamily="18" charset="0"/>
              <a:ea typeface="Times New Roman" panose="02020603050405020304" pitchFamily="18" charset="0"/>
            </a:endParaRPr>
          </a:p>
        </p:txBody>
      </p:sp>
      <p:sp>
        <p:nvSpPr>
          <p:cNvPr id="8" name="Rectangle 7"/>
          <p:cNvSpPr/>
          <p:nvPr/>
        </p:nvSpPr>
        <p:spPr>
          <a:xfrm>
            <a:off x="0" y="497423"/>
            <a:ext cx="4352666" cy="584775"/>
          </a:xfrm>
          <a:prstGeom prst="rect">
            <a:avLst/>
          </a:prstGeom>
        </p:spPr>
        <p:txBody>
          <a:bodyPr wrap="none">
            <a:spAutoFit/>
          </a:bodyPr>
          <a:lstStyle/>
          <a:p>
            <a:r>
              <a:rPr lang="en-US" b="1" dirty="0" smtClean="0">
                <a:latin typeface="Times New Roman" panose="02020603050405020304" pitchFamily="18" charset="0"/>
                <a:ea typeface="Calibri" panose="020F0502020204030204" pitchFamily="34" charset="0"/>
              </a:rPr>
              <a:t> </a:t>
            </a:r>
            <a:r>
              <a:rPr lang="en-US" b="1" dirty="0" smtClean="0">
                <a:latin typeface="Times New Roman" panose="02020603050405020304" pitchFamily="18" charset="0"/>
                <a:ea typeface="Calibri" panose="020F0502020204030204" pitchFamily="34" charset="0"/>
              </a:rPr>
              <a:t>  </a:t>
            </a:r>
            <a:r>
              <a:rPr lang="en-US" sz="3200" b="1" dirty="0" smtClean="0">
                <a:ea typeface="Calibri" panose="020F0502020204030204" pitchFamily="34" charset="0"/>
              </a:rPr>
              <a:t>WORK FLOW DIAGRAM</a:t>
            </a:r>
            <a:endParaRPr lang="en-IN" sz="3200" dirty="0"/>
          </a:p>
        </p:txBody>
      </p:sp>
    </p:spTree>
    <p:extLst>
      <p:ext uri="{BB962C8B-B14F-4D97-AF65-F5344CB8AC3E}">
        <p14:creationId xmlns:p14="http://schemas.microsoft.com/office/powerpoint/2010/main" val="180886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3685310" cy="987708"/>
          </a:xfrm>
        </p:spPr>
        <p:txBody>
          <a:bodyPr>
            <a:normAutofit/>
          </a:bodyPr>
          <a:lstStyle/>
          <a:p>
            <a:r>
              <a:rPr lang="en-US" sz="3200" b="1" dirty="0" smtClean="0">
                <a:latin typeface="+mn-lt"/>
              </a:rPr>
              <a:t>PROPOSED SYSTEM</a:t>
            </a:r>
            <a:endParaRPr lang="en-IN" sz="3200" b="1" dirty="0">
              <a:latin typeface="+mn-lt"/>
            </a:endParaRPr>
          </a:p>
        </p:txBody>
      </p:sp>
      <p:sp>
        <p:nvSpPr>
          <p:cNvPr id="3" name="Subtitle 2"/>
          <p:cNvSpPr>
            <a:spLocks noGrp="1"/>
          </p:cNvSpPr>
          <p:nvPr>
            <p:ph type="subTitle" idx="1"/>
          </p:nvPr>
        </p:nvSpPr>
        <p:spPr>
          <a:xfrm>
            <a:off x="193964" y="1136073"/>
            <a:ext cx="11896436" cy="4839854"/>
          </a:xfrm>
        </p:spPr>
        <p:txBody>
          <a:bodyPr>
            <a:noAutofit/>
          </a:bodyPr>
          <a:lstStyle/>
          <a:p>
            <a:pPr marL="342900" indent="-342900" algn="l">
              <a:buFont typeface="Wingdings" panose="05000000000000000000" pitchFamily="2" charset="2"/>
              <a:buChar char="Ø"/>
            </a:pPr>
            <a:r>
              <a:rPr lang="en-US" dirty="0" smtClean="0"/>
              <a:t>To </a:t>
            </a:r>
            <a:r>
              <a:rPr lang="en-US" dirty="0" smtClean="0"/>
              <a:t>reduce the time required for extracting the image significant futures in order to train large set of data we have deep learning modules to extract only most important features to detect images slicing system efficiently</a:t>
            </a:r>
            <a:r>
              <a:rPr lang="en-US" dirty="0" smtClean="0"/>
              <a:t>.  </a:t>
            </a:r>
            <a:endParaRPr lang="en-US" dirty="0" smtClean="0"/>
          </a:p>
        </p:txBody>
      </p:sp>
      <p:sp>
        <p:nvSpPr>
          <p:cNvPr id="4" name="Rectangle 3"/>
          <p:cNvSpPr/>
          <p:nvPr/>
        </p:nvSpPr>
        <p:spPr>
          <a:xfrm>
            <a:off x="424873" y="2567709"/>
            <a:ext cx="10261600" cy="4062651"/>
          </a:xfrm>
          <a:prstGeom prst="rect">
            <a:avLst/>
          </a:prstGeom>
        </p:spPr>
        <p:txBody>
          <a:bodyPr wrap="square">
            <a:spAutoFit/>
          </a:bodyPr>
          <a:lstStyle/>
          <a:p>
            <a:pPr>
              <a:lnSpc>
                <a:spcPct val="150000"/>
              </a:lnSpc>
              <a:spcAft>
                <a:spcPts val="0"/>
              </a:spcAft>
            </a:pPr>
            <a:r>
              <a:rPr lang="en-US" sz="2800" b="1" dirty="0" smtClean="0">
                <a:ea typeface="Times New Roman" panose="02020603050405020304" pitchFamily="18" charset="0"/>
              </a:rPr>
              <a:t>PROJECT MODULES</a:t>
            </a:r>
            <a:endParaRPr lang="en-IN" sz="2800" dirty="0">
              <a:ea typeface="Times New Roman" panose="02020603050405020304" pitchFamily="18" charset="0"/>
            </a:endParaRPr>
          </a:p>
          <a:p>
            <a:pPr marL="342900" indent="-342900">
              <a:lnSpc>
                <a:spcPct val="150000"/>
              </a:lnSpc>
              <a:spcAft>
                <a:spcPts val="0"/>
              </a:spcAft>
              <a:buFont typeface="Wingdings" panose="05000000000000000000" pitchFamily="2" charset="2"/>
              <a:buChar char="Ø"/>
            </a:pPr>
            <a:r>
              <a:rPr lang="en-US" sz="2400" dirty="0" smtClean="0">
                <a:ea typeface="Times New Roman" panose="02020603050405020304" pitchFamily="18" charset="0"/>
              </a:rPr>
              <a:t> </a:t>
            </a:r>
            <a:r>
              <a:rPr lang="en-US" sz="2400" dirty="0">
                <a:ea typeface="Times New Roman" panose="02020603050405020304" pitchFamily="18" charset="0"/>
              </a:rPr>
              <a:t>Data </a:t>
            </a:r>
            <a:r>
              <a:rPr lang="en-US" sz="2400" dirty="0" smtClean="0">
                <a:ea typeface="Times New Roman" panose="02020603050405020304" pitchFamily="18" charset="0"/>
              </a:rPr>
              <a:t>collection.</a:t>
            </a:r>
            <a:endParaRPr lang="en-IN" sz="2400" dirty="0">
              <a:ea typeface="Times New Roman" panose="02020603050405020304" pitchFamily="18" charset="0"/>
            </a:endParaRPr>
          </a:p>
          <a:p>
            <a:pPr marL="342900" indent="-342900">
              <a:lnSpc>
                <a:spcPct val="150000"/>
              </a:lnSpc>
              <a:spcAft>
                <a:spcPts val="0"/>
              </a:spcAft>
              <a:buFont typeface="Wingdings" panose="05000000000000000000" pitchFamily="2" charset="2"/>
              <a:buChar char="Ø"/>
            </a:pPr>
            <a:r>
              <a:rPr lang="en-US" sz="2400" dirty="0" smtClean="0">
                <a:ea typeface="Times New Roman" panose="02020603050405020304" pitchFamily="18" charset="0"/>
              </a:rPr>
              <a:t> </a:t>
            </a:r>
            <a:r>
              <a:rPr lang="en-US" sz="2400" dirty="0">
                <a:ea typeface="Times New Roman" panose="02020603050405020304" pitchFamily="18" charset="0"/>
              </a:rPr>
              <a:t>Data-preprocessing and </a:t>
            </a:r>
            <a:r>
              <a:rPr lang="en-US" sz="2400" dirty="0" smtClean="0">
                <a:ea typeface="Times New Roman" panose="02020603050405020304" pitchFamily="18" charset="0"/>
              </a:rPr>
              <a:t>augmentation.</a:t>
            </a:r>
            <a:endParaRPr lang="en-IN" sz="2400" dirty="0">
              <a:ea typeface="Times New Roman" panose="02020603050405020304" pitchFamily="18" charset="0"/>
            </a:endParaRPr>
          </a:p>
          <a:p>
            <a:pPr marL="342900" indent="-342900">
              <a:lnSpc>
                <a:spcPct val="150000"/>
              </a:lnSpc>
              <a:spcAft>
                <a:spcPts val="0"/>
              </a:spcAft>
              <a:buFont typeface="Wingdings" panose="05000000000000000000" pitchFamily="2" charset="2"/>
              <a:buChar char="Ø"/>
            </a:pPr>
            <a:r>
              <a:rPr lang="en-US" sz="2400" dirty="0" smtClean="0">
                <a:ea typeface="Times New Roman" panose="02020603050405020304" pitchFamily="18" charset="0"/>
              </a:rPr>
              <a:t> </a:t>
            </a:r>
            <a:r>
              <a:rPr lang="en-US" sz="2400" dirty="0">
                <a:ea typeface="Times New Roman" panose="02020603050405020304" pitchFamily="18" charset="0"/>
              </a:rPr>
              <a:t>Data </a:t>
            </a:r>
            <a:r>
              <a:rPr lang="en-US" sz="2400" dirty="0" smtClean="0">
                <a:ea typeface="Times New Roman" panose="02020603050405020304" pitchFamily="18" charset="0"/>
              </a:rPr>
              <a:t>cross-validation.</a:t>
            </a:r>
            <a:endParaRPr lang="en-IN" sz="2400" dirty="0">
              <a:ea typeface="Times New Roman" panose="02020603050405020304" pitchFamily="18" charset="0"/>
            </a:endParaRPr>
          </a:p>
          <a:p>
            <a:pPr marL="342900" indent="-342900">
              <a:lnSpc>
                <a:spcPct val="150000"/>
              </a:lnSpc>
              <a:spcAft>
                <a:spcPts val="0"/>
              </a:spcAft>
              <a:buFont typeface="Wingdings" panose="05000000000000000000" pitchFamily="2" charset="2"/>
              <a:buChar char="Ø"/>
            </a:pPr>
            <a:r>
              <a:rPr lang="en-US" sz="2400" dirty="0" smtClean="0">
                <a:ea typeface="Times New Roman" panose="02020603050405020304" pitchFamily="18" charset="0"/>
              </a:rPr>
              <a:t> </a:t>
            </a:r>
            <a:r>
              <a:rPr lang="en-US" sz="2400" dirty="0">
                <a:ea typeface="Times New Roman" panose="02020603050405020304" pitchFamily="18" charset="0"/>
              </a:rPr>
              <a:t>Building deep learning </a:t>
            </a:r>
            <a:r>
              <a:rPr lang="en-US" sz="2400" dirty="0" smtClean="0">
                <a:ea typeface="Times New Roman" panose="02020603050405020304" pitchFamily="18" charset="0"/>
              </a:rPr>
              <a:t>module. </a:t>
            </a:r>
            <a:r>
              <a:rPr lang="en-US" sz="2400" dirty="0">
                <a:ea typeface="Times New Roman" panose="02020603050405020304" pitchFamily="18" charset="0"/>
              </a:rPr>
              <a:t>(Convolution Neural Network</a:t>
            </a:r>
            <a:r>
              <a:rPr lang="en-US" sz="2400" dirty="0" smtClean="0">
                <a:ea typeface="Times New Roman" panose="02020603050405020304" pitchFamily="18" charset="0"/>
              </a:rPr>
              <a:t>)</a:t>
            </a:r>
            <a:endParaRPr lang="en-IN" sz="2400" dirty="0">
              <a:ea typeface="Times New Roman" panose="02020603050405020304" pitchFamily="18" charset="0"/>
            </a:endParaRPr>
          </a:p>
          <a:p>
            <a:pPr marL="342900" indent="-342900">
              <a:lnSpc>
                <a:spcPct val="150000"/>
              </a:lnSpc>
              <a:spcAft>
                <a:spcPts val="0"/>
              </a:spcAft>
              <a:buFont typeface="Wingdings" panose="05000000000000000000" pitchFamily="2" charset="2"/>
              <a:buChar char="Ø"/>
            </a:pPr>
            <a:r>
              <a:rPr lang="en-US" sz="2400" dirty="0" smtClean="0">
                <a:ea typeface="Times New Roman" panose="02020603050405020304" pitchFamily="18" charset="0"/>
              </a:rPr>
              <a:t>Training </a:t>
            </a:r>
            <a:r>
              <a:rPr lang="en-US" sz="2400" dirty="0">
                <a:ea typeface="Times New Roman" panose="02020603050405020304" pitchFamily="18" charset="0"/>
              </a:rPr>
              <a:t>and testing </a:t>
            </a:r>
            <a:r>
              <a:rPr lang="en-US" sz="2400" dirty="0" smtClean="0">
                <a:ea typeface="Times New Roman" panose="02020603050405020304" pitchFamily="18" charset="0"/>
              </a:rPr>
              <a:t>data.</a:t>
            </a:r>
            <a:endParaRPr lang="en-IN" sz="2400" dirty="0">
              <a:ea typeface="Times New Roman" panose="02020603050405020304" pitchFamily="18" charset="0"/>
            </a:endParaRPr>
          </a:p>
          <a:p>
            <a:pPr marL="342900" indent="-342900">
              <a:lnSpc>
                <a:spcPct val="150000"/>
              </a:lnSpc>
              <a:spcAft>
                <a:spcPts val="0"/>
              </a:spcAft>
              <a:buFont typeface="Wingdings" panose="05000000000000000000" pitchFamily="2" charset="2"/>
              <a:buChar char="Ø"/>
            </a:pPr>
            <a:r>
              <a:rPr lang="en-US" sz="2400" dirty="0" smtClean="0">
                <a:ea typeface="Times New Roman" panose="02020603050405020304" pitchFamily="18" charset="0"/>
              </a:rPr>
              <a:t>Result </a:t>
            </a:r>
            <a:r>
              <a:rPr lang="en-US" sz="2400" dirty="0">
                <a:ea typeface="Times New Roman" panose="02020603050405020304" pitchFamily="18" charset="0"/>
              </a:rPr>
              <a:t>findings and </a:t>
            </a:r>
            <a:r>
              <a:rPr lang="en-US" sz="2400" dirty="0" smtClean="0">
                <a:ea typeface="Times New Roman" panose="02020603050405020304" pitchFamily="18" charset="0"/>
              </a:rPr>
              <a:t>analysis.</a:t>
            </a:r>
            <a:endParaRPr lang="en-IN" sz="2400" dirty="0">
              <a:ea typeface="Times New Roman" panose="02020603050405020304" pitchFamily="18" charset="0"/>
            </a:endParaRPr>
          </a:p>
        </p:txBody>
      </p:sp>
    </p:spTree>
    <p:extLst>
      <p:ext uri="{BB962C8B-B14F-4D97-AF65-F5344CB8AC3E}">
        <p14:creationId xmlns:p14="http://schemas.microsoft.com/office/powerpoint/2010/main" val="20417681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11200"/>
            <a:ext cx="10515600" cy="5465763"/>
          </a:xfrm>
        </p:spPr>
        <p:txBody>
          <a:bodyPr/>
          <a:lstStyle/>
          <a:p>
            <a:pPr>
              <a:buFont typeface="Wingdings" panose="05000000000000000000" pitchFamily="2" charset="2"/>
              <a:buChar char="Ø"/>
            </a:pPr>
            <a:r>
              <a:rPr lang="en-US" sz="2400" b="1" dirty="0" smtClean="0"/>
              <a:t>Columbia </a:t>
            </a:r>
            <a:r>
              <a:rPr lang="en-US" sz="2400" b="1" dirty="0"/>
              <a:t>Uncompressed Image Splicing </a:t>
            </a:r>
            <a:r>
              <a:rPr lang="en-US" sz="2400" b="1" dirty="0" smtClean="0"/>
              <a:t>Detection</a:t>
            </a:r>
          </a:p>
          <a:p>
            <a:pPr marL="0" indent="0">
              <a:buNone/>
            </a:pPr>
            <a:endParaRPr lang="en-IN" sz="2400" dirty="0"/>
          </a:p>
          <a:p>
            <a:pPr marL="0" indent="0">
              <a:buNone/>
            </a:pPr>
            <a:r>
              <a:rPr lang="en-US" dirty="0"/>
              <a:t>The required standard dataset has been downloaded from </a:t>
            </a:r>
            <a:r>
              <a:rPr lang="en-US" u="sng" dirty="0">
                <a:hlinkClick r:id="rId2"/>
              </a:rPr>
              <a:t>https://www.ee.columbia.edu/ln/</a:t>
            </a:r>
            <a:r>
              <a:rPr lang="en-US" u="sng" dirty="0" err="1">
                <a:hlinkClick r:id="rId2"/>
              </a:rPr>
              <a:t>dvmm</a:t>
            </a:r>
            <a:r>
              <a:rPr lang="en-US" u="sng" dirty="0">
                <a:hlinkClick r:id="rId2"/>
              </a:rPr>
              <a:t>/downloads/</a:t>
            </a:r>
            <a:r>
              <a:rPr lang="en-US" u="sng" dirty="0" err="1">
                <a:hlinkClick r:id="rId2"/>
              </a:rPr>
              <a:t>authsplcuncmp</a:t>
            </a:r>
            <a:r>
              <a:rPr lang="en-US" u="sng" dirty="0">
                <a:hlinkClick r:id="rId2"/>
              </a:rPr>
              <a:t>/#:~:text=The%20image%20sizes%20range%20from,%2C%20books%20...</a:t>
            </a:r>
            <a:r>
              <a:rPr lang="en-US" u="sng" dirty="0" err="1">
                <a:hlinkClick r:id="rId2"/>
              </a:rPr>
              <a:t>etc</a:t>
            </a:r>
            <a:endParaRPr lang="en-IN" dirty="0"/>
          </a:p>
        </p:txBody>
      </p:sp>
    </p:spTree>
    <p:extLst>
      <p:ext uri="{BB962C8B-B14F-4D97-AF65-F5344CB8AC3E}">
        <p14:creationId xmlns:p14="http://schemas.microsoft.com/office/powerpoint/2010/main" val="937856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1547</TotalTime>
  <Words>1195</Words>
  <Application>Microsoft Office PowerPoint</Application>
  <PresentationFormat>Widescreen</PresentationFormat>
  <Paragraphs>96</Paragraphs>
  <Slides>17</Slides>
  <Notes>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9" baseType="lpstr">
      <vt:lpstr>Arial</vt:lpstr>
      <vt:lpstr>Arial Black</vt:lpstr>
      <vt:lpstr>Calibri</vt:lpstr>
      <vt:lpstr>Calibri Light</vt:lpstr>
      <vt:lpstr>Segoe UI Semibold</vt:lpstr>
      <vt:lpstr>Times New Roman</vt:lpstr>
      <vt:lpstr>Times-Bold</vt:lpstr>
      <vt:lpstr>Times-Italic</vt:lpstr>
      <vt:lpstr>Times-Roman</vt:lpstr>
      <vt:lpstr>Wingdings</vt:lpstr>
      <vt:lpstr>Office Theme</vt:lpstr>
      <vt:lpstr>Document</vt:lpstr>
      <vt:lpstr>PowerPoint Presentation</vt:lpstr>
      <vt:lpstr>   CONTENT</vt:lpstr>
      <vt:lpstr>PowerPoint Presentation</vt:lpstr>
      <vt:lpstr>PowerPoint Presentation</vt:lpstr>
      <vt:lpstr>PowerPoint Presentation</vt:lpstr>
      <vt:lpstr>PowerPoint Presentation</vt:lpstr>
      <vt:lpstr>PowerPoint Presentation</vt:lpstr>
      <vt:lpstr>PROPOSED SYSTEM</vt:lpstr>
      <vt:lpstr>PowerPoint Presentation</vt:lpstr>
      <vt:lpstr>PowerPoint Presentation</vt:lpstr>
      <vt:lpstr>HARDWARE AND SOFTWARE REQUIREMENTS </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82</cp:revision>
  <dcterms:created xsi:type="dcterms:W3CDTF">2021-05-30T06:43:45Z</dcterms:created>
  <dcterms:modified xsi:type="dcterms:W3CDTF">2021-08-07T07:42:31Z</dcterms:modified>
</cp:coreProperties>
</file>