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69" r:id="rId5"/>
    <p:sldId id="270" r:id="rId6"/>
    <p:sldId id="272" r:id="rId7"/>
    <p:sldId id="263" r:id="rId8"/>
    <p:sldId id="273" r:id="rId9"/>
    <p:sldId id="274" r:id="rId10"/>
    <p:sldId id="275" r:id="rId11"/>
    <p:sldId id="271" r:id="rId12"/>
    <p:sldId id="276" r:id="rId13"/>
    <p:sldId id="327" r:id="rId14"/>
    <p:sldId id="277" r:id="rId15"/>
    <p:sldId id="278" r:id="rId16"/>
    <p:sldId id="279" r:id="rId17"/>
    <p:sldId id="308" r:id="rId18"/>
    <p:sldId id="281" r:id="rId19"/>
    <p:sldId id="282" r:id="rId20"/>
    <p:sldId id="283" r:id="rId21"/>
    <p:sldId id="310" r:id="rId22"/>
    <p:sldId id="309" r:id="rId23"/>
    <p:sldId id="328" r:id="rId24"/>
    <p:sldId id="280" r:id="rId25"/>
    <p:sldId id="296" r:id="rId26"/>
    <p:sldId id="265" r:id="rId27"/>
    <p:sldId id="266" r:id="rId28"/>
    <p:sldId id="311" r:id="rId29"/>
    <p:sldId id="312" r:id="rId30"/>
    <p:sldId id="313" r:id="rId31"/>
    <p:sldId id="314" r:id="rId32"/>
    <p:sldId id="315" r:id="rId33"/>
    <p:sldId id="329" r:id="rId34"/>
    <p:sldId id="316" r:id="rId35"/>
    <p:sldId id="26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1AD74C5-91FF-40B6-B9C4-A5A02E4D247F}" type="datetimeFigureOut">
              <a:rPr lang="en-IN" smtClean="0"/>
            </a:fld>
            <a:endParaRPr lang="en-IN"/>
          </a:p>
        </p:txBody>
      </p:sp>
      <p:sp>
        <p:nvSpPr>
          <p:cNvPr id="8" name="Slide Number Placeholder 7"/>
          <p:cNvSpPr>
            <a:spLocks noGrp="1"/>
          </p:cNvSpPr>
          <p:nvPr>
            <p:ph type="sldNum" sz="quarter" idx="11"/>
          </p:nvPr>
        </p:nvSpPr>
        <p:spPr/>
        <p:txBody>
          <a:bodyPr/>
          <a:lstStyle/>
          <a:p>
            <a:fld id="{1E1E2403-AB6E-4B81-ACF8-1758AE111F8D}" type="slidenum">
              <a:rPr lang="en-IN" smtClean="0"/>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1AD74C5-91FF-40B6-B9C4-A5A02E4D24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E2403-AB6E-4B81-ACF8-1758AE111F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1AD74C5-91FF-40B6-B9C4-A5A02E4D24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E2403-AB6E-4B81-ACF8-1758AE111F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81AD74C5-91FF-40B6-B9C4-A5A02E4D24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E2403-AB6E-4B81-ACF8-1758AE111F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1AD74C5-91FF-40B6-B9C4-A5A02E4D24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E2403-AB6E-4B81-ACF8-1758AE111F8D}" type="slidenum">
              <a:rPr lang="en-IN" smtClean="0"/>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1AD74C5-91FF-40B6-B9C4-A5A02E4D247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1E2403-AB6E-4B81-ACF8-1758AE111F8D}" type="slidenum">
              <a:rPr lang="en-IN" smtClean="0"/>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81AD74C5-91FF-40B6-B9C4-A5A02E4D247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1E2403-AB6E-4B81-ACF8-1758AE111F8D}" type="slidenum">
              <a:rPr lang="en-IN" smtClean="0"/>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AD74C5-91FF-40B6-B9C4-A5A02E4D247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1E2403-AB6E-4B81-ACF8-1758AE111F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D74C5-91FF-40B6-B9C4-A5A02E4D247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1E2403-AB6E-4B81-ACF8-1758AE111F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1AD74C5-91FF-40B6-B9C4-A5A02E4D247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1E2403-AB6E-4B81-ACF8-1758AE111F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1AD74C5-91FF-40B6-B9C4-A5A02E4D247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1E2403-AB6E-4B81-ACF8-1758AE111F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1AD74C5-91FF-40B6-B9C4-A5A02E4D247F}" type="datetimeFigureOut">
              <a:rPr lang="en-IN" smtClean="0"/>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E1E2403-AB6E-4B81-ACF8-1758AE111F8D}" type="slidenum">
              <a:rPr lang="en-IN" smtClean="0"/>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800200"/>
          </a:xfrm>
        </p:spPr>
        <p:txBody>
          <a:bodyPr>
            <a:noAutofit/>
          </a:bodyPr>
          <a:lstStyle/>
          <a:p>
            <a:r>
              <a:rPr lang="en-IN" sz="3600" dirty="0" smtClean="0">
                <a:solidFill>
                  <a:schemeClr val="tx2">
                    <a:lumMod val="75000"/>
                  </a:schemeClr>
                </a:solidFill>
                <a:latin typeface="Times New Roman" panose="02020603050405020304" charset="0"/>
                <a:cs typeface="Times New Roman" panose="02020603050405020304" charset="0"/>
              </a:rPr>
              <a:t>AUTOMATED SEGMENTATION AND IDENTIFICATION OF WILDLIFE FOR PREVENTING ROADKILLS IN HIGHWAYS</a:t>
            </a:r>
            <a:endParaRPr lang="en-IN" sz="3600" dirty="0" smtClean="0">
              <a:solidFill>
                <a:schemeClr val="tx2">
                  <a:lumMod val="75000"/>
                </a:schemeClr>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11560" y="2060848"/>
            <a:ext cx="7920880" cy="2088232"/>
          </a:xfrm>
        </p:spPr>
        <p:txBody>
          <a:bodyPr>
            <a:noAutofit/>
          </a:bodyPr>
          <a:lstStyle/>
          <a:p>
            <a:pPr algn="l"/>
            <a:r>
              <a:rPr lang="en-IN" sz="2800" dirty="0" smtClean="0">
                <a:solidFill>
                  <a:schemeClr val="bg2">
                    <a:lumMod val="25000"/>
                  </a:schemeClr>
                </a:solidFill>
                <a:latin typeface="Times New Roman" panose="02020603050405020304" charset="0"/>
                <a:cs typeface="Times New Roman" panose="02020603050405020304" charset="0"/>
              </a:rPr>
              <a:t>			</a:t>
            </a:r>
            <a:r>
              <a:rPr lang="en-IN" sz="2800" u="sng" dirty="0" smtClean="0">
                <a:solidFill>
                  <a:schemeClr val="bg2">
                    <a:lumMod val="25000"/>
                  </a:schemeClr>
                </a:solidFill>
                <a:latin typeface="Times New Roman" panose="02020603050405020304" charset="0"/>
                <a:cs typeface="Times New Roman" panose="02020603050405020304" charset="0"/>
              </a:rPr>
              <a:t>Batch number:</a:t>
            </a:r>
            <a:r>
              <a:rPr lang="en-IN" sz="2800" dirty="0" smtClean="0">
                <a:solidFill>
                  <a:schemeClr val="bg2">
                    <a:lumMod val="25000"/>
                  </a:schemeClr>
                </a:solidFill>
                <a:latin typeface="Times New Roman" panose="02020603050405020304" charset="0"/>
                <a:cs typeface="Times New Roman" panose="02020603050405020304" charset="0"/>
              </a:rPr>
              <a:t> B17</a:t>
            </a:r>
            <a:endParaRPr lang="en-IN" sz="2800" dirty="0" smtClean="0">
              <a:solidFill>
                <a:schemeClr val="bg2">
                  <a:lumMod val="25000"/>
                </a:schemeClr>
              </a:solidFill>
              <a:latin typeface="Times New Roman" panose="02020603050405020304" charset="0"/>
              <a:cs typeface="Times New Roman" panose="02020603050405020304" charset="0"/>
            </a:endParaRPr>
          </a:p>
          <a:p>
            <a:pPr algn="l"/>
            <a:r>
              <a:rPr lang="en-IN" sz="2800" b="1" u="sng" dirty="0" smtClean="0">
                <a:solidFill>
                  <a:schemeClr val="bg2">
                    <a:lumMod val="25000"/>
                  </a:schemeClr>
                </a:solidFill>
                <a:latin typeface="Times New Roman" panose="02020603050405020304" charset="0"/>
                <a:cs typeface="Times New Roman" panose="02020603050405020304" charset="0"/>
              </a:rPr>
              <a:t>MENTOR:</a:t>
            </a:r>
            <a:endParaRPr lang="en-IN" sz="2800" u="sng" dirty="0" smtClean="0">
              <a:solidFill>
                <a:schemeClr val="bg2">
                  <a:lumMod val="25000"/>
                </a:schemeClr>
              </a:solidFill>
              <a:latin typeface="Times New Roman" panose="02020603050405020304" charset="0"/>
              <a:cs typeface="Times New Roman" panose="02020603050405020304" charset="0"/>
            </a:endParaRPr>
          </a:p>
          <a:p>
            <a:pPr algn="l"/>
            <a:r>
              <a:rPr lang="en-IN" sz="2800" dirty="0" err="1" smtClean="0">
                <a:solidFill>
                  <a:schemeClr val="bg2">
                    <a:lumMod val="25000"/>
                  </a:schemeClr>
                </a:solidFill>
                <a:latin typeface="Times New Roman" panose="02020603050405020304" charset="0"/>
                <a:cs typeface="Times New Roman" panose="02020603050405020304" charset="0"/>
              </a:rPr>
              <a:t>Ms.Shobana.B.T</a:t>
            </a:r>
            <a:r>
              <a:rPr lang="en-IN" sz="2800" dirty="0" smtClean="0">
                <a:solidFill>
                  <a:schemeClr val="bg2">
                    <a:lumMod val="25000"/>
                  </a:schemeClr>
                </a:solidFill>
                <a:latin typeface="Times New Roman" panose="02020603050405020304" charset="0"/>
                <a:cs typeface="Times New Roman" panose="02020603050405020304" charset="0"/>
              </a:rPr>
              <a:t>(Assistant Professor,</a:t>
            </a:r>
            <a:endParaRPr lang="en-IN" sz="2800" dirty="0" smtClean="0">
              <a:solidFill>
                <a:schemeClr val="bg2">
                  <a:lumMod val="25000"/>
                </a:schemeClr>
              </a:solidFill>
              <a:latin typeface="Times New Roman" panose="02020603050405020304" charset="0"/>
              <a:cs typeface="Times New Roman" panose="02020603050405020304" charset="0"/>
            </a:endParaRPr>
          </a:p>
          <a:p>
            <a:pPr algn="l"/>
            <a:r>
              <a:rPr lang="en-IN" sz="2800" dirty="0">
                <a:solidFill>
                  <a:schemeClr val="bg2">
                    <a:lumMod val="25000"/>
                  </a:schemeClr>
                </a:solidFill>
                <a:latin typeface="Times New Roman" panose="02020603050405020304" charset="0"/>
                <a:cs typeface="Times New Roman" panose="02020603050405020304" charset="0"/>
              </a:rPr>
              <a:t> </a:t>
            </a:r>
            <a:r>
              <a:rPr lang="en-IN" sz="2800" dirty="0" smtClean="0">
                <a:solidFill>
                  <a:schemeClr val="bg2">
                    <a:lumMod val="25000"/>
                  </a:schemeClr>
                </a:solidFill>
                <a:latin typeface="Times New Roman" panose="02020603050405020304" charset="0"/>
                <a:cs typeface="Times New Roman" panose="02020603050405020304" charset="0"/>
              </a:rPr>
              <a:t>                             Information Technology)</a:t>
            </a:r>
            <a:endParaRPr lang="en-IN" sz="2800" dirty="0" smtClean="0">
              <a:solidFill>
                <a:schemeClr val="bg2">
                  <a:lumMod val="25000"/>
                </a:schemeClr>
              </a:solidFill>
              <a:latin typeface="Times New Roman" panose="02020603050405020304" charset="0"/>
              <a:cs typeface="Times New Roman" panose="02020603050405020304" charset="0"/>
            </a:endParaRPr>
          </a:p>
          <a:p>
            <a:pPr algn="l"/>
            <a:br>
              <a:rPr lang="en-IN" sz="2800" dirty="0" smtClean="0">
                <a:solidFill>
                  <a:schemeClr val="bg2">
                    <a:lumMod val="25000"/>
                  </a:schemeClr>
                </a:solidFill>
                <a:latin typeface="Times New Roman" panose="02020603050405020304" charset="0"/>
                <a:cs typeface="Times New Roman" panose="02020603050405020304" charset="0"/>
              </a:rPr>
            </a:br>
            <a:r>
              <a:rPr lang="en-IN" sz="2800" b="1" u="sng" dirty="0" smtClean="0">
                <a:solidFill>
                  <a:schemeClr val="bg2">
                    <a:lumMod val="25000"/>
                  </a:schemeClr>
                </a:solidFill>
                <a:latin typeface="Times New Roman" panose="02020603050405020304" charset="0"/>
                <a:cs typeface="Times New Roman" panose="02020603050405020304" charset="0"/>
              </a:rPr>
              <a:t>TEAM MEMBERS:</a:t>
            </a:r>
            <a:endParaRPr lang="en-IN" sz="2800" b="1" u="sng" dirty="0">
              <a:solidFill>
                <a:schemeClr val="bg2">
                  <a:lumMod val="25000"/>
                </a:schemeClr>
              </a:solidFill>
              <a:latin typeface="Times New Roman" panose="02020603050405020304" charset="0"/>
              <a:cs typeface="Times New Roman" panose="02020603050405020304" charset="0"/>
            </a:endParaRPr>
          </a:p>
          <a:p>
            <a:pPr algn="l"/>
            <a:r>
              <a:rPr lang="en-IN" sz="2800" dirty="0" smtClean="0">
                <a:solidFill>
                  <a:schemeClr val="bg2">
                    <a:lumMod val="25000"/>
                  </a:schemeClr>
                </a:solidFill>
                <a:latin typeface="Times New Roman" panose="02020603050405020304" charset="0"/>
                <a:cs typeface="Times New Roman" panose="02020603050405020304" charset="0"/>
              </a:rPr>
              <a:t>Padma </a:t>
            </a:r>
            <a:r>
              <a:rPr lang="en-IN" sz="2800" dirty="0" err="1" smtClean="0">
                <a:solidFill>
                  <a:schemeClr val="bg2">
                    <a:lumMod val="25000"/>
                  </a:schemeClr>
                </a:solidFill>
                <a:latin typeface="Times New Roman" panose="02020603050405020304" charset="0"/>
                <a:cs typeface="Times New Roman" panose="02020603050405020304" charset="0"/>
              </a:rPr>
              <a:t>Shneha</a:t>
            </a:r>
            <a:r>
              <a:rPr lang="en-IN" sz="2800" dirty="0" smtClean="0">
                <a:solidFill>
                  <a:schemeClr val="bg2">
                    <a:lumMod val="25000"/>
                  </a:schemeClr>
                </a:solidFill>
                <a:latin typeface="Times New Roman" panose="02020603050405020304" charset="0"/>
                <a:cs typeface="Times New Roman" panose="02020603050405020304" charset="0"/>
              </a:rPr>
              <a:t> –212715205061</a:t>
            </a:r>
            <a:endParaRPr lang="en-IN" sz="2800" dirty="0" smtClean="0">
              <a:solidFill>
                <a:schemeClr val="bg2">
                  <a:lumMod val="25000"/>
                </a:schemeClr>
              </a:solidFill>
              <a:latin typeface="Times New Roman" panose="02020603050405020304" charset="0"/>
              <a:cs typeface="Times New Roman" panose="02020603050405020304" charset="0"/>
            </a:endParaRPr>
          </a:p>
          <a:p>
            <a:pPr algn="l"/>
            <a:r>
              <a:rPr lang="en-IN" sz="2800" dirty="0" err="1" smtClean="0">
                <a:solidFill>
                  <a:schemeClr val="bg2">
                    <a:lumMod val="25000"/>
                  </a:schemeClr>
                </a:solidFill>
                <a:latin typeface="Times New Roman" panose="02020603050405020304" charset="0"/>
                <a:cs typeface="Times New Roman" panose="02020603050405020304" charset="0"/>
              </a:rPr>
              <a:t>Sahana</a:t>
            </a:r>
            <a:r>
              <a:rPr lang="en-IN" sz="2800" dirty="0" smtClean="0">
                <a:solidFill>
                  <a:schemeClr val="bg2">
                    <a:lumMod val="25000"/>
                  </a:schemeClr>
                </a:solidFill>
                <a:latin typeface="Times New Roman" panose="02020603050405020304" charset="0"/>
                <a:cs typeface="Times New Roman" panose="02020603050405020304" charset="0"/>
              </a:rPr>
              <a:t> </a:t>
            </a:r>
            <a:r>
              <a:rPr lang="en-IN" sz="2800" dirty="0" err="1" smtClean="0">
                <a:solidFill>
                  <a:schemeClr val="bg2">
                    <a:lumMod val="25000"/>
                  </a:schemeClr>
                </a:solidFill>
                <a:latin typeface="Times New Roman" panose="02020603050405020304" charset="0"/>
                <a:cs typeface="Times New Roman" panose="02020603050405020304" charset="0"/>
              </a:rPr>
              <a:t>Nagarajan</a:t>
            </a:r>
            <a:r>
              <a:rPr lang="en-IN" sz="2800" dirty="0" smtClean="0">
                <a:solidFill>
                  <a:schemeClr val="bg2">
                    <a:lumMod val="25000"/>
                  </a:schemeClr>
                </a:solidFill>
                <a:latin typeface="Times New Roman" panose="02020603050405020304" charset="0"/>
                <a:cs typeface="Times New Roman" panose="02020603050405020304" charset="0"/>
              </a:rPr>
              <a:t> – 21271520509674</a:t>
            </a:r>
            <a:endParaRPr lang="en-IN" sz="2800" dirty="0" smtClean="0">
              <a:solidFill>
                <a:schemeClr val="bg2">
                  <a:lumMod val="25000"/>
                </a:schemeClr>
              </a:solidFill>
              <a:latin typeface="Times New Roman" panose="02020603050405020304" charset="0"/>
              <a:cs typeface="Times New Roman" panose="02020603050405020304" charset="0"/>
            </a:endParaRPr>
          </a:p>
          <a:p>
            <a:pPr algn="l"/>
            <a:r>
              <a:rPr lang="en-IN" sz="2800" dirty="0" err="1" smtClean="0">
                <a:solidFill>
                  <a:schemeClr val="bg2">
                    <a:lumMod val="25000"/>
                  </a:schemeClr>
                </a:solidFill>
                <a:latin typeface="Times New Roman" panose="02020603050405020304" charset="0"/>
                <a:cs typeface="Times New Roman" panose="02020603050405020304" charset="0"/>
              </a:rPr>
              <a:t>Tandra</a:t>
            </a:r>
            <a:r>
              <a:rPr lang="en-IN" sz="2800" dirty="0" smtClean="0">
                <a:solidFill>
                  <a:schemeClr val="bg2">
                    <a:lumMod val="25000"/>
                  </a:schemeClr>
                </a:solidFill>
                <a:latin typeface="Times New Roman" panose="02020603050405020304" charset="0"/>
                <a:cs typeface="Times New Roman" panose="02020603050405020304" charset="0"/>
              </a:rPr>
              <a:t> </a:t>
            </a:r>
            <a:r>
              <a:rPr lang="en-IN" sz="2800" dirty="0" err="1" smtClean="0">
                <a:solidFill>
                  <a:schemeClr val="bg2">
                    <a:lumMod val="25000"/>
                  </a:schemeClr>
                </a:solidFill>
                <a:latin typeface="Times New Roman" panose="02020603050405020304" charset="0"/>
                <a:cs typeface="Times New Roman" panose="02020603050405020304" charset="0"/>
              </a:rPr>
              <a:t>Supraja</a:t>
            </a:r>
            <a:r>
              <a:rPr lang="en-IN" sz="2800" dirty="0" smtClean="0">
                <a:solidFill>
                  <a:schemeClr val="bg2">
                    <a:lumMod val="25000"/>
                  </a:schemeClr>
                </a:solidFill>
                <a:latin typeface="Times New Roman" panose="02020603050405020304" charset="0"/>
                <a:cs typeface="Times New Roman" panose="02020603050405020304" charset="0"/>
              </a:rPr>
              <a:t> - 212715205096</a:t>
            </a:r>
            <a:endParaRPr lang="en-IN" sz="2800" dirty="0">
              <a:solidFill>
                <a:schemeClr val="bg2">
                  <a:lumMod val="25000"/>
                </a:schemeClr>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IN" sz="4400" dirty="0" smtClean="0">
                <a:latin typeface="Times New Roman" panose="02020603050405020304" charset="0"/>
                <a:cs typeface="Times New Roman" panose="02020603050405020304" charset="0"/>
              </a:rPr>
              <a:t>ISSUES AND CHALLENGES </a:t>
            </a:r>
            <a:endParaRPr lang="en-IN" sz="4400"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39552" y="908720"/>
            <a:ext cx="8229600" cy="5184576"/>
          </a:xfrm>
        </p:spPr>
        <p:txBody>
          <a:bodyPr>
            <a:normAutofit lnSpcReduction="10000"/>
          </a:bodyPr>
          <a:lstStyle/>
          <a:p>
            <a:r>
              <a:rPr lang="en-IN" dirty="0" smtClean="0">
                <a:latin typeface="Times New Roman" panose="02020603050405020304" charset="0"/>
                <a:cs typeface="Times New Roman" panose="02020603050405020304" charset="0"/>
              </a:rPr>
              <a:t>  </a:t>
            </a:r>
            <a:r>
              <a:rPr lang="en-IN" dirty="0" smtClean="0">
                <a:solidFill>
                  <a:schemeClr val="tx1"/>
                </a:solidFill>
                <a:latin typeface="Times New Roman" panose="02020603050405020304" charset="0"/>
                <a:cs typeface="Times New Roman" panose="02020603050405020304" charset="0"/>
              </a:rPr>
              <a:t>There can be few instances where either the entry of the animal can be impromptu or the driver might face challenges in controlling the vehicle.</a:t>
            </a:r>
            <a:r>
              <a:rPr lang="en-IN" dirty="0">
                <a:solidFill>
                  <a:schemeClr val="tx1"/>
                </a:solidFill>
                <a:latin typeface="Times New Roman" panose="02020603050405020304" charset="0"/>
                <a:cs typeface="Times New Roman" panose="02020603050405020304" charset="0"/>
              </a:rPr>
              <a:t> </a:t>
            </a:r>
            <a:r>
              <a:rPr lang="en-IN" dirty="0" smtClean="0">
                <a:solidFill>
                  <a:schemeClr val="tx1"/>
                </a:solidFill>
                <a:latin typeface="Times New Roman" panose="02020603050405020304" charset="0"/>
                <a:cs typeface="Times New Roman" panose="02020603050405020304" charset="0"/>
              </a:rPr>
              <a:t>In these cases collision is unavoidable.</a:t>
            </a:r>
            <a:endParaRPr lang="en-IN" dirty="0" smtClean="0">
              <a:solidFill>
                <a:schemeClr val="tx1"/>
              </a:solidFill>
              <a:latin typeface="Times New Roman" panose="02020603050405020304" charset="0"/>
              <a:cs typeface="Times New Roman" panose="02020603050405020304" charset="0"/>
            </a:endParaRPr>
          </a:p>
          <a:p>
            <a:endParaRPr lang="en-IN" dirty="0" smtClean="0">
              <a:solidFill>
                <a:schemeClr val="tx1"/>
              </a:solidFill>
              <a:latin typeface="Times New Roman" panose="02020603050405020304" charset="0"/>
              <a:cs typeface="Times New Roman" panose="02020603050405020304" charset="0"/>
            </a:endParaRPr>
          </a:p>
          <a:p>
            <a:r>
              <a:rPr lang="en-IN" dirty="0" smtClean="0">
                <a:solidFill>
                  <a:schemeClr val="tx1"/>
                </a:solidFill>
                <a:latin typeface="Times New Roman" panose="02020603050405020304" charset="0"/>
                <a:cs typeface="Times New Roman" panose="02020603050405020304" charset="0"/>
              </a:rPr>
              <a:t>Since the devices are set-up in an outdoor environment there are possibilities to either wear-out or can be damaged due to some external force.</a:t>
            </a:r>
            <a:endParaRPr lang="en-IN" dirty="0" smtClean="0">
              <a:solidFill>
                <a:schemeClr val="tx1"/>
              </a:solidFill>
              <a:latin typeface="Times New Roman" panose="02020603050405020304" charset="0"/>
              <a:cs typeface="Times New Roman" panose="02020603050405020304" charset="0"/>
            </a:endParaRPr>
          </a:p>
          <a:p>
            <a:pPr marL="0" indent="0">
              <a:buNone/>
            </a:pPr>
            <a:endParaRPr lang="en-IN" dirty="0" smtClean="0">
              <a:solidFill>
                <a:schemeClr val="tx1"/>
              </a:solidFill>
              <a:latin typeface="Times New Roman" panose="02020603050405020304" charset="0"/>
              <a:cs typeface="Times New Roman" panose="02020603050405020304" charset="0"/>
            </a:endParaRPr>
          </a:p>
          <a:p>
            <a:r>
              <a:rPr lang="en-IN" dirty="0" smtClean="0">
                <a:solidFill>
                  <a:schemeClr val="tx1"/>
                </a:solidFill>
                <a:latin typeface="Times New Roman" panose="02020603050405020304" charset="0"/>
                <a:cs typeface="Times New Roman" panose="02020603050405020304" charset="0"/>
              </a:rPr>
              <a:t>100% Efficiency cannot be attained.</a:t>
            </a:r>
            <a:endParaRPr lang="en-IN" dirty="0" smtClean="0">
              <a:solidFill>
                <a:schemeClr val="tx1"/>
              </a:solidFill>
              <a:latin typeface="Times New Roman" panose="02020603050405020304" charset="0"/>
              <a:cs typeface="Times New Roman" panose="02020603050405020304" charset="0"/>
            </a:endParaRPr>
          </a:p>
          <a:p>
            <a:endParaRPr lang="en-IN" dirty="0" smtClean="0">
              <a:solidFill>
                <a:schemeClr val="tx1"/>
              </a:solidFill>
              <a:latin typeface="Times New Roman" panose="02020603050405020304" charset="0"/>
              <a:cs typeface="Times New Roman" panose="02020603050405020304" charset="0"/>
            </a:endParaRPr>
          </a:p>
          <a:p>
            <a:r>
              <a:rPr lang="en-IN" dirty="0" smtClean="0">
                <a:solidFill>
                  <a:schemeClr val="tx1"/>
                </a:solidFill>
                <a:latin typeface="Times New Roman" panose="02020603050405020304" charset="0"/>
                <a:cs typeface="Times New Roman" panose="02020603050405020304" charset="0"/>
              </a:rPr>
              <a:t>The efficiency of detecting the animal might be minimal during night time.</a:t>
            </a:r>
            <a:endParaRPr lang="en-IN" dirty="0" smtClean="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IN" dirty="0" smtClean="0">
                <a:latin typeface="Times New Roman" panose="02020603050405020304" charset="0"/>
                <a:cs typeface="Times New Roman" panose="02020603050405020304" charset="0"/>
              </a:rPr>
              <a:t>PROBLEM STATEMENT</a:t>
            </a:r>
            <a:endParaRPr lang="en-IN"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2500" lnSpcReduction="20000"/>
          </a:bodyPr>
          <a:lstStyle/>
          <a:p>
            <a:r>
              <a:rPr lang="en-IN" dirty="0" err="1">
                <a:solidFill>
                  <a:schemeClr val="tx1"/>
                </a:solidFill>
                <a:latin typeface="Times New Roman" panose="02020603050405020304" charset="0"/>
                <a:cs typeface="Times New Roman" panose="02020603050405020304" charset="0"/>
              </a:rPr>
              <a:t>Roadkill</a:t>
            </a:r>
            <a:r>
              <a:rPr lang="en-IN" dirty="0">
                <a:solidFill>
                  <a:schemeClr val="tx1"/>
                </a:solidFill>
                <a:latin typeface="Times New Roman" panose="02020603050405020304" charset="0"/>
                <a:cs typeface="Times New Roman" panose="02020603050405020304" charset="0"/>
              </a:rPr>
              <a:t> is an act that takes a toll on the lives of humans or animals that happen to collide with the moving vehicle on the road.  </a:t>
            </a:r>
            <a:endParaRPr lang="en-IN" dirty="0">
              <a:solidFill>
                <a:schemeClr val="tx1"/>
              </a:solidFill>
              <a:latin typeface="Times New Roman" panose="02020603050405020304" charset="0"/>
              <a:cs typeface="Times New Roman" panose="02020603050405020304" charset="0"/>
            </a:endParaRPr>
          </a:p>
          <a:p>
            <a:endParaRPr lang="en-IN" dirty="0">
              <a:solidFill>
                <a:schemeClr val="tx1"/>
              </a:solidFill>
              <a:latin typeface="Times New Roman" panose="02020603050405020304" charset="0"/>
              <a:cs typeface="Times New Roman" panose="02020603050405020304" charset="0"/>
            </a:endParaRPr>
          </a:p>
          <a:p>
            <a:r>
              <a:rPr lang="en-IN" dirty="0">
                <a:solidFill>
                  <a:schemeClr val="tx1"/>
                </a:solidFill>
                <a:latin typeface="Times New Roman" panose="02020603050405020304" charset="0"/>
                <a:cs typeface="Times New Roman" panose="02020603050405020304" charset="0"/>
              </a:rPr>
              <a:t>It is a global tragedy with an ever-rising trend.</a:t>
            </a:r>
            <a:endParaRPr lang="en-IN" dirty="0">
              <a:solidFill>
                <a:schemeClr val="tx1"/>
              </a:solidFill>
              <a:latin typeface="Times New Roman" panose="02020603050405020304" charset="0"/>
              <a:cs typeface="Times New Roman" panose="02020603050405020304" charset="0"/>
            </a:endParaRPr>
          </a:p>
          <a:p>
            <a:pPr marL="0" indent="0">
              <a:buNone/>
            </a:pPr>
            <a:r>
              <a:rPr lang="en-IN" dirty="0">
                <a:solidFill>
                  <a:schemeClr val="tx1"/>
                </a:solidFill>
                <a:latin typeface="Times New Roman" panose="02020603050405020304" charset="0"/>
                <a:cs typeface="Times New Roman" panose="02020603050405020304" charset="0"/>
              </a:rPr>
              <a:t>	</a:t>
            </a:r>
            <a:endParaRPr lang="en-IN" dirty="0">
              <a:solidFill>
                <a:schemeClr val="tx1"/>
              </a:solidFill>
              <a:latin typeface="Times New Roman" panose="02020603050405020304" charset="0"/>
              <a:cs typeface="Times New Roman" panose="02020603050405020304" charset="0"/>
            </a:endParaRPr>
          </a:p>
          <a:p>
            <a:r>
              <a:rPr lang="en-IN" dirty="0">
                <a:solidFill>
                  <a:schemeClr val="tx1"/>
                </a:solidFill>
                <a:latin typeface="Times New Roman" panose="02020603050405020304" charset="0"/>
                <a:cs typeface="Times New Roman" panose="02020603050405020304" charset="0"/>
              </a:rPr>
              <a:t>This study completely focuses on saving the wild animals from the high speed vehicles in highways. </a:t>
            </a:r>
            <a:endParaRPr lang="en-IN" dirty="0">
              <a:solidFill>
                <a:schemeClr val="tx1"/>
              </a:solidFill>
              <a:latin typeface="Times New Roman" panose="02020603050405020304" charset="0"/>
              <a:cs typeface="Times New Roman" panose="02020603050405020304" charset="0"/>
            </a:endParaRPr>
          </a:p>
          <a:p>
            <a:endParaRPr lang="en-IN" dirty="0">
              <a:solidFill>
                <a:schemeClr val="tx1"/>
              </a:solidFill>
              <a:latin typeface="Times New Roman" panose="02020603050405020304" charset="0"/>
              <a:cs typeface="Times New Roman" panose="02020603050405020304" charset="0"/>
            </a:endParaRPr>
          </a:p>
          <a:p>
            <a:r>
              <a:rPr lang="en-IN" dirty="0">
                <a:solidFill>
                  <a:schemeClr val="tx1"/>
                </a:solidFill>
                <a:latin typeface="Times New Roman" panose="02020603050405020304" charset="0"/>
                <a:cs typeface="Times New Roman" panose="02020603050405020304" charset="0"/>
              </a:rPr>
              <a:t>The model proposed employs the technique of  image processing to detect all kind of </a:t>
            </a:r>
            <a:r>
              <a:rPr lang="en-IN" dirty="0" smtClean="0">
                <a:solidFill>
                  <a:schemeClr val="tx1"/>
                </a:solidFill>
                <a:latin typeface="Times New Roman" panose="02020603050405020304" charset="0"/>
                <a:cs typeface="Times New Roman" panose="02020603050405020304" charset="0"/>
              </a:rPr>
              <a:t>animals. </a:t>
            </a:r>
            <a:endParaRPr lang="en-IN" dirty="0" smtClean="0">
              <a:solidFill>
                <a:schemeClr val="tx1"/>
              </a:solidFill>
              <a:latin typeface="Times New Roman" panose="02020603050405020304" charset="0"/>
              <a:cs typeface="Times New Roman" panose="02020603050405020304" charset="0"/>
            </a:endParaRPr>
          </a:p>
          <a:p>
            <a:endParaRPr lang="en-IN" dirty="0">
              <a:solidFill>
                <a:schemeClr val="tx1"/>
              </a:solidFill>
              <a:latin typeface="Times New Roman" panose="02020603050405020304" charset="0"/>
              <a:cs typeface="Times New Roman" panose="02020603050405020304" charset="0"/>
            </a:endParaRPr>
          </a:p>
          <a:p>
            <a:r>
              <a:rPr lang="en-IN" dirty="0">
                <a:solidFill>
                  <a:schemeClr val="tx1"/>
                </a:solidFill>
                <a:latin typeface="Times New Roman" panose="02020603050405020304" charset="0"/>
                <a:cs typeface="Times New Roman" panose="02020603050405020304" charset="0"/>
              </a:rPr>
              <a:t>It is attached to the road and when  a detection of an animal crossing the road is made,  a warning signal is </a:t>
            </a:r>
            <a:r>
              <a:rPr lang="en-IN" dirty="0" smtClean="0">
                <a:solidFill>
                  <a:schemeClr val="tx1"/>
                </a:solidFill>
                <a:latin typeface="Times New Roman" panose="02020603050405020304" charset="0"/>
                <a:cs typeface="Times New Roman" panose="02020603050405020304" charset="0"/>
              </a:rPr>
              <a:t>notified to the drivers.</a:t>
            </a:r>
            <a:endParaRPr lang="en-IN" dirty="0">
              <a:solidFill>
                <a:schemeClr val="tx1"/>
              </a:solidFill>
              <a:latin typeface="Times New Roman" panose="02020603050405020304" charset="0"/>
              <a:cs typeface="Times New Roman" panose="02020603050405020304" charset="0"/>
            </a:endParaRPr>
          </a:p>
          <a:p>
            <a:pPr marL="0" indent="0">
              <a:buNone/>
            </a:pPr>
            <a:r>
              <a:rPr lang="en-IN" dirty="0">
                <a:latin typeface="Times New Roman" panose="02020603050405020304" charset="0"/>
                <a:cs typeface="Times New Roman" panose="02020603050405020304" charset="0"/>
              </a:rPr>
              <a:t> </a:t>
            </a:r>
            <a:endParaRPr lang="en-IN"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 y="0"/>
            <a:ext cx="8702040" cy="909320"/>
          </a:xfrm>
        </p:spPr>
        <p:txBody>
          <a:bodyPr/>
          <a:p>
            <a:r>
              <a:rPr lang="en-IN" altLang="en-US" sz="4400"/>
              <a:t>PROPOSED ARCHITECTURE</a:t>
            </a:r>
            <a:endParaRPr lang="en-IN" altLang="en-US" sz="4400"/>
          </a:p>
        </p:txBody>
      </p:sp>
      <p:pic>
        <p:nvPicPr>
          <p:cNvPr id="7" name="Picture 1"/>
          <p:cNvPicPr>
            <a:picLocks noChangeAspect="1" noChangeArrowheads="1"/>
          </p:cNvPicPr>
          <p:nvPr>
            <p:ph idx="1"/>
          </p:nvPr>
        </p:nvPicPr>
        <p:blipFill>
          <a:blip r:embed="rId1" cstate="print"/>
          <a:srcRect/>
          <a:stretch>
            <a:fillRect/>
          </a:stretch>
        </p:blipFill>
        <p:spPr>
          <a:xfrm>
            <a:off x="456565" y="1154430"/>
            <a:ext cx="8138795" cy="49720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31900"/>
          </a:xfrm>
        </p:spPr>
        <p:txBody>
          <a:bodyPr/>
          <a:lstStyle/>
          <a:p>
            <a:r>
              <a:rPr lang="en-US" dirty="0" smtClean="0">
                <a:latin typeface="Times New Roman" panose="02020603050405020304" charset="0"/>
                <a:cs typeface="Times New Roman" panose="02020603050405020304" charset="0"/>
              </a:rPr>
              <a:t>MODULE</a:t>
            </a:r>
            <a:endParaRPr lang="en-US"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322705"/>
            <a:ext cx="8229600" cy="5073650"/>
          </a:xfrm>
        </p:spPr>
        <p:txBody>
          <a:bodyPr>
            <a:normAutofit lnSpcReduction="20000"/>
          </a:bodyPr>
          <a:lstStyle/>
          <a:p>
            <a:r>
              <a:rPr lang="en-US" dirty="0" smtClean="0">
                <a:solidFill>
                  <a:schemeClr val="tx1"/>
                </a:solidFill>
                <a:latin typeface="Times New Roman" panose="02020603050405020304" charset="0"/>
                <a:cs typeface="Times New Roman" panose="02020603050405020304" charset="0"/>
              </a:rPr>
              <a:t>Conversion of video to frame</a:t>
            </a:r>
            <a:endParaRPr lang="en-US" dirty="0" smtClean="0">
              <a:solidFill>
                <a:schemeClr val="tx1"/>
              </a:solidFill>
              <a:latin typeface="Times New Roman" panose="02020603050405020304" charset="0"/>
              <a:cs typeface="Times New Roman" panose="02020603050405020304" charset="0"/>
            </a:endParaRPr>
          </a:p>
          <a:p>
            <a:endParaRPr lang="en-US" dirty="0" smtClean="0">
              <a:solidFill>
                <a:schemeClr val="tx1"/>
              </a:solidFill>
              <a:latin typeface="Times New Roman" panose="02020603050405020304" charset="0"/>
              <a:cs typeface="Times New Roman" panose="02020603050405020304" charset="0"/>
            </a:endParaRPr>
          </a:p>
          <a:p>
            <a:r>
              <a:rPr lang="en-US" dirty="0" smtClean="0">
                <a:solidFill>
                  <a:schemeClr val="tx1"/>
                </a:solidFill>
                <a:latin typeface="Times New Roman" panose="02020603050405020304" charset="0"/>
                <a:cs typeface="Times New Roman" panose="02020603050405020304" charset="0"/>
              </a:rPr>
              <a:t>Conversion of RGB to gray scale</a:t>
            </a:r>
            <a:endParaRPr lang="en-US" dirty="0" smtClean="0">
              <a:solidFill>
                <a:schemeClr val="tx1"/>
              </a:solidFill>
              <a:latin typeface="Times New Roman" panose="02020603050405020304" charset="0"/>
              <a:cs typeface="Times New Roman" panose="02020603050405020304" charset="0"/>
            </a:endParaRPr>
          </a:p>
          <a:p>
            <a:endParaRPr lang="en-US" dirty="0" smtClean="0">
              <a:solidFill>
                <a:schemeClr val="tx1"/>
              </a:solidFill>
              <a:latin typeface="Times New Roman" panose="02020603050405020304" charset="0"/>
              <a:cs typeface="Times New Roman" panose="02020603050405020304" charset="0"/>
            </a:endParaRPr>
          </a:p>
          <a:p>
            <a:r>
              <a:rPr lang="en-US" dirty="0" smtClean="0">
                <a:solidFill>
                  <a:schemeClr val="tx1"/>
                </a:solidFill>
                <a:latin typeface="Times New Roman" panose="02020603050405020304" charset="0"/>
                <a:cs typeface="Times New Roman" panose="02020603050405020304" charset="0"/>
              </a:rPr>
              <a:t>Background subtraction</a:t>
            </a:r>
            <a:endParaRPr lang="en-US" dirty="0" smtClean="0">
              <a:solidFill>
                <a:schemeClr val="tx1"/>
              </a:solidFill>
              <a:latin typeface="Times New Roman" panose="02020603050405020304" charset="0"/>
              <a:cs typeface="Times New Roman" panose="02020603050405020304" charset="0"/>
            </a:endParaRPr>
          </a:p>
          <a:p>
            <a:endParaRPr lang="en-US" dirty="0" smtClean="0">
              <a:solidFill>
                <a:schemeClr val="tx1"/>
              </a:solidFill>
              <a:latin typeface="Times New Roman" panose="02020603050405020304" charset="0"/>
              <a:cs typeface="Times New Roman" panose="02020603050405020304" charset="0"/>
            </a:endParaRPr>
          </a:p>
          <a:p>
            <a:r>
              <a:rPr lang="en-US" dirty="0" smtClean="0">
                <a:solidFill>
                  <a:schemeClr val="tx1"/>
                </a:solidFill>
                <a:latin typeface="Times New Roman" panose="02020603050405020304" charset="0"/>
                <a:cs typeface="Times New Roman" panose="02020603050405020304" charset="0"/>
              </a:rPr>
              <a:t>Display the extracted area of coverage</a:t>
            </a:r>
            <a:endParaRPr lang="en-US" dirty="0" smtClean="0">
              <a:solidFill>
                <a:schemeClr val="tx1"/>
              </a:solidFill>
              <a:latin typeface="Times New Roman" panose="02020603050405020304" charset="0"/>
              <a:cs typeface="Times New Roman" panose="02020603050405020304" charset="0"/>
            </a:endParaRPr>
          </a:p>
          <a:p>
            <a:endParaRPr lang="en-US" dirty="0" smtClean="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Identification of objects in the area of coverage</a:t>
            </a:r>
            <a:endParaRPr lang="en-US" dirty="0">
              <a:solidFill>
                <a:schemeClr val="tx1"/>
              </a:solidFill>
              <a:latin typeface="Times New Roman" panose="02020603050405020304" charset="0"/>
              <a:cs typeface="Times New Roman" panose="02020603050405020304" charset="0"/>
            </a:endParaRPr>
          </a:p>
          <a:p>
            <a:endParaRPr lang="en-US" dirty="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Recognition of animals</a:t>
            </a:r>
            <a:endParaRPr lang="en-US" dirty="0">
              <a:solidFill>
                <a:schemeClr val="tx1"/>
              </a:solidFill>
              <a:latin typeface="Times New Roman" panose="02020603050405020304" charset="0"/>
              <a:cs typeface="Times New Roman" panose="02020603050405020304" charset="0"/>
            </a:endParaRPr>
          </a:p>
          <a:p>
            <a:endParaRPr lang="en-US" dirty="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Warning signal</a:t>
            </a:r>
            <a:endParaRPr lang="en-US"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charset="0"/>
                <a:cs typeface="Times New Roman" panose="02020603050405020304" charset="0"/>
              </a:rPr>
              <a:t>MODULE DESCRIPTION</a:t>
            </a:r>
            <a:endParaRPr lang="en-US"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charset="0"/>
                <a:cs typeface="Times New Roman" panose="02020603050405020304" charset="0"/>
              </a:rPr>
              <a:t>Conversion of video to frame</a:t>
            </a:r>
            <a:endParaRPr lang="en-US" b="1" dirty="0" smtClean="0">
              <a:solidFill>
                <a:schemeClr val="tx1"/>
              </a:solidFill>
              <a:latin typeface="Times New Roman" panose="02020603050405020304" charset="0"/>
              <a:cs typeface="Times New Roman" panose="02020603050405020304" charset="0"/>
            </a:endParaRPr>
          </a:p>
          <a:p>
            <a:pPr lvl="0" algn="just">
              <a:buNone/>
            </a:pPr>
            <a:r>
              <a:rPr lang="en-US" dirty="0" smtClean="0">
                <a:solidFill>
                  <a:schemeClr val="tx1"/>
                </a:solidFill>
                <a:latin typeface="Times New Roman" panose="02020603050405020304" charset="0"/>
                <a:cs typeface="Times New Roman" panose="02020603050405020304" charset="0"/>
              </a:rPr>
              <a:t>         </a:t>
            </a:r>
            <a:r>
              <a:rPr lang="en-IN" dirty="0" smtClean="0">
                <a:solidFill>
                  <a:schemeClr val="tx1"/>
                </a:solidFill>
                <a:latin typeface="Times New Roman" panose="02020603050405020304" charset="0"/>
                <a:cs typeface="Times New Roman" panose="02020603050405020304" charset="0"/>
              </a:rPr>
              <a:t>A video is captured to monitor the activities on the highways and it is converted into individual frames.</a:t>
            </a:r>
            <a:endParaRPr lang="en-IN" dirty="0" smtClean="0">
              <a:solidFill>
                <a:schemeClr val="tx1"/>
              </a:solidFill>
              <a:latin typeface="Times New Roman" panose="02020603050405020304" charset="0"/>
              <a:cs typeface="Times New Roman" panose="02020603050405020304" charset="0"/>
            </a:endParaRPr>
          </a:p>
          <a:p>
            <a:pPr lvl="0" algn="just">
              <a:buNone/>
            </a:pPr>
            <a:endParaRPr lang="en-IN" dirty="0" smtClean="0">
              <a:solidFill>
                <a:schemeClr val="tx1"/>
              </a:solidFill>
              <a:latin typeface="Times New Roman" panose="02020603050405020304" charset="0"/>
              <a:cs typeface="Times New Roman" panose="02020603050405020304" charset="0"/>
            </a:endParaRPr>
          </a:p>
          <a:p>
            <a:pPr algn="just"/>
            <a:r>
              <a:rPr lang="en-US" b="1" dirty="0" smtClean="0">
                <a:solidFill>
                  <a:schemeClr val="tx1"/>
                </a:solidFill>
                <a:latin typeface="Times New Roman" panose="02020603050405020304" charset="0"/>
                <a:cs typeface="Times New Roman" panose="02020603050405020304" charset="0"/>
              </a:rPr>
              <a:t>Conversion of RGB to gray scale</a:t>
            </a:r>
            <a:endParaRPr lang="en-US" b="1" dirty="0" smtClean="0">
              <a:solidFill>
                <a:schemeClr val="tx1"/>
              </a:solidFill>
              <a:latin typeface="Times New Roman" panose="02020603050405020304" charset="0"/>
              <a:cs typeface="Times New Roman" panose="02020603050405020304" charset="0"/>
            </a:endParaRPr>
          </a:p>
          <a:p>
            <a:pPr algn="just">
              <a:buNone/>
            </a:pPr>
            <a:r>
              <a:rPr lang="en-US" b="1" dirty="0" smtClean="0">
                <a:solidFill>
                  <a:schemeClr val="tx1"/>
                </a:solidFill>
                <a:latin typeface="Times New Roman" panose="02020603050405020304" charset="0"/>
                <a:cs typeface="Times New Roman" panose="02020603050405020304" charset="0"/>
              </a:rPr>
              <a:t>        </a:t>
            </a:r>
            <a:r>
              <a:rPr lang="en-US" dirty="0" smtClean="0">
                <a:solidFill>
                  <a:schemeClr val="tx1"/>
                </a:solidFill>
                <a:latin typeface="Times New Roman" panose="02020603050405020304" charset="0"/>
                <a:cs typeface="Times New Roman" panose="02020603050405020304" charset="0"/>
              </a:rPr>
              <a:t>The converted frame is converted from colored image to gray scaled image to perform further processing</a:t>
            </a:r>
            <a:endParaRPr lang="en-US" b="1" dirty="0" smtClean="0">
              <a:solidFill>
                <a:schemeClr val="tx1"/>
              </a:solidFill>
              <a:latin typeface="Times New Roman" panose="02020603050405020304" charset="0"/>
              <a:cs typeface="Times New Roman" panose="02020603050405020304" charset="0"/>
            </a:endParaRPr>
          </a:p>
          <a:p>
            <a:pPr lvl="0" algn="just">
              <a:buNone/>
            </a:pPr>
            <a:endParaRPr lang="en-IN" dirty="0" smtClean="0">
              <a:latin typeface="Times New Roman" panose="02020603050405020304" charset="0"/>
              <a:cs typeface="Times New Roman" panose="02020603050405020304" charset="0"/>
            </a:endParaRPr>
          </a:p>
          <a:p>
            <a:pPr lvl="0" algn="just">
              <a:buNone/>
            </a:pPr>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charset="0"/>
                <a:cs typeface="Times New Roman" panose="02020603050405020304" charset="0"/>
              </a:rPr>
              <a:t>MODULE DESCRIPTION</a:t>
            </a:r>
            <a:endParaRPr lang="en-US"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lstStyle/>
          <a:p>
            <a:r>
              <a:rPr lang="en-US" b="1" dirty="0" smtClean="0">
                <a:solidFill>
                  <a:schemeClr val="tx1"/>
                </a:solidFill>
                <a:latin typeface="Times New Roman" panose="02020603050405020304" charset="0"/>
                <a:cs typeface="Times New Roman" panose="02020603050405020304" charset="0"/>
              </a:rPr>
              <a:t>Background subtraction</a:t>
            </a:r>
            <a:endParaRPr lang="en-US" b="1" dirty="0" smtClean="0">
              <a:solidFill>
                <a:schemeClr val="tx1"/>
              </a:solidFill>
              <a:latin typeface="Times New Roman" panose="02020603050405020304" charset="0"/>
              <a:cs typeface="Times New Roman" panose="02020603050405020304" charset="0"/>
            </a:endParaRPr>
          </a:p>
          <a:p>
            <a:pPr>
              <a:buNone/>
            </a:pPr>
            <a:r>
              <a:rPr lang="en-US" dirty="0" smtClean="0">
                <a:solidFill>
                  <a:schemeClr val="tx1"/>
                </a:solidFill>
                <a:latin typeface="Times New Roman" panose="02020603050405020304" charset="0"/>
                <a:cs typeface="Times New Roman" panose="02020603050405020304" charset="0"/>
              </a:rPr>
              <a:t>          The unwanted region is eliminated from the frames captured. Hough transform algorithm is used for the same.</a:t>
            </a:r>
            <a:endParaRPr lang="en-US" dirty="0" smtClean="0">
              <a:solidFill>
                <a:schemeClr val="tx1"/>
              </a:solidFill>
              <a:latin typeface="Times New Roman" panose="02020603050405020304" charset="0"/>
              <a:cs typeface="Times New Roman" panose="02020603050405020304" charset="0"/>
            </a:endParaRPr>
          </a:p>
          <a:p>
            <a:pPr>
              <a:buNone/>
            </a:pPr>
            <a:endParaRPr lang="en-US" dirty="0" smtClean="0">
              <a:solidFill>
                <a:schemeClr val="tx1"/>
              </a:solidFill>
              <a:latin typeface="Times New Roman" panose="02020603050405020304" charset="0"/>
              <a:cs typeface="Times New Roman" panose="02020603050405020304" charset="0"/>
            </a:endParaRPr>
          </a:p>
          <a:p>
            <a:r>
              <a:rPr lang="en-US" b="1" dirty="0" smtClean="0">
                <a:solidFill>
                  <a:schemeClr val="tx1"/>
                </a:solidFill>
                <a:latin typeface="Times New Roman" panose="02020603050405020304" charset="0"/>
                <a:cs typeface="Times New Roman" panose="02020603050405020304" charset="0"/>
              </a:rPr>
              <a:t>Display the extracted area of coverage</a:t>
            </a:r>
            <a:endParaRPr lang="en-US" b="1" dirty="0" smtClean="0">
              <a:solidFill>
                <a:schemeClr val="tx1"/>
              </a:solidFill>
              <a:latin typeface="Times New Roman" panose="02020603050405020304" charset="0"/>
              <a:cs typeface="Times New Roman" panose="02020603050405020304" charset="0"/>
            </a:endParaRPr>
          </a:p>
          <a:p>
            <a:pPr>
              <a:buNone/>
            </a:pPr>
            <a:r>
              <a:rPr lang="en-US" b="1" dirty="0" smtClean="0">
                <a:solidFill>
                  <a:schemeClr val="tx1"/>
                </a:solidFill>
                <a:latin typeface="Times New Roman" panose="02020603050405020304" charset="0"/>
                <a:cs typeface="Times New Roman" panose="02020603050405020304" charset="0"/>
              </a:rPr>
              <a:t>    </a:t>
            </a:r>
            <a:r>
              <a:rPr lang="en-US" dirty="0" smtClean="0">
                <a:solidFill>
                  <a:schemeClr val="tx1"/>
                </a:solidFill>
                <a:latin typeface="Times New Roman" panose="02020603050405020304" charset="0"/>
                <a:cs typeface="Times New Roman" panose="02020603050405020304" charset="0"/>
              </a:rPr>
              <a:t>    The extracted area is displayed by the reference lines in the output.</a:t>
            </a:r>
            <a:endParaRPr lang="en-US" dirty="0" smtClean="0">
              <a:solidFill>
                <a:schemeClr val="tx1"/>
              </a:solidFill>
              <a:latin typeface="Times New Roman" panose="02020603050405020304" charset="0"/>
              <a:cs typeface="Times New Roman" panose="02020603050405020304" charset="0"/>
            </a:endParaRPr>
          </a:p>
          <a:p>
            <a:pPr marL="0" indent="0">
              <a:buNone/>
            </a:pPr>
            <a:r>
              <a:rPr lang="en-US" sz="2000" b="1" dirty="0" smtClean="0">
                <a:solidFill>
                  <a:schemeClr val="tx1"/>
                </a:solidFill>
                <a:latin typeface="Times New Roman" panose="02020603050405020304" charset="0"/>
                <a:cs typeface="Times New Roman" panose="02020603050405020304" charset="0"/>
              </a:rPr>
              <a:t>Harr Cascade Classifer</a:t>
            </a:r>
            <a:endParaRPr lang="en-US" sz="2000" b="1" dirty="0" smtClean="0">
              <a:solidFill>
                <a:schemeClr val="tx1"/>
              </a:solidFill>
              <a:latin typeface="Times New Roman" panose="02020603050405020304" charset="0"/>
              <a:cs typeface="Times New Roman" panose="02020603050405020304" charset="0"/>
            </a:endParaRPr>
          </a:p>
          <a:p>
            <a:pPr marL="0" indent="0" algn="just">
              <a:buNone/>
            </a:pPr>
            <a:r>
              <a:rPr lang="en-US" sz="2000" dirty="0" smtClean="0">
                <a:solidFill>
                  <a:schemeClr val="tx1"/>
                </a:solidFill>
                <a:latin typeface="Times New Roman" panose="02020603050405020304" charset="0"/>
                <a:cs typeface="Times New Roman" panose="02020603050405020304" charset="0"/>
              </a:rPr>
              <a:t>Object Detection using Haar feature-based cascade classifiers is an effective object detection method. It is a machine learning based approach where a cascade function is trained from a lot of positive and negative images. It is then used to detect objects in other images.</a:t>
            </a:r>
            <a:endParaRPr lang="en-US" sz="2000" dirty="0" smtClean="0">
              <a:solidFill>
                <a:schemeClr val="tx1"/>
              </a:solidFill>
              <a:latin typeface="Times New Roman" panose="02020603050405020304" charset="0"/>
              <a:cs typeface="Times New Roman" panose="02020603050405020304" charset="0"/>
            </a:endParaRPr>
          </a:p>
          <a:p>
            <a:pPr>
              <a:buNone/>
            </a:pPr>
            <a:endParaRPr lang="en-US" dirty="0" smtClean="0">
              <a:solidFill>
                <a:schemeClr val="tx1"/>
              </a:solidFill>
              <a:latin typeface="Times New Roman" panose="02020603050405020304" charset="0"/>
              <a:cs typeface="Times New Roman" panose="02020603050405020304" charset="0"/>
            </a:endParaRPr>
          </a:p>
          <a:p>
            <a:pPr>
              <a:buNone/>
            </a:pPr>
            <a:endParaRPr lang="en-US" dirty="0" smtClean="0">
              <a:latin typeface="Times New Roman" panose="02020603050405020304" charset="0"/>
              <a:cs typeface="Times New Roman" panose="02020603050405020304" charset="0"/>
            </a:endParaRPr>
          </a:p>
          <a:p>
            <a:pPr>
              <a:buNone/>
            </a:pPr>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latin typeface="Times New Roman" panose="02020603050405020304" charset="0"/>
                <a:cs typeface="Times New Roman" panose="02020603050405020304" charset="0"/>
                <a:sym typeface="+mn-ea"/>
              </a:rPr>
              <a:t>MODULE DESCRIPTION</a:t>
            </a:r>
            <a:br>
              <a:rPr lang="en-US" dirty="0" smtClean="0">
                <a:latin typeface="Times New Roman" panose="02020603050405020304" charset="0"/>
                <a:cs typeface="Times New Roman" panose="02020603050405020304" charset="0"/>
              </a:rPr>
            </a:br>
            <a:endParaRPr lang="en-US"/>
          </a:p>
        </p:txBody>
      </p:sp>
      <p:sp>
        <p:nvSpPr>
          <p:cNvPr id="3" name="Content Placeholder 2"/>
          <p:cNvSpPr>
            <a:spLocks noGrp="1"/>
          </p:cNvSpPr>
          <p:nvPr>
            <p:ph idx="1"/>
          </p:nvPr>
        </p:nvSpPr>
        <p:spPr/>
        <p:txBody>
          <a:bodyPr>
            <a:normAutofit/>
          </a:bodyPr>
          <a:p>
            <a:r>
              <a:rPr lang="en-US">
                <a:solidFill>
                  <a:schemeClr val="tx1"/>
                </a:solidFill>
              </a:rPr>
              <a:t> </a:t>
            </a:r>
            <a:r>
              <a:rPr lang="en-US" b="1">
                <a:solidFill>
                  <a:schemeClr val="tx1"/>
                </a:solidFill>
                <a:latin typeface="Times New Roman" panose="02020603050405020304" charset="0"/>
                <a:cs typeface="Times New Roman" panose="02020603050405020304" charset="0"/>
              </a:rPr>
              <a:t>Identification of objects in the area of coverage</a:t>
            </a:r>
            <a:endParaRPr lang="en-US" b="1">
              <a:solidFill>
                <a:schemeClr val="tx1"/>
              </a:solidFill>
              <a:latin typeface="Times New Roman" panose="02020603050405020304" charset="0"/>
              <a:cs typeface="Times New Roman" panose="02020603050405020304" charset="0"/>
            </a:endParaRPr>
          </a:p>
          <a:p>
            <a:pPr marL="0" indent="0">
              <a:buNone/>
            </a:pPr>
            <a:r>
              <a:rPr lang="en-IN" altLang="en-US">
                <a:solidFill>
                  <a:schemeClr val="tx1"/>
                </a:solidFill>
                <a:latin typeface="Times New Roman" panose="02020603050405020304" charset="0"/>
                <a:cs typeface="Times New Roman" panose="02020603050405020304" charset="0"/>
              </a:rPr>
              <a:t>All the objects are</a:t>
            </a:r>
            <a:r>
              <a:rPr lang="en-US">
                <a:solidFill>
                  <a:schemeClr val="tx1"/>
                </a:solidFill>
                <a:latin typeface="Times New Roman" panose="02020603050405020304" charset="0"/>
                <a:cs typeface="Times New Roman" panose="02020603050405020304" charset="0"/>
              </a:rPr>
              <a:t> recognized</a:t>
            </a:r>
            <a:r>
              <a:rPr lang="en-IN" altLang="en-US">
                <a:solidFill>
                  <a:schemeClr val="tx1"/>
                </a:solidFill>
                <a:latin typeface="Times New Roman" panose="02020603050405020304" charset="0"/>
                <a:cs typeface="Times New Roman" panose="02020603050405020304" charset="0"/>
              </a:rPr>
              <a:t>,</a:t>
            </a:r>
            <a:r>
              <a:rPr lang="en-US">
                <a:solidFill>
                  <a:schemeClr val="tx1"/>
                </a:solidFill>
                <a:latin typeface="Times New Roman" panose="02020603050405020304" charset="0"/>
                <a:cs typeface="Times New Roman" panose="02020603050405020304" charset="0"/>
              </a:rPr>
              <a:t> the outer region is eliminated and the inner part is on continuous observation</a:t>
            </a:r>
            <a:r>
              <a:rPr lang="en-IN" altLang="en-US">
                <a:solidFill>
                  <a:schemeClr val="tx1"/>
                </a:solidFill>
                <a:latin typeface="Times New Roman" panose="02020603050405020304" charset="0"/>
                <a:cs typeface="Times New Roman" panose="02020603050405020304" charset="0"/>
              </a:rPr>
              <a:t>.</a:t>
            </a:r>
            <a:endParaRPr lang="en-IN" altLang="en-US">
              <a:solidFill>
                <a:schemeClr val="tx1"/>
              </a:solidFill>
              <a:latin typeface="Times New Roman" panose="02020603050405020304" charset="0"/>
              <a:cs typeface="Times New Roman" panose="02020603050405020304" charset="0"/>
            </a:endParaRPr>
          </a:p>
          <a:p>
            <a:pPr marL="0" indent="0">
              <a:buNone/>
            </a:pPr>
            <a:endParaRPr lang="en-US" b="1">
              <a:solidFill>
                <a:schemeClr val="tx1"/>
              </a:solidFill>
              <a:latin typeface="Times New Roman" panose="02020603050405020304" charset="0"/>
              <a:cs typeface="Times New Roman" panose="02020603050405020304" charset="0"/>
            </a:endParaRPr>
          </a:p>
          <a:p>
            <a:pPr algn="just"/>
            <a:r>
              <a:rPr lang="en-US" b="1">
                <a:solidFill>
                  <a:schemeClr val="tx1"/>
                </a:solidFill>
                <a:latin typeface="Times New Roman" panose="02020603050405020304" charset="0"/>
                <a:cs typeface="Times New Roman" panose="02020603050405020304" charset="0"/>
              </a:rPr>
              <a:t> Recognition of animals</a:t>
            </a:r>
            <a:endParaRPr lang="en-US">
              <a:solidFill>
                <a:schemeClr val="tx1"/>
              </a:solidFill>
              <a:latin typeface="Times New Roman" panose="02020603050405020304" charset="0"/>
              <a:cs typeface="Times New Roman" panose="02020603050405020304" charset="0"/>
            </a:endParaRPr>
          </a:p>
          <a:p>
            <a:pPr marL="0" indent="0">
              <a:buNone/>
            </a:pPr>
            <a:r>
              <a:rPr lang="en-IN" altLang="en-US">
                <a:solidFill>
                  <a:schemeClr val="tx1"/>
                </a:solidFill>
                <a:latin typeface="Times New Roman" panose="02020603050405020304" charset="0"/>
                <a:cs typeface="Times New Roman" panose="02020603050405020304" charset="0"/>
                <a:sym typeface="+mn-ea"/>
              </a:rPr>
              <a:t>Now,</a:t>
            </a:r>
            <a:r>
              <a:rPr lang="en-US">
                <a:solidFill>
                  <a:schemeClr val="tx1"/>
                </a:solidFill>
                <a:latin typeface="Times New Roman" panose="02020603050405020304" charset="0"/>
                <a:cs typeface="Times New Roman" panose="02020603050405020304" charset="0"/>
                <a:sym typeface="+mn-ea"/>
              </a:rPr>
              <a:t> any object that is intruded in the inner region will be detected and compared to the benchmarked images.</a:t>
            </a:r>
            <a:endParaRPr lang="en-US">
              <a:solidFill>
                <a:schemeClr val="tx1"/>
              </a:solidFill>
              <a:latin typeface="Times New Roman" panose="02020603050405020304" charset="0"/>
              <a:cs typeface="Times New Roman" panose="02020603050405020304" charset="0"/>
              <a:sym typeface="+mn-ea"/>
            </a:endParaRPr>
          </a:p>
          <a:p>
            <a:pPr marL="0" indent="0">
              <a:buNone/>
            </a:pPr>
            <a:endParaRPr lang="en-US">
              <a:solidFill>
                <a:schemeClr val="tx1"/>
              </a:solidFill>
              <a:latin typeface="Times New Roman" panose="02020603050405020304" charset="0"/>
              <a:cs typeface="Times New Roman" panose="02020603050405020304" charset="0"/>
              <a:sym typeface="+mn-ea"/>
            </a:endParaRPr>
          </a:p>
          <a:p>
            <a:r>
              <a:rPr lang="en-US" b="1">
                <a:solidFill>
                  <a:schemeClr val="tx1"/>
                </a:solidFill>
                <a:latin typeface="Times New Roman" panose="02020603050405020304" charset="0"/>
                <a:cs typeface="Times New Roman" panose="02020603050405020304" charset="0"/>
                <a:sym typeface="+mn-ea"/>
              </a:rPr>
              <a:t>Indication</a:t>
            </a:r>
            <a:endParaRPr lang="en-US">
              <a:solidFill>
                <a:schemeClr val="tx1"/>
              </a:solidFill>
              <a:latin typeface="Times New Roman" panose="02020603050405020304" charset="0"/>
              <a:cs typeface="Times New Roman" panose="02020603050405020304" charset="0"/>
              <a:sym typeface="+mn-ea"/>
            </a:endParaRPr>
          </a:p>
          <a:p>
            <a:pPr marL="0" indent="0">
              <a:buNone/>
            </a:pPr>
            <a:r>
              <a:rPr lang="en-US">
                <a:solidFill>
                  <a:schemeClr val="tx1"/>
                </a:solidFill>
                <a:latin typeface="Times New Roman" panose="02020603050405020304" charset="0"/>
                <a:cs typeface="Times New Roman" panose="02020603050405020304" charset="0"/>
                <a:sym typeface="+mn-ea"/>
              </a:rPr>
              <a:t>Whenever an animal is identified, an indication is </a:t>
            </a:r>
            <a:r>
              <a:rPr lang="en-IN" altLang="en-US">
                <a:solidFill>
                  <a:schemeClr val="tx1"/>
                </a:solidFill>
                <a:latin typeface="Times New Roman" panose="02020603050405020304" charset="0"/>
                <a:cs typeface="Times New Roman" panose="02020603050405020304" charset="0"/>
                <a:sym typeface="+mn-ea"/>
              </a:rPr>
              <a:t>notified.</a:t>
            </a:r>
            <a:endParaRPr lang="en-US">
              <a:solidFill>
                <a:schemeClr val="tx1"/>
              </a:solidFill>
              <a:latin typeface="Times New Roman" panose="02020603050405020304" charset="0"/>
              <a:cs typeface="Times New Roman" panose="02020603050405020304" charset="0"/>
              <a:sym typeface="+mn-ea"/>
            </a:endParaRPr>
          </a:p>
          <a:p>
            <a:endParaRPr lang="en-US">
              <a:solidFill>
                <a:schemeClr val="tx1"/>
              </a:solidFill>
              <a:latin typeface="Times New Roman" panose="02020603050405020304" charset="0"/>
              <a:cs typeface="Times New Roman" panose="02020603050405020304" charset="0"/>
              <a:sym typeface="+mn-ea"/>
            </a:endParaRPr>
          </a:p>
          <a:p>
            <a:pPr marL="0" indent="0">
              <a:buNone/>
            </a:pP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charset="0"/>
                <a:cs typeface="Times New Roman" panose="02020603050405020304" charset="0"/>
              </a:rPr>
              <a:t>SYSTEM REQUIREMENT AND TOOLS</a:t>
            </a:r>
            <a:endParaRPr lang="en-IN"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5000"/>
          </a:bodyPr>
          <a:lstStyle/>
          <a:p>
            <a:pPr>
              <a:buNone/>
            </a:pPr>
            <a:r>
              <a:rPr lang="en-IN" b="1" dirty="0" smtClean="0">
                <a:solidFill>
                  <a:schemeClr val="tx1"/>
                </a:solidFill>
                <a:latin typeface="Times New Roman" panose="02020603050405020304" charset="0"/>
                <a:cs typeface="Times New Roman" panose="02020603050405020304" charset="0"/>
              </a:rPr>
              <a:t>SOFTWARE REQUIREMNTS</a:t>
            </a:r>
            <a:endParaRPr lang="en-US" b="1" dirty="0" smtClean="0">
              <a:solidFill>
                <a:schemeClr val="tx1"/>
              </a:solidFill>
              <a:latin typeface="Times New Roman" panose="02020603050405020304" charset="0"/>
              <a:cs typeface="Times New Roman" panose="02020603050405020304" charset="0"/>
            </a:endParaRPr>
          </a:p>
          <a:p>
            <a:pPr lvl="0"/>
            <a:r>
              <a:rPr lang="en-IN" dirty="0" smtClean="0">
                <a:solidFill>
                  <a:schemeClr val="tx1"/>
                </a:solidFill>
                <a:latin typeface="Times New Roman" panose="02020603050405020304" charset="0"/>
                <a:cs typeface="Times New Roman" panose="02020603050405020304" charset="0"/>
              </a:rPr>
              <a:t>Tool - Anaconda 3.</a:t>
            </a:r>
            <a:endParaRPr lang="en-US" dirty="0" smtClean="0">
              <a:solidFill>
                <a:schemeClr val="tx1"/>
              </a:solidFill>
              <a:latin typeface="Times New Roman" panose="02020603050405020304" charset="0"/>
              <a:cs typeface="Times New Roman" panose="02020603050405020304" charset="0"/>
            </a:endParaRPr>
          </a:p>
          <a:p>
            <a:pPr lvl="0"/>
            <a:r>
              <a:rPr lang="en-IN" dirty="0" smtClean="0">
                <a:solidFill>
                  <a:schemeClr val="tx1"/>
                </a:solidFill>
                <a:latin typeface="Times New Roman" panose="02020603050405020304" charset="0"/>
                <a:cs typeface="Times New Roman" panose="02020603050405020304" charset="0"/>
              </a:rPr>
              <a:t> Language – Python.</a:t>
            </a:r>
            <a:endParaRPr lang="en-US" dirty="0" smtClean="0">
              <a:solidFill>
                <a:schemeClr val="tx1"/>
              </a:solidFill>
              <a:latin typeface="Times New Roman" panose="02020603050405020304" charset="0"/>
              <a:cs typeface="Times New Roman" panose="02020603050405020304" charset="0"/>
            </a:endParaRPr>
          </a:p>
          <a:p>
            <a:pPr lvl="0"/>
            <a:r>
              <a:rPr lang="en-IN" dirty="0" smtClean="0">
                <a:solidFill>
                  <a:schemeClr val="tx1"/>
                </a:solidFill>
                <a:latin typeface="Times New Roman" panose="02020603050405020304" charset="0"/>
                <a:cs typeface="Times New Roman" panose="02020603050405020304" charset="0"/>
              </a:rPr>
              <a:t>Library functions :-</a:t>
            </a:r>
            <a:endParaRPr lang="en-US" dirty="0" smtClean="0">
              <a:solidFill>
                <a:schemeClr val="tx1"/>
              </a:solidFill>
              <a:latin typeface="Times New Roman" panose="02020603050405020304" charset="0"/>
              <a:cs typeface="Times New Roman" panose="02020603050405020304" charset="0"/>
            </a:endParaRPr>
          </a:p>
          <a:p>
            <a:pPr>
              <a:buNone/>
            </a:pPr>
            <a:r>
              <a:rPr lang="en-IN" dirty="0" smtClean="0">
                <a:solidFill>
                  <a:schemeClr val="tx1"/>
                </a:solidFill>
                <a:latin typeface="Times New Roman" panose="02020603050405020304" charset="0"/>
                <a:cs typeface="Times New Roman" panose="02020603050405020304" charset="0"/>
              </a:rPr>
              <a:t>         - </a:t>
            </a:r>
            <a:r>
              <a:rPr lang="en-IN" b="1" dirty="0" err="1" smtClean="0">
                <a:solidFill>
                  <a:schemeClr val="tx1"/>
                </a:solidFill>
                <a:latin typeface="Times New Roman" panose="02020603050405020304" charset="0"/>
                <a:cs typeface="Times New Roman" panose="02020603050405020304" charset="0"/>
              </a:rPr>
              <a:t>openCV</a:t>
            </a:r>
            <a:r>
              <a:rPr lang="en-IN" b="1" dirty="0" smtClean="0">
                <a:solidFill>
                  <a:schemeClr val="tx1"/>
                </a:solidFill>
                <a:latin typeface="Times New Roman" panose="02020603050405020304" charset="0"/>
                <a:cs typeface="Times New Roman" panose="02020603050405020304" charset="0"/>
              </a:rPr>
              <a:t> :</a:t>
            </a:r>
            <a:r>
              <a:rPr lang="en-IN" dirty="0" smtClean="0">
                <a:solidFill>
                  <a:schemeClr val="tx1"/>
                </a:solidFill>
                <a:latin typeface="Times New Roman" panose="02020603050405020304" charset="0"/>
                <a:cs typeface="Times New Roman" panose="02020603050405020304" charset="0"/>
              </a:rPr>
              <a:t>  </a:t>
            </a:r>
            <a:endParaRPr lang="en-US" dirty="0" smtClean="0">
              <a:solidFill>
                <a:schemeClr val="tx1"/>
              </a:solidFill>
              <a:latin typeface="Times New Roman" panose="02020603050405020304" charset="0"/>
              <a:cs typeface="Times New Roman" panose="02020603050405020304" charset="0"/>
            </a:endParaRPr>
          </a:p>
          <a:p>
            <a:pPr>
              <a:buNone/>
            </a:pPr>
            <a:r>
              <a:rPr lang="en-IN" dirty="0" smtClean="0">
                <a:solidFill>
                  <a:schemeClr val="tx1"/>
                </a:solidFill>
                <a:latin typeface="Times New Roman" panose="02020603050405020304" charset="0"/>
                <a:cs typeface="Times New Roman" panose="02020603050405020304" charset="0"/>
              </a:rPr>
              <a:t>		It is a cross-platform library using which we can develop real-time computer vision applications.</a:t>
            </a:r>
            <a:endParaRPr lang="en-US" dirty="0" smtClean="0">
              <a:solidFill>
                <a:schemeClr val="tx1"/>
              </a:solidFill>
              <a:latin typeface="Times New Roman" panose="02020603050405020304" charset="0"/>
              <a:cs typeface="Times New Roman" panose="02020603050405020304" charset="0"/>
            </a:endParaRPr>
          </a:p>
          <a:p>
            <a:pPr>
              <a:buNone/>
            </a:pPr>
            <a:r>
              <a:rPr lang="en-IN" dirty="0" smtClean="0">
                <a:solidFill>
                  <a:schemeClr val="tx1"/>
                </a:solidFill>
                <a:latin typeface="Times New Roman" panose="02020603050405020304" charset="0"/>
                <a:cs typeface="Times New Roman" panose="02020603050405020304" charset="0"/>
              </a:rPr>
              <a:t>        - </a:t>
            </a:r>
            <a:r>
              <a:rPr lang="en-IN" b="1" dirty="0" err="1" smtClean="0">
                <a:solidFill>
                  <a:schemeClr val="tx1"/>
                </a:solidFill>
                <a:latin typeface="Times New Roman" panose="02020603050405020304" charset="0"/>
                <a:cs typeface="Times New Roman" panose="02020603050405020304" charset="0"/>
              </a:rPr>
              <a:t>numpy</a:t>
            </a:r>
            <a:r>
              <a:rPr lang="en-IN" b="1" dirty="0" smtClean="0">
                <a:solidFill>
                  <a:schemeClr val="tx1"/>
                </a:solidFill>
                <a:latin typeface="Times New Roman" panose="02020603050405020304" charset="0"/>
                <a:cs typeface="Times New Roman" panose="02020603050405020304" charset="0"/>
              </a:rPr>
              <a:t> :</a:t>
            </a:r>
            <a:endParaRPr lang="en-US" b="1" dirty="0" smtClean="0">
              <a:solidFill>
                <a:schemeClr val="tx1"/>
              </a:solidFill>
              <a:latin typeface="Times New Roman" panose="02020603050405020304" charset="0"/>
              <a:cs typeface="Times New Roman" panose="02020603050405020304" charset="0"/>
            </a:endParaRPr>
          </a:p>
          <a:p>
            <a:pPr>
              <a:buNone/>
            </a:pPr>
            <a:r>
              <a:rPr lang="en-IN" dirty="0" smtClean="0">
                <a:solidFill>
                  <a:schemeClr val="tx1"/>
                </a:solidFill>
                <a:latin typeface="Times New Roman" panose="02020603050405020304" charset="0"/>
                <a:cs typeface="Times New Roman" panose="02020603050405020304" charset="0"/>
              </a:rPr>
              <a:t>                      It provides a high-performance multidimensional array and basic tools to compute with and manipulate these arrays.</a:t>
            </a:r>
            <a:endParaRPr lang="en-US" dirty="0" smtClean="0">
              <a:solidFill>
                <a:schemeClr val="tx1"/>
              </a:solidFill>
              <a:latin typeface="Times New Roman" panose="02020603050405020304" charset="0"/>
              <a:cs typeface="Times New Roman" panose="02020603050405020304" charset="0"/>
            </a:endParaRPr>
          </a:p>
          <a:p>
            <a:pPr>
              <a:buNone/>
            </a:pPr>
            <a:r>
              <a:rPr lang="en-IN" dirty="0" smtClean="0">
                <a:solidFill>
                  <a:schemeClr val="tx1"/>
                </a:solidFill>
                <a:latin typeface="Times New Roman" panose="02020603050405020304" charset="0"/>
                <a:cs typeface="Times New Roman" panose="02020603050405020304" charset="0"/>
              </a:rPr>
              <a:t>               </a:t>
            </a:r>
            <a:endParaRPr lang="en-IN" dirty="0" smtClean="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charset="0"/>
                <a:cs typeface="Times New Roman" panose="02020603050405020304" charset="0"/>
              </a:rPr>
              <a:t>SYSTEM REQUIREMENT AND TOOLS  (contd.)</a:t>
            </a:r>
            <a:endParaRPr lang="en-IN"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IN" b="1" dirty="0" smtClean="0">
                <a:solidFill>
                  <a:schemeClr val="tx1"/>
                </a:solidFill>
                <a:latin typeface="Times New Roman" panose="02020603050405020304" charset="0"/>
                <a:cs typeface="Times New Roman" panose="02020603050405020304" charset="0"/>
              </a:rPr>
              <a:t> HARDWARE REQUIREMENTS</a:t>
            </a:r>
            <a:endParaRPr lang="en-US" dirty="0" smtClean="0">
              <a:solidFill>
                <a:schemeClr val="tx1"/>
              </a:solidFill>
              <a:latin typeface="Times New Roman" panose="02020603050405020304" charset="0"/>
              <a:cs typeface="Times New Roman" panose="02020603050405020304" charset="0"/>
            </a:endParaRPr>
          </a:p>
          <a:p>
            <a:pPr>
              <a:buNone/>
            </a:pPr>
            <a:r>
              <a:rPr lang="en-IN" b="1" dirty="0" smtClean="0">
                <a:solidFill>
                  <a:schemeClr val="tx1"/>
                </a:solidFill>
                <a:latin typeface="Times New Roman" panose="02020603050405020304" charset="0"/>
                <a:cs typeface="Times New Roman" panose="02020603050405020304" charset="0"/>
              </a:rPr>
              <a:t>         </a:t>
            </a:r>
            <a:endParaRPr lang="en-IN" b="1" dirty="0" smtClean="0">
              <a:solidFill>
                <a:schemeClr val="tx1"/>
              </a:solidFill>
              <a:latin typeface="Times New Roman" panose="02020603050405020304" charset="0"/>
              <a:cs typeface="Times New Roman" panose="02020603050405020304" charset="0"/>
            </a:endParaRPr>
          </a:p>
          <a:p>
            <a:pPr>
              <a:buNone/>
            </a:pPr>
            <a:r>
              <a:rPr lang="en-IN" b="1" dirty="0" smtClean="0">
                <a:solidFill>
                  <a:schemeClr val="tx1"/>
                </a:solidFill>
                <a:latin typeface="Times New Roman" panose="02020603050405020304" charset="0"/>
                <a:cs typeface="Times New Roman" panose="02020603050405020304" charset="0"/>
              </a:rPr>
              <a:t>	   - CAMERA</a:t>
            </a:r>
            <a:endParaRPr lang="en-US" dirty="0" smtClean="0">
              <a:solidFill>
                <a:schemeClr val="tx1"/>
              </a:solidFill>
              <a:latin typeface="Times New Roman" panose="02020603050405020304" charset="0"/>
              <a:cs typeface="Times New Roman" panose="02020603050405020304" charset="0"/>
            </a:endParaRPr>
          </a:p>
          <a:p>
            <a:pPr algn="just">
              <a:buNone/>
            </a:pPr>
            <a:r>
              <a:rPr lang="en-IN" dirty="0" smtClean="0">
                <a:solidFill>
                  <a:schemeClr val="tx1"/>
                </a:solidFill>
                <a:latin typeface="Times New Roman" panose="02020603050405020304" charset="0"/>
                <a:cs typeface="Times New Roman" panose="02020603050405020304" charset="0"/>
              </a:rPr>
              <a:t>     It is an optical instrument used for electronic motion picture acquisition, which are stored in a physical medium such as in a digital system or on photographic film.</a:t>
            </a:r>
            <a:endParaRPr lang="en-IN" dirty="0" smtClean="0">
              <a:solidFill>
                <a:schemeClr val="tx1"/>
              </a:solidFill>
              <a:latin typeface="Times New Roman" panose="02020603050405020304" charset="0"/>
              <a:cs typeface="Times New Roman" panose="02020603050405020304" charset="0"/>
            </a:endParaRPr>
          </a:p>
          <a:p>
            <a:pPr>
              <a:buNone/>
            </a:pPr>
            <a:endParaRPr lang="en-IN" b="1" dirty="0" smtClean="0">
              <a:solidFill>
                <a:schemeClr val="tx1"/>
              </a:solidFill>
              <a:latin typeface="Times New Roman" panose="02020603050405020304" charset="0"/>
              <a:cs typeface="Times New Roman" panose="02020603050405020304" charset="0"/>
            </a:endParaRPr>
          </a:p>
          <a:p>
            <a:pPr>
              <a:buNone/>
            </a:pPr>
            <a:r>
              <a:rPr lang="en-IN" b="1" dirty="0" smtClean="0">
                <a:solidFill>
                  <a:schemeClr val="tx1"/>
                </a:solidFill>
                <a:latin typeface="Times New Roman" panose="02020603050405020304" charset="0"/>
                <a:cs typeface="Times New Roman" panose="02020603050405020304" charset="0"/>
              </a:rPr>
              <a:t>        - HARD DISK</a:t>
            </a:r>
            <a:endParaRPr lang="en-US" dirty="0" smtClean="0">
              <a:solidFill>
                <a:schemeClr val="tx1"/>
              </a:solidFill>
              <a:latin typeface="Times New Roman" panose="02020603050405020304" charset="0"/>
              <a:cs typeface="Times New Roman" panose="02020603050405020304" charset="0"/>
            </a:endParaRPr>
          </a:p>
          <a:p>
            <a:pPr algn="just">
              <a:buNone/>
            </a:pPr>
            <a:r>
              <a:rPr lang="en-IN" dirty="0" smtClean="0">
                <a:solidFill>
                  <a:schemeClr val="tx1"/>
                </a:solidFill>
                <a:latin typeface="Times New Roman" panose="02020603050405020304" charset="0"/>
                <a:cs typeface="Times New Roman" panose="02020603050405020304" charset="0"/>
              </a:rPr>
              <a:t>    It is used to store the large number of trained datasets of various animals.</a:t>
            </a:r>
            <a:endParaRPr lang="en-IN" dirty="0" smtClean="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1" cstate="print"/>
          <a:stretch>
            <a:fillRect/>
          </a:stretch>
        </p:blipFill>
        <p:spPr>
          <a:xfrm>
            <a:off x="827584" y="1700808"/>
            <a:ext cx="7344816" cy="3816424"/>
          </a:xfrm>
          <a:prstGeom prst="rect">
            <a:avLst/>
          </a:prstGeom>
        </p:spPr>
      </p:pic>
      <p:sp>
        <p:nvSpPr>
          <p:cNvPr id="7" name="Rectangle 6"/>
          <p:cNvSpPr/>
          <p:nvPr/>
        </p:nvSpPr>
        <p:spPr>
          <a:xfrm>
            <a:off x="3203848" y="5517232"/>
            <a:ext cx="2704587" cy="400110"/>
          </a:xfrm>
          <a:prstGeom prst="rect">
            <a:avLst/>
          </a:prstGeom>
          <a:noFill/>
        </p:spPr>
        <p:txBody>
          <a:bodyPr wrap="none" lIns="91440" tIns="45720" rIns="91440" bIns="45720">
            <a:spAutoFit/>
          </a:bodyPr>
          <a:lstStyle/>
          <a:p>
            <a:pPr algn="ctr"/>
            <a:r>
              <a:rPr lang="en-US" sz="2000" b="1" cap="none" spc="50" dirty="0" smtClean="0">
                <a:ln w="13500">
                  <a:solidFill>
                    <a:schemeClr val="accent1">
                      <a:shade val="2500"/>
                      <a:alpha val="6500"/>
                    </a:schemeClr>
                  </a:solidFill>
                  <a:prstDash val="solid"/>
                </a:ln>
                <a:effectLst>
                  <a:innerShdw blurRad="50900" dist="38500" dir="13500000">
                    <a:srgbClr val="000000">
                      <a:alpha val="60000"/>
                    </a:srgbClr>
                  </a:innerShdw>
                </a:effectLst>
              </a:rPr>
              <a:t>Fig 1: video to frame</a:t>
            </a:r>
            <a:endParaRPr lang="en-US" sz="2000" b="1" cap="none" spc="50" dirty="0">
              <a:ln w="13500">
                <a:solidFill>
                  <a:schemeClr val="accent1">
                    <a:shade val="2500"/>
                    <a:alpha val="6500"/>
                  </a:schemeClr>
                </a:solidFill>
                <a:prstDash val="solid"/>
              </a:ln>
              <a:effectLst>
                <a:innerShdw blurRad="50900" dist="38500" dir="13500000">
                  <a:srgbClr val="000000">
                    <a:alpha val="60000"/>
                  </a:srgbClr>
                </a:inn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IN" dirty="0" smtClean="0">
                <a:latin typeface="Times New Roman" panose="02020603050405020304" charset="0"/>
                <a:cs typeface="Times New Roman" panose="02020603050405020304" charset="0"/>
              </a:rPr>
              <a:t>ABSTRACT</a:t>
            </a:r>
            <a:endParaRPr lang="en-IN"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67360" y="980440"/>
            <a:ext cx="8229600" cy="4944745"/>
          </a:xfrm>
        </p:spPr>
        <p:txBody>
          <a:bodyPr>
            <a:noAutofit/>
          </a:bodyPr>
          <a:lstStyle/>
          <a:p>
            <a:pPr lvl="0"/>
            <a:endParaRPr lang="en-US" sz="1800">
              <a:solidFill>
                <a:schemeClr val="tx1"/>
              </a:solidFill>
              <a:latin typeface="Times New Roman" panose="02020603050405020304" charset="0"/>
              <a:cs typeface="Times New Roman" panose="02020603050405020304" charset="0"/>
            </a:endParaRPr>
          </a:p>
          <a:p>
            <a:pPr lvl="0"/>
            <a:r>
              <a:rPr lang="en-US" sz="1800">
                <a:solidFill>
                  <a:schemeClr val="tx1"/>
                </a:solidFill>
                <a:latin typeface="Times New Roman" panose="02020603050405020304" charset="0"/>
                <a:cs typeface="Times New Roman" panose="02020603050405020304" charset="0"/>
              </a:rPr>
              <a:t>Roadkill refers to animals struck and killed by motor vehicles on highways. </a:t>
            </a:r>
            <a:endParaRPr lang="en-US" sz="1800">
              <a:solidFill>
                <a:schemeClr val="tx1"/>
              </a:solidFill>
              <a:latin typeface="Times New Roman" panose="02020603050405020304" charset="0"/>
              <a:cs typeface="Times New Roman" panose="02020603050405020304" charset="0"/>
            </a:endParaRPr>
          </a:p>
          <a:p>
            <a:pPr lvl="0"/>
            <a:endParaRPr lang="en-US" sz="1800">
              <a:solidFill>
                <a:schemeClr val="tx1"/>
              </a:solidFill>
              <a:latin typeface="Times New Roman" panose="02020603050405020304" charset="0"/>
              <a:cs typeface="Times New Roman" panose="02020603050405020304" charset="0"/>
            </a:endParaRPr>
          </a:p>
          <a:p>
            <a:pPr lvl="0"/>
            <a:r>
              <a:rPr lang="en-US" sz="1800">
                <a:solidFill>
                  <a:schemeClr val="tx1"/>
                </a:solidFill>
                <a:latin typeface="Times New Roman" panose="02020603050405020304" charset="0"/>
                <a:cs typeface="Times New Roman" panose="02020603050405020304" charset="0"/>
              </a:rPr>
              <a:t>It is a </a:t>
            </a:r>
            <a:r>
              <a:rPr lang="en-IN" altLang="en-US" sz="1800">
                <a:solidFill>
                  <a:schemeClr val="tx1"/>
                </a:solidFill>
                <a:latin typeface="Times New Roman" panose="02020603050405020304" charset="0"/>
                <a:cs typeface="Times New Roman" panose="02020603050405020304" charset="0"/>
              </a:rPr>
              <a:t>dangerous</a:t>
            </a:r>
            <a:r>
              <a:rPr lang="en-US" sz="1800">
                <a:solidFill>
                  <a:schemeClr val="tx1"/>
                </a:solidFill>
                <a:latin typeface="Times New Roman" panose="02020603050405020304" charset="0"/>
                <a:cs typeface="Times New Roman" panose="02020603050405020304" charset="0"/>
              </a:rPr>
              <a:t> issue </a:t>
            </a:r>
            <a:r>
              <a:rPr lang="en-IN" altLang="en-US" sz="1800">
                <a:solidFill>
                  <a:schemeClr val="tx1"/>
                </a:solidFill>
                <a:latin typeface="Times New Roman" panose="02020603050405020304" charset="0"/>
                <a:cs typeface="Times New Roman" panose="02020603050405020304" charset="0"/>
              </a:rPr>
              <a:t>as there is a huge loss of animals , </a:t>
            </a:r>
            <a:r>
              <a:rPr lang="en-US" sz="1800">
                <a:solidFill>
                  <a:schemeClr val="tx1"/>
                </a:solidFill>
                <a:latin typeface="Times New Roman" panose="02020603050405020304" charset="0"/>
                <a:cs typeface="Times New Roman" panose="02020603050405020304" charset="0"/>
              </a:rPr>
              <a:t>road safety, and the economic impact on both drivers and road management.</a:t>
            </a:r>
            <a:endParaRPr lang="en-US" sz="1800">
              <a:solidFill>
                <a:schemeClr val="tx1"/>
              </a:solidFill>
              <a:latin typeface="Times New Roman" panose="02020603050405020304" charset="0"/>
              <a:cs typeface="Times New Roman" panose="02020603050405020304" charset="0"/>
            </a:endParaRPr>
          </a:p>
          <a:p>
            <a:pPr marL="0" lvl="0" indent="0">
              <a:buNone/>
            </a:pPr>
            <a:r>
              <a:rPr lang="en-US" sz="1800">
                <a:solidFill>
                  <a:schemeClr val="tx1"/>
                </a:solidFill>
                <a:latin typeface="Times New Roman" panose="02020603050405020304" charset="0"/>
                <a:cs typeface="Times New Roman" panose="02020603050405020304" charset="0"/>
              </a:rPr>
              <a:t> </a:t>
            </a:r>
            <a:endParaRPr lang="en-US" sz="1800">
              <a:solidFill>
                <a:schemeClr val="tx1"/>
              </a:solidFill>
              <a:latin typeface="Times New Roman" panose="02020603050405020304" charset="0"/>
              <a:cs typeface="Times New Roman" panose="02020603050405020304" charset="0"/>
            </a:endParaRPr>
          </a:p>
          <a:p>
            <a:pPr lvl="0"/>
            <a:r>
              <a:rPr lang="en-US" sz="1800">
                <a:solidFill>
                  <a:schemeClr val="tx1"/>
                </a:solidFill>
                <a:latin typeface="Times New Roman" panose="02020603050405020304" charset="0"/>
                <a:cs typeface="Times New Roman" panose="02020603050405020304" charset="0"/>
              </a:rPr>
              <a:t>T</a:t>
            </a:r>
            <a:r>
              <a:rPr lang="en-IN" altLang="en-US" sz="1800">
                <a:solidFill>
                  <a:schemeClr val="tx1"/>
                </a:solidFill>
                <a:latin typeface="Times New Roman" panose="02020603050405020304" charset="0"/>
                <a:cs typeface="Times New Roman" panose="02020603050405020304" charset="0"/>
              </a:rPr>
              <a:t>he</a:t>
            </a:r>
            <a:r>
              <a:rPr lang="en-US" sz="1800">
                <a:solidFill>
                  <a:schemeClr val="tx1"/>
                </a:solidFill>
                <a:latin typeface="Times New Roman" panose="02020603050405020304" charset="0"/>
                <a:cs typeface="Times New Roman" panose="02020603050405020304" charset="0"/>
              </a:rPr>
              <a:t> study completely focuses on saving the wild animals from the high speed vehicles in highways</a:t>
            </a:r>
            <a:r>
              <a:rPr lang="en-IN" altLang="en-US" sz="1800">
                <a:solidFill>
                  <a:schemeClr val="tx1"/>
                </a:solidFill>
                <a:latin typeface="Times New Roman" panose="02020603050405020304" charset="0"/>
                <a:cs typeface="Times New Roman" panose="02020603050405020304" charset="0"/>
              </a:rPr>
              <a:t>.</a:t>
            </a:r>
            <a:endParaRPr lang="en-IN" altLang="en-US" sz="1800">
              <a:solidFill>
                <a:schemeClr val="tx1"/>
              </a:solidFill>
              <a:latin typeface="Times New Roman" panose="02020603050405020304" charset="0"/>
              <a:cs typeface="Times New Roman" panose="02020603050405020304" charset="0"/>
            </a:endParaRPr>
          </a:p>
          <a:p>
            <a:pPr marL="0" lvl="0" indent="0">
              <a:buNone/>
            </a:pPr>
            <a:r>
              <a:rPr lang="en-US" sz="1800">
                <a:solidFill>
                  <a:schemeClr val="tx1"/>
                </a:solidFill>
                <a:latin typeface="Times New Roman" panose="02020603050405020304" charset="0"/>
                <a:cs typeface="Times New Roman" panose="02020603050405020304" charset="0"/>
              </a:rPr>
              <a:t> </a:t>
            </a:r>
            <a:endParaRPr lang="en-US" sz="1800">
              <a:solidFill>
                <a:schemeClr val="tx1"/>
              </a:solidFill>
              <a:latin typeface="Times New Roman" panose="02020603050405020304" charset="0"/>
              <a:cs typeface="Times New Roman" panose="02020603050405020304" charset="0"/>
            </a:endParaRPr>
          </a:p>
          <a:p>
            <a:pPr lvl="0"/>
            <a:r>
              <a:rPr lang="en-US" sz="1800">
                <a:solidFill>
                  <a:schemeClr val="tx1"/>
                </a:solidFill>
                <a:latin typeface="Times New Roman" panose="02020603050405020304" charset="0"/>
                <a:cs typeface="Times New Roman" panose="02020603050405020304" charset="0"/>
              </a:rPr>
              <a:t>The model proposed employs the technique of  image processing to detect all kind of animals . </a:t>
            </a:r>
            <a:endParaRPr lang="en-US" sz="1800">
              <a:solidFill>
                <a:schemeClr val="tx1"/>
              </a:solidFill>
              <a:latin typeface="Times New Roman" panose="02020603050405020304" charset="0"/>
              <a:cs typeface="Times New Roman" panose="02020603050405020304" charset="0"/>
            </a:endParaRPr>
          </a:p>
          <a:p>
            <a:pPr lvl="0"/>
            <a:endParaRPr lang="en-US" sz="1800">
              <a:solidFill>
                <a:schemeClr val="tx1"/>
              </a:solidFill>
              <a:latin typeface="Times New Roman" panose="02020603050405020304" charset="0"/>
              <a:cs typeface="Times New Roman" panose="02020603050405020304" charset="0"/>
            </a:endParaRPr>
          </a:p>
          <a:p>
            <a:pPr lvl="0"/>
            <a:r>
              <a:rPr lang="en-US" sz="1800">
                <a:solidFill>
                  <a:schemeClr val="tx1"/>
                </a:solidFill>
                <a:latin typeface="Times New Roman" panose="02020603050405020304" charset="0"/>
                <a:cs typeface="Times New Roman" panose="02020603050405020304" charset="0"/>
              </a:rPr>
              <a:t>The device is attached to the road and when  a detection of an animal crossing the road is made, a warning signal is given out </a:t>
            </a:r>
            <a:r>
              <a:rPr lang="en-IN" sz="1800">
                <a:solidFill>
                  <a:schemeClr val="tx1"/>
                </a:solidFill>
                <a:latin typeface="Times New Roman" panose="02020603050405020304" charset="0"/>
                <a:cs typeface="Times New Roman" panose="02020603050405020304" charset="0"/>
              </a:rPr>
              <a:t>that helps </a:t>
            </a:r>
            <a:r>
              <a:rPr lang="en-US" sz="1800">
                <a:solidFill>
                  <a:schemeClr val="tx1"/>
                </a:solidFill>
                <a:latin typeface="Times New Roman" panose="02020603050405020304" charset="0"/>
                <a:cs typeface="Times New Roman" panose="02020603050405020304" charset="0"/>
              </a:rPr>
              <a:t>the driver </a:t>
            </a:r>
            <a:r>
              <a:rPr lang="en-IN" altLang="en-US" sz="1800">
                <a:solidFill>
                  <a:schemeClr val="tx1"/>
                </a:solidFill>
                <a:latin typeface="Times New Roman" panose="02020603050405020304" charset="0"/>
                <a:cs typeface="Times New Roman" panose="02020603050405020304" charset="0"/>
              </a:rPr>
              <a:t>to </a:t>
            </a:r>
            <a:r>
              <a:rPr lang="en-US" sz="1800">
                <a:solidFill>
                  <a:schemeClr val="tx1"/>
                </a:solidFill>
                <a:latin typeface="Times New Roman" panose="02020603050405020304" charset="0"/>
                <a:cs typeface="Times New Roman" panose="02020603050405020304" charset="0"/>
              </a:rPr>
              <a:t>take the necessary steps to slow down their vehicle in advance thus saving the wildlife</a:t>
            </a:r>
            <a:r>
              <a:rPr lang="en-IN" altLang="en-US" sz="1800">
                <a:solidFill>
                  <a:schemeClr val="tx1"/>
                </a:solidFill>
                <a:latin typeface="Times New Roman" panose="02020603050405020304" charset="0"/>
                <a:cs typeface="Times New Roman" panose="02020603050405020304" charset="0"/>
              </a:rPr>
              <a:t>.</a:t>
            </a:r>
            <a:endParaRPr lang="en-IN" altLang="en-US" sz="1800"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SCREENSHOTS</a:t>
            </a:r>
            <a:endParaRPr lang="en-IN" altLang="en-US"/>
          </a:p>
        </p:txBody>
      </p:sp>
      <p:pic>
        <p:nvPicPr>
          <p:cNvPr id="26" name="Picture 5"/>
          <p:cNvPicPr>
            <a:picLocks noChangeAspect="1" noChangeArrowheads="1"/>
          </p:cNvPicPr>
          <p:nvPr>
            <p:ph sz="half" idx="2"/>
          </p:nvPr>
        </p:nvPicPr>
        <p:blipFill>
          <a:blip r:embed="rId1" cstate="print"/>
          <a:srcRect/>
          <a:stretch>
            <a:fillRect/>
          </a:stretch>
        </p:blipFill>
        <p:spPr>
          <a:xfrm>
            <a:off x="4648200" y="2727960"/>
            <a:ext cx="4038600" cy="2270125"/>
          </a:xfrm>
          <a:prstGeom prst="rect">
            <a:avLst/>
          </a:prstGeom>
          <a:noFill/>
          <a:ln w="9525">
            <a:noFill/>
            <a:miter lim="800000"/>
            <a:headEnd/>
            <a:tailEnd/>
          </a:ln>
        </p:spPr>
      </p:pic>
      <p:pic>
        <p:nvPicPr>
          <p:cNvPr id="28" name="Picture 8"/>
          <p:cNvPicPr>
            <a:picLocks noChangeAspect="1" noChangeArrowheads="1"/>
          </p:cNvPicPr>
          <p:nvPr>
            <p:ph sz="quarter" idx="13"/>
          </p:nvPr>
        </p:nvPicPr>
        <p:blipFill>
          <a:blip r:embed="rId2" cstate="print"/>
          <a:srcRect/>
          <a:stretch>
            <a:fillRect/>
          </a:stretch>
        </p:blipFill>
        <p:spPr>
          <a:xfrm>
            <a:off x="365760" y="2726690"/>
            <a:ext cx="4041775" cy="2272030"/>
          </a:xfrm>
          <a:prstGeom prst="rect">
            <a:avLst/>
          </a:prstGeom>
          <a:noFill/>
          <a:ln w="9525">
            <a:noFill/>
            <a:miter lim="800000"/>
            <a:headEnd/>
            <a:tailEnd/>
          </a:ln>
        </p:spPr>
      </p:pic>
      <p:sp>
        <p:nvSpPr>
          <p:cNvPr id="4" name="Text Box 3"/>
          <p:cNvSpPr txBox="1"/>
          <p:nvPr/>
        </p:nvSpPr>
        <p:spPr>
          <a:xfrm>
            <a:off x="835025" y="5177790"/>
            <a:ext cx="2444115" cy="368300"/>
          </a:xfrm>
          <a:prstGeom prst="rect">
            <a:avLst/>
          </a:prstGeom>
          <a:noFill/>
        </p:spPr>
        <p:txBody>
          <a:bodyPr wrap="none" rtlCol="0">
            <a:spAutoFit/>
          </a:bodyPr>
          <a:p>
            <a:r>
              <a:rPr lang="en-IN" altLang="en-US" b="1"/>
              <a:t>Fig 2: Positive Images</a:t>
            </a:r>
            <a:endParaRPr lang="en-IN" altLang="en-US" b="1"/>
          </a:p>
        </p:txBody>
      </p:sp>
      <p:sp>
        <p:nvSpPr>
          <p:cNvPr id="5" name="Text Box 4"/>
          <p:cNvSpPr txBox="1"/>
          <p:nvPr/>
        </p:nvSpPr>
        <p:spPr>
          <a:xfrm>
            <a:off x="4882515" y="5200650"/>
            <a:ext cx="2545715" cy="368300"/>
          </a:xfrm>
          <a:prstGeom prst="rect">
            <a:avLst/>
          </a:prstGeom>
          <a:noFill/>
        </p:spPr>
        <p:txBody>
          <a:bodyPr wrap="none" rtlCol="0">
            <a:spAutoFit/>
          </a:bodyPr>
          <a:p>
            <a:r>
              <a:rPr lang="en-IN" altLang="en-US" b="1"/>
              <a:t>Fig 3: Negative Images</a:t>
            </a:r>
            <a:endParaRPr lang="en-IN" alt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SCREENSHOTS</a:t>
            </a:r>
            <a:endParaRPr lang="en-IN" altLang="en-US"/>
          </a:p>
        </p:txBody>
      </p:sp>
      <p:pic>
        <p:nvPicPr>
          <p:cNvPr id="6" name="Picture 31"/>
          <p:cNvPicPr>
            <a:picLocks noChangeAspect="1" noChangeArrowheads="1"/>
          </p:cNvPicPr>
          <p:nvPr>
            <p:ph idx="1"/>
          </p:nvPr>
        </p:nvPicPr>
        <p:blipFill>
          <a:blip r:embed="rId1" cstate="print"/>
          <a:srcRect/>
          <a:stretch>
            <a:fillRect/>
          </a:stretch>
        </p:blipFill>
        <p:spPr>
          <a:xfrm>
            <a:off x="867410" y="1600200"/>
            <a:ext cx="7284720" cy="4346575"/>
          </a:xfrm>
          <a:prstGeom prst="rect">
            <a:avLst/>
          </a:prstGeom>
          <a:noFill/>
          <a:ln w="9525">
            <a:noFill/>
            <a:miter lim="800000"/>
            <a:headEnd/>
            <a:tailEnd/>
          </a:ln>
        </p:spPr>
      </p:pic>
      <p:sp>
        <p:nvSpPr>
          <p:cNvPr id="4" name="Text Box 3"/>
          <p:cNvSpPr txBox="1"/>
          <p:nvPr/>
        </p:nvSpPr>
        <p:spPr>
          <a:xfrm>
            <a:off x="3209290" y="6085205"/>
            <a:ext cx="2970530" cy="368300"/>
          </a:xfrm>
          <a:prstGeom prst="rect">
            <a:avLst/>
          </a:prstGeom>
          <a:noFill/>
        </p:spPr>
        <p:txBody>
          <a:bodyPr wrap="none" rtlCol="0">
            <a:spAutoFit/>
          </a:bodyPr>
          <a:p>
            <a:r>
              <a:rPr lang="en-IN" altLang="en-US" b="1"/>
              <a:t>Fig 4: Detection of animals</a:t>
            </a:r>
            <a:endParaRPr lang="en-IN" alt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SCREENSHOTS</a:t>
            </a:r>
            <a:endParaRPr lang="en-IN" altLang="en-US"/>
          </a:p>
        </p:txBody>
      </p:sp>
      <p:pic>
        <p:nvPicPr>
          <p:cNvPr id="9" name="Picture 34"/>
          <p:cNvPicPr>
            <a:picLocks noChangeAspect="1" noChangeArrowheads="1"/>
          </p:cNvPicPr>
          <p:nvPr>
            <p:ph idx="1"/>
          </p:nvPr>
        </p:nvPicPr>
        <p:blipFill>
          <a:blip r:embed="rId1" cstate="print"/>
          <a:srcRect/>
          <a:stretch>
            <a:fillRect/>
          </a:stretch>
        </p:blipFill>
        <p:spPr>
          <a:xfrm>
            <a:off x="456565" y="1600200"/>
            <a:ext cx="8230235" cy="4462780"/>
          </a:xfrm>
          <a:prstGeom prst="rect">
            <a:avLst/>
          </a:prstGeom>
          <a:noFill/>
          <a:ln w="9525">
            <a:noFill/>
            <a:miter lim="800000"/>
            <a:headEnd/>
            <a:tailEnd/>
          </a:ln>
        </p:spPr>
      </p:pic>
      <p:sp>
        <p:nvSpPr>
          <p:cNvPr id="4" name="Text Box 3"/>
          <p:cNvSpPr txBox="1"/>
          <p:nvPr/>
        </p:nvSpPr>
        <p:spPr>
          <a:xfrm>
            <a:off x="2867660" y="6238875"/>
            <a:ext cx="3223260" cy="368300"/>
          </a:xfrm>
          <a:prstGeom prst="rect">
            <a:avLst/>
          </a:prstGeom>
          <a:noFill/>
        </p:spPr>
        <p:txBody>
          <a:bodyPr wrap="none" rtlCol="0">
            <a:spAutoFit/>
          </a:bodyPr>
          <a:p>
            <a:r>
              <a:rPr lang="en-IN" altLang="en-US" b="1"/>
              <a:t>Fig 5: Recognition of animals</a:t>
            </a:r>
            <a:endParaRPr lang="en-IN" alt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charset="0"/>
                <a:cs typeface="Times New Roman" panose="02020603050405020304" charset="0"/>
              </a:rPr>
              <a:t>CONCLUSION</a:t>
            </a:r>
            <a:endParaRPr lang="en-US"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dirty="0" smtClean="0">
                <a:solidFill>
                  <a:schemeClr val="tx1"/>
                </a:solidFill>
                <a:latin typeface="Times New Roman" panose="02020603050405020304" charset="0"/>
                <a:cs typeface="Times New Roman" panose="02020603050405020304" charset="0"/>
              </a:rPr>
              <a:t>The proposed system effectively helps in preventing </a:t>
            </a:r>
            <a:r>
              <a:rPr lang="en-US" dirty="0" err="1" smtClean="0">
                <a:solidFill>
                  <a:schemeClr val="tx1"/>
                </a:solidFill>
                <a:latin typeface="Times New Roman" panose="02020603050405020304" charset="0"/>
                <a:cs typeface="Times New Roman" panose="02020603050405020304" charset="0"/>
              </a:rPr>
              <a:t>roadkills</a:t>
            </a:r>
            <a:r>
              <a:rPr lang="en-US" dirty="0" smtClean="0">
                <a:solidFill>
                  <a:schemeClr val="tx1"/>
                </a:solidFill>
                <a:latin typeface="Times New Roman" panose="02020603050405020304" charset="0"/>
                <a:cs typeface="Times New Roman" panose="02020603050405020304" charset="0"/>
              </a:rPr>
              <a:t> in the highway regions.  This reduces the fatality of drivers, vehicles and animals.</a:t>
            </a:r>
            <a:endParaRPr lang="en-US" dirty="0" smtClean="0">
              <a:solidFill>
                <a:schemeClr val="tx1"/>
              </a:solidFill>
              <a:latin typeface="Times New Roman" panose="02020603050405020304" charset="0"/>
              <a:cs typeface="Times New Roman" panose="02020603050405020304" charset="0"/>
            </a:endParaRPr>
          </a:p>
          <a:p>
            <a:endParaRPr lang="en-US" dirty="0" smtClean="0">
              <a:solidFill>
                <a:schemeClr val="tx1"/>
              </a:solidFill>
              <a:latin typeface="Times New Roman" panose="02020603050405020304" charset="0"/>
              <a:cs typeface="Times New Roman" panose="02020603050405020304" charset="0"/>
            </a:endParaRPr>
          </a:p>
          <a:p>
            <a:r>
              <a:rPr lang="en-IN" dirty="0" smtClean="0">
                <a:solidFill>
                  <a:schemeClr val="tx1"/>
                </a:solidFill>
                <a:latin typeface="Times New Roman" panose="02020603050405020304" charset="0"/>
                <a:cs typeface="Times New Roman" panose="02020603050405020304" charset="0"/>
              </a:rPr>
              <a:t>Though the proposed work has been focused on automatic animal detection in context to Indian highways, it will work in other countries also.</a:t>
            </a:r>
            <a:endParaRPr lang="en-IN" dirty="0" smtClean="0">
              <a:solidFill>
                <a:schemeClr val="tx1"/>
              </a:solidFill>
              <a:latin typeface="Times New Roman" panose="02020603050405020304" charset="0"/>
              <a:cs typeface="Times New Roman" panose="02020603050405020304" charset="0"/>
            </a:endParaRPr>
          </a:p>
          <a:p>
            <a:endParaRPr lang="en-IN" dirty="0" smtClean="0">
              <a:solidFill>
                <a:schemeClr val="tx1"/>
              </a:solidFill>
              <a:latin typeface="Times New Roman" panose="02020603050405020304" charset="0"/>
              <a:cs typeface="Times New Roman" panose="02020603050405020304" charset="0"/>
            </a:endParaRPr>
          </a:p>
          <a:p>
            <a:r>
              <a:rPr lang="en-IN" dirty="0" smtClean="0">
                <a:solidFill>
                  <a:schemeClr val="tx1"/>
                </a:solidFill>
                <a:latin typeface="Times New Roman" panose="02020603050405020304" charset="0"/>
                <a:cs typeface="Times New Roman" panose="02020603050405020304" charset="0"/>
              </a:rPr>
              <a:t>It can be offered as a complete solution (package) for preventing collisions and loss of human life on highways.</a:t>
            </a:r>
            <a:endParaRPr lang="en-US" dirty="0" smtClean="0">
              <a:solidFill>
                <a:schemeClr val="tx1"/>
              </a:solidFill>
              <a:latin typeface="Times New Roman" panose="02020603050405020304" charset="0"/>
              <a:cs typeface="Times New Roman" panose="02020603050405020304" charset="0"/>
            </a:endParaRPr>
          </a:p>
          <a:p>
            <a:endParaRPr lang="en-US" dirty="0" smtClean="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charset="0"/>
                <a:cs typeface="Times New Roman" panose="02020603050405020304" charset="0"/>
              </a:rPr>
              <a:t>FUTURE SCOPE</a:t>
            </a:r>
            <a:endParaRPr lang="en-US"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endParaRPr lang="en-IN" dirty="0" smtClean="0">
              <a:solidFill>
                <a:schemeClr val="tx1"/>
              </a:solidFill>
              <a:latin typeface="Times New Roman" panose="02020603050405020304" charset="0"/>
              <a:cs typeface="Times New Roman" panose="02020603050405020304" charset="0"/>
            </a:endParaRPr>
          </a:p>
          <a:p>
            <a:r>
              <a:rPr lang="en-IN" dirty="0" smtClean="0">
                <a:solidFill>
                  <a:schemeClr val="tx1"/>
                </a:solidFill>
                <a:latin typeface="Times New Roman" panose="02020603050405020304" charset="0"/>
                <a:cs typeface="Times New Roman" panose="02020603050405020304" charset="0"/>
              </a:rPr>
              <a:t>It cannot give warning signals before-hand if the vehicle is only at a distance of 5 metres or less from the animal . </a:t>
            </a:r>
            <a:endParaRPr lang="en-IN" dirty="0" smtClean="0">
              <a:solidFill>
                <a:schemeClr val="tx1"/>
              </a:solidFill>
              <a:latin typeface="Times New Roman" panose="02020603050405020304" charset="0"/>
              <a:cs typeface="Times New Roman" panose="02020603050405020304" charset="0"/>
            </a:endParaRPr>
          </a:p>
          <a:p>
            <a:endParaRPr lang="en-IN" dirty="0" smtClean="0">
              <a:solidFill>
                <a:schemeClr val="tx1"/>
              </a:solidFill>
              <a:latin typeface="Times New Roman" panose="02020603050405020304" charset="0"/>
              <a:cs typeface="Times New Roman" panose="02020603050405020304" charset="0"/>
            </a:endParaRPr>
          </a:p>
          <a:p>
            <a:r>
              <a:rPr lang="en-IN" dirty="0" smtClean="0">
                <a:solidFill>
                  <a:schemeClr val="tx1"/>
                </a:solidFill>
                <a:latin typeface="Times New Roman" panose="02020603050405020304" charset="0"/>
                <a:cs typeface="Times New Roman" panose="02020603050405020304" charset="0"/>
              </a:rPr>
              <a:t>High-end resolution cameras can be used to detect animals during the night</a:t>
            </a:r>
            <a:endParaRPr lang="en-US"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3650"/>
          </a:xfrm>
        </p:spPr>
        <p:txBody>
          <a:bodyPr/>
          <a:lstStyle/>
          <a:p>
            <a:r>
              <a:rPr lang="en-IN" dirty="0" smtClean="0">
                <a:latin typeface="Times New Roman" panose="02020603050405020304" charset="0"/>
                <a:cs typeface="Times New Roman" panose="02020603050405020304" charset="0"/>
              </a:rPr>
              <a:t>REFERENCES</a:t>
            </a:r>
            <a:endParaRPr lang="en-IN"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391920"/>
            <a:ext cx="8229600" cy="4734560"/>
          </a:xfrm>
        </p:spPr>
        <p:txBody>
          <a:bodyPr>
            <a:normAutofit fontScale="80000"/>
          </a:bodyPr>
          <a:lstStyle/>
          <a:p>
            <a:pPr marL="0" indent="0" algn="just">
              <a:buNone/>
            </a:pPr>
            <a:endParaRPr lang="en-IN" dirty="0">
              <a:latin typeface="Times New Roman" panose="02020603050405020304" charset="0"/>
              <a:cs typeface="Times New Roman" panose="02020603050405020304" charset="0"/>
            </a:endParaRPr>
          </a:p>
          <a:p>
            <a:pPr marL="0" indent="0" algn="just">
              <a:buNone/>
            </a:pPr>
            <a:r>
              <a:rPr lang="en-IN" b="1" dirty="0">
                <a:solidFill>
                  <a:schemeClr val="tx1"/>
                </a:solidFill>
                <a:latin typeface="Times New Roman" panose="02020603050405020304" charset="0"/>
                <a:cs typeface="Times New Roman" panose="02020603050405020304" charset="0"/>
              </a:rPr>
              <a:t>[1] </a:t>
            </a:r>
            <a:r>
              <a:rPr lang="en-IN" dirty="0">
                <a:solidFill>
                  <a:schemeClr val="tx1"/>
                </a:solidFill>
                <a:latin typeface="Times New Roman" panose="02020603050405020304" charset="0"/>
                <a:cs typeface="Times New Roman" panose="02020603050405020304" charset="0"/>
              </a:rPr>
              <a:t>J Billingsley, M Dunn, N Finch, in Proceedings of the 10th Annual Conference on Mechatronics andMachine Vision in Practice,Mechatronics and Machine Vision 2003: Future Trends Machine vision classification of animals. Research Studies Press Ltd, Baldock, 2013, ed. by J Billingsley (Perth, Australia, 9–11 December 2013)</a:t>
            </a:r>
            <a:endParaRPr lang="en-IN" dirty="0">
              <a:solidFill>
                <a:schemeClr val="tx1"/>
              </a:solidFill>
              <a:latin typeface="Times New Roman" panose="02020603050405020304" charset="0"/>
              <a:cs typeface="Times New Roman" panose="02020603050405020304" charset="0"/>
            </a:endParaRPr>
          </a:p>
          <a:p>
            <a:pPr marL="0" indent="0" algn="just">
              <a:buNone/>
            </a:pPr>
            <a:endParaRPr lang="en-IN" dirty="0">
              <a:solidFill>
                <a:schemeClr val="tx1"/>
              </a:solidFill>
              <a:latin typeface="Times New Roman" panose="02020603050405020304" charset="0"/>
              <a:cs typeface="Times New Roman" panose="02020603050405020304" charset="0"/>
            </a:endParaRPr>
          </a:p>
          <a:p>
            <a:pPr marL="0" indent="0" algn="just">
              <a:buNone/>
            </a:pPr>
            <a:r>
              <a:rPr lang="en-IN" b="1" dirty="0">
                <a:solidFill>
                  <a:schemeClr val="tx1"/>
                </a:solidFill>
                <a:latin typeface="Times New Roman" panose="02020603050405020304" charset="0"/>
                <a:cs typeface="Times New Roman" panose="02020603050405020304" charset="0"/>
              </a:rPr>
              <a:t>[2] </a:t>
            </a:r>
            <a:r>
              <a:rPr lang="en-IN" dirty="0">
                <a:solidFill>
                  <a:schemeClr val="tx1"/>
                </a:solidFill>
                <a:latin typeface="Times New Roman" panose="02020603050405020304" charset="0"/>
                <a:cs typeface="Times New Roman" panose="02020603050405020304" charset="0"/>
              </a:rPr>
              <a:t>D Edgington, C Koch, D Walther, in Proceedings of the 2004 IEEE Computer Society Conference on Computer Vision and Pattern Recognition (CVPR),Washington, DC, vol. 1. Detection and tracking of objects in underwater video (IEEE, New York, 2014, 27 June–2 July), pp. 544–549V</a:t>
            </a:r>
            <a:endParaRPr lang="en-IN" dirty="0">
              <a:solidFill>
                <a:schemeClr val="tx1"/>
              </a:solidFill>
              <a:latin typeface="Times New Roman" panose="02020603050405020304" charset="0"/>
              <a:cs typeface="Times New Roman" panose="02020603050405020304" charset="0"/>
            </a:endParaRPr>
          </a:p>
          <a:p>
            <a:pPr marL="0" indent="0" algn="just">
              <a:buNone/>
            </a:pPr>
            <a:endParaRPr lang="en-IN" dirty="0">
              <a:solidFill>
                <a:schemeClr val="tx1"/>
              </a:solidFill>
              <a:latin typeface="Times New Roman" panose="02020603050405020304" charset="0"/>
              <a:cs typeface="Times New Roman" panose="02020603050405020304" charset="0"/>
            </a:endParaRPr>
          </a:p>
          <a:p>
            <a:pPr marL="0" indent="0" algn="just">
              <a:buNone/>
            </a:pPr>
            <a:r>
              <a:rPr lang="en-IN" b="1" dirty="0">
                <a:solidFill>
                  <a:schemeClr val="tx1"/>
                </a:solidFill>
                <a:latin typeface="Times New Roman" panose="02020603050405020304" charset="0"/>
                <a:cs typeface="Times New Roman" panose="02020603050405020304" charset="0"/>
              </a:rPr>
              <a:t>[3]</a:t>
            </a:r>
            <a:r>
              <a:rPr lang="en-IN" dirty="0">
                <a:solidFill>
                  <a:schemeClr val="tx1"/>
                </a:solidFill>
                <a:latin typeface="Times New Roman" panose="02020603050405020304" charset="0"/>
                <a:cs typeface="Times New Roman" panose="02020603050405020304" charset="0"/>
              </a:rPr>
              <a:t> T Berg, D Forsyth, in IEEE Computer Society Conference on Computer Vision and Pattern Recognition (CVPR), Animals on the web, New York, vol. 2 (IEEE, New York, 2016, 17–22 June), pp. 1463–1470</a:t>
            </a:r>
            <a:endParaRPr lang="en-IN" dirty="0">
              <a:solidFill>
                <a:schemeClr val="tx1"/>
              </a:solidFill>
              <a:latin typeface="Times New Roman" panose="02020603050405020304" charset="0"/>
              <a:cs typeface="Times New Roman" panose="02020603050405020304" charset="0"/>
            </a:endParaRPr>
          </a:p>
          <a:p>
            <a:pPr marL="0" indent="0" algn="just">
              <a:buNone/>
            </a:pPr>
            <a:endParaRPr lang="en-IN" dirty="0">
              <a:solidFill>
                <a:schemeClr val="tx1"/>
              </a:solidFill>
              <a:latin typeface="Times New Roman" panose="02020603050405020304" charset="0"/>
              <a:cs typeface="Times New Roman" panose="02020603050405020304" charset="0"/>
            </a:endParaRPr>
          </a:p>
          <a:p>
            <a:pPr marL="0" indent="0" algn="just">
              <a:buNone/>
            </a:pPr>
            <a:endParaRPr lang="en-IN"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60"/>
            <a:ext cx="8229600" cy="1398905"/>
          </a:xfrm>
        </p:spPr>
        <p:txBody>
          <a:bodyPr/>
          <a:lstStyle/>
          <a:p>
            <a:r>
              <a:rPr lang="en-IN" dirty="0" smtClean="0">
                <a:latin typeface="Times New Roman" panose="02020603050405020304" charset="0"/>
                <a:cs typeface="Times New Roman" panose="02020603050405020304" charset="0"/>
              </a:rPr>
              <a:t>REFERENCES</a:t>
            </a:r>
            <a:br>
              <a:rPr lang="en-IN" dirty="0" smtClean="0">
                <a:latin typeface="Times New Roman" panose="02020603050405020304" charset="0"/>
                <a:cs typeface="Times New Roman" panose="02020603050405020304" charset="0"/>
              </a:rPr>
            </a:br>
            <a:r>
              <a:rPr lang="en-IN" dirty="0" smtClean="0">
                <a:latin typeface="Times New Roman" panose="02020603050405020304" charset="0"/>
                <a:cs typeface="Times New Roman" panose="02020603050405020304" charset="0"/>
              </a:rPr>
              <a:t>(contd.)</a:t>
            </a:r>
            <a:endParaRPr lang="en-IN"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lstStyle/>
          <a:p>
            <a:pPr marL="0" indent="0" algn="just">
              <a:buNone/>
            </a:pPr>
            <a:r>
              <a:rPr lang="en-IN" b="1" dirty="0">
                <a:solidFill>
                  <a:schemeClr val="tx1"/>
                </a:solidFill>
                <a:latin typeface="Times New Roman" panose="02020603050405020304" charset="0"/>
                <a:cs typeface="Times New Roman" panose="02020603050405020304" charset="0"/>
                <a:sym typeface="+mn-ea"/>
              </a:rPr>
              <a:t>[4]</a:t>
            </a:r>
            <a:r>
              <a:rPr lang="en-IN" dirty="0">
                <a:solidFill>
                  <a:schemeClr val="tx1"/>
                </a:solidFill>
                <a:latin typeface="Times New Roman" panose="02020603050405020304" charset="0"/>
                <a:cs typeface="Times New Roman" panose="02020603050405020304" charset="0"/>
                <a:sym typeface="+mn-ea"/>
              </a:rPr>
              <a:t> H Afkham, J Eklundh, A Pronobis, A Targhi, in Proceedings of the 19th International Conference on Pattern Recognition (ICPR) Joint visual</a:t>
            </a:r>
            <a:endParaRPr lang="en-IN" dirty="0">
              <a:solidFill>
                <a:schemeClr val="tx1"/>
              </a:solidFill>
              <a:latin typeface="Times New Roman" panose="02020603050405020304" charset="0"/>
              <a:cs typeface="Times New Roman" panose="02020603050405020304" charset="0"/>
            </a:endParaRPr>
          </a:p>
          <a:p>
            <a:pPr marL="0" indent="0" algn="just">
              <a:buNone/>
            </a:pPr>
            <a:r>
              <a:rPr lang="en-IN" dirty="0">
                <a:solidFill>
                  <a:schemeClr val="tx1"/>
                </a:solidFill>
                <a:latin typeface="Times New Roman" panose="02020603050405020304" charset="0"/>
                <a:cs typeface="Times New Roman" panose="02020603050405020304" charset="0"/>
                <a:sym typeface="+mn-ea"/>
              </a:rPr>
              <a:t>vocabulary for animal classification, Tampa (IEEE, New York, 2018, 8–11 December 2018), pp. 1–4</a:t>
            </a:r>
            <a:endParaRPr lang="en-IN" dirty="0">
              <a:solidFill>
                <a:schemeClr val="tx1"/>
              </a:solidFill>
              <a:latin typeface="Times New Roman" panose="02020603050405020304" charset="0"/>
              <a:cs typeface="Times New Roman" panose="02020603050405020304" charset="0"/>
            </a:endParaRPr>
          </a:p>
          <a:p>
            <a:pPr marL="0" indent="0" algn="just">
              <a:buNone/>
            </a:pPr>
            <a:endParaRPr lang="en-IN" b="1" dirty="0">
              <a:solidFill>
                <a:schemeClr val="tx1"/>
              </a:solidFill>
              <a:latin typeface="Times New Roman" panose="02020603050405020304" charset="0"/>
              <a:cs typeface="Times New Roman" panose="02020603050405020304" charset="0"/>
            </a:endParaRPr>
          </a:p>
          <a:p>
            <a:pPr marL="0" indent="0" algn="just">
              <a:buNone/>
            </a:pPr>
            <a:r>
              <a:rPr lang="en-IN" b="1" dirty="0">
                <a:solidFill>
                  <a:schemeClr val="tx1"/>
                </a:solidFill>
                <a:latin typeface="Times New Roman" panose="02020603050405020304" charset="0"/>
                <a:cs typeface="Times New Roman" panose="02020603050405020304" charset="0"/>
                <a:sym typeface="+mn-ea"/>
              </a:rPr>
              <a:t>[5]</a:t>
            </a:r>
            <a:r>
              <a:rPr lang="en-IN" dirty="0">
                <a:solidFill>
                  <a:schemeClr val="tx1"/>
                </a:solidFill>
                <a:latin typeface="Times New Roman" panose="02020603050405020304" charset="0"/>
                <a:cs typeface="Times New Roman" panose="02020603050405020304" charset="0"/>
                <a:sym typeface="+mn-ea"/>
              </a:rPr>
              <a:t> C Carbone,  J Eggert,  T Fountain, Z He,  P Jansen,  R Kays, B Kranstauber, M Rowcliffe, S Tilak, Monitoring wild animal communities with arrays of motion sensitive camera traps. Int J Res Rev Wireless Sensor Netw. 1, 19–29 (2011)</a:t>
            </a:r>
            <a:endParaRPr lang="en-IN" dirty="0">
              <a:solidFill>
                <a:schemeClr val="tx1"/>
              </a:solidFill>
              <a:latin typeface="Times New Roman" panose="02020603050405020304" charset="0"/>
              <a:cs typeface="Times New Roman" panose="02020603050405020304" charset="0"/>
            </a:endParaRPr>
          </a:p>
          <a:p>
            <a:pPr marL="0" indent="0" algn="just">
              <a:buNone/>
            </a:pPr>
            <a:endParaRPr lang="en-IN" dirty="0">
              <a:solidFill>
                <a:schemeClr val="tx1"/>
              </a:solidFill>
              <a:latin typeface="Times New Roman" panose="02020603050405020304" charset="0"/>
              <a:cs typeface="Times New Roman" panose="02020603050405020304" charset="0"/>
            </a:endParaRPr>
          </a:p>
          <a:p>
            <a:pPr marL="0" indent="0" algn="just">
              <a:buNone/>
            </a:pPr>
            <a:r>
              <a:rPr lang="en-IN" b="1" dirty="0">
                <a:solidFill>
                  <a:schemeClr val="tx1"/>
                </a:solidFill>
                <a:latin typeface="Times New Roman" panose="02020603050405020304" charset="0"/>
                <a:cs typeface="Times New Roman" panose="02020603050405020304" charset="0"/>
                <a:sym typeface="+mn-ea"/>
              </a:rPr>
              <a:t> [6]</a:t>
            </a:r>
            <a:r>
              <a:rPr lang="en-IN" dirty="0">
                <a:solidFill>
                  <a:schemeClr val="tx1"/>
                </a:solidFill>
                <a:latin typeface="Times New Roman" panose="02020603050405020304" charset="0"/>
                <a:cs typeface="Times New Roman" panose="02020603050405020304" charset="0"/>
                <a:sym typeface="+mn-ea"/>
              </a:rPr>
              <a:t> J Ahumada, C Baru, S Chandra, E Fegraus, K Lin, C Youn, Data acquisition and management software for camera trap data: a case study from the TEAM Network. Ecol. Inform. 6(6), 345–353 (2016)</a:t>
            </a:r>
            <a:endParaRPr lang="en-IN" dirty="0">
              <a:solidFill>
                <a:schemeClr val="tx1"/>
              </a:solidFill>
              <a:latin typeface="Times New Roman" panose="02020603050405020304" charset="0"/>
              <a:cs typeface="Times New Roman" panose="02020603050405020304" charset="0"/>
            </a:endParaRPr>
          </a:p>
          <a:p>
            <a:pPr marL="0" indent="0">
              <a:buNone/>
            </a:pPr>
            <a:endParaRPr lang="en-IN"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ANNEXURE</a:t>
            </a:r>
            <a:endParaRPr lang="en-US"/>
          </a:p>
        </p:txBody>
      </p:sp>
      <p:sp>
        <p:nvSpPr>
          <p:cNvPr id="3" name="Content Placeholder 2"/>
          <p:cNvSpPr>
            <a:spLocks noGrp="1"/>
          </p:cNvSpPr>
          <p:nvPr>
            <p:ph idx="1"/>
          </p:nvPr>
        </p:nvSpPr>
        <p:spPr/>
        <p:txBody>
          <a:bodyPr/>
          <a:p>
            <a:endParaRPr lang="en-US">
              <a:solidFill>
                <a:schemeClr val="tx1"/>
              </a:solidFill>
              <a:latin typeface="Times New Roman" panose="02020603050405020304" charset="0"/>
              <a:cs typeface="Times New Roman" panose="02020603050405020304" charset="0"/>
            </a:endParaRPr>
          </a:p>
          <a:p>
            <a:r>
              <a:rPr lang="en-IN" b="1">
                <a:solidFill>
                  <a:schemeClr val="tx1"/>
                </a:solidFill>
                <a:latin typeface="Times New Roman" panose="02020603050405020304" charset="0"/>
                <a:cs typeface="Times New Roman" panose="02020603050405020304" charset="0"/>
              </a:rPr>
              <a:t>Capturing the</a:t>
            </a:r>
            <a:r>
              <a:rPr lang="en-US" b="1">
                <a:solidFill>
                  <a:schemeClr val="tx1"/>
                </a:solidFill>
                <a:latin typeface="Times New Roman" panose="02020603050405020304" charset="0"/>
                <a:cs typeface="Times New Roman" panose="02020603050405020304" charset="0"/>
              </a:rPr>
              <a:t> video </a:t>
            </a:r>
            <a:endParaRPr lang="en-US" b="1">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cap = cv2.VideoCapture(r'C:\Users\latha\Desktop\y2mate.com lions_walk_in_the_road_kings_are_walking_24UKtRLtpJM_360p (online-video-cutter.com) (1).mp4') </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ANNEXURE</a:t>
            </a:r>
            <a:endParaRPr lang="en-US"/>
          </a:p>
        </p:txBody>
      </p:sp>
      <p:sp>
        <p:nvSpPr>
          <p:cNvPr id="3" name="Content Placeholder 2"/>
          <p:cNvSpPr>
            <a:spLocks noGrp="1"/>
          </p:cNvSpPr>
          <p:nvPr>
            <p:ph idx="1"/>
          </p:nvPr>
        </p:nvSpPr>
        <p:spPr/>
        <p:txBody>
          <a:bodyPr/>
          <a:p>
            <a:r>
              <a:rPr lang="en-IN" altLang="en-US" b="1">
                <a:solidFill>
                  <a:schemeClr val="tx1"/>
                </a:solidFill>
                <a:latin typeface="Times New Roman" panose="02020603050405020304" charset="0"/>
                <a:cs typeface="Times New Roman" panose="02020603050405020304" charset="0"/>
              </a:rPr>
              <a:t>R</a:t>
            </a:r>
            <a:r>
              <a:rPr lang="en-US" b="1">
                <a:solidFill>
                  <a:schemeClr val="tx1"/>
                </a:solidFill>
                <a:latin typeface="Times New Roman" panose="02020603050405020304" charset="0"/>
                <a:cs typeface="Times New Roman" panose="02020603050405020304" charset="0"/>
              </a:rPr>
              <a:t>eads frames from a video </a:t>
            </a:r>
            <a:endParaRPr lang="en-US" b="1">
              <a:solidFill>
                <a:schemeClr val="tx1"/>
              </a:solidFill>
              <a:latin typeface="Times New Roman" panose="02020603050405020304" charset="0"/>
              <a:cs typeface="Times New Roman" panose="02020603050405020304" charset="0"/>
            </a:endParaRPr>
          </a:p>
          <a:p>
            <a:pPr marL="0" indent="0">
              <a:buNone/>
            </a:pPr>
            <a:endParaRPr lang="en-US" b="1">
              <a:solidFill>
                <a:schemeClr val="tx1"/>
              </a:solidFill>
              <a:latin typeface="Times New Roman" panose="02020603050405020304" charset="0"/>
              <a:cs typeface="Times New Roman" panose="02020603050405020304" charset="0"/>
            </a:endParaRPr>
          </a:p>
          <a:p>
            <a:pPr marL="0" indent="0">
              <a:buNone/>
            </a:pPr>
            <a:r>
              <a:rPr lang="en-US" b="1">
                <a:solidFill>
                  <a:schemeClr val="tx1"/>
                </a:solidFill>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ret, frames = cap.read() </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ANNEXURE</a:t>
            </a:r>
            <a:endParaRPr lang="en-US"/>
          </a:p>
        </p:txBody>
      </p:sp>
      <p:sp>
        <p:nvSpPr>
          <p:cNvPr id="3" name="Content Placeholder 2"/>
          <p:cNvSpPr>
            <a:spLocks noGrp="1"/>
          </p:cNvSpPr>
          <p:nvPr>
            <p:ph idx="1"/>
          </p:nvPr>
        </p:nvSpPr>
        <p:spPr/>
        <p:txBody>
          <a:bodyPr>
            <a:normAutofit/>
          </a:bodyPr>
          <a:p>
            <a:r>
              <a:rPr lang="en-US">
                <a:solidFill>
                  <a:schemeClr val="tx1"/>
                </a:solidFill>
                <a:latin typeface="Times New Roman" panose="02020603050405020304" charset="0"/>
                <a:cs typeface="Times New Roman" panose="02020603050405020304" charset="0"/>
              </a:rPr>
              <a:t> </a:t>
            </a:r>
            <a:r>
              <a:rPr lang="en-US" b="1">
                <a:solidFill>
                  <a:schemeClr val="tx1"/>
                </a:solidFill>
                <a:latin typeface="Times New Roman" panose="02020603050405020304" charset="0"/>
                <a:cs typeface="Times New Roman" panose="02020603050405020304" charset="0"/>
              </a:rPr>
              <a:t> </a:t>
            </a:r>
            <a:r>
              <a:rPr lang="en-IN" altLang="en-US" b="1">
                <a:solidFill>
                  <a:schemeClr val="tx1"/>
                </a:solidFill>
                <a:latin typeface="Times New Roman" panose="02020603050405020304" charset="0"/>
                <a:cs typeface="Times New Roman" panose="02020603050405020304" charset="0"/>
              </a:rPr>
              <a:t>C</a:t>
            </a:r>
            <a:r>
              <a:rPr lang="en-US" b="1">
                <a:solidFill>
                  <a:schemeClr val="tx1"/>
                </a:solidFill>
                <a:latin typeface="Times New Roman" panose="02020603050405020304" charset="0"/>
                <a:cs typeface="Times New Roman" panose="02020603050405020304" charset="0"/>
              </a:rPr>
              <a:t>onver</a:t>
            </a:r>
            <a:r>
              <a:rPr lang="en-IN" altLang="en-US" b="1">
                <a:solidFill>
                  <a:schemeClr val="tx1"/>
                </a:solidFill>
                <a:latin typeface="Times New Roman" panose="02020603050405020304" charset="0"/>
                <a:cs typeface="Times New Roman" panose="02020603050405020304" charset="0"/>
              </a:rPr>
              <a:t>sion</a:t>
            </a:r>
            <a:r>
              <a:rPr lang="en-US" b="1">
                <a:solidFill>
                  <a:schemeClr val="tx1"/>
                </a:solidFill>
                <a:latin typeface="Times New Roman" panose="02020603050405020304" charset="0"/>
                <a:cs typeface="Times New Roman" panose="02020603050405020304" charset="0"/>
              </a:rPr>
              <a:t> </a:t>
            </a:r>
            <a:r>
              <a:rPr lang="en-IN" altLang="en-US" b="1">
                <a:solidFill>
                  <a:schemeClr val="tx1"/>
                </a:solidFill>
                <a:latin typeface="Times New Roman" panose="02020603050405020304" charset="0"/>
                <a:cs typeface="Times New Roman" panose="02020603050405020304" charset="0"/>
              </a:rPr>
              <a:t>RGB </a:t>
            </a:r>
            <a:r>
              <a:rPr lang="en-US" b="1">
                <a:solidFill>
                  <a:schemeClr val="tx1"/>
                </a:solidFill>
                <a:latin typeface="Times New Roman" panose="02020603050405020304" charset="0"/>
                <a:cs typeface="Times New Roman" panose="02020603050405020304" charset="0"/>
              </a:rPr>
              <a:t>to gray scale </a:t>
            </a:r>
            <a:endParaRPr lang="en-US" b="1">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gray = cv2.cvtColor(frames, cv2.COLOR_BGR2GRAY) </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IN" dirty="0" smtClean="0">
                <a:latin typeface="Times New Roman" panose="02020603050405020304" charset="0"/>
                <a:cs typeface="Times New Roman" panose="02020603050405020304" charset="0"/>
              </a:rPr>
              <a:t>BASIC CONCEPTS</a:t>
            </a:r>
            <a:endParaRPr lang="en-IN" dirty="0" smtClean="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lstStyle/>
          <a:p>
            <a:pPr marL="0" indent="0">
              <a:buNone/>
            </a:pPr>
            <a:r>
              <a:rPr lang="en-IN" b="1" dirty="0" smtClean="0">
                <a:solidFill>
                  <a:schemeClr val="tx1"/>
                </a:solidFill>
                <a:latin typeface="Times New Roman" panose="02020603050405020304" charset="0"/>
                <a:cs typeface="Times New Roman" panose="02020603050405020304" charset="0"/>
              </a:rPr>
              <a:t>Road Kills </a:t>
            </a:r>
            <a:endParaRPr lang="en-IN" dirty="0" smtClean="0">
              <a:solidFill>
                <a:schemeClr val="tx1"/>
              </a:solidFill>
              <a:latin typeface="Times New Roman" panose="02020603050405020304" charset="0"/>
              <a:cs typeface="Times New Roman" panose="02020603050405020304" charset="0"/>
            </a:endParaRPr>
          </a:p>
          <a:p>
            <a:pPr algn="l"/>
            <a:r>
              <a:rPr lang="en-IN" sz="2000" dirty="0">
                <a:solidFill>
                  <a:schemeClr val="tx1"/>
                </a:solidFill>
                <a:latin typeface="Times New Roman" panose="02020603050405020304" charset="0"/>
                <a:cs typeface="Times New Roman" panose="02020603050405020304" charset="0"/>
              </a:rPr>
              <a:t>A</a:t>
            </a:r>
            <a:r>
              <a:rPr lang="en-IN" sz="2000" dirty="0" smtClean="0">
                <a:solidFill>
                  <a:schemeClr val="tx1"/>
                </a:solidFill>
                <a:latin typeface="Times New Roman" panose="02020603050405020304" charset="0"/>
                <a:cs typeface="Times New Roman" panose="02020603050405020304" charset="0"/>
              </a:rPr>
              <a:t>n </a:t>
            </a:r>
            <a:r>
              <a:rPr lang="en-IN" sz="2000" dirty="0">
                <a:solidFill>
                  <a:schemeClr val="tx1"/>
                </a:solidFill>
                <a:latin typeface="Times New Roman" panose="02020603050405020304" charset="0"/>
                <a:cs typeface="Times New Roman" panose="02020603050405020304" charset="0"/>
              </a:rPr>
              <a:t>act that takes a toll on the lives of humans or animals that happen to collide with the moving vehicle on the road</a:t>
            </a:r>
            <a:r>
              <a:rPr lang="en-IN" sz="2000" dirty="0" smtClean="0">
                <a:solidFill>
                  <a:schemeClr val="tx1"/>
                </a:solidFill>
                <a:latin typeface="Times New Roman" panose="02020603050405020304" charset="0"/>
                <a:cs typeface="Times New Roman" panose="02020603050405020304" charset="0"/>
              </a:rPr>
              <a:t>.</a:t>
            </a:r>
            <a:endParaRPr lang="en-IN" sz="2000" dirty="0" smtClean="0">
              <a:solidFill>
                <a:schemeClr val="tx1"/>
              </a:solidFill>
              <a:latin typeface="Times New Roman" panose="02020603050405020304" charset="0"/>
              <a:cs typeface="Times New Roman" panose="02020603050405020304" charset="0"/>
            </a:endParaRPr>
          </a:p>
          <a:p>
            <a:pPr algn="l"/>
            <a:r>
              <a:rPr lang="en-IN" sz="2000" dirty="0" smtClean="0">
                <a:solidFill>
                  <a:schemeClr val="tx1"/>
                </a:solidFill>
                <a:latin typeface="Times New Roman" panose="02020603050405020304" charset="0"/>
                <a:cs typeface="Times New Roman" panose="02020603050405020304" charset="0"/>
              </a:rPr>
              <a:t> An alarming problem that all the developed nations are facing today is death and injuries due to road accidents. </a:t>
            </a:r>
            <a:endParaRPr lang="en-IN" sz="2000" dirty="0" smtClean="0">
              <a:solidFill>
                <a:schemeClr val="tx1"/>
              </a:solidFill>
              <a:latin typeface="Times New Roman" panose="02020603050405020304" charset="0"/>
              <a:cs typeface="Times New Roman" panose="02020603050405020304" charset="0"/>
            </a:endParaRPr>
          </a:p>
          <a:p>
            <a:pPr algn="l"/>
            <a:r>
              <a:rPr lang="en-IN" sz="2000" dirty="0" smtClean="0">
                <a:solidFill>
                  <a:schemeClr val="tx1"/>
                </a:solidFill>
                <a:latin typeface="Times New Roman" panose="02020603050405020304" charset="0"/>
                <a:cs typeface="Times New Roman" panose="02020603050405020304" charset="0"/>
              </a:rPr>
              <a:t>The human-animal conflict is one such big issue, which is predominant in the highway regions near the forest region.  </a:t>
            </a:r>
            <a:endParaRPr lang="en-IN" sz="2000" dirty="0" smtClean="0">
              <a:solidFill>
                <a:schemeClr val="tx1"/>
              </a:solidFill>
              <a:latin typeface="Times New Roman" panose="02020603050405020304" charset="0"/>
              <a:cs typeface="Times New Roman" panose="02020603050405020304" charset="0"/>
            </a:endParaRPr>
          </a:p>
          <a:p>
            <a:endParaRPr lang="en-IN" b="1" dirty="0" smtClean="0">
              <a:solidFill>
                <a:schemeClr val="tx1"/>
              </a:solidFill>
              <a:latin typeface="Times New Roman" panose="02020603050405020304" charset="0"/>
              <a:cs typeface="Times New Roman" panose="02020603050405020304" charset="0"/>
            </a:endParaRPr>
          </a:p>
          <a:p>
            <a:pPr marL="0" indent="0">
              <a:buNone/>
            </a:pPr>
            <a:r>
              <a:rPr lang="en-IN" b="1" dirty="0" smtClean="0">
                <a:solidFill>
                  <a:schemeClr val="tx1"/>
                </a:solidFill>
                <a:latin typeface="Times New Roman" panose="02020603050405020304" charset="0"/>
                <a:cs typeface="Times New Roman" panose="02020603050405020304" charset="0"/>
              </a:rPr>
              <a:t>Image processing</a:t>
            </a:r>
            <a:endParaRPr lang="en-IN" b="1" dirty="0" smtClean="0">
              <a:solidFill>
                <a:schemeClr val="tx1"/>
              </a:solidFill>
              <a:latin typeface="Times New Roman" panose="02020603050405020304" charset="0"/>
              <a:cs typeface="Times New Roman" panose="02020603050405020304" charset="0"/>
            </a:endParaRPr>
          </a:p>
          <a:p>
            <a:pPr algn="just"/>
            <a:r>
              <a:rPr lang="en-IN" sz="2000" dirty="0" smtClean="0">
                <a:solidFill>
                  <a:schemeClr val="tx1"/>
                </a:solidFill>
                <a:latin typeface="Times New Roman" panose="02020603050405020304" charset="0"/>
                <a:cs typeface="Times New Roman" panose="02020603050405020304" charset="0"/>
              </a:rPr>
              <a:t>Image processing is a method to perform some operations on an image, in order to get an enhanced image or to extract some useful information from it. </a:t>
            </a:r>
            <a:endParaRPr lang="en-IN" sz="2000" dirty="0" smtClean="0">
              <a:solidFill>
                <a:schemeClr val="tx1"/>
              </a:solidFill>
              <a:latin typeface="Times New Roman" panose="02020603050405020304" charset="0"/>
              <a:cs typeface="Times New Roman" panose="02020603050405020304" charset="0"/>
            </a:endParaRPr>
          </a:p>
          <a:p>
            <a:pPr algn="just"/>
            <a:r>
              <a:rPr lang="en-IN" sz="2000" dirty="0" smtClean="0">
                <a:solidFill>
                  <a:schemeClr val="tx1"/>
                </a:solidFill>
                <a:latin typeface="Times New Roman" panose="02020603050405020304" charset="0"/>
                <a:cs typeface="Times New Roman" panose="02020603050405020304" charset="0"/>
              </a:rPr>
              <a:t>Nowadays, image processing is among rapidly growing technologies. It forms core research area within engineering and computer science disciplines too.</a:t>
            </a:r>
            <a:endParaRPr lang="en-IN" sz="2000" dirty="0" smtClean="0">
              <a:solidFill>
                <a:schemeClr val="tx1"/>
              </a:solidFill>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p>
            <a:endParaRPr lang="en-IN" dirty="0" smtClean="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ANNEXURE</a:t>
            </a:r>
            <a:endParaRPr lang="en-US"/>
          </a:p>
        </p:txBody>
      </p:sp>
      <p:sp>
        <p:nvSpPr>
          <p:cNvPr id="3" name="Content Placeholder 2"/>
          <p:cNvSpPr>
            <a:spLocks noGrp="1"/>
          </p:cNvSpPr>
          <p:nvPr>
            <p:ph idx="1"/>
          </p:nvPr>
        </p:nvSpPr>
        <p:spPr/>
        <p:txBody>
          <a:bodyPr/>
          <a:p>
            <a:r>
              <a:rPr lang="en-US" b="1">
                <a:solidFill>
                  <a:schemeClr val="tx1"/>
                </a:solidFill>
                <a:latin typeface="Times New Roman" panose="02020603050405020304" charset="0"/>
                <a:cs typeface="Times New Roman" panose="02020603050405020304" charset="0"/>
              </a:rPr>
              <a:t> Detect</a:t>
            </a:r>
            <a:r>
              <a:rPr lang="en-IN" altLang="en-US" b="1">
                <a:solidFill>
                  <a:schemeClr val="tx1"/>
                </a:solidFill>
                <a:latin typeface="Times New Roman" panose="02020603050405020304" charset="0"/>
                <a:cs typeface="Times New Roman" panose="02020603050405020304" charset="0"/>
              </a:rPr>
              <a:t>ion of objects</a:t>
            </a:r>
            <a:endParaRPr lang="en-US" b="1">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elephant = elephant_cascade.detectMultiScale(gray, 1.1, 1)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ANNEXURE</a:t>
            </a:r>
            <a:endParaRPr lang="en-US"/>
          </a:p>
        </p:txBody>
      </p:sp>
      <p:sp>
        <p:nvSpPr>
          <p:cNvPr id="3" name="Content Placeholder 2"/>
          <p:cNvSpPr>
            <a:spLocks noGrp="1"/>
          </p:cNvSpPr>
          <p:nvPr>
            <p:ph idx="1"/>
          </p:nvPr>
        </p:nvSpPr>
        <p:spPr/>
        <p:txBody>
          <a:bodyPr/>
          <a:p>
            <a:r>
              <a:rPr lang="en-US">
                <a:solidFill>
                  <a:schemeClr val="tx1"/>
                </a:solidFill>
              </a:rPr>
              <a:t> </a:t>
            </a:r>
            <a:r>
              <a:rPr lang="en-US" b="1">
                <a:solidFill>
                  <a:schemeClr val="tx1"/>
                </a:solidFill>
                <a:latin typeface="Times New Roman" panose="02020603050405020304" charset="0"/>
                <a:cs typeface="Times New Roman" panose="02020603050405020304" charset="0"/>
              </a:rPr>
              <a:t>To draw a rectangle in each </a:t>
            </a:r>
            <a:r>
              <a:rPr lang="en-IN" altLang="en-US" b="1">
                <a:solidFill>
                  <a:schemeClr val="tx1"/>
                </a:solidFill>
                <a:latin typeface="Times New Roman" panose="02020603050405020304" charset="0"/>
                <a:cs typeface="Times New Roman" panose="02020603050405020304" charset="0"/>
              </a:rPr>
              <a:t>animal</a:t>
            </a:r>
            <a:r>
              <a:rPr lang="en-US" b="1">
                <a:solidFill>
                  <a:schemeClr val="tx1"/>
                </a:solidFill>
                <a:latin typeface="Times New Roman" panose="02020603050405020304" charset="0"/>
                <a:cs typeface="Times New Roman" panose="02020603050405020304" charset="0"/>
              </a:rPr>
              <a:t>: </a:t>
            </a:r>
            <a:endParaRPr lang="en-US" b="1">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cv2.rectangle(frames,(x,y),(x+w,y+h),(0,0,255),2)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cv2.putText(frames, "animal", (x, y), font,1, (0,255,0), 2)</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ANNEXURE</a:t>
            </a:r>
            <a:endParaRPr lang="en-IN" altLang="en-US"/>
          </a:p>
        </p:txBody>
      </p:sp>
      <p:sp>
        <p:nvSpPr>
          <p:cNvPr id="3" name="Content Placeholder 2"/>
          <p:cNvSpPr>
            <a:spLocks noGrp="1"/>
          </p:cNvSpPr>
          <p:nvPr>
            <p:ph idx="1"/>
          </p:nvPr>
        </p:nvSpPr>
        <p:spPr/>
        <p:txBody>
          <a:bodyPr/>
          <a:p>
            <a:r>
              <a:rPr lang="en-IN" altLang="en-US" b="1">
                <a:solidFill>
                  <a:schemeClr val="tx1"/>
                </a:solidFill>
                <a:latin typeface="Times New Roman" panose="02020603050405020304" charset="0"/>
                <a:cs typeface="Times New Roman" panose="02020603050405020304" charset="0"/>
              </a:rPr>
              <a:t>Display final output video</a:t>
            </a:r>
            <a:endParaRPr lang="en-US" b="1">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cv2.imshow('video2', frames)</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if cv2.waitKey(33) == 27: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break</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ANNEXURE</a:t>
            </a:r>
            <a:endParaRPr lang="en-IN" altLang="en-US"/>
          </a:p>
        </p:txBody>
      </p:sp>
      <p:sp>
        <p:nvSpPr>
          <p:cNvPr id="3" name="Content Placeholder 2"/>
          <p:cNvSpPr>
            <a:spLocks noGrp="1"/>
          </p:cNvSpPr>
          <p:nvPr>
            <p:ph idx="1"/>
          </p:nvPr>
        </p:nvSpPr>
        <p:spPr/>
        <p:txBody>
          <a:bodyPr>
            <a:normAutofit/>
          </a:bodyPr>
          <a:p>
            <a:pPr marL="0" indent="0">
              <a:buNone/>
            </a:pPr>
            <a:r>
              <a:rPr lang="en-IN" altLang="en-US" b="1">
                <a:solidFill>
                  <a:schemeClr val="tx1"/>
                </a:solidFill>
                <a:latin typeface="Times New Roman" panose="02020603050405020304" charset="0"/>
                <a:cs typeface="Times New Roman" panose="02020603050405020304" charset="0"/>
              </a:rPr>
              <a:t>Haar Cascade Classifier:</a:t>
            </a:r>
            <a:endParaRPr lang="en-IN" altLang="en-US" b="1">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elephant_cascade = cv2.CascadeClassifier(r'C:\Users\latha\Desktop\lion classifier\classifier\cascade.xml')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font = cv2.FONT_HERSHEY_SIMPLEX</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79634" y="2967335"/>
            <a:ext cx="184731" cy="923330"/>
          </a:xfrm>
          <a:prstGeom prst="rect">
            <a:avLst/>
          </a:prstGeom>
          <a:noFill/>
        </p:spPr>
        <p:txBody>
          <a:bodyPr wrap="none" lIns="91440" tIns="45720" rIns="91440" bIns="45720">
            <a:spAutoFit/>
          </a:bodyPr>
          <a:lstStyle/>
          <a:p>
            <a:pPr algn="ct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Rectangle 4"/>
          <p:cNvSpPr/>
          <p:nvPr/>
        </p:nvSpPr>
        <p:spPr>
          <a:xfrm>
            <a:off x="535482" y="2967335"/>
            <a:ext cx="8073044" cy="1569660"/>
          </a:xfrm>
          <a:prstGeom prst="rect">
            <a:avLst/>
          </a:prstGeom>
          <a:noFill/>
        </p:spPr>
        <p:txBody>
          <a:bodyPr wrap="none" lIns="91440" tIns="45720" rIns="91440" bIns="45720">
            <a:spAutoFit/>
          </a:bodyPr>
          <a:lstStyle/>
          <a:p>
            <a:pPr algn="ctr"/>
            <a:r>
              <a:rPr lang="en-US" sz="9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484784"/>
          </a:xfrm>
        </p:spPr>
        <p:txBody>
          <a:bodyPr/>
          <a:lstStyle/>
          <a:p>
            <a:r>
              <a:rPr lang="en-IN" dirty="0">
                <a:latin typeface="Times New Roman" panose="02020603050405020304" charset="0"/>
                <a:cs typeface="Times New Roman" panose="02020603050405020304" charset="0"/>
              </a:rPr>
              <a:t>BASIC </a:t>
            </a:r>
            <a:r>
              <a:rPr lang="en-IN" dirty="0" smtClean="0">
                <a:latin typeface="Times New Roman" panose="02020603050405020304" charset="0"/>
                <a:cs typeface="Times New Roman" panose="02020603050405020304" charset="0"/>
              </a:rPr>
              <a:t>CONCEPTS</a:t>
            </a:r>
            <a:br>
              <a:rPr lang="en-IN" dirty="0" smtClean="0">
                <a:latin typeface="Times New Roman" panose="02020603050405020304" charset="0"/>
                <a:cs typeface="Times New Roman" panose="02020603050405020304" charset="0"/>
              </a:rPr>
            </a:br>
            <a:r>
              <a:rPr lang="en-IN" dirty="0" smtClean="0">
                <a:latin typeface="Times New Roman" panose="02020603050405020304" charset="0"/>
                <a:cs typeface="Times New Roman" panose="02020603050405020304" charset="0"/>
              </a:rPr>
              <a:t>(contd.)</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marL="0" indent="0">
              <a:buNone/>
            </a:pPr>
            <a:r>
              <a:rPr lang="en-IN" b="1" dirty="0" smtClean="0">
                <a:solidFill>
                  <a:schemeClr val="tx1"/>
                </a:solidFill>
                <a:latin typeface="Times New Roman" panose="02020603050405020304" charset="0"/>
                <a:cs typeface="Times New Roman" panose="02020603050405020304" charset="0"/>
                <a:sym typeface="+mn-ea"/>
              </a:rPr>
              <a:t>Machine Learning</a:t>
            </a:r>
            <a:endParaRPr lang="en-IN" b="1" dirty="0" smtClean="0">
              <a:solidFill>
                <a:schemeClr val="tx1"/>
              </a:solidFill>
              <a:latin typeface="Times New Roman" panose="02020603050405020304" charset="0"/>
              <a:cs typeface="Times New Roman" panose="02020603050405020304" charset="0"/>
            </a:endParaRPr>
          </a:p>
          <a:p>
            <a:pPr algn="just"/>
            <a:r>
              <a:rPr lang="en-IN" dirty="0" smtClean="0">
                <a:solidFill>
                  <a:schemeClr val="tx1"/>
                </a:solidFill>
                <a:latin typeface="Times New Roman" panose="02020603050405020304" charset="0"/>
                <a:cs typeface="Times New Roman" panose="02020603050405020304" charset="0"/>
                <a:sym typeface="+mn-ea"/>
              </a:rPr>
              <a:t>Machine learning is a branch of science that deals with programming the systems in such a way that they automatically learn and improve with experience.	</a:t>
            </a:r>
            <a:endParaRPr lang="en-IN" dirty="0" smtClean="0">
              <a:solidFill>
                <a:schemeClr val="tx1"/>
              </a:solidFill>
              <a:latin typeface="Times New Roman" panose="02020603050405020304" charset="0"/>
              <a:cs typeface="Times New Roman" panose="02020603050405020304" charset="0"/>
              <a:sym typeface="+mn-ea"/>
            </a:endParaRPr>
          </a:p>
          <a:p>
            <a:pPr algn="just"/>
            <a:endParaRPr lang="en-IN" dirty="0" smtClean="0">
              <a:solidFill>
                <a:schemeClr val="tx1"/>
              </a:solidFill>
              <a:latin typeface="Times New Roman" panose="02020603050405020304" charset="0"/>
              <a:cs typeface="Times New Roman" panose="02020603050405020304" charset="0"/>
              <a:sym typeface="+mn-ea"/>
            </a:endParaRPr>
          </a:p>
          <a:p>
            <a:pPr algn="just"/>
            <a:r>
              <a:rPr lang="en-IN" dirty="0">
                <a:solidFill>
                  <a:schemeClr val="tx1"/>
                </a:solidFill>
                <a:latin typeface="Times New Roman" panose="02020603050405020304" charset="0"/>
                <a:cs typeface="Times New Roman" panose="02020603050405020304" charset="0"/>
              </a:rPr>
              <a:t>Learning means recognizing and understanding the input data and making wise decisions based on the supplied data.</a:t>
            </a:r>
            <a:endParaRPr lang="en-IN" dirty="0">
              <a:solidFill>
                <a:schemeClr val="tx1"/>
              </a:solidFill>
              <a:latin typeface="Times New Roman" panose="02020603050405020304" charset="0"/>
              <a:cs typeface="Times New Roman" panose="02020603050405020304" charset="0"/>
            </a:endParaRPr>
          </a:p>
          <a:p>
            <a:pPr marL="0" indent="0" algn="just">
              <a:buNone/>
            </a:pPr>
            <a:endParaRPr lang="en-IN" dirty="0">
              <a:solidFill>
                <a:schemeClr val="tx1"/>
              </a:solidFill>
              <a:latin typeface="Times New Roman" panose="02020603050405020304" charset="0"/>
              <a:cs typeface="Times New Roman" panose="02020603050405020304" charset="0"/>
            </a:endParaRPr>
          </a:p>
          <a:p>
            <a:pPr algn="just"/>
            <a:r>
              <a:rPr lang="en-IN" dirty="0">
                <a:solidFill>
                  <a:schemeClr val="tx1"/>
                </a:solidFill>
                <a:latin typeface="Times New Roman" panose="02020603050405020304" charset="0"/>
                <a:cs typeface="Times New Roman" panose="02020603050405020304" charset="0"/>
              </a:rPr>
              <a:t>These algorithms build knowledge from specific data and past experience with the principles of statistics, probability theory, logic, search, reinforcement learning, and control theory.</a:t>
            </a:r>
            <a:endParaRPr lang="en-IN"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40768"/>
          </a:xfrm>
        </p:spPr>
        <p:txBody>
          <a:bodyPr/>
          <a:lstStyle/>
          <a:p>
            <a:r>
              <a:rPr lang="en-IN" dirty="0">
                <a:latin typeface="Times New Roman" panose="02020603050405020304" charset="0"/>
                <a:cs typeface="Times New Roman" panose="02020603050405020304" charset="0"/>
              </a:rPr>
              <a:t>LITERATURE </a:t>
            </a:r>
            <a:r>
              <a:rPr lang="en-IN" dirty="0" smtClean="0">
                <a:latin typeface="Times New Roman" panose="02020603050405020304" charset="0"/>
                <a:cs typeface="Times New Roman" panose="02020603050405020304" charset="0"/>
              </a:rPr>
              <a:t>SURVEY </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lstStyle/>
          <a:p>
            <a:pPr algn="just"/>
            <a:r>
              <a:rPr lang="en-US" sz="1600" b="1" dirty="0">
                <a:solidFill>
                  <a:schemeClr val="tx1"/>
                </a:solidFill>
                <a:latin typeface="Times New Roman" panose="02020603050405020304" charset="0"/>
                <a:cs typeface="Times New Roman" panose="02020603050405020304" charset="0"/>
              </a:rPr>
              <a:t>M</a:t>
            </a:r>
            <a:r>
              <a:rPr lang="en-US" sz="1800" b="1" dirty="0" smtClean="0">
                <a:solidFill>
                  <a:schemeClr val="tx1"/>
                </a:solidFill>
                <a:latin typeface="Times New Roman" panose="02020603050405020304" charset="0"/>
                <a:cs typeface="Times New Roman" panose="02020603050405020304" charset="0"/>
              </a:rPr>
              <a:t>atthias </a:t>
            </a:r>
            <a:r>
              <a:rPr lang="en-US" sz="1800" b="1" dirty="0" err="1" smtClean="0">
                <a:solidFill>
                  <a:schemeClr val="tx1"/>
                </a:solidFill>
                <a:latin typeface="Times New Roman" panose="02020603050405020304" charset="0"/>
                <a:cs typeface="Times New Roman" panose="02020603050405020304" charset="0"/>
              </a:rPr>
              <a:t>zeppelzauer</a:t>
            </a:r>
            <a:r>
              <a:rPr lang="en-US" sz="1800" b="1" dirty="0" smtClean="0">
                <a:solidFill>
                  <a:schemeClr val="tx1"/>
                </a:solidFill>
                <a:latin typeface="Times New Roman" panose="02020603050405020304" charset="0"/>
                <a:cs typeface="Times New Roman" panose="02020603050405020304" charset="0"/>
              </a:rPr>
              <a:t> </a:t>
            </a:r>
            <a:r>
              <a:rPr lang="en-IN" sz="1800" b="1" dirty="0" smtClean="0">
                <a:solidFill>
                  <a:schemeClr val="tx1"/>
                </a:solidFill>
                <a:latin typeface="Times New Roman" panose="02020603050405020304" charset="0"/>
                <a:cs typeface="Times New Roman" panose="02020603050405020304" charset="0"/>
              </a:rPr>
              <a:t>2013, 2013:46-”</a:t>
            </a:r>
            <a:r>
              <a:rPr lang="en-US" sz="1800" b="1" dirty="0" smtClean="0">
                <a:solidFill>
                  <a:schemeClr val="tx1"/>
                </a:solidFill>
                <a:latin typeface="Times New Roman" panose="02020603050405020304" charset="0"/>
                <a:cs typeface="Times New Roman" panose="02020603050405020304" charset="0"/>
              </a:rPr>
              <a:t>automated detection of elephants in wildlife video</a:t>
            </a:r>
            <a:r>
              <a:rPr lang="en-IN" sz="1800" b="1" dirty="0" smtClean="0">
                <a:solidFill>
                  <a:schemeClr val="tx1"/>
                </a:solidFill>
                <a:latin typeface="Times New Roman" panose="02020603050405020304" charset="0"/>
                <a:cs typeface="Times New Roman" panose="02020603050405020304" charset="0"/>
              </a:rPr>
              <a:t>” </a:t>
            </a:r>
            <a:r>
              <a:rPr lang="en-US" sz="1800" b="1" dirty="0" smtClean="0">
                <a:solidFill>
                  <a:schemeClr val="tx1"/>
                </a:solidFill>
                <a:latin typeface="Times New Roman" panose="02020603050405020304" charset="0"/>
                <a:cs typeface="Times New Roman" panose="02020603050405020304" charset="0"/>
              </a:rPr>
              <a:t>in </a:t>
            </a:r>
            <a:r>
              <a:rPr lang="en-IN" sz="1800" b="1" dirty="0" smtClean="0">
                <a:solidFill>
                  <a:schemeClr val="tx1"/>
                </a:solidFill>
                <a:latin typeface="Times New Roman" panose="02020603050405020304" charset="0"/>
                <a:cs typeface="Times New Roman" panose="02020603050405020304" charset="0"/>
              </a:rPr>
              <a:t>EURASIP journal on image and video processing</a:t>
            </a:r>
            <a:endParaRPr lang="en-IN" sz="1800" b="1" dirty="0" smtClean="0">
              <a:solidFill>
                <a:schemeClr val="tx1"/>
              </a:solidFill>
              <a:latin typeface="Times New Roman" panose="02020603050405020304" charset="0"/>
              <a:cs typeface="Times New Roman" panose="02020603050405020304" charset="0"/>
            </a:endParaRPr>
          </a:p>
          <a:p>
            <a:pPr marL="0" indent="0" algn="just">
              <a:buNone/>
            </a:pPr>
            <a:r>
              <a:rPr lang="en-US" sz="1800" dirty="0" smtClean="0">
                <a:solidFill>
                  <a:schemeClr val="tx1"/>
                </a:solidFill>
                <a:latin typeface="Times New Roman" panose="02020603050405020304" charset="0"/>
                <a:cs typeface="Times New Roman" panose="02020603050405020304" charset="0"/>
              </a:rPr>
              <a:t>Dynamically </a:t>
            </a:r>
            <a:r>
              <a:rPr lang="en-US" sz="1800" dirty="0">
                <a:solidFill>
                  <a:schemeClr val="tx1"/>
                </a:solidFill>
                <a:latin typeface="Times New Roman" panose="02020603050405020304" charset="0"/>
                <a:cs typeface="Times New Roman" panose="02020603050405020304" charset="0"/>
              </a:rPr>
              <a:t>learns  color model of elephants from a few training images and  localize elephants in video sequences with different backgrounds and lighting </a:t>
            </a:r>
            <a:r>
              <a:rPr lang="en-US" sz="1800" dirty="0" smtClean="0">
                <a:solidFill>
                  <a:schemeClr val="tx1"/>
                </a:solidFill>
                <a:latin typeface="Times New Roman" panose="02020603050405020304" charset="0"/>
                <a:cs typeface="Times New Roman" panose="02020603050405020304" charset="0"/>
              </a:rPr>
              <a:t>conditions</a:t>
            </a:r>
            <a:r>
              <a:rPr lang="en-IN" altLang="en-US" sz="1800" dirty="0" smtClean="0">
                <a:solidFill>
                  <a:schemeClr val="tx1"/>
                </a:solidFill>
                <a:latin typeface="Times New Roman" panose="02020603050405020304" charset="0"/>
                <a:cs typeface="Times New Roman" panose="02020603050405020304" charset="0"/>
              </a:rPr>
              <a:t>.</a:t>
            </a:r>
            <a:endParaRPr lang="en-US" sz="1800" dirty="0" smtClean="0">
              <a:solidFill>
                <a:schemeClr val="tx1"/>
              </a:solidFill>
              <a:latin typeface="Times New Roman" panose="02020603050405020304" charset="0"/>
              <a:cs typeface="Times New Roman" panose="02020603050405020304" charset="0"/>
            </a:endParaRPr>
          </a:p>
          <a:p>
            <a:pPr marL="0" indent="0" algn="just">
              <a:buNone/>
            </a:pPr>
            <a:endParaRPr lang="en-US" sz="1800" dirty="0" smtClean="0">
              <a:solidFill>
                <a:schemeClr val="tx1"/>
              </a:solidFill>
              <a:latin typeface="Times New Roman" panose="02020603050405020304" charset="0"/>
              <a:cs typeface="Times New Roman" panose="02020603050405020304" charset="0"/>
            </a:endParaRPr>
          </a:p>
          <a:p>
            <a:pPr marL="0" indent="0" algn="just">
              <a:buNone/>
            </a:pPr>
            <a:r>
              <a:rPr lang="en-US" sz="1800" b="1" dirty="0" smtClean="0">
                <a:solidFill>
                  <a:schemeClr val="tx1"/>
                </a:solidFill>
                <a:latin typeface="Times New Roman" panose="02020603050405020304" charset="0"/>
                <a:cs typeface="Times New Roman" panose="02020603050405020304" charset="0"/>
              </a:rPr>
              <a:t>Advantage:</a:t>
            </a:r>
            <a:endParaRPr lang="en-US" sz="1800" b="1" dirty="0" smtClean="0">
              <a:solidFill>
                <a:schemeClr val="tx1"/>
              </a:solidFill>
              <a:latin typeface="Times New Roman" panose="02020603050405020304" charset="0"/>
              <a:cs typeface="Times New Roman" panose="02020603050405020304" charset="0"/>
            </a:endParaRPr>
          </a:p>
          <a:p>
            <a:pPr marL="0" indent="0" algn="just">
              <a:buNone/>
            </a:pPr>
            <a:r>
              <a:rPr lang="en-US" sz="1800" dirty="0" smtClean="0">
                <a:solidFill>
                  <a:schemeClr val="tx1"/>
                </a:solidFill>
                <a:latin typeface="Times New Roman" panose="02020603050405020304" charset="0"/>
                <a:cs typeface="Times New Roman" panose="02020603050405020304" charset="0"/>
              </a:rPr>
              <a:t>1.Able to detect and track elephants of different sizes and poses </a:t>
            </a:r>
            <a:endParaRPr lang="en-US" sz="1800" dirty="0" smtClean="0">
              <a:solidFill>
                <a:schemeClr val="tx1"/>
              </a:solidFill>
              <a:latin typeface="Times New Roman" panose="02020603050405020304" charset="0"/>
              <a:cs typeface="Times New Roman" panose="02020603050405020304" charset="0"/>
            </a:endParaRPr>
          </a:p>
          <a:p>
            <a:pPr marL="0" indent="0" algn="just">
              <a:buNone/>
            </a:pPr>
            <a:r>
              <a:rPr lang="en-US" sz="1800" dirty="0" smtClean="0">
                <a:solidFill>
                  <a:schemeClr val="tx1"/>
                </a:solidFill>
                <a:latin typeface="Times New Roman" panose="02020603050405020304" charset="0"/>
                <a:cs typeface="Times New Roman" panose="02020603050405020304" charset="0"/>
              </a:rPr>
              <a:t>2.Provides the spatial location and complete tracking information for each detection.</a:t>
            </a:r>
            <a:endParaRPr lang="en-US" sz="1800" dirty="0" smtClean="0">
              <a:solidFill>
                <a:schemeClr val="tx1"/>
              </a:solidFill>
              <a:latin typeface="Times New Roman" panose="02020603050405020304" charset="0"/>
              <a:cs typeface="Times New Roman" panose="02020603050405020304" charset="0"/>
            </a:endParaRPr>
          </a:p>
          <a:p>
            <a:pPr marL="0" indent="0" algn="just">
              <a:buNone/>
            </a:pPr>
            <a:r>
              <a:rPr lang="en-US" sz="1800" b="1" dirty="0" smtClean="0">
                <a:solidFill>
                  <a:schemeClr val="tx1"/>
                </a:solidFill>
                <a:latin typeface="Times New Roman" panose="02020603050405020304" charset="0"/>
                <a:cs typeface="Times New Roman" panose="02020603050405020304" charset="0"/>
              </a:rPr>
              <a:t>Disadvantage:</a:t>
            </a:r>
            <a:endParaRPr lang="en-US" sz="1800" b="1" dirty="0" smtClean="0">
              <a:solidFill>
                <a:schemeClr val="tx1"/>
              </a:solidFill>
              <a:latin typeface="Times New Roman" panose="02020603050405020304" charset="0"/>
              <a:cs typeface="Times New Roman" panose="02020603050405020304" charset="0"/>
            </a:endParaRPr>
          </a:p>
          <a:p>
            <a:pPr marL="0" indent="0" algn="just">
              <a:buNone/>
            </a:pPr>
            <a:r>
              <a:rPr lang="en-US" sz="1800" dirty="0" smtClean="0">
                <a:solidFill>
                  <a:schemeClr val="tx1"/>
                </a:solidFill>
                <a:latin typeface="Times New Roman" panose="02020603050405020304" charset="0"/>
                <a:cs typeface="Times New Roman" panose="02020603050405020304" charset="0"/>
              </a:rPr>
              <a:t>1.</a:t>
            </a:r>
            <a:r>
              <a:rPr lang="en-IN" altLang="en-US" sz="1800" dirty="0" smtClean="0">
                <a:solidFill>
                  <a:schemeClr val="tx1"/>
                </a:solidFill>
                <a:latin typeface="Times New Roman" panose="02020603050405020304" charset="0"/>
                <a:cs typeface="Times New Roman" panose="02020603050405020304" charset="0"/>
              </a:rPr>
              <a:t>Difficult to detect</a:t>
            </a:r>
            <a:r>
              <a:rPr lang="en-US" sz="1800" dirty="0" smtClean="0">
                <a:solidFill>
                  <a:schemeClr val="tx1"/>
                </a:solidFill>
                <a:latin typeface="Times New Roman" panose="02020603050405020304" charset="0"/>
                <a:cs typeface="Times New Roman" panose="02020603050405020304" charset="0"/>
              </a:rPr>
              <a:t> far-distant elephants </a:t>
            </a:r>
            <a:r>
              <a:rPr lang="en-IN" altLang="en-US" sz="1800" dirty="0" smtClean="0">
                <a:solidFill>
                  <a:schemeClr val="tx1"/>
                </a:solidFill>
                <a:latin typeface="Times New Roman" panose="02020603050405020304" charset="0"/>
                <a:cs typeface="Times New Roman" panose="02020603050405020304" charset="0"/>
              </a:rPr>
              <a:t>and sensitivity to false detection.</a:t>
            </a:r>
            <a:endParaRPr lang="en-US" sz="1800" dirty="0" smtClean="0">
              <a:solidFill>
                <a:schemeClr val="tx1"/>
              </a:solidFill>
              <a:latin typeface="Times New Roman" panose="02020603050405020304" charset="0"/>
              <a:cs typeface="Times New Roman" panose="02020603050405020304" charset="0"/>
            </a:endParaRPr>
          </a:p>
          <a:p>
            <a:pPr marL="0" indent="0" algn="just">
              <a:buNone/>
            </a:pPr>
            <a:r>
              <a:rPr lang="en-US" sz="1800" dirty="0" smtClean="0">
                <a:solidFill>
                  <a:schemeClr val="tx1"/>
                </a:solidFill>
                <a:latin typeface="Times New Roman" panose="02020603050405020304" charset="0"/>
                <a:cs typeface="Times New Roman" panose="02020603050405020304" charset="0"/>
              </a:rPr>
              <a:t>2.Indexing of unconstrained wildlife video is difficult. </a:t>
            </a:r>
            <a:endParaRPr lang="en-US" sz="1800" dirty="0" smtClean="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charset="0"/>
                <a:cs typeface="Times New Roman" panose="02020603050405020304" charset="0"/>
              </a:rPr>
              <a:t>LITERATURE SURVEY (contd.)</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algn="just"/>
            <a:r>
              <a:rPr lang="en-IN" sz="1800" b="1" dirty="0">
                <a:solidFill>
                  <a:schemeClr val="tx1"/>
                </a:solidFill>
                <a:latin typeface="Times New Roman" panose="02020603050405020304" charset="0"/>
                <a:cs typeface="Times New Roman" panose="02020603050405020304" charset="0"/>
              </a:rPr>
              <a:t>Automated identification of animal species in camera trap images</a:t>
            </a:r>
            <a:endParaRPr lang="en-IN" sz="1800" b="1" dirty="0">
              <a:solidFill>
                <a:schemeClr val="tx1"/>
              </a:solidFill>
              <a:latin typeface="Times New Roman" panose="02020603050405020304" charset="0"/>
              <a:cs typeface="Times New Roman" panose="02020603050405020304" charset="0"/>
            </a:endParaRPr>
          </a:p>
          <a:p>
            <a:pPr marL="0" indent="0" algn="just">
              <a:buNone/>
            </a:pPr>
            <a:r>
              <a:rPr lang="en-IN" sz="1800" b="1" dirty="0">
                <a:solidFill>
                  <a:schemeClr val="tx1"/>
                </a:solidFill>
                <a:latin typeface="Times New Roman" panose="02020603050405020304" charset="0"/>
                <a:cs typeface="Times New Roman" panose="02020603050405020304" charset="0"/>
              </a:rPr>
              <a:t>- Xiaoyuan Yu1,2, Jiangping Wang2*, Roland Kays3,4,5, Patrick A Jansen3,6, Tianjiang Wang1 and Thomas Huang</a:t>
            </a:r>
            <a:endParaRPr lang="en-IN" sz="1800" dirty="0">
              <a:solidFill>
                <a:schemeClr val="tx1"/>
              </a:solidFill>
              <a:latin typeface="Times New Roman" panose="02020603050405020304" charset="0"/>
              <a:cs typeface="Times New Roman" panose="02020603050405020304" charset="0"/>
            </a:endParaRPr>
          </a:p>
          <a:p>
            <a:pPr marL="0" indent="0" algn="just">
              <a:buNone/>
            </a:pPr>
            <a:r>
              <a:rPr lang="en-IN" sz="1800" dirty="0">
                <a:solidFill>
                  <a:schemeClr val="tx1"/>
                </a:solidFill>
                <a:latin typeface="Times New Roman" panose="02020603050405020304" charset="0"/>
                <a:cs typeface="Times New Roman" panose="02020603050405020304" charset="0"/>
              </a:rPr>
              <a:t>Image sensors are increasingly being used in biodiversity monitoring, with each study generating many thousands or millions of pictures. Efficiently identifying the species captured by each image is a critical challenge for the advancement of this field.</a:t>
            </a:r>
            <a:endParaRPr lang="en-IN" sz="1800" b="1" dirty="0">
              <a:solidFill>
                <a:schemeClr val="tx1"/>
              </a:solidFill>
              <a:latin typeface="Times New Roman" panose="02020603050405020304" charset="0"/>
              <a:cs typeface="Times New Roman" panose="02020603050405020304" charset="0"/>
            </a:endParaRPr>
          </a:p>
          <a:p>
            <a:pPr marL="0" indent="0" algn="just">
              <a:buNone/>
            </a:pPr>
            <a:endParaRPr lang="en-IN" sz="1800" b="1" dirty="0">
              <a:solidFill>
                <a:schemeClr val="tx1"/>
              </a:solidFill>
              <a:latin typeface="Times New Roman" panose="02020603050405020304" charset="0"/>
              <a:cs typeface="Times New Roman" panose="02020603050405020304" charset="0"/>
            </a:endParaRPr>
          </a:p>
          <a:p>
            <a:pPr marL="0" indent="0" algn="just">
              <a:buNone/>
            </a:pPr>
            <a:endParaRPr lang="en-IN" sz="1800" b="1" dirty="0">
              <a:solidFill>
                <a:schemeClr val="tx1"/>
              </a:solidFill>
              <a:latin typeface="Times New Roman" panose="02020603050405020304" charset="0"/>
              <a:cs typeface="Times New Roman" panose="02020603050405020304" charset="0"/>
            </a:endParaRPr>
          </a:p>
          <a:p>
            <a:pPr marL="0" indent="0" algn="just">
              <a:buNone/>
            </a:pPr>
            <a:r>
              <a:rPr lang="en-IN" sz="1800" b="1" dirty="0">
                <a:solidFill>
                  <a:schemeClr val="tx1"/>
                </a:solidFill>
                <a:latin typeface="Times New Roman" panose="02020603050405020304" charset="0"/>
                <a:cs typeface="Times New Roman" panose="02020603050405020304" charset="0"/>
              </a:rPr>
              <a:t>Advantage:</a:t>
            </a:r>
            <a:endParaRPr lang="en-IN" sz="1800" b="1" dirty="0">
              <a:solidFill>
                <a:schemeClr val="tx1"/>
              </a:solidFill>
              <a:latin typeface="Times New Roman" panose="02020603050405020304" charset="0"/>
              <a:cs typeface="Times New Roman" panose="02020603050405020304" charset="0"/>
            </a:endParaRPr>
          </a:p>
          <a:p>
            <a:pPr marL="0" indent="0" algn="just">
              <a:buNone/>
            </a:pPr>
            <a:r>
              <a:rPr lang="en-IN" sz="1800" dirty="0">
                <a:solidFill>
                  <a:schemeClr val="tx1"/>
                </a:solidFill>
                <a:latin typeface="Times New Roman" panose="02020603050405020304" charset="0"/>
                <a:cs typeface="Times New Roman" panose="02020603050405020304" charset="0"/>
              </a:rPr>
              <a:t>The combination of SIFT and cLBP as descriptors of local images features significantly improved the recognition performance.</a:t>
            </a:r>
            <a:endParaRPr lang="en-IN" sz="1800" dirty="0">
              <a:solidFill>
                <a:schemeClr val="tx1"/>
              </a:solidFill>
              <a:latin typeface="Times New Roman" panose="02020603050405020304" charset="0"/>
              <a:cs typeface="Times New Roman" panose="02020603050405020304" charset="0"/>
            </a:endParaRPr>
          </a:p>
          <a:p>
            <a:pPr marL="0" indent="0" algn="just">
              <a:buNone/>
            </a:pPr>
            <a:r>
              <a:rPr lang="en-IN" sz="1800" b="1" dirty="0">
                <a:solidFill>
                  <a:schemeClr val="tx1"/>
                </a:solidFill>
                <a:latin typeface="Times New Roman" panose="02020603050405020304" charset="0"/>
                <a:cs typeface="Times New Roman" panose="02020603050405020304" charset="0"/>
              </a:rPr>
              <a:t>Disadvantage:</a:t>
            </a:r>
            <a:endParaRPr lang="en-IN" sz="1800" b="1" dirty="0">
              <a:solidFill>
                <a:schemeClr val="tx1"/>
              </a:solidFill>
              <a:latin typeface="Times New Roman" panose="02020603050405020304" charset="0"/>
              <a:cs typeface="Times New Roman" panose="02020603050405020304" charset="0"/>
            </a:endParaRPr>
          </a:p>
          <a:p>
            <a:pPr marL="0" indent="0" algn="just">
              <a:buNone/>
            </a:pPr>
            <a:r>
              <a:rPr lang="en-IN" sz="1800" dirty="0">
                <a:solidFill>
                  <a:schemeClr val="tx1"/>
                </a:solidFill>
                <a:latin typeface="Times New Roman" panose="02020603050405020304" charset="0"/>
                <a:cs typeface="Times New Roman" panose="02020603050405020304" charset="0"/>
              </a:rPr>
              <a:t>Biometric features species analysis need to be included in the local features, such as color, spots, and size of the body.</a:t>
            </a:r>
            <a:endParaRPr lang="en-IN" sz="1800" dirty="0">
              <a:solidFill>
                <a:schemeClr val="tx1"/>
              </a:solidFill>
              <a:latin typeface="Times New Roman" panose="02020603050405020304" charset="0"/>
              <a:cs typeface="Times New Roman" panose="02020603050405020304" charset="0"/>
            </a:endParaRPr>
          </a:p>
          <a:p>
            <a:pPr marL="0" indent="0" algn="just">
              <a:buNone/>
            </a:pPr>
            <a:endParaRPr lang="en-IN" sz="1800" b="1" dirty="0">
              <a:solidFill>
                <a:schemeClr val="tx1"/>
              </a:solidFill>
              <a:latin typeface="Times New Roman" panose="02020603050405020304" charset="0"/>
              <a:cs typeface="Times New Roman" panose="02020603050405020304" charset="0"/>
            </a:endParaRPr>
          </a:p>
          <a:p>
            <a:pPr marL="0" indent="0" algn="just">
              <a:buNone/>
            </a:pPr>
            <a:endParaRPr lang="en-IN" sz="1800" b="1" dirty="0">
              <a:solidFill>
                <a:schemeClr val="tx1"/>
              </a:solidFill>
              <a:latin typeface="Times New Roman" panose="02020603050405020304" charset="0"/>
              <a:cs typeface="Times New Roman" panose="02020603050405020304" charset="0"/>
            </a:endParaRPr>
          </a:p>
          <a:p>
            <a:pPr marL="0" indent="0" algn="just">
              <a:buNone/>
            </a:pPr>
            <a:endParaRPr lang="en-IN" sz="1800" b="1"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LITERATURE SURVEY (contd.)</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lgn="just"/>
            <a:r>
              <a:rPr lang="en-IN" sz="1800" b="1" dirty="0">
                <a:solidFill>
                  <a:schemeClr val="tx1"/>
                </a:solidFill>
                <a:latin typeface="Times New Roman" panose="02020603050405020304" charset="0"/>
                <a:cs typeface="Times New Roman" panose="02020603050405020304" charset="0"/>
              </a:rPr>
              <a:t>Visual Informatics Tools for Supporting Large-Scale Collaborative Wildlife Monitoring with Citizen Scientists - zhihai He, roland Kays, zhi zhang, guanghan ning, chen Huang, tony X. Han, Josh millspaugh, tavis forrester, and William mcshea</a:t>
            </a:r>
            <a:endParaRPr lang="en-IN" sz="1800" b="1" dirty="0">
              <a:solidFill>
                <a:schemeClr val="tx1"/>
              </a:solidFill>
              <a:latin typeface="Times New Roman" panose="02020603050405020304" charset="0"/>
              <a:cs typeface="Times New Roman" panose="02020603050405020304" charset="0"/>
            </a:endParaRPr>
          </a:p>
          <a:p>
            <a:pPr marL="0" indent="0" algn="just">
              <a:buNone/>
            </a:pPr>
            <a:r>
              <a:rPr lang="en-IN" sz="1800" dirty="0">
                <a:solidFill>
                  <a:schemeClr val="tx1"/>
                </a:solidFill>
                <a:latin typeface="Times New Roman" panose="02020603050405020304" charset="0"/>
                <a:cs typeface="Times New Roman" panose="02020603050405020304" charset="0"/>
              </a:rPr>
              <a:t>Collaborative wildlife monitoring and tracking at large scales will help us understand the complex dynamics of wildlife systems, evaluate the impact of human actions and environmental changes on wildlife species, and answer many important ecological and evolutionary research questions.</a:t>
            </a:r>
            <a:endParaRPr lang="en-IN" sz="1800" dirty="0">
              <a:solidFill>
                <a:schemeClr val="tx1"/>
              </a:solidFill>
              <a:latin typeface="Times New Roman" panose="02020603050405020304" charset="0"/>
              <a:cs typeface="Times New Roman" panose="02020603050405020304" charset="0"/>
            </a:endParaRPr>
          </a:p>
          <a:p>
            <a:pPr marL="0" indent="0" algn="just">
              <a:buNone/>
            </a:pPr>
            <a:endParaRPr lang="en-IN" sz="1800" dirty="0">
              <a:solidFill>
                <a:schemeClr val="tx1"/>
              </a:solidFill>
              <a:latin typeface="Times New Roman" panose="02020603050405020304" charset="0"/>
              <a:cs typeface="Times New Roman" panose="02020603050405020304" charset="0"/>
            </a:endParaRPr>
          </a:p>
          <a:p>
            <a:pPr marL="0" indent="0" algn="just">
              <a:buNone/>
            </a:pPr>
            <a:r>
              <a:rPr lang="en-IN" sz="1800" b="1" dirty="0">
                <a:solidFill>
                  <a:schemeClr val="tx1"/>
                </a:solidFill>
                <a:latin typeface="Times New Roman" panose="02020603050405020304" charset="0"/>
                <a:cs typeface="Times New Roman" panose="02020603050405020304" charset="0"/>
              </a:rPr>
              <a:t>Disadvantage:</a:t>
            </a:r>
            <a:endParaRPr lang="en-IN" sz="1800" dirty="0">
              <a:solidFill>
                <a:schemeClr val="tx1"/>
              </a:solidFill>
              <a:latin typeface="Times New Roman" panose="02020603050405020304" charset="0"/>
              <a:cs typeface="Times New Roman" panose="02020603050405020304" charset="0"/>
            </a:endParaRPr>
          </a:p>
          <a:p>
            <a:pPr marL="0" indent="0" algn="just">
              <a:buNone/>
            </a:pPr>
            <a:r>
              <a:rPr lang="en-IN" sz="1800" dirty="0">
                <a:solidFill>
                  <a:schemeClr val="tx1"/>
                </a:solidFill>
                <a:latin typeface="Times New Roman" panose="02020603050405020304" charset="0"/>
                <a:cs typeface="Times New Roman" panose="02020603050405020304" charset="0"/>
              </a:rPr>
              <a:t>Need to develop integrated camera-sensor networking systems, deploy them at large scales, and develop advanced computational and informatics tools to analyze and manage the massive wildlife monitoring data.</a:t>
            </a:r>
            <a:endParaRPr lang="en-IN" sz="1800"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LITERATURE SURVEY (contd.)</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lstStyle/>
          <a:p>
            <a:r>
              <a:rPr lang="en-US" sz="1800" b="1">
                <a:solidFill>
                  <a:schemeClr val="tx1"/>
                </a:solidFill>
                <a:latin typeface="Times New Roman" panose="02020603050405020304" charset="0"/>
                <a:cs typeface="Times New Roman" panose="02020603050405020304" charset="0"/>
              </a:rPr>
              <a:t>From Tiger to Panda: Animal Head Detection</a:t>
            </a:r>
            <a:endParaRPr lang="en-US" sz="1800" b="1">
              <a:solidFill>
                <a:schemeClr val="tx1"/>
              </a:solidFill>
              <a:latin typeface="Times New Roman" panose="02020603050405020304" charset="0"/>
              <a:cs typeface="Times New Roman" panose="02020603050405020304" charset="0"/>
            </a:endParaRPr>
          </a:p>
          <a:p>
            <a:pPr marL="0" indent="0">
              <a:buNone/>
            </a:pPr>
            <a:r>
              <a:rPr lang="en-US" sz="1800" b="1">
                <a:solidFill>
                  <a:schemeClr val="tx1"/>
                </a:solidFill>
                <a:latin typeface="Times New Roman" panose="02020603050405020304" charset="0"/>
                <a:cs typeface="Times New Roman" panose="02020603050405020304" charset="0"/>
              </a:rPr>
              <a:t>Weiwei Zhang, Jian Sun, and Xiaoou Tang, Fellow, IEEE</a:t>
            </a:r>
            <a:endParaRPr lang="en-US" sz="1800" b="1">
              <a:solidFill>
                <a:schemeClr val="tx1"/>
              </a:solidFill>
              <a:latin typeface="Times New Roman" panose="02020603050405020304" charset="0"/>
              <a:cs typeface="Times New Roman" panose="02020603050405020304" charset="0"/>
            </a:endParaRPr>
          </a:p>
          <a:p>
            <a:pPr marL="0" indent="0">
              <a:buNone/>
            </a:pPr>
            <a:r>
              <a:rPr lang="en-US" sz="1800">
                <a:solidFill>
                  <a:schemeClr val="tx1"/>
                </a:solidFill>
                <a:latin typeface="Times New Roman" panose="02020603050405020304" charset="0"/>
                <a:cs typeface="Times New Roman" panose="02020603050405020304" charset="0"/>
              </a:rPr>
              <a:t>Robust object detection has many important applications in real-world online photo processing. For example, both Google image search and MSN live image search have integrated human face detector to retrieve face or portrait photos.</a:t>
            </a:r>
            <a:endParaRPr lang="en-US" sz="1800">
              <a:solidFill>
                <a:schemeClr val="tx1"/>
              </a:solidFill>
              <a:latin typeface="Times New Roman" panose="02020603050405020304" charset="0"/>
              <a:cs typeface="Times New Roman" panose="02020603050405020304" charset="0"/>
            </a:endParaRPr>
          </a:p>
          <a:p>
            <a:pPr marL="0" indent="0">
              <a:buNone/>
            </a:pPr>
            <a:endParaRPr lang="en-US" sz="1800">
              <a:solidFill>
                <a:schemeClr val="tx1"/>
              </a:solidFill>
              <a:latin typeface="Times New Roman" panose="02020603050405020304" charset="0"/>
              <a:cs typeface="Times New Roman" panose="02020603050405020304" charset="0"/>
            </a:endParaRPr>
          </a:p>
          <a:p>
            <a:pPr marL="0" indent="0">
              <a:buNone/>
            </a:pPr>
            <a:r>
              <a:rPr lang="en-US" sz="1800" b="1">
                <a:solidFill>
                  <a:schemeClr val="tx1"/>
                </a:solidFill>
                <a:latin typeface="Times New Roman" panose="02020603050405020304" charset="0"/>
                <a:cs typeface="Times New Roman" panose="02020603050405020304" charset="0"/>
              </a:rPr>
              <a:t>Advantage:</a:t>
            </a:r>
            <a:endParaRPr lang="en-US" sz="1800" b="1">
              <a:solidFill>
                <a:schemeClr val="tx1"/>
              </a:solidFill>
              <a:latin typeface="Times New Roman" panose="02020603050405020304" charset="0"/>
              <a:cs typeface="Times New Roman" panose="02020603050405020304" charset="0"/>
            </a:endParaRPr>
          </a:p>
          <a:p>
            <a:pPr marL="0" indent="0">
              <a:buNone/>
            </a:pPr>
            <a:r>
              <a:rPr lang="en-US" sz="1800">
                <a:solidFill>
                  <a:schemeClr val="tx1"/>
                </a:solidFill>
                <a:latin typeface="Times New Roman" panose="02020603050405020304" charset="0"/>
                <a:cs typeface="Times New Roman" panose="02020603050405020304" charset="0"/>
              </a:rPr>
              <a:t>1.achieved much improved results by decomposing texture and shape features</a:t>
            </a:r>
            <a:endParaRPr lang="en-US" sz="1800">
              <a:solidFill>
                <a:schemeClr val="tx1"/>
              </a:solidFill>
              <a:latin typeface="Times New Roman" panose="02020603050405020304" charset="0"/>
              <a:cs typeface="Times New Roman" panose="02020603050405020304" charset="0"/>
            </a:endParaRPr>
          </a:p>
          <a:p>
            <a:pPr marL="0" indent="0">
              <a:buNone/>
            </a:pPr>
            <a:r>
              <a:rPr lang="en-US" sz="1800">
                <a:solidFill>
                  <a:schemeClr val="tx1"/>
                </a:solidFill>
                <a:latin typeface="Times New Roman" panose="02020603050405020304" charset="0"/>
                <a:cs typeface="Times New Roman" panose="02020603050405020304" charset="0"/>
              </a:rPr>
              <a:t>2.improve the detection results through joint detection based on the shape and texture features</a:t>
            </a:r>
            <a:endParaRPr lang="en-US" sz="1800">
              <a:solidFill>
                <a:schemeClr val="tx1"/>
              </a:solidFill>
              <a:latin typeface="Times New Roman" panose="02020603050405020304" charset="0"/>
              <a:cs typeface="Times New Roman" panose="02020603050405020304" charset="0"/>
            </a:endParaRPr>
          </a:p>
          <a:p>
            <a:pPr marL="0" indent="0">
              <a:buNone/>
            </a:pPr>
            <a:r>
              <a:rPr lang="en-US" sz="1800">
                <a:solidFill>
                  <a:schemeClr val="tx1"/>
                </a:solidFill>
                <a:latin typeface="Times New Roman" panose="02020603050405020304" charset="0"/>
                <a:cs typeface="Times New Roman" panose="02020603050405020304" charset="0"/>
              </a:rPr>
              <a:t>3.the texture and shape detectors are improved by a set of new oriented gradient features. </a:t>
            </a:r>
            <a:endParaRPr lang="en-US" sz="1800">
              <a:solidFill>
                <a:schemeClr val="tx1"/>
              </a:solidFill>
              <a:latin typeface="Times New Roman" panose="02020603050405020304" charset="0"/>
              <a:cs typeface="Times New Roman" panose="02020603050405020304" charset="0"/>
            </a:endParaRPr>
          </a:p>
          <a:p>
            <a:pPr marL="0" indent="0">
              <a:buNone/>
            </a:pPr>
            <a:r>
              <a:rPr lang="en-US" sz="1800" b="1">
                <a:solidFill>
                  <a:schemeClr val="tx1"/>
                </a:solidFill>
                <a:latin typeface="Times New Roman" panose="02020603050405020304" charset="0"/>
                <a:cs typeface="Times New Roman" panose="02020603050405020304" charset="0"/>
              </a:rPr>
              <a:t>Disadvantage:</a:t>
            </a:r>
            <a:endParaRPr lang="en-US" sz="1800">
              <a:solidFill>
                <a:schemeClr val="tx1"/>
              </a:solidFill>
              <a:latin typeface="Times New Roman" panose="02020603050405020304" charset="0"/>
              <a:cs typeface="Times New Roman" panose="02020603050405020304" charset="0"/>
            </a:endParaRPr>
          </a:p>
          <a:p>
            <a:pPr marL="0" indent="0">
              <a:buNone/>
            </a:pPr>
            <a:r>
              <a:rPr lang="en-US" sz="1800">
                <a:solidFill>
                  <a:schemeClr val="tx1"/>
                </a:solidFill>
                <a:latin typeface="Times New Roman" panose="02020603050405020304" charset="0"/>
                <a:cs typeface="Times New Roman" panose="02020603050405020304" charset="0"/>
              </a:rPr>
              <a:t>1.Less animals are used for detection. </a:t>
            </a:r>
            <a:endParaRPr lang="en-US" sz="1800">
              <a:solidFill>
                <a:schemeClr val="tx1"/>
              </a:solidFill>
              <a:latin typeface="Times New Roman" panose="02020603050405020304" charset="0"/>
              <a:cs typeface="Times New Roman" panose="02020603050405020304" charset="0"/>
            </a:endParaRPr>
          </a:p>
          <a:p>
            <a:pPr marL="0" indent="0">
              <a:buNone/>
            </a:pPr>
            <a:r>
              <a:rPr lang="en-US" sz="1800">
                <a:solidFill>
                  <a:schemeClr val="tx1"/>
                </a:solidFill>
                <a:latin typeface="Times New Roman" panose="02020603050405020304" charset="0"/>
                <a:cs typeface="Times New Roman" panose="02020603050405020304" charset="0"/>
              </a:rPr>
              <a:t>2.Accuracy of the detection performance is less.</a:t>
            </a:r>
            <a:endParaRPr lang="en-US" sz="180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LITERATURE SURVEY (contd.)</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algn="just"/>
            <a:r>
              <a:rPr lang="en-IN" sz="1800" b="1" dirty="0">
                <a:solidFill>
                  <a:schemeClr val="tx1"/>
                </a:solidFill>
                <a:latin typeface="Times New Roman" panose="02020603050405020304" charset="0"/>
                <a:cs typeface="Times New Roman" panose="02020603050405020304" charset="0"/>
              </a:rPr>
              <a:t>Animal–Vehicle Collision Mitigation System for Automated Vehicles - Abdelhamid Mammeri, Depu Zhou, and Azzedine Boukerche</a:t>
            </a:r>
            <a:endParaRPr lang="en-IN" sz="1800" b="1" dirty="0">
              <a:solidFill>
                <a:schemeClr val="tx1"/>
              </a:solidFill>
              <a:latin typeface="Times New Roman" panose="02020603050405020304" charset="0"/>
              <a:cs typeface="Times New Roman" panose="02020603050405020304" charset="0"/>
            </a:endParaRPr>
          </a:p>
          <a:p>
            <a:pPr marL="0" indent="0" algn="just">
              <a:buNone/>
            </a:pPr>
            <a:r>
              <a:rPr lang="en-IN" sz="1800" dirty="0">
                <a:solidFill>
                  <a:schemeClr val="tx1"/>
                </a:solidFill>
                <a:latin typeface="Times New Roman" panose="02020603050405020304" charset="0"/>
                <a:cs typeface="Times New Roman" panose="02020603050405020304" charset="0"/>
              </a:rPr>
              <a:t>Detecting large animals on roadways using automated systems such as robots or vehicles is a vital task. This can be achieved using conventional tools such as ultrasonic sensors, or with innovative technology based on smart cameras.</a:t>
            </a:r>
            <a:endParaRPr lang="en-IN" sz="1800" dirty="0">
              <a:solidFill>
                <a:schemeClr val="tx1"/>
              </a:solidFill>
              <a:latin typeface="Times New Roman" panose="02020603050405020304" charset="0"/>
              <a:cs typeface="Times New Roman" panose="02020603050405020304" charset="0"/>
            </a:endParaRPr>
          </a:p>
          <a:p>
            <a:pPr marL="0" indent="0" algn="just">
              <a:buNone/>
            </a:pPr>
            <a:endParaRPr lang="en-IN" sz="1800" dirty="0">
              <a:solidFill>
                <a:schemeClr val="tx1"/>
              </a:solidFill>
              <a:latin typeface="Times New Roman" panose="02020603050405020304" charset="0"/>
              <a:cs typeface="Times New Roman" panose="02020603050405020304" charset="0"/>
            </a:endParaRPr>
          </a:p>
          <a:p>
            <a:pPr marL="0" indent="0">
              <a:buNone/>
            </a:pPr>
            <a:endParaRPr lang="en-IN" sz="1800" dirty="0">
              <a:solidFill>
                <a:schemeClr val="tx1"/>
              </a:solidFill>
              <a:latin typeface="Times New Roman" panose="02020603050405020304" charset="0"/>
              <a:cs typeface="Times New Roman" panose="02020603050405020304" charset="0"/>
            </a:endParaRPr>
          </a:p>
          <a:p>
            <a:pPr marL="0" indent="0">
              <a:buNone/>
            </a:pPr>
            <a:r>
              <a:rPr lang="en-IN" sz="1800" b="1" dirty="0">
                <a:solidFill>
                  <a:schemeClr val="tx1"/>
                </a:solidFill>
                <a:latin typeface="Times New Roman" panose="02020603050405020304" charset="0"/>
                <a:cs typeface="Times New Roman" panose="02020603050405020304" charset="0"/>
              </a:rPr>
              <a:t>Advantage:</a:t>
            </a:r>
            <a:endParaRPr lang="en-IN" sz="1800" b="1" dirty="0">
              <a:solidFill>
                <a:schemeClr val="tx1"/>
              </a:solidFill>
              <a:latin typeface="Times New Roman" panose="02020603050405020304" charset="0"/>
              <a:cs typeface="Times New Roman" panose="02020603050405020304" charset="0"/>
            </a:endParaRPr>
          </a:p>
          <a:p>
            <a:pPr marL="0" indent="0">
              <a:buNone/>
            </a:pPr>
            <a:r>
              <a:rPr lang="en-IN" sz="1800" dirty="0">
                <a:solidFill>
                  <a:schemeClr val="tx1"/>
                </a:solidFill>
                <a:latin typeface="Times New Roman" panose="02020603050405020304" charset="0"/>
                <a:cs typeface="Times New Roman" panose="02020603050405020304" charset="0"/>
              </a:rPr>
              <a:t>Two-stage architecture LBP-AdaBoost/ HOG-SVM has shown a good performance in daytime conditions. </a:t>
            </a:r>
            <a:endParaRPr lang="en-IN" sz="1800" dirty="0">
              <a:solidFill>
                <a:schemeClr val="tx1"/>
              </a:solidFill>
              <a:latin typeface="Times New Roman" panose="02020603050405020304" charset="0"/>
              <a:cs typeface="Times New Roman" panose="02020603050405020304" charset="0"/>
            </a:endParaRPr>
          </a:p>
          <a:p>
            <a:pPr marL="0" indent="0">
              <a:buNone/>
            </a:pPr>
            <a:r>
              <a:rPr lang="en-IN" sz="1800" b="1" dirty="0">
                <a:solidFill>
                  <a:schemeClr val="tx1"/>
                </a:solidFill>
                <a:latin typeface="Times New Roman" panose="02020603050405020304" charset="0"/>
                <a:cs typeface="Times New Roman" panose="02020603050405020304" charset="0"/>
              </a:rPr>
              <a:t>Disadvantage:</a:t>
            </a:r>
            <a:endParaRPr lang="en-IN" sz="1800" dirty="0">
              <a:solidFill>
                <a:schemeClr val="tx1"/>
              </a:solidFill>
              <a:latin typeface="Times New Roman" panose="02020603050405020304" charset="0"/>
              <a:cs typeface="Times New Roman" panose="02020603050405020304" charset="0"/>
            </a:endParaRPr>
          </a:p>
          <a:p>
            <a:pPr marL="0" indent="0">
              <a:buNone/>
            </a:pPr>
            <a:r>
              <a:rPr lang="en-IN" sz="1800" dirty="0">
                <a:solidFill>
                  <a:schemeClr val="tx1"/>
                </a:solidFill>
                <a:latin typeface="Times New Roman" panose="02020603050405020304" charset="0"/>
                <a:cs typeface="Times New Roman" panose="02020603050405020304" charset="0"/>
              </a:rPr>
              <a:t>During the nighttime, the combination of LBP-AdaBoost and HOG-SVM has shown limited capabilities.</a:t>
            </a:r>
            <a:endParaRPr lang="en-IN" sz="1800"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11956</Words>
  <Application>WPS Presentation</Application>
  <PresentationFormat>On-screen Show (4:3)</PresentationFormat>
  <Paragraphs>310</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SimSun</vt:lpstr>
      <vt:lpstr>Wingdings</vt:lpstr>
      <vt:lpstr>Century Gothic</vt:lpstr>
      <vt:lpstr>Courier New</vt:lpstr>
      <vt:lpstr>Times New Roman</vt:lpstr>
      <vt:lpstr>Palatino Linotype</vt:lpstr>
      <vt:lpstr>Microsoft YaHei</vt:lpstr>
      <vt:lpstr>Arial Unicode MS</vt:lpstr>
      <vt:lpstr>Segoe Print</vt:lpstr>
      <vt:lpstr>Calibri</vt:lpstr>
      <vt:lpstr>Executive</vt:lpstr>
      <vt:lpstr>AUTOMATED SEGMENTATION AND IDENTIFICATION OF WILDLIFE FOR PREVENTING ROADKILLS IN HIGHWAYS</vt:lpstr>
      <vt:lpstr>ABSTRACT</vt:lpstr>
      <vt:lpstr>BASIC CONCEPTS</vt:lpstr>
      <vt:lpstr>BASIC CONCEPTS (contd.)</vt:lpstr>
      <vt:lpstr>LITERATURE SURVEY </vt:lpstr>
      <vt:lpstr>LITERATURE SURVEY (contd.)</vt:lpstr>
      <vt:lpstr>LITERATURE SURVEY (contd.)</vt:lpstr>
      <vt:lpstr>LITERATURE SURVEY (contd.)</vt:lpstr>
      <vt:lpstr>LITERATURE SURVEY (contd.)</vt:lpstr>
      <vt:lpstr>ISSUES AND CHALLENGES </vt:lpstr>
      <vt:lpstr>PROBLEM STATEMENT</vt:lpstr>
      <vt:lpstr>PROPOSED ARCHITECTURE</vt:lpstr>
      <vt:lpstr>MODULE</vt:lpstr>
      <vt:lpstr>MODULE DESCRIPTION</vt:lpstr>
      <vt:lpstr>MODULE DESCRIPTION</vt:lpstr>
      <vt:lpstr>MODULE DESCRIPTION </vt:lpstr>
      <vt:lpstr>SYSTEM REQUIREMENT AND TOOLS</vt:lpstr>
      <vt:lpstr>SYSTEM REQUIREMENT AND TOOLS  (contd.)</vt:lpstr>
      <vt:lpstr>SCREENSHOTS</vt:lpstr>
      <vt:lpstr>SCREENSHOTS</vt:lpstr>
      <vt:lpstr>SCREENSHOTS</vt:lpstr>
      <vt:lpstr>SCREENSHOTS</vt:lpstr>
      <vt:lpstr>CONCLUSION</vt:lpstr>
      <vt:lpstr>FUTURE SCOPE</vt:lpstr>
      <vt:lpstr>REFERENCES</vt:lpstr>
      <vt:lpstr>REFERENCES (contd.)</vt:lpstr>
      <vt:lpstr>ANNEXURE</vt:lpstr>
      <vt:lpstr>ANNEXURE</vt:lpstr>
      <vt:lpstr>ANNEXURE</vt:lpstr>
      <vt:lpstr>ANNEXURE</vt:lpstr>
      <vt:lpstr>ANNEXURE</vt:lpstr>
      <vt:lpstr>ANNEXURE</vt:lpstr>
      <vt:lpstr>ANNEXURE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SEGMENTATION OF</dc:title>
  <dc:creator>Welcome</dc:creator>
  <cp:lastModifiedBy>sneha</cp:lastModifiedBy>
  <cp:revision>68</cp:revision>
  <dcterms:created xsi:type="dcterms:W3CDTF">2019-01-07T10:46:00Z</dcterms:created>
  <dcterms:modified xsi:type="dcterms:W3CDTF">2019-03-26T04:33:00Z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