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2"/>
  </p:sldMasterIdLst>
  <p:notesMasterIdLst>
    <p:notesMasterId r:id="rId4"/>
  </p:notesMasterIdLst>
  <p:handoutMasterIdLst>
    <p:handoutMasterId r:id="rId5"/>
  </p:handoutMasterIdLst>
  <p:sldIdLst>
    <p:sldId id="1989" r:id="rId3"/>
  </p:sldIdLst>
  <p:sldSz cx="12192000" cy="6858000"/>
  <p:notesSz cx="6858000" cy="9144000"/>
  <p:custDataLst>
    <p:tags r:id="rId6"/>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3792" autoAdjust="0"/>
  </p:normalViewPr>
  <p:slideViewPr>
    <p:cSldViewPr>
      <p:cViewPr varScale="1">
        <p:scale>
          <a:sx n="79" d="100"/>
          <a:sy n="79" d="100"/>
        </p:scale>
        <p:origin x="110" y="26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13/06/2022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13/06/2022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54" name="think-cell Slide" r:id="rId6" imgW="12700" imgH="12700" progId="">
                  <p:embed/>
                </p:oleObj>
              </mc:Choice>
              <mc:Fallback>
                <p:oleObj name="think-cell Slide" r:id="rId6" imgW="12700" imgH="12700" progId="">
                  <p:embed/>
                  <p:pic>
                    <p:nvPicPr>
                      <p:cNvPr id="0"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198"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22"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46"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78" name="think-cell Slide" r:id="rId7" imgW="12700" imgH="12700" progId="">
                  <p:embed/>
                </p:oleObj>
              </mc:Choice>
              <mc:Fallback>
                <p:oleObj name="think-cell Slide" r:id="rId7" imgW="12700" imgH="12700" progId="">
                  <p:embed/>
                  <p:pic>
                    <p:nvPicPr>
                      <p:cNvPr id="0"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4" name="think-cell Slide" r:id="rId4" imgW="12700" imgH="12700" progId="TCLayout.ActiveDocument.1">
                  <p:embed/>
                </p:oleObj>
              </mc:Choice>
              <mc:Fallback>
                <p:oleObj name="think-cell Slide" r:id="rId4" imgW="12700" imgH="12700" progId="TCLayout.ActiveDocument.1">
                  <p:embed/>
                  <p:pic>
                    <p:nvPicPr>
                      <p:cNvPr id="0"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8" name="think-cell Slide" r:id="rId4" imgW="12700" imgH="12700" progId="TCLayout.ActiveDocument.1">
                  <p:embed/>
                </p:oleObj>
              </mc:Choice>
              <mc:Fallback>
                <p:oleObj name="think-cell Slide" r:id="rId4" imgW="12700" imgH="12700" progId="TCLayout.ActiveDocument.1">
                  <p:embed/>
                  <p:pic>
                    <p:nvPicPr>
                      <p:cNvPr id="0"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2" name="think-cell Slide" r:id="rId4" imgW="12700" imgH="12700" progId="TCLayout.ActiveDocument.1">
                  <p:embed/>
                </p:oleObj>
              </mc:Choice>
              <mc:Fallback>
                <p:oleObj name="think-cell Slide" r:id="rId4" imgW="12700" imgH="12700" progId="TCLayout.ActiveDocument.1">
                  <p:embed/>
                  <p:pic>
                    <p:nvPicPr>
                      <p:cNvPr id="0"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02" name="think-cell Slide" r:id="rId7" imgW="12700" imgH="12700" progId="">
                  <p:embed/>
                </p:oleObj>
              </mc:Choice>
              <mc:Fallback>
                <p:oleObj name="think-cell Slide" r:id="rId7" imgW="12700" imgH="12700" progId="">
                  <p:embed/>
                  <p:pic>
                    <p:nvPicPr>
                      <p:cNvPr id="0"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26" name="think-cell Slide" r:id="rId9" imgW="12700" imgH="12700" progId="">
                  <p:embed/>
                </p:oleObj>
              </mc:Choice>
              <mc:Fallback>
                <p:oleObj name="think-cell Slide" r:id="rId9" imgW="12700" imgH="12700" progId="">
                  <p:embed/>
                  <p:pic>
                    <p:nvPicPr>
                      <p:cNvPr id="0"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0" name="think-cell Slide" r:id="rId5" imgW="12700" imgH="12700" progId="">
                  <p:embed/>
                </p:oleObj>
              </mc:Choice>
              <mc:Fallback>
                <p:oleObj name="think-cell Slide" r:id="rId5" imgW="12700" imgH="12700" progId="">
                  <p:embed/>
                  <p:pic>
                    <p:nvPicPr>
                      <p:cNvPr id="0"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4" name="think-cell Slide" r:id="rId4" imgW="12700" imgH="12700" progId="">
                  <p:embed/>
                </p:oleObj>
              </mc:Choice>
              <mc:Fallback>
                <p:oleObj name="think-cell Slide" r:id="rId4" imgW="12700" imgH="12700" progId="">
                  <p:embed/>
                  <p:pic>
                    <p:nvPicPr>
                      <p:cNvPr id="0"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6/13/2022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0" name="think-cell Slide" r:id="rId25" imgW="12700" imgH="12700" progId="">
                  <p:embed/>
                </p:oleObj>
              </mc:Choice>
              <mc:Fallback>
                <p:oleObj name="think-cell Slide" r:id="rId25" imgW="12700" imgH="12700" progId="">
                  <p:embed/>
                  <p:pic>
                    <p:nvPicPr>
                      <p:cNvPr id="0"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0" name="think-cell Slide" r:id="rId14" imgW="12700" imgH="12700" progId="TCLayout.ActiveDocument.1">
                  <p:embed/>
                </p:oleObj>
              </mc:Choice>
              <mc:Fallback>
                <p:oleObj name="think-cell Slide" r:id="rId14" imgW="12700" imgH="12700" progId="TCLayout.ActiveDocument.1">
                  <p:embed/>
                  <p:pic>
                    <p:nvPicPr>
                      <p:cNvPr id="0"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padmasri-09"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4.png"/><Relationship Id="rId5" Type="http://schemas.openxmlformats.org/officeDocument/2006/relationships/hyperlink" Target="https://youtu.be/8g4dzcrUXqc"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64963049"/>
              </p:ext>
            </p:extLst>
          </p:nvPr>
        </p:nvGraphicFramePr>
        <p:xfrm>
          <a:off x="9229725" y="1184911"/>
          <a:ext cx="2962275" cy="5673090"/>
        </p:xfrm>
        <a:graphic>
          <a:graphicData uri="http://schemas.openxmlformats.org/drawingml/2006/table">
            <a:tbl>
              <a:tblPr firstRow="1" bandRow="1">
                <a:tableStyleId>{0E3FDE45-AF77-4B5C-9715-49D594BDF05E}</a:tableStyleId>
              </a:tblPr>
              <a:tblGrid>
                <a:gridCol w="904875">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87494">
                <a:tc>
                  <a:txBody>
                    <a:bodyPr/>
                    <a:lstStyle/>
                    <a:p>
                      <a:pPr algn="l" fontAlgn="base"/>
                      <a:r>
                        <a:rPr lang="en-US" sz="1200" b="0" i="0" u="none" strike="noStrike" dirty="0">
                          <a:solidFill>
                            <a:srgbClr val="000000"/>
                          </a:solidFill>
                          <a:effectLst/>
                          <a:latin typeface="Calibri" panose="020F0502020204030204" pitchFamily="34" charset="0"/>
                        </a:rPr>
                        <a:t>C#</a:t>
                      </a:r>
                      <a:r>
                        <a:rPr lang="en-US" sz="1200" b="1" i="0" dirty="0">
                          <a:solidFill>
                            <a:srgbClr val="000000"/>
                          </a:solidFill>
                          <a:effectLst/>
                          <a:latin typeface="Calibri" panose="020F0502020204030204" pitchFamily="34" charset="0"/>
                        </a:rPr>
                        <a:t>​</a:t>
                      </a:r>
                      <a:endParaRPr lang="en-US" sz="1200" b="1" i="0" dirty="0">
                        <a:solidFill>
                          <a:srgbClr val="000000"/>
                        </a:solidFill>
                        <a:effectLst/>
                      </a:endParaRPr>
                    </a:p>
                  </a:txBody>
                  <a:tcPr/>
                </a:tc>
                <a:tc>
                  <a:txBody>
                    <a:bodyPr/>
                    <a:lstStyle/>
                    <a:p>
                      <a:pPr algn="l" fontAlgn="base"/>
                      <a:r>
                        <a:rPr lang="en-US" sz="1200" b="0" i="0" u="none" strike="noStrike">
                          <a:solidFill>
                            <a:srgbClr val="000000"/>
                          </a:solidFill>
                          <a:effectLst/>
                          <a:latin typeface="Calibri" panose="020F0502020204030204" pitchFamily="34" charset="0"/>
                        </a:rPr>
                        <a:t>C# Basics,OOPS,Generics,</a:t>
                      </a:r>
                      <a:r>
                        <a:rPr lang="en-US" sz="1200" b="1" i="0">
                          <a:solidFill>
                            <a:srgbClr val="000000"/>
                          </a:solidFill>
                          <a:effectLst/>
                          <a:latin typeface="Calibri" panose="020F0502020204030204" pitchFamily="34" charset="0"/>
                        </a:rPr>
                        <a:t>​</a:t>
                      </a:r>
                      <a:endParaRPr lang="en-US" sz="1200" b="1" i="0">
                        <a:solidFill>
                          <a:srgbClr val="000000"/>
                        </a:solidFill>
                        <a:effectLst/>
                      </a:endParaRPr>
                    </a:p>
                    <a:p>
                      <a:pPr algn="l" fontAlgn="base"/>
                      <a:r>
                        <a:rPr lang="en-US" sz="1200" b="0" i="0" u="none" strike="noStrike">
                          <a:solidFill>
                            <a:srgbClr val="000000"/>
                          </a:solidFill>
                          <a:effectLst/>
                          <a:latin typeface="Calibri" panose="020F0502020204030204" pitchFamily="34" charset="0"/>
                        </a:rPr>
                        <a:t>Collections, Array,Loops,LINQ</a:t>
                      </a:r>
                      <a:r>
                        <a:rPr lang="en-US" sz="1200" b="1" i="0">
                          <a:solidFill>
                            <a:srgbClr val="000000"/>
                          </a:solidFill>
                          <a:effectLst/>
                          <a:latin typeface="Calibri" panose="020F0502020204030204" pitchFamily="34" charset="0"/>
                        </a:rPr>
                        <a:t>​</a:t>
                      </a:r>
                      <a:endParaRPr lang="en-US" sz="1200" b="1" i="0">
                        <a:solidFill>
                          <a:srgbClr val="000000"/>
                        </a:solidFill>
                        <a:effectLst/>
                      </a:endParaRPr>
                    </a:p>
                  </a:txBody>
                  <a:tcPr/>
                </a:tc>
                <a:extLst>
                  <a:ext uri="{0D108BD9-81ED-4DB2-BD59-A6C34878D82A}">
                    <a16:rowId xmlns:a16="http://schemas.microsoft.com/office/drawing/2014/main" val="10000"/>
                  </a:ext>
                </a:extLst>
              </a:tr>
              <a:tr h="727861">
                <a:tc>
                  <a:txBody>
                    <a:bodyPr/>
                    <a:lstStyle/>
                    <a:p>
                      <a:pPr algn="l" fontAlgn="base"/>
                      <a:r>
                        <a:rPr lang="en-US" sz="1200" b="0" i="0" u="none" strike="noStrike">
                          <a:solidFill>
                            <a:srgbClr val="000000"/>
                          </a:solidFill>
                          <a:effectLst/>
                          <a:latin typeface="Calibri" panose="020F0502020204030204" pitchFamily="34" charset="0"/>
                        </a:rPr>
                        <a:t>.NET</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a:solidFill>
                            <a:srgbClr val="000000"/>
                          </a:solidFill>
                          <a:effectLst/>
                          <a:latin typeface="Calibri" panose="020F0502020204030204" pitchFamily="34" charset="0"/>
                        </a:rPr>
                        <a:t>ADO.NET,ASP.NET with MVC5 and WEB API,Entity Framework</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extLst>
                  <a:ext uri="{0D108BD9-81ED-4DB2-BD59-A6C34878D82A}">
                    <a16:rowId xmlns:a16="http://schemas.microsoft.com/office/drawing/2014/main" val="236619847"/>
                  </a:ext>
                </a:extLst>
              </a:tr>
              <a:tr h="727861">
                <a:tc>
                  <a:txBody>
                    <a:bodyPr/>
                    <a:lstStyle/>
                    <a:p>
                      <a:pPr algn="l" fontAlgn="base"/>
                      <a:r>
                        <a:rPr lang="en-US" sz="1200" b="0" i="0" u="none" strike="noStrike" dirty="0">
                          <a:solidFill>
                            <a:srgbClr val="000000"/>
                          </a:solidFill>
                          <a:effectLst/>
                          <a:latin typeface="Calibri" panose="020F0502020204030204" pitchFamily="34" charset="0"/>
                        </a:rPr>
                        <a:t>React</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Components, Hooks, Virtual DOM, Routing, Forms &amp; Validation</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2362141945"/>
                  </a:ext>
                </a:extLst>
              </a:tr>
              <a:tr h="356692">
                <a:tc>
                  <a:txBody>
                    <a:bodyPr/>
                    <a:lstStyle/>
                    <a:p>
                      <a:pPr algn="l" fontAlgn="base"/>
                      <a:r>
                        <a:rPr lang="en-US" sz="1200" b="0" i="0" u="none" strike="noStrike">
                          <a:solidFill>
                            <a:srgbClr val="000000"/>
                          </a:solidFill>
                          <a:effectLst/>
                          <a:latin typeface="Calibri" panose="020F0502020204030204" pitchFamily="34" charset="0"/>
                        </a:rPr>
                        <a:t>Database</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a:solidFill>
                            <a:srgbClr val="000000"/>
                          </a:solidFill>
                          <a:effectLst/>
                          <a:latin typeface="Calibri" panose="020F0502020204030204" pitchFamily="34" charset="0"/>
                        </a:rPr>
                        <a:t>Microsoft SQL Server </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extLst>
                  <a:ext uri="{0D108BD9-81ED-4DB2-BD59-A6C34878D82A}">
                    <a16:rowId xmlns:a16="http://schemas.microsoft.com/office/drawing/2014/main" val="10002"/>
                  </a:ext>
                </a:extLst>
              </a:tr>
              <a:tr h="1049097">
                <a:tc>
                  <a:txBody>
                    <a:bodyPr/>
                    <a:lstStyle/>
                    <a:p>
                      <a:pPr algn="l" fontAlgn="base"/>
                      <a:r>
                        <a:rPr lang="en-US" sz="1200" b="0" i="0" u="none" strike="noStrike" dirty="0">
                          <a:solidFill>
                            <a:srgbClr val="000000"/>
                          </a:solidFill>
                          <a:effectLst/>
                          <a:latin typeface="Calibri" panose="020F0502020204030204" pitchFamily="34" charset="0"/>
                        </a:rPr>
                        <a:t>UI Tech</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HTML 5 &amp; CSS 3,JavaScript, ES6 &amp; TypeScript ,Optimized UI Design</a:t>
                      </a:r>
                      <a:endParaRPr lang="en-US" sz="1200" b="0" i="0" dirty="0">
                        <a:solidFill>
                          <a:srgbClr val="000000"/>
                        </a:solidFill>
                        <a:effectLst/>
                      </a:endParaRPr>
                    </a:p>
                  </a:txBody>
                  <a:tcPr/>
                </a:tc>
                <a:extLst>
                  <a:ext uri="{0D108BD9-81ED-4DB2-BD59-A6C34878D82A}">
                    <a16:rowId xmlns:a16="http://schemas.microsoft.com/office/drawing/2014/main" val="10003"/>
                  </a:ext>
                </a:extLst>
              </a:tr>
              <a:tr h="1049097">
                <a:tc>
                  <a:txBody>
                    <a:bodyPr/>
                    <a:lstStyle/>
                    <a:p>
                      <a:pPr algn="l" fontAlgn="base"/>
                      <a:r>
                        <a:rPr lang="en-US" sz="1200" b="0" i="0" dirty="0">
                          <a:solidFill>
                            <a:srgbClr val="000000"/>
                          </a:solidFill>
                          <a:effectLst/>
                          <a:latin typeface="Calibri" panose="020F0502020204030204" pitchFamily="34" charset="0"/>
                          <a:cs typeface="Calibri" panose="020F0502020204030204" pitchFamily="34" charset="0"/>
                        </a:rPr>
                        <a:t>Cloud</a:t>
                      </a:r>
                    </a:p>
                  </a:txBody>
                  <a:tcPr/>
                </a:tc>
                <a:tc>
                  <a:txBody>
                    <a:bodyPr/>
                    <a:lstStyle/>
                    <a:p>
                      <a:pPr algn="l" fontAlgn="base"/>
                      <a:r>
                        <a:rPr lang="en-US" sz="1200" b="0" i="0" dirty="0">
                          <a:solidFill>
                            <a:srgbClr val="000000"/>
                          </a:solidFill>
                          <a:effectLst/>
                          <a:latin typeface="Calibri" panose="020F0502020204030204" pitchFamily="34" charset="0"/>
                          <a:cs typeface="Calibri" panose="020F0502020204030204" pitchFamily="34" charset="0"/>
                        </a:rPr>
                        <a:t>Microsoft Azure training ongoing</a:t>
                      </a:r>
                    </a:p>
                  </a:txBody>
                  <a:tcPr/>
                </a:tc>
                <a:extLst>
                  <a:ext uri="{0D108BD9-81ED-4DB2-BD59-A6C34878D82A}">
                    <a16:rowId xmlns:a16="http://schemas.microsoft.com/office/drawing/2014/main" val="1123787861"/>
                  </a:ext>
                </a:extLst>
              </a:tr>
              <a:tr h="587494">
                <a:tc>
                  <a:txBody>
                    <a:bodyPr/>
                    <a:lstStyle/>
                    <a:p>
                      <a:pPr algn="l" fontAlgn="base"/>
                      <a:r>
                        <a:rPr lang="en-US" sz="1200" b="0" i="0" u="none" strike="noStrike">
                          <a:solidFill>
                            <a:srgbClr val="000000"/>
                          </a:solidFill>
                          <a:effectLst/>
                          <a:latin typeface="Calibri" panose="020F0502020204030204" pitchFamily="34" charset="0"/>
                        </a:rPr>
                        <a:t>Tools</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err="1">
                          <a:solidFill>
                            <a:srgbClr val="000000"/>
                          </a:solidFill>
                          <a:effectLst/>
                          <a:latin typeface="Calibri" panose="020F0502020204030204" pitchFamily="34" charset="0"/>
                        </a:rPr>
                        <a:t>Git</a:t>
                      </a:r>
                      <a:r>
                        <a:rPr lang="en-US" sz="1200" b="0" i="0" u="none" strike="noStrike" dirty="0">
                          <a:solidFill>
                            <a:srgbClr val="000000"/>
                          </a:solidFill>
                          <a:effectLst/>
                          <a:latin typeface="Calibri" panose="020F0502020204030204" pitchFamily="34" charset="0"/>
                        </a:rPr>
                        <a:t>, </a:t>
                      </a:r>
                      <a:r>
                        <a:rPr lang="en-US" sz="1200" b="0" i="0" u="none" strike="noStrike" dirty="0" err="1">
                          <a:solidFill>
                            <a:srgbClr val="000000"/>
                          </a:solidFill>
                          <a:effectLst/>
                          <a:latin typeface="Calibri" panose="020F0502020204030204" pitchFamily="34" charset="0"/>
                        </a:rPr>
                        <a:t>PostMan,SSMS,Visual</a:t>
                      </a:r>
                      <a:r>
                        <a:rPr lang="en-US" sz="1200" b="0" i="0" u="none" strike="noStrike" dirty="0">
                          <a:solidFill>
                            <a:srgbClr val="000000"/>
                          </a:solidFill>
                          <a:effectLst/>
                          <a:latin typeface="Calibri" panose="020F0502020204030204" pitchFamily="34" charset="0"/>
                        </a:rPr>
                        <a:t> Studio, Visual Studio Code</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10004"/>
                  </a:ext>
                </a:extLst>
              </a:tr>
              <a:tr h="587494">
                <a:tc>
                  <a:txBody>
                    <a:bodyPr/>
                    <a:lstStyle/>
                    <a:p>
                      <a:pPr algn="l" fontAlgn="base"/>
                      <a:r>
                        <a:rPr lang="en-US" sz="1200" b="0" i="0" u="none" strike="noStrike">
                          <a:solidFill>
                            <a:srgbClr val="000000"/>
                          </a:solidFill>
                          <a:effectLst/>
                          <a:latin typeface="Calibri" panose="020F0502020204030204" pitchFamily="34" charset="0"/>
                        </a:rPr>
                        <a:t>Add On skills</a:t>
                      </a:r>
                      <a:r>
                        <a:rPr lang="en-US" sz="1200" b="0" i="0">
                          <a:solidFill>
                            <a:srgbClr val="000000"/>
                          </a:solidFill>
                          <a:effectLst/>
                          <a:latin typeface="Calibri" panose="020F0502020204030204" pitchFamily="34" charset="0"/>
                        </a:rPr>
                        <a:t>​</a:t>
                      </a:r>
                      <a:endParaRPr lang="en-US" sz="1200" b="0" i="0">
                        <a:solidFill>
                          <a:srgbClr val="000000"/>
                        </a:solidFill>
                        <a:effectLst/>
                      </a:endParaRPr>
                    </a:p>
                  </a:txBody>
                  <a:tcPr/>
                </a:tc>
                <a:tc>
                  <a:txBody>
                    <a:bodyPr/>
                    <a:lstStyle/>
                    <a:p>
                      <a:pPr algn="l" fontAlgn="base"/>
                      <a:r>
                        <a:rPr lang="en-US" sz="1200" b="0" i="0" u="none" strike="noStrike" dirty="0">
                          <a:solidFill>
                            <a:srgbClr val="000000"/>
                          </a:solidFill>
                          <a:effectLst/>
                          <a:latin typeface="Calibri" panose="020F0502020204030204" pitchFamily="34" charset="0"/>
                        </a:rPr>
                        <a:t>Immersive Learning</a:t>
                      </a:r>
                      <a:r>
                        <a:rPr lang="en-US" sz="1200" b="0" i="0" dirty="0">
                          <a:solidFill>
                            <a:srgbClr val="000000"/>
                          </a:solidFill>
                          <a:effectLst/>
                          <a:latin typeface="Calibri" panose="020F0502020204030204" pitchFamily="34" charset="0"/>
                        </a:rPr>
                        <a:t>​</a:t>
                      </a:r>
                      <a:endParaRPr lang="en-US" sz="1200" b="0" i="0" dirty="0">
                        <a:solidFill>
                          <a:srgbClr val="000000"/>
                        </a:solidFill>
                        <a:effectLst/>
                      </a:endParaRPr>
                    </a:p>
                  </a:txBody>
                  <a:tcPr/>
                </a:tc>
                <a:extLst>
                  <a:ext uri="{0D108BD9-81ED-4DB2-BD59-A6C34878D82A}">
                    <a16:rowId xmlns:a16="http://schemas.microsoft.com/office/drawing/2014/main" val="10006"/>
                  </a:ext>
                </a:extLst>
              </a:tr>
            </a:tbl>
          </a:graphicData>
        </a:graphic>
      </p:graphicFrame>
      <p:sp>
        <p:nvSpPr>
          <p:cNvPr id="7170" name="Text Placeholder 18"/>
          <p:cNvSpPr>
            <a:spLocks noGrp="1"/>
          </p:cNvSpPr>
          <p:nvPr>
            <p:ph type="body" sz="quarter" idx="36"/>
          </p:nvPr>
        </p:nvSpPr>
        <p:spPr>
          <a:xfrm>
            <a:off x="4785937" y="3272457"/>
            <a:ext cx="4008437" cy="3207524"/>
          </a:xfrm>
        </p:spPr>
        <p:txBody>
          <a:bodyPr/>
          <a:lstStyle/>
          <a:p>
            <a:pPr eaLnBrk="1" hangingPunct="1">
              <a:lnSpc>
                <a:spcPct val="114000"/>
              </a:lnSpc>
            </a:pPr>
            <a:r>
              <a:rPr lang="en-US" altLang="en-US" sz="1200" b="1" dirty="0"/>
              <a:t>Online Railway Reservation System   </a:t>
            </a:r>
            <a:r>
              <a:rPr lang="en-US" altLang="en-US" sz="1200" dirty="0"/>
              <a:t>[</a:t>
            </a:r>
            <a:r>
              <a:rPr kumimoji="0" lang="en-IN" altLang="en-US" sz="12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Video Profile]</a:t>
            </a:r>
            <a:endParaRPr lang="en-US" altLang="en-US" sz="1200" b="1" dirty="0"/>
          </a:p>
          <a:p>
            <a:pPr eaLnBrk="1" hangingPunct="1">
              <a:lnSpc>
                <a:spcPct val="114000"/>
              </a:lnSpc>
            </a:pPr>
            <a:r>
              <a:rPr lang="en-US" altLang="en-IN" sz="1200" dirty="0"/>
              <a:t>C</a:t>
            </a:r>
            <a:r>
              <a:rPr lang="en-IN" altLang="en-US" sz="1200" dirty="0"/>
              <a:t>ase study of </a:t>
            </a:r>
            <a:r>
              <a:rPr lang="en-US" altLang="en-IN" sz="1200" dirty="0"/>
              <a:t>Online </a:t>
            </a:r>
            <a:r>
              <a:rPr lang="en-US" altLang="en-IN" sz="1200" dirty="0">
                <a:sym typeface="+mn-ea"/>
              </a:rPr>
              <a:t>Railway Reservation </a:t>
            </a:r>
            <a:r>
              <a:rPr lang="en-US" altLang="en-US" sz="1200" dirty="0">
                <a:sym typeface="+mn-ea"/>
              </a:rPr>
              <a:t> System </a:t>
            </a:r>
            <a:r>
              <a:rPr lang="en-IN" altLang="en-US" sz="1200" dirty="0"/>
              <a:t>along with </a:t>
            </a:r>
            <a:r>
              <a:rPr lang="en-US" altLang="en-IN" sz="1200" dirty="0"/>
              <a:t>API Gateway</a:t>
            </a:r>
            <a:r>
              <a:rPr lang="en-IN" altLang="en-US" sz="1200" dirty="0"/>
              <a:t>, Swagger, responsive UI with </a:t>
            </a:r>
            <a:r>
              <a:rPr lang="en-US" altLang="en-IN" sz="1200" dirty="0"/>
              <a:t>HTML5,</a:t>
            </a:r>
            <a:r>
              <a:rPr lang="en-US" altLang="en-US" sz="1200" dirty="0"/>
              <a:t> CSS, Bootstrap and React used as User Interface.</a:t>
            </a:r>
            <a:endParaRPr lang="en-US" altLang="nl-NL" sz="1200" b="1" dirty="0"/>
          </a:p>
          <a:p>
            <a:pPr>
              <a:lnSpc>
                <a:spcPct val="114000"/>
              </a:lnSpc>
            </a:pPr>
            <a:endParaRPr lang="en-IN" altLang="nl-NL" b="1" dirty="0"/>
          </a:p>
          <a:p>
            <a:pPr>
              <a:lnSpc>
                <a:spcPct val="114000"/>
              </a:lnSpc>
            </a:pPr>
            <a:r>
              <a:rPr lang="en-US" sz="1400" b="1" i="0" dirty="0">
                <a:effectLst/>
                <a:latin typeface="Arial" panose="020B0604020202020204" pitchFamily="34" charset="0"/>
              </a:rPr>
              <a:t>Degreed</a:t>
            </a:r>
            <a:r>
              <a:rPr lang="en-US" sz="1400" b="0" i="0" dirty="0">
                <a:effectLst/>
                <a:latin typeface="Arial" panose="020B0604020202020204" pitchFamily="34" charset="0"/>
              </a:rPr>
              <a:t> :Successfully completed the degreed training in git, html, CSS, SQL, C#, .NET Core, React.</a:t>
            </a:r>
            <a:endParaRPr lang="en-IN" altLang="en-US" sz="14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p:cNvSpPr>
            <a:spLocks noGrp="1"/>
          </p:cNvSpPr>
          <p:nvPr>
            <p:ph type="body" sz="quarter" idx="42"/>
          </p:nvPr>
        </p:nvSpPr>
        <p:spPr>
          <a:xfrm>
            <a:off x="2468563" y="665163"/>
            <a:ext cx="6056312" cy="353948"/>
          </a:xfrm>
        </p:spPr>
        <p:txBody>
          <a:bodyPr/>
          <a:lstStyle/>
          <a:p>
            <a:pPr fontAlgn="base">
              <a:spcBef>
                <a:spcPct val="0"/>
              </a:spcBef>
            </a:pPr>
            <a:r>
              <a:rPr lang="nl-NL" altLang="nl-NL"/>
              <a:t>Analyst/Software Engineer</a:t>
            </a:r>
          </a:p>
        </p:txBody>
      </p:sp>
      <p:sp>
        <p:nvSpPr>
          <p:cNvPr id="7172" name="Text Placeholder 22"/>
          <p:cNvSpPr>
            <a:spLocks noGrp="1"/>
          </p:cNvSpPr>
          <p:nvPr>
            <p:ph type="body" sz="quarter" idx="43"/>
          </p:nvPr>
        </p:nvSpPr>
        <p:spPr>
          <a:xfrm>
            <a:off x="3649663" y="1355090"/>
            <a:ext cx="2374900" cy="223180"/>
          </a:xfrm>
        </p:spPr>
        <p:txBody>
          <a:bodyPr/>
          <a:lstStyle/>
          <a:p>
            <a:pPr eaLnBrk="1" hangingPunct="1"/>
            <a:r>
              <a:rPr lang="nl-NL" altLang="nl-NL" dirty="0"/>
              <a:t>Bangalore</a:t>
            </a:r>
          </a:p>
          <a:p>
            <a:pPr eaLnBrk="1" hangingPunct="1"/>
            <a:endParaRPr lang="nl-NL" altLang="nl-NL" dirty="0"/>
          </a:p>
        </p:txBody>
      </p:sp>
      <p:sp>
        <p:nvSpPr>
          <p:cNvPr id="7173" name="Text Placeholder 24"/>
          <p:cNvSpPr>
            <a:spLocks noGrp="1"/>
          </p:cNvSpPr>
          <p:nvPr>
            <p:ph type="body" sz="quarter" idx="47"/>
          </p:nvPr>
        </p:nvSpPr>
        <p:spPr>
          <a:xfrm>
            <a:off x="3218490" y="1602527"/>
            <a:ext cx="3571665" cy="219680"/>
          </a:xfrm>
        </p:spPr>
        <p:txBody>
          <a:bodyPr/>
          <a:lstStyle/>
          <a:p>
            <a:pPr eaLnBrk="1" hangingPunct="1"/>
            <a:r>
              <a:rPr lang="en-US" altLang="nl-NL" dirty="0" smtClean="0">
                <a:solidFill>
                  <a:schemeClr val="accent2">
                    <a:lumMod val="60000"/>
                    <a:lumOff val="40000"/>
                  </a:schemeClr>
                </a:solidFill>
              </a:rPr>
              <a:t>kakumanu-devi-anjani-padma.sri@capgemini.com</a:t>
            </a:r>
            <a:endParaRPr lang="nl-NL" altLang="nl-NL" dirty="0"/>
          </a:p>
        </p:txBody>
      </p:sp>
      <p:sp>
        <p:nvSpPr>
          <p:cNvPr id="7174" name="Text Placeholder 25"/>
          <p:cNvSpPr>
            <a:spLocks noGrp="1"/>
          </p:cNvSpPr>
          <p:nvPr>
            <p:ph type="body" sz="quarter" idx="48"/>
          </p:nvPr>
        </p:nvSpPr>
        <p:spPr>
          <a:xfrm>
            <a:off x="3352483" y="1832851"/>
            <a:ext cx="2382837" cy="218121"/>
          </a:xfrm>
        </p:spPr>
        <p:txBody>
          <a:bodyPr/>
          <a:lstStyle/>
          <a:p>
            <a:pPr eaLnBrk="1" hangingPunct="1"/>
            <a:r>
              <a:rPr lang="en-US" altLang="nl-NL" dirty="0" smtClean="0"/>
              <a:t>+918985205805</a:t>
            </a:r>
            <a:endParaRPr lang="en-US" altLang="nl-NL" dirty="0"/>
          </a:p>
        </p:txBody>
      </p:sp>
      <p:sp>
        <p:nvSpPr>
          <p:cNvPr id="7175" name="Text Placeholder 26"/>
          <p:cNvSpPr>
            <a:spLocks noGrp="1"/>
          </p:cNvSpPr>
          <p:nvPr>
            <p:ph type="body" sz="quarter" idx="50"/>
          </p:nvPr>
        </p:nvSpPr>
        <p:spPr>
          <a:xfrm>
            <a:off x="267224" y="2743200"/>
            <a:ext cx="4402678" cy="4159079"/>
          </a:xfrm>
        </p:spPr>
        <p:txBody>
          <a:bodyPr/>
          <a:lstStyle/>
          <a:p>
            <a:r>
              <a:rPr lang="en-US" altLang="en-US" sz="1100" b="1" dirty="0"/>
              <a:t>Full Stack Developer</a:t>
            </a:r>
          </a:p>
          <a:p>
            <a:pPr marL="171450" indent="-171450">
              <a:buFont typeface="Arial" panose="020B0604020202020204" pitchFamily="34" charset="0"/>
              <a:buChar char="•"/>
            </a:pPr>
            <a:r>
              <a:rPr lang="en-US" sz="1400" b="0" i="0" dirty="0">
                <a:effectLst/>
              </a:rPr>
              <a:t>Hands on experience on C#,ADO.NET,LINQ, Entityframework, SqlServer, ASP.NET MVC5 with WEB API</a:t>
            </a:r>
          </a:p>
          <a:p>
            <a:pPr marL="171450" indent="-171450">
              <a:buFont typeface="Arial" panose="020B0604020202020204" pitchFamily="34" charset="0"/>
              <a:buChar char="•"/>
            </a:pPr>
            <a:r>
              <a:rPr lang="en-US" sz="1400" b="0" i="0" dirty="0">
                <a:effectLst/>
              </a:rPr>
              <a:t>Proficient in creating Single page Web Application in React with Authentication with routing</a:t>
            </a:r>
          </a:p>
          <a:p>
            <a:pPr marL="171450" indent="-171450">
              <a:buFont typeface="Arial" panose="020B0604020202020204" pitchFamily="34" charset="0"/>
              <a:buChar char="•"/>
            </a:pPr>
            <a:r>
              <a:rPr lang="en-US" sz="1400" b="0" i="0" dirty="0">
                <a:effectLst/>
              </a:rPr>
              <a:t>Hands on experience in developing web pages using HTML5, CSS, Object TypeScript, Good understanding of Document Object Model (DOM) and DOM Functions</a:t>
            </a:r>
          </a:p>
          <a:p>
            <a:pPr marL="171450" indent="-171450">
              <a:buFont typeface="Arial" panose="020B0604020202020204" pitchFamily="34" charset="0"/>
              <a:buChar char="•"/>
            </a:pPr>
            <a:r>
              <a:rPr lang="en-US" sz="1400" b="0" i="0" dirty="0">
                <a:effectLst/>
              </a:rPr>
              <a:t>Ready to learn new technologies and implement them for the </a:t>
            </a:r>
            <a:r>
              <a:rPr lang="en-US" sz="1400" b="0" i="0" dirty="0" smtClean="0">
                <a:effectLst/>
              </a:rPr>
              <a:t>future </a:t>
            </a:r>
            <a:r>
              <a:rPr lang="en-US" sz="1400" dirty="0"/>
              <a:t>k</a:t>
            </a:r>
            <a:r>
              <a:rPr lang="en-US" sz="1400" b="0" i="0" dirty="0" smtClean="0">
                <a:effectLst/>
              </a:rPr>
              <a:t>nowledge </a:t>
            </a:r>
            <a:r>
              <a:rPr lang="en-US" sz="1400" b="0" i="0" dirty="0">
                <a:effectLst/>
              </a:rPr>
              <a:t>improvement.</a:t>
            </a:r>
            <a:endParaRPr lang="en-US" sz="1400" b="1" dirty="0"/>
          </a:p>
          <a:p>
            <a:pPr marL="171450" indent="-171450">
              <a:buFont typeface="Arial" panose="020B0604020202020204" pitchFamily="34" charset="0"/>
              <a:buChar char="•"/>
            </a:pPr>
            <a:endParaRPr lang="en-US" b="1" dirty="0"/>
          </a:p>
          <a:p>
            <a:endParaRPr lang="en-US" altLang="nl-NL" dirty="0"/>
          </a:p>
          <a:p>
            <a:endParaRPr lang="en-US" altLang="nl-NL" dirty="0"/>
          </a:p>
        </p:txBody>
      </p:sp>
      <p:sp>
        <p:nvSpPr>
          <p:cNvPr id="7178" name="Text Placeholder 1"/>
          <p:cNvSpPr>
            <a:spLocks noGrp="1"/>
          </p:cNvSpPr>
          <p:nvPr>
            <p:ph type="body" sz="quarter" idx="41"/>
          </p:nvPr>
        </p:nvSpPr>
        <p:spPr>
          <a:xfrm>
            <a:off x="2468563" y="290513"/>
            <a:ext cx="6223000" cy="336512"/>
          </a:xfrm>
        </p:spPr>
        <p:txBody>
          <a:bodyPr/>
          <a:lstStyle/>
          <a:p>
            <a:r>
              <a:rPr lang="en-US" altLang="en-IN" dirty="0" err="1" smtClean="0"/>
              <a:t>Kakumanu</a:t>
            </a:r>
            <a:r>
              <a:rPr lang="en-US" altLang="en-IN" dirty="0"/>
              <a:t> </a:t>
            </a:r>
            <a:r>
              <a:rPr lang="en-US" altLang="en-IN" dirty="0" smtClean="0"/>
              <a:t>Devi </a:t>
            </a:r>
            <a:r>
              <a:rPr lang="en-US" altLang="en-IN" dirty="0" err="1" smtClean="0"/>
              <a:t>Anjani</a:t>
            </a:r>
            <a:r>
              <a:rPr lang="en-US" altLang="en-IN" dirty="0" smtClean="0"/>
              <a:t> </a:t>
            </a:r>
            <a:r>
              <a:rPr lang="en-US" altLang="en-IN" dirty="0" err="1" smtClean="0"/>
              <a:t>PadmaSri</a:t>
            </a:r>
            <a:endParaRPr lang="en-US" altLang="en-IN" dirty="0" smtClean="0"/>
          </a:p>
        </p:txBody>
      </p:sp>
      <p:pic>
        <p:nvPicPr>
          <p:cNvPr id="7179" name="Picture 7">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l="23582" t="2058" r="24332" b="4875"/>
          <a:stretch>
            <a:fillRect/>
          </a:stretch>
        </p:blipFill>
        <p:spPr bwMode="auto">
          <a:xfrm>
            <a:off x="5222082" y="6238577"/>
            <a:ext cx="471487"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p:cNvSpPr txBox="1">
            <a:spLocks noChangeArrowheads="1"/>
          </p:cNvSpPr>
          <p:nvPr/>
        </p:nvSpPr>
        <p:spPr bwMode="auto">
          <a:xfrm>
            <a:off x="5735320" y="6390450"/>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a:t>
            </a:r>
          </a:p>
        </p:txBody>
      </p:sp>
      <p:pic>
        <p:nvPicPr>
          <p:cNvPr id="7181" name="Picture 6" descr="Movie, play, video ico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73388" y="2743199"/>
            <a:ext cx="473075" cy="517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p:cNvSpPr txBox="1">
            <a:spLocks noChangeArrowheads="1"/>
          </p:cNvSpPr>
          <p:nvPr/>
        </p:nvSpPr>
        <p:spPr bwMode="white">
          <a:xfrm>
            <a:off x="3076576" y="1978183"/>
            <a:ext cx="2381250" cy="4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40872" y="486992"/>
            <a:ext cx="2739979" cy="443198"/>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Technlogy, </a:t>
            </a:r>
            <a:r>
              <a:rPr lang="en-US" altLang="nl-NL" sz="1000" dirty="0" smtClean="0">
                <a:solidFill>
                  <a:prstClr val="black"/>
                </a:solidFill>
                <a:latin typeface="Verdana" panose="020B0604030504040204" pitchFamily="34" charset="0"/>
              </a:rPr>
              <a:t>Computer Science </a:t>
            </a:r>
            <a:r>
              <a:rPr lang="en-US" altLang="nl-NL" sz="1000" dirty="0">
                <a:solidFill>
                  <a:prstClr val="black"/>
                </a:solidFill>
                <a:latin typeface="Verdana" panose="020B0604030504040204" pitchFamily="34" charset="0"/>
              </a:rPr>
              <a:t>and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2016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r>
              <a:rPr kumimoji="0" lang="en-US" altLang="nl-NL" sz="1000" b="0" i="0" u="none" strike="noStrike" kern="1200" cap="none" spc="0" normalizeH="0" baseline="0" noProof="0" dirty="0" smtClean="0">
                <a:ln>
                  <a:noFill/>
                </a:ln>
                <a:solidFill>
                  <a:prstClr val="black"/>
                </a:solidFill>
                <a:effectLst/>
                <a:uLnTx/>
                <a:uFillTx/>
                <a:latin typeface="Verdana" panose="020B0604030504040204" pitchFamily="34" charset="0"/>
                <a:ea typeface="+mn-ea"/>
                <a:cs typeface="+mn-cs"/>
              </a:rPr>
              <a:t>2020</a:t>
            </a:r>
            <a:endPar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pic>
        <p:nvPicPr>
          <p:cNvPr id="9" name="Picture Placeholder 8"/>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1111" b="11111"/>
          <a:stretch>
            <a:fillRect/>
          </a:stretch>
        </p:blip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ppt-template_Capgemini-2020 (7)</Template>
  <TotalTime>355</TotalTime>
  <Words>217</Words>
  <Application>Microsoft Office PowerPoint</Application>
  <PresentationFormat>Widescreen</PresentationFormat>
  <Paragraphs>50</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Windows User</cp:lastModifiedBy>
  <cp:revision>124</cp:revision>
  <dcterms:created xsi:type="dcterms:W3CDTF">2020-09-22T06:24:00Z</dcterms:created>
  <dcterms:modified xsi:type="dcterms:W3CDTF">2022-06-13T09:12:13Z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1033-11.2.0.10152</vt:lpwstr>
  </property>
</Properties>
</file>