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5" r:id="rId6"/>
    <p:sldId id="266" r:id="rId7"/>
    <p:sldId id="267" r:id="rId8"/>
    <p:sldId id="268" r:id="rId9"/>
    <p:sldId id="269" r:id="rId10"/>
    <p:sldId id="270" r:id="rId11"/>
    <p:sldId id="276" r:id="rId12"/>
    <p:sldId id="261" r:id="rId13"/>
    <p:sldId id="262" r:id="rId14"/>
    <p:sldId id="263" r:id="rId15"/>
    <p:sldId id="264" r:id="rId16"/>
    <p:sldId id="271" r:id="rId17"/>
    <p:sldId id="272" r:id="rId18"/>
    <p:sldId id="273" r:id="rId19"/>
    <p:sldId id="277" r:id="rId20"/>
    <p:sldId id="274" r:id="rId21"/>
    <p:sldId id="27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0515" autoAdjust="0"/>
  </p:normalViewPr>
  <p:slideViewPr>
    <p:cSldViewPr snapToGrid="0">
      <p:cViewPr>
        <p:scale>
          <a:sx n="98" d="100"/>
          <a:sy n="98" d="100"/>
        </p:scale>
        <p:origin x="-57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158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366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4278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5024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295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73189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47414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644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3809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2980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7088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6536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1780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972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115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9710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41B595-366B-43E2-A22E-EA6A78C03F06}"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732264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1896-172C-B4F8-6FF7-384E5FA36BED}"/>
              </a:ext>
            </a:extLst>
          </p:cNvPr>
          <p:cNvSpPr>
            <a:spLocks noGrp="1"/>
          </p:cNvSpPr>
          <p:nvPr>
            <p:ph type="title"/>
          </p:nvPr>
        </p:nvSpPr>
        <p:spPr/>
        <p:txBody>
          <a:bodyPr/>
          <a:lstStyle/>
          <a:p>
            <a:r>
              <a:rPr lang="en-US" dirty="0"/>
              <a:t>EMPLOYEES PERFORMANCE SCORECARD IN EXCEL</a:t>
            </a:r>
          </a:p>
        </p:txBody>
      </p:sp>
      <p:sp>
        <p:nvSpPr>
          <p:cNvPr id="3" name="Content Placeholder 2">
            <a:extLst>
              <a:ext uri="{FF2B5EF4-FFF2-40B4-BE49-F238E27FC236}">
                <a16:creationId xmlns:a16="http://schemas.microsoft.com/office/drawing/2014/main" id="{AAA00874-1CF6-29FE-C5DC-82D97B644A3B}"/>
              </a:ext>
            </a:extLst>
          </p:cNvPr>
          <p:cNvSpPr>
            <a:spLocks noGrp="1"/>
          </p:cNvSpPr>
          <p:nvPr>
            <p:ph idx="1"/>
          </p:nvPr>
        </p:nvSpPr>
        <p:spPr/>
        <p:txBody>
          <a:bodyPr/>
          <a:lstStyle/>
          <a:p>
            <a:r>
              <a:rPr lang="en-US" dirty="0"/>
              <a:t>Student name: </a:t>
            </a:r>
            <a:r>
              <a:rPr lang="en-US" dirty="0" err="1"/>
              <a:t>R.Padmasri</a:t>
            </a:r>
            <a:endParaRPr lang="en-US" dirty="0"/>
          </a:p>
          <a:p>
            <a:r>
              <a:rPr lang="en-US" dirty="0"/>
              <a:t>Reg no: 312200922</a:t>
            </a:r>
          </a:p>
          <a:p>
            <a:r>
              <a:rPr lang="en-US" dirty="0"/>
              <a:t>Department: B.COM(COMPUTER APPLICATION)</a:t>
            </a:r>
          </a:p>
          <a:p>
            <a:r>
              <a:rPr lang="en-US" dirty="0"/>
              <a:t>College: </a:t>
            </a:r>
            <a:r>
              <a:rPr lang="en-US" dirty="0" err="1"/>
              <a:t>Pachaiyappa’s</a:t>
            </a:r>
            <a:r>
              <a:rPr lang="en-US" dirty="0"/>
              <a:t> college for women, </a:t>
            </a:r>
            <a:r>
              <a:rPr lang="en-US" dirty="0" err="1"/>
              <a:t>kanchipuram</a:t>
            </a:r>
            <a:r>
              <a:rPr lang="en-US" dirty="0"/>
              <a:t> </a:t>
            </a:r>
          </a:p>
        </p:txBody>
      </p:sp>
    </p:spTree>
    <p:extLst>
      <p:ext uri="{BB962C8B-B14F-4D97-AF65-F5344CB8AC3E}">
        <p14:creationId xmlns:p14="http://schemas.microsoft.com/office/powerpoint/2010/main" val="250390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AA500-B744-130E-B7D1-EF15D09227D8}"/>
              </a:ext>
            </a:extLst>
          </p:cNvPr>
          <p:cNvSpPr>
            <a:spLocks noGrp="1"/>
          </p:cNvSpPr>
          <p:nvPr>
            <p:ph idx="1"/>
          </p:nvPr>
        </p:nvSpPr>
        <p:spPr>
          <a:xfrm>
            <a:off x="677334" y="387459"/>
            <a:ext cx="8596668" cy="5653904"/>
          </a:xfrm>
        </p:spPr>
        <p:txBody>
          <a:bodyPr/>
          <a:lstStyle/>
          <a:p>
            <a:pPr marL="0" indent="0">
              <a:buNone/>
            </a:pPr>
            <a:r>
              <a:rPr lang="en-US" dirty="0"/>
              <a:t>\</a:t>
            </a:r>
          </a:p>
        </p:txBody>
      </p:sp>
      <p:sp>
        <p:nvSpPr>
          <p:cNvPr id="7" name="TextBox 6">
            <a:extLst>
              <a:ext uri="{FF2B5EF4-FFF2-40B4-BE49-F238E27FC236}">
                <a16:creationId xmlns:a16="http://schemas.microsoft.com/office/drawing/2014/main" id="{7D3D28E6-2015-674D-12E4-541306E0C0E1}"/>
              </a:ext>
            </a:extLst>
          </p:cNvPr>
          <p:cNvSpPr txBox="1"/>
          <p:nvPr/>
        </p:nvSpPr>
        <p:spPr>
          <a:xfrm>
            <a:off x="562830" y="1863214"/>
            <a:ext cx="8596668" cy="3970318"/>
          </a:xfrm>
          <a:prstGeom prst="rect">
            <a:avLst/>
          </a:prstGeom>
          <a:noFill/>
        </p:spPr>
        <p:txBody>
          <a:bodyPr wrap="square">
            <a:spAutoFit/>
          </a:bodyPr>
          <a:lstStyle/>
          <a:p>
            <a:pPr marL="0" indent="0">
              <a:buNone/>
            </a:pPr>
            <a:r>
              <a:rPr lang="en-US" b="1" dirty="0"/>
              <a:t>Assumptions and Dependencies:- </a:t>
            </a:r>
          </a:p>
          <a:p>
            <a:pPr marL="0" indent="0">
              <a:buNone/>
            </a:pPr>
            <a:r>
              <a:rPr lang="en-US" dirty="0"/>
              <a:t>Access to Excel software- </a:t>
            </a:r>
          </a:p>
          <a:p>
            <a:pPr marL="0" indent="0">
              <a:buNone/>
            </a:pPr>
            <a:r>
              <a:rPr lang="en-US" dirty="0"/>
              <a:t>Basic knowledge of Excel formulas and functions- </a:t>
            </a:r>
          </a:p>
          <a:p>
            <a:pPr marL="0" indent="0">
              <a:buNone/>
            </a:pPr>
            <a:r>
              <a:rPr lang="en-US" dirty="0"/>
              <a:t>Input from stakeholders on performance metrics and categories</a:t>
            </a:r>
          </a:p>
          <a:p>
            <a:pPr marL="0" indent="0">
              <a:buNone/>
            </a:pPr>
            <a:endParaRPr lang="en-US" dirty="0"/>
          </a:p>
          <a:p>
            <a:pPr marL="0" indent="0">
              <a:buNone/>
            </a:pPr>
            <a:endParaRPr lang="en-US" dirty="0"/>
          </a:p>
          <a:p>
            <a:pPr marL="0" indent="0">
              <a:buNone/>
            </a:pPr>
            <a:r>
              <a:rPr lang="en-US" b="1" dirty="0"/>
              <a:t>Project Risks:-</a:t>
            </a:r>
          </a:p>
          <a:p>
            <a:pPr marL="0" indent="0">
              <a:buNone/>
            </a:pPr>
            <a:r>
              <a:rPr lang="en-US" b="1" dirty="0"/>
              <a:t> </a:t>
            </a:r>
            <a:r>
              <a:rPr lang="en-US" dirty="0"/>
              <a:t>Complexity in designing a comprehensive scorecard-</a:t>
            </a:r>
          </a:p>
          <a:p>
            <a:pPr marL="0" indent="0">
              <a:buNone/>
            </a:pPr>
            <a:r>
              <a:rPr lang="en-US" dirty="0"/>
              <a:t> Ensuring accuracy and consistency in scoring- </a:t>
            </a:r>
          </a:p>
          <a:p>
            <a:pPr marL="0" indent="0">
              <a:buNone/>
            </a:pPr>
            <a:r>
              <a:rPr lang="en-US" dirty="0"/>
              <a:t>Potential resistance to change from employees or managers.</a:t>
            </a:r>
          </a:p>
          <a:p>
            <a:pPr marL="0" indent="0">
              <a:buNone/>
            </a:pPr>
            <a:endParaRPr lang="en-US" dirty="0"/>
          </a:p>
          <a:p>
            <a:pPr marL="0" indent="0">
              <a:buNone/>
            </a:pPr>
            <a:endParaRPr lang="en-US" dirty="0"/>
          </a:p>
          <a:p>
            <a:pPr marL="0" indent="0">
              <a:buNone/>
            </a:pPr>
            <a:r>
              <a:rPr lang="en-US" dirty="0"/>
              <a:t>By following this project overview, you'll create a valuable tool to support employee performance evaluation and development.</a:t>
            </a:r>
          </a:p>
        </p:txBody>
      </p:sp>
    </p:spTree>
    <p:extLst>
      <p:ext uri="{BB962C8B-B14F-4D97-AF65-F5344CB8AC3E}">
        <p14:creationId xmlns:p14="http://schemas.microsoft.com/office/powerpoint/2010/main" val="92342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0B03-CB6D-2509-82B9-65A6C8FBA629}"/>
              </a:ext>
            </a:extLst>
          </p:cNvPr>
          <p:cNvSpPr>
            <a:spLocks noGrp="1"/>
          </p:cNvSpPr>
          <p:nvPr>
            <p:ph type="title"/>
          </p:nvPr>
        </p:nvSpPr>
        <p:spPr/>
        <p:txBody>
          <a:bodyPr/>
          <a:lstStyle/>
          <a:p>
            <a:r>
              <a:rPr lang="en-US" dirty="0"/>
              <a:t>Who are the end users?</a:t>
            </a:r>
          </a:p>
        </p:txBody>
      </p:sp>
      <p:sp>
        <p:nvSpPr>
          <p:cNvPr id="3" name="Content Placeholder 2">
            <a:extLst>
              <a:ext uri="{FF2B5EF4-FFF2-40B4-BE49-F238E27FC236}">
                <a16:creationId xmlns:a16="http://schemas.microsoft.com/office/drawing/2014/main" id="{10D4BECE-44EF-8B81-D766-40524C7A83F1}"/>
              </a:ext>
            </a:extLst>
          </p:cNvPr>
          <p:cNvSpPr>
            <a:spLocks noGrp="1"/>
          </p:cNvSpPr>
          <p:nvPr>
            <p:ph idx="1"/>
          </p:nvPr>
        </p:nvSpPr>
        <p:spPr/>
        <p:txBody>
          <a:bodyPr/>
          <a:lstStyle/>
          <a:p>
            <a:r>
              <a:rPr lang="en-US" dirty="0"/>
              <a:t>Human resource (HR) Managers</a:t>
            </a:r>
          </a:p>
          <a:p>
            <a:r>
              <a:rPr lang="en-US" dirty="0"/>
              <a:t>Department Managers / </a:t>
            </a:r>
            <a:r>
              <a:rPr lang="en-US" dirty="0" err="1"/>
              <a:t>supervisiors</a:t>
            </a:r>
            <a:endParaRPr lang="en-US" dirty="0"/>
          </a:p>
          <a:p>
            <a:r>
              <a:rPr lang="en-US" dirty="0"/>
              <a:t>Senior Management /Executives</a:t>
            </a:r>
          </a:p>
          <a:p>
            <a:r>
              <a:rPr lang="en-US" dirty="0"/>
              <a:t>Employees</a:t>
            </a:r>
          </a:p>
        </p:txBody>
      </p:sp>
    </p:spTree>
    <p:extLst>
      <p:ext uri="{BB962C8B-B14F-4D97-AF65-F5344CB8AC3E}">
        <p14:creationId xmlns:p14="http://schemas.microsoft.com/office/powerpoint/2010/main" val="191733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6FD72F-EF71-A71F-F7AF-EC30E7B1FEF2}"/>
              </a:ext>
            </a:extLst>
          </p:cNvPr>
          <p:cNvPicPr>
            <a:picLocks noGrp="1" noChangeAspect="1"/>
          </p:cNvPicPr>
          <p:nvPr>
            <p:ph idx="1"/>
          </p:nvPr>
        </p:nvPicPr>
        <p:blipFill>
          <a:blip r:embed="rId2"/>
          <a:stretch>
            <a:fillRect/>
          </a:stretch>
        </p:blipFill>
        <p:spPr>
          <a:xfrm>
            <a:off x="739588" y="363072"/>
            <a:ext cx="8901953" cy="5661210"/>
          </a:xfrm>
          <a:prstGeom prst="rect">
            <a:avLst/>
          </a:prstGeom>
        </p:spPr>
      </p:pic>
    </p:spTree>
    <p:extLst>
      <p:ext uri="{BB962C8B-B14F-4D97-AF65-F5344CB8AC3E}">
        <p14:creationId xmlns:p14="http://schemas.microsoft.com/office/powerpoint/2010/main" val="249409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E4EFB1-CCFF-0221-1891-0849E38339F5}"/>
              </a:ext>
            </a:extLst>
          </p:cNvPr>
          <p:cNvSpPr>
            <a:spLocks noGrp="1"/>
          </p:cNvSpPr>
          <p:nvPr>
            <p:ph idx="1"/>
          </p:nvPr>
        </p:nvSpPr>
        <p:spPr>
          <a:xfrm>
            <a:off x="677863" y="417513"/>
            <a:ext cx="8596312" cy="5624512"/>
          </a:xfrm>
        </p:spPr>
        <p:txBody>
          <a:bodyPr/>
          <a:lstStyle/>
          <a:p>
            <a:pPr marL="0" indent="0" algn="l" fontAlgn="base">
              <a:buNone/>
            </a:pPr>
            <a:r>
              <a:rPr lang="en-US" b="1" i="0" dirty="0">
                <a:effectLst/>
                <a:latin typeface="Helvetica" panose="020B0604020202020204" pitchFamily="34" charset="0"/>
              </a:rPr>
              <a:t>Understanding employee performance evaluation</a:t>
            </a:r>
          </a:p>
          <a:p>
            <a:pPr algn="l" fontAlgn="base"/>
            <a:r>
              <a:rPr lang="en-US" b="0" i="0" dirty="0">
                <a:solidFill>
                  <a:srgbClr val="1D1D1D"/>
                </a:solidFill>
                <a:effectLst/>
                <a:latin typeface="Helvetica" panose="020B0604020202020204" pitchFamily="34" charset="0"/>
              </a:rPr>
              <a:t>In Simple terms, </a:t>
            </a:r>
            <a:r>
              <a:rPr lang="en-US" b="1" i="0" dirty="0">
                <a:solidFill>
                  <a:srgbClr val="1D1D1D"/>
                </a:solidFill>
                <a:effectLst/>
                <a:latin typeface="Helvetica" panose="020B0604020202020204" pitchFamily="34" charset="0"/>
              </a:rPr>
              <a:t>employee performance evaluation</a:t>
            </a:r>
            <a:r>
              <a:rPr lang="en-US" b="0" i="0" dirty="0">
                <a:solidFill>
                  <a:srgbClr val="1D1D1D"/>
                </a:solidFill>
                <a:effectLst/>
                <a:latin typeface="Helvetica" panose="020B0604020202020204" pitchFamily="34" charset="0"/>
              </a:rPr>
              <a:t> is an important process that helps business managers and HR Personnel to ensure that employees are performing right and where they can improve.</a:t>
            </a:r>
          </a:p>
          <a:p>
            <a:pPr algn="l" fontAlgn="base"/>
            <a:r>
              <a:rPr lang="en-US" b="0" i="0" dirty="0">
                <a:solidFill>
                  <a:srgbClr val="1D1D1D"/>
                </a:solidFill>
                <a:effectLst/>
                <a:latin typeface="Helvetica" panose="020B0604020202020204" pitchFamily="34" charset="0"/>
              </a:rPr>
              <a:t> As an HR professional, you can evaluate employees on a quarterly, half-yearly, or yearly basis.</a:t>
            </a:r>
          </a:p>
          <a:p>
            <a:pPr algn="l" fontAlgn="base"/>
            <a:r>
              <a:rPr lang="en-US" b="0" i="0" dirty="0">
                <a:solidFill>
                  <a:srgbClr val="1D1D1D"/>
                </a:solidFill>
                <a:effectLst/>
                <a:latin typeface="Helvetica" panose="020B0604020202020204" pitchFamily="34" charset="0"/>
              </a:rPr>
              <a:t> Opportunities to enhance the efficiency of human resources can only be initiated when the current efficiency level is known.</a:t>
            </a:r>
          </a:p>
          <a:p>
            <a:pPr algn="l" fontAlgn="base"/>
            <a:r>
              <a:rPr lang="en-US" b="0" i="0" dirty="0">
                <a:solidFill>
                  <a:srgbClr val="1D1D1D"/>
                </a:solidFill>
                <a:effectLst/>
                <a:latin typeface="Helvetica" panose="020B0604020202020204" pitchFamily="34" charset="0"/>
              </a:rPr>
              <a:t>Furthermore, such </a:t>
            </a:r>
            <a:r>
              <a:rPr lang="en-US" b="1" i="0" dirty="0">
                <a:solidFill>
                  <a:srgbClr val="1D1D1D"/>
                </a:solidFill>
                <a:effectLst/>
                <a:latin typeface="Helvetica" panose="020B0604020202020204" pitchFamily="34" charset="0"/>
              </a:rPr>
              <a:t>performance evaluations</a:t>
            </a:r>
            <a:r>
              <a:rPr lang="en-US" b="0" i="0" dirty="0">
                <a:solidFill>
                  <a:srgbClr val="1D1D1D"/>
                </a:solidFill>
                <a:effectLst/>
                <a:latin typeface="Helvetica" panose="020B0604020202020204" pitchFamily="34" charset="0"/>
              </a:rPr>
              <a:t> give us legal, ethical, and visible evidence of employee performance. </a:t>
            </a:r>
          </a:p>
          <a:p>
            <a:pPr algn="l" fontAlgn="base"/>
            <a:r>
              <a:rPr lang="en-US" b="0" i="0" dirty="0">
                <a:solidFill>
                  <a:srgbClr val="1D1D1D"/>
                </a:solidFill>
                <a:effectLst/>
                <a:latin typeface="Helvetica" panose="020B0604020202020204" pitchFamily="34" charset="0"/>
              </a:rPr>
              <a:t>It helps us to know, how actively they are involved, and how much they understand the job requirements.</a:t>
            </a:r>
          </a:p>
          <a:p>
            <a:pPr marL="0" indent="0">
              <a:buNone/>
            </a:pPr>
            <a:endParaRPr lang="en-US" dirty="0"/>
          </a:p>
        </p:txBody>
      </p:sp>
    </p:spTree>
    <p:extLst>
      <p:ext uri="{BB962C8B-B14F-4D97-AF65-F5344CB8AC3E}">
        <p14:creationId xmlns:p14="http://schemas.microsoft.com/office/powerpoint/2010/main" val="2384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072F8A-D531-A224-DB22-5A3B8A668BEB}"/>
              </a:ext>
            </a:extLst>
          </p:cNvPr>
          <p:cNvSpPr>
            <a:spLocks noGrp="1"/>
          </p:cNvSpPr>
          <p:nvPr>
            <p:ph idx="1"/>
          </p:nvPr>
        </p:nvSpPr>
        <p:spPr>
          <a:xfrm>
            <a:off x="677863" y="619125"/>
            <a:ext cx="8596312" cy="5422900"/>
          </a:xfrm>
        </p:spPr>
        <p:txBody>
          <a:bodyPr>
            <a:normAutofit/>
          </a:bodyPr>
          <a:lstStyle/>
          <a:p>
            <a:pPr marL="0" indent="0" algn="l" fontAlgn="base">
              <a:buNone/>
            </a:pPr>
            <a:r>
              <a:rPr lang="en-US" b="1" i="0" dirty="0">
                <a:effectLst/>
                <a:latin typeface="Helvetica" panose="020B0604020202020204" pitchFamily="34" charset="0"/>
              </a:rPr>
              <a:t>Purpose of conducting performance evaluation of employees</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There are various reasons behind performance evaluation requirement for employees in any organization or industry. </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However, to list the general reasons and purpose behind performance evaluation of employees can be –</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Performance evaluation helps to understand whether employee’s output is as per the industry norms and standards.</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Helps to uplift the productivity of the organization.</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Employees can understand about their weaknesses and areas of improvements.</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Benefits both employees and employers to have a broad outlook on themselves.</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Data can be useful while doing inter and intra department or functional shuffling of employees.</a:t>
            </a:r>
          </a:p>
          <a:p>
            <a:pPr algn="just" fontAlgn="base">
              <a:buFont typeface="Wingdings" panose="05000000000000000000" pitchFamily="2" charset="2"/>
              <a:buChar char="q"/>
            </a:pPr>
            <a:r>
              <a:rPr lang="en-US" b="0" dirty="0">
                <a:solidFill>
                  <a:srgbClr val="1D1D1D"/>
                </a:solidFill>
                <a:effectLst/>
                <a:latin typeface="Times New Roman" panose="02020603050405020304" pitchFamily="18" charset="0"/>
                <a:cs typeface="Times New Roman" panose="02020603050405020304" pitchFamily="18" charset="0"/>
              </a:rPr>
              <a:t>Need of additional trainings and skill development programs can be easily identified.</a:t>
            </a:r>
          </a:p>
          <a:p>
            <a:pPr marL="0" indent="0">
              <a:buNone/>
            </a:pPr>
            <a:endParaRPr lang="en-US" dirty="0"/>
          </a:p>
        </p:txBody>
      </p:sp>
    </p:spTree>
    <p:extLst>
      <p:ext uri="{BB962C8B-B14F-4D97-AF65-F5344CB8AC3E}">
        <p14:creationId xmlns:p14="http://schemas.microsoft.com/office/powerpoint/2010/main" val="404269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9D029-E057-7CAA-8C43-908C3A975452}"/>
              </a:ext>
            </a:extLst>
          </p:cNvPr>
          <p:cNvSpPr>
            <a:spLocks noGrp="1"/>
          </p:cNvSpPr>
          <p:nvPr>
            <p:ph idx="1"/>
          </p:nvPr>
        </p:nvSpPr>
        <p:spPr>
          <a:xfrm>
            <a:off x="511445" y="578225"/>
            <a:ext cx="9484962" cy="5853572"/>
          </a:xfrm>
        </p:spPr>
        <p:txBody>
          <a:bodyPr>
            <a:normAutofit fontScale="92500" lnSpcReduction="20000"/>
          </a:bodyPr>
          <a:lstStyle/>
          <a:p>
            <a:pPr marL="0" indent="0">
              <a:buNone/>
            </a:pPr>
            <a:r>
              <a:rPr lang="en-US" dirty="0"/>
              <a:t> </a:t>
            </a:r>
            <a:r>
              <a:rPr lang="en-US" sz="2600" b="1" dirty="0"/>
              <a:t>our Solution and its value propositions:</a:t>
            </a:r>
          </a:p>
          <a:p>
            <a:pPr marL="0" indent="0">
              <a:buNone/>
            </a:pPr>
            <a:r>
              <a:rPr lang="en-US" b="1" dirty="0"/>
              <a:t>Section 1</a:t>
            </a:r>
            <a:r>
              <a:rPr lang="en-US" dirty="0"/>
              <a:t>: Employee Information| Employee Name | Job Title | Review Period |</a:t>
            </a:r>
          </a:p>
          <a:p>
            <a:pPr marL="0" indent="0">
              <a:buNone/>
            </a:pPr>
            <a:r>
              <a:rPr lang="en-US" dirty="0"/>
              <a:t>| --- | --- | --- |</a:t>
            </a:r>
          </a:p>
          <a:p>
            <a:pPr marL="0" indent="0">
              <a:buNone/>
            </a:pPr>
            <a:r>
              <a:rPr lang="en-US" b="1" dirty="0"/>
              <a:t>Section 2: Performance </a:t>
            </a:r>
            <a:r>
              <a:rPr lang="en-US" dirty="0"/>
              <a:t>Metrics| Metric | Target | Actual | Score (1-5) | Weightage |</a:t>
            </a:r>
          </a:p>
          <a:p>
            <a:pPr marL="0" indent="0">
              <a:buNone/>
            </a:pPr>
            <a:r>
              <a:rPr lang="en-US" dirty="0"/>
              <a:t>| --- | --- | --- | --- | --- |</a:t>
            </a:r>
          </a:p>
          <a:p>
            <a:pPr marL="0" indent="0">
              <a:buNone/>
            </a:pPr>
            <a:r>
              <a:rPr lang="en-US" dirty="0"/>
              <a:t>| Communication | 4.5 |  |  | 20% |</a:t>
            </a:r>
          </a:p>
          <a:p>
            <a:pPr marL="0" indent="0">
              <a:buNone/>
            </a:pPr>
            <a:r>
              <a:rPr lang="en-US" dirty="0"/>
              <a:t>| Leadership | 4.2 |  |  | 25% |</a:t>
            </a:r>
          </a:p>
          <a:p>
            <a:pPr marL="0" indent="0">
              <a:buNone/>
            </a:pPr>
            <a:r>
              <a:rPr lang="en-US" dirty="0"/>
              <a:t>| Problem-Solving | 4.0 |  || 20% |</a:t>
            </a:r>
          </a:p>
          <a:p>
            <a:pPr marL="0" indent="0">
              <a:buNone/>
            </a:pPr>
            <a:r>
              <a:rPr lang="en-US" dirty="0"/>
              <a:t>| Customer Service | 4.5 |  |  | 15% |</a:t>
            </a:r>
          </a:p>
          <a:p>
            <a:pPr marL="0" indent="0">
              <a:buNone/>
            </a:pPr>
            <a:r>
              <a:rPr lang="en-US" dirty="0"/>
              <a:t>| Teamwork | 4.2 |  |  | 20% |</a:t>
            </a:r>
          </a:p>
          <a:p>
            <a:pPr marL="0" indent="0">
              <a:buNone/>
            </a:pPr>
            <a:r>
              <a:rPr lang="en-US" b="1" dirty="0"/>
              <a:t>Section 3</a:t>
            </a:r>
            <a:r>
              <a:rPr lang="en-US" dirty="0"/>
              <a:t>: Scoring and Rating| Metric | Score | Weighted Score |</a:t>
            </a:r>
          </a:p>
          <a:p>
            <a:pPr marL="0" indent="0">
              <a:buNone/>
            </a:pPr>
            <a:r>
              <a:rPr lang="en-US" dirty="0"/>
              <a:t>| --- | --- | --- |</a:t>
            </a:r>
          </a:p>
          <a:p>
            <a:pPr marL="0" indent="0">
              <a:buNone/>
            </a:pPr>
            <a:r>
              <a:rPr lang="en-US" dirty="0"/>
              <a:t>| Communication |  | =D2_E2 |</a:t>
            </a:r>
          </a:p>
          <a:p>
            <a:pPr marL="0" indent="0">
              <a:buNone/>
            </a:pPr>
            <a:r>
              <a:rPr lang="en-US" dirty="0"/>
              <a:t>| Leadership |  | =D3_E3 |</a:t>
            </a:r>
          </a:p>
          <a:p>
            <a:pPr marL="0" indent="0">
              <a:buNone/>
            </a:pPr>
            <a:r>
              <a:rPr lang="en-US" dirty="0"/>
              <a:t>| Problem-Solving |  | =D4_E4 ||</a:t>
            </a:r>
          </a:p>
          <a:p>
            <a:pPr marL="0" indent="0">
              <a:buNone/>
            </a:pPr>
            <a:r>
              <a:rPr lang="en-US" dirty="0"/>
              <a:t> Customer Service |  | =D5_E5 |</a:t>
            </a:r>
          </a:p>
          <a:p>
            <a:pPr marL="0" indent="0">
              <a:buNone/>
            </a:pPr>
            <a:r>
              <a:rPr lang="en-US" dirty="0"/>
              <a:t>| Teamwork |  | =D6*E6 | Overall Rating |  | =SUM(G2:G6) |</a:t>
            </a:r>
          </a:p>
        </p:txBody>
      </p:sp>
    </p:spTree>
    <p:extLst>
      <p:ext uri="{BB962C8B-B14F-4D97-AF65-F5344CB8AC3E}">
        <p14:creationId xmlns:p14="http://schemas.microsoft.com/office/powerpoint/2010/main" val="368729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DDE22-61C5-A076-3B81-D96BCD803B98}"/>
              </a:ext>
            </a:extLst>
          </p:cNvPr>
          <p:cNvSpPr>
            <a:spLocks noGrp="1"/>
          </p:cNvSpPr>
          <p:nvPr>
            <p:ph idx="1"/>
          </p:nvPr>
        </p:nvSpPr>
        <p:spPr>
          <a:xfrm>
            <a:off x="677334" y="495947"/>
            <a:ext cx="8596668" cy="5545416"/>
          </a:xfrm>
        </p:spPr>
        <p:txBody>
          <a:bodyPr/>
          <a:lstStyle/>
          <a:p>
            <a:pPr marL="0" indent="0">
              <a:buNone/>
            </a:pPr>
            <a:r>
              <a:rPr lang="en-US" b="1" dirty="0"/>
              <a:t>Formulas and Functions</a:t>
            </a:r>
          </a:p>
          <a:p>
            <a:pPr marL="0" indent="0">
              <a:buNone/>
            </a:pPr>
            <a:r>
              <a:rPr lang="en-US" dirty="0"/>
              <a:t> Scoring formula: =IF(Actual&gt;=Target,5,IF(Actual&gt;=Target_0.8,4,IF(Actual&gt;=Target_0.6,3,IF(Actual&gt;=Target*0.4,2,1))))- Weighted score formula: =Score*Weightage- Overall rating formula: =SUM(Weighted Scores)</a:t>
            </a:r>
          </a:p>
          <a:p>
            <a:pPr marL="0" indent="0">
              <a:buNone/>
            </a:pPr>
            <a:endParaRPr lang="en-US" dirty="0"/>
          </a:p>
          <a:p>
            <a:pPr marL="0" indent="0">
              <a:buNone/>
            </a:pPr>
            <a:r>
              <a:rPr lang="en-US" dirty="0"/>
              <a:t>Instructions:1. Enter employee information In Section 1.2. Set targets and weightages for each metric in Section 2.3. Enter actual performance data for each metric.4. Scores will be calculated automatically based on the actual data.5. Enter comments and action plans in Section 4.</a:t>
            </a:r>
          </a:p>
          <a:p>
            <a:pPr marL="0" indent="0">
              <a:buNone/>
            </a:pPr>
            <a:endParaRPr lang="en-US" dirty="0"/>
          </a:p>
          <a:p>
            <a:pPr marL="0" indent="0">
              <a:buNone/>
            </a:pPr>
            <a:r>
              <a:rPr lang="en-US" dirty="0"/>
              <a:t>This template provides a comprehensive framework for evaluating employee performance. Customize it to fit your organization's specific needs and performance metrics.</a:t>
            </a:r>
          </a:p>
        </p:txBody>
      </p:sp>
    </p:spTree>
    <p:extLst>
      <p:ext uri="{BB962C8B-B14F-4D97-AF65-F5344CB8AC3E}">
        <p14:creationId xmlns:p14="http://schemas.microsoft.com/office/powerpoint/2010/main" val="67283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DC1B25C-1136-26FA-85DB-1114EE412D8D}"/>
              </a:ext>
            </a:extLst>
          </p:cNvPr>
          <p:cNvPicPr>
            <a:picLocks noGrp="1" noChangeAspect="1"/>
          </p:cNvPicPr>
          <p:nvPr>
            <p:ph idx="1"/>
          </p:nvPr>
        </p:nvPicPr>
        <p:blipFill>
          <a:blip r:embed="rId2"/>
          <a:stretch>
            <a:fillRect/>
          </a:stretch>
        </p:blipFill>
        <p:spPr>
          <a:xfrm>
            <a:off x="929898" y="735806"/>
            <a:ext cx="8508569" cy="5143500"/>
          </a:xfrm>
          <a:prstGeom prst="rect">
            <a:avLst/>
          </a:prstGeom>
        </p:spPr>
      </p:pic>
    </p:spTree>
    <p:extLst>
      <p:ext uri="{BB962C8B-B14F-4D97-AF65-F5344CB8AC3E}">
        <p14:creationId xmlns:p14="http://schemas.microsoft.com/office/powerpoint/2010/main" val="326465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54289B-BE0F-5C43-7957-826EFE7D1603}"/>
              </a:ext>
            </a:extLst>
          </p:cNvPr>
          <p:cNvPicPr>
            <a:picLocks noGrp="1" noChangeAspect="1"/>
          </p:cNvPicPr>
          <p:nvPr>
            <p:ph idx="1"/>
          </p:nvPr>
        </p:nvPicPr>
        <p:blipFill>
          <a:blip r:embed="rId2"/>
          <a:stretch>
            <a:fillRect/>
          </a:stretch>
        </p:blipFill>
        <p:spPr>
          <a:xfrm>
            <a:off x="278969" y="790415"/>
            <a:ext cx="9329980" cy="5532894"/>
          </a:xfrm>
          <a:prstGeom prst="rect">
            <a:avLst/>
          </a:prstGeom>
        </p:spPr>
      </p:pic>
    </p:spTree>
    <p:extLst>
      <p:ext uri="{BB962C8B-B14F-4D97-AF65-F5344CB8AC3E}">
        <p14:creationId xmlns:p14="http://schemas.microsoft.com/office/powerpoint/2010/main" val="69907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4A1267-807D-5599-70D0-46F3C0F9DEEA}"/>
              </a:ext>
            </a:extLst>
          </p:cNvPr>
          <p:cNvPicPr>
            <a:picLocks noGrp="1" noChangeAspect="1"/>
          </p:cNvPicPr>
          <p:nvPr>
            <p:ph idx="1"/>
          </p:nvPr>
        </p:nvPicPr>
        <p:blipFill>
          <a:blip r:embed="rId2"/>
          <a:stretch>
            <a:fillRect/>
          </a:stretch>
        </p:blipFill>
        <p:spPr>
          <a:xfrm>
            <a:off x="987507" y="363416"/>
            <a:ext cx="7977023" cy="5678610"/>
          </a:xfrm>
        </p:spPr>
      </p:pic>
      <p:sp>
        <p:nvSpPr>
          <p:cNvPr id="6" name="TextBox 5">
            <a:extLst>
              <a:ext uri="{FF2B5EF4-FFF2-40B4-BE49-F238E27FC236}">
                <a16:creationId xmlns:a16="http://schemas.microsoft.com/office/drawing/2014/main" id="{AD309395-7A9F-9DF9-44B0-E57B70499E1F}"/>
              </a:ext>
            </a:extLst>
          </p:cNvPr>
          <p:cNvSpPr txBox="1"/>
          <p:nvPr/>
        </p:nvSpPr>
        <p:spPr>
          <a:xfrm>
            <a:off x="1215957" y="2704289"/>
            <a:ext cx="1293779" cy="369332"/>
          </a:xfrm>
          <a:prstGeom prst="rect">
            <a:avLst/>
          </a:prstGeom>
          <a:noFill/>
        </p:spPr>
        <p:txBody>
          <a:bodyPr wrap="square" rtlCol="0">
            <a:spAutoFit/>
          </a:bodyPr>
          <a:lstStyle/>
          <a:p>
            <a:r>
              <a:rPr lang="en-US" dirty="0"/>
              <a:t>RESULT:</a:t>
            </a:r>
          </a:p>
        </p:txBody>
      </p:sp>
    </p:spTree>
    <p:extLst>
      <p:ext uri="{BB962C8B-B14F-4D97-AF65-F5344CB8AC3E}">
        <p14:creationId xmlns:p14="http://schemas.microsoft.com/office/powerpoint/2010/main" val="1126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7D1F4-C4FC-CE3E-EBB7-0AB604EC62A1}"/>
              </a:ext>
            </a:extLst>
          </p:cNvPr>
          <p:cNvSpPr>
            <a:spLocks noGrp="1"/>
          </p:cNvSpPr>
          <p:nvPr>
            <p:ph idx="1"/>
          </p:nvPr>
        </p:nvSpPr>
        <p:spPr>
          <a:xfrm>
            <a:off x="677334" y="400051"/>
            <a:ext cx="8596668" cy="5641312"/>
          </a:xfrm>
        </p:spPr>
        <p:txBody>
          <a:bodyPr/>
          <a:lstStyle/>
          <a:p>
            <a:pPr marL="0" indent="0">
              <a:buNone/>
            </a:pPr>
            <a:r>
              <a:rPr lang="en-US" sz="2400" dirty="0"/>
              <a:t>AGENDA:</a:t>
            </a:r>
          </a:p>
          <a:p>
            <a:pPr>
              <a:buFont typeface="Wingdings" panose="05000000000000000000" pitchFamily="2" charset="2"/>
              <a:buChar char="q"/>
            </a:pPr>
            <a:r>
              <a:rPr lang="en-US" b="1" dirty="0"/>
              <a:t> PROBLEM STATEMENT </a:t>
            </a:r>
          </a:p>
          <a:p>
            <a:pPr>
              <a:buFont typeface="Wingdings" panose="05000000000000000000" pitchFamily="2" charset="2"/>
              <a:buChar char="q"/>
            </a:pPr>
            <a:r>
              <a:rPr lang="en-US" b="1" dirty="0"/>
              <a:t> PROJECT OVERVIEW</a:t>
            </a:r>
          </a:p>
          <a:p>
            <a:pPr>
              <a:buFont typeface="Wingdings" panose="05000000000000000000" pitchFamily="2" charset="2"/>
              <a:buChar char="q"/>
            </a:pPr>
            <a:r>
              <a:rPr lang="en-US" b="1" dirty="0"/>
              <a:t> END USER</a:t>
            </a:r>
          </a:p>
          <a:p>
            <a:pPr>
              <a:buFont typeface="Wingdings" panose="05000000000000000000" pitchFamily="2" charset="2"/>
              <a:buChar char="q"/>
            </a:pPr>
            <a:r>
              <a:rPr lang="en-US" b="1" dirty="0"/>
              <a:t> OUR SOLUTION AND PROPOSITION</a:t>
            </a:r>
          </a:p>
          <a:p>
            <a:pPr>
              <a:buFont typeface="Wingdings" panose="05000000000000000000" pitchFamily="2" charset="2"/>
              <a:buChar char="q"/>
            </a:pPr>
            <a:r>
              <a:rPr lang="en-US" b="1" dirty="0"/>
              <a:t> </a:t>
            </a:r>
            <a:r>
              <a:rPr lang="en-US" b="1" i="0" dirty="0">
                <a:effectLst/>
                <a:latin typeface="Helvetica" panose="020B0604020202020204" pitchFamily="34" charset="0"/>
              </a:rPr>
              <a:t>UNDERSTANDING EMPLOYEE PERFORMANCE EVALUATION</a:t>
            </a:r>
          </a:p>
          <a:p>
            <a:pPr>
              <a:buFont typeface="Wingdings" panose="05000000000000000000" pitchFamily="2" charset="2"/>
              <a:buChar char="q"/>
            </a:pPr>
            <a:r>
              <a:rPr lang="en-US" b="1" i="0" dirty="0">
                <a:effectLst/>
                <a:latin typeface="Helvetica" panose="020B0604020202020204" pitchFamily="34" charset="0"/>
              </a:rPr>
              <a:t>PURPOSE OF CONDUCTING PERFORMANCE EVALUATION OF EMPLOYEES</a:t>
            </a:r>
          </a:p>
          <a:p>
            <a:pPr>
              <a:buFont typeface="Wingdings" panose="05000000000000000000" pitchFamily="2" charset="2"/>
              <a:buChar char="q"/>
            </a:pPr>
            <a:r>
              <a:rPr lang="en-US" b="1" dirty="0"/>
              <a:t>Formulas and functions</a:t>
            </a:r>
          </a:p>
          <a:p>
            <a:pPr>
              <a:buFont typeface="Wingdings" panose="05000000000000000000" pitchFamily="2" charset="2"/>
              <a:buChar char="q"/>
            </a:pPr>
            <a:r>
              <a:rPr lang="en-US" b="1" dirty="0"/>
              <a:t>conclusion</a:t>
            </a:r>
          </a:p>
          <a:p>
            <a:pPr marL="0" indent="0">
              <a:buNone/>
            </a:pPr>
            <a:r>
              <a:rPr lang="en-US" dirty="0"/>
              <a:t>             </a:t>
            </a:r>
          </a:p>
        </p:txBody>
      </p:sp>
    </p:spTree>
    <p:extLst>
      <p:ext uri="{BB962C8B-B14F-4D97-AF65-F5344CB8AC3E}">
        <p14:creationId xmlns:p14="http://schemas.microsoft.com/office/powerpoint/2010/main" val="408067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F7EA07-4B52-C48B-197C-F16CDD30034F}"/>
              </a:ext>
            </a:extLst>
          </p:cNvPr>
          <p:cNvPicPr>
            <a:picLocks noGrp="1" noChangeAspect="1"/>
          </p:cNvPicPr>
          <p:nvPr>
            <p:ph idx="1"/>
          </p:nvPr>
        </p:nvPicPr>
        <p:blipFill>
          <a:blip r:embed="rId2"/>
          <a:stretch>
            <a:fillRect/>
          </a:stretch>
        </p:blipFill>
        <p:spPr>
          <a:xfrm>
            <a:off x="1547019" y="1082675"/>
            <a:ext cx="7875950" cy="5116647"/>
          </a:xfrm>
          <a:prstGeom prst="rect">
            <a:avLst/>
          </a:prstGeom>
        </p:spPr>
      </p:pic>
    </p:spTree>
    <p:extLst>
      <p:ext uri="{BB962C8B-B14F-4D97-AF65-F5344CB8AC3E}">
        <p14:creationId xmlns:p14="http://schemas.microsoft.com/office/powerpoint/2010/main" val="1722228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DD24204-C43F-6A17-C660-151B9768D9F4}"/>
              </a:ext>
            </a:extLst>
          </p:cNvPr>
          <p:cNvPicPr>
            <a:picLocks noGrp="1" noChangeAspect="1"/>
          </p:cNvPicPr>
          <p:nvPr>
            <p:ph idx="1"/>
          </p:nvPr>
        </p:nvPicPr>
        <p:blipFill>
          <a:blip r:embed="rId2"/>
          <a:stretch>
            <a:fillRect/>
          </a:stretch>
        </p:blipFill>
        <p:spPr>
          <a:xfrm>
            <a:off x="852406" y="573437"/>
            <a:ext cx="8291593" cy="5935851"/>
          </a:xfrm>
          <a:prstGeom prst="rect">
            <a:avLst/>
          </a:prstGeom>
        </p:spPr>
      </p:pic>
    </p:spTree>
    <p:extLst>
      <p:ext uri="{BB962C8B-B14F-4D97-AF65-F5344CB8AC3E}">
        <p14:creationId xmlns:p14="http://schemas.microsoft.com/office/powerpoint/2010/main" val="270944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ACC2-1449-25B9-EB82-752209108D69}"/>
              </a:ext>
            </a:extLst>
          </p:cNvPr>
          <p:cNvSpPr>
            <a:spLocks noGrp="1"/>
          </p:cNvSpPr>
          <p:nvPr>
            <p:ph type="title"/>
          </p:nvPr>
        </p:nvSpPr>
        <p:spPr>
          <a:xfrm>
            <a:off x="677334" y="609600"/>
            <a:ext cx="8596668" cy="670560"/>
          </a:xfrm>
        </p:spPr>
        <p:txBody>
          <a:bodyPr/>
          <a:lstStyle/>
          <a:p>
            <a:r>
              <a:rPr lang="en-US"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6C4A8025-58E6-15AA-2358-A829E2AC546C}"/>
              </a:ext>
            </a:extLst>
          </p:cNvPr>
          <p:cNvSpPr>
            <a:spLocks noGrp="1"/>
          </p:cNvSpPr>
          <p:nvPr>
            <p:ph idx="1"/>
          </p:nvPr>
        </p:nvSpPr>
        <p:spPr>
          <a:xfrm>
            <a:off x="677334" y="1420837"/>
            <a:ext cx="8596668" cy="4620525"/>
          </a:xfrm>
        </p:spPr>
        <p:txBody>
          <a:bodyPr/>
          <a:lstStyle/>
          <a:p>
            <a:pPr algn="just"/>
            <a:r>
              <a:rPr lang="en-US" sz="1800" dirty="0"/>
              <a:t> An employee performance scorecard in Excel provides a practical and versatile approach to performance management.</a:t>
            </a:r>
          </a:p>
          <a:p>
            <a:pPr algn="just"/>
            <a:endParaRPr lang="en-US" sz="1800" dirty="0"/>
          </a:p>
          <a:p>
            <a:pPr algn="just"/>
            <a:r>
              <a:rPr lang="en-US" sz="1800" dirty="0"/>
              <a:t>        By creating a structured and customizable scorecard, organizations can effectively track, evaluate, and improve employee performance. </a:t>
            </a:r>
          </a:p>
          <a:p>
            <a:pPr algn="just"/>
            <a:endParaRPr lang="en-US" sz="1800" dirty="0"/>
          </a:p>
          <a:p>
            <a:pPr algn="just"/>
            <a:r>
              <a:rPr lang="en-US" sz="1800" dirty="0"/>
              <a:t>        Despite its limitations, Excel remains a valuable tool for many businesses, offering a cost-effective solution for performance management. </a:t>
            </a:r>
          </a:p>
          <a:p>
            <a:pPr algn="just"/>
            <a:endParaRPr lang="en-US" sz="1800" dirty="0"/>
          </a:p>
          <a:p>
            <a:pPr algn="just"/>
            <a:r>
              <a:rPr lang="en-US" sz="1800" dirty="0"/>
              <a:t>         As organizations evolve, they may need to explore more advanced systems, but Excel’s accessibility and flexibility make it a strong starting point for performance evaluation. </a:t>
            </a:r>
            <a:endParaRPr lang="en-US" dirty="0"/>
          </a:p>
        </p:txBody>
      </p:sp>
    </p:spTree>
    <p:extLst>
      <p:ext uri="{BB962C8B-B14F-4D97-AF65-F5344CB8AC3E}">
        <p14:creationId xmlns:p14="http://schemas.microsoft.com/office/powerpoint/2010/main" val="130455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AA387CD6-2651-6CFF-171E-0C4F0DD85DC2}"/>
              </a:ext>
            </a:extLst>
          </p:cNvPr>
          <p:cNvSpPr>
            <a:spLocks noGrp="1" noChangeAspect="1" noChangeArrowheads="1"/>
          </p:cNvSpPr>
          <p:nvPr>
            <p:ph idx="1"/>
          </p:nvPr>
        </p:nvSpPr>
        <p:spPr bwMode="auto">
          <a:xfrm>
            <a:off x="677863" y="320675"/>
            <a:ext cx="8596312" cy="5721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A676A5E-4D27-1D91-98BB-A6F9C139C839}"/>
              </a:ext>
            </a:extLst>
          </p:cNvPr>
          <p:cNvPicPr>
            <a:picLocks noChangeAspect="1"/>
          </p:cNvPicPr>
          <p:nvPr/>
        </p:nvPicPr>
        <p:blipFill>
          <a:blip r:embed="rId2"/>
          <a:stretch>
            <a:fillRect/>
          </a:stretch>
        </p:blipFill>
        <p:spPr>
          <a:xfrm>
            <a:off x="677863" y="320675"/>
            <a:ext cx="8596311" cy="5721349"/>
          </a:xfrm>
          <a:prstGeom prst="rect">
            <a:avLst/>
          </a:prstGeom>
        </p:spPr>
      </p:pic>
    </p:spTree>
    <p:extLst>
      <p:ext uri="{BB962C8B-B14F-4D97-AF65-F5344CB8AC3E}">
        <p14:creationId xmlns:p14="http://schemas.microsoft.com/office/powerpoint/2010/main" val="2046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7706EA-B794-8260-58A8-3D2D2135339F}"/>
              </a:ext>
            </a:extLst>
          </p:cNvPr>
          <p:cNvPicPr>
            <a:picLocks noGrp="1" noChangeAspect="1"/>
          </p:cNvPicPr>
          <p:nvPr>
            <p:ph idx="1"/>
          </p:nvPr>
        </p:nvPicPr>
        <p:blipFill>
          <a:blip r:embed="rId2"/>
          <a:stretch>
            <a:fillRect/>
          </a:stretch>
        </p:blipFill>
        <p:spPr>
          <a:xfrm>
            <a:off x="900953" y="704850"/>
            <a:ext cx="8431306" cy="5448300"/>
          </a:xfrm>
          <a:prstGeom prst="rect">
            <a:avLst/>
          </a:prstGeom>
        </p:spPr>
      </p:pic>
    </p:spTree>
    <p:extLst>
      <p:ext uri="{BB962C8B-B14F-4D97-AF65-F5344CB8AC3E}">
        <p14:creationId xmlns:p14="http://schemas.microsoft.com/office/powerpoint/2010/main" val="328922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F91FD-51BE-57CE-DDAC-6992AEA44111}"/>
              </a:ext>
            </a:extLst>
          </p:cNvPr>
          <p:cNvSpPr>
            <a:spLocks noGrp="1"/>
          </p:cNvSpPr>
          <p:nvPr>
            <p:ph idx="1"/>
          </p:nvPr>
        </p:nvSpPr>
        <p:spPr>
          <a:xfrm>
            <a:off x="677334" y="457201"/>
            <a:ext cx="8596668" cy="5584162"/>
          </a:xfrm>
        </p:spPr>
        <p:txBody>
          <a:bodyPr/>
          <a:lstStyle/>
          <a:p>
            <a:pPr marL="0" indent="0">
              <a:buNone/>
            </a:pPr>
            <a:r>
              <a:rPr lang="en-US" dirty="0"/>
              <a:t>Problem Statement:</a:t>
            </a:r>
          </a:p>
          <a:p>
            <a:pPr marL="0" indent="0">
              <a:buNone/>
            </a:pPr>
            <a:r>
              <a:rPr lang="en-US" dirty="0">
                <a:latin typeface="Times New Roman" panose="02020603050405020304" pitchFamily="18" charset="0"/>
                <a:cs typeface="Times New Roman" panose="02020603050405020304" pitchFamily="18" charset="0"/>
              </a:rPr>
              <a:t>Create an employee performance scorecard in Excel that:</a:t>
            </a:r>
          </a:p>
          <a:p>
            <a:pPr>
              <a:buAutoNum type="arabicPeriod"/>
            </a:pPr>
            <a:r>
              <a:rPr lang="en-US" dirty="0">
                <a:latin typeface="Times New Roman" panose="02020603050405020304" pitchFamily="18" charset="0"/>
                <a:cs typeface="Times New Roman" panose="02020603050405020304" pitchFamily="18" charset="0"/>
              </a:rPr>
              <a:t>Tracks key performance metrics for each employee</a:t>
            </a:r>
          </a:p>
          <a:p>
            <a:pPr>
              <a:buAutoNum type="arabicPeriod"/>
            </a:pPr>
            <a:r>
              <a:rPr lang="en-US" dirty="0">
                <a:latin typeface="Times New Roman" panose="02020603050405020304" pitchFamily="18" charset="0"/>
                <a:cs typeface="Times New Roman" panose="02020603050405020304" pitchFamily="18" charset="0"/>
              </a:rPr>
              <a:t>2. Allows for easy data entry and scoring</a:t>
            </a:r>
          </a:p>
          <a:p>
            <a:pPr>
              <a:buAutoNum type="arabicPeriod"/>
            </a:pPr>
            <a:r>
              <a:rPr lang="en-US" dirty="0">
                <a:latin typeface="Times New Roman" panose="02020603050405020304" pitchFamily="18" charset="0"/>
                <a:cs typeface="Times New Roman" panose="02020603050405020304" pitchFamily="18" charset="0"/>
              </a:rPr>
              <a:t>3. Calculates an overall performance rating</a:t>
            </a:r>
          </a:p>
          <a:p>
            <a:pPr>
              <a:buAutoNum type="arabicPeriod"/>
            </a:pPr>
            <a:r>
              <a:rPr lang="en-US" dirty="0">
                <a:latin typeface="Times New Roman" panose="02020603050405020304" pitchFamily="18" charset="0"/>
                <a:cs typeface="Times New Roman" panose="02020603050405020304" pitchFamily="18" charset="0"/>
              </a:rPr>
              <a:t>4. Provides a comments section for feedback and action plans</a:t>
            </a:r>
          </a:p>
          <a:p>
            <a:pPr marL="0" indent="0">
              <a:buNone/>
            </a:pPr>
            <a:r>
              <a:rPr lang="en-US" dirty="0"/>
              <a:t>Step-by-Step Guide:</a:t>
            </a:r>
          </a:p>
          <a:p>
            <a:pPr marL="0" indent="0">
              <a:buNone/>
            </a:pPr>
            <a:r>
              <a:rPr lang="en-US" dirty="0"/>
              <a:t>    1. Set up the scorecard template:</a:t>
            </a:r>
          </a:p>
          <a:p>
            <a:pPr marL="0" indent="0">
              <a:buNone/>
            </a:pPr>
            <a:r>
              <a:rPr lang="en-US" dirty="0"/>
              <a:t>      Create a new Excel spreadsheet and set up the following columns:| Column A | Column B | Column C | Column D | Column E || --- | --- | --- | --- | --- || Metric | Target | Actual | Score | Weightage |</a:t>
            </a:r>
          </a:p>
        </p:txBody>
      </p:sp>
    </p:spTree>
    <p:extLst>
      <p:ext uri="{BB962C8B-B14F-4D97-AF65-F5344CB8AC3E}">
        <p14:creationId xmlns:p14="http://schemas.microsoft.com/office/powerpoint/2010/main" val="295322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47AEA-8A58-41DC-77C0-747F7195FC0B}"/>
              </a:ext>
            </a:extLst>
          </p:cNvPr>
          <p:cNvSpPr>
            <a:spLocks noGrp="1"/>
          </p:cNvSpPr>
          <p:nvPr>
            <p:ph idx="1"/>
          </p:nvPr>
        </p:nvSpPr>
        <p:spPr>
          <a:xfrm>
            <a:off x="677334" y="891541"/>
            <a:ext cx="8596668" cy="5149822"/>
          </a:xfrm>
        </p:spPr>
        <p:txBody>
          <a:bodyPr>
            <a:normAutofit/>
          </a:bodyPr>
          <a:lstStyle/>
          <a:p>
            <a:pPr>
              <a:buAutoNum type="arabicPeriod"/>
            </a:pPr>
            <a:r>
              <a:rPr lang="en-US" dirty="0"/>
              <a:t>List performance metrics:</a:t>
            </a:r>
          </a:p>
          <a:p>
            <a:pPr marL="0" indent="0">
              <a:buNone/>
            </a:pPr>
            <a:r>
              <a:rPr lang="en-US" dirty="0">
                <a:latin typeface="Times New Roman" panose="02020603050405020304" pitchFamily="18" charset="0"/>
                <a:cs typeface="Times New Roman" panose="02020603050405020304" pitchFamily="18" charset="0"/>
              </a:rPr>
              <a:t>In Column A, list the key performance metrics for each employee, such as:- Communication- Leadership- Problem-Solving- Customer Service- Teamwork</a:t>
            </a:r>
          </a:p>
          <a:p>
            <a:pPr>
              <a:buAutoNum type="arabicPeriod"/>
            </a:pPr>
            <a:r>
              <a:rPr lang="en-US" dirty="0">
                <a:latin typeface="Times New Roman" panose="02020603050405020304" pitchFamily="18" charset="0"/>
                <a:cs typeface="Times New Roman" panose="02020603050405020304" pitchFamily="18" charset="0"/>
              </a:rPr>
              <a:t>Set targets and </a:t>
            </a:r>
            <a:r>
              <a:rPr lang="en-US" dirty="0" err="1">
                <a:latin typeface="Times New Roman" panose="02020603050405020304" pitchFamily="18" charset="0"/>
                <a:cs typeface="Times New Roman" panose="02020603050405020304" pitchFamily="18" charset="0"/>
              </a:rPr>
              <a:t>weights:In</a:t>
            </a:r>
            <a:r>
              <a:rPr lang="en-US" dirty="0">
                <a:latin typeface="Times New Roman" panose="02020603050405020304" pitchFamily="18" charset="0"/>
                <a:cs typeface="Times New Roman" panose="02020603050405020304" pitchFamily="18" charset="0"/>
              </a:rPr>
              <a:t> Column B, set targets for each metric (e.g., 4.5 for Communication). In Column E, assign a weightage to each metric (e.g., 20% for Communication).</a:t>
            </a:r>
          </a:p>
          <a:p>
            <a:pPr>
              <a:buAutoNum type="arabicPeriod"/>
            </a:pPr>
            <a:r>
              <a:rPr lang="en-US" b="1" dirty="0">
                <a:latin typeface="Times New Roman" panose="02020603050405020304" pitchFamily="18" charset="0"/>
                <a:cs typeface="Times New Roman" panose="02020603050405020304" pitchFamily="18" charset="0"/>
              </a:rPr>
              <a:t>Enter actual performance data:</a:t>
            </a:r>
          </a:p>
          <a:p>
            <a:pPr marL="0" indent="0">
              <a:buNone/>
            </a:pPr>
            <a:r>
              <a:rPr lang="en-US" dirty="0">
                <a:latin typeface="Times New Roman" panose="02020603050405020304" pitchFamily="18" charset="0"/>
                <a:cs typeface="Times New Roman" panose="02020603050405020304" pitchFamily="18" charset="0"/>
              </a:rPr>
              <a:t>          In Column C, enter the employee's actual performance data for each metric.1. </a:t>
            </a:r>
            <a:r>
              <a:rPr lang="en-US" b="1" dirty="0">
                <a:latin typeface="Times New Roman" panose="02020603050405020304" pitchFamily="18" charset="0"/>
                <a:cs typeface="Times New Roman" panose="02020603050405020304" pitchFamily="18" charset="0"/>
              </a:rPr>
              <a:t>Calculate scores:</a:t>
            </a:r>
          </a:p>
          <a:p>
            <a:pPr marL="0" indent="0">
              <a:buNone/>
            </a:pPr>
            <a:r>
              <a:rPr lang="en-US" dirty="0">
                <a:latin typeface="Times New Roman" panose="02020603050405020304" pitchFamily="18" charset="0"/>
                <a:cs typeface="Times New Roman" panose="02020603050405020304" pitchFamily="18" charset="0"/>
              </a:rPr>
              <a:t>In Column D, use a formula to calculate the score for each metric based on the actual performance data and targets. </a:t>
            </a:r>
          </a:p>
          <a:p>
            <a:pPr marL="0" indent="0">
              <a:buNone/>
            </a:pPr>
            <a:r>
              <a:rPr lang="en-US" dirty="0">
                <a:latin typeface="Times New Roman" panose="02020603050405020304" pitchFamily="18" charset="0"/>
                <a:cs typeface="Times New Roman" panose="02020603050405020304" pitchFamily="18" charset="0"/>
              </a:rPr>
              <a:t> For example:=IF(C2&gt;=B2,5,IF(C2&gt;=B2_0.8,4,IF(C2&gt;=B2_0.6,3,IF(C2&gt;=B2*0.4,2,1))))</a:t>
            </a:r>
          </a:p>
        </p:txBody>
      </p:sp>
    </p:spTree>
    <p:extLst>
      <p:ext uri="{BB962C8B-B14F-4D97-AF65-F5344CB8AC3E}">
        <p14:creationId xmlns:p14="http://schemas.microsoft.com/office/powerpoint/2010/main" val="374226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3D2A7-A5B8-65F8-8803-E76018E55C12}"/>
              </a:ext>
            </a:extLst>
          </p:cNvPr>
          <p:cNvSpPr>
            <a:spLocks noGrp="1"/>
          </p:cNvSpPr>
          <p:nvPr>
            <p:ph idx="1"/>
          </p:nvPr>
        </p:nvSpPr>
        <p:spPr>
          <a:xfrm>
            <a:off x="677334" y="560071"/>
            <a:ext cx="8596668" cy="5481292"/>
          </a:xfrm>
        </p:spPr>
        <p:txBody>
          <a:bodyPr/>
          <a:lstStyle/>
          <a:p>
            <a:pPr marL="0" indent="0">
              <a:buNone/>
            </a:pPr>
            <a:endParaRPr lang="en-US" dirty="0"/>
          </a:p>
          <a:p>
            <a:pPr marL="0" indent="0">
              <a:buNone/>
            </a:pPr>
            <a:r>
              <a:rPr lang="en-US" b="1" dirty="0">
                <a:latin typeface="Times New Roman" panose="02020603050405020304" pitchFamily="18" charset="0"/>
                <a:cs typeface="Times New Roman" panose="02020603050405020304" pitchFamily="18" charset="0"/>
              </a:rPr>
              <a:t>Calculate overall performance rating:</a:t>
            </a:r>
          </a:p>
          <a:p>
            <a:pPr>
              <a:buAutoNum type="arabicPeriod"/>
            </a:pPr>
            <a:r>
              <a:rPr lang="en-US" dirty="0">
                <a:latin typeface="Times New Roman" panose="02020603050405020304" pitchFamily="18" charset="0"/>
                <a:cs typeface="Times New Roman" panose="02020603050405020304" pitchFamily="18" charset="0"/>
              </a:rPr>
              <a:t>Create a formula to calculate the overall performance rating based on the weighted scores. For example:</a:t>
            </a:r>
          </a:p>
          <a:p>
            <a:pPr marL="0" indent="0">
              <a:buNone/>
            </a:pPr>
            <a:r>
              <a:rPr lang="en-US" dirty="0"/>
              <a:t>=SUM(D2:D6)*E2:E61.  </a:t>
            </a:r>
          </a:p>
          <a:p>
            <a:pPr marL="0" indent="0">
              <a:buNone/>
            </a:pPr>
            <a:r>
              <a:rPr lang="en-US" dirty="0"/>
              <a:t>comments </a:t>
            </a:r>
            <a:r>
              <a:rPr lang="en-US" dirty="0" err="1"/>
              <a:t>section:Create</a:t>
            </a:r>
            <a:r>
              <a:rPr lang="en-US" dirty="0"/>
              <a:t> a separate section for comments and action plans.</a:t>
            </a:r>
          </a:p>
          <a:p>
            <a:pPr>
              <a:buAutoNum type="arabicPeriod"/>
            </a:pPr>
            <a:r>
              <a:rPr lang="en-US" dirty="0"/>
              <a:t>Format and </a:t>
            </a:r>
            <a:r>
              <a:rPr lang="en-US" dirty="0" err="1"/>
              <a:t>finalize:Format</a:t>
            </a:r>
            <a:r>
              <a:rPr lang="en-US" dirty="0"/>
              <a:t> the scorecard to make it easy to read and use. Finalize the template and save it for future use.</a:t>
            </a:r>
          </a:p>
          <a:p>
            <a:pPr>
              <a:buAutoNum type="arabicPeriod"/>
            </a:pPr>
            <a:r>
              <a:rPr lang="en-US" dirty="0"/>
              <a:t>By following these steps, you'll have a comprehensive employee performance scorecard in Excel that helps you track and evaluate employee performance effectively.</a:t>
            </a:r>
          </a:p>
        </p:txBody>
      </p:sp>
    </p:spTree>
    <p:extLst>
      <p:ext uri="{BB962C8B-B14F-4D97-AF65-F5344CB8AC3E}">
        <p14:creationId xmlns:p14="http://schemas.microsoft.com/office/powerpoint/2010/main" val="142498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0CBF-60A0-84AE-7ECE-92694A1D2F7E}"/>
              </a:ext>
            </a:extLst>
          </p:cNvPr>
          <p:cNvSpPr>
            <a:spLocks noGrp="1"/>
          </p:cNvSpPr>
          <p:nvPr>
            <p:ph type="title"/>
          </p:nvPr>
        </p:nvSpPr>
        <p:spPr>
          <a:xfrm>
            <a:off x="677334" y="609600"/>
            <a:ext cx="8596668" cy="568271"/>
          </a:xfrm>
        </p:spPr>
        <p:txBody>
          <a:bodyPr>
            <a:normAutofit fontScale="90000"/>
          </a:bodyPr>
          <a:lstStyle/>
          <a:p>
            <a:r>
              <a:rPr lang="en-US" dirty="0"/>
              <a:t>Project overview</a:t>
            </a:r>
          </a:p>
        </p:txBody>
      </p:sp>
      <p:sp>
        <p:nvSpPr>
          <p:cNvPr id="3" name="Content Placeholder 2">
            <a:extLst>
              <a:ext uri="{FF2B5EF4-FFF2-40B4-BE49-F238E27FC236}">
                <a16:creationId xmlns:a16="http://schemas.microsoft.com/office/drawing/2014/main" id="{E28334B5-9955-B4F0-4CE9-6277FFBFDAA2}"/>
              </a:ext>
            </a:extLst>
          </p:cNvPr>
          <p:cNvSpPr>
            <a:spLocks noGrp="1"/>
          </p:cNvSpPr>
          <p:nvPr>
            <p:ph idx="1"/>
          </p:nvPr>
        </p:nvSpPr>
        <p:spPr>
          <a:xfrm>
            <a:off x="677334" y="1177871"/>
            <a:ext cx="8596668" cy="4863491"/>
          </a:xfrm>
        </p:spPr>
        <p:txBody>
          <a:bodyPr/>
          <a:lstStyle/>
          <a:p>
            <a:pPr marL="0" indent="0">
              <a:buNone/>
            </a:pPr>
            <a:r>
              <a:rPr lang="en-US" dirty="0"/>
              <a:t>Objective:</a:t>
            </a:r>
          </a:p>
          <a:p>
            <a:pPr marL="0" indent="0">
              <a:buNone/>
            </a:pPr>
            <a:r>
              <a:rPr lang="en-US" dirty="0"/>
              <a:t>           Design and develop a comprehensive employee performance scorecard in Excel to track, measure, and evaluate individual performance. The scorecard will provide a clear and transparent framework for assessing employee strengths, weaknesses, and areas for improvement.</a:t>
            </a:r>
          </a:p>
          <a:p>
            <a:pPr marL="0" indent="0">
              <a:buNone/>
            </a:pPr>
            <a:r>
              <a:rPr lang="en-US" dirty="0"/>
              <a:t>Scope:- </a:t>
            </a:r>
          </a:p>
          <a:p>
            <a:pPr marL="0" indent="0">
              <a:buNone/>
            </a:pPr>
            <a:r>
              <a:rPr lang="en-US" dirty="0"/>
              <a:t>Create a customizable Excel template for employee performance evaluation- Include relevant performance metrics and categories (e.g., communication, leadership, problem-solving, customer service, teamwork)- Develop a scoring system to assess employee performance (e.g., 1-5 rating scale)- Incorporate weighted scores to reflect the importance of each metric- Calculate an overall performance rating- Provide a comments section for feedback and action plans</a:t>
            </a:r>
          </a:p>
        </p:txBody>
      </p:sp>
    </p:spTree>
    <p:extLst>
      <p:ext uri="{BB962C8B-B14F-4D97-AF65-F5344CB8AC3E}">
        <p14:creationId xmlns:p14="http://schemas.microsoft.com/office/powerpoint/2010/main" val="243598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43D70-347E-4D9C-BEB3-47FCE927E82D}"/>
              </a:ext>
            </a:extLst>
          </p:cNvPr>
          <p:cNvSpPr>
            <a:spLocks noGrp="1"/>
          </p:cNvSpPr>
          <p:nvPr>
            <p:ph idx="1"/>
          </p:nvPr>
        </p:nvSpPr>
        <p:spPr>
          <a:xfrm>
            <a:off x="677334" y="480447"/>
            <a:ext cx="8596668" cy="5560915"/>
          </a:xfrm>
        </p:spPr>
        <p:txBody>
          <a:bodyPr>
            <a:normAutofit/>
          </a:bodyPr>
          <a:lstStyle/>
          <a:p>
            <a:pPr marL="0" indent="0">
              <a:buNone/>
            </a:pPr>
            <a:r>
              <a:rPr lang="en-US" b="1" dirty="0"/>
              <a:t>Deliverables:</a:t>
            </a:r>
          </a:p>
          <a:p>
            <a:pPr>
              <a:buAutoNum type="arabicPeriod"/>
            </a:pPr>
            <a:r>
              <a:rPr lang="en-US" dirty="0"/>
              <a:t>Employee Performance Scorecard Excel Template</a:t>
            </a:r>
          </a:p>
          <a:p>
            <a:pPr>
              <a:buAutoNum type="arabicPeriod"/>
            </a:pPr>
            <a:r>
              <a:rPr lang="en-US" dirty="0"/>
              <a:t>2. User Guide with instructions for data entry and scoring</a:t>
            </a:r>
          </a:p>
          <a:p>
            <a:pPr>
              <a:buAutoNum type="arabicPeriod"/>
            </a:pPr>
            <a:r>
              <a:rPr lang="en-US" dirty="0"/>
              <a:t>3. Sample data and examples for demonstration purposes</a:t>
            </a:r>
          </a:p>
          <a:p>
            <a:pPr marL="0" indent="0">
              <a:buNone/>
            </a:pPr>
            <a:r>
              <a:rPr lang="en-US" b="1" dirty="0"/>
              <a:t>Timeline:- </a:t>
            </a:r>
          </a:p>
          <a:p>
            <a:pPr marL="0" indent="0">
              <a:buNone/>
            </a:pPr>
            <a:r>
              <a:rPr lang="en-US" dirty="0"/>
              <a:t>Week 1: Research and planning-</a:t>
            </a:r>
          </a:p>
          <a:p>
            <a:pPr marL="0" indent="0">
              <a:buNone/>
            </a:pPr>
            <a:r>
              <a:rPr lang="en-US" dirty="0"/>
              <a:t> Week 2-3: Design and development of the scorecard template-</a:t>
            </a:r>
          </a:p>
          <a:p>
            <a:pPr marL="0" indent="0">
              <a:buNone/>
            </a:pPr>
            <a:r>
              <a:rPr lang="en-US" dirty="0"/>
              <a:t> Week 4: Testing and iteration- </a:t>
            </a:r>
          </a:p>
          <a:p>
            <a:pPr marL="0" indent="0">
              <a:buNone/>
            </a:pPr>
            <a:r>
              <a:rPr lang="en-US" dirty="0"/>
              <a:t>Week 5: Finalize and deliver the project</a:t>
            </a:r>
          </a:p>
          <a:p>
            <a:pPr marL="0" indent="0">
              <a:buNone/>
            </a:pPr>
            <a:r>
              <a:rPr lang="en-US" dirty="0"/>
              <a:t>Key Stakeholders:- HR Department- Managers and Supervisors- Employees</a:t>
            </a:r>
          </a:p>
        </p:txBody>
      </p:sp>
    </p:spTree>
    <p:extLst>
      <p:ext uri="{BB962C8B-B14F-4D97-AF65-F5344CB8AC3E}">
        <p14:creationId xmlns:p14="http://schemas.microsoft.com/office/powerpoint/2010/main" val="22715627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TotalTime>
  <Words>1344</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Helvetica</vt:lpstr>
      <vt:lpstr>Times New Roman</vt:lpstr>
      <vt:lpstr>Trebuchet MS</vt:lpstr>
      <vt:lpstr>Wingdings</vt:lpstr>
      <vt:lpstr>Wingdings 3</vt:lpstr>
      <vt:lpstr>Facet</vt:lpstr>
      <vt:lpstr>EMPLOYEES PERFORMANCE SCORECARD IN EXCEL</vt:lpstr>
      <vt:lpstr>PowerPoint Presentation</vt:lpstr>
      <vt:lpstr>PowerPoint Presentation</vt:lpstr>
      <vt:lpstr>PowerPoint Presentation</vt:lpstr>
      <vt:lpstr>PowerPoint Presentation</vt:lpstr>
      <vt:lpstr>PowerPoint Presentation</vt:lpstr>
      <vt:lpstr>PowerPoint Presentation</vt:lpstr>
      <vt:lpstr>Project overview</vt:lpstr>
      <vt:lpstr>PowerPoint Presentation</vt:lpstr>
      <vt:lpstr>PowerPoint Presentation</vt:lpstr>
      <vt:lpstr>Who are the end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kavinecare</dc:creator>
  <cp:lastModifiedBy>kavinecare</cp:lastModifiedBy>
  <cp:revision>15</cp:revision>
  <dcterms:created xsi:type="dcterms:W3CDTF">2024-08-31T06:12:09Z</dcterms:created>
  <dcterms:modified xsi:type="dcterms:W3CDTF">2024-08-31T10:22:04Z</dcterms:modified>
</cp:coreProperties>
</file>