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7391" y="2147188"/>
            <a:ext cx="5250815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1354" y="3806571"/>
            <a:ext cx="5241290" cy="1188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65601" y="461010"/>
            <a:ext cx="1818639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575" y="1606930"/>
            <a:ext cx="7957184" cy="3150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829944" marR="5080" indent="-817880">
              <a:lnSpc>
                <a:spcPts val="5260"/>
              </a:lnSpc>
              <a:spcBef>
                <a:spcPts val="254"/>
              </a:spcBef>
            </a:pPr>
            <a:r>
              <a:rPr dirty="0" b="1">
                <a:solidFill>
                  <a:srgbClr val="365F92"/>
                </a:solidFill>
                <a:latin typeface="Calibri"/>
                <a:cs typeface="Calibri"/>
              </a:rPr>
              <a:t>Credit</a:t>
            </a:r>
            <a:r>
              <a:rPr dirty="0" spc="-155" b="1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365F92"/>
                </a:solidFill>
                <a:latin typeface="Calibri"/>
                <a:cs typeface="Calibri"/>
              </a:rPr>
              <a:t>Card</a:t>
            </a:r>
            <a:r>
              <a:rPr dirty="0" spc="-105" b="1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365F92"/>
                </a:solidFill>
                <a:latin typeface="Calibri"/>
                <a:cs typeface="Calibri"/>
              </a:rPr>
              <a:t>Issuance</a:t>
            </a:r>
            <a:r>
              <a:rPr dirty="0" spc="-100" b="1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dirty="0" spc="-50" b="1">
                <a:solidFill>
                  <a:srgbClr val="365F92"/>
                </a:solidFill>
                <a:latin typeface="Calibri"/>
                <a:cs typeface="Calibri"/>
              </a:rPr>
              <a:t>&amp; </a:t>
            </a:r>
            <a:r>
              <a:rPr dirty="0" b="1">
                <a:solidFill>
                  <a:srgbClr val="365F92"/>
                </a:solidFill>
                <a:latin typeface="Calibri"/>
                <a:cs typeface="Calibri"/>
              </a:rPr>
              <a:t>Risk</a:t>
            </a:r>
            <a:r>
              <a:rPr dirty="0" spc="-55" b="1">
                <a:solidFill>
                  <a:srgbClr val="365F92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365F92"/>
                </a:solidFill>
                <a:latin typeface="Calibri"/>
                <a:cs typeface="Calibri"/>
              </a:rPr>
              <a:t>Dashboard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5240" marR="5080" indent="503555">
              <a:lnSpc>
                <a:spcPct val="119300"/>
              </a:lnSpc>
              <a:spcBef>
                <a:spcPts val="90"/>
              </a:spcBef>
            </a:pPr>
            <a:r>
              <a:rPr dirty="0">
                <a:solidFill>
                  <a:srgbClr val="B1A1C6"/>
                </a:solidFill>
              </a:rPr>
              <a:t>Prepared</a:t>
            </a:r>
            <a:r>
              <a:rPr dirty="0" spc="-90">
                <a:solidFill>
                  <a:srgbClr val="B1A1C6"/>
                </a:solidFill>
              </a:rPr>
              <a:t> </a:t>
            </a:r>
            <a:r>
              <a:rPr dirty="0">
                <a:solidFill>
                  <a:srgbClr val="B1A1C6"/>
                </a:solidFill>
              </a:rPr>
              <a:t>by:</a:t>
            </a:r>
            <a:r>
              <a:rPr dirty="0" spc="-80">
                <a:solidFill>
                  <a:srgbClr val="B1A1C6"/>
                </a:solidFill>
              </a:rPr>
              <a:t> </a:t>
            </a:r>
            <a:r>
              <a:rPr dirty="0" spc="-10">
                <a:solidFill>
                  <a:srgbClr val="B1A1C6"/>
                </a:solidFill>
              </a:rPr>
              <a:t>[PADMASRI] </a:t>
            </a:r>
            <a:r>
              <a:rPr dirty="0">
                <a:solidFill>
                  <a:srgbClr val="B1A1C6"/>
                </a:solidFill>
              </a:rPr>
              <a:t>Data</a:t>
            </a:r>
            <a:r>
              <a:rPr dirty="0" spc="-95">
                <a:solidFill>
                  <a:srgbClr val="B1A1C6"/>
                </a:solidFill>
              </a:rPr>
              <a:t> </a:t>
            </a:r>
            <a:r>
              <a:rPr dirty="0">
                <a:solidFill>
                  <a:srgbClr val="B1A1C6"/>
                </a:solidFill>
              </a:rPr>
              <a:t>Analyst</a:t>
            </a:r>
            <a:r>
              <a:rPr dirty="0" spc="-80">
                <a:solidFill>
                  <a:srgbClr val="B1A1C6"/>
                </a:solidFill>
              </a:rPr>
              <a:t> </a:t>
            </a:r>
            <a:r>
              <a:rPr dirty="0">
                <a:solidFill>
                  <a:srgbClr val="B1A1C6"/>
                </a:solidFill>
              </a:rPr>
              <a:t>Intern</a:t>
            </a:r>
            <a:r>
              <a:rPr dirty="0" spc="-100">
                <a:solidFill>
                  <a:srgbClr val="B1A1C6"/>
                </a:solidFill>
              </a:rPr>
              <a:t> </a:t>
            </a:r>
            <a:r>
              <a:rPr dirty="0">
                <a:solidFill>
                  <a:srgbClr val="B1A1C6"/>
                </a:solidFill>
              </a:rPr>
              <a:t>|</a:t>
            </a:r>
            <a:r>
              <a:rPr dirty="0" spc="-110">
                <a:solidFill>
                  <a:srgbClr val="B1A1C6"/>
                </a:solidFill>
              </a:rPr>
              <a:t> </a:t>
            </a:r>
            <a:r>
              <a:rPr dirty="0">
                <a:solidFill>
                  <a:srgbClr val="B1A1C6"/>
                </a:solidFill>
              </a:rPr>
              <a:t>June</a:t>
            </a:r>
            <a:r>
              <a:rPr dirty="0" spc="-80">
                <a:solidFill>
                  <a:srgbClr val="B1A1C6"/>
                </a:solidFill>
              </a:rPr>
              <a:t> </a:t>
            </a:r>
            <a:r>
              <a:rPr dirty="0" spc="-20">
                <a:solidFill>
                  <a:srgbClr val="B1A1C6"/>
                </a:solidFill>
              </a:rPr>
              <a:t>2025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650" y="1973029"/>
            <a:ext cx="1304925" cy="13343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9335" y="461010"/>
            <a:ext cx="455485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Objective</a:t>
            </a:r>
            <a:r>
              <a:rPr dirty="0" spc="-114"/>
              <a:t> </a:t>
            </a:r>
            <a:r>
              <a:rPr dirty="0"/>
              <a:t>&amp;</a:t>
            </a:r>
            <a:r>
              <a:rPr dirty="0" spc="-20"/>
              <a:t> </a:t>
            </a:r>
            <a:r>
              <a:rPr dirty="0" spc="-10"/>
              <a:t>Dataset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504886"/>
            <a:ext cx="1042987" cy="8620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3066986"/>
            <a:ext cx="1042987" cy="86201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3535">
              <a:lnSpc>
                <a:spcPts val="3829"/>
              </a:lnSpc>
              <a:spcBef>
                <a:spcPts val="265"/>
              </a:spcBef>
              <a:buChar char="•"/>
              <a:tabLst>
                <a:tab pos="355600" algn="l"/>
                <a:tab pos="1007110" algn="l"/>
              </a:tabLst>
            </a:pPr>
            <a:r>
              <a:rPr dirty="0">
                <a:latin typeface="Arial MT"/>
                <a:cs typeface="Arial MT"/>
              </a:rPr>
              <a:t>	</a:t>
            </a:r>
            <a:r>
              <a:rPr dirty="0"/>
              <a:t>Objective:</a:t>
            </a:r>
            <a:r>
              <a:rPr dirty="0" spc="-30"/>
              <a:t> </a:t>
            </a:r>
            <a:r>
              <a:rPr dirty="0"/>
              <a:t>Design</a:t>
            </a:r>
            <a:r>
              <a:rPr dirty="0" spc="-100"/>
              <a:t> </a:t>
            </a:r>
            <a:r>
              <a:rPr dirty="0"/>
              <a:t>an</a:t>
            </a:r>
            <a:r>
              <a:rPr dirty="0" spc="-35"/>
              <a:t> </a:t>
            </a:r>
            <a:r>
              <a:rPr dirty="0" spc="-10"/>
              <a:t>interactive </a:t>
            </a:r>
            <a:r>
              <a:rPr dirty="0"/>
              <a:t>dashboard</a:t>
            </a:r>
            <a:r>
              <a:rPr dirty="0" spc="-125"/>
              <a:t> </a:t>
            </a:r>
            <a:r>
              <a:rPr dirty="0"/>
              <a:t>to</a:t>
            </a:r>
            <a:r>
              <a:rPr dirty="0" spc="-120"/>
              <a:t> </a:t>
            </a:r>
            <a:r>
              <a:rPr dirty="0"/>
              <a:t>analyze</a:t>
            </a:r>
            <a:r>
              <a:rPr dirty="0" spc="-105"/>
              <a:t> </a:t>
            </a:r>
            <a:r>
              <a:rPr dirty="0"/>
              <a:t>credit</a:t>
            </a:r>
            <a:r>
              <a:rPr dirty="0" spc="-105"/>
              <a:t> </a:t>
            </a:r>
            <a:r>
              <a:rPr dirty="0"/>
              <a:t>card</a:t>
            </a:r>
            <a:r>
              <a:rPr dirty="0" spc="-55"/>
              <a:t> </a:t>
            </a:r>
            <a:r>
              <a:rPr dirty="0"/>
              <a:t>issuance</a:t>
            </a:r>
            <a:r>
              <a:rPr dirty="0" spc="-105"/>
              <a:t> </a:t>
            </a:r>
            <a:r>
              <a:rPr dirty="0" spc="-25"/>
              <a:t>and </a:t>
            </a:r>
            <a:r>
              <a:rPr dirty="0"/>
              <a:t>risk</a:t>
            </a:r>
            <a:r>
              <a:rPr dirty="0" spc="-80"/>
              <a:t> </a:t>
            </a:r>
            <a:r>
              <a:rPr dirty="0" spc="-10"/>
              <a:t>factors.</a:t>
            </a:r>
          </a:p>
          <a:p>
            <a:pPr marL="1007110" indent="-99441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1007110" algn="l"/>
              </a:tabLst>
            </a:pPr>
            <a:r>
              <a:rPr dirty="0"/>
              <a:t>Dataset:</a:t>
            </a:r>
            <a:r>
              <a:rPr dirty="0" spc="-145"/>
              <a:t> </a:t>
            </a:r>
            <a:r>
              <a:rPr dirty="0" spc="-10"/>
              <a:t>cards_data.csv</a:t>
            </a:r>
          </a:p>
          <a:p>
            <a:pPr marL="355600" marR="129539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Fields:</a:t>
            </a:r>
            <a:r>
              <a:rPr dirty="0" spc="-114"/>
              <a:t> </a:t>
            </a:r>
            <a:r>
              <a:rPr dirty="0"/>
              <a:t>Card</a:t>
            </a:r>
            <a:r>
              <a:rPr dirty="0" spc="-50"/>
              <a:t> </a:t>
            </a:r>
            <a:r>
              <a:rPr dirty="0"/>
              <a:t>Brand,</a:t>
            </a:r>
            <a:r>
              <a:rPr dirty="0" spc="-65"/>
              <a:t> </a:t>
            </a:r>
            <a:r>
              <a:rPr dirty="0"/>
              <a:t>Credit</a:t>
            </a:r>
            <a:r>
              <a:rPr dirty="0" spc="-100"/>
              <a:t> </a:t>
            </a:r>
            <a:r>
              <a:rPr dirty="0"/>
              <a:t>Limit,</a:t>
            </a:r>
            <a:r>
              <a:rPr dirty="0" spc="-65"/>
              <a:t> </a:t>
            </a:r>
            <a:r>
              <a:rPr dirty="0"/>
              <a:t>Card</a:t>
            </a:r>
            <a:r>
              <a:rPr dirty="0" spc="-114"/>
              <a:t> </a:t>
            </a:r>
            <a:r>
              <a:rPr dirty="0" spc="-10"/>
              <a:t>Type, </a:t>
            </a:r>
            <a:r>
              <a:rPr dirty="0"/>
              <a:t>Acct</a:t>
            </a:r>
            <a:r>
              <a:rPr dirty="0" spc="-50"/>
              <a:t> </a:t>
            </a:r>
            <a:r>
              <a:rPr dirty="0"/>
              <a:t>Open</a:t>
            </a:r>
            <a:r>
              <a:rPr dirty="0" spc="-60"/>
              <a:t> </a:t>
            </a:r>
            <a:r>
              <a:rPr dirty="0"/>
              <a:t>Date, Has</a:t>
            </a:r>
            <a:r>
              <a:rPr dirty="0" spc="-75"/>
              <a:t> </a:t>
            </a:r>
            <a:r>
              <a:rPr dirty="0"/>
              <a:t>Chip,</a:t>
            </a:r>
            <a:r>
              <a:rPr dirty="0" spc="-70"/>
              <a:t> </a:t>
            </a:r>
            <a:r>
              <a:rPr dirty="0"/>
              <a:t>Card</a:t>
            </a:r>
            <a:r>
              <a:rPr dirty="0" spc="-60"/>
              <a:t> </a:t>
            </a:r>
            <a:r>
              <a:rPr dirty="0"/>
              <a:t>On</a:t>
            </a:r>
            <a:r>
              <a:rPr dirty="0" spc="-60"/>
              <a:t> </a:t>
            </a:r>
            <a:r>
              <a:rPr dirty="0"/>
              <a:t>Dark</a:t>
            </a:r>
            <a:r>
              <a:rPr dirty="0" spc="-60"/>
              <a:t> </a:t>
            </a:r>
            <a:r>
              <a:rPr dirty="0" spc="-25"/>
              <a:t>Web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935" y="180339"/>
            <a:ext cx="306705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KPIs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45"/>
              <a:t> </a:t>
            </a:r>
            <a:r>
              <a:rPr dirty="0" spc="-10"/>
              <a:t>Charts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847661"/>
            <a:ext cx="1042987" cy="8715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" y="4362513"/>
            <a:ext cx="1042987" cy="87153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6575" y="866774"/>
            <a:ext cx="7883525" cy="588200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007110" indent="-99441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1007110" algn="l"/>
              </a:tabLst>
            </a:pPr>
            <a:r>
              <a:rPr dirty="0" sz="3200">
                <a:latin typeface="Calibri"/>
                <a:cs typeface="Calibri"/>
              </a:rPr>
              <a:t>KPI </a:t>
            </a:r>
            <a:r>
              <a:rPr dirty="0" sz="3200" spc="-10">
                <a:latin typeface="Calibri"/>
                <a:cs typeface="Calibri"/>
              </a:rPr>
              <a:t>Cards: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65">
                <a:latin typeface="Calibri"/>
                <a:cs typeface="Calibri"/>
              </a:rPr>
              <a:t>Total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Cards</a:t>
            </a:r>
            <a:r>
              <a:rPr dirty="0" sz="3200" spc="-10">
                <a:latin typeface="Calibri"/>
                <a:cs typeface="Calibri"/>
              </a:rPr>
              <a:t> Issued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Cards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Flagged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on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Dark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Average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Credit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Limit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Chip-</a:t>
            </a:r>
            <a:r>
              <a:rPr dirty="0" sz="3200">
                <a:latin typeface="Calibri"/>
                <a:cs typeface="Calibri"/>
              </a:rPr>
              <a:t>Enabled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Cards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60">
                <a:latin typeface="Calibri"/>
                <a:cs typeface="Calibri"/>
              </a:rPr>
              <a:t>Total </a:t>
            </a:r>
            <a:r>
              <a:rPr dirty="0" sz="3200">
                <a:latin typeface="Calibri"/>
                <a:cs typeface="Calibri"/>
              </a:rPr>
              <a:t>Unique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Clients</a:t>
            </a:r>
            <a:endParaRPr sz="3200">
              <a:latin typeface="Calibri"/>
              <a:cs typeface="Calibri"/>
            </a:endParaRPr>
          </a:p>
          <a:p>
            <a:pPr marL="1007110" indent="-99441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1007110" algn="l"/>
              </a:tabLst>
            </a:pPr>
            <a:r>
              <a:rPr dirty="0" sz="3200" spc="-10">
                <a:latin typeface="Calibri"/>
                <a:cs typeface="Calibri"/>
              </a:rPr>
              <a:t>Charts: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Bar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Chart: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70">
                <a:latin typeface="Calibri"/>
                <a:cs typeface="Calibri"/>
              </a:rPr>
              <a:t>Top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Card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Brands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by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Issuance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Line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Chart: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Monthly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New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Account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Openings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•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Pie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Chart: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Card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Type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Distribution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6116" y="-100647"/>
            <a:ext cx="374396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Dashboard</a:t>
            </a:r>
            <a:r>
              <a:rPr dirty="0" spc="-185"/>
              <a:t> </a:t>
            </a:r>
            <a:r>
              <a:rPr dirty="0" spc="-20"/>
              <a:t>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590550"/>
            <a:ext cx="8772525" cy="5772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CHARTS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62943"/>
            <a:ext cx="8677275" cy="37715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CHARTS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1323975"/>
            <a:ext cx="8343900" cy="4829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5601" y="409892"/>
            <a:ext cx="1818639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CHARTS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1880842"/>
            <a:ext cx="7484658" cy="4104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269" y="2528824"/>
            <a:ext cx="273050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THANK</a:t>
            </a:r>
            <a:r>
              <a:rPr dirty="0" spc="-80"/>
              <a:t> </a:t>
            </a:r>
            <a:r>
              <a:rPr dirty="0" spc="-25"/>
              <a:t>YOU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2275" y="316230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2025-06-05T14:20:51Z</dcterms:created>
  <dcterms:modified xsi:type="dcterms:W3CDTF">2025-06-05T14:20:51Z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2025-06-05T00:00:00Z</vt:filetime>
  </property>
  <property fmtid="{D5CDD505-2E9C-101B-9397-08002B2CF9AE}" pid="3" name="LastSaved">
    <vt:filetime>2025-06-05T00:00:00Z</vt:filetime>
  </property>
</Properties>
</file>