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5</a:t>
            </a:r>
            <a:endParaRPr/>
          </a:p>
        </p:txBody>
      </p:sp>
      <p:sp>
        <p:nvSpPr>
          <p:cNvPr id="204" name="Google Shape;20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c60c369aa_1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1c60c369aa_1_1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11c60c369aa_1_1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c60c3a6a4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g11c60c3a6a4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11c60c3a6a4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c60c369aa_0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11c60c369aa_0_1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11c60c369aa_0_1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c60c3a6a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c60c3a6a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11c60c3a6a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c60c3a6a4_2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1c60c3a6a4_2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11c60c3a6a4_2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1c60c3a6a4_2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1c60c3a6a4_2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11c60c3a6a4_2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c60c3a6a4_2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1c60c3a6a4_2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11c60c3a6a4_2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c60c369aa_0_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11c60c369aa_0_1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11c60c369aa_0_1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2c91fe436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2c91fe436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12c91fe436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1c60c369aa_0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1c60c369aa_0_1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11c60c369aa_0_1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c60c369aa_0_2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g11c60c369aa_0_2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11c60c369aa_0_2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1c60c369aa_0_2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11c60c369aa_0_2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1c60c369aa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1c60c369aa_0_1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g11c60c369aa_0_1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1c60c369aa_0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g11c60c369aa_0_2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g11c60c369aa_0_20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be01f48a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be01f48a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12be01f48a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c60c369aa_1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11c60c369aa_1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c60c369aa_0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g11c60c369aa_0_1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11c60c369aa_0_1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c60c369aa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1c60c369aa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11c60c369aa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c60c369aa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c60c369aa_1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11c60c369aa_1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2"/>
          <p:cNvSpPr txBox="1"/>
          <p:nvPr>
            <p:ph type="ctrTitle"/>
          </p:nvPr>
        </p:nvSpPr>
        <p:spPr>
          <a:xfrm>
            <a:off x="2281425" y="1655520"/>
            <a:ext cx="6260905" cy="152705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448964" y="3793390"/>
            <a:ext cx="8093365" cy="610820"/>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0070C0"/>
              </a:buClr>
              <a:buSzPts val="2800"/>
              <a:buNone/>
              <a:defRPr b="0" i="0" sz="2800">
                <a:solidFill>
                  <a:srgbClr val="0070C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1"/>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p:nvPr>
            <p:ph idx="2" type="pic"/>
          </p:nvPr>
        </p:nvSpPr>
        <p:spPr>
          <a:xfrm>
            <a:off x="1792288" y="459581"/>
            <a:ext cx="5486400" cy="3086100"/>
          </a:xfrm>
          <a:prstGeom prst="rect">
            <a:avLst/>
          </a:prstGeom>
          <a:noFill/>
          <a:ln>
            <a:noFill/>
          </a:ln>
        </p:spPr>
      </p:sp>
      <p:sp>
        <p:nvSpPr>
          <p:cNvPr id="75" name="Google Shape;75;p11"/>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6" name="Google Shape;76;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3"/>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3"/>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E:\websites\free-power-point-templates\2012\logos.png" id="91" name="Google Shape;91;p13"/>
          <p:cNvPicPr preferRelativeResize="0"/>
          <p:nvPr/>
        </p:nvPicPr>
        <p:blipFill rotWithShape="1">
          <a:blip r:embed="rId2">
            <a:alphaModFix/>
          </a:blip>
          <a:srcRect b="0" l="0" r="0" t="0"/>
          <a:stretch/>
        </p:blipFill>
        <p:spPr>
          <a:xfrm>
            <a:off x="3918306"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448965" y="281175"/>
            <a:ext cx="8246070" cy="61082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body"/>
          </p:nvPr>
        </p:nvSpPr>
        <p:spPr>
          <a:xfrm>
            <a:off x="448966" y="1197405"/>
            <a:ext cx="8246070" cy="351221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002060"/>
              </a:buClr>
              <a:buSzPts val="2800"/>
              <a:buChar char="•"/>
              <a:defRPr sz="2800">
                <a:solidFill>
                  <a:srgbClr val="002060"/>
                </a:solidFill>
              </a:defRPr>
            </a:lvl1pPr>
            <a:lvl2pPr indent="-406400" lvl="1" marL="914400" algn="l">
              <a:spcBef>
                <a:spcPts val="560"/>
              </a:spcBef>
              <a:spcAft>
                <a:spcPts val="0"/>
              </a:spcAft>
              <a:buClr>
                <a:srgbClr val="002060"/>
              </a:buClr>
              <a:buSzPts val="2800"/>
              <a:buChar char="–"/>
              <a:defRPr>
                <a:solidFill>
                  <a:srgbClr val="002060"/>
                </a:solidFill>
              </a:defRPr>
            </a:lvl2pPr>
            <a:lvl3pPr indent="-381000" lvl="2" marL="1371600" algn="l">
              <a:spcBef>
                <a:spcPts val="480"/>
              </a:spcBef>
              <a:spcAft>
                <a:spcPts val="0"/>
              </a:spcAft>
              <a:buClr>
                <a:srgbClr val="002060"/>
              </a:buClr>
              <a:buSzPts val="2400"/>
              <a:buChar char="•"/>
              <a:defRPr>
                <a:solidFill>
                  <a:srgbClr val="002060"/>
                </a:solidFill>
              </a:defRPr>
            </a:lvl3pPr>
            <a:lvl4pPr indent="-355600" lvl="3" marL="1828800" algn="l">
              <a:spcBef>
                <a:spcPts val="400"/>
              </a:spcBef>
              <a:spcAft>
                <a:spcPts val="0"/>
              </a:spcAft>
              <a:buClr>
                <a:srgbClr val="002060"/>
              </a:buClr>
              <a:buSzPts val="2000"/>
              <a:buChar char="–"/>
              <a:defRPr>
                <a:solidFill>
                  <a:srgbClr val="002060"/>
                </a:solidFill>
              </a:defRPr>
            </a:lvl4pPr>
            <a:lvl5pPr indent="-355600" lvl="4" marL="2286000" algn="l">
              <a:spcBef>
                <a:spcPts val="400"/>
              </a:spcBef>
              <a:spcAft>
                <a:spcPts val="0"/>
              </a:spcAft>
              <a:buClr>
                <a:srgbClr val="002060"/>
              </a:buClr>
              <a:buSzPts val="2000"/>
              <a:buChar char="»"/>
              <a:defRPr>
                <a:solidFill>
                  <a:srgbClr val="00206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4"/>
          <p:cNvSpPr txBox="1"/>
          <p:nvPr>
            <p:ph type="title"/>
          </p:nvPr>
        </p:nvSpPr>
        <p:spPr>
          <a:xfrm>
            <a:off x="2434130" y="433880"/>
            <a:ext cx="6260905" cy="57264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2434130" y="1197406"/>
            <a:ext cx="6260905" cy="3358356"/>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002060"/>
              </a:buClr>
              <a:buSzPts val="2800"/>
              <a:buChar char="•"/>
              <a:defRPr sz="2800">
                <a:solidFill>
                  <a:srgbClr val="002060"/>
                </a:solidFill>
              </a:defRPr>
            </a:lvl1pPr>
            <a:lvl2pPr indent="-406400" lvl="1" marL="914400" algn="l">
              <a:spcBef>
                <a:spcPts val="560"/>
              </a:spcBef>
              <a:spcAft>
                <a:spcPts val="0"/>
              </a:spcAft>
              <a:buClr>
                <a:srgbClr val="002060"/>
              </a:buClr>
              <a:buSzPts val="2800"/>
              <a:buChar char="–"/>
              <a:defRPr>
                <a:solidFill>
                  <a:srgbClr val="002060"/>
                </a:solidFill>
              </a:defRPr>
            </a:lvl2pPr>
            <a:lvl3pPr indent="-381000" lvl="2" marL="1371600" algn="l">
              <a:spcBef>
                <a:spcPts val="480"/>
              </a:spcBef>
              <a:spcAft>
                <a:spcPts val="0"/>
              </a:spcAft>
              <a:buClr>
                <a:srgbClr val="002060"/>
              </a:buClr>
              <a:buSzPts val="2400"/>
              <a:buChar char="•"/>
              <a:defRPr>
                <a:solidFill>
                  <a:srgbClr val="002060"/>
                </a:solidFill>
              </a:defRPr>
            </a:lvl3pPr>
            <a:lvl4pPr indent="-355600" lvl="3" marL="1828800" algn="l">
              <a:spcBef>
                <a:spcPts val="400"/>
              </a:spcBef>
              <a:spcAft>
                <a:spcPts val="0"/>
              </a:spcAft>
              <a:buClr>
                <a:srgbClr val="002060"/>
              </a:buClr>
              <a:buSzPts val="2000"/>
              <a:buChar char="–"/>
              <a:defRPr>
                <a:solidFill>
                  <a:srgbClr val="002060"/>
                </a:solidFill>
              </a:defRPr>
            </a:lvl4pPr>
            <a:lvl5pPr indent="-355600" lvl="4" marL="2286000" algn="l">
              <a:spcBef>
                <a:spcPts val="400"/>
              </a:spcBef>
              <a:spcAft>
                <a:spcPts val="0"/>
              </a:spcAft>
              <a:buClr>
                <a:srgbClr val="002060"/>
              </a:buClr>
              <a:buSzPts val="2000"/>
              <a:buChar char="»"/>
              <a:defRPr>
                <a:solidFill>
                  <a:srgbClr val="00206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1" name="Google Shape;41;p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7" name="Google Shape;47;p7"/>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8" name="Google Shape;48;p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8"/>
          <p:cNvSpPr txBox="1"/>
          <p:nvPr>
            <p:ph type="title"/>
          </p:nvPr>
        </p:nvSpPr>
        <p:spPr>
          <a:xfrm>
            <a:off x="448964" y="281175"/>
            <a:ext cx="8246071" cy="61082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8"/>
          <p:cNvSpPr txBox="1"/>
          <p:nvPr>
            <p:ph idx="1" type="body"/>
          </p:nvPr>
        </p:nvSpPr>
        <p:spPr>
          <a:xfrm>
            <a:off x="536879" y="1655520"/>
            <a:ext cx="4040188"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rgbClr val="002060"/>
              </a:buClr>
              <a:buSzPts val="2400"/>
              <a:buNone/>
              <a:defRPr b="1" sz="2400">
                <a:solidFill>
                  <a:srgbClr val="002060"/>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8"/>
          <p:cNvSpPr txBox="1"/>
          <p:nvPr>
            <p:ph idx="2" type="body"/>
          </p:nvPr>
        </p:nvSpPr>
        <p:spPr>
          <a:xfrm>
            <a:off x="536879" y="2266340"/>
            <a:ext cx="4040188" cy="2137871"/>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rgbClr val="002060"/>
              </a:buClr>
              <a:buSzPts val="2400"/>
              <a:buChar char="•"/>
              <a:defRPr sz="2400">
                <a:solidFill>
                  <a:srgbClr val="002060"/>
                </a:solidFill>
              </a:defRPr>
            </a:lvl1pPr>
            <a:lvl2pPr indent="-355600" lvl="1" marL="914400" algn="ctr">
              <a:spcBef>
                <a:spcPts val="400"/>
              </a:spcBef>
              <a:spcAft>
                <a:spcPts val="0"/>
              </a:spcAft>
              <a:buClr>
                <a:srgbClr val="002060"/>
              </a:buClr>
              <a:buSzPts val="2000"/>
              <a:buChar char="–"/>
              <a:defRPr sz="2000">
                <a:solidFill>
                  <a:srgbClr val="002060"/>
                </a:solidFill>
              </a:defRPr>
            </a:lvl2pPr>
            <a:lvl3pPr indent="-342900" lvl="2" marL="1371600" algn="ctr">
              <a:spcBef>
                <a:spcPts val="360"/>
              </a:spcBef>
              <a:spcAft>
                <a:spcPts val="0"/>
              </a:spcAft>
              <a:buClr>
                <a:srgbClr val="002060"/>
              </a:buClr>
              <a:buSzPts val="1800"/>
              <a:buChar char="•"/>
              <a:defRPr sz="1800">
                <a:solidFill>
                  <a:srgbClr val="002060"/>
                </a:solidFill>
              </a:defRPr>
            </a:lvl3pPr>
            <a:lvl4pPr indent="-330200" lvl="3" marL="1828800" algn="ctr">
              <a:spcBef>
                <a:spcPts val="320"/>
              </a:spcBef>
              <a:spcAft>
                <a:spcPts val="0"/>
              </a:spcAft>
              <a:buClr>
                <a:srgbClr val="002060"/>
              </a:buClr>
              <a:buSzPts val="1600"/>
              <a:buChar char="–"/>
              <a:defRPr sz="1600">
                <a:solidFill>
                  <a:srgbClr val="002060"/>
                </a:solidFill>
              </a:defRPr>
            </a:lvl4pPr>
            <a:lvl5pPr indent="-330200" lvl="4" marL="2286000" algn="ctr">
              <a:spcBef>
                <a:spcPts val="320"/>
              </a:spcBef>
              <a:spcAft>
                <a:spcPts val="0"/>
              </a:spcAft>
              <a:buClr>
                <a:srgbClr val="002060"/>
              </a:buClr>
              <a:buSzPts val="1600"/>
              <a:buChar char="»"/>
              <a:defRPr sz="1600">
                <a:solidFill>
                  <a:srgbClr val="002060"/>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8"/>
          <p:cNvSpPr txBox="1"/>
          <p:nvPr>
            <p:ph idx="3" type="body"/>
          </p:nvPr>
        </p:nvSpPr>
        <p:spPr>
          <a:xfrm>
            <a:off x="4572000" y="1655520"/>
            <a:ext cx="4041775"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rgbClr val="002060"/>
              </a:buClr>
              <a:buSzPts val="2400"/>
              <a:buNone/>
              <a:defRPr b="1" sz="2400">
                <a:solidFill>
                  <a:srgbClr val="002060"/>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6" name="Google Shape;56;p8"/>
          <p:cNvSpPr txBox="1"/>
          <p:nvPr>
            <p:ph idx="4" type="body"/>
          </p:nvPr>
        </p:nvSpPr>
        <p:spPr>
          <a:xfrm>
            <a:off x="4572000" y="2266340"/>
            <a:ext cx="4041775" cy="2137871"/>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rgbClr val="002060"/>
              </a:buClr>
              <a:buSzPts val="2400"/>
              <a:buChar char="•"/>
              <a:defRPr sz="2400">
                <a:solidFill>
                  <a:srgbClr val="002060"/>
                </a:solidFill>
              </a:defRPr>
            </a:lvl1pPr>
            <a:lvl2pPr indent="-355600" lvl="1" marL="914400" algn="ctr">
              <a:spcBef>
                <a:spcPts val="400"/>
              </a:spcBef>
              <a:spcAft>
                <a:spcPts val="0"/>
              </a:spcAft>
              <a:buClr>
                <a:srgbClr val="002060"/>
              </a:buClr>
              <a:buSzPts val="2000"/>
              <a:buChar char="–"/>
              <a:defRPr sz="2000">
                <a:solidFill>
                  <a:srgbClr val="002060"/>
                </a:solidFill>
              </a:defRPr>
            </a:lvl2pPr>
            <a:lvl3pPr indent="-342900" lvl="2" marL="1371600" algn="ctr">
              <a:spcBef>
                <a:spcPts val="360"/>
              </a:spcBef>
              <a:spcAft>
                <a:spcPts val="0"/>
              </a:spcAft>
              <a:buClr>
                <a:srgbClr val="002060"/>
              </a:buClr>
              <a:buSzPts val="1800"/>
              <a:buChar char="•"/>
              <a:defRPr sz="1800">
                <a:solidFill>
                  <a:srgbClr val="002060"/>
                </a:solidFill>
              </a:defRPr>
            </a:lvl3pPr>
            <a:lvl4pPr indent="-330200" lvl="3" marL="1828800" algn="ctr">
              <a:spcBef>
                <a:spcPts val="320"/>
              </a:spcBef>
              <a:spcAft>
                <a:spcPts val="0"/>
              </a:spcAft>
              <a:buClr>
                <a:srgbClr val="002060"/>
              </a:buClr>
              <a:buSzPts val="1600"/>
              <a:buChar char="–"/>
              <a:defRPr sz="1600">
                <a:solidFill>
                  <a:srgbClr val="002060"/>
                </a:solidFill>
              </a:defRPr>
            </a:lvl4pPr>
            <a:lvl5pPr indent="-330200" lvl="4" marL="2286000" algn="ctr">
              <a:spcBef>
                <a:spcPts val="320"/>
              </a:spcBef>
              <a:spcAft>
                <a:spcPts val="0"/>
              </a:spcAft>
              <a:buClr>
                <a:srgbClr val="002060"/>
              </a:buClr>
              <a:buSzPts val="1600"/>
              <a:buChar char="»"/>
              <a:defRPr sz="1600">
                <a:solidFill>
                  <a:srgbClr val="002060"/>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7" name="Google Shape;57;p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8" name="Google Shape;68;p10"/>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txBox="1"/>
          <p:nvPr/>
        </p:nvSpPr>
        <p:spPr>
          <a:xfrm>
            <a:off x="-9150" y="5213747"/>
            <a:ext cx="83896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A5A5A5"/>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lang="en-US" sz="1400">
                <a:solidFill>
                  <a:srgbClr val="A5A5A5"/>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monkeylearn.com" TargetMode="External"/><Relationship Id="rId4" Type="http://schemas.openxmlformats.org/officeDocument/2006/relationships/image" Target="../media/image36.png"/><Relationship Id="rId5" Type="http://schemas.openxmlformats.org/officeDocument/2006/relationships/image" Target="../media/image28.png"/><Relationship Id="rId6" Type="http://schemas.openxmlformats.org/officeDocument/2006/relationships/image" Target="../media/image3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3.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1.png"/><Relationship Id="rId4" Type="http://schemas.openxmlformats.org/officeDocument/2006/relationships/image" Target="../media/image35.png"/><Relationship Id="rId5" Type="http://schemas.openxmlformats.org/officeDocument/2006/relationships/image" Target="../media/image32.png"/><Relationship Id="rId6" Type="http://schemas.openxmlformats.org/officeDocument/2006/relationships/image" Target="../media/image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5.png"/><Relationship Id="rId4" Type="http://schemas.openxmlformats.org/officeDocument/2006/relationships/image" Target="../media/image54.png"/><Relationship Id="rId5" Type="http://schemas.openxmlformats.org/officeDocument/2006/relationships/image" Target="../media/image4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3.png"/><Relationship Id="rId4" Type="http://schemas.openxmlformats.org/officeDocument/2006/relationships/image" Target="../media/image4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3.png"/><Relationship Id="rId4" Type="http://schemas.openxmlformats.org/officeDocument/2006/relationships/image" Target="../media/image50.png"/><Relationship Id="rId5" Type="http://schemas.openxmlformats.org/officeDocument/2006/relationships/image" Target="../media/image5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0.png"/><Relationship Id="rId4" Type="http://schemas.openxmlformats.org/officeDocument/2006/relationships/image" Target="../media/image44.png"/><Relationship Id="rId5" Type="http://schemas.openxmlformats.org/officeDocument/2006/relationships/image" Target="../media/image42.png"/><Relationship Id="rId6" Type="http://schemas.openxmlformats.org/officeDocument/2006/relationships/image" Target="../media/image4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2.png"/><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image" Target="../media/image12.png"/><Relationship Id="rId13" Type="http://schemas.openxmlformats.org/officeDocument/2006/relationships/image" Target="../media/image9.png"/><Relationship Id="rId12"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image" Target="../media/image10.png"/><Relationship Id="rId15" Type="http://schemas.openxmlformats.org/officeDocument/2006/relationships/image" Target="../media/image7.png"/><Relationship Id="rId14" Type="http://schemas.openxmlformats.org/officeDocument/2006/relationships/image" Target="../media/image15.png"/><Relationship Id="rId17" Type="http://schemas.openxmlformats.org/officeDocument/2006/relationships/image" Target="../media/image8.png"/><Relationship Id="rId16" Type="http://schemas.openxmlformats.org/officeDocument/2006/relationships/image" Target="../media/image19.png"/><Relationship Id="rId5" Type="http://schemas.openxmlformats.org/officeDocument/2006/relationships/image" Target="../media/image27.png"/><Relationship Id="rId19" Type="http://schemas.openxmlformats.org/officeDocument/2006/relationships/image" Target="../media/image20.png"/><Relationship Id="rId6" Type="http://schemas.openxmlformats.org/officeDocument/2006/relationships/image" Target="../media/image16.png"/><Relationship Id="rId18" Type="http://schemas.openxmlformats.org/officeDocument/2006/relationships/image" Target="../media/image14.png"/><Relationship Id="rId7" Type="http://schemas.openxmlformats.org/officeDocument/2006/relationships/image" Target="../media/image13.png"/><Relationship Id="rId8"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5.png"/><Relationship Id="rId4" Type="http://schemas.openxmlformats.org/officeDocument/2006/relationships/image" Target="../media/image21.png"/><Relationship Id="rId5"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6.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ctrTitle"/>
          </p:nvPr>
        </p:nvSpPr>
        <p:spPr>
          <a:xfrm>
            <a:off x="2281425" y="1655520"/>
            <a:ext cx="6260905" cy="152705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p>
            <a:pPr indent="0" lvl="0" marL="0" rtl="0" algn="r">
              <a:spcBef>
                <a:spcPts val="0"/>
              </a:spcBef>
              <a:spcAft>
                <a:spcPts val="0"/>
              </a:spcAft>
              <a:buClr>
                <a:schemeClr val="lt1"/>
              </a:buClr>
              <a:buSzPts val="3600"/>
              <a:buFont typeface="Calibri"/>
              <a:buNone/>
            </a:pPr>
            <a:r>
              <a:rPr lang="en-US"/>
              <a:t>Project 1 – Group 5</a:t>
            </a:r>
            <a:endParaRPr/>
          </a:p>
        </p:txBody>
      </p:sp>
      <p:sp>
        <p:nvSpPr>
          <p:cNvPr id="97" name="Google Shape;97;p14"/>
          <p:cNvSpPr txBox="1"/>
          <p:nvPr>
            <p:ph idx="1" type="subTitle"/>
          </p:nvPr>
        </p:nvSpPr>
        <p:spPr>
          <a:xfrm>
            <a:off x="3655770" y="3793390"/>
            <a:ext cx="4886560" cy="916230"/>
          </a:xfrm>
          <a:prstGeom prst="rect">
            <a:avLst/>
          </a:prstGeom>
          <a:noFill/>
          <a:ln>
            <a:noFill/>
          </a:ln>
        </p:spPr>
        <p:txBody>
          <a:bodyPr anchorCtr="0" anchor="t" bIns="45700" lIns="91425" spcFirstLastPara="1" rIns="91425" wrap="square" tIns="45700">
            <a:normAutofit fontScale="77500"/>
          </a:bodyPr>
          <a:lstStyle/>
          <a:p>
            <a:pPr indent="0" lvl="0" marL="0" rtl="0" algn="r">
              <a:spcBef>
                <a:spcPts val="0"/>
              </a:spcBef>
              <a:spcAft>
                <a:spcPts val="0"/>
              </a:spcAft>
              <a:buClr>
                <a:srgbClr val="0070C0"/>
              </a:buClr>
              <a:buSzPct val="100000"/>
              <a:buNone/>
            </a:pPr>
            <a:r>
              <a:rPr lang="en-US"/>
              <a:t>Does Elon Musk's Crypto related Tweets have an affect on the price of Bitcoin?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2399480" y="139480"/>
            <a:ext cx="6261000" cy="5727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70C0"/>
              </a:buClr>
              <a:buSzPct val="100000"/>
              <a:buFont typeface="Calibri"/>
              <a:buNone/>
            </a:pPr>
            <a:r>
              <a:rPr lang="en-US"/>
              <a:t>Data Cleansing &amp; Exploration</a:t>
            </a:r>
            <a:endParaRPr/>
          </a:p>
        </p:txBody>
      </p:sp>
      <p:sp>
        <p:nvSpPr>
          <p:cNvPr id="207" name="Google Shape;207;p23"/>
          <p:cNvSpPr txBox="1"/>
          <p:nvPr/>
        </p:nvSpPr>
        <p:spPr>
          <a:xfrm>
            <a:off x="2162375" y="840400"/>
            <a:ext cx="7098900" cy="1177200"/>
          </a:xfrm>
          <a:prstGeom prst="rect">
            <a:avLst/>
          </a:prstGeom>
          <a:noFill/>
          <a:ln>
            <a:noFill/>
          </a:ln>
        </p:spPr>
        <p:txBody>
          <a:bodyPr anchorCtr="0" anchor="t" bIns="45700" lIns="91425" spcFirstLastPara="1" rIns="91425" wrap="square" tIns="45700">
            <a:noAutofit/>
          </a:bodyPr>
          <a:lstStyle/>
          <a:p>
            <a:pPr indent="-301625" lvl="0" marL="342900" marR="0" rtl="0" algn="l">
              <a:spcBef>
                <a:spcPts val="0"/>
              </a:spcBef>
              <a:spcAft>
                <a:spcPts val="0"/>
              </a:spcAft>
              <a:buClr>
                <a:schemeClr val="dk2"/>
              </a:buClr>
              <a:buSzPts val="1350"/>
              <a:buFont typeface="Arial"/>
              <a:buChar char="•"/>
            </a:pPr>
            <a:r>
              <a:rPr lang="en-US" sz="1350">
                <a:solidFill>
                  <a:schemeClr val="dk2"/>
                </a:solidFill>
                <a:latin typeface="Calibri"/>
                <a:ea typeface="Calibri"/>
                <a:cs typeface="Calibri"/>
                <a:sym typeface="Calibri"/>
              </a:rPr>
              <a:t>Filter for EM crypto Tweets ( 3115 tweets into 54 tweets)</a:t>
            </a:r>
            <a:endParaRPr sz="1350"/>
          </a:p>
          <a:p>
            <a:pPr indent="-301625" lvl="0" marL="342900" marR="0" rtl="0" algn="l">
              <a:spcBef>
                <a:spcPts val="400"/>
              </a:spcBef>
              <a:spcAft>
                <a:spcPts val="0"/>
              </a:spcAft>
              <a:buClr>
                <a:schemeClr val="dk2"/>
              </a:buClr>
              <a:buSzPts val="1350"/>
              <a:buFont typeface="Arial"/>
              <a:buChar char="•"/>
            </a:pPr>
            <a:r>
              <a:rPr lang="en-US" sz="1350">
                <a:solidFill>
                  <a:schemeClr val="dk2"/>
                </a:solidFill>
                <a:latin typeface="Calibri"/>
                <a:ea typeface="Calibri"/>
                <a:cs typeface="Calibri"/>
                <a:sym typeface="Calibri"/>
              </a:rPr>
              <a:t>Clean nulls and unnecessary columns</a:t>
            </a:r>
            <a:endParaRPr sz="1350"/>
          </a:p>
          <a:p>
            <a:pPr indent="-301625" lvl="0" marL="342900" marR="0" rtl="0" algn="l">
              <a:spcBef>
                <a:spcPts val="400"/>
              </a:spcBef>
              <a:spcAft>
                <a:spcPts val="0"/>
              </a:spcAft>
              <a:buClr>
                <a:schemeClr val="dk2"/>
              </a:buClr>
              <a:buSzPts val="1350"/>
              <a:buFont typeface="Arial"/>
              <a:buChar char="•"/>
            </a:pPr>
            <a:r>
              <a:rPr lang="en-US" sz="1350">
                <a:solidFill>
                  <a:schemeClr val="dk2"/>
                </a:solidFill>
                <a:latin typeface="Calibri"/>
                <a:ea typeface="Calibri"/>
                <a:cs typeface="Calibri"/>
                <a:sym typeface="Calibri"/>
              </a:rPr>
              <a:t>Run the monkeylearn model cl_BT7fBUhn against filtered tweets for </a:t>
            </a:r>
            <a:r>
              <a:rPr lang="en-US" sz="1350">
                <a:solidFill>
                  <a:schemeClr val="dk2"/>
                </a:solidFill>
                <a:latin typeface="Calibri"/>
                <a:ea typeface="Calibri"/>
                <a:cs typeface="Calibri"/>
                <a:sym typeface="Calibri"/>
              </a:rPr>
              <a:t>processing </a:t>
            </a:r>
            <a:r>
              <a:rPr lang="en-US" sz="1350">
                <a:solidFill>
                  <a:schemeClr val="dk2"/>
                </a:solidFill>
                <a:latin typeface="Calibri"/>
                <a:ea typeface="Calibri"/>
                <a:cs typeface="Calibri"/>
                <a:sym typeface="Calibri"/>
              </a:rPr>
              <a:t>sentiment </a:t>
            </a:r>
            <a:endParaRPr sz="1350">
              <a:solidFill>
                <a:schemeClr val="dk2"/>
              </a:solidFill>
              <a:latin typeface="Calibri"/>
              <a:ea typeface="Calibri"/>
              <a:cs typeface="Calibri"/>
              <a:sym typeface="Calibri"/>
            </a:endParaRPr>
          </a:p>
          <a:p>
            <a:pPr indent="-301625" lvl="0" marL="342900" marR="0" rtl="0" algn="l">
              <a:spcBef>
                <a:spcPts val="400"/>
              </a:spcBef>
              <a:spcAft>
                <a:spcPts val="0"/>
              </a:spcAft>
              <a:buClr>
                <a:schemeClr val="dk2"/>
              </a:buClr>
              <a:buSzPts val="1350"/>
              <a:buFont typeface="Calibri"/>
              <a:buChar char="•"/>
            </a:pPr>
            <a:r>
              <a:rPr lang="en-US" sz="1350">
                <a:solidFill>
                  <a:schemeClr val="dk2"/>
                </a:solidFill>
                <a:latin typeface="Calibri"/>
                <a:ea typeface="Calibri"/>
                <a:cs typeface="Calibri"/>
                <a:sym typeface="Calibri"/>
              </a:rPr>
              <a:t>Drop duplicates and transform </a:t>
            </a:r>
            <a:r>
              <a:rPr lang="en-US" sz="1350">
                <a:solidFill>
                  <a:schemeClr val="dk2"/>
                </a:solidFill>
                <a:latin typeface="Calibri"/>
                <a:ea typeface="Calibri"/>
                <a:cs typeface="Calibri"/>
                <a:sym typeface="Calibri"/>
              </a:rPr>
              <a:t>into</a:t>
            </a:r>
            <a:r>
              <a:rPr lang="en-US" sz="1350">
                <a:solidFill>
                  <a:schemeClr val="dk2"/>
                </a:solidFill>
                <a:latin typeface="Calibri"/>
                <a:ea typeface="Calibri"/>
                <a:cs typeface="Calibri"/>
                <a:sym typeface="Calibri"/>
              </a:rPr>
              <a:t> </a:t>
            </a:r>
            <a:r>
              <a:rPr lang="en-US" sz="1350">
                <a:solidFill>
                  <a:schemeClr val="dk2"/>
                </a:solidFill>
                <a:latin typeface="Calibri"/>
                <a:ea typeface="Calibri"/>
                <a:cs typeface="Calibri"/>
                <a:sym typeface="Calibri"/>
              </a:rPr>
              <a:t>time series</a:t>
            </a:r>
            <a:r>
              <a:rPr lang="en-US" sz="1350">
                <a:solidFill>
                  <a:schemeClr val="dk2"/>
                </a:solidFill>
                <a:latin typeface="Calibri"/>
                <a:ea typeface="Calibri"/>
                <a:cs typeface="Calibri"/>
                <a:sym typeface="Calibri"/>
              </a:rPr>
              <a:t> data for plotting</a:t>
            </a:r>
            <a:endParaRPr sz="1350">
              <a:solidFill>
                <a:schemeClr val="dk2"/>
              </a:solidFill>
              <a:latin typeface="Calibri"/>
              <a:ea typeface="Calibri"/>
              <a:cs typeface="Calibri"/>
              <a:sym typeface="Calibri"/>
            </a:endParaRPr>
          </a:p>
          <a:p>
            <a:pPr indent="0" lvl="0" marL="457200" marR="0" rtl="0" algn="l">
              <a:spcBef>
                <a:spcPts val="400"/>
              </a:spcBef>
              <a:spcAft>
                <a:spcPts val="0"/>
              </a:spcAft>
              <a:buNone/>
            </a:pPr>
            <a:r>
              <a:t/>
            </a:r>
            <a:endParaRPr sz="2000">
              <a:solidFill>
                <a:schemeClr val="dk2"/>
              </a:solidFill>
              <a:latin typeface="Calibri"/>
              <a:ea typeface="Calibri"/>
              <a:cs typeface="Calibri"/>
              <a:sym typeface="Calibri"/>
            </a:endParaRPr>
          </a:p>
        </p:txBody>
      </p:sp>
      <p:pic>
        <p:nvPicPr>
          <p:cNvPr id="208" name="Google Shape;208;p23"/>
          <p:cNvPicPr preferRelativeResize="0"/>
          <p:nvPr/>
        </p:nvPicPr>
        <p:blipFill>
          <a:blip r:embed="rId3">
            <a:alphaModFix/>
          </a:blip>
          <a:stretch>
            <a:fillRect/>
          </a:stretch>
        </p:blipFill>
        <p:spPr>
          <a:xfrm>
            <a:off x="43300" y="2234050"/>
            <a:ext cx="5041151" cy="2772025"/>
          </a:xfrm>
          <a:prstGeom prst="rect">
            <a:avLst/>
          </a:prstGeom>
          <a:noFill/>
          <a:ln>
            <a:noFill/>
          </a:ln>
        </p:spPr>
      </p:pic>
      <p:pic>
        <p:nvPicPr>
          <p:cNvPr id="209" name="Google Shape;209;p23"/>
          <p:cNvPicPr preferRelativeResize="0"/>
          <p:nvPr/>
        </p:nvPicPr>
        <p:blipFill>
          <a:blip r:embed="rId4">
            <a:alphaModFix/>
          </a:blip>
          <a:stretch>
            <a:fillRect/>
          </a:stretch>
        </p:blipFill>
        <p:spPr>
          <a:xfrm>
            <a:off x="5157350" y="2234050"/>
            <a:ext cx="3503126" cy="271051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type="title"/>
          </p:nvPr>
        </p:nvSpPr>
        <p:spPr>
          <a:xfrm>
            <a:off x="2434130" y="433880"/>
            <a:ext cx="6260905" cy="57264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70C0"/>
              </a:buClr>
              <a:buSzPct val="100000"/>
              <a:buFont typeface="Calibri"/>
              <a:buNone/>
            </a:pPr>
            <a:r>
              <a:rPr lang="en-US"/>
              <a:t>Sentiment Analysis - Model</a:t>
            </a:r>
            <a:endParaRPr/>
          </a:p>
        </p:txBody>
      </p:sp>
      <p:sp>
        <p:nvSpPr>
          <p:cNvPr id="215" name="Google Shape;215;p24"/>
          <p:cNvSpPr txBox="1"/>
          <p:nvPr>
            <p:ph idx="1" type="body"/>
          </p:nvPr>
        </p:nvSpPr>
        <p:spPr>
          <a:xfrm>
            <a:off x="1940550" y="1081375"/>
            <a:ext cx="6869400" cy="3946200"/>
          </a:xfrm>
          <a:prstGeom prst="rect">
            <a:avLst/>
          </a:prstGeom>
          <a:noFill/>
          <a:ln>
            <a:noFill/>
          </a:ln>
        </p:spPr>
        <p:txBody>
          <a:bodyPr anchorCtr="0" anchor="t" bIns="45700" lIns="91425" spcFirstLastPara="1" rIns="91425" wrap="square" tIns="45700">
            <a:normAutofit fontScale="92500" lnSpcReduction="20000"/>
          </a:bodyPr>
          <a:lstStyle/>
          <a:p>
            <a:pPr indent="-332485" lvl="0" marL="342900" rtl="0" algn="l">
              <a:spcBef>
                <a:spcPts val="300"/>
              </a:spcBef>
              <a:spcAft>
                <a:spcPts val="0"/>
              </a:spcAft>
              <a:buClr>
                <a:schemeClr val="dk2"/>
              </a:buClr>
              <a:buSzPct val="100000"/>
              <a:buChar char="•"/>
            </a:pPr>
            <a:r>
              <a:rPr lang="en-US" sz="1444">
                <a:solidFill>
                  <a:schemeClr val="dk2"/>
                </a:solidFill>
              </a:rPr>
              <a:t>We used sentiment analysis model to classify whether an EM Tweet is neutral, negative and positive. </a:t>
            </a:r>
            <a:endParaRPr sz="1444">
              <a:solidFill>
                <a:schemeClr val="dk2"/>
              </a:solidFill>
            </a:endParaRPr>
          </a:p>
          <a:p>
            <a:pPr indent="0" lvl="0" marL="342900" rtl="0" algn="l">
              <a:spcBef>
                <a:spcPts val="300"/>
              </a:spcBef>
              <a:spcAft>
                <a:spcPts val="0"/>
              </a:spcAft>
              <a:buNone/>
            </a:pPr>
            <a:r>
              <a:t/>
            </a:r>
            <a:endParaRPr sz="1444">
              <a:solidFill>
                <a:schemeClr val="dk2"/>
              </a:solidFill>
            </a:endParaRPr>
          </a:p>
          <a:p>
            <a:pPr indent="-332485" lvl="0" marL="342900" rtl="0" algn="l">
              <a:spcBef>
                <a:spcPts val="300"/>
              </a:spcBef>
              <a:spcAft>
                <a:spcPts val="0"/>
              </a:spcAft>
              <a:buClr>
                <a:schemeClr val="dk2"/>
              </a:buClr>
              <a:buSzPct val="100000"/>
              <a:buChar char="•"/>
            </a:pPr>
            <a:r>
              <a:rPr lang="en-US" sz="1444">
                <a:solidFill>
                  <a:schemeClr val="dk2"/>
                </a:solidFill>
              </a:rPr>
              <a:t>We have used </a:t>
            </a:r>
            <a:r>
              <a:rPr lang="en-US" sz="1444" u="sng">
                <a:solidFill>
                  <a:schemeClr val="hlink"/>
                </a:solidFill>
                <a:hlinkClick r:id="rId3"/>
              </a:rPr>
              <a:t>https://monkeylearn.com</a:t>
            </a:r>
            <a:r>
              <a:rPr lang="en-US" sz="1444">
                <a:solidFill>
                  <a:schemeClr val="dk2"/>
                </a:solidFill>
              </a:rPr>
              <a:t> to create model the tweets into sentiments.</a:t>
            </a:r>
            <a:endParaRPr sz="1444">
              <a:solidFill>
                <a:schemeClr val="dk2"/>
              </a:solidFill>
            </a:endParaRPr>
          </a:p>
          <a:p>
            <a:pPr indent="0" lvl="0" marL="342900" rtl="0" algn="l">
              <a:spcBef>
                <a:spcPts val="300"/>
              </a:spcBef>
              <a:spcAft>
                <a:spcPts val="0"/>
              </a:spcAft>
              <a:buNone/>
            </a:pPr>
            <a:r>
              <a:t/>
            </a:r>
            <a:endParaRPr sz="1500">
              <a:solidFill>
                <a:schemeClr val="dk2"/>
              </a:solidFill>
            </a:endParaRPr>
          </a:p>
          <a:p>
            <a:pPr indent="-165100" lvl="0" marL="342900" rtl="0" algn="l">
              <a:spcBef>
                <a:spcPts val="560"/>
              </a:spcBef>
              <a:spcAft>
                <a:spcPts val="0"/>
              </a:spcAft>
              <a:buClr>
                <a:srgbClr val="002060"/>
              </a:buClr>
              <a:buSzPct val="100000"/>
              <a:buNone/>
            </a:pPr>
            <a:r>
              <a:t/>
            </a:r>
            <a:endParaRPr/>
          </a:p>
          <a:p>
            <a:pPr indent="-165100" lvl="0" marL="342900" rtl="0" algn="l">
              <a:spcBef>
                <a:spcPts val="560"/>
              </a:spcBef>
              <a:spcAft>
                <a:spcPts val="0"/>
              </a:spcAft>
              <a:buClr>
                <a:srgbClr val="002060"/>
              </a:buClr>
              <a:buSzPct val="100000"/>
              <a:buNone/>
            </a:pPr>
            <a:r>
              <a:t/>
            </a:r>
            <a:endParaRPr/>
          </a:p>
          <a:p>
            <a:pPr indent="-165100" lvl="0" marL="342900" rtl="0" algn="l">
              <a:spcBef>
                <a:spcPts val="560"/>
              </a:spcBef>
              <a:spcAft>
                <a:spcPts val="0"/>
              </a:spcAft>
              <a:buClr>
                <a:srgbClr val="002060"/>
              </a:buClr>
              <a:buSzPct val="100000"/>
              <a:buNone/>
            </a:pPr>
            <a:r>
              <a:t/>
            </a:r>
            <a:endParaRPr/>
          </a:p>
          <a:p>
            <a:pPr indent="-165100" lvl="0" marL="342900" rtl="0" algn="l">
              <a:spcBef>
                <a:spcPts val="560"/>
              </a:spcBef>
              <a:spcAft>
                <a:spcPts val="0"/>
              </a:spcAft>
              <a:buClr>
                <a:srgbClr val="002060"/>
              </a:buClr>
              <a:buSzPct val="100000"/>
              <a:buNone/>
            </a:pPr>
            <a:r>
              <a:t/>
            </a:r>
            <a:endParaRPr/>
          </a:p>
          <a:p>
            <a:pPr indent="-165100" lvl="0" marL="342900" rtl="0" algn="l">
              <a:spcBef>
                <a:spcPts val="560"/>
              </a:spcBef>
              <a:spcAft>
                <a:spcPts val="0"/>
              </a:spcAft>
              <a:buClr>
                <a:srgbClr val="002060"/>
              </a:buClr>
              <a:buSzPct val="100000"/>
              <a:buNone/>
            </a:pPr>
            <a:r>
              <a:t/>
            </a:r>
            <a:endParaRPr/>
          </a:p>
          <a:p>
            <a:pPr indent="-165100" lvl="0" marL="342900" rtl="0" algn="l">
              <a:spcBef>
                <a:spcPts val="560"/>
              </a:spcBef>
              <a:spcAft>
                <a:spcPts val="0"/>
              </a:spcAft>
              <a:buClr>
                <a:srgbClr val="002060"/>
              </a:buClr>
              <a:buSzPct val="100000"/>
              <a:buNone/>
            </a:pPr>
            <a:r>
              <a:t/>
            </a:r>
            <a:endParaRPr/>
          </a:p>
          <a:p>
            <a:pPr indent="-165100" lvl="0" marL="342900" rtl="0" algn="l">
              <a:spcBef>
                <a:spcPts val="560"/>
              </a:spcBef>
              <a:spcAft>
                <a:spcPts val="0"/>
              </a:spcAft>
              <a:buClr>
                <a:srgbClr val="002060"/>
              </a:buClr>
              <a:buSzPct val="100000"/>
              <a:buNone/>
            </a:pPr>
            <a:r>
              <a:t/>
            </a:r>
            <a:endParaRPr/>
          </a:p>
        </p:txBody>
      </p:sp>
      <p:grpSp>
        <p:nvGrpSpPr>
          <p:cNvPr id="216" name="Google Shape;216;p24"/>
          <p:cNvGrpSpPr/>
          <p:nvPr/>
        </p:nvGrpSpPr>
        <p:grpSpPr>
          <a:xfrm>
            <a:off x="2584295" y="2270749"/>
            <a:ext cx="3366164" cy="2378990"/>
            <a:chOff x="738557" y="0"/>
            <a:chExt cx="3256738" cy="2290574"/>
          </a:xfrm>
        </p:grpSpPr>
        <p:sp>
          <p:nvSpPr>
            <p:cNvPr id="217" name="Google Shape;217;p24"/>
            <p:cNvSpPr/>
            <p:nvPr/>
          </p:nvSpPr>
          <p:spPr>
            <a:xfrm>
              <a:off x="1300670" y="606085"/>
              <a:ext cx="1090030" cy="1090084"/>
            </a:xfrm>
            <a:prstGeom prst="ellipse">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txBox="1"/>
            <p:nvPr/>
          </p:nvSpPr>
          <p:spPr>
            <a:xfrm>
              <a:off x="1460301" y="765724"/>
              <a:ext cx="770768" cy="770806"/>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chemeClr val="lt1"/>
                </a:buClr>
                <a:buSzPts val="1100"/>
                <a:buFont typeface="Calibri"/>
                <a:buNone/>
              </a:pPr>
              <a:r>
                <a:rPr lang="en-US" sz="1100">
                  <a:solidFill>
                    <a:schemeClr val="lt1"/>
                  </a:solidFill>
                  <a:latin typeface="Calibri"/>
                  <a:ea typeface="Calibri"/>
                  <a:cs typeface="Calibri"/>
                  <a:sym typeface="Calibri"/>
                </a:rPr>
                <a:t>Sentiment Classification Model Generation</a:t>
              </a:r>
              <a:endParaRPr/>
            </a:p>
          </p:txBody>
        </p:sp>
        <p:sp>
          <p:nvSpPr>
            <p:cNvPr id="219" name="Google Shape;219;p24"/>
            <p:cNvSpPr/>
            <p:nvPr/>
          </p:nvSpPr>
          <p:spPr>
            <a:xfrm>
              <a:off x="738557" y="0"/>
              <a:ext cx="2197321" cy="2290574"/>
            </a:xfrm>
            <a:prstGeom prst="blockArc">
              <a:avLst>
                <a:gd fmla="val 17527788" name="adj1"/>
                <a:gd fmla="val 4119114" name="adj2"/>
                <a:gd fmla="val 5750" name="adj3"/>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a:off x="2356505" y="193095"/>
              <a:ext cx="583933" cy="584096"/>
            </a:xfrm>
            <a:prstGeom prst="ellipse">
              <a:avLst/>
            </a:prstGeom>
            <a:blipFill rotWithShape="1">
              <a:blip r:embed="rId4">
                <a:alphaModFix/>
              </a:blip>
              <a:stretch>
                <a:fillRect b="0" l="-9999" r="-9999"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a:off x="2984730" y="202486"/>
              <a:ext cx="781617" cy="56531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txBox="1"/>
            <p:nvPr/>
          </p:nvSpPr>
          <p:spPr>
            <a:xfrm>
              <a:off x="2984730" y="202486"/>
              <a:ext cx="781617" cy="565313"/>
            </a:xfrm>
            <a:prstGeom prst="rect">
              <a:avLst/>
            </a:prstGeom>
            <a:noFill/>
            <a:ln>
              <a:noFill/>
            </a:ln>
          </p:spPr>
          <p:txBody>
            <a:bodyPr anchorCtr="0" anchor="ctr" bIns="13950" lIns="13950" spcFirstLastPara="1" rIns="13950" wrap="square" tIns="13950">
              <a:noAutofit/>
            </a:bodyPr>
            <a:lstStyle/>
            <a:p>
              <a:pPr indent="0" lvl="0" marL="0" marR="0" rtl="0" algn="l">
                <a:lnSpc>
                  <a:spcPct val="90000"/>
                </a:lnSpc>
                <a:spcBef>
                  <a:spcPts val="0"/>
                </a:spcBef>
                <a:spcAft>
                  <a:spcPts val="0"/>
                </a:spcAft>
                <a:buClr>
                  <a:schemeClr val="dk2"/>
                </a:buClr>
                <a:buSzPts val="1100"/>
                <a:buFont typeface="Calibri"/>
                <a:buNone/>
              </a:pPr>
              <a:r>
                <a:rPr lang="en-US" sz="1100">
                  <a:solidFill>
                    <a:schemeClr val="dk2"/>
                  </a:solidFill>
                  <a:latin typeface="Calibri"/>
                  <a:ea typeface="Calibri"/>
                  <a:cs typeface="Calibri"/>
                  <a:sym typeface="Calibri"/>
                </a:rPr>
                <a:t>Select Model Type</a:t>
              </a:r>
              <a:endParaRPr/>
            </a:p>
          </p:txBody>
        </p:sp>
        <p:sp>
          <p:nvSpPr>
            <p:cNvPr id="223" name="Google Shape;223;p24"/>
            <p:cNvSpPr/>
            <p:nvPr/>
          </p:nvSpPr>
          <p:spPr>
            <a:xfrm>
              <a:off x="2582197" y="857590"/>
              <a:ext cx="583933" cy="584096"/>
            </a:xfrm>
            <a:prstGeom prst="ellipse">
              <a:avLst/>
            </a:prstGeom>
            <a:blipFill rotWithShape="1">
              <a:blip r:embed="rId5">
                <a:alphaModFix/>
              </a:blip>
              <a:stretch>
                <a:fillRect b="0" l="-40998" r="-40998"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a:off x="3213678" y="865836"/>
              <a:ext cx="781617" cy="56531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txBox="1"/>
            <p:nvPr/>
          </p:nvSpPr>
          <p:spPr>
            <a:xfrm>
              <a:off x="3213678" y="872941"/>
              <a:ext cx="781500" cy="565200"/>
            </a:xfrm>
            <a:prstGeom prst="rect">
              <a:avLst/>
            </a:prstGeom>
            <a:noFill/>
            <a:ln>
              <a:noFill/>
            </a:ln>
          </p:spPr>
          <p:txBody>
            <a:bodyPr anchorCtr="0" anchor="ctr" bIns="13950" lIns="13950" spcFirstLastPara="1" rIns="13950" wrap="square" tIns="13950">
              <a:noAutofit/>
            </a:bodyPr>
            <a:lstStyle/>
            <a:p>
              <a:pPr indent="0" lvl="0" marL="0" marR="0" rtl="0" algn="l">
                <a:lnSpc>
                  <a:spcPct val="90000"/>
                </a:lnSpc>
                <a:spcBef>
                  <a:spcPts val="0"/>
                </a:spcBef>
                <a:spcAft>
                  <a:spcPts val="0"/>
                </a:spcAft>
                <a:buClr>
                  <a:schemeClr val="dk2"/>
                </a:buClr>
                <a:buSzPts val="1100"/>
                <a:buFont typeface="Calibri"/>
                <a:buNone/>
              </a:pPr>
              <a:r>
                <a:rPr lang="en-US" sz="1100">
                  <a:solidFill>
                    <a:schemeClr val="dk2"/>
                  </a:solidFill>
                  <a:latin typeface="Calibri"/>
                  <a:ea typeface="Calibri"/>
                  <a:cs typeface="Calibri"/>
                  <a:sym typeface="Calibri"/>
                </a:rPr>
                <a:t>Select Classification</a:t>
              </a:r>
              <a:endParaRPr/>
            </a:p>
          </p:txBody>
        </p:sp>
        <p:sp>
          <p:nvSpPr>
            <p:cNvPr id="226" name="Google Shape;226;p24"/>
            <p:cNvSpPr/>
            <p:nvPr/>
          </p:nvSpPr>
          <p:spPr>
            <a:xfrm>
              <a:off x="2356505" y="1531477"/>
              <a:ext cx="583933" cy="584096"/>
            </a:xfrm>
            <a:prstGeom prst="ellipse">
              <a:avLst/>
            </a:prstGeom>
            <a:blipFill rotWithShape="1">
              <a:blip r:embed="rId6">
                <a:alphaModFix/>
              </a:blip>
              <a:stretch>
                <a:fillRect b="0" l="-12999" r="-12999"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2984730" y="1543388"/>
              <a:ext cx="781617" cy="56531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txBox="1"/>
            <p:nvPr/>
          </p:nvSpPr>
          <p:spPr>
            <a:xfrm>
              <a:off x="2984730" y="1543388"/>
              <a:ext cx="781617" cy="565313"/>
            </a:xfrm>
            <a:prstGeom prst="rect">
              <a:avLst/>
            </a:prstGeom>
            <a:noFill/>
            <a:ln>
              <a:noFill/>
            </a:ln>
          </p:spPr>
          <p:txBody>
            <a:bodyPr anchorCtr="0" anchor="ctr" bIns="13950" lIns="13950" spcFirstLastPara="1" rIns="13950" wrap="square" tIns="13950">
              <a:noAutofit/>
            </a:bodyPr>
            <a:lstStyle/>
            <a:p>
              <a:pPr indent="0" lvl="0" marL="0" marR="0" rtl="0" algn="l">
                <a:lnSpc>
                  <a:spcPct val="90000"/>
                </a:lnSpc>
                <a:spcBef>
                  <a:spcPts val="0"/>
                </a:spcBef>
                <a:spcAft>
                  <a:spcPts val="0"/>
                </a:spcAft>
                <a:buClr>
                  <a:schemeClr val="dk2"/>
                </a:buClr>
                <a:buSzPts val="1100"/>
                <a:buFont typeface="Calibri"/>
                <a:buNone/>
              </a:pPr>
              <a:r>
                <a:rPr lang="en-US" sz="1100">
                  <a:solidFill>
                    <a:schemeClr val="dk2"/>
                  </a:solidFill>
                  <a:latin typeface="Calibri"/>
                  <a:ea typeface="Calibri"/>
                  <a:cs typeface="Calibri"/>
                  <a:sym typeface="Calibri"/>
                </a:rPr>
                <a:t>Select Data for Model Training</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txBox="1"/>
          <p:nvPr/>
        </p:nvSpPr>
        <p:spPr>
          <a:xfrm>
            <a:off x="5480450" y="954850"/>
            <a:ext cx="156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70C0"/>
                </a:solidFill>
                <a:latin typeface="Calibri"/>
                <a:ea typeface="Calibri"/>
                <a:cs typeface="Calibri"/>
                <a:sym typeface="Calibri"/>
              </a:rPr>
              <a:t>Sentiment input</a:t>
            </a:r>
            <a:endParaRPr>
              <a:solidFill>
                <a:srgbClr val="0070C0"/>
              </a:solidFill>
              <a:latin typeface="Calibri"/>
              <a:ea typeface="Calibri"/>
              <a:cs typeface="Calibri"/>
              <a:sym typeface="Calibri"/>
            </a:endParaRPr>
          </a:p>
        </p:txBody>
      </p:sp>
      <p:pic>
        <p:nvPicPr>
          <p:cNvPr id="235" name="Google Shape;235;p25"/>
          <p:cNvPicPr preferRelativeResize="0"/>
          <p:nvPr/>
        </p:nvPicPr>
        <p:blipFill>
          <a:blip r:embed="rId3">
            <a:alphaModFix/>
          </a:blip>
          <a:stretch>
            <a:fillRect/>
          </a:stretch>
        </p:blipFill>
        <p:spPr>
          <a:xfrm>
            <a:off x="4022899" y="1339851"/>
            <a:ext cx="4479299" cy="1755825"/>
          </a:xfrm>
          <a:prstGeom prst="rect">
            <a:avLst/>
          </a:prstGeom>
          <a:noFill/>
          <a:ln>
            <a:noFill/>
          </a:ln>
          <a:effectLst>
            <a:outerShdw blurRad="57150" rotWithShape="0" algn="bl" dir="5400000" dist="19050">
              <a:srgbClr val="000000">
                <a:alpha val="50000"/>
              </a:srgbClr>
            </a:outerShdw>
          </a:effectLst>
        </p:spPr>
      </p:pic>
      <p:sp>
        <p:nvSpPr>
          <p:cNvPr id="236" name="Google Shape;236;p25"/>
          <p:cNvSpPr txBox="1"/>
          <p:nvPr/>
        </p:nvSpPr>
        <p:spPr>
          <a:xfrm>
            <a:off x="1626475" y="3144088"/>
            <a:ext cx="2512800" cy="4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50">
                <a:solidFill>
                  <a:srgbClr val="0070C0"/>
                </a:solidFill>
                <a:latin typeface="Calibri"/>
                <a:ea typeface="Calibri"/>
                <a:cs typeface="Calibri"/>
                <a:sym typeface="Calibri"/>
              </a:rPr>
              <a:t>Sentiment processed output</a:t>
            </a:r>
            <a:endParaRPr sz="1450">
              <a:solidFill>
                <a:srgbClr val="0070C0"/>
              </a:solidFill>
              <a:latin typeface="Calibri"/>
              <a:ea typeface="Calibri"/>
              <a:cs typeface="Calibri"/>
              <a:sym typeface="Calibri"/>
            </a:endParaRPr>
          </a:p>
        </p:txBody>
      </p:sp>
      <p:pic>
        <p:nvPicPr>
          <p:cNvPr id="237" name="Google Shape;237;p25"/>
          <p:cNvPicPr preferRelativeResize="0"/>
          <p:nvPr/>
        </p:nvPicPr>
        <p:blipFill>
          <a:blip r:embed="rId4">
            <a:alphaModFix/>
          </a:blip>
          <a:stretch>
            <a:fillRect/>
          </a:stretch>
        </p:blipFill>
        <p:spPr>
          <a:xfrm>
            <a:off x="1382200" y="3559600"/>
            <a:ext cx="7565526" cy="1492825"/>
          </a:xfrm>
          <a:prstGeom prst="rect">
            <a:avLst/>
          </a:prstGeom>
          <a:noFill/>
          <a:ln>
            <a:noFill/>
          </a:ln>
          <a:effectLst>
            <a:outerShdw blurRad="57150" rotWithShape="0" algn="bl" dir="5400000" dist="19050">
              <a:srgbClr val="000000">
                <a:alpha val="50000"/>
              </a:srgbClr>
            </a:outerShdw>
          </a:effectLst>
        </p:spPr>
      </p:pic>
      <p:sp>
        <p:nvSpPr>
          <p:cNvPr id="238" name="Google Shape;238;p25"/>
          <p:cNvSpPr txBox="1"/>
          <p:nvPr>
            <p:ph type="title"/>
          </p:nvPr>
        </p:nvSpPr>
        <p:spPr>
          <a:xfrm>
            <a:off x="2434123" y="433875"/>
            <a:ext cx="4910400" cy="5727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70C0"/>
              </a:buClr>
              <a:buSzPct val="100000"/>
              <a:buFont typeface="Calibri"/>
              <a:buNone/>
            </a:pPr>
            <a:r>
              <a:rPr lang="en-US"/>
              <a:t>Sentiment Analysis - Data</a:t>
            </a:r>
            <a:endParaRPr/>
          </a:p>
        </p:txBody>
      </p:sp>
      <p:sp>
        <p:nvSpPr>
          <p:cNvPr id="239" name="Google Shape;239;p25"/>
          <p:cNvSpPr/>
          <p:nvPr/>
        </p:nvSpPr>
        <p:spPr>
          <a:xfrm>
            <a:off x="6026675" y="3095675"/>
            <a:ext cx="225300" cy="463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txBox="1"/>
          <p:nvPr>
            <p:ph type="title"/>
          </p:nvPr>
        </p:nvSpPr>
        <p:spPr>
          <a:xfrm>
            <a:off x="2434130" y="433880"/>
            <a:ext cx="6261000" cy="5727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70C0"/>
              </a:buClr>
              <a:buSzPct val="100000"/>
              <a:buFont typeface="Calibri"/>
              <a:buNone/>
            </a:pPr>
            <a:r>
              <a:rPr lang="en-US"/>
              <a:t>Data Analysis – Tweets</a:t>
            </a:r>
            <a:endParaRPr/>
          </a:p>
        </p:txBody>
      </p:sp>
      <p:sp>
        <p:nvSpPr>
          <p:cNvPr id="246" name="Google Shape;246;p26"/>
          <p:cNvSpPr txBox="1"/>
          <p:nvPr/>
        </p:nvSpPr>
        <p:spPr>
          <a:xfrm>
            <a:off x="1815000" y="1368525"/>
            <a:ext cx="4336200" cy="1725300"/>
          </a:xfrm>
          <a:prstGeom prst="rect">
            <a:avLst/>
          </a:prstGeom>
          <a:noFill/>
          <a:ln>
            <a:noFill/>
          </a:ln>
        </p:spPr>
        <p:txBody>
          <a:bodyPr anchorCtr="0" anchor="t" bIns="45700" lIns="91425" spcFirstLastPara="1" rIns="91425" wrap="square" tIns="45700">
            <a:noAutofit/>
          </a:bodyPr>
          <a:lstStyle/>
          <a:p>
            <a:pPr indent="-346075" lvl="0" marL="342900" marR="0" rtl="0" algn="l">
              <a:spcBef>
                <a:spcPts val="0"/>
              </a:spcBef>
              <a:spcAft>
                <a:spcPts val="0"/>
              </a:spcAft>
              <a:buClr>
                <a:schemeClr val="dk2"/>
              </a:buClr>
              <a:buSzPts val="1450"/>
              <a:buFont typeface="Arial"/>
              <a:buChar char="•"/>
            </a:pPr>
            <a:r>
              <a:rPr lang="en-US" sz="1450">
                <a:solidFill>
                  <a:schemeClr val="dk2"/>
                </a:solidFill>
                <a:latin typeface="Calibri"/>
                <a:ea typeface="Calibri"/>
                <a:cs typeface="Calibri"/>
                <a:sym typeface="Calibri"/>
              </a:rPr>
              <a:t>Profile the data to better understand the distribution of EM positive, negative and neutral crypto related Tweets</a:t>
            </a:r>
            <a:endParaRPr sz="1450"/>
          </a:p>
          <a:p>
            <a:pPr indent="-346075" lvl="0" marL="342900" marR="0" rtl="0" algn="l">
              <a:spcBef>
                <a:spcPts val="280"/>
              </a:spcBef>
              <a:spcAft>
                <a:spcPts val="0"/>
              </a:spcAft>
              <a:buClr>
                <a:schemeClr val="dk2"/>
              </a:buClr>
              <a:buSzPts val="1450"/>
              <a:buFont typeface="Arial"/>
              <a:buChar char="•"/>
            </a:pPr>
            <a:r>
              <a:rPr lang="en-US" sz="1450">
                <a:solidFill>
                  <a:schemeClr val="dk2"/>
                </a:solidFill>
                <a:latin typeface="Calibri"/>
                <a:ea typeface="Calibri"/>
                <a:cs typeface="Calibri"/>
                <a:sym typeface="Calibri"/>
              </a:rPr>
              <a:t>Understand his monthly crypto related Twitter activity</a:t>
            </a:r>
            <a:endParaRPr sz="1450"/>
          </a:p>
        </p:txBody>
      </p:sp>
      <p:pic>
        <p:nvPicPr>
          <p:cNvPr id="247" name="Google Shape;247;p26"/>
          <p:cNvPicPr preferRelativeResize="0"/>
          <p:nvPr/>
        </p:nvPicPr>
        <p:blipFill rotWithShape="1">
          <a:blip r:embed="rId3">
            <a:alphaModFix/>
          </a:blip>
          <a:srcRect b="0" l="0" r="0" t="0"/>
          <a:stretch/>
        </p:blipFill>
        <p:spPr>
          <a:xfrm>
            <a:off x="233800" y="3341125"/>
            <a:ext cx="2432250" cy="1725275"/>
          </a:xfrm>
          <a:prstGeom prst="rect">
            <a:avLst/>
          </a:prstGeom>
          <a:noFill/>
          <a:ln>
            <a:noFill/>
          </a:ln>
          <a:effectLst>
            <a:outerShdw blurRad="292100" rotWithShape="0" algn="tl" dir="2700000" dist="139700">
              <a:srgbClr val="333333">
                <a:alpha val="64709"/>
              </a:srgbClr>
            </a:outerShdw>
          </a:effectLst>
        </p:spPr>
      </p:pic>
      <p:pic>
        <p:nvPicPr>
          <p:cNvPr id="248" name="Google Shape;248;p26"/>
          <p:cNvPicPr preferRelativeResize="0"/>
          <p:nvPr/>
        </p:nvPicPr>
        <p:blipFill rotWithShape="1">
          <a:blip r:embed="rId4">
            <a:alphaModFix/>
          </a:blip>
          <a:srcRect b="0" l="0" r="0" t="0"/>
          <a:stretch/>
        </p:blipFill>
        <p:spPr>
          <a:xfrm>
            <a:off x="2781575" y="3341125"/>
            <a:ext cx="3071374" cy="1725275"/>
          </a:xfrm>
          <a:prstGeom prst="rect">
            <a:avLst/>
          </a:prstGeom>
          <a:noFill/>
          <a:ln>
            <a:noFill/>
          </a:ln>
          <a:effectLst>
            <a:outerShdw blurRad="292100" rotWithShape="0" algn="tl" dir="2700000" dist="139700">
              <a:srgbClr val="333333">
                <a:alpha val="64709"/>
              </a:srgbClr>
            </a:outerShdw>
          </a:effectLst>
        </p:spPr>
      </p:pic>
      <p:pic>
        <p:nvPicPr>
          <p:cNvPr id="249" name="Google Shape;249;p26"/>
          <p:cNvPicPr preferRelativeResize="0"/>
          <p:nvPr/>
        </p:nvPicPr>
        <p:blipFill>
          <a:blip r:embed="rId5">
            <a:alphaModFix/>
          </a:blip>
          <a:stretch>
            <a:fillRect/>
          </a:stretch>
        </p:blipFill>
        <p:spPr>
          <a:xfrm>
            <a:off x="5968475" y="3341125"/>
            <a:ext cx="3039574" cy="1725275"/>
          </a:xfrm>
          <a:prstGeom prst="rect">
            <a:avLst/>
          </a:prstGeom>
          <a:noFill/>
          <a:ln>
            <a:noFill/>
          </a:ln>
        </p:spPr>
      </p:pic>
      <p:pic>
        <p:nvPicPr>
          <p:cNvPr id="250" name="Google Shape;250;p26"/>
          <p:cNvPicPr preferRelativeResize="0"/>
          <p:nvPr/>
        </p:nvPicPr>
        <p:blipFill>
          <a:blip r:embed="rId6">
            <a:alphaModFix/>
          </a:blip>
          <a:stretch>
            <a:fillRect/>
          </a:stretch>
        </p:blipFill>
        <p:spPr>
          <a:xfrm>
            <a:off x="5890538" y="868275"/>
            <a:ext cx="3260600" cy="2336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7"/>
          <p:cNvSpPr txBox="1"/>
          <p:nvPr/>
        </p:nvSpPr>
        <p:spPr>
          <a:xfrm>
            <a:off x="2571727" y="2153500"/>
            <a:ext cx="5317500" cy="479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8800"/>
              <a:buFont typeface="Arial"/>
              <a:buNone/>
            </a:pPr>
            <a:r>
              <a:rPr lang="en-US" sz="5000">
                <a:solidFill>
                  <a:schemeClr val="accent1"/>
                </a:solidFill>
                <a:latin typeface="Calibri"/>
                <a:ea typeface="Calibri"/>
                <a:cs typeface="Calibri"/>
                <a:sym typeface="Calibri"/>
              </a:rPr>
              <a:t>Bitcoin</a:t>
            </a:r>
            <a:r>
              <a:rPr lang="en-US" sz="5000">
                <a:solidFill>
                  <a:schemeClr val="accent1"/>
                </a:solidFill>
                <a:latin typeface="Calibri"/>
                <a:ea typeface="Calibri"/>
                <a:cs typeface="Calibri"/>
                <a:sym typeface="Calibri"/>
              </a:rPr>
              <a:t> Analysis</a:t>
            </a:r>
            <a:r>
              <a:rPr lang="en-US" sz="7800">
                <a:solidFill>
                  <a:schemeClr val="accent1"/>
                </a:solidFill>
                <a:latin typeface="Calibri"/>
                <a:ea typeface="Calibri"/>
                <a:cs typeface="Calibri"/>
                <a:sym typeface="Calibri"/>
              </a:rPr>
              <a:t> </a:t>
            </a:r>
            <a:endParaRPr sz="7800">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8"/>
          <p:cNvSpPr txBox="1"/>
          <p:nvPr>
            <p:ph type="title"/>
          </p:nvPr>
        </p:nvSpPr>
        <p:spPr>
          <a:xfrm>
            <a:off x="2434130" y="433880"/>
            <a:ext cx="62610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Bitcoin Data Sourcing</a:t>
            </a:r>
            <a:endParaRPr/>
          </a:p>
        </p:txBody>
      </p:sp>
      <p:pic>
        <p:nvPicPr>
          <p:cNvPr id="263" name="Google Shape;263;p28"/>
          <p:cNvPicPr preferRelativeResize="0"/>
          <p:nvPr/>
        </p:nvPicPr>
        <p:blipFill>
          <a:blip r:embed="rId3">
            <a:alphaModFix/>
          </a:blip>
          <a:stretch>
            <a:fillRect/>
          </a:stretch>
        </p:blipFill>
        <p:spPr>
          <a:xfrm>
            <a:off x="431550" y="1041950"/>
            <a:ext cx="3855849" cy="2016400"/>
          </a:xfrm>
          <a:prstGeom prst="rect">
            <a:avLst/>
          </a:prstGeom>
          <a:noFill/>
          <a:ln>
            <a:noFill/>
          </a:ln>
          <a:effectLst>
            <a:outerShdw blurRad="57150" rotWithShape="0" algn="bl" dir="5400000" dist="19050">
              <a:srgbClr val="000000">
                <a:alpha val="50000"/>
              </a:srgbClr>
            </a:outerShdw>
          </a:effectLst>
        </p:spPr>
      </p:pic>
      <p:pic>
        <p:nvPicPr>
          <p:cNvPr id="264" name="Google Shape;264;p28"/>
          <p:cNvPicPr preferRelativeResize="0"/>
          <p:nvPr/>
        </p:nvPicPr>
        <p:blipFill>
          <a:blip r:embed="rId4">
            <a:alphaModFix/>
          </a:blip>
          <a:stretch>
            <a:fillRect/>
          </a:stretch>
        </p:blipFill>
        <p:spPr>
          <a:xfrm>
            <a:off x="4488924" y="1047492"/>
            <a:ext cx="4551803" cy="2005323"/>
          </a:xfrm>
          <a:prstGeom prst="rect">
            <a:avLst/>
          </a:prstGeom>
          <a:noFill/>
          <a:ln>
            <a:noFill/>
          </a:ln>
          <a:effectLst>
            <a:outerShdw blurRad="57150" rotWithShape="0" algn="bl" dir="5400000" dist="19050">
              <a:srgbClr val="000000">
                <a:alpha val="50000"/>
              </a:srgbClr>
            </a:outerShdw>
          </a:effectLst>
        </p:spPr>
      </p:pic>
      <p:pic>
        <p:nvPicPr>
          <p:cNvPr id="265" name="Google Shape;265;p28"/>
          <p:cNvPicPr preferRelativeResize="0"/>
          <p:nvPr/>
        </p:nvPicPr>
        <p:blipFill>
          <a:blip r:embed="rId5">
            <a:alphaModFix/>
          </a:blip>
          <a:stretch>
            <a:fillRect/>
          </a:stretch>
        </p:blipFill>
        <p:spPr>
          <a:xfrm>
            <a:off x="2707775" y="3231803"/>
            <a:ext cx="3939941" cy="168854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9"/>
          <p:cNvSpPr txBox="1"/>
          <p:nvPr>
            <p:ph type="title"/>
          </p:nvPr>
        </p:nvSpPr>
        <p:spPr>
          <a:xfrm>
            <a:off x="2434130" y="433880"/>
            <a:ext cx="62610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Maximum and Minimum values</a:t>
            </a:r>
            <a:endParaRPr/>
          </a:p>
        </p:txBody>
      </p:sp>
      <p:pic>
        <p:nvPicPr>
          <p:cNvPr id="272" name="Google Shape;272;p29"/>
          <p:cNvPicPr preferRelativeResize="0"/>
          <p:nvPr/>
        </p:nvPicPr>
        <p:blipFill>
          <a:blip r:embed="rId3">
            <a:alphaModFix/>
          </a:blip>
          <a:stretch>
            <a:fillRect/>
          </a:stretch>
        </p:blipFill>
        <p:spPr>
          <a:xfrm>
            <a:off x="1576700" y="1006575"/>
            <a:ext cx="4586448" cy="2523450"/>
          </a:xfrm>
          <a:prstGeom prst="rect">
            <a:avLst/>
          </a:prstGeom>
          <a:noFill/>
          <a:ln>
            <a:noFill/>
          </a:ln>
          <a:effectLst>
            <a:outerShdw blurRad="57150" rotWithShape="0" algn="bl" dir="5400000" dist="19050">
              <a:srgbClr val="000000">
                <a:alpha val="50000"/>
              </a:srgbClr>
            </a:outerShdw>
          </a:effectLst>
        </p:spPr>
      </p:pic>
      <p:pic>
        <p:nvPicPr>
          <p:cNvPr id="273" name="Google Shape;273;p29"/>
          <p:cNvPicPr preferRelativeResize="0"/>
          <p:nvPr/>
        </p:nvPicPr>
        <p:blipFill>
          <a:blip r:embed="rId4">
            <a:alphaModFix/>
          </a:blip>
          <a:stretch>
            <a:fillRect/>
          </a:stretch>
        </p:blipFill>
        <p:spPr>
          <a:xfrm>
            <a:off x="5546100" y="3225250"/>
            <a:ext cx="3563151" cy="18129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0"/>
          <p:cNvSpPr txBox="1"/>
          <p:nvPr>
            <p:ph type="title"/>
          </p:nvPr>
        </p:nvSpPr>
        <p:spPr>
          <a:xfrm>
            <a:off x="2072975" y="433875"/>
            <a:ext cx="66222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Daily Returns and Standard Deviation</a:t>
            </a:r>
            <a:endParaRPr/>
          </a:p>
        </p:txBody>
      </p:sp>
      <p:pic>
        <p:nvPicPr>
          <p:cNvPr id="280" name="Google Shape;280;p30"/>
          <p:cNvPicPr preferRelativeResize="0"/>
          <p:nvPr/>
        </p:nvPicPr>
        <p:blipFill rotWithShape="1">
          <a:blip r:embed="rId3">
            <a:alphaModFix/>
          </a:blip>
          <a:srcRect b="10517" l="-739" r="59420" t="4179"/>
          <a:stretch/>
        </p:blipFill>
        <p:spPr>
          <a:xfrm>
            <a:off x="1933850" y="1150325"/>
            <a:ext cx="2750125" cy="1563274"/>
          </a:xfrm>
          <a:prstGeom prst="rect">
            <a:avLst/>
          </a:prstGeom>
          <a:noFill/>
          <a:ln>
            <a:noFill/>
          </a:ln>
          <a:effectLst>
            <a:outerShdw blurRad="57150" rotWithShape="0" algn="bl" dir="5400000" dist="19050">
              <a:srgbClr val="000000">
                <a:alpha val="50000"/>
              </a:srgbClr>
            </a:outerShdw>
          </a:effectLst>
        </p:spPr>
      </p:pic>
      <p:pic>
        <p:nvPicPr>
          <p:cNvPr id="281" name="Google Shape;281;p30"/>
          <p:cNvPicPr preferRelativeResize="0"/>
          <p:nvPr/>
        </p:nvPicPr>
        <p:blipFill>
          <a:blip r:embed="rId4">
            <a:alphaModFix/>
          </a:blip>
          <a:stretch>
            <a:fillRect/>
          </a:stretch>
        </p:blipFill>
        <p:spPr>
          <a:xfrm>
            <a:off x="1971550" y="2958725"/>
            <a:ext cx="4671476" cy="2002050"/>
          </a:xfrm>
          <a:prstGeom prst="rect">
            <a:avLst/>
          </a:prstGeom>
          <a:noFill/>
          <a:ln>
            <a:noFill/>
          </a:ln>
          <a:effectLst>
            <a:outerShdw blurRad="57150" rotWithShape="0" algn="bl" dir="5400000" dist="19050">
              <a:srgbClr val="000000">
                <a:alpha val="50000"/>
              </a:srgbClr>
            </a:outerShdw>
          </a:effectLst>
        </p:spPr>
      </p:pic>
      <p:pic>
        <p:nvPicPr>
          <p:cNvPr id="282" name="Google Shape;282;p30"/>
          <p:cNvPicPr preferRelativeResize="0"/>
          <p:nvPr/>
        </p:nvPicPr>
        <p:blipFill>
          <a:blip r:embed="rId5">
            <a:alphaModFix/>
          </a:blip>
          <a:stretch>
            <a:fillRect/>
          </a:stretch>
        </p:blipFill>
        <p:spPr>
          <a:xfrm>
            <a:off x="4974750" y="1150325"/>
            <a:ext cx="3611666" cy="1664638"/>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1"/>
          <p:cNvSpPr txBox="1"/>
          <p:nvPr>
            <p:ph type="title"/>
          </p:nvPr>
        </p:nvSpPr>
        <p:spPr>
          <a:xfrm>
            <a:off x="2434130" y="433880"/>
            <a:ext cx="62610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Roadblocks</a:t>
            </a:r>
            <a:endParaRPr/>
          </a:p>
        </p:txBody>
      </p:sp>
      <p:sp>
        <p:nvSpPr>
          <p:cNvPr id="289" name="Google Shape;289;p31"/>
          <p:cNvSpPr txBox="1"/>
          <p:nvPr>
            <p:ph idx="1" type="body"/>
          </p:nvPr>
        </p:nvSpPr>
        <p:spPr>
          <a:xfrm>
            <a:off x="2434130" y="1197406"/>
            <a:ext cx="6261000" cy="3358500"/>
          </a:xfrm>
          <a:prstGeom prst="rect">
            <a:avLst/>
          </a:prstGeom>
        </p:spPr>
        <p:txBody>
          <a:bodyPr anchorCtr="0" anchor="t" bIns="45700" lIns="91425" spcFirstLastPara="1" rIns="91425" wrap="square" tIns="45700">
            <a:normAutofit/>
          </a:bodyPr>
          <a:lstStyle/>
          <a:p>
            <a:pPr indent="-320675" lvl="0" marL="457200" rtl="0" algn="l">
              <a:spcBef>
                <a:spcPts val="560"/>
              </a:spcBef>
              <a:spcAft>
                <a:spcPts val="0"/>
              </a:spcAft>
              <a:buSzPts val="1450"/>
              <a:buAutoNum type="arabicPeriod"/>
            </a:pPr>
            <a:r>
              <a:rPr lang="en-US" sz="1450"/>
              <a:t>Limited bitcoin data on Alpaca API</a:t>
            </a:r>
            <a:endParaRPr sz="1450"/>
          </a:p>
          <a:p>
            <a:pPr indent="-320675" lvl="0" marL="457200" rtl="0" algn="l">
              <a:spcBef>
                <a:spcPts val="0"/>
              </a:spcBef>
              <a:spcAft>
                <a:spcPts val="0"/>
              </a:spcAft>
              <a:buSzPts val="1450"/>
              <a:buAutoNum type="arabicPeriod"/>
            </a:pPr>
            <a:r>
              <a:rPr lang="en-US" sz="1450"/>
              <a:t>Need a membership for Binance API to access the data</a:t>
            </a:r>
            <a:endParaRPr sz="145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2"/>
          <p:cNvSpPr txBox="1"/>
          <p:nvPr/>
        </p:nvSpPr>
        <p:spPr>
          <a:xfrm>
            <a:off x="2571727" y="2153500"/>
            <a:ext cx="5317500" cy="479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8800"/>
              <a:buFont typeface="Arial"/>
              <a:buNone/>
            </a:pPr>
            <a:r>
              <a:rPr lang="en-US" sz="5000">
                <a:solidFill>
                  <a:schemeClr val="accent1"/>
                </a:solidFill>
                <a:latin typeface="Calibri"/>
                <a:ea typeface="Calibri"/>
                <a:cs typeface="Calibri"/>
                <a:sym typeface="Calibri"/>
              </a:rPr>
              <a:t>Dashboard</a:t>
            </a:r>
            <a:r>
              <a:rPr lang="en-US" sz="7800">
                <a:solidFill>
                  <a:schemeClr val="accent1"/>
                </a:solidFill>
                <a:latin typeface="Calibri"/>
                <a:ea typeface="Calibri"/>
                <a:cs typeface="Calibri"/>
                <a:sym typeface="Calibri"/>
              </a:rPr>
              <a:t> </a:t>
            </a:r>
            <a:endParaRPr sz="780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448965" y="281175"/>
            <a:ext cx="8246070" cy="610820"/>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chemeClr val="lt1"/>
              </a:buClr>
              <a:buSzPct val="100000"/>
              <a:buFont typeface="Calibri"/>
              <a:buNone/>
            </a:pPr>
            <a:r>
              <a:rPr lang="en-US"/>
              <a:t>Contents</a:t>
            </a:r>
            <a:endParaRPr/>
          </a:p>
        </p:txBody>
      </p:sp>
      <p:sp>
        <p:nvSpPr>
          <p:cNvPr id="103" name="Google Shape;103;p15"/>
          <p:cNvSpPr txBox="1"/>
          <p:nvPr>
            <p:ph idx="1" type="body"/>
          </p:nvPr>
        </p:nvSpPr>
        <p:spPr>
          <a:xfrm>
            <a:off x="448966" y="1197405"/>
            <a:ext cx="8246070" cy="3512210"/>
          </a:xfrm>
          <a:prstGeom prst="rect">
            <a:avLst/>
          </a:prstGeom>
          <a:noFill/>
          <a:ln>
            <a:noFill/>
          </a:ln>
        </p:spPr>
        <p:txBody>
          <a:bodyPr anchorCtr="0" anchor="t" bIns="45700" lIns="91425" spcFirstLastPara="1" rIns="91425" wrap="square" tIns="45700">
            <a:normAutofit/>
          </a:bodyPr>
          <a:lstStyle/>
          <a:p>
            <a:pPr indent="-299085" lvl="0" marL="342900" rtl="0" algn="l">
              <a:spcBef>
                <a:spcPts val="518"/>
              </a:spcBef>
              <a:spcAft>
                <a:spcPts val="0"/>
              </a:spcAft>
              <a:buClr>
                <a:schemeClr val="dk2"/>
              </a:buClr>
              <a:buSzPts val="1900"/>
              <a:buChar char="•"/>
            </a:pPr>
            <a:r>
              <a:rPr lang="en-US" sz="1900">
                <a:solidFill>
                  <a:schemeClr val="dk2"/>
                </a:solidFill>
              </a:rPr>
              <a:t>Introduction - Marc (1 min)</a:t>
            </a:r>
            <a:endParaRPr sz="1900">
              <a:solidFill>
                <a:schemeClr val="dk2"/>
              </a:solidFill>
            </a:endParaRPr>
          </a:p>
          <a:p>
            <a:pPr indent="-299085" lvl="0" marL="342900" rtl="0" algn="l">
              <a:spcBef>
                <a:spcPts val="518"/>
              </a:spcBef>
              <a:spcAft>
                <a:spcPts val="0"/>
              </a:spcAft>
              <a:buClr>
                <a:schemeClr val="dk2"/>
              </a:buClr>
              <a:buSzPts val="1900"/>
              <a:buChar char="•"/>
            </a:pPr>
            <a:r>
              <a:rPr lang="en-US" sz="1900">
                <a:solidFill>
                  <a:schemeClr val="dk2"/>
                </a:solidFill>
              </a:rPr>
              <a:t>Information Architecture - Padma (1 min)</a:t>
            </a:r>
            <a:endParaRPr sz="1900">
              <a:solidFill>
                <a:schemeClr val="dk2"/>
              </a:solidFill>
            </a:endParaRPr>
          </a:p>
          <a:p>
            <a:pPr indent="-299085" lvl="0" marL="342900" rtl="0" algn="l">
              <a:spcBef>
                <a:spcPts val="518"/>
              </a:spcBef>
              <a:spcAft>
                <a:spcPts val="0"/>
              </a:spcAft>
              <a:buClr>
                <a:schemeClr val="dk2"/>
              </a:buClr>
              <a:buSzPts val="1900"/>
              <a:buChar char="•"/>
            </a:pPr>
            <a:r>
              <a:rPr lang="en-US" sz="1900">
                <a:solidFill>
                  <a:schemeClr val="dk2"/>
                </a:solidFill>
              </a:rPr>
              <a:t>Twitter Analysis - Padma (3 min)</a:t>
            </a:r>
            <a:endParaRPr sz="1900">
              <a:solidFill>
                <a:schemeClr val="dk2"/>
              </a:solidFill>
            </a:endParaRPr>
          </a:p>
          <a:p>
            <a:pPr indent="-299085" lvl="0" marL="342900" rtl="0" algn="l">
              <a:spcBef>
                <a:spcPts val="518"/>
              </a:spcBef>
              <a:spcAft>
                <a:spcPts val="0"/>
              </a:spcAft>
              <a:buClr>
                <a:schemeClr val="dk2"/>
              </a:buClr>
              <a:buSzPts val="1900"/>
              <a:buChar char="•"/>
            </a:pPr>
            <a:r>
              <a:rPr lang="en-US" sz="1900">
                <a:solidFill>
                  <a:schemeClr val="dk2"/>
                </a:solidFill>
              </a:rPr>
              <a:t>Bitcoin Analysis - Suraj (2 min)</a:t>
            </a:r>
            <a:endParaRPr sz="1900">
              <a:solidFill>
                <a:schemeClr val="dk2"/>
              </a:solidFill>
            </a:endParaRPr>
          </a:p>
          <a:p>
            <a:pPr indent="-299085" lvl="0" marL="342900" rtl="0" algn="l">
              <a:spcBef>
                <a:spcPts val="518"/>
              </a:spcBef>
              <a:spcAft>
                <a:spcPts val="0"/>
              </a:spcAft>
              <a:buClr>
                <a:schemeClr val="dk2"/>
              </a:buClr>
              <a:buSzPts val="1900"/>
              <a:buChar char="•"/>
            </a:pPr>
            <a:r>
              <a:rPr lang="en-US" sz="1900">
                <a:solidFill>
                  <a:schemeClr val="dk2"/>
                </a:solidFill>
              </a:rPr>
              <a:t>Dashboard - Suraj ( 1 min )</a:t>
            </a:r>
            <a:endParaRPr sz="1900">
              <a:solidFill>
                <a:schemeClr val="dk2"/>
              </a:solidFill>
            </a:endParaRPr>
          </a:p>
          <a:p>
            <a:pPr indent="-299085" lvl="0" marL="342900" rtl="0" algn="l">
              <a:spcBef>
                <a:spcPts val="518"/>
              </a:spcBef>
              <a:spcAft>
                <a:spcPts val="0"/>
              </a:spcAft>
              <a:buClr>
                <a:schemeClr val="dk2"/>
              </a:buClr>
              <a:buSzPts val="1900"/>
              <a:buChar char="•"/>
            </a:pPr>
            <a:r>
              <a:rPr lang="en-US" sz="1900">
                <a:solidFill>
                  <a:schemeClr val="dk2"/>
                </a:solidFill>
              </a:rPr>
              <a:t>Results - Marc (2 min)</a:t>
            </a:r>
            <a:endParaRPr sz="1900">
              <a:solidFill>
                <a:schemeClr val="dk2"/>
              </a:solidFill>
            </a:endParaRPr>
          </a:p>
          <a:p>
            <a:pPr indent="-178435" lvl="0" marL="342900" rtl="0" algn="l">
              <a:spcBef>
                <a:spcPts val="518"/>
              </a:spcBef>
              <a:spcAft>
                <a:spcPts val="0"/>
              </a:spcAft>
              <a:buClr>
                <a:srgbClr val="002060"/>
              </a:buClr>
              <a:buSzPts val="2800"/>
              <a:buNone/>
            </a:pPr>
            <a:r>
              <a:t/>
            </a:r>
            <a:endParaRPr/>
          </a:p>
          <a:p>
            <a:pPr indent="-178435" lvl="0" marL="342900" rtl="0" algn="l">
              <a:spcBef>
                <a:spcPts val="518"/>
              </a:spcBef>
              <a:spcAft>
                <a:spcPts val="0"/>
              </a:spcAft>
              <a:buClr>
                <a:srgbClr val="002060"/>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3"/>
          <p:cNvSpPr txBox="1"/>
          <p:nvPr>
            <p:ph type="title"/>
          </p:nvPr>
        </p:nvSpPr>
        <p:spPr>
          <a:xfrm>
            <a:off x="2434130" y="433880"/>
            <a:ext cx="6260905" cy="57264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70C0"/>
              </a:buClr>
              <a:buSzPct val="100000"/>
              <a:buFont typeface="Calibri"/>
              <a:buNone/>
            </a:pPr>
            <a:r>
              <a:rPr lang="en-US"/>
              <a:t>Data Modelling</a:t>
            </a:r>
            <a:endParaRPr/>
          </a:p>
        </p:txBody>
      </p:sp>
      <p:sp>
        <p:nvSpPr>
          <p:cNvPr id="301" name="Google Shape;301;p33"/>
          <p:cNvSpPr txBox="1"/>
          <p:nvPr/>
        </p:nvSpPr>
        <p:spPr>
          <a:xfrm>
            <a:off x="2218030" y="1394535"/>
            <a:ext cx="1223400" cy="230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00">
                <a:solidFill>
                  <a:schemeClr val="dk2"/>
                </a:solidFill>
                <a:latin typeface="Calibri"/>
                <a:ea typeface="Calibri"/>
                <a:cs typeface="Calibri"/>
                <a:sym typeface="Calibri"/>
              </a:rPr>
              <a:t>Bitcoin</a:t>
            </a:r>
            <a:endParaRPr/>
          </a:p>
        </p:txBody>
      </p:sp>
      <p:pic>
        <p:nvPicPr>
          <p:cNvPr id="302" name="Google Shape;302;p33"/>
          <p:cNvPicPr preferRelativeResize="0"/>
          <p:nvPr/>
        </p:nvPicPr>
        <p:blipFill rotWithShape="1">
          <a:blip r:embed="rId3">
            <a:alphaModFix/>
          </a:blip>
          <a:srcRect b="0" l="0" r="0" t="0"/>
          <a:stretch/>
        </p:blipFill>
        <p:spPr>
          <a:xfrm>
            <a:off x="5233150" y="1673900"/>
            <a:ext cx="3836861" cy="841275"/>
          </a:xfrm>
          <a:prstGeom prst="rect">
            <a:avLst/>
          </a:prstGeom>
          <a:noFill/>
          <a:ln>
            <a:noFill/>
          </a:ln>
          <a:effectLst>
            <a:outerShdw blurRad="57150" rotWithShape="0" algn="bl" dir="5400000" dist="19050">
              <a:srgbClr val="000000">
                <a:alpha val="50000"/>
              </a:srgbClr>
            </a:outerShdw>
          </a:effectLst>
        </p:spPr>
      </p:pic>
      <p:sp>
        <p:nvSpPr>
          <p:cNvPr id="303" name="Google Shape;303;p33"/>
          <p:cNvSpPr txBox="1"/>
          <p:nvPr/>
        </p:nvSpPr>
        <p:spPr>
          <a:xfrm>
            <a:off x="6652905" y="1352520"/>
            <a:ext cx="1223400" cy="230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00">
                <a:solidFill>
                  <a:schemeClr val="dk2"/>
                </a:solidFill>
                <a:latin typeface="Calibri"/>
                <a:ea typeface="Calibri"/>
                <a:cs typeface="Calibri"/>
                <a:sym typeface="Calibri"/>
              </a:rPr>
              <a:t>Twitter</a:t>
            </a:r>
            <a:endParaRPr/>
          </a:p>
        </p:txBody>
      </p:sp>
      <p:pic>
        <p:nvPicPr>
          <p:cNvPr id="304" name="Google Shape;304;p33"/>
          <p:cNvPicPr preferRelativeResize="0"/>
          <p:nvPr/>
        </p:nvPicPr>
        <p:blipFill>
          <a:blip r:embed="rId4">
            <a:alphaModFix/>
          </a:blip>
          <a:stretch>
            <a:fillRect/>
          </a:stretch>
        </p:blipFill>
        <p:spPr>
          <a:xfrm>
            <a:off x="3498874" y="3007275"/>
            <a:ext cx="3154025" cy="1879000"/>
          </a:xfrm>
          <a:prstGeom prst="rect">
            <a:avLst/>
          </a:prstGeom>
          <a:noFill/>
          <a:ln>
            <a:noFill/>
          </a:ln>
          <a:effectLst>
            <a:outerShdw blurRad="57150" rotWithShape="0" algn="bl" dir="5400000" dist="19050">
              <a:srgbClr val="000000">
                <a:alpha val="50000"/>
              </a:srgbClr>
            </a:outerShdw>
          </a:effectLst>
        </p:spPr>
      </p:pic>
      <p:sp>
        <p:nvSpPr>
          <p:cNvPr id="305" name="Google Shape;305;p33"/>
          <p:cNvSpPr txBox="1"/>
          <p:nvPr/>
        </p:nvSpPr>
        <p:spPr>
          <a:xfrm>
            <a:off x="4603580" y="2723985"/>
            <a:ext cx="1223400" cy="230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00">
                <a:solidFill>
                  <a:schemeClr val="dk2"/>
                </a:solidFill>
                <a:latin typeface="Calibri"/>
                <a:ea typeface="Calibri"/>
                <a:cs typeface="Calibri"/>
                <a:sym typeface="Calibri"/>
              </a:rPr>
              <a:t>Combined</a:t>
            </a:r>
            <a:endParaRPr/>
          </a:p>
        </p:txBody>
      </p:sp>
      <p:sp>
        <p:nvSpPr>
          <p:cNvPr id="306" name="Google Shape;306;p33"/>
          <p:cNvSpPr/>
          <p:nvPr/>
        </p:nvSpPr>
        <p:spPr>
          <a:xfrm rot="10800000">
            <a:off x="6989492" y="2954846"/>
            <a:ext cx="774000" cy="7740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3"/>
          <p:cNvSpPr/>
          <p:nvPr/>
        </p:nvSpPr>
        <p:spPr>
          <a:xfrm flipH="1" rot="10800000">
            <a:off x="2336949" y="3007282"/>
            <a:ext cx="774000" cy="774000"/>
          </a:xfrm>
          <a:prstGeom prst="bentArrow">
            <a:avLst>
              <a:gd fmla="val 25000" name="adj1"/>
              <a:gd fmla="val 22098"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8" name="Google Shape;308;p33"/>
          <p:cNvPicPr preferRelativeResize="0"/>
          <p:nvPr/>
        </p:nvPicPr>
        <p:blipFill>
          <a:blip r:embed="rId5">
            <a:alphaModFix/>
          </a:blip>
          <a:stretch>
            <a:fillRect/>
          </a:stretch>
        </p:blipFill>
        <p:spPr>
          <a:xfrm>
            <a:off x="297525" y="4078782"/>
            <a:ext cx="2638425" cy="676275"/>
          </a:xfrm>
          <a:prstGeom prst="rect">
            <a:avLst/>
          </a:prstGeom>
          <a:noFill/>
          <a:ln>
            <a:noFill/>
          </a:ln>
        </p:spPr>
      </p:pic>
      <p:pic>
        <p:nvPicPr>
          <p:cNvPr id="309" name="Google Shape;309;p33"/>
          <p:cNvPicPr preferRelativeResize="0"/>
          <p:nvPr/>
        </p:nvPicPr>
        <p:blipFill>
          <a:blip r:embed="rId6">
            <a:alphaModFix/>
          </a:blip>
          <a:stretch>
            <a:fillRect/>
          </a:stretch>
        </p:blipFill>
        <p:spPr>
          <a:xfrm>
            <a:off x="1742374" y="1673900"/>
            <a:ext cx="2326876" cy="8856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4"/>
          <p:cNvSpPr txBox="1"/>
          <p:nvPr>
            <p:ph type="title"/>
          </p:nvPr>
        </p:nvSpPr>
        <p:spPr>
          <a:xfrm>
            <a:off x="2434130" y="433880"/>
            <a:ext cx="62610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Dashboard</a:t>
            </a:r>
            <a:endParaRPr/>
          </a:p>
        </p:txBody>
      </p:sp>
      <p:pic>
        <p:nvPicPr>
          <p:cNvPr id="316" name="Google Shape;316;p34"/>
          <p:cNvPicPr preferRelativeResize="0"/>
          <p:nvPr/>
        </p:nvPicPr>
        <p:blipFill>
          <a:blip r:embed="rId3">
            <a:alphaModFix/>
          </a:blip>
          <a:stretch>
            <a:fillRect/>
          </a:stretch>
        </p:blipFill>
        <p:spPr>
          <a:xfrm>
            <a:off x="1683150" y="1006575"/>
            <a:ext cx="6847524" cy="383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5"/>
          <p:cNvSpPr txBox="1"/>
          <p:nvPr>
            <p:ph type="title"/>
          </p:nvPr>
        </p:nvSpPr>
        <p:spPr>
          <a:xfrm>
            <a:off x="2434130" y="433880"/>
            <a:ext cx="62610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Dashboard</a:t>
            </a:r>
            <a:endParaRPr/>
          </a:p>
        </p:txBody>
      </p:sp>
      <p:pic>
        <p:nvPicPr>
          <p:cNvPr id="323" name="Google Shape;323;p35"/>
          <p:cNvPicPr preferRelativeResize="0"/>
          <p:nvPr/>
        </p:nvPicPr>
        <p:blipFill>
          <a:blip r:embed="rId3">
            <a:alphaModFix/>
          </a:blip>
          <a:stretch>
            <a:fillRect/>
          </a:stretch>
        </p:blipFill>
        <p:spPr>
          <a:xfrm>
            <a:off x="2340300" y="1197400"/>
            <a:ext cx="5399124" cy="3841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6"/>
          <p:cNvSpPr txBox="1"/>
          <p:nvPr/>
        </p:nvSpPr>
        <p:spPr>
          <a:xfrm>
            <a:off x="2571727" y="2153500"/>
            <a:ext cx="5317500" cy="479700"/>
          </a:xfrm>
          <a:prstGeom prst="rect">
            <a:avLst/>
          </a:prstGeom>
          <a:noFill/>
          <a:ln>
            <a:noFill/>
          </a:ln>
        </p:spPr>
        <p:txBody>
          <a:bodyPr anchorCtr="0" anchor="t" bIns="45700" lIns="91425" spcFirstLastPara="1" rIns="91425" wrap="square" tIns="45700">
            <a:noAutofit/>
          </a:bodyPr>
          <a:lstStyle/>
          <a:p>
            <a:pPr indent="0" lvl="0" marL="914400" marR="0" rtl="0" algn="l">
              <a:spcBef>
                <a:spcPts val="0"/>
              </a:spcBef>
              <a:spcAft>
                <a:spcPts val="0"/>
              </a:spcAft>
              <a:buClr>
                <a:schemeClr val="dk1"/>
              </a:buClr>
              <a:buSzPts val="8800"/>
              <a:buFont typeface="Arial"/>
              <a:buNone/>
            </a:pPr>
            <a:r>
              <a:rPr lang="en-US" sz="5000">
                <a:solidFill>
                  <a:schemeClr val="accent1"/>
                </a:solidFill>
                <a:latin typeface="Calibri"/>
                <a:ea typeface="Calibri"/>
                <a:cs typeface="Calibri"/>
                <a:sym typeface="Calibri"/>
              </a:rPr>
              <a:t>Results</a:t>
            </a:r>
            <a:r>
              <a:rPr lang="en-US" sz="7800">
                <a:solidFill>
                  <a:schemeClr val="accent1"/>
                </a:solidFill>
                <a:latin typeface="Calibri"/>
                <a:ea typeface="Calibri"/>
                <a:cs typeface="Calibri"/>
                <a:sym typeface="Calibri"/>
              </a:rPr>
              <a:t> </a:t>
            </a:r>
            <a:endParaRPr sz="7800">
              <a:solidFill>
                <a:schemeClr val="accen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7"/>
          <p:cNvSpPr txBox="1"/>
          <p:nvPr>
            <p:ph type="title"/>
          </p:nvPr>
        </p:nvSpPr>
        <p:spPr>
          <a:xfrm>
            <a:off x="2434130" y="433880"/>
            <a:ext cx="6261000" cy="5727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70C0"/>
              </a:buClr>
              <a:buSzPct val="100000"/>
              <a:buFont typeface="Calibri"/>
              <a:buNone/>
            </a:pPr>
            <a:r>
              <a:rPr lang="en-US"/>
              <a:t>Final Results - Approach</a:t>
            </a:r>
            <a:endParaRPr/>
          </a:p>
        </p:txBody>
      </p:sp>
      <p:sp>
        <p:nvSpPr>
          <p:cNvPr id="335" name="Google Shape;335;p37"/>
          <p:cNvSpPr txBox="1"/>
          <p:nvPr>
            <p:ph idx="1" type="body"/>
          </p:nvPr>
        </p:nvSpPr>
        <p:spPr>
          <a:xfrm>
            <a:off x="2434130" y="1197406"/>
            <a:ext cx="6261000" cy="3358500"/>
          </a:xfrm>
          <a:prstGeom prst="rect">
            <a:avLst/>
          </a:prstGeom>
        </p:spPr>
        <p:txBody>
          <a:bodyPr anchorCtr="0" anchor="t" bIns="45700" lIns="91425" spcFirstLastPara="1" rIns="91425" wrap="square" tIns="45700">
            <a:normAutofit lnSpcReduction="20000"/>
          </a:bodyPr>
          <a:lstStyle/>
          <a:p>
            <a:pPr indent="0" lvl="0" marL="0" rtl="0" algn="l">
              <a:spcBef>
                <a:spcPts val="560"/>
              </a:spcBef>
              <a:spcAft>
                <a:spcPts val="0"/>
              </a:spcAft>
              <a:buNone/>
            </a:pPr>
            <a:r>
              <a:rPr lang="en-US" sz="1450"/>
              <a:t>In order to answer our question of whether Elon Musk Tweets has an effect on the Bitcoin price we used the results of our analysis in the following manner:</a:t>
            </a:r>
            <a:endParaRPr sz="1450"/>
          </a:p>
          <a:p>
            <a:pPr indent="0" lvl="0" marL="457200" rtl="0" algn="l">
              <a:spcBef>
                <a:spcPts val="560"/>
              </a:spcBef>
              <a:spcAft>
                <a:spcPts val="0"/>
              </a:spcAft>
              <a:buNone/>
            </a:pPr>
            <a:r>
              <a:t/>
            </a:r>
            <a:endParaRPr sz="1450"/>
          </a:p>
          <a:p>
            <a:pPr indent="-320675" lvl="0" marL="457200" rtl="0" algn="l">
              <a:spcBef>
                <a:spcPts val="560"/>
              </a:spcBef>
              <a:spcAft>
                <a:spcPts val="0"/>
              </a:spcAft>
              <a:buSzPts val="1450"/>
              <a:buChar char="•"/>
            </a:pPr>
            <a:r>
              <a:rPr lang="en-US" sz="1450"/>
              <a:t>We generated a composite trend analysis for the Bitcoin price along with his positive and negative crypto sentiment for 2021</a:t>
            </a:r>
            <a:endParaRPr sz="1450"/>
          </a:p>
          <a:p>
            <a:pPr indent="-320675" lvl="0" marL="457200" rtl="0" algn="l">
              <a:spcBef>
                <a:spcPts val="0"/>
              </a:spcBef>
              <a:spcAft>
                <a:spcPts val="0"/>
              </a:spcAft>
              <a:buSzPts val="1450"/>
              <a:buChar char="•"/>
            </a:pPr>
            <a:r>
              <a:rPr lang="en-US" sz="1450"/>
              <a:t>We </a:t>
            </a:r>
            <a:r>
              <a:rPr lang="en-US" sz="1450"/>
              <a:t>identified</a:t>
            </a:r>
            <a:r>
              <a:rPr lang="en-US" sz="1450"/>
              <a:t> period bands during that time he released a flurry/cluster of tweets. This was done for positive and negative crypto tweets</a:t>
            </a:r>
            <a:endParaRPr sz="1450"/>
          </a:p>
          <a:p>
            <a:pPr indent="-320675" lvl="0" marL="457200" rtl="0" algn="l">
              <a:spcBef>
                <a:spcPts val="0"/>
              </a:spcBef>
              <a:spcAft>
                <a:spcPts val="0"/>
              </a:spcAft>
              <a:buSzPts val="1450"/>
              <a:buChar char="•"/>
            </a:pPr>
            <a:r>
              <a:rPr lang="en-US" sz="1450"/>
              <a:t>Using trend analysis we identified the incoming trend of the bitcoin price for the band as well as the outgoing trend</a:t>
            </a:r>
            <a:endParaRPr sz="1450"/>
          </a:p>
          <a:p>
            <a:pPr indent="0" lvl="0" marL="0" rtl="0" algn="l">
              <a:spcBef>
                <a:spcPts val="560"/>
              </a:spcBef>
              <a:spcAft>
                <a:spcPts val="0"/>
              </a:spcAft>
              <a:buNone/>
            </a:pPr>
            <a:r>
              <a:rPr lang="en-US" sz="1450"/>
              <a:t>Using this we identified the following cases:</a:t>
            </a:r>
            <a:endParaRPr sz="1450"/>
          </a:p>
          <a:p>
            <a:pPr indent="-320675" lvl="0" marL="457200" rtl="0" algn="l">
              <a:spcBef>
                <a:spcPts val="560"/>
              </a:spcBef>
              <a:spcAft>
                <a:spcPts val="0"/>
              </a:spcAft>
              <a:buSzPts val="1450"/>
              <a:buChar char="•"/>
            </a:pPr>
            <a:r>
              <a:rPr lang="en-US" sz="1450"/>
              <a:t>The outgoing tweet for the band aligned with the sentiment</a:t>
            </a:r>
            <a:endParaRPr sz="1450"/>
          </a:p>
          <a:p>
            <a:pPr indent="-320675" lvl="0" marL="457200" rtl="0" algn="l">
              <a:spcBef>
                <a:spcPts val="0"/>
              </a:spcBef>
              <a:spcAft>
                <a:spcPts val="0"/>
              </a:spcAft>
              <a:buSzPts val="1450"/>
              <a:buChar char="•"/>
            </a:pPr>
            <a:r>
              <a:rPr lang="en-US" sz="1450"/>
              <a:t>The outgoing tweet for the band aligned with the sentiment as well as if the incoming sentiment was different</a:t>
            </a:r>
            <a:endParaRPr sz="1450"/>
          </a:p>
          <a:p>
            <a:pPr indent="0" lvl="0" marL="0" rtl="0" algn="l">
              <a:spcBef>
                <a:spcPts val="560"/>
              </a:spcBef>
              <a:spcAft>
                <a:spcPts val="0"/>
              </a:spcAft>
              <a:buNone/>
            </a:pPr>
            <a:r>
              <a:rPr lang="en-US" sz="1450"/>
              <a:t>Depending on the frequency of second case, it should determine his influence</a:t>
            </a:r>
            <a:endParaRPr sz="1450"/>
          </a:p>
          <a:p>
            <a:pPr indent="0" lvl="0" marL="457200" rtl="0" algn="l">
              <a:spcBef>
                <a:spcPts val="560"/>
              </a:spcBef>
              <a:spcAft>
                <a:spcPts val="0"/>
              </a:spcAft>
              <a:buNone/>
            </a:pPr>
            <a:r>
              <a:t/>
            </a:r>
            <a:endParaRPr sz="145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38"/>
          <p:cNvPicPr preferRelativeResize="0"/>
          <p:nvPr/>
        </p:nvPicPr>
        <p:blipFill>
          <a:blip r:embed="rId3">
            <a:alphaModFix/>
          </a:blip>
          <a:stretch>
            <a:fillRect/>
          </a:stretch>
        </p:blipFill>
        <p:spPr>
          <a:xfrm>
            <a:off x="1594375" y="1242384"/>
            <a:ext cx="5373776" cy="1697290"/>
          </a:xfrm>
          <a:prstGeom prst="rect">
            <a:avLst/>
          </a:prstGeom>
          <a:noFill/>
          <a:ln>
            <a:noFill/>
          </a:ln>
        </p:spPr>
      </p:pic>
      <p:pic>
        <p:nvPicPr>
          <p:cNvPr id="341" name="Google Shape;341;p38"/>
          <p:cNvPicPr preferRelativeResize="0"/>
          <p:nvPr/>
        </p:nvPicPr>
        <p:blipFill>
          <a:blip r:embed="rId4">
            <a:alphaModFix/>
          </a:blip>
          <a:stretch>
            <a:fillRect/>
          </a:stretch>
        </p:blipFill>
        <p:spPr>
          <a:xfrm>
            <a:off x="1594375" y="3328160"/>
            <a:ext cx="5373774" cy="1696289"/>
          </a:xfrm>
          <a:prstGeom prst="rect">
            <a:avLst/>
          </a:prstGeom>
          <a:noFill/>
          <a:ln>
            <a:noFill/>
          </a:ln>
        </p:spPr>
      </p:pic>
      <p:sp>
        <p:nvSpPr>
          <p:cNvPr id="342" name="Google Shape;342;p38"/>
          <p:cNvSpPr txBox="1"/>
          <p:nvPr>
            <p:ph type="title"/>
          </p:nvPr>
        </p:nvSpPr>
        <p:spPr>
          <a:xfrm>
            <a:off x="2434125" y="433875"/>
            <a:ext cx="6603300" cy="5727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70C0"/>
              </a:buClr>
              <a:buSzPct val="100000"/>
              <a:buFont typeface="Calibri"/>
              <a:buNone/>
            </a:pPr>
            <a:r>
              <a:rPr lang="en-US"/>
              <a:t>Final Results - Trend Analysis &amp; Banding</a:t>
            </a:r>
            <a:endParaRPr/>
          </a:p>
        </p:txBody>
      </p:sp>
      <p:sp>
        <p:nvSpPr>
          <p:cNvPr id="343" name="Google Shape;343;p38"/>
          <p:cNvSpPr/>
          <p:nvPr/>
        </p:nvSpPr>
        <p:spPr>
          <a:xfrm>
            <a:off x="2184775" y="1393025"/>
            <a:ext cx="380100" cy="1367400"/>
          </a:xfrm>
          <a:prstGeom prst="rect">
            <a:avLst/>
          </a:prstGeom>
          <a:solidFill>
            <a:schemeClr val="accent3">
              <a:alpha val="3568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4" name="Google Shape;344;p38"/>
          <p:cNvSpPr/>
          <p:nvPr/>
        </p:nvSpPr>
        <p:spPr>
          <a:xfrm>
            <a:off x="3336426" y="1393025"/>
            <a:ext cx="186600" cy="1367400"/>
          </a:xfrm>
          <a:prstGeom prst="rect">
            <a:avLst/>
          </a:prstGeom>
          <a:solidFill>
            <a:schemeClr val="accent3">
              <a:alpha val="3568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5" name="Google Shape;345;p38"/>
          <p:cNvSpPr/>
          <p:nvPr/>
        </p:nvSpPr>
        <p:spPr>
          <a:xfrm>
            <a:off x="3513025" y="3474150"/>
            <a:ext cx="177300" cy="1367400"/>
          </a:xfrm>
          <a:prstGeom prst="rect">
            <a:avLst/>
          </a:prstGeom>
          <a:solidFill>
            <a:schemeClr val="accent2">
              <a:alpha val="3569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6" name="Google Shape;346;p38"/>
          <p:cNvSpPr/>
          <p:nvPr/>
        </p:nvSpPr>
        <p:spPr>
          <a:xfrm>
            <a:off x="4092050" y="3474100"/>
            <a:ext cx="109500" cy="1367400"/>
          </a:xfrm>
          <a:prstGeom prst="rect">
            <a:avLst/>
          </a:prstGeom>
          <a:solidFill>
            <a:schemeClr val="accent2">
              <a:alpha val="3568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7" name="Google Shape;347;p38"/>
          <p:cNvSpPr/>
          <p:nvPr/>
        </p:nvSpPr>
        <p:spPr>
          <a:xfrm>
            <a:off x="5701225" y="3474025"/>
            <a:ext cx="109500" cy="1367400"/>
          </a:xfrm>
          <a:prstGeom prst="rect">
            <a:avLst/>
          </a:prstGeom>
          <a:solidFill>
            <a:schemeClr val="accent2">
              <a:alpha val="3568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8" name="Google Shape;348;p38"/>
          <p:cNvSpPr/>
          <p:nvPr/>
        </p:nvSpPr>
        <p:spPr>
          <a:xfrm>
            <a:off x="2660425" y="3474100"/>
            <a:ext cx="109500" cy="1367400"/>
          </a:xfrm>
          <a:prstGeom prst="rect">
            <a:avLst/>
          </a:prstGeom>
          <a:solidFill>
            <a:schemeClr val="accent2">
              <a:alpha val="3569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9" name="Google Shape;349;p38"/>
          <p:cNvSpPr/>
          <p:nvPr/>
        </p:nvSpPr>
        <p:spPr>
          <a:xfrm>
            <a:off x="5695525" y="1407325"/>
            <a:ext cx="228900" cy="1367400"/>
          </a:xfrm>
          <a:prstGeom prst="rect">
            <a:avLst/>
          </a:prstGeom>
          <a:solidFill>
            <a:schemeClr val="accent3">
              <a:alpha val="3569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0" name="Google Shape;350;p38"/>
          <p:cNvSpPr/>
          <p:nvPr/>
        </p:nvSpPr>
        <p:spPr>
          <a:xfrm>
            <a:off x="6335300" y="1393025"/>
            <a:ext cx="177300" cy="1367400"/>
          </a:xfrm>
          <a:prstGeom prst="rect">
            <a:avLst/>
          </a:prstGeom>
          <a:solidFill>
            <a:schemeClr val="accent3">
              <a:alpha val="3569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1" name="Google Shape;351;p38"/>
          <p:cNvSpPr/>
          <p:nvPr/>
        </p:nvSpPr>
        <p:spPr>
          <a:xfrm>
            <a:off x="6081325" y="3474025"/>
            <a:ext cx="109500" cy="1367400"/>
          </a:xfrm>
          <a:prstGeom prst="rect">
            <a:avLst/>
          </a:prstGeom>
          <a:solidFill>
            <a:schemeClr val="accent2">
              <a:alpha val="3569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2" name="Google Shape;352;p38"/>
          <p:cNvSpPr/>
          <p:nvPr/>
        </p:nvSpPr>
        <p:spPr>
          <a:xfrm>
            <a:off x="4456650" y="1393025"/>
            <a:ext cx="305400" cy="1367400"/>
          </a:xfrm>
          <a:prstGeom prst="rect">
            <a:avLst/>
          </a:prstGeom>
          <a:solidFill>
            <a:schemeClr val="accent3">
              <a:alpha val="3569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3" name="Google Shape;353;p38"/>
          <p:cNvSpPr/>
          <p:nvPr/>
        </p:nvSpPr>
        <p:spPr>
          <a:xfrm rot="1134011">
            <a:off x="3754896" y="3951563"/>
            <a:ext cx="151889" cy="1572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8"/>
          <p:cNvSpPr/>
          <p:nvPr/>
        </p:nvSpPr>
        <p:spPr>
          <a:xfrm rot="1134011">
            <a:off x="4277784" y="3999163"/>
            <a:ext cx="151889" cy="1572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8"/>
          <p:cNvSpPr/>
          <p:nvPr/>
        </p:nvSpPr>
        <p:spPr>
          <a:xfrm rot="1134011">
            <a:off x="2766809" y="3627538"/>
            <a:ext cx="151889" cy="1572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8"/>
          <p:cNvSpPr/>
          <p:nvPr/>
        </p:nvSpPr>
        <p:spPr>
          <a:xfrm rot="1134011">
            <a:off x="6212084" y="3675913"/>
            <a:ext cx="151889" cy="1572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8"/>
          <p:cNvSpPr/>
          <p:nvPr/>
        </p:nvSpPr>
        <p:spPr>
          <a:xfrm>
            <a:off x="2830600" y="1393025"/>
            <a:ext cx="228900" cy="1367400"/>
          </a:xfrm>
          <a:prstGeom prst="rect">
            <a:avLst/>
          </a:prstGeom>
          <a:solidFill>
            <a:schemeClr val="accent3">
              <a:alpha val="3569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8" name="Google Shape;358;p38"/>
          <p:cNvSpPr/>
          <p:nvPr/>
        </p:nvSpPr>
        <p:spPr>
          <a:xfrm rot="-878395">
            <a:off x="2015498" y="1893378"/>
            <a:ext cx="151933" cy="157171"/>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8"/>
          <p:cNvSpPr/>
          <p:nvPr/>
        </p:nvSpPr>
        <p:spPr>
          <a:xfrm rot="1134011">
            <a:off x="3592871" y="1748238"/>
            <a:ext cx="151889" cy="1572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8"/>
          <p:cNvSpPr/>
          <p:nvPr/>
        </p:nvSpPr>
        <p:spPr>
          <a:xfrm rot="-878395">
            <a:off x="4733135" y="1652278"/>
            <a:ext cx="151933" cy="157171"/>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8"/>
          <p:cNvSpPr/>
          <p:nvPr/>
        </p:nvSpPr>
        <p:spPr>
          <a:xfrm rot="-878395">
            <a:off x="5828048" y="1409678"/>
            <a:ext cx="151933" cy="157171"/>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8"/>
          <p:cNvSpPr/>
          <p:nvPr/>
        </p:nvSpPr>
        <p:spPr>
          <a:xfrm rot="-1048127">
            <a:off x="3079687" y="1409599"/>
            <a:ext cx="151906" cy="157311"/>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8"/>
          <p:cNvSpPr/>
          <p:nvPr/>
        </p:nvSpPr>
        <p:spPr>
          <a:xfrm rot="2013873">
            <a:off x="6045919" y="1409659"/>
            <a:ext cx="151933" cy="157175"/>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8"/>
          <p:cNvSpPr/>
          <p:nvPr/>
        </p:nvSpPr>
        <p:spPr>
          <a:xfrm rot="1134011">
            <a:off x="4268009" y="1893363"/>
            <a:ext cx="151889" cy="1572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8"/>
          <p:cNvSpPr/>
          <p:nvPr/>
        </p:nvSpPr>
        <p:spPr>
          <a:xfrm rot="-1551426">
            <a:off x="2491139" y="3627515"/>
            <a:ext cx="152020" cy="157255"/>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8"/>
          <p:cNvSpPr/>
          <p:nvPr/>
        </p:nvSpPr>
        <p:spPr>
          <a:xfrm rot="1134011">
            <a:off x="3398484" y="3627538"/>
            <a:ext cx="151889" cy="1572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8"/>
          <p:cNvSpPr/>
          <p:nvPr/>
        </p:nvSpPr>
        <p:spPr>
          <a:xfrm rot="606765">
            <a:off x="5827940" y="3494058"/>
            <a:ext cx="152062" cy="157241"/>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8"/>
          <p:cNvSpPr/>
          <p:nvPr/>
        </p:nvSpPr>
        <p:spPr>
          <a:xfrm rot="-878395">
            <a:off x="5540998" y="3545303"/>
            <a:ext cx="151933" cy="157171"/>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8"/>
          <p:cNvSpPr/>
          <p:nvPr/>
        </p:nvSpPr>
        <p:spPr>
          <a:xfrm rot="-878395">
            <a:off x="6470223" y="1652278"/>
            <a:ext cx="151933" cy="157171"/>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8"/>
          <p:cNvSpPr/>
          <p:nvPr/>
        </p:nvSpPr>
        <p:spPr>
          <a:xfrm rot="-878395">
            <a:off x="2736210" y="1504478"/>
            <a:ext cx="151933" cy="157171"/>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8"/>
          <p:cNvSpPr/>
          <p:nvPr/>
        </p:nvSpPr>
        <p:spPr>
          <a:xfrm>
            <a:off x="6015228" y="4071475"/>
            <a:ext cx="380100" cy="38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600"/>
              <a:t>11</a:t>
            </a:r>
            <a:endParaRPr b="1" sz="600"/>
          </a:p>
        </p:txBody>
      </p:sp>
      <p:sp>
        <p:nvSpPr>
          <p:cNvPr id="372" name="Google Shape;372;p38"/>
          <p:cNvSpPr/>
          <p:nvPr/>
        </p:nvSpPr>
        <p:spPr>
          <a:xfrm>
            <a:off x="6123028" y="1886675"/>
            <a:ext cx="380100" cy="38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600"/>
              <a:t>12</a:t>
            </a:r>
            <a:endParaRPr b="1" sz="600"/>
          </a:p>
        </p:txBody>
      </p:sp>
      <p:sp>
        <p:nvSpPr>
          <p:cNvPr id="373" name="Google Shape;373;p38"/>
          <p:cNvSpPr/>
          <p:nvPr/>
        </p:nvSpPr>
        <p:spPr>
          <a:xfrm>
            <a:off x="5452678" y="1847525"/>
            <a:ext cx="380100" cy="38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600"/>
              <a:t>10</a:t>
            </a:r>
            <a:endParaRPr b="1" sz="600"/>
          </a:p>
        </p:txBody>
      </p:sp>
      <p:sp>
        <p:nvSpPr>
          <p:cNvPr id="374" name="Google Shape;374;p38"/>
          <p:cNvSpPr/>
          <p:nvPr/>
        </p:nvSpPr>
        <p:spPr>
          <a:xfrm>
            <a:off x="5452678" y="3986250"/>
            <a:ext cx="380100" cy="38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600"/>
              <a:t>9</a:t>
            </a:r>
            <a:endParaRPr b="1" sz="600"/>
          </a:p>
        </p:txBody>
      </p:sp>
      <p:sp>
        <p:nvSpPr>
          <p:cNvPr id="375" name="Google Shape;375;p38"/>
          <p:cNvSpPr/>
          <p:nvPr/>
        </p:nvSpPr>
        <p:spPr>
          <a:xfrm>
            <a:off x="4041753" y="3516100"/>
            <a:ext cx="380100" cy="38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600"/>
              <a:t>7</a:t>
            </a:r>
            <a:endParaRPr b="1" sz="600"/>
          </a:p>
        </p:txBody>
      </p:sp>
      <p:sp>
        <p:nvSpPr>
          <p:cNvPr id="376" name="Google Shape;376;p38"/>
          <p:cNvSpPr/>
          <p:nvPr/>
        </p:nvSpPr>
        <p:spPr>
          <a:xfrm>
            <a:off x="3799778" y="1407325"/>
            <a:ext cx="380100" cy="38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600"/>
              <a:t>6</a:t>
            </a:r>
            <a:endParaRPr b="1" sz="600"/>
          </a:p>
        </p:txBody>
      </p:sp>
      <p:sp>
        <p:nvSpPr>
          <p:cNvPr id="377" name="Google Shape;377;p38"/>
          <p:cNvSpPr/>
          <p:nvPr/>
        </p:nvSpPr>
        <p:spPr>
          <a:xfrm>
            <a:off x="3323178" y="4071475"/>
            <a:ext cx="380100" cy="38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600"/>
              <a:t>5</a:t>
            </a:r>
            <a:endParaRPr b="1" sz="600"/>
          </a:p>
        </p:txBody>
      </p:sp>
      <p:sp>
        <p:nvSpPr>
          <p:cNvPr id="378" name="Google Shape;378;p38"/>
          <p:cNvSpPr/>
          <p:nvPr/>
        </p:nvSpPr>
        <p:spPr>
          <a:xfrm>
            <a:off x="2554303" y="4030375"/>
            <a:ext cx="380100" cy="38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600"/>
              <a:t>2</a:t>
            </a:r>
            <a:endParaRPr b="1" sz="600"/>
          </a:p>
        </p:txBody>
      </p:sp>
      <p:sp>
        <p:nvSpPr>
          <p:cNvPr id="379" name="Google Shape;379;p38"/>
          <p:cNvSpPr/>
          <p:nvPr/>
        </p:nvSpPr>
        <p:spPr>
          <a:xfrm>
            <a:off x="1956953" y="1346575"/>
            <a:ext cx="380100" cy="38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600"/>
              <a:t>1</a:t>
            </a:r>
            <a:endParaRPr b="1" sz="600"/>
          </a:p>
        </p:txBody>
      </p:sp>
      <p:sp>
        <p:nvSpPr>
          <p:cNvPr id="380" name="Google Shape;380;p38"/>
          <p:cNvSpPr/>
          <p:nvPr/>
        </p:nvSpPr>
        <p:spPr>
          <a:xfrm>
            <a:off x="2666678" y="1847525"/>
            <a:ext cx="380100" cy="38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600"/>
              <a:t>3</a:t>
            </a:r>
            <a:endParaRPr b="1" sz="600"/>
          </a:p>
        </p:txBody>
      </p:sp>
      <p:sp>
        <p:nvSpPr>
          <p:cNvPr id="381" name="Google Shape;381;p38"/>
          <p:cNvSpPr/>
          <p:nvPr/>
        </p:nvSpPr>
        <p:spPr>
          <a:xfrm>
            <a:off x="3119140" y="1847525"/>
            <a:ext cx="380100" cy="38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600"/>
              <a:t>4</a:t>
            </a:r>
            <a:endParaRPr b="1" sz="600"/>
          </a:p>
        </p:txBody>
      </p:sp>
      <p:sp>
        <p:nvSpPr>
          <p:cNvPr id="382" name="Google Shape;382;p38"/>
          <p:cNvSpPr/>
          <p:nvPr/>
        </p:nvSpPr>
        <p:spPr>
          <a:xfrm>
            <a:off x="3703275" y="1393025"/>
            <a:ext cx="380100" cy="1367400"/>
          </a:xfrm>
          <a:prstGeom prst="rect">
            <a:avLst/>
          </a:prstGeom>
          <a:solidFill>
            <a:schemeClr val="accent3">
              <a:alpha val="3569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3" name="Google Shape;383;p38"/>
          <p:cNvSpPr/>
          <p:nvPr/>
        </p:nvSpPr>
        <p:spPr>
          <a:xfrm>
            <a:off x="4341215" y="1346575"/>
            <a:ext cx="380100" cy="38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600"/>
              <a:t>8</a:t>
            </a:r>
            <a:endParaRPr b="1" sz="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9"/>
          <p:cNvSpPr txBox="1"/>
          <p:nvPr>
            <p:ph type="title"/>
          </p:nvPr>
        </p:nvSpPr>
        <p:spPr>
          <a:xfrm>
            <a:off x="2434130" y="433880"/>
            <a:ext cx="62610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Final Results</a:t>
            </a:r>
            <a:endParaRPr/>
          </a:p>
        </p:txBody>
      </p:sp>
      <p:sp>
        <p:nvSpPr>
          <p:cNvPr id="390" name="Google Shape;390;p39"/>
          <p:cNvSpPr txBox="1"/>
          <p:nvPr/>
        </p:nvSpPr>
        <p:spPr>
          <a:xfrm>
            <a:off x="2079825" y="1077525"/>
            <a:ext cx="65544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We were not able to statistically conclude the Elon Musk crypto related Tweets had a material impact on the price of Bitcoin, but through our rudimentary </a:t>
            </a:r>
            <a:r>
              <a:rPr lang="en-US" sz="900">
                <a:solidFill>
                  <a:schemeClr val="dk1"/>
                </a:solidFill>
                <a:latin typeface="Calibri"/>
                <a:ea typeface="Calibri"/>
                <a:cs typeface="Calibri"/>
                <a:sym typeface="Calibri"/>
              </a:rPr>
              <a:t>analysis</a:t>
            </a:r>
            <a:r>
              <a:rPr lang="en-US" sz="900">
                <a:solidFill>
                  <a:schemeClr val="dk1"/>
                </a:solidFill>
                <a:latin typeface="Calibri"/>
                <a:ea typeface="Calibri"/>
                <a:cs typeface="Calibri"/>
                <a:sym typeface="Calibri"/>
              </a:rPr>
              <a:t> of his 2021 Tweets and respective closing Bitcoin prices we were able to determine the </a:t>
            </a:r>
            <a:r>
              <a:rPr lang="en-US" sz="900">
                <a:solidFill>
                  <a:schemeClr val="dk1"/>
                </a:solidFill>
                <a:latin typeface="Calibri"/>
                <a:ea typeface="Calibri"/>
                <a:cs typeface="Calibri"/>
                <a:sym typeface="Calibri"/>
              </a:rPr>
              <a:t>below:</a:t>
            </a:r>
            <a:endParaRPr sz="9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a:p>
            <a:pPr indent="-285750" lvl="0" marL="457200" marR="0" rtl="0" algn="l">
              <a:spcBef>
                <a:spcPts val="0"/>
              </a:spcBef>
              <a:spcAft>
                <a:spcPts val="0"/>
              </a:spcAft>
              <a:buClr>
                <a:schemeClr val="dk1"/>
              </a:buClr>
              <a:buSzPts val="900"/>
              <a:buFont typeface="Calibri"/>
              <a:buChar char="●"/>
            </a:pPr>
            <a:r>
              <a:rPr lang="en-US" sz="900">
                <a:solidFill>
                  <a:schemeClr val="dk1"/>
                </a:solidFill>
                <a:latin typeface="Calibri"/>
                <a:ea typeface="Calibri"/>
                <a:cs typeface="Calibri"/>
                <a:sym typeface="Calibri"/>
              </a:rPr>
              <a:t>83.33 % of the period bands during we looked at during 2021 his crypto sentiment reflects the trend of the Bitcoin price following his Tweets</a:t>
            </a:r>
            <a:endParaRPr sz="900">
              <a:solidFill>
                <a:schemeClr val="dk1"/>
              </a:solidFill>
              <a:latin typeface="Calibri"/>
              <a:ea typeface="Calibri"/>
              <a:cs typeface="Calibri"/>
              <a:sym typeface="Calibri"/>
            </a:endParaRPr>
          </a:p>
          <a:p>
            <a:pPr indent="-285750" lvl="0" marL="457200" marR="0" rtl="0" algn="l">
              <a:spcBef>
                <a:spcPts val="0"/>
              </a:spcBef>
              <a:spcAft>
                <a:spcPts val="0"/>
              </a:spcAft>
              <a:buClr>
                <a:schemeClr val="dk1"/>
              </a:buClr>
              <a:buSzPts val="900"/>
              <a:buFont typeface="Calibri"/>
              <a:buChar char="●"/>
            </a:pPr>
            <a:r>
              <a:rPr lang="en-US" sz="900">
                <a:solidFill>
                  <a:schemeClr val="dk1"/>
                </a:solidFill>
                <a:latin typeface="Calibri"/>
                <a:ea typeface="Calibri"/>
                <a:cs typeface="Calibri"/>
                <a:sym typeface="Calibri"/>
              </a:rPr>
              <a:t>41.67 % of the periods bands during we looked at during 2021 his crypto sentiment reflects the trend of the Bitcoin price following his Tweets as well as being a reversal of the trend preceding the Tweet</a:t>
            </a:r>
            <a:endParaRPr sz="9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pic>
        <p:nvPicPr>
          <p:cNvPr id="391" name="Google Shape;391;p39"/>
          <p:cNvPicPr preferRelativeResize="0"/>
          <p:nvPr/>
        </p:nvPicPr>
        <p:blipFill>
          <a:blip r:embed="rId3">
            <a:alphaModFix/>
          </a:blip>
          <a:stretch>
            <a:fillRect/>
          </a:stretch>
        </p:blipFill>
        <p:spPr>
          <a:xfrm>
            <a:off x="2168650" y="2193450"/>
            <a:ext cx="4965675" cy="2950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0"/>
          <p:cNvSpPr txBox="1"/>
          <p:nvPr/>
        </p:nvSpPr>
        <p:spPr>
          <a:xfrm>
            <a:off x="2571727" y="2153500"/>
            <a:ext cx="5317500" cy="479700"/>
          </a:xfrm>
          <a:prstGeom prst="rect">
            <a:avLst/>
          </a:prstGeom>
          <a:noFill/>
          <a:ln>
            <a:noFill/>
          </a:ln>
        </p:spPr>
        <p:txBody>
          <a:bodyPr anchorCtr="0" anchor="t" bIns="45700" lIns="91425" spcFirstLastPara="1" rIns="91425" wrap="square" tIns="45700">
            <a:noAutofit/>
          </a:bodyPr>
          <a:lstStyle/>
          <a:p>
            <a:pPr indent="457200" lvl="0" marL="1371600" marR="0" rtl="0" algn="l">
              <a:spcBef>
                <a:spcPts val="0"/>
              </a:spcBef>
              <a:spcAft>
                <a:spcPts val="0"/>
              </a:spcAft>
              <a:buClr>
                <a:schemeClr val="dk1"/>
              </a:buClr>
              <a:buSzPts val="8800"/>
              <a:buFont typeface="Arial"/>
              <a:buNone/>
            </a:pPr>
            <a:r>
              <a:rPr lang="en-US" sz="5000">
                <a:solidFill>
                  <a:schemeClr val="accent1"/>
                </a:solidFill>
                <a:latin typeface="Calibri"/>
                <a:ea typeface="Calibri"/>
                <a:cs typeface="Calibri"/>
                <a:sym typeface="Calibri"/>
              </a:rPr>
              <a:t>QA</a:t>
            </a:r>
            <a:r>
              <a:rPr lang="en-US" sz="7800">
                <a:solidFill>
                  <a:schemeClr val="accent1"/>
                </a:solidFill>
                <a:latin typeface="Calibri"/>
                <a:ea typeface="Calibri"/>
                <a:cs typeface="Calibri"/>
                <a:sym typeface="Calibri"/>
              </a:rPr>
              <a:t> </a:t>
            </a:r>
            <a:endParaRPr sz="780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2434130" y="433880"/>
            <a:ext cx="6260905" cy="57264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70C0"/>
              </a:buClr>
              <a:buSzPct val="100000"/>
              <a:buFont typeface="Calibri"/>
              <a:buNone/>
            </a:pPr>
            <a:r>
              <a:rPr lang="en-US"/>
              <a:t>Introduction</a:t>
            </a:r>
            <a:endParaRPr/>
          </a:p>
        </p:txBody>
      </p:sp>
      <p:sp>
        <p:nvSpPr>
          <p:cNvPr id="109" name="Google Shape;109;p16"/>
          <p:cNvSpPr txBox="1"/>
          <p:nvPr>
            <p:ph idx="1" type="body"/>
          </p:nvPr>
        </p:nvSpPr>
        <p:spPr>
          <a:xfrm>
            <a:off x="2434130" y="1197406"/>
            <a:ext cx="6260905" cy="3358356"/>
          </a:xfrm>
          <a:prstGeom prst="rect">
            <a:avLst/>
          </a:prstGeom>
          <a:noFill/>
          <a:ln>
            <a:noFill/>
          </a:ln>
        </p:spPr>
        <p:txBody>
          <a:bodyPr anchorCtr="0" anchor="t" bIns="45700" lIns="91425" spcFirstLastPara="1" rIns="91425" wrap="square" tIns="45700">
            <a:normAutofit fontScale="70000" lnSpcReduction="10000"/>
          </a:bodyPr>
          <a:lstStyle/>
          <a:p>
            <a:pPr indent="0" lvl="0" marL="0" rtl="0" algn="l">
              <a:spcBef>
                <a:spcPts val="0"/>
              </a:spcBef>
              <a:spcAft>
                <a:spcPts val="0"/>
              </a:spcAft>
              <a:buClr>
                <a:schemeClr val="dk2"/>
              </a:buClr>
              <a:buSzPct val="100000"/>
              <a:buNone/>
            </a:pPr>
            <a:r>
              <a:rPr lang="en-US">
                <a:solidFill>
                  <a:schemeClr val="dk2"/>
                </a:solidFill>
              </a:rPr>
              <a:t>Elon Musk is once again in the news, this time announcing his purchase of the social media platform, Twitter. The platform has been the billionaire's main vehicle for commenting on topics such as cryptocurrency. Elon Musk and his Twitter followers which currently stand at 90 million are mainly pro crypto supporters.</a:t>
            </a:r>
            <a:endParaRPr>
              <a:solidFill>
                <a:schemeClr val="dk2"/>
              </a:solidFill>
            </a:endParaRPr>
          </a:p>
          <a:p>
            <a:pPr indent="0" lvl="0" marL="0" rtl="0" algn="l">
              <a:spcBef>
                <a:spcPts val="392"/>
              </a:spcBef>
              <a:spcAft>
                <a:spcPts val="0"/>
              </a:spcAft>
              <a:buClr>
                <a:srgbClr val="002060"/>
              </a:buClr>
              <a:buSzPct val="100000"/>
              <a:buNone/>
            </a:pPr>
            <a:r>
              <a:t/>
            </a:r>
            <a:endParaRPr>
              <a:solidFill>
                <a:schemeClr val="dk2"/>
              </a:solidFill>
            </a:endParaRPr>
          </a:p>
          <a:p>
            <a:pPr indent="0" lvl="0" marL="0" rtl="0" algn="l">
              <a:spcBef>
                <a:spcPts val="392"/>
              </a:spcBef>
              <a:spcAft>
                <a:spcPts val="0"/>
              </a:spcAft>
              <a:buClr>
                <a:schemeClr val="dk2"/>
              </a:buClr>
              <a:buSzPct val="100000"/>
              <a:buNone/>
            </a:pPr>
            <a:r>
              <a:rPr lang="en-US">
                <a:solidFill>
                  <a:schemeClr val="dk2"/>
                </a:solidFill>
              </a:rPr>
              <a:t>The objective of our project is to analyze his Twitter commentary around Cryptocurrency for the year 2021 and see if his comments have had an impact on the Bitcoin price during the period.</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2434130" y="433880"/>
            <a:ext cx="62610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Key Questions</a:t>
            </a:r>
            <a:endParaRPr/>
          </a:p>
        </p:txBody>
      </p:sp>
      <p:sp>
        <p:nvSpPr>
          <p:cNvPr id="116" name="Google Shape;116;p17"/>
          <p:cNvSpPr txBox="1"/>
          <p:nvPr>
            <p:ph idx="1" type="body"/>
          </p:nvPr>
        </p:nvSpPr>
        <p:spPr>
          <a:xfrm>
            <a:off x="2434130" y="1197406"/>
            <a:ext cx="6261000" cy="3358500"/>
          </a:xfrm>
          <a:prstGeom prst="rect">
            <a:avLst/>
          </a:prstGeom>
        </p:spPr>
        <p:txBody>
          <a:bodyPr anchorCtr="0" anchor="t" bIns="45700" lIns="91425" spcFirstLastPara="1" rIns="91425" wrap="square" tIns="45700">
            <a:normAutofit/>
          </a:bodyPr>
          <a:lstStyle/>
          <a:p>
            <a:pPr indent="-352425" lvl="0" marL="457200" rtl="0" algn="l">
              <a:spcBef>
                <a:spcPts val="560"/>
              </a:spcBef>
              <a:spcAft>
                <a:spcPts val="0"/>
              </a:spcAft>
              <a:buClr>
                <a:schemeClr val="dk2"/>
              </a:buClr>
              <a:buSzPts val="1950"/>
              <a:buAutoNum type="arabicPeriod"/>
            </a:pPr>
            <a:r>
              <a:rPr lang="en-US" sz="1950">
                <a:solidFill>
                  <a:schemeClr val="dk2"/>
                </a:solidFill>
              </a:rPr>
              <a:t>Does his crypto </a:t>
            </a:r>
            <a:r>
              <a:rPr lang="en-US" sz="1950">
                <a:solidFill>
                  <a:schemeClr val="dk2"/>
                </a:solidFill>
              </a:rPr>
              <a:t>commentary</a:t>
            </a:r>
            <a:r>
              <a:rPr lang="en-US" sz="1950">
                <a:solidFill>
                  <a:schemeClr val="dk2"/>
                </a:solidFill>
              </a:rPr>
              <a:t> impact on bitcoin price?</a:t>
            </a:r>
            <a:endParaRPr sz="1950">
              <a:solidFill>
                <a:schemeClr val="dk2"/>
              </a:solidFill>
            </a:endParaRPr>
          </a:p>
          <a:p>
            <a:pPr indent="-352425" lvl="0" marL="457200" rtl="0" algn="l">
              <a:spcBef>
                <a:spcPts val="0"/>
              </a:spcBef>
              <a:spcAft>
                <a:spcPts val="0"/>
              </a:spcAft>
              <a:buClr>
                <a:schemeClr val="dk2"/>
              </a:buClr>
              <a:buSzPts val="1950"/>
              <a:buAutoNum type="arabicPeriod"/>
            </a:pPr>
            <a:r>
              <a:rPr lang="en-US" sz="1950">
                <a:solidFill>
                  <a:schemeClr val="dk2"/>
                </a:solidFill>
              </a:rPr>
              <a:t>What type of </a:t>
            </a:r>
            <a:r>
              <a:rPr lang="en-US" sz="1950">
                <a:solidFill>
                  <a:schemeClr val="dk2"/>
                </a:solidFill>
              </a:rPr>
              <a:t>commentary</a:t>
            </a:r>
            <a:r>
              <a:rPr lang="en-US" sz="1950">
                <a:solidFill>
                  <a:schemeClr val="dk2"/>
                </a:solidFill>
              </a:rPr>
              <a:t> has more impact, positive or negative?</a:t>
            </a:r>
            <a:endParaRPr sz="1950">
              <a:solidFill>
                <a:schemeClr val="dk2"/>
              </a:solidFill>
            </a:endParaRPr>
          </a:p>
          <a:p>
            <a:pPr indent="-352425" lvl="0" marL="457200" rtl="0" algn="l">
              <a:spcBef>
                <a:spcPts val="0"/>
              </a:spcBef>
              <a:spcAft>
                <a:spcPts val="0"/>
              </a:spcAft>
              <a:buClr>
                <a:schemeClr val="dk2"/>
              </a:buClr>
              <a:buSzPts val="1950"/>
              <a:buAutoNum type="arabicPeriod"/>
            </a:pPr>
            <a:r>
              <a:rPr lang="en-US" sz="1950">
                <a:solidFill>
                  <a:schemeClr val="dk2"/>
                </a:solidFill>
              </a:rPr>
              <a:t>What type of commentary get more like and retweets?</a:t>
            </a:r>
            <a:endParaRPr sz="195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p:nvPr/>
        </p:nvSpPr>
        <p:spPr>
          <a:xfrm>
            <a:off x="2739550" y="1366550"/>
            <a:ext cx="6261000" cy="3037800"/>
          </a:xfrm>
          <a:prstGeom prst="rect">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18"/>
          <p:cNvSpPr txBox="1"/>
          <p:nvPr>
            <p:ph type="title"/>
          </p:nvPr>
        </p:nvSpPr>
        <p:spPr>
          <a:xfrm>
            <a:off x="2434130" y="433880"/>
            <a:ext cx="6261000" cy="5727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70C0"/>
              </a:buClr>
              <a:buSzPct val="100000"/>
              <a:buFont typeface="Calibri"/>
              <a:buNone/>
            </a:pPr>
            <a:r>
              <a:rPr lang="en-US"/>
              <a:t>Information Architecture</a:t>
            </a:r>
            <a:endParaRPr/>
          </a:p>
        </p:txBody>
      </p:sp>
      <p:sp>
        <p:nvSpPr>
          <p:cNvPr id="123" name="Google Shape;123;p18"/>
          <p:cNvSpPr txBox="1"/>
          <p:nvPr/>
        </p:nvSpPr>
        <p:spPr>
          <a:xfrm>
            <a:off x="1670605" y="2228164"/>
            <a:ext cx="1221600" cy="21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Bitcoin Closing Price</a:t>
            </a:r>
            <a:endParaRPr/>
          </a:p>
        </p:txBody>
      </p:sp>
      <p:sp>
        <p:nvSpPr>
          <p:cNvPr id="124" name="Google Shape;124;p18"/>
          <p:cNvSpPr txBox="1"/>
          <p:nvPr/>
        </p:nvSpPr>
        <p:spPr>
          <a:xfrm>
            <a:off x="1580165" y="3879745"/>
            <a:ext cx="1221600" cy="21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EM Crypto Twitter Data</a:t>
            </a:r>
            <a:endParaRPr/>
          </a:p>
        </p:txBody>
      </p:sp>
      <p:pic>
        <p:nvPicPr>
          <p:cNvPr descr="Download from cloud outline" id="125" name="Google Shape;125;p18"/>
          <p:cNvPicPr preferRelativeResize="0"/>
          <p:nvPr/>
        </p:nvPicPr>
        <p:blipFill rotWithShape="1">
          <a:blip r:embed="rId3">
            <a:alphaModFix/>
          </a:blip>
          <a:srcRect b="0" l="0" r="0" t="0"/>
          <a:stretch/>
        </p:blipFill>
        <p:spPr>
          <a:xfrm>
            <a:off x="1823310" y="1618259"/>
            <a:ext cx="609905" cy="609905"/>
          </a:xfrm>
          <a:prstGeom prst="rect">
            <a:avLst/>
          </a:prstGeom>
          <a:noFill/>
          <a:ln>
            <a:noFill/>
          </a:ln>
        </p:spPr>
      </p:pic>
      <p:pic>
        <p:nvPicPr>
          <p:cNvPr descr="Chevron arrows outline" id="126" name="Google Shape;126;p18"/>
          <p:cNvPicPr preferRelativeResize="0"/>
          <p:nvPr/>
        </p:nvPicPr>
        <p:blipFill rotWithShape="1">
          <a:blip r:embed="rId4">
            <a:alphaModFix/>
          </a:blip>
          <a:srcRect b="0" l="0" r="0" t="0"/>
          <a:stretch/>
        </p:blipFill>
        <p:spPr>
          <a:xfrm>
            <a:off x="3463742" y="3421913"/>
            <a:ext cx="609905" cy="609905"/>
          </a:xfrm>
          <a:prstGeom prst="rect">
            <a:avLst/>
          </a:prstGeom>
          <a:noFill/>
          <a:ln>
            <a:noFill/>
          </a:ln>
        </p:spPr>
      </p:pic>
      <p:sp>
        <p:nvSpPr>
          <p:cNvPr id="127" name="Google Shape;127;p18"/>
          <p:cNvSpPr txBox="1"/>
          <p:nvPr/>
        </p:nvSpPr>
        <p:spPr>
          <a:xfrm>
            <a:off x="3143432" y="3946095"/>
            <a:ext cx="12216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Data cleanse and exploration</a:t>
            </a:r>
            <a:endParaRPr/>
          </a:p>
        </p:txBody>
      </p:sp>
      <p:sp>
        <p:nvSpPr>
          <p:cNvPr id="128" name="Google Shape;128;p18"/>
          <p:cNvSpPr txBox="1"/>
          <p:nvPr/>
        </p:nvSpPr>
        <p:spPr>
          <a:xfrm>
            <a:off x="3197655" y="2238136"/>
            <a:ext cx="12216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Data cleanse and exploration</a:t>
            </a:r>
            <a:endParaRPr/>
          </a:p>
        </p:txBody>
      </p:sp>
      <p:pic>
        <p:nvPicPr>
          <p:cNvPr descr="Normal Distribution outline" id="129" name="Google Shape;129;p18"/>
          <p:cNvPicPr preferRelativeResize="0"/>
          <p:nvPr/>
        </p:nvPicPr>
        <p:blipFill rotWithShape="1">
          <a:blip r:embed="rId5">
            <a:alphaModFix/>
          </a:blip>
          <a:srcRect b="0" l="0" r="0" t="0"/>
          <a:stretch/>
        </p:blipFill>
        <p:spPr>
          <a:xfrm>
            <a:off x="5707087" y="1576185"/>
            <a:ext cx="763527" cy="763527"/>
          </a:xfrm>
          <a:prstGeom prst="rect">
            <a:avLst/>
          </a:prstGeom>
          <a:noFill/>
          <a:ln>
            <a:noFill/>
          </a:ln>
        </p:spPr>
      </p:pic>
      <p:pic>
        <p:nvPicPr>
          <p:cNvPr descr="Filter outline" id="130" name="Google Shape;130;p18"/>
          <p:cNvPicPr preferRelativeResize="0"/>
          <p:nvPr/>
        </p:nvPicPr>
        <p:blipFill rotWithShape="1">
          <a:blip r:embed="rId6">
            <a:alphaModFix/>
          </a:blip>
          <a:srcRect b="0" l="0" r="0" t="0"/>
          <a:stretch/>
        </p:blipFill>
        <p:spPr>
          <a:xfrm>
            <a:off x="3093300" y="3259838"/>
            <a:ext cx="640798" cy="640798"/>
          </a:xfrm>
          <a:prstGeom prst="rect">
            <a:avLst/>
          </a:prstGeom>
          <a:noFill/>
          <a:ln>
            <a:noFill/>
          </a:ln>
        </p:spPr>
      </p:pic>
      <p:pic>
        <p:nvPicPr>
          <p:cNvPr descr="Chevron arrows outline" id="131" name="Google Shape;131;p18"/>
          <p:cNvPicPr preferRelativeResize="0"/>
          <p:nvPr/>
        </p:nvPicPr>
        <p:blipFill rotWithShape="1">
          <a:blip r:embed="rId7">
            <a:alphaModFix/>
          </a:blip>
          <a:srcRect b="0" l="0" r="0" t="0"/>
          <a:stretch/>
        </p:blipFill>
        <p:spPr>
          <a:xfrm>
            <a:off x="3459327" y="1764710"/>
            <a:ext cx="609905" cy="609905"/>
          </a:xfrm>
          <a:prstGeom prst="rect">
            <a:avLst/>
          </a:prstGeom>
          <a:noFill/>
          <a:ln>
            <a:noFill/>
          </a:ln>
        </p:spPr>
      </p:pic>
      <p:pic>
        <p:nvPicPr>
          <p:cNvPr descr="Filter outline" id="132" name="Google Shape;132;p18"/>
          <p:cNvPicPr preferRelativeResize="0"/>
          <p:nvPr/>
        </p:nvPicPr>
        <p:blipFill rotWithShape="1">
          <a:blip r:embed="rId8">
            <a:alphaModFix/>
          </a:blip>
          <a:srcRect b="0" l="0" r="0" t="0"/>
          <a:stretch/>
        </p:blipFill>
        <p:spPr>
          <a:xfrm>
            <a:off x="3088885" y="1602635"/>
            <a:ext cx="640798" cy="640798"/>
          </a:xfrm>
          <a:prstGeom prst="rect">
            <a:avLst/>
          </a:prstGeom>
          <a:noFill/>
          <a:ln>
            <a:noFill/>
          </a:ln>
        </p:spPr>
      </p:pic>
      <p:grpSp>
        <p:nvGrpSpPr>
          <p:cNvPr id="133" name="Google Shape;133;p18"/>
          <p:cNvGrpSpPr/>
          <p:nvPr/>
        </p:nvGrpSpPr>
        <p:grpSpPr>
          <a:xfrm>
            <a:off x="7460807" y="2266340"/>
            <a:ext cx="1386933" cy="964200"/>
            <a:chOff x="7613512" y="2266340"/>
            <a:chExt cx="1386933" cy="964200"/>
          </a:xfrm>
        </p:grpSpPr>
        <p:sp>
          <p:nvSpPr>
            <p:cNvPr id="134" name="Google Shape;134;p18"/>
            <p:cNvSpPr/>
            <p:nvPr/>
          </p:nvSpPr>
          <p:spPr>
            <a:xfrm>
              <a:off x="7613512" y="2266340"/>
              <a:ext cx="1386900" cy="964200"/>
            </a:xfrm>
            <a:prstGeom prst="rect">
              <a:avLst/>
            </a:prstGeom>
            <a:solidFill>
              <a:schemeClr val="lt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Bar chart outline" id="135" name="Google Shape;135;p18"/>
            <p:cNvPicPr preferRelativeResize="0"/>
            <p:nvPr/>
          </p:nvPicPr>
          <p:blipFill rotWithShape="1">
            <a:blip r:embed="rId9">
              <a:alphaModFix/>
            </a:blip>
            <a:srcRect b="0" l="0" r="0" t="0"/>
            <a:stretch/>
          </p:blipFill>
          <p:spPr>
            <a:xfrm>
              <a:off x="8059038" y="2286248"/>
              <a:ext cx="470704" cy="470704"/>
            </a:xfrm>
            <a:prstGeom prst="rect">
              <a:avLst/>
            </a:prstGeom>
            <a:noFill/>
            <a:ln>
              <a:noFill/>
            </a:ln>
          </p:spPr>
        </p:pic>
        <p:pic>
          <p:nvPicPr>
            <p:cNvPr descr="Radar Chart outline" id="136" name="Google Shape;136;p18"/>
            <p:cNvPicPr preferRelativeResize="0"/>
            <p:nvPr/>
          </p:nvPicPr>
          <p:blipFill rotWithShape="1">
            <a:blip r:embed="rId10">
              <a:alphaModFix/>
            </a:blip>
            <a:srcRect b="0" l="0" r="0" t="0"/>
            <a:stretch/>
          </p:blipFill>
          <p:spPr>
            <a:xfrm>
              <a:off x="8529742" y="2266340"/>
              <a:ext cx="470703" cy="470703"/>
            </a:xfrm>
            <a:prstGeom prst="rect">
              <a:avLst/>
            </a:prstGeom>
            <a:noFill/>
            <a:ln>
              <a:noFill/>
            </a:ln>
          </p:spPr>
        </p:pic>
        <p:pic>
          <p:nvPicPr>
            <p:cNvPr descr="Harvey Balls 65% outline" id="137" name="Google Shape;137;p18"/>
            <p:cNvPicPr preferRelativeResize="0"/>
            <p:nvPr/>
          </p:nvPicPr>
          <p:blipFill rotWithShape="1">
            <a:blip r:embed="rId11">
              <a:alphaModFix/>
            </a:blip>
            <a:srcRect b="0" l="0" r="0" t="0"/>
            <a:stretch/>
          </p:blipFill>
          <p:spPr>
            <a:xfrm>
              <a:off x="8112590" y="2709696"/>
              <a:ext cx="399113" cy="399113"/>
            </a:xfrm>
            <a:prstGeom prst="rect">
              <a:avLst/>
            </a:prstGeom>
            <a:noFill/>
            <a:ln>
              <a:noFill/>
            </a:ln>
          </p:spPr>
        </p:pic>
        <p:pic>
          <p:nvPicPr>
            <p:cNvPr descr="Hockey Stick Curve Graph outline" id="138" name="Google Shape;138;p18"/>
            <p:cNvPicPr preferRelativeResize="0"/>
            <p:nvPr/>
          </p:nvPicPr>
          <p:blipFill rotWithShape="1">
            <a:blip r:embed="rId12">
              <a:alphaModFix/>
            </a:blip>
            <a:srcRect b="0" l="0" r="0" t="0"/>
            <a:stretch/>
          </p:blipFill>
          <p:spPr>
            <a:xfrm>
              <a:off x="8565536" y="2737043"/>
              <a:ext cx="399113" cy="399113"/>
            </a:xfrm>
            <a:prstGeom prst="rect">
              <a:avLst/>
            </a:prstGeom>
            <a:noFill/>
            <a:ln>
              <a:noFill/>
            </a:ln>
          </p:spPr>
        </p:pic>
        <p:pic>
          <p:nvPicPr>
            <p:cNvPr descr="Speedometer Low outline" id="139" name="Google Shape;139;p18"/>
            <p:cNvPicPr preferRelativeResize="0"/>
            <p:nvPr/>
          </p:nvPicPr>
          <p:blipFill rotWithShape="1">
            <a:blip r:embed="rId13">
              <a:alphaModFix/>
            </a:blip>
            <a:srcRect b="0" l="0" r="0" t="0"/>
            <a:stretch/>
          </p:blipFill>
          <p:spPr>
            <a:xfrm>
              <a:off x="7659364" y="2335221"/>
              <a:ext cx="372758" cy="372758"/>
            </a:xfrm>
            <a:prstGeom prst="rect">
              <a:avLst/>
            </a:prstGeom>
            <a:noFill/>
            <a:ln>
              <a:noFill/>
            </a:ln>
          </p:spPr>
        </p:pic>
        <p:pic>
          <p:nvPicPr>
            <p:cNvPr descr="Bar graph with upward trend outline" id="140" name="Google Shape;140;p18"/>
            <p:cNvPicPr preferRelativeResize="0"/>
            <p:nvPr/>
          </p:nvPicPr>
          <p:blipFill rotWithShape="1">
            <a:blip r:embed="rId14">
              <a:alphaModFix/>
            </a:blip>
            <a:srcRect b="0" l="0" r="0" t="0"/>
            <a:stretch/>
          </p:blipFill>
          <p:spPr>
            <a:xfrm>
              <a:off x="7659644" y="2756952"/>
              <a:ext cx="399113" cy="399113"/>
            </a:xfrm>
            <a:prstGeom prst="rect">
              <a:avLst/>
            </a:prstGeom>
            <a:noFill/>
            <a:ln>
              <a:noFill/>
            </a:ln>
          </p:spPr>
        </p:pic>
      </p:grpSp>
      <p:sp>
        <p:nvSpPr>
          <p:cNvPr id="141" name="Google Shape;141;p18"/>
          <p:cNvSpPr txBox="1"/>
          <p:nvPr/>
        </p:nvSpPr>
        <p:spPr>
          <a:xfrm>
            <a:off x="4532076" y="3946095"/>
            <a:ext cx="1221600" cy="21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Sentiment Analysis</a:t>
            </a:r>
            <a:endParaRPr/>
          </a:p>
        </p:txBody>
      </p:sp>
      <p:sp>
        <p:nvSpPr>
          <p:cNvPr id="142" name="Google Shape;142;p18"/>
          <p:cNvSpPr txBox="1"/>
          <p:nvPr/>
        </p:nvSpPr>
        <p:spPr>
          <a:xfrm>
            <a:off x="5793640" y="3955945"/>
            <a:ext cx="1221600" cy="21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Analysis</a:t>
            </a:r>
            <a:endParaRPr/>
          </a:p>
        </p:txBody>
      </p:sp>
      <p:pic>
        <p:nvPicPr>
          <p:cNvPr descr="Artificial Intelligence outline" id="143" name="Google Shape;143;p18"/>
          <p:cNvPicPr preferRelativeResize="0"/>
          <p:nvPr/>
        </p:nvPicPr>
        <p:blipFill rotWithShape="1">
          <a:blip r:embed="rId15">
            <a:alphaModFix/>
          </a:blip>
          <a:srcRect b="0" l="0" r="0" t="0"/>
          <a:stretch/>
        </p:blipFill>
        <p:spPr>
          <a:xfrm>
            <a:off x="4708698" y="3375199"/>
            <a:ext cx="570896" cy="570896"/>
          </a:xfrm>
          <a:prstGeom prst="rect">
            <a:avLst/>
          </a:prstGeom>
          <a:noFill/>
          <a:ln>
            <a:noFill/>
          </a:ln>
        </p:spPr>
      </p:pic>
      <p:sp>
        <p:nvSpPr>
          <p:cNvPr id="144" name="Google Shape;144;p18"/>
          <p:cNvSpPr txBox="1"/>
          <p:nvPr/>
        </p:nvSpPr>
        <p:spPr>
          <a:xfrm>
            <a:off x="5640935" y="2246028"/>
            <a:ext cx="1221600" cy="21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Analysis</a:t>
            </a:r>
            <a:endParaRPr/>
          </a:p>
        </p:txBody>
      </p:sp>
      <p:sp>
        <p:nvSpPr>
          <p:cNvPr id="145" name="Google Shape;145;p18"/>
          <p:cNvSpPr/>
          <p:nvPr/>
        </p:nvSpPr>
        <p:spPr>
          <a:xfrm>
            <a:off x="4330904" y="1908394"/>
            <a:ext cx="1220400" cy="267300"/>
          </a:xfrm>
          <a:prstGeom prst="rightArrow">
            <a:avLst>
              <a:gd fmla="val 50000" name="adj1"/>
              <a:gd fmla="val 50000" name="adj2"/>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18"/>
          <p:cNvSpPr/>
          <p:nvPr/>
        </p:nvSpPr>
        <p:spPr>
          <a:xfrm>
            <a:off x="4273548" y="3513481"/>
            <a:ext cx="341100" cy="267300"/>
          </a:xfrm>
          <a:prstGeom prst="rightArrow">
            <a:avLst>
              <a:gd fmla="val 50000" name="adj1"/>
              <a:gd fmla="val 50000" name="adj2"/>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18"/>
          <p:cNvSpPr/>
          <p:nvPr/>
        </p:nvSpPr>
        <p:spPr>
          <a:xfrm>
            <a:off x="5348203" y="3523449"/>
            <a:ext cx="341100" cy="267300"/>
          </a:xfrm>
          <a:prstGeom prst="rightArrow">
            <a:avLst>
              <a:gd fmla="val 50000" name="adj1"/>
              <a:gd fmla="val 50000" name="adj2"/>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Linear Graph outline" id="148" name="Google Shape;148;p18"/>
          <p:cNvPicPr preferRelativeResize="0"/>
          <p:nvPr/>
        </p:nvPicPr>
        <p:blipFill rotWithShape="1">
          <a:blip r:embed="rId16">
            <a:alphaModFix/>
          </a:blip>
          <a:srcRect b="0" l="0" r="0" t="0"/>
          <a:stretch/>
        </p:blipFill>
        <p:spPr>
          <a:xfrm>
            <a:off x="5793640" y="3415528"/>
            <a:ext cx="570896" cy="570896"/>
          </a:xfrm>
          <a:prstGeom prst="rect">
            <a:avLst/>
          </a:prstGeom>
          <a:noFill/>
          <a:ln>
            <a:noFill/>
          </a:ln>
        </p:spPr>
      </p:pic>
      <p:pic>
        <p:nvPicPr>
          <p:cNvPr descr="Scatterplot outline" id="149" name="Google Shape;149;p18"/>
          <p:cNvPicPr preferRelativeResize="0"/>
          <p:nvPr/>
        </p:nvPicPr>
        <p:blipFill rotWithShape="1">
          <a:blip r:embed="rId17">
            <a:alphaModFix/>
          </a:blip>
          <a:srcRect b="0" l="0" r="0" t="0"/>
          <a:stretch/>
        </p:blipFill>
        <p:spPr>
          <a:xfrm>
            <a:off x="6642609" y="2517699"/>
            <a:ext cx="575940" cy="575940"/>
          </a:xfrm>
          <a:prstGeom prst="rect">
            <a:avLst/>
          </a:prstGeom>
          <a:noFill/>
          <a:ln>
            <a:noFill/>
          </a:ln>
        </p:spPr>
      </p:pic>
      <p:sp>
        <p:nvSpPr>
          <p:cNvPr id="150" name="Google Shape;150;p18"/>
          <p:cNvSpPr/>
          <p:nvPr/>
        </p:nvSpPr>
        <p:spPr>
          <a:xfrm rot="2428207">
            <a:off x="6513745" y="2104564"/>
            <a:ext cx="341113" cy="267281"/>
          </a:xfrm>
          <a:prstGeom prst="rightArrow">
            <a:avLst>
              <a:gd fmla="val 50000" name="adj1"/>
              <a:gd fmla="val 50000" name="adj2"/>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18"/>
          <p:cNvSpPr/>
          <p:nvPr/>
        </p:nvSpPr>
        <p:spPr>
          <a:xfrm rot="-3003925">
            <a:off x="6386601" y="3386041"/>
            <a:ext cx="341168" cy="267265"/>
          </a:xfrm>
          <a:prstGeom prst="rightArrow">
            <a:avLst>
              <a:gd fmla="val 50000" name="adj1"/>
              <a:gd fmla="val 50000" name="adj2"/>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 name="Google Shape;152;p18"/>
          <p:cNvSpPr/>
          <p:nvPr/>
        </p:nvSpPr>
        <p:spPr>
          <a:xfrm>
            <a:off x="7182918" y="2689663"/>
            <a:ext cx="341100" cy="267300"/>
          </a:xfrm>
          <a:prstGeom prst="rightArrow">
            <a:avLst>
              <a:gd fmla="val 50000" name="adj1"/>
              <a:gd fmla="val 50000" name="adj2"/>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18"/>
          <p:cNvSpPr txBox="1"/>
          <p:nvPr/>
        </p:nvSpPr>
        <p:spPr>
          <a:xfrm>
            <a:off x="6742669" y="3022325"/>
            <a:ext cx="1221600" cy="21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Correlate</a:t>
            </a:r>
            <a:endParaRPr/>
          </a:p>
        </p:txBody>
      </p:sp>
      <p:sp>
        <p:nvSpPr>
          <p:cNvPr id="154" name="Google Shape;154;p18"/>
          <p:cNvSpPr txBox="1"/>
          <p:nvPr/>
        </p:nvSpPr>
        <p:spPr>
          <a:xfrm>
            <a:off x="7543464" y="1934306"/>
            <a:ext cx="1221600" cy="21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Results</a:t>
            </a:r>
            <a:endParaRPr/>
          </a:p>
        </p:txBody>
      </p:sp>
      <p:pic>
        <p:nvPicPr>
          <p:cNvPr id="155" name="Google Shape;155;p18"/>
          <p:cNvPicPr preferRelativeResize="0"/>
          <p:nvPr/>
        </p:nvPicPr>
        <p:blipFill rotWithShape="1">
          <a:blip r:embed="rId18">
            <a:alphaModFix/>
          </a:blip>
          <a:srcRect b="0" l="0" r="0" t="0"/>
          <a:stretch/>
        </p:blipFill>
        <p:spPr>
          <a:xfrm>
            <a:off x="4860139" y="2692031"/>
            <a:ext cx="419455" cy="457099"/>
          </a:xfrm>
          <a:prstGeom prst="rect">
            <a:avLst/>
          </a:prstGeom>
          <a:noFill/>
          <a:ln>
            <a:noFill/>
          </a:ln>
        </p:spPr>
      </p:pic>
      <p:pic>
        <p:nvPicPr>
          <p:cNvPr id="156" name="Google Shape;156;p18"/>
          <p:cNvPicPr preferRelativeResize="0"/>
          <p:nvPr/>
        </p:nvPicPr>
        <p:blipFill rotWithShape="1">
          <a:blip r:embed="rId19">
            <a:alphaModFix/>
          </a:blip>
          <a:srcRect b="0" l="0" r="0" t="0"/>
          <a:stretch/>
        </p:blipFill>
        <p:spPr>
          <a:xfrm>
            <a:off x="5784478" y="1071037"/>
            <a:ext cx="474091" cy="519439"/>
          </a:xfrm>
          <a:prstGeom prst="rect">
            <a:avLst/>
          </a:prstGeom>
          <a:noFill/>
          <a:ln>
            <a:noFill/>
          </a:ln>
        </p:spPr>
      </p:pic>
      <p:sp>
        <p:nvSpPr>
          <p:cNvPr id="157" name="Google Shape;157;p18"/>
          <p:cNvSpPr/>
          <p:nvPr/>
        </p:nvSpPr>
        <p:spPr>
          <a:xfrm>
            <a:off x="2480054" y="1978073"/>
            <a:ext cx="412200" cy="267300"/>
          </a:xfrm>
          <a:prstGeom prst="rightArrow">
            <a:avLst>
              <a:gd fmla="val 50000" name="adj1"/>
              <a:gd fmla="val 50000" name="adj2"/>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p18"/>
          <p:cNvSpPr/>
          <p:nvPr/>
        </p:nvSpPr>
        <p:spPr>
          <a:xfrm>
            <a:off x="2467250" y="3513481"/>
            <a:ext cx="425100" cy="267300"/>
          </a:xfrm>
          <a:prstGeom prst="rightArrow">
            <a:avLst>
              <a:gd fmla="val 50000" name="adj1"/>
              <a:gd fmla="val 50000" name="adj2"/>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18"/>
          <p:cNvSpPr/>
          <p:nvPr/>
        </p:nvSpPr>
        <p:spPr>
          <a:xfrm>
            <a:off x="2892245" y="1530033"/>
            <a:ext cx="3668700" cy="1041600"/>
          </a:xfrm>
          <a:prstGeom prst="rect">
            <a:avLst/>
          </a:prstGeom>
          <a:noFill/>
          <a:ln cap="flat" cmpd="sng" w="15875">
            <a:solidFill>
              <a:schemeClr val="dk2"/>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18"/>
          <p:cNvSpPr/>
          <p:nvPr/>
        </p:nvSpPr>
        <p:spPr>
          <a:xfrm>
            <a:off x="2907194" y="3269824"/>
            <a:ext cx="3668700" cy="1041600"/>
          </a:xfrm>
          <a:prstGeom prst="rect">
            <a:avLst/>
          </a:prstGeom>
          <a:noFill/>
          <a:ln cap="flat" cmpd="sng" w="15875">
            <a:solidFill>
              <a:schemeClr val="dk2"/>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18"/>
          <p:cNvSpPr txBox="1"/>
          <p:nvPr/>
        </p:nvSpPr>
        <p:spPr>
          <a:xfrm>
            <a:off x="4212350" y="1576167"/>
            <a:ext cx="1581300" cy="21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bitcoin_data.ipynb</a:t>
            </a:r>
            <a:endParaRPr/>
          </a:p>
        </p:txBody>
      </p:sp>
      <p:sp>
        <p:nvSpPr>
          <p:cNvPr id="162" name="Google Shape;162;p18"/>
          <p:cNvSpPr txBox="1"/>
          <p:nvPr/>
        </p:nvSpPr>
        <p:spPr>
          <a:xfrm>
            <a:off x="4302534" y="3265725"/>
            <a:ext cx="1251600" cy="21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Twitter.ipynb</a:t>
            </a:r>
            <a:endParaRPr sz="800">
              <a:solidFill>
                <a:schemeClr val="dk1"/>
              </a:solidFill>
              <a:latin typeface="Calibri"/>
              <a:ea typeface="Calibri"/>
              <a:cs typeface="Calibri"/>
              <a:sym typeface="Calibri"/>
            </a:endParaRPr>
          </a:p>
        </p:txBody>
      </p:sp>
      <p:sp>
        <p:nvSpPr>
          <p:cNvPr id="163" name="Google Shape;163;p18"/>
          <p:cNvSpPr/>
          <p:nvPr/>
        </p:nvSpPr>
        <p:spPr>
          <a:xfrm>
            <a:off x="6682850" y="2149338"/>
            <a:ext cx="2283000" cy="1347900"/>
          </a:xfrm>
          <a:prstGeom prst="rect">
            <a:avLst/>
          </a:prstGeom>
          <a:noFill/>
          <a:ln cap="flat" cmpd="sng" w="15875">
            <a:solidFill>
              <a:schemeClr val="dk2"/>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 name="Google Shape;164;p18"/>
          <p:cNvSpPr txBox="1"/>
          <p:nvPr/>
        </p:nvSpPr>
        <p:spPr>
          <a:xfrm>
            <a:off x="7460789" y="3303156"/>
            <a:ext cx="1221600" cy="21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Plotting.ipynb </a:t>
            </a:r>
            <a:endParaRPr/>
          </a:p>
        </p:txBody>
      </p:sp>
      <p:pic>
        <p:nvPicPr>
          <p:cNvPr descr="Download from cloud outline" id="165" name="Google Shape;165;p18"/>
          <p:cNvPicPr preferRelativeResize="0"/>
          <p:nvPr/>
        </p:nvPicPr>
        <p:blipFill rotWithShape="1">
          <a:blip r:embed="rId3">
            <a:alphaModFix/>
          </a:blip>
          <a:srcRect b="0" l="0" r="0" t="0"/>
          <a:stretch/>
        </p:blipFill>
        <p:spPr>
          <a:xfrm>
            <a:off x="1807885" y="3265971"/>
            <a:ext cx="609905" cy="6099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2434130" y="433880"/>
            <a:ext cx="6261000" cy="5727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70C0"/>
              </a:buClr>
              <a:buSzPct val="100000"/>
              <a:buFont typeface="Calibri"/>
              <a:buNone/>
            </a:pPr>
            <a:r>
              <a:rPr lang="en-US"/>
              <a:t>Jupyter Notebooks</a:t>
            </a:r>
            <a:br>
              <a:rPr lang="en-US" sz="3600"/>
            </a:br>
            <a:endParaRPr/>
          </a:p>
        </p:txBody>
      </p:sp>
      <p:pic>
        <p:nvPicPr>
          <p:cNvPr id="171" name="Google Shape;171;p19"/>
          <p:cNvPicPr preferRelativeResize="0"/>
          <p:nvPr/>
        </p:nvPicPr>
        <p:blipFill rotWithShape="1">
          <a:blip r:embed="rId3">
            <a:alphaModFix/>
          </a:blip>
          <a:srcRect b="0" l="0" r="0" t="0"/>
          <a:stretch/>
        </p:blipFill>
        <p:spPr>
          <a:xfrm>
            <a:off x="5493157" y="1168400"/>
            <a:ext cx="2262869" cy="1840600"/>
          </a:xfrm>
          <a:prstGeom prst="rect">
            <a:avLst/>
          </a:prstGeom>
          <a:noFill/>
          <a:ln>
            <a:noFill/>
          </a:ln>
          <a:effectLst>
            <a:outerShdw blurRad="63500" sx="102000" rotWithShape="0" algn="ctr" sy="102000">
              <a:srgbClr val="000000">
                <a:alpha val="40000"/>
              </a:srgbClr>
            </a:outerShdw>
          </a:effectLst>
        </p:spPr>
      </p:pic>
      <p:pic>
        <p:nvPicPr>
          <p:cNvPr id="172" name="Google Shape;172;p19"/>
          <p:cNvPicPr preferRelativeResize="0"/>
          <p:nvPr/>
        </p:nvPicPr>
        <p:blipFill rotWithShape="1">
          <a:blip r:embed="rId4">
            <a:alphaModFix/>
          </a:blip>
          <a:srcRect b="0" l="0" r="0" t="0"/>
          <a:stretch/>
        </p:blipFill>
        <p:spPr>
          <a:xfrm>
            <a:off x="2149975" y="1186902"/>
            <a:ext cx="2281401" cy="1840600"/>
          </a:xfrm>
          <a:prstGeom prst="rect">
            <a:avLst/>
          </a:prstGeom>
          <a:noFill/>
          <a:ln>
            <a:noFill/>
          </a:ln>
          <a:effectLst>
            <a:outerShdw blurRad="63500" sx="102000" rotWithShape="0" algn="ctr" sy="102000">
              <a:srgbClr val="000000">
                <a:alpha val="40000"/>
              </a:srgbClr>
            </a:outerShdw>
          </a:effectLst>
        </p:spPr>
      </p:pic>
      <p:sp>
        <p:nvSpPr>
          <p:cNvPr id="173" name="Google Shape;173;p19"/>
          <p:cNvSpPr txBox="1"/>
          <p:nvPr/>
        </p:nvSpPr>
        <p:spPr>
          <a:xfrm>
            <a:off x="5971460" y="912862"/>
            <a:ext cx="1581300" cy="21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
                <a:solidFill>
                  <a:schemeClr val="dk1"/>
                </a:solidFill>
                <a:latin typeface="Calibri"/>
                <a:ea typeface="Calibri"/>
                <a:cs typeface="Calibri"/>
                <a:sym typeface="Calibri"/>
              </a:rPr>
              <a:t>B</a:t>
            </a:r>
            <a:r>
              <a:rPr b="1" lang="en-US" sz="800">
                <a:solidFill>
                  <a:schemeClr val="dk1"/>
                </a:solidFill>
                <a:latin typeface="Calibri"/>
                <a:ea typeface="Calibri"/>
                <a:cs typeface="Calibri"/>
                <a:sym typeface="Calibri"/>
              </a:rPr>
              <a:t>itcoin_data.ipynb</a:t>
            </a:r>
            <a:endParaRPr b="1"/>
          </a:p>
        </p:txBody>
      </p:sp>
      <p:sp>
        <p:nvSpPr>
          <p:cNvPr id="174" name="Google Shape;174;p19"/>
          <p:cNvSpPr txBox="1"/>
          <p:nvPr/>
        </p:nvSpPr>
        <p:spPr>
          <a:xfrm>
            <a:off x="2664884" y="971500"/>
            <a:ext cx="1251600" cy="21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
                <a:solidFill>
                  <a:schemeClr val="dk1"/>
                </a:solidFill>
                <a:latin typeface="Calibri"/>
                <a:ea typeface="Calibri"/>
                <a:cs typeface="Calibri"/>
                <a:sym typeface="Calibri"/>
              </a:rPr>
              <a:t>Twitter.ipynb</a:t>
            </a:r>
            <a:endParaRPr b="1" sz="800">
              <a:solidFill>
                <a:schemeClr val="dk1"/>
              </a:solidFill>
              <a:latin typeface="Calibri"/>
              <a:ea typeface="Calibri"/>
              <a:cs typeface="Calibri"/>
              <a:sym typeface="Calibri"/>
            </a:endParaRPr>
          </a:p>
        </p:txBody>
      </p:sp>
      <p:pic>
        <p:nvPicPr>
          <p:cNvPr id="175" name="Google Shape;175;p19"/>
          <p:cNvPicPr preferRelativeResize="0"/>
          <p:nvPr/>
        </p:nvPicPr>
        <p:blipFill>
          <a:blip r:embed="rId5">
            <a:alphaModFix/>
          </a:blip>
          <a:stretch>
            <a:fillRect/>
          </a:stretch>
        </p:blipFill>
        <p:spPr>
          <a:xfrm>
            <a:off x="3731438" y="3170875"/>
            <a:ext cx="2438134" cy="1840600"/>
          </a:xfrm>
          <a:prstGeom prst="rect">
            <a:avLst/>
          </a:prstGeom>
          <a:noFill/>
          <a:ln>
            <a:noFill/>
          </a:ln>
          <a:effectLst>
            <a:outerShdw blurRad="57150" rotWithShape="0" algn="bl" dir="5400000" dist="19050">
              <a:srgbClr val="000000">
                <a:alpha val="46000"/>
              </a:srgbClr>
            </a:outerShdw>
          </a:effectLst>
        </p:spPr>
      </p:pic>
      <p:sp>
        <p:nvSpPr>
          <p:cNvPr id="176" name="Google Shape;176;p19"/>
          <p:cNvSpPr txBox="1"/>
          <p:nvPr/>
        </p:nvSpPr>
        <p:spPr>
          <a:xfrm>
            <a:off x="4529898" y="2928537"/>
            <a:ext cx="1581300" cy="449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800"/>
              </a:spcBef>
              <a:spcAft>
                <a:spcPts val="0"/>
              </a:spcAft>
              <a:buClr>
                <a:schemeClr val="dk1"/>
              </a:buClr>
              <a:buSzPts val="1100"/>
              <a:buFont typeface="Arial"/>
              <a:buNone/>
            </a:pPr>
            <a:r>
              <a:rPr b="1" lang="en-US" sz="800">
                <a:solidFill>
                  <a:schemeClr val="dk1"/>
                </a:solidFill>
                <a:highlight>
                  <a:srgbClr val="FFFFFF"/>
                </a:highlight>
                <a:latin typeface="Calibri"/>
                <a:ea typeface="Calibri"/>
                <a:cs typeface="Calibri"/>
                <a:sym typeface="Calibri"/>
              </a:rPr>
              <a:t>Plotting.ipynb</a:t>
            </a:r>
            <a:endParaRPr b="1" sz="800">
              <a:solidFill>
                <a:schemeClr val="dk1"/>
              </a:solidFill>
              <a:highlight>
                <a:srgbClr val="FFFFFF"/>
              </a:highlight>
              <a:latin typeface="Calibri"/>
              <a:ea typeface="Calibri"/>
              <a:cs typeface="Calibri"/>
              <a:sym typeface="Calibri"/>
            </a:endParaRPr>
          </a:p>
          <a:p>
            <a:pPr indent="0" lvl="0" marL="0" marR="0" rtl="0" algn="l">
              <a:spcBef>
                <a:spcPts val="0"/>
              </a:spcBef>
              <a:spcAft>
                <a:spcPts val="0"/>
              </a:spcAft>
              <a:buNone/>
            </a:pPr>
            <a: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nvSpPr>
        <p:spPr>
          <a:xfrm>
            <a:off x="2571727" y="2153500"/>
            <a:ext cx="5317500" cy="479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8800"/>
              <a:buFont typeface="Arial"/>
              <a:buNone/>
            </a:pPr>
            <a:r>
              <a:rPr lang="en-US" sz="5000">
                <a:solidFill>
                  <a:schemeClr val="accent1"/>
                </a:solidFill>
                <a:latin typeface="Calibri"/>
                <a:ea typeface="Calibri"/>
                <a:cs typeface="Calibri"/>
                <a:sym typeface="Calibri"/>
              </a:rPr>
              <a:t>Twitter Analysis</a:t>
            </a:r>
            <a:r>
              <a:rPr lang="en-US" sz="7800">
                <a:solidFill>
                  <a:schemeClr val="accent1"/>
                </a:solidFill>
                <a:latin typeface="Calibri"/>
                <a:ea typeface="Calibri"/>
                <a:cs typeface="Calibri"/>
                <a:sym typeface="Calibri"/>
              </a:rPr>
              <a:t> </a:t>
            </a:r>
            <a:endParaRPr sz="780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1"/>
          <p:cNvPicPr preferRelativeResize="0"/>
          <p:nvPr/>
        </p:nvPicPr>
        <p:blipFill>
          <a:blip r:embed="rId3">
            <a:alphaModFix/>
          </a:blip>
          <a:stretch>
            <a:fillRect/>
          </a:stretch>
        </p:blipFill>
        <p:spPr>
          <a:xfrm>
            <a:off x="3778650" y="829650"/>
            <a:ext cx="4797651" cy="3805950"/>
          </a:xfrm>
          <a:prstGeom prst="rect">
            <a:avLst/>
          </a:prstGeom>
          <a:noFill/>
          <a:ln>
            <a:noFill/>
          </a:ln>
          <a:effectLst>
            <a:outerShdw blurRad="57150" rotWithShape="0" algn="bl" dir="5400000" dist="19050">
              <a:srgbClr val="000000">
                <a:alpha val="50000"/>
              </a:srgbClr>
            </a:outerShdw>
          </a:effectLst>
        </p:spPr>
      </p:pic>
      <p:pic>
        <p:nvPicPr>
          <p:cNvPr id="189" name="Google Shape;189;p21"/>
          <p:cNvPicPr preferRelativeResize="0"/>
          <p:nvPr/>
        </p:nvPicPr>
        <p:blipFill>
          <a:blip r:embed="rId4">
            <a:alphaModFix/>
          </a:blip>
          <a:stretch>
            <a:fillRect/>
          </a:stretch>
        </p:blipFill>
        <p:spPr>
          <a:xfrm>
            <a:off x="532800" y="829650"/>
            <a:ext cx="3007301" cy="1591525"/>
          </a:xfrm>
          <a:prstGeom prst="rect">
            <a:avLst/>
          </a:prstGeom>
          <a:noFill/>
          <a:ln>
            <a:noFill/>
          </a:ln>
          <a:effectLst>
            <a:outerShdw blurRad="57150" rotWithShape="0" algn="bl" dir="5400000" dist="19050">
              <a:srgbClr val="000000">
                <a:alpha val="50000"/>
              </a:srgbClr>
            </a:outerShdw>
          </a:effectLst>
        </p:spPr>
      </p:pic>
      <p:sp>
        <p:nvSpPr>
          <p:cNvPr id="190" name="Google Shape;190;p21"/>
          <p:cNvSpPr txBox="1"/>
          <p:nvPr/>
        </p:nvSpPr>
        <p:spPr>
          <a:xfrm>
            <a:off x="2684325" y="112575"/>
            <a:ext cx="4052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rgbClr val="0070C0"/>
                </a:solidFill>
                <a:latin typeface="Calibri"/>
                <a:ea typeface="Calibri"/>
                <a:cs typeface="Calibri"/>
                <a:sym typeface="Calibri"/>
              </a:rPr>
              <a:t>Twitter Data Sourcing</a:t>
            </a:r>
            <a:endParaRPr sz="3200">
              <a:solidFill>
                <a:srgbClr val="0070C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2"/>
          <p:cNvPicPr preferRelativeResize="0"/>
          <p:nvPr/>
        </p:nvPicPr>
        <p:blipFill>
          <a:blip r:embed="rId3">
            <a:alphaModFix/>
          </a:blip>
          <a:stretch>
            <a:fillRect/>
          </a:stretch>
        </p:blipFill>
        <p:spPr>
          <a:xfrm>
            <a:off x="2545725" y="1096013"/>
            <a:ext cx="6286476" cy="1463874"/>
          </a:xfrm>
          <a:prstGeom prst="rect">
            <a:avLst/>
          </a:prstGeom>
          <a:noFill/>
          <a:ln>
            <a:noFill/>
          </a:ln>
          <a:effectLst>
            <a:outerShdw blurRad="57150" rotWithShape="0" algn="bl" dir="5400000" dist="19050">
              <a:srgbClr val="000000">
                <a:alpha val="50000"/>
              </a:srgbClr>
            </a:outerShdw>
          </a:effectLst>
        </p:spPr>
      </p:pic>
      <p:sp>
        <p:nvSpPr>
          <p:cNvPr id="197" name="Google Shape;197;p22"/>
          <p:cNvSpPr txBox="1"/>
          <p:nvPr/>
        </p:nvSpPr>
        <p:spPr>
          <a:xfrm>
            <a:off x="3151900" y="86250"/>
            <a:ext cx="3602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rgbClr val="0070C0"/>
                </a:solidFill>
                <a:latin typeface="Calibri"/>
                <a:ea typeface="Calibri"/>
                <a:cs typeface="Calibri"/>
                <a:sym typeface="Calibri"/>
              </a:rPr>
              <a:t>Roadblocks</a:t>
            </a:r>
            <a:endParaRPr sz="3200">
              <a:solidFill>
                <a:srgbClr val="0070C0"/>
              </a:solidFill>
              <a:latin typeface="Calibri"/>
              <a:ea typeface="Calibri"/>
              <a:cs typeface="Calibri"/>
              <a:sym typeface="Calibri"/>
            </a:endParaRPr>
          </a:p>
        </p:txBody>
      </p:sp>
      <p:sp>
        <p:nvSpPr>
          <p:cNvPr id="198" name="Google Shape;198;p22"/>
          <p:cNvSpPr txBox="1"/>
          <p:nvPr/>
        </p:nvSpPr>
        <p:spPr>
          <a:xfrm>
            <a:off x="2260025" y="668100"/>
            <a:ext cx="5922900" cy="4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50">
                <a:solidFill>
                  <a:schemeClr val="dk2"/>
                </a:solidFill>
                <a:latin typeface="Calibri"/>
                <a:ea typeface="Calibri"/>
                <a:cs typeface="Calibri"/>
                <a:sym typeface="Calibri"/>
              </a:rPr>
              <a:t>1.	All Tweet API v2 limitation on historical data</a:t>
            </a:r>
            <a:endParaRPr sz="1450">
              <a:solidFill>
                <a:schemeClr val="dk2"/>
              </a:solidFill>
              <a:latin typeface="Calibri"/>
              <a:ea typeface="Calibri"/>
              <a:cs typeface="Calibri"/>
              <a:sym typeface="Calibri"/>
            </a:endParaRPr>
          </a:p>
        </p:txBody>
      </p:sp>
      <p:pic>
        <p:nvPicPr>
          <p:cNvPr id="199" name="Google Shape;199;p22"/>
          <p:cNvPicPr preferRelativeResize="0"/>
          <p:nvPr/>
        </p:nvPicPr>
        <p:blipFill>
          <a:blip r:embed="rId4">
            <a:alphaModFix/>
          </a:blip>
          <a:stretch>
            <a:fillRect/>
          </a:stretch>
        </p:blipFill>
        <p:spPr>
          <a:xfrm>
            <a:off x="2545725" y="2915075"/>
            <a:ext cx="4814451" cy="2175701"/>
          </a:xfrm>
          <a:prstGeom prst="rect">
            <a:avLst/>
          </a:prstGeom>
          <a:noFill/>
          <a:ln>
            <a:noFill/>
          </a:ln>
          <a:effectLst>
            <a:outerShdw blurRad="57150" rotWithShape="0" algn="bl" dir="5400000" dist="19050">
              <a:srgbClr val="000000">
                <a:alpha val="50000"/>
              </a:srgbClr>
            </a:outerShdw>
          </a:effectLst>
        </p:spPr>
      </p:pic>
      <p:sp>
        <p:nvSpPr>
          <p:cNvPr id="200" name="Google Shape;200;p22"/>
          <p:cNvSpPr txBox="1"/>
          <p:nvPr/>
        </p:nvSpPr>
        <p:spPr>
          <a:xfrm>
            <a:off x="2208050" y="2579800"/>
            <a:ext cx="6225300" cy="4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50">
                <a:solidFill>
                  <a:schemeClr val="dk2"/>
                </a:solidFill>
                <a:latin typeface="Calibri"/>
                <a:ea typeface="Calibri"/>
                <a:cs typeface="Calibri"/>
                <a:sym typeface="Calibri"/>
              </a:rPr>
              <a:t>2.	MonkeyLearn </a:t>
            </a:r>
            <a:r>
              <a:rPr lang="en-US" sz="1450">
                <a:solidFill>
                  <a:schemeClr val="dk2"/>
                </a:solidFill>
                <a:latin typeface="Calibri"/>
                <a:ea typeface="Calibri"/>
                <a:cs typeface="Calibri"/>
                <a:sym typeface="Calibri"/>
              </a:rPr>
              <a:t>sentiment</a:t>
            </a:r>
            <a:r>
              <a:rPr lang="en-US" sz="1450">
                <a:solidFill>
                  <a:schemeClr val="dk2"/>
                </a:solidFill>
                <a:latin typeface="Calibri"/>
                <a:ea typeface="Calibri"/>
                <a:cs typeface="Calibri"/>
                <a:sym typeface="Calibri"/>
              </a:rPr>
              <a:t> limitation on only 1000 queries</a:t>
            </a:r>
            <a:endParaRPr sz="1450">
              <a:solidFill>
                <a:schemeClr val="dk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