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6" r:id="rId4"/>
    <p:sldId id="267"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5F5B9C-C58C-406C-81A0-5DA778606906}" v="2" dt="2024-03-21T17:24:3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mavati Sumare" userId="52c09cb562f6c9ee" providerId="LiveId" clId="{C75F5B9C-C58C-406C-81A0-5DA778606906}"/>
    <pc:docChg chg="addSld delSld modSld">
      <pc:chgData name="Padmavati Sumare" userId="52c09cb562f6c9ee" providerId="LiveId" clId="{C75F5B9C-C58C-406C-81A0-5DA778606906}" dt="2024-03-22T00:36:33.261" v="13" actId="2696"/>
      <pc:docMkLst>
        <pc:docMk/>
      </pc:docMkLst>
      <pc:sldChg chg="del">
        <pc:chgData name="Padmavati Sumare" userId="52c09cb562f6c9ee" providerId="LiveId" clId="{C75F5B9C-C58C-406C-81A0-5DA778606906}" dt="2024-03-22T00:36:33.261" v="13" actId="2696"/>
        <pc:sldMkLst>
          <pc:docMk/>
          <pc:sldMk cId="1701355072" sldId="262"/>
        </pc:sldMkLst>
      </pc:sldChg>
      <pc:sldChg chg="addSp modSp new mod">
        <pc:chgData name="Padmavati Sumare" userId="52c09cb562f6c9ee" providerId="LiveId" clId="{C75F5B9C-C58C-406C-81A0-5DA778606906}" dt="2024-03-21T17:24:08.101" v="6" actId="14100"/>
        <pc:sldMkLst>
          <pc:docMk/>
          <pc:sldMk cId="3301320721" sldId="266"/>
        </pc:sldMkLst>
        <pc:picChg chg="add mod">
          <ac:chgData name="Padmavati Sumare" userId="52c09cb562f6c9ee" providerId="LiveId" clId="{C75F5B9C-C58C-406C-81A0-5DA778606906}" dt="2024-03-21T17:24:08.101" v="6" actId="14100"/>
          <ac:picMkLst>
            <pc:docMk/>
            <pc:sldMk cId="3301320721" sldId="266"/>
            <ac:picMk id="3" creationId="{A09B4379-378C-8A23-44DB-53A81DCD1CF7}"/>
          </ac:picMkLst>
        </pc:picChg>
      </pc:sldChg>
      <pc:sldChg chg="addSp modSp new mod">
        <pc:chgData name="Padmavati Sumare" userId="52c09cb562f6c9ee" providerId="LiveId" clId="{C75F5B9C-C58C-406C-81A0-5DA778606906}" dt="2024-03-21T17:24:45.575" v="12" actId="14100"/>
        <pc:sldMkLst>
          <pc:docMk/>
          <pc:sldMk cId="1549485810" sldId="267"/>
        </pc:sldMkLst>
        <pc:picChg chg="add mod">
          <ac:chgData name="Padmavati Sumare" userId="52c09cb562f6c9ee" providerId="LiveId" clId="{C75F5B9C-C58C-406C-81A0-5DA778606906}" dt="2024-03-21T17:24:45.575" v="12" actId="14100"/>
          <ac:picMkLst>
            <pc:docMk/>
            <pc:sldMk cId="1549485810" sldId="267"/>
            <ac:picMk id="3" creationId="{35EF3432-6356-A96D-C836-EB074BB6C86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0EAD-422C-23ED-9B7F-0D78C3827A4D}"/>
              </a:ext>
            </a:extLst>
          </p:cNvPr>
          <p:cNvSpPr>
            <a:spLocks noGrp="1"/>
          </p:cNvSpPr>
          <p:nvPr>
            <p:ph type="title"/>
          </p:nvPr>
        </p:nvSpPr>
        <p:spPr>
          <a:xfrm>
            <a:off x="1324947" y="618518"/>
            <a:ext cx="9414588" cy="1478570"/>
          </a:xfrm>
        </p:spPr>
        <p:txBody>
          <a:bodyPr>
            <a:normAutofit/>
          </a:bodyPr>
          <a:lstStyle/>
          <a:p>
            <a:pPr algn="ctr"/>
            <a:r>
              <a:rPr lang="en-US" sz="4400" u="sng" dirty="0">
                <a:latin typeface="Bodoni MT" panose="02070603080606020203" pitchFamily="18" charset="0"/>
                <a:cs typeface="Arial" panose="020B0604020202020204" pitchFamily="34" charset="0"/>
              </a:rPr>
              <a:t>CUSTOMER CHURN PREDICTION</a:t>
            </a:r>
            <a:endParaRPr lang="en-IN" sz="4400" u="sng" dirty="0">
              <a:latin typeface="Bodoni MT" panose="02070603080606020203"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63FE746C-4C29-E203-20FF-920A46429092}"/>
              </a:ext>
            </a:extLst>
          </p:cNvPr>
          <p:cNvSpPr>
            <a:spLocks noGrp="1"/>
          </p:cNvSpPr>
          <p:nvPr>
            <p:ph idx="1"/>
          </p:nvPr>
        </p:nvSpPr>
        <p:spPr>
          <a:xfrm>
            <a:off x="6204856" y="2845837"/>
            <a:ext cx="5523723" cy="2945364"/>
          </a:xfrm>
        </p:spPr>
        <p:txBody>
          <a:bodyPr>
            <a:normAutofit/>
          </a:bodyPr>
          <a:lstStyle/>
          <a:p>
            <a:r>
              <a:rPr lang="en-US" sz="2000" dirty="0">
                <a:latin typeface="Arial Rounded MT Bold" panose="020F0704030504030204" pitchFamily="34" charset="0"/>
              </a:rPr>
              <a:t>Presenter:-</a:t>
            </a:r>
          </a:p>
          <a:p>
            <a:r>
              <a:rPr lang="en-US" sz="2000" dirty="0">
                <a:latin typeface="Arial Rounded MT Bold" panose="020F0704030504030204" pitchFamily="34" charset="0"/>
              </a:rPr>
              <a:t>Padmavati Vijay Sumare.  21UAD063</a:t>
            </a:r>
          </a:p>
          <a:p>
            <a:r>
              <a:rPr lang="en-US" sz="2000" dirty="0">
                <a:latin typeface="Arial Rounded MT Bold" panose="020F0704030504030204" pitchFamily="34" charset="0"/>
              </a:rPr>
              <a:t>Aditi Kishor Pawar.             21UAD053</a:t>
            </a:r>
          </a:p>
          <a:p>
            <a:r>
              <a:rPr lang="en-US" sz="2000" dirty="0">
                <a:latin typeface="Arial Rounded MT Bold" panose="020F0704030504030204" pitchFamily="34" charset="0"/>
              </a:rPr>
              <a:t>Sakshi Ratan </a:t>
            </a:r>
            <a:r>
              <a:rPr lang="en-US" sz="2000" dirty="0" err="1">
                <a:latin typeface="Arial Rounded MT Bold" panose="020F0704030504030204" pitchFamily="34" charset="0"/>
              </a:rPr>
              <a:t>Shirote</a:t>
            </a:r>
            <a:r>
              <a:rPr lang="en-US" sz="2000" dirty="0">
                <a:latin typeface="Arial Rounded MT Bold" panose="020F0704030504030204" pitchFamily="34" charset="0"/>
              </a:rPr>
              <a:t>.         21UAD062</a:t>
            </a:r>
          </a:p>
          <a:p>
            <a:r>
              <a:rPr lang="en-US" sz="2000" dirty="0">
                <a:latin typeface="Arial Rounded MT Bold" panose="020F0704030504030204" pitchFamily="34" charset="0"/>
              </a:rPr>
              <a:t>Manali Narayan </a:t>
            </a:r>
            <a:r>
              <a:rPr lang="en-US" sz="2000" dirty="0" err="1">
                <a:latin typeface="Arial Rounded MT Bold" panose="020F0704030504030204" pitchFamily="34" charset="0"/>
              </a:rPr>
              <a:t>Thombre</a:t>
            </a:r>
            <a:r>
              <a:rPr lang="en-US" sz="2000" dirty="0">
                <a:latin typeface="Arial Rounded MT Bold" panose="020F0704030504030204" pitchFamily="34" charset="0"/>
              </a:rPr>
              <a:t>. 21UAD065</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317031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DBD7-0586-8D9C-819A-C0E65250A73E}"/>
              </a:ext>
            </a:extLst>
          </p:cNvPr>
          <p:cNvSpPr>
            <a:spLocks noGrp="1"/>
          </p:cNvSpPr>
          <p:nvPr>
            <p:ph type="title"/>
          </p:nvPr>
        </p:nvSpPr>
        <p:spPr>
          <a:xfrm>
            <a:off x="3312367" y="2295331"/>
            <a:ext cx="5122506" cy="1735493"/>
          </a:xfrm>
        </p:spPr>
        <p:txBody>
          <a:bodyPr>
            <a:normAutofit/>
          </a:bodyPr>
          <a:lstStyle/>
          <a:p>
            <a:r>
              <a:rPr lang="en-US" sz="4400" dirty="0">
                <a:latin typeface="Bodoni MT" panose="02070603080606020203" pitchFamily="18" charset="0"/>
              </a:rPr>
              <a:t>Thank you…!</a:t>
            </a:r>
            <a:endParaRPr lang="en-IN" sz="4400" dirty="0">
              <a:latin typeface="Bodoni MT" panose="02070603080606020203" pitchFamily="18" charset="0"/>
            </a:endParaRPr>
          </a:p>
        </p:txBody>
      </p:sp>
    </p:spTree>
    <p:extLst>
      <p:ext uri="{BB962C8B-B14F-4D97-AF65-F5344CB8AC3E}">
        <p14:creationId xmlns:p14="http://schemas.microsoft.com/office/powerpoint/2010/main" val="211213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2C56-E11D-9312-F937-1CFC766EFA31}"/>
              </a:ext>
            </a:extLst>
          </p:cNvPr>
          <p:cNvSpPr>
            <a:spLocks noGrp="1"/>
          </p:cNvSpPr>
          <p:nvPr>
            <p:ph type="title"/>
          </p:nvPr>
        </p:nvSpPr>
        <p:spPr>
          <a:xfrm>
            <a:off x="1141413" y="401216"/>
            <a:ext cx="9905998" cy="1371600"/>
          </a:xfrm>
        </p:spPr>
        <p:txBody>
          <a:bodyPr>
            <a:normAutofit/>
          </a:bodyPr>
          <a:lstStyle/>
          <a:p>
            <a:r>
              <a:rPr lang="en-US" u="sng" dirty="0" err="1">
                <a:latin typeface="Bodoni MT" panose="02070603080606020203" pitchFamily="18" charset="0"/>
              </a:rPr>
              <a:t>ovERVIEw</a:t>
            </a:r>
            <a:r>
              <a:rPr lang="en-US" u="sng" dirty="0">
                <a:latin typeface="Bodoni MT" panose="02070603080606020203" pitchFamily="18" charset="0"/>
              </a:rPr>
              <a:t> </a:t>
            </a:r>
            <a:r>
              <a:rPr lang="en-US" sz="4400" dirty="0">
                <a:latin typeface="Bodoni MT" panose="02070603080606020203" pitchFamily="18" charset="0"/>
              </a:rPr>
              <a:t>:-</a:t>
            </a:r>
            <a:endParaRPr lang="en-IN" sz="4400" dirty="0">
              <a:latin typeface="Bodoni MT" panose="02070603080606020203" pitchFamily="18" charset="0"/>
            </a:endParaRPr>
          </a:p>
        </p:txBody>
      </p:sp>
      <p:sp>
        <p:nvSpPr>
          <p:cNvPr id="3" name="Content Placeholder 2">
            <a:extLst>
              <a:ext uri="{FF2B5EF4-FFF2-40B4-BE49-F238E27FC236}">
                <a16:creationId xmlns:a16="http://schemas.microsoft.com/office/drawing/2014/main" id="{EF545EC2-65AB-76C0-99DF-4741F108291E}"/>
              </a:ext>
            </a:extLst>
          </p:cNvPr>
          <p:cNvSpPr>
            <a:spLocks noGrp="1"/>
          </p:cNvSpPr>
          <p:nvPr>
            <p:ph idx="1"/>
          </p:nvPr>
        </p:nvSpPr>
        <p:spPr>
          <a:xfrm>
            <a:off x="1141412" y="1651518"/>
            <a:ext cx="9905999" cy="4139683"/>
          </a:xfrm>
        </p:spPr>
        <p:txBody>
          <a:bodyPr>
            <a:normAutofit fontScale="92500"/>
          </a:bodyPr>
          <a:lstStyle/>
          <a:p>
            <a:r>
              <a:rPr lang="en-US" dirty="0"/>
              <a:t>Understanding the reasons behind customer churn is critical to sustaining a healthy business. Knowing how and why customers leave and what can be done to win them back is vital for putting in targeted efforts to enhance customer retention and business growth. As a data-driven process, churn management has matured into a mission-critical task that companies depend on to make sense of the market.</a:t>
            </a:r>
          </a:p>
          <a:p>
            <a:r>
              <a:rPr lang="en-US" dirty="0"/>
              <a:t> It is a </a:t>
            </a:r>
            <a:r>
              <a:rPr lang="en-US" dirty="0" err="1"/>
              <a:t>signicant</a:t>
            </a:r>
            <a:r>
              <a:rPr lang="en-US" dirty="0"/>
              <a:t> concern for businesses in various industries, including telecommunications, Software-as-a-service (SaaS), e-commerce, and more. Understanding and managing customer churn is essential for sustainable growth and maintaining a healthy customer base.</a:t>
            </a:r>
            <a:endParaRPr lang="en-IN" dirty="0"/>
          </a:p>
        </p:txBody>
      </p:sp>
    </p:spTree>
    <p:extLst>
      <p:ext uri="{BB962C8B-B14F-4D97-AF65-F5344CB8AC3E}">
        <p14:creationId xmlns:p14="http://schemas.microsoft.com/office/powerpoint/2010/main" val="294637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B4379-378C-8A23-44DB-53A81DCD1CF7}"/>
              </a:ext>
            </a:extLst>
          </p:cNvPr>
          <p:cNvPicPr>
            <a:picLocks noChangeAspect="1"/>
          </p:cNvPicPr>
          <p:nvPr/>
        </p:nvPicPr>
        <p:blipFill>
          <a:blip r:embed="rId2"/>
          <a:stretch>
            <a:fillRect/>
          </a:stretch>
        </p:blipFill>
        <p:spPr>
          <a:xfrm>
            <a:off x="1651517" y="466531"/>
            <a:ext cx="9181323" cy="5654351"/>
          </a:xfrm>
          <a:prstGeom prst="rect">
            <a:avLst/>
          </a:prstGeom>
        </p:spPr>
      </p:pic>
    </p:spTree>
    <p:extLst>
      <p:ext uri="{BB962C8B-B14F-4D97-AF65-F5344CB8AC3E}">
        <p14:creationId xmlns:p14="http://schemas.microsoft.com/office/powerpoint/2010/main" val="330132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F3432-6356-A96D-C836-EB074BB6C864}"/>
              </a:ext>
            </a:extLst>
          </p:cNvPr>
          <p:cNvPicPr>
            <a:picLocks noChangeAspect="1"/>
          </p:cNvPicPr>
          <p:nvPr/>
        </p:nvPicPr>
        <p:blipFill>
          <a:blip r:embed="rId2"/>
          <a:stretch>
            <a:fillRect/>
          </a:stretch>
        </p:blipFill>
        <p:spPr>
          <a:xfrm>
            <a:off x="1390261" y="653143"/>
            <a:ext cx="9741159" cy="5346441"/>
          </a:xfrm>
          <a:prstGeom prst="rect">
            <a:avLst/>
          </a:prstGeom>
        </p:spPr>
      </p:pic>
    </p:spTree>
    <p:extLst>
      <p:ext uri="{BB962C8B-B14F-4D97-AF65-F5344CB8AC3E}">
        <p14:creationId xmlns:p14="http://schemas.microsoft.com/office/powerpoint/2010/main" val="154948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6A7D-2700-849D-CEB6-DB50F55F51CA}"/>
              </a:ext>
            </a:extLst>
          </p:cNvPr>
          <p:cNvSpPr>
            <a:spLocks noGrp="1"/>
          </p:cNvSpPr>
          <p:nvPr>
            <p:ph type="title"/>
          </p:nvPr>
        </p:nvSpPr>
        <p:spPr>
          <a:xfrm>
            <a:off x="1262711" y="599857"/>
            <a:ext cx="9905998" cy="1478570"/>
          </a:xfrm>
        </p:spPr>
        <p:txBody>
          <a:bodyPr/>
          <a:lstStyle/>
          <a:p>
            <a:r>
              <a:rPr lang="en-US" u="sng" dirty="0">
                <a:latin typeface="Bodoni MT" panose="02070603080606020203" pitchFamily="18" charset="0"/>
              </a:rPr>
              <a:t>methods</a:t>
            </a:r>
            <a:r>
              <a:rPr lang="en-US" dirty="0">
                <a:latin typeface="Bodoni MT" panose="02070603080606020203" pitchFamily="18" charset="0"/>
              </a:rPr>
              <a:t> :-</a:t>
            </a: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94210B00-5E23-B085-3EDF-6F8A8D47CA8E}"/>
              </a:ext>
            </a:extLst>
          </p:cNvPr>
          <p:cNvSpPr>
            <a:spLocks noGrp="1"/>
          </p:cNvSpPr>
          <p:nvPr>
            <p:ph idx="1"/>
          </p:nvPr>
        </p:nvSpPr>
        <p:spPr>
          <a:xfrm>
            <a:off x="3004457" y="1828800"/>
            <a:ext cx="8042955" cy="3470988"/>
          </a:xfrm>
        </p:spPr>
        <p:txBody>
          <a:bodyPr/>
          <a:lstStyle/>
          <a:p>
            <a:pPr marL="0" indent="0">
              <a:buNone/>
            </a:pPr>
            <a:r>
              <a:rPr lang="en-US" dirty="0">
                <a:latin typeface="+mj-lt"/>
              </a:rPr>
              <a:t>1.</a:t>
            </a:r>
            <a:r>
              <a:rPr lang="en-US" dirty="0"/>
              <a:t>Data Collection </a:t>
            </a:r>
            <a:r>
              <a:rPr lang="en-US" dirty="0">
                <a:latin typeface="+mj-lt"/>
              </a:rPr>
              <a:t>and Preprocessing.</a:t>
            </a:r>
          </a:p>
          <a:p>
            <a:pPr marL="0" indent="0">
              <a:buNone/>
            </a:pPr>
            <a:r>
              <a:rPr lang="en-US" dirty="0">
                <a:latin typeface="+mj-lt"/>
              </a:rPr>
              <a:t>2.Exploratory Data Analysis (EDA).</a:t>
            </a:r>
          </a:p>
          <a:p>
            <a:pPr marL="0" indent="0">
              <a:buNone/>
            </a:pPr>
            <a:r>
              <a:rPr lang="en-US" dirty="0">
                <a:latin typeface="+mj-lt"/>
              </a:rPr>
              <a:t>3.Feature </a:t>
            </a:r>
            <a:r>
              <a:rPr lang="en-US" dirty="0" err="1">
                <a:latin typeface="+mj-lt"/>
              </a:rPr>
              <a:t>Enginnering</a:t>
            </a:r>
            <a:r>
              <a:rPr lang="en-US" dirty="0">
                <a:latin typeface="+mj-lt"/>
              </a:rPr>
              <a:t>.</a:t>
            </a:r>
          </a:p>
          <a:p>
            <a:pPr marL="0" indent="0">
              <a:buNone/>
            </a:pPr>
            <a:r>
              <a:rPr lang="en-US" dirty="0">
                <a:latin typeface="+mj-lt"/>
              </a:rPr>
              <a:t>4.Modelling Techniques.</a:t>
            </a:r>
          </a:p>
          <a:p>
            <a:pPr marL="0" indent="0">
              <a:buNone/>
            </a:pPr>
            <a:r>
              <a:rPr lang="en-US" dirty="0">
                <a:latin typeface="+mj-lt"/>
              </a:rPr>
              <a:t>5.Model Deployment and Monitoring.</a:t>
            </a:r>
          </a:p>
        </p:txBody>
      </p:sp>
    </p:spTree>
    <p:extLst>
      <p:ext uri="{BB962C8B-B14F-4D97-AF65-F5344CB8AC3E}">
        <p14:creationId xmlns:p14="http://schemas.microsoft.com/office/powerpoint/2010/main" val="366898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596D-5916-5D7B-86DF-34935629BEF7}"/>
              </a:ext>
            </a:extLst>
          </p:cNvPr>
          <p:cNvSpPr>
            <a:spLocks noGrp="1"/>
          </p:cNvSpPr>
          <p:nvPr>
            <p:ph type="title"/>
          </p:nvPr>
        </p:nvSpPr>
        <p:spPr>
          <a:xfrm>
            <a:off x="1143001" y="-149289"/>
            <a:ext cx="9905998" cy="1807839"/>
          </a:xfrm>
        </p:spPr>
        <p:txBody>
          <a:bodyPr/>
          <a:lstStyle/>
          <a:p>
            <a:r>
              <a:rPr lang="en-US" u="sng" dirty="0">
                <a:latin typeface="Bodoni MT" panose="02070603080606020203" pitchFamily="18" charset="0"/>
              </a:rPr>
              <a:t>Data collection and preprocessing</a:t>
            </a:r>
            <a:endParaRPr lang="en-IN"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E6E4DF3C-00A0-3ED0-8FFD-00E267BCAE22}"/>
              </a:ext>
            </a:extLst>
          </p:cNvPr>
          <p:cNvSpPr>
            <a:spLocks noGrp="1"/>
          </p:cNvSpPr>
          <p:nvPr>
            <p:ph idx="1"/>
          </p:nvPr>
        </p:nvSpPr>
        <p:spPr>
          <a:xfrm>
            <a:off x="1141412" y="1166327"/>
            <a:ext cx="9905999" cy="5561043"/>
          </a:xfrm>
        </p:spPr>
        <p:txBody>
          <a:bodyPr>
            <a:normAutofit fontScale="92500" lnSpcReduction="20000"/>
          </a:bodyPr>
          <a:lstStyle/>
          <a:p>
            <a:r>
              <a:rPr lang="en-US" sz="2800" dirty="0"/>
              <a:t>Data Collection </a:t>
            </a:r>
            <a:r>
              <a:rPr lang="en-US" dirty="0"/>
              <a:t>:-Collect relevant data such as customer </a:t>
            </a:r>
            <a:r>
              <a:rPr lang="en-US" dirty="0" err="1"/>
              <a:t>demographs,usage</a:t>
            </a:r>
            <a:r>
              <a:rPr lang="en-US" dirty="0"/>
              <a:t> </a:t>
            </a:r>
            <a:r>
              <a:rPr lang="en-US" dirty="0" err="1"/>
              <a:t>patterns,customer</a:t>
            </a:r>
            <a:r>
              <a:rPr lang="en-US" dirty="0"/>
              <a:t> </a:t>
            </a:r>
            <a:r>
              <a:rPr lang="en-US" dirty="0" err="1"/>
              <a:t>interactions,etc</a:t>
            </a:r>
            <a:r>
              <a:rPr lang="en-US" dirty="0"/>
              <a:t>.</a:t>
            </a:r>
          </a:p>
          <a:p>
            <a:r>
              <a:rPr lang="en-US" sz="2800" dirty="0"/>
              <a:t>Data Preprocessing :-</a:t>
            </a:r>
          </a:p>
          <a:p>
            <a:pPr marL="0" indent="0">
              <a:buNone/>
            </a:pPr>
            <a:r>
              <a:rPr lang="en-US" dirty="0"/>
              <a:t>                       1.Cleaning data - a) Data Imputation.</a:t>
            </a:r>
          </a:p>
          <a:p>
            <a:pPr marL="0" indent="0">
              <a:buNone/>
            </a:pPr>
            <a:r>
              <a:rPr lang="en-US" dirty="0"/>
              <a:t>                                                  b)Outlier Detection.</a:t>
            </a:r>
          </a:p>
          <a:p>
            <a:pPr marL="0" indent="0">
              <a:buNone/>
            </a:pPr>
            <a:r>
              <a:rPr lang="en-US" dirty="0"/>
              <a:t>                                                  c)Validation.</a:t>
            </a:r>
          </a:p>
          <a:p>
            <a:pPr marL="0" indent="0">
              <a:buNone/>
            </a:pPr>
            <a:r>
              <a:rPr lang="en-US" dirty="0"/>
              <a:t>                       2.Handling categorical variables - a)One-hot encoding.</a:t>
            </a:r>
          </a:p>
          <a:p>
            <a:pPr marL="0" indent="0">
              <a:buNone/>
            </a:pPr>
            <a:r>
              <a:rPr lang="en-US" dirty="0"/>
              <a:t>                                                                          b)Label encoding.</a:t>
            </a:r>
          </a:p>
          <a:p>
            <a:pPr marL="0" indent="0">
              <a:buNone/>
            </a:pPr>
            <a:r>
              <a:rPr lang="en-US" dirty="0"/>
              <a:t>                       3.Data splitting – a)Training dataset.</a:t>
            </a:r>
          </a:p>
          <a:p>
            <a:pPr marL="0" indent="0">
              <a:buNone/>
            </a:pPr>
            <a:r>
              <a:rPr lang="en-US" dirty="0"/>
              <a:t>                                                  b)Validation dataset.</a:t>
            </a:r>
          </a:p>
          <a:p>
            <a:pPr marL="0" indent="0">
              <a:buNone/>
            </a:pPr>
            <a:r>
              <a:rPr lang="en-US" dirty="0"/>
              <a:t>                                                  c)Testing dataset.</a:t>
            </a:r>
          </a:p>
          <a:p>
            <a:pPr marL="0" indent="0">
              <a:buNone/>
            </a:pPr>
            <a:r>
              <a:rPr lang="en-US" dirty="0"/>
              <a:t>                       4.Addressing imbalance – a) </a:t>
            </a:r>
            <a:r>
              <a:rPr lang="en-US" dirty="0" err="1"/>
              <a:t>Upsampling</a:t>
            </a:r>
            <a:r>
              <a:rPr lang="en-US" dirty="0"/>
              <a:t> and </a:t>
            </a:r>
            <a:r>
              <a:rPr lang="en-US" dirty="0" err="1"/>
              <a:t>Downsampling</a:t>
            </a:r>
            <a:r>
              <a:rPr lang="en-US" dirty="0"/>
              <a:t> Methods.</a:t>
            </a:r>
            <a:endParaRPr lang="en-IN" dirty="0"/>
          </a:p>
        </p:txBody>
      </p:sp>
    </p:spTree>
    <p:extLst>
      <p:ext uri="{BB962C8B-B14F-4D97-AF65-F5344CB8AC3E}">
        <p14:creationId xmlns:p14="http://schemas.microsoft.com/office/powerpoint/2010/main" val="55795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9FD6-735E-0D6B-BDD6-5302FC657058}"/>
              </a:ext>
            </a:extLst>
          </p:cNvPr>
          <p:cNvSpPr>
            <a:spLocks noGrp="1"/>
          </p:cNvSpPr>
          <p:nvPr>
            <p:ph type="title"/>
          </p:nvPr>
        </p:nvSpPr>
        <p:spPr>
          <a:xfrm>
            <a:off x="1614195" y="205273"/>
            <a:ext cx="9433215" cy="1586205"/>
          </a:xfrm>
        </p:spPr>
        <p:txBody>
          <a:bodyPr>
            <a:normAutofit/>
          </a:bodyPr>
          <a:lstStyle/>
          <a:p>
            <a:r>
              <a:rPr lang="en-US" sz="4400" u="sng" dirty="0">
                <a:latin typeface="Bodoni MT" panose="02070603080606020203" pitchFamily="18" charset="0"/>
              </a:rPr>
              <a:t>Exploratory data analysis</a:t>
            </a:r>
            <a:endParaRPr lang="en-IN" sz="4400"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BC6C6039-84C3-4FBB-4335-9727E04FE66B}"/>
              </a:ext>
            </a:extLst>
          </p:cNvPr>
          <p:cNvSpPr>
            <a:spLocks noGrp="1"/>
          </p:cNvSpPr>
          <p:nvPr>
            <p:ph idx="1"/>
          </p:nvPr>
        </p:nvSpPr>
        <p:spPr>
          <a:xfrm>
            <a:off x="1141412" y="1791477"/>
            <a:ext cx="9905999" cy="3999723"/>
          </a:xfrm>
        </p:spPr>
        <p:txBody>
          <a:bodyPr/>
          <a:lstStyle/>
          <a:p>
            <a:pPr marL="0" indent="0">
              <a:buNone/>
            </a:pPr>
            <a:r>
              <a:rPr lang="en-US" dirty="0"/>
              <a:t>1.Conduct exploratory data analysis to understand the distribution of variables,</a:t>
            </a:r>
          </a:p>
          <a:p>
            <a:pPr marL="0" indent="0">
              <a:buNone/>
            </a:pPr>
            <a:r>
              <a:rPr lang="en-US" dirty="0"/>
              <a:t>Identify </a:t>
            </a:r>
            <a:r>
              <a:rPr lang="en-US" dirty="0" err="1"/>
              <a:t>patterns,correlations</a:t>
            </a:r>
            <a:r>
              <a:rPr lang="en-US" dirty="0"/>
              <a:t>, and anomalies in the data.</a:t>
            </a:r>
          </a:p>
          <a:p>
            <a:pPr marL="0" indent="0">
              <a:buNone/>
            </a:pPr>
            <a:r>
              <a:rPr lang="en-US" dirty="0"/>
              <a:t>2.Visualize key metrices and relationships using techniques like </a:t>
            </a:r>
            <a:r>
              <a:rPr lang="en-US" dirty="0" err="1"/>
              <a:t>histograms,scatter</a:t>
            </a:r>
            <a:r>
              <a:rPr lang="en-US" dirty="0"/>
              <a:t> </a:t>
            </a:r>
            <a:r>
              <a:rPr lang="en-US" dirty="0" err="1"/>
              <a:t>plots,box</a:t>
            </a:r>
            <a:r>
              <a:rPr lang="en-US" dirty="0"/>
              <a:t> plots etc.</a:t>
            </a:r>
          </a:p>
          <a:p>
            <a:pPr marL="0" indent="0">
              <a:buNone/>
            </a:pPr>
            <a:r>
              <a:rPr lang="en-US" dirty="0"/>
              <a:t>3.Understanding univariate and bivariate analysis of variables.</a:t>
            </a:r>
            <a:endParaRPr lang="en-IN" dirty="0"/>
          </a:p>
        </p:txBody>
      </p:sp>
    </p:spTree>
    <p:extLst>
      <p:ext uri="{BB962C8B-B14F-4D97-AF65-F5344CB8AC3E}">
        <p14:creationId xmlns:p14="http://schemas.microsoft.com/office/powerpoint/2010/main" val="341870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82CE-D397-F1BB-77BA-18F9CAB000E3}"/>
              </a:ext>
            </a:extLst>
          </p:cNvPr>
          <p:cNvSpPr>
            <a:spLocks noGrp="1"/>
          </p:cNvSpPr>
          <p:nvPr>
            <p:ph type="title"/>
          </p:nvPr>
        </p:nvSpPr>
        <p:spPr>
          <a:xfrm>
            <a:off x="1922105" y="618518"/>
            <a:ext cx="8285585" cy="1478570"/>
          </a:xfrm>
        </p:spPr>
        <p:txBody>
          <a:bodyPr>
            <a:normAutofit/>
          </a:bodyPr>
          <a:lstStyle/>
          <a:p>
            <a:r>
              <a:rPr lang="en-US" sz="4400" u="sng" dirty="0">
                <a:latin typeface="Bodoni MT" panose="02070603080606020203" pitchFamily="18" charset="0"/>
              </a:rPr>
              <a:t>Modelling techniques</a:t>
            </a:r>
            <a:endParaRPr lang="en-IN" sz="4400"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8DEDC3AE-4858-377F-03CF-3C262CC95797}"/>
              </a:ext>
            </a:extLst>
          </p:cNvPr>
          <p:cNvSpPr>
            <a:spLocks noGrp="1"/>
          </p:cNvSpPr>
          <p:nvPr>
            <p:ph idx="1"/>
          </p:nvPr>
        </p:nvSpPr>
        <p:spPr/>
        <p:txBody>
          <a:bodyPr/>
          <a:lstStyle/>
          <a:p>
            <a:pPr marL="0" indent="0">
              <a:buNone/>
            </a:pPr>
            <a:r>
              <a:rPr lang="en-US" dirty="0"/>
              <a:t>1)Utilize various machine learning algorithms such as logistic </a:t>
            </a:r>
            <a:r>
              <a:rPr lang="en-US" dirty="0" err="1"/>
              <a:t>regression,decision</a:t>
            </a:r>
            <a:r>
              <a:rPr lang="en-US" dirty="0"/>
              <a:t> trees </a:t>
            </a:r>
            <a:r>
              <a:rPr lang="en-US" dirty="0" err="1"/>
              <a:t>classifier,random</a:t>
            </a:r>
            <a:r>
              <a:rPr lang="en-US" dirty="0"/>
              <a:t> forest </a:t>
            </a:r>
            <a:r>
              <a:rPr lang="en-US" dirty="0" err="1"/>
              <a:t>classifier,smoteen</a:t>
            </a:r>
            <a:r>
              <a:rPr lang="en-US" dirty="0"/>
              <a:t> analysis to build a predictive model.</a:t>
            </a:r>
          </a:p>
          <a:p>
            <a:pPr marL="0" indent="0">
              <a:buNone/>
            </a:pPr>
            <a:r>
              <a:rPr lang="en-US" dirty="0"/>
              <a:t>2)Evaluate model performance using metrices like </a:t>
            </a:r>
            <a:r>
              <a:rPr lang="en-US" dirty="0" err="1"/>
              <a:t>accuracy,precision,recall</a:t>
            </a:r>
            <a:r>
              <a:rPr lang="en-US" dirty="0"/>
              <a:t>,</a:t>
            </a:r>
          </a:p>
          <a:p>
            <a:pPr marL="0" indent="0">
              <a:buNone/>
            </a:pPr>
            <a:r>
              <a:rPr lang="en-US" dirty="0"/>
              <a:t>f1-score.</a:t>
            </a:r>
          </a:p>
          <a:p>
            <a:pPr marL="0" indent="0">
              <a:buNone/>
            </a:pPr>
            <a:r>
              <a:rPr lang="en-US" dirty="0"/>
              <a:t>3)Ensemble techniques like bagging or boosting can be employed to improve model performance.</a:t>
            </a:r>
          </a:p>
        </p:txBody>
      </p:sp>
    </p:spTree>
    <p:extLst>
      <p:ext uri="{BB962C8B-B14F-4D97-AF65-F5344CB8AC3E}">
        <p14:creationId xmlns:p14="http://schemas.microsoft.com/office/powerpoint/2010/main" val="279416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E426-B682-1C63-1415-ABC04A0F86E7}"/>
              </a:ext>
            </a:extLst>
          </p:cNvPr>
          <p:cNvSpPr>
            <a:spLocks noGrp="1"/>
          </p:cNvSpPr>
          <p:nvPr>
            <p:ph type="title"/>
          </p:nvPr>
        </p:nvSpPr>
        <p:spPr>
          <a:xfrm>
            <a:off x="877078" y="317241"/>
            <a:ext cx="10170333" cy="1548881"/>
          </a:xfrm>
        </p:spPr>
        <p:txBody>
          <a:bodyPr>
            <a:normAutofit/>
          </a:bodyPr>
          <a:lstStyle/>
          <a:p>
            <a:r>
              <a:rPr lang="en-US" sz="4400" u="sng" dirty="0">
                <a:latin typeface="Bodoni MT" panose="02070603080606020203" pitchFamily="18" charset="0"/>
              </a:rPr>
              <a:t>Model deployment &amp;                                                                                                                            monitoring</a:t>
            </a:r>
            <a:endParaRPr lang="en-IN" sz="4400"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id="{1EAC79B5-593D-A484-7886-7FCDBB45DD02}"/>
              </a:ext>
            </a:extLst>
          </p:cNvPr>
          <p:cNvSpPr>
            <a:spLocks noGrp="1"/>
          </p:cNvSpPr>
          <p:nvPr>
            <p:ph idx="1"/>
          </p:nvPr>
        </p:nvSpPr>
        <p:spPr>
          <a:xfrm>
            <a:off x="1141412" y="2034073"/>
            <a:ext cx="9905999" cy="3757128"/>
          </a:xfrm>
        </p:spPr>
        <p:txBody>
          <a:bodyPr/>
          <a:lstStyle/>
          <a:p>
            <a:pPr marL="0" indent="0">
              <a:buNone/>
            </a:pPr>
            <a:r>
              <a:rPr lang="en-US" dirty="0"/>
              <a:t>1)Deploy the predictive model into the production environment where it can be used to score new customers.</a:t>
            </a:r>
          </a:p>
          <a:p>
            <a:pPr marL="0" indent="0">
              <a:buNone/>
            </a:pPr>
            <a:r>
              <a:rPr lang="en-US" dirty="0"/>
              <a:t>2)Implement monitoring </a:t>
            </a:r>
            <a:r>
              <a:rPr lang="en-US" dirty="0" err="1"/>
              <a:t>mechnisms</a:t>
            </a:r>
            <a:r>
              <a:rPr lang="en-US" dirty="0"/>
              <a:t> to track model performance over time and update model as needed.</a:t>
            </a:r>
          </a:p>
          <a:p>
            <a:pPr marL="0" indent="0">
              <a:buNone/>
            </a:pPr>
            <a:r>
              <a:rPr lang="en-US" dirty="0"/>
              <a:t>3)Measure model performance in terms of accuracy ,working etc.</a:t>
            </a:r>
            <a:endParaRPr lang="en-IN" dirty="0"/>
          </a:p>
        </p:txBody>
      </p:sp>
    </p:spTree>
    <p:extLst>
      <p:ext uri="{BB962C8B-B14F-4D97-AF65-F5344CB8AC3E}">
        <p14:creationId xmlns:p14="http://schemas.microsoft.com/office/powerpoint/2010/main" val="1358323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146</TotalTime>
  <Words>447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Bodoni MT</vt:lpstr>
      <vt:lpstr>Tw Cen MT</vt:lpstr>
      <vt:lpstr>Circuit</vt:lpstr>
      <vt:lpstr>CUSTOMER CHURN PREDICTION</vt:lpstr>
      <vt:lpstr>ovERVIEw :-</vt:lpstr>
      <vt:lpstr>PowerPoint Presentation</vt:lpstr>
      <vt:lpstr>PowerPoint Presentation</vt:lpstr>
      <vt:lpstr>methods :-</vt:lpstr>
      <vt:lpstr>Data collection and preprocessing</vt:lpstr>
      <vt:lpstr>Exploratory data analysis</vt:lpstr>
      <vt:lpstr>Modelling techniques</vt:lpstr>
      <vt:lpstr>Model deployment &amp;                                                                                                                            monitoring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Padmavati Sumare</dc:creator>
  <cp:lastModifiedBy>Padmavati Sumare</cp:lastModifiedBy>
  <cp:revision>1</cp:revision>
  <dcterms:created xsi:type="dcterms:W3CDTF">2024-03-17T16:08:44Z</dcterms:created>
  <dcterms:modified xsi:type="dcterms:W3CDTF">2024-03-22T00:36:38Z</dcterms:modified>
</cp:coreProperties>
</file>