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295" r:id="rId6"/>
    <p:sldId id="314" r:id="rId7"/>
    <p:sldId id="321" r:id="rId8"/>
    <p:sldId id="297" r:id="rId9"/>
    <p:sldId id="320" r:id="rId10"/>
    <p:sldId id="278" r:id="rId11"/>
    <p:sldId id="323" r:id="rId12"/>
    <p:sldId id="324" r:id="rId13"/>
    <p:sldId id="322" r:id="rId14"/>
    <p:sldId id="280" r:id="rId15"/>
  </p:sldIdLst>
  <p:sldSz cx="9144000" cy="5143500" type="screen16x9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D49"/>
    <a:srgbClr val="2DBDB6"/>
    <a:srgbClr val="884C91"/>
    <a:srgbClr val="BFC2C8"/>
    <a:srgbClr val="884B91"/>
    <a:srgbClr val="88C540"/>
    <a:srgbClr val="233845"/>
    <a:srgbClr val="1A3441"/>
    <a:srgbClr val="39414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61" autoAdjust="0"/>
    <p:restoredTop sz="78792" autoAdjust="0"/>
  </p:normalViewPr>
  <p:slideViewPr>
    <p:cSldViewPr snapToGrid="0">
      <p:cViewPr varScale="1">
        <p:scale>
          <a:sx n="150" d="100"/>
          <a:sy n="150" d="100"/>
        </p:scale>
        <p:origin x="948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404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3E01E-0EA8-45EE-A761-8E47ACA1690E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767C4-81BA-4DD3-9742-4C15775B7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50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C83B3-E892-4EA8-BAD1-9B43DB368996}" type="datetimeFigureOut">
              <a:rPr lang="en-GB" smtClean="0"/>
              <a:pPr/>
              <a:t>09/04/2019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5745-C178-4DBE-A3C6-9E9F1BF784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1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5745-C178-4DBE-A3C6-9E9F1BF7849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"/>
            <a:ext cx="9144000" cy="5140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6" y="464750"/>
            <a:ext cx="1556014" cy="47332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5185" y="1800000"/>
            <a:ext cx="36000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spc="0" baseline="0">
                <a:solidFill>
                  <a:srgbClr val="23384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here over a maximum </a:t>
            </a:r>
            <a:br>
              <a:rPr lang="en-US" dirty="0"/>
            </a:br>
            <a:r>
              <a:rPr lang="en-US" dirty="0"/>
              <a:t>of three lines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185" y="3600000"/>
            <a:ext cx="3600000" cy="540000"/>
          </a:xfrm>
        </p:spPr>
        <p:txBody>
          <a:bodyPr lIns="0" tIns="0" bIns="0">
            <a:normAutofit/>
          </a:bodyPr>
          <a:lstStyle>
            <a:lvl1pPr marL="0" indent="0" algn="l">
              <a:buNone/>
              <a:defRPr sz="1800" spc="0" baseline="0">
                <a:solidFill>
                  <a:srgbClr val="23384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Sub-title</a:t>
            </a:r>
            <a:endParaRPr lang="en-GB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425186" y="4543425"/>
            <a:ext cx="6400800" cy="1853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 spc="0" baseline="0">
                <a:solidFill>
                  <a:srgbClr val="2338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884B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woodplc.com</a:t>
            </a:r>
            <a:endParaRPr lang="en-GB" sz="1200" b="1" dirty="0">
              <a:solidFill>
                <a:srgbClr val="884B9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4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5" y="221951"/>
            <a:ext cx="8208912" cy="45769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800" spc="0" baseline="0">
                <a:solidFill>
                  <a:srgbClr val="1A344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2pPr>
            <a:lvl3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3pPr>
            <a:lvl4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4pPr>
            <a:lvl5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Slide title (Segoe UI 28pt)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47675" y="753343"/>
            <a:ext cx="8254365" cy="0"/>
          </a:xfrm>
          <a:prstGeom prst="line">
            <a:avLst/>
          </a:prstGeom>
          <a:ln w="6350">
            <a:solidFill>
              <a:srgbClr val="2338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02" y="4799922"/>
            <a:ext cx="504038" cy="100556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51549" y="4751915"/>
            <a:ext cx="510477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-10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962026" y="4751915"/>
            <a:ext cx="1343024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7545" y="851650"/>
            <a:ext cx="2646000" cy="3694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254173" y="851650"/>
            <a:ext cx="2646000" cy="3694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040800" y="851650"/>
            <a:ext cx="2646000" cy="3694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08011" y="4751915"/>
            <a:ext cx="5514975" cy="19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42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layou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3295650"/>
            <a:ext cx="8219255" cy="12477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55600" indent="0">
              <a:buNone/>
              <a:defRPr sz="1800"/>
            </a:lvl2pPr>
            <a:lvl3pPr marL="722313" indent="0">
              <a:buNone/>
              <a:defRPr sz="1800"/>
            </a:lvl3pPr>
            <a:lvl4pPr marL="1077913" indent="0">
              <a:buNone/>
              <a:defRPr sz="1800"/>
            </a:lvl4pPr>
            <a:lvl5pPr marL="1433512" indent="0"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caption (Segoe UI 18pt)</a:t>
            </a:r>
            <a:endParaRPr lang="en-GB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5" y="221951"/>
            <a:ext cx="8208912" cy="45769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800" spc="0" baseline="0">
                <a:solidFill>
                  <a:srgbClr val="1A344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2pPr>
            <a:lvl3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3pPr>
            <a:lvl4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4pPr>
            <a:lvl5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Slide title (Segoe UI 28pt)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47675" y="753343"/>
            <a:ext cx="8254365" cy="0"/>
          </a:xfrm>
          <a:prstGeom prst="line">
            <a:avLst/>
          </a:prstGeom>
          <a:ln w="6350">
            <a:solidFill>
              <a:srgbClr val="2338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02" y="4799922"/>
            <a:ext cx="504038" cy="100556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51549" y="4751915"/>
            <a:ext cx="510477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-10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962026" y="4751915"/>
            <a:ext cx="1343024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7545" y="851650"/>
            <a:ext cx="2646000" cy="233219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254173" y="851650"/>
            <a:ext cx="2646000" cy="233219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040800" y="851650"/>
            <a:ext cx="2646000" cy="233219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08011" y="4751915"/>
            <a:ext cx="5514975" cy="19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01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layou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40438" y="850900"/>
            <a:ext cx="2635250" cy="3695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55600" indent="0">
              <a:buNone/>
              <a:defRPr/>
            </a:lvl2pPr>
            <a:lvl3pPr marL="722313" indent="0">
              <a:buNone/>
              <a:defRPr/>
            </a:lvl3pPr>
            <a:lvl4pPr marL="1077913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 dirty="0"/>
              <a:t>Click to edit caption (Segoe UI 18pt)</a:t>
            </a:r>
            <a:endParaRPr lang="en-GB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5" y="221951"/>
            <a:ext cx="8208912" cy="45769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800" spc="0" baseline="0">
                <a:solidFill>
                  <a:srgbClr val="1A344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2pPr>
            <a:lvl3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3pPr>
            <a:lvl4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4pPr>
            <a:lvl5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Slide title (Segoe UI 28pt)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47675" y="753343"/>
            <a:ext cx="8254365" cy="0"/>
          </a:xfrm>
          <a:prstGeom prst="line">
            <a:avLst/>
          </a:prstGeom>
          <a:ln w="6350">
            <a:solidFill>
              <a:srgbClr val="2338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02" y="4799922"/>
            <a:ext cx="504038" cy="100556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51549" y="4751915"/>
            <a:ext cx="510477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-10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962026" y="4751915"/>
            <a:ext cx="1343024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7545" y="851650"/>
            <a:ext cx="5432628" cy="3694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08011" y="4751915"/>
            <a:ext cx="5514975" cy="19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2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5" y="221951"/>
            <a:ext cx="8208912" cy="45769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800" spc="0" baseline="0">
                <a:solidFill>
                  <a:srgbClr val="1A344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2pPr>
            <a:lvl3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3pPr>
            <a:lvl4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4pPr>
            <a:lvl5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Project title (Segoe UI 28pt)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47675" y="753343"/>
            <a:ext cx="8254365" cy="0"/>
          </a:xfrm>
          <a:prstGeom prst="line">
            <a:avLst/>
          </a:prstGeom>
          <a:ln w="6350">
            <a:solidFill>
              <a:srgbClr val="2338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02" y="4799922"/>
            <a:ext cx="504038" cy="100556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00" y="851651"/>
            <a:ext cx="8216399" cy="33935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spc="0" baseline="0">
                <a:solidFill>
                  <a:srgbClr val="884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2pPr>
            <a:lvl3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3pPr>
            <a:lvl4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4pPr>
            <a:lvl5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Location (Segoe UI 18pt)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51549" y="4751915"/>
            <a:ext cx="510477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-10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962026" y="4751915"/>
            <a:ext cx="1343024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67545" y="1914525"/>
            <a:ext cx="8208912" cy="26384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08011" y="4751915"/>
            <a:ext cx="5514975" cy="19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60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93" y="2335088"/>
            <a:ext cx="1556014" cy="473325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 userDrawn="1"/>
        </p:nvSpPr>
        <p:spPr>
          <a:xfrm>
            <a:off x="1371600" y="4543425"/>
            <a:ext cx="6400800" cy="53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 spc="0" baseline="0">
                <a:solidFill>
                  <a:srgbClr val="2338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23384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woodplc.com</a:t>
            </a:r>
            <a:endParaRPr lang="en-GB" sz="1200" b="1" dirty="0">
              <a:solidFill>
                <a:srgbClr val="23384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8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"/>
            <a:ext cx="9144000" cy="5140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6" y="464750"/>
            <a:ext cx="1556014" cy="47332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 userDrawn="1"/>
        </p:nvSpPr>
        <p:spPr>
          <a:xfrm>
            <a:off x="425186" y="4543425"/>
            <a:ext cx="6400800" cy="1853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 spc="0" baseline="0">
                <a:solidFill>
                  <a:srgbClr val="2338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2DBDB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woodplc.com</a:t>
            </a:r>
            <a:endParaRPr lang="en-GB" sz="1200" b="1" dirty="0">
              <a:solidFill>
                <a:srgbClr val="2DBDB6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25186" y="1800000"/>
            <a:ext cx="36000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spc="0" baseline="0">
                <a:solidFill>
                  <a:srgbClr val="23384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here over a maximum </a:t>
            </a:r>
            <a:br>
              <a:rPr lang="en-US" dirty="0"/>
            </a:br>
            <a:r>
              <a:rPr lang="en-US" dirty="0"/>
              <a:t>of three lines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186" y="3600000"/>
            <a:ext cx="3600000" cy="540000"/>
          </a:xfrm>
        </p:spPr>
        <p:txBody>
          <a:bodyPr lIns="0" tIns="0" bIns="0">
            <a:normAutofit/>
          </a:bodyPr>
          <a:lstStyle>
            <a:lvl1pPr marL="0" indent="0" algn="l">
              <a:buNone/>
              <a:defRPr sz="1800" spc="0" baseline="0">
                <a:solidFill>
                  <a:srgbClr val="23384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96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"/>
            <a:ext cx="9144000" cy="5140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6" y="464750"/>
            <a:ext cx="1556014" cy="473325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425186" y="4543425"/>
            <a:ext cx="6400800" cy="1853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 spc="0" baseline="0">
                <a:solidFill>
                  <a:srgbClr val="2338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88C54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woodplc.com</a:t>
            </a:r>
            <a:endParaRPr lang="en-GB" sz="1200" b="1" dirty="0">
              <a:solidFill>
                <a:srgbClr val="88C54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25186" y="1800000"/>
            <a:ext cx="36000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spc="0" baseline="0">
                <a:solidFill>
                  <a:srgbClr val="23384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here over a maximum </a:t>
            </a:r>
            <a:br>
              <a:rPr lang="en-US" dirty="0"/>
            </a:br>
            <a:r>
              <a:rPr lang="en-US" dirty="0"/>
              <a:t>of three lines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186" y="3600000"/>
            <a:ext cx="3600000" cy="540000"/>
          </a:xfrm>
        </p:spPr>
        <p:txBody>
          <a:bodyPr lIns="0" tIns="0" bIns="0">
            <a:normAutofit/>
          </a:bodyPr>
          <a:lstStyle>
            <a:lvl1pPr marL="0" indent="0" algn="l">
              <a:buNone/>
              <a:defRPr sz="1800" spc="0" baseline="0">
                <a:solidFill>
                  <a:srgbClr val="23384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66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39"/>
            <a:ext cx="9143998" cy="5140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6" y="464750"/>
            <a:ext cx="1556014" cy="47332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 userDrawn="1"/>
        </p:nvSpPr>
        <p:spPr>
          <a:xfrm>
            <a:off x="425186" y="4543425"/>
            <a:ext cx="6400800" cy="1853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 spc="0" baseline="0">
                <a:solidFill>
                  <a:srgbClr val="2338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23384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woodplc.com</a:t>
            </a:r>
            <a:endParaRPr lang="en-GB" sz="1200" b="1" dirty="0">
              <a:solidFill>
                <a:srgbClr val="23384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02" y="4799922"/>
            <a:ext cx="504038" cy="10055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25186" y="1800000"/>
            <a:ext cx="36000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spc="0" baseline="0">
                <a:solidFill>
                  <a:srgbClr val="23384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here over a maximum </a:t>
            </a:r>
            <a:br>
              <a:rPr lang="en-US" dirty="0"/>
            </a:br>
            <a:r>
              <a:rPr lang="en-US" dirty="0"/>
              <a:t>of three lines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186" y="3600000"/>
            <a:ext cx="3600000" cy="540000"/>
          </a:xfrm>
        </p:spPr>
        <p:txBody>
          <a:bodyPr lIns="0" tIns="0" bIns="0">
            <a:normAutofit/>
          </a:bodyPr>
          <a:lstStyle>
            <a:lvl1pPr marL="0" indent="0" algn="l">
              <a:buNone/>
              <a:defRPr sz="1800" spc="0" baseline="0">
                <a:solidFill>
                  <a:srgbClr val="23384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4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reative Services\Graphics\Register\04475 - Amec Foster Wheeler acquisition\Branding\#DAY 100 BRAND EXPERIMENTATION#\#TEMPLATES#\Powerpoint\PURPLE CHAPTER HEA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" y="0"/>
            <a:ext cx="91487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25186" y="2700000"/>
            <a:ext cx="7200000" cy="9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spc="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186" y="3600000"/>
            <a:ext cx="7200000" cy="5400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spc="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subtitle</a:t>
            </a:r>
            <a:endParaRPr lang="en-GB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1549" y="4751915"/>
            <a:ext cx="510477" cy="1904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45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" y="1339"/>
            <a:ext cx="9144000" cy="514082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25186" y="2700000"/>
            <a:ext cx="7200000" cy="9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spc="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186" y="3600000"/>
            <a:ext cx="7200000" cy="5400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spc="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subtitle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1549" y="4751915"/>
            <a:ext cx="510477" cy="1904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40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" y="1339"/>
            <a:ext cx="9144000" cy="5140822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1549" y="4751915"/>
            <a:ext cx="510477" cy="1904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5186" y="2700000"/>
            <a:ext cx="7200000" cy="9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800" spc="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186" y="3600000"/>
            <a:ext cx="7200000" cy="5400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spc="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16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844735"/>
            <a:ext cx="8229600" cy="3701413"/>
          </a:xfrm>
        </p:spPr>
        <p:txBody>
          <a:bodyPr lIns="0" rIns="0"/>
          <a:lstStyle>
            <a:lvl1pPr>
              <a:defRPr sz="2400"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22313" indent="-366713">
              <a:defRPr sz="2400"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077913" indent="-355600">
              <a:defRPr sz="2200"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433513" indent="-355600">
              <a:defRPr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790700" indent="-357188">
              <a:defRPr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 (Segoe UI 24pt)</a:t>
            </a:r>
          </a:p>
          <a:p>
            <a:pPr lvl="1"/>
            <a:r>
              <a:rPr lang="en-US" dirty="0"/>
              <a:t>Second level (Segoe UI 24pt)</a:t>
            </a:r>
          </a:p>
          <a:p>
            <a:pPr lvl="2"/>
            <a:r>
              <a:rPr lang="en-US" dirty="0"/>
              <a:t>Third level (Segoe UI 22pt)</a:t>
            </a:r>
          </a:p>
          <a:p>
            <a:pPr lvl="3"/>
            <a:r>
              <a:rPr lang="en-US" dirty="0"/>
              <a:t>Fourth level (Segoe UI 20pt)</a:t>
            </a:r>
          </a:p>
          <a:p>
            <a:pPr lvl="4"/>
            <a:r>
              <a:rPr lang="en-US" dirty="0"/>
              <a:t>Fifth level (Segoe UI 20pt)</a:t>
            </a:r>
            <a:endParaRPr lang="en-GB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5" y="221951"/>
            <a:ext cx="8208912" cy="45769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800" b="0" spc="0" baseline="0">
                <a:solidFill>
                  <a:srgbClr val="1A344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2pPr>
            <a:lvl3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3pPr>
            <a:lvl4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4pPr>
            <a:lvl5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Slide title (Segoe UI 28pt)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47675" y="753343"/>
            <a:ext cx="8254365" cy="0"/>
          </a:xfrm>
          <a:prstGeom prst="line">
            <a:avLst/>
          </a:prstGeom>
          <a:ln w="6350">
            <a:solidFill>
              <a:srgbClr val="2338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02" y="4799922"/>
            <a:ext cx="504038" cy="100556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51549" y="4751915"/>
            <a:ext cx="510477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-10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962026" y="4751915"/>
            <a:ext cx="1343024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08011" y="4751915"/>
            <a:ext cx="5514975" cy="19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93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ayou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91004"/>
            <a:ext cx="8229599" cy="3355144"/>
          </a:xfrm>
        </p:spPr>
        <p:txBody>
          <a:bodyPr lIns="0" rIns="0"/>
          <a:lstStyle>
            <a:lvl1pPr>
              <a:defRPr sz="2400"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22313" indent="-366713">
              <a:defRPr sz="2400"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077913" indent="-355600">
              <a:defRPr sz="2200"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433513" indent="-355600">
              <a:defRPr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790700" indent="-357188">
              <a:defRPr spc="0" baseline="0">
                <a:solidFill>
                  <a:srgbClr val="1A344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 (Segoe UI 24pt)</a:t>
            </a:r>
          </a:p>
          <a:p>
            <a:pPr lvl="1"/>
            <a:r>
              <a:rPr lang="en-US" dirty="0"/>
              <a:t>Second level (Segoe UI 24pt)</a:t>
            </a:r>
          </a:p>
          <a:p>
            <a:pPr lvl="2"/>
            <a:r>
              <a:rPr lang="en-US" dirty="0"/>
              <a:t>Third level (Segoe UI 22pt)</a:t>
            </a:r>
          </a:p>
          <a:p>
            <a:pPr lvl="3"/>
            <a:r>
              <a:rPr lang="en-US" dirty="0"/>
              <a:t>Fourth level (Segoe UI 20pt)</a:t>
            </a:r>
          </a:p>
          <a:p>
            <a:pPr lvl="4"/>
            <a:r>
              <a:rPr lang="en-US" dirty="0"/>
              <a:t>Fifth level (Segoe UI 20pt)</a:t>
            </a:r>
            <a:endParaRPr lang="en-GB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5" y="221951"/>
            <a:ext cx="8208912" cy="45769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800" spc="0" baseline="0">
                <a:solidFill>
                  <a:srgbClr val="1A344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2pPr>
            <a:lvl3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3pPr>
            <a:lvl4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4pPr>
            <a:lvl5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Slide title (Segoe UI 28pt)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47675" y="753343"/>
            <a:ext cx="8254365" cy="0"/>
          </a:xfrm>
          <a:prstGeom prst="line">
            <a:avLst/>
          </a:prstGeom>
          <a:ln w="6350">
            <a:solidFill>
              <a:srgbClr val="2338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02" y="4799922"/>
            <a:ext cx="504038" cy="100556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00" y="851651"/>
            <a:ext cx="8216399" cy="33935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spc="0" baseline="0">
                <a:solidFill>
                  <a:srgbClr val="884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2pPr>
            <a:lvl3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3pPr>
            <a:lvl4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4pPr>
            <a:lvl5pPr>
              <a:defRPr sz="3600" spc="40" baseline="0">
                <a:solidFill>
                  <a:srgbClr val="384D9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Slide subtitle (Segoe UI 18pt)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51549" y="4751915"/>
            <a:ext cx="510477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-10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962026" y="4751915"/>
            <a:ext cx="1343024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08011" y="4751915"/>
            <a:ext cx="5514975" cy="19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16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5577"/>
            <a:ext cx="8229600" cy="351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51549" y="4751915"/>
            <a:ext cx="510477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-10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B3120AC-0FB0-4B1F-9EA2-DF78B8AED3C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2026" y="4751915"/>
            <a:ext cx="1343024" cy="19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08011" y="4751915"/>
            <a:ext cx="5514975" cy="19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45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2" r:id="rId3"/>
    <p:sldLayoutId id="2147483669" r:id="rId4"/>
    <p:sldLayoutId id="2147483659" r:id="rId5"/>
    <p:sldLayoutId id="2147483665" r:id="rId6"/>
    <p:sldLayoutId id="2147483657" r:id="rId7"/>
    <p:sldLayoutId id="2147483651" r:id="rId8"/>
    <p:sldLayoutId id="2147483671" r:id="rId9"/>
    <p:sldLayoutId id="2147483677" r:id="rId10"/>
    <p:sldLayoutId id="2147483676" r:id="rId11"/>
    <p:sldLayoutId id="2147483678" r:id="rId12"/>
    <p:sldLayoutId id="2147483679" r:id="rId13"/>
    <p:sldLayoutId id="2147483666" r:id="rId1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spc="0" baseline="0">
          <a:solidFill>
            <a:srgbClr val="1A344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spc="0" baseline="0">
          <a:solidFill>
            <a:srgbClr val="1A344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22313" indent="-366713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 spc="0" baseline="0">
          <a:solidFill>
            <a:srgbClr val="1A344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077913" indent="-355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 spc="0" baseline="0">
          <a:solidFill>
            <a:srgbClr val="1A344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433513" indent="-355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spc="0" baseline="0">
          <a:solidFill>
            <a:srgbClr val="1A344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790700" indent="-357188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spc="0" baseline="0">
          <a:solidFill>
            <a:srgbClr val="1A344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pmotion/leapj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-archive.leapmotion.com/documentation/javascript/api/Leap.Pointable.html#Pointable.stabilizedTipPosition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legant-easley-b7790e.netlify.com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 of a JavaScript connecter to a leap motion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Padraic Wade</a:t>
            </a:r>
          </a:p>
        </p:txBody>
      </p:sp>
    </p:spTree>
    <p:extLst>
      <p:ext uri="{BB962C8B-B14F-4D97-AF65-F5344CB8AC3E}">
        <p14:creationId xmlns:p14="http://schemas.microsoft.com/office/powerpoint/2010/main" val="62956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BC7379-0AE6-4B54-9D17-6BB37128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something we plan to use in work for anything requiring accuracy.</a:t>
            </a:r>
          </a:p>
          <a:p>
            <a:r>
              <a:rPr lang="en-GB" dirty="0"/>
              <a:t>Debugging JavaScript errors were difficult (mostly just returned nulls for anything incorrect).</a:t>
            </a:r>
          </a:p>
          <a:p>
            <a:r>
              <a:rPr lang="en-GB" dirty="0"/>
              <a:t>Unless your using the newer version with </a:t>
            </a:r>
            <a:r>
              <a:rPr lang="en-GB" dirty="0" err="1"/>
              <a:t>vr</a:t>
            </a:r>
            <a:r>
              <a:rPr lang="en-GB" dirty="0"/>
              <a:t> headset its difficult to use.</a:t>
            </a:r>
          </a:p>
          <a:p>
            <a:r>
              <a:rPr lang="en-GB" dirty="0"/>
              <a:t>Any questions?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BE76-3652-438F-A1A3-4DE18D2A5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Learnings and take </a:t>
            </a:r>
            <a:r>
              <a:rPr lang="en-GB" dirty="0" err="1"/>
              <a:t>away’s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824D2-A292-42B5-8EF6-4CE137B1E9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7E63B-FE09-4D3A-8681-3051F6D36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3120AC-0FB0-4B1F-9EA2-DF78B8AED3C7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FE54C0-8B41-46B1-BBFD-188E96BD1B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71BEC1-6DA5-4A37-8CD1-B029A8CE0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87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design a way to map motion controls to our ruby on rails d3.js dashboards at work.</a:t>
            </a:r>
            <a:endParaRPr lang="en-US" dirty="0"/>
          </a:p>
          <a:p>
            <a:pPr lvl="2"/>
            <a:r>
              <a:rPr lang="en-US" dirty="0"/>
              <a:t>We design bespoke dashboards for clients. Would be great to get even simple motions working accurately.</a:t>
            </a:r>
          </a:p>
          <a:p>
            <a:pPr lvl="2"/>
            <a:r>
              <a:rPr lang="en-US" dirty="0"/>
              <a:t>Started with some basic applications and hit major issues.</a:t>
            </a:r>
          </a:p>
          <a:p>
            <a:pPr lvl="2"/>
            <a:r>
              <a:rPr lang="en-GB" dirty="0"/>
              <a:t>Hit quite significant accuracy issues, libraries and deprecation.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Outline of the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3120AC-0FB0-4B1F-9EA2-DF78B8AED3C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08011" y="4751915"/>
            <a:ext cx="5514975" cy="19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58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040438" y="891822"/>
            <a:ext cx="2635250" cy="3654778"/>
          </a:xfrm>
        </p:spPr>
        <p:txBody>
          <a:bodyPr/>
          <a:lstStyle/>
          <a:p>
            <a:r>
              <a:rPr lang="en-GB" dirty="0"/>
              <a:t>To allow for the redraw element in D3 to be mapped to the leap motion controllers.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Dashboard page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3120AC-0FB0-4B1F-9EA2-DF78B8AED3C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08011" y="4751915"/>
            <a:ext cx="5514975" cy="19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21634-BFD1-46A8-8CDD-086F4B96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9" y="780288"/>
            <a:ext cx="4694446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68ECDF-48E8-48D3-BFF2-FE0255971D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Started off with a simple demos to show off d3 and leap motion </a:t>
            </a:r>
            <a:r>
              <a:rPr lang="en-GB" dirty="0" err="1"/>
              <a:t>js</a:t>
            </a:r>
            <a:r>
              <a:rPr lang="en-GB" dirty="0"/>
              <a:t>. Map all the motions coming from the json to different floating points.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8FEA8-32B4-4E99-8DA7-AFB04FCE0D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Simple demo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26A81-2A5E-478F-B7F3-44C3D613C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3120AC-0FB0-4B1F-9EA2-DF78B8AED3C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1D1A-FCC2-4F22-8B7A-F59A838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F0C1E39-EACF-4774-9871-619956043F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545" y="851650"/>
            <a:ext cx="5628455" cy="3796550"/>
          </a:xfrm>
        </p:spPr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CDFE02-B14C-47EC-8297-F66E414AC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75670-2B52-437C-BC7C-70161C0D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69723"/>
            <a:ext cx="3097451" cy="1422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80D79-B6DC-47ED-80C2-13DBD1851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196" y="2520709"/>
            <a:ext cx="3158792" cy="17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Deprecated </a:t>
            </a:r>
            <a:r>
              <a:rPr lang="en-US" dirty="0"/>
              <a:t>&amp; missing libraries. </a:t>
            </a:r>
          </a:p>
          <a:p>
            <a:r>
              <a:rPr lang="en-IE" dirty="0">
                <a:hlinkClick r:id="rId3"/>
              </a:rPr>
              <a:t>https://github.com/leapmotion/leapjs</a:t>
            </a:r>
            <a:r>
              <a:rPr lang="en-IE" dirty="0"/>
              <a:t> complied sources aren’t available anymore as the package is </a:t>
            </a:r>
            <a:r>
              <a:rPr lang="en-GB" dirty="0"/>
              <a:t>deprecated</a:t>
            </a:r>
            <a:r>
              <a:rPr lang="en-IE" dirty="0"/>
              <a:t>. Most examples are now offline.</a:t>
            </a:r>
          </a:p>
          <a:p>
            <a:r>
              <a:rPr lang="en-US" dirty="0"/>
              <a:t>Newer versions of the windows app for talking to the leap motion also aren’t compatible anymore. Need to use an older version from 2016 to get it working correctly.</a:t>
            </a:r>
          </a:p>
          <a:p>
            <a:r>
              <a:rPr lang="en-US" dirty="0"/>
              <a:t>Hand and gesture mapping unless in perfect conditions were awful.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Problems with the leap JS package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And there was lots..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3120AC-0FB0-4B1F-9EA2-DF78B8AED3C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08011" y="4751915"/>
            <a:ext cx="5514975" cy="19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6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151CD-756F-40F8-A0B3-371293CD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Main issue with leapmotion.js is the way it renders </a:t>
            </a:r>
            <a:r>
              <a:rPr lang="en-GB" dirty="0" err="1"/>
              <a:t>pointables</a:t>
            </a:r>
            <a:r>
              <a:rPr lang="en-GB" dirty="0"/>
              <a:t>. </a:t>
            </a:r>
            <a:r>
              <a:rPr lang="en-IE" dirty="0">
                <a:hlinkClick r:id="rId2"/>
              </a:rPr>
              <a:t>https://developer-archive.leapmotion.com/documentation/javascript/api/Leap.Pointable.html#Pointable.stabilizedTipPosition</a:t>
            </a:r>
            <a:endParaRPr lang="en-IE" dirty="0"/>
          </a:p>
          <a:p>
            <a:r>
              <a:rPr lang="en-IE" dirty="0"/>
              <a:t>It can't tell exactly where </a:t>
            </a:r>
            <a:r>
              <a:rPr lang="en-IE" dirty="0" err="1"/>
              <a:t>pointable</a:t>
            </a:r>
            <a:r>
              <a:rPr lang="en-IE" dirty="0"/>
              <a:t> really is and keeps jumping around like crazy.</a:t>
            </a:r>
          </a:p>
          <a:p>
            <a:r>
              <a:rPr lang="en-IE" dirty="0"/>
              <a:t>So had to abandon mapping to our dashboards. Designed a simple looking game example to explain the issue instead.</a:t>
            </a:r>
          </a:p>
          <a:p>
            <a:endParaRPr lang="en-GB" dirty="0"/>
          </a:p>
          <a:p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A8A5E-1FB5-416C-835C-C48C17F68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way </a:t>
            </a:r>
            <a:r>
              <a:rPr lang="en-GB" dirty="0" err="1"/>
              <a:t>leapmotion</a:t>
            </a:r>
            <a:r>
              <a:rPr lang="en-GB" dirty="0"/>
              <a:t> renders </a:t>
            </a:r>
            <a:r>
              <a:rPr lang="en-GB" dirty="0" err="1"/>
              <a:t>pointables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04D68-E836-4CE7-A7D7-CB0A5ED7D9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Its pointless (</a:t>
            </a:r>
            <a:r>
              <a:rPr lang="en-GB" dirty="0" err="1"/>
              <a:t>ba</a:t>
            </a:r>
            <a:r>
              <a:rPr lang="en-GB" dirty="0"/>
              <a:t> </a:t>
            </a:r>
            <a:r>
              <a:rPr lang="en-GB" dirty="0" err="1"/>
              <a:t>dum</a:t>
            </a:r>
            <a:r>
              <a:rPr lang="en-GB" dirty="0"/>
              <a:t> </a:t>
            </a:r>
            <a:r>
              <a:rPr lang="en-GB" dirty="0" err="1"/>
              <a:t>tiss</a:t>
            </a:r>
            <a:r>
              <a:rPr lang="en-GB" dirty="0"/>
              <a:t>)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3CBEB-7FC1-4AF8-923D-F9FEB2845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3120AC-0FB0-4B1F-9EA2-DF78B8AED3C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842ED0-23CD-4768-A703-BEDBEF8F54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045C41-DC5E-4054-BF17-CF8617D5A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49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Quick Diagram to explain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3120AC-0FB0-4B1F-9EA2-DF78B8AED3C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06663" y="1161855"/>
            <a:ext cx="296046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Add caption directly on to solid colour parts of image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08011" y="4751915"/>
            <a:ext cx="5514975" cy="19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pic>
        <p:nvPicPr>
          <p:cNvPr id="2050" name="Picture 2" descr="The position of hand that Leap Motion used to recognize ...">
            <a:extLst>
              <a:ext uri="{FF2B5EF4-FFF2-40B4-BE49-F238E27FC236}">
                <a16:creationId xmlns:a16="http://schemas.microsoft.com/office/drawing/2014/main" id="{32520418-EA09-443C-A3BB-23D7E7559E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24" y="844550"/>
            <a:ext cx="2482551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04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51EA9F-ECF9-4BA8-A719-D6BE15062F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Hosted at </a:t>
            </a:r>
            <a:r>
              <a:rPr lang="en-IE" dirty="0">
                <a:hlinkClick r:id="rId2"/>
              </a:rPr>
              <a:t>https://elegant-easley-b7790e.netlify.com/</a:t>
            </a:r>
            <a:endParaRPr lang="en-IE" dirty="0"/>
          </a:p>
          <a:p>
            <a:endParaRPr lang="en-IE" dirty="0"/>
          </a:p>
          <a:p>
            <a:r>
              <a:rPr lang="en-IE" dirty="0"/>
              <a:t>Simple game that maps sprites and background to a gaming engine and an attempt to stabilise the </a:t>
            </a:r>
            <a:r>
              <a:rPr lang="en-IE" dirty="0" err="1"/>
              <a:t>pointable</a:t>
            </a:r>
            <a:r>
              <a:rPr lang="en-IE" dirty="0"/>
              <a:t> calls.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7D36B-C84E-4873-9B6A-2E4B5AD9D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Main game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17D9-728F-4391-991C-23F885727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3120AC-0FB0-4B1F-9EA2-DF78B8AED3C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F8ADF-7DD5-46E4-95BE-B93F416EB9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34FBF1A-1A7E-4EC2-8269-B1C66EE32E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B2DC78-E4CF-4923-95B3-E5B6FABC8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A5802-70B6-4D6B-B2D5-CB06FF7B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6" y="1042416"/>
            <a:ext cx="4098924" cy="30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2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C3857B-58A6-48BA-AB0D-CD47C9B637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Nyan cat, flappy bird stuff with a gaming engine (</a:t>
            </a:r>
            <a:r>
              <a:rPr lang="en-GB" dirty="0" err="1"/>
              <a:t>quintusJS</a:t>
            </a:r>
            <a:r>
              <a:rPr lang="en-GB" dirty="0"/>
              <a:t>).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C6C48-5506-4ACA-82CF-9D52B3EDAB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Proper game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C2E2D-C7B2-4356-B503-5E704C05E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3120AC-0FB0-4B1F-9EA2-DF78B8AED3C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A79A9-A5CC-4A21-BC79-3BE3681ECF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A presentation by Wood.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123E6A-E736-45EC-B181-96E4794502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4DC3E2-6179-454E-9EC8-A4F2F98BB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028E2-4298-428C-9CE5-B167E33B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7" y="987139"/>
            <a:ext cx="5302163" cy="279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40264"/>
      </p:ext>
    </p:extLst>
  </p:cSld>
  <p:clrMapOvr>
    <a:masterClrMapping/>
  </p:clrMapOvr>
</p:sld>
</file>

<file path=ppt/theme/theme1.xml><?xml version="1.0" encoding="utf-8"?>
<a:theme xmlns:a="http://schemas.openxmlformats.org/drawingml/2006/main" name="WOOD presentation template 16 9">
  <a:themeElements>
    <a:clrScheme name="Wood">
      <a:dk1>
        <a:srgbClr val="233845"/>
      </a:dk1>
      <a:lt1>
        <a:sysClr val="window" lastClr="FFFFFF"/>
      </a:lt1>
      <a:dk2>
        <a:srgbClr val="233845"/>
      </a:dk2>
      <a:lt2>
        <a:srgbClr val="FFFFFF"/>
      </a:lt2>
      <a:accent1>
        <a:srgbClr val="884C91"/>
      </a:accent1>
      <a:accent2>
        <a:srgbClr val="2DBDB6"/>
      </a:accent2>
      <a:accent3>
        <a:srgbClr val="88C540"/>
      </a:accent3>
      <a:accent4>
        <a:srgbClr val="233845"/>
      </a:accent4>
      <a:accent5>
        <a:srgbClr val="BFC2C8"/>
      </a:accent5>
      <a:accent6>
        <a:srgbClr val="8F96A0"/>
      </a:accent6>
      <a:hlink>
        <a:srgbClr val="884C91"/>
      </a:hlink>
      <a:folHlink>
        <a:srgbClr val="2DBDB6"/>
      </a:folHlink>
    </a:clrScheme>
    <a:fontScheme name="Wood Them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4388963e-c232-4f4d-81b5-196a87e3f833">33</Category>
    <Thumbnail xmlns="4388963e-c232-4f4d-81b5-196a87e3f833">/marketing-comms/creative-services/Asset%20Thumbnails/PowerPointTemplate169.jpg</Thumbnail>
    <Cat xmlns="4388963e-c232-4f4d-81b5-196a87e3f833">Powerpoint</Cat>
    <SharedWithUsers xmlns="291f4ef8-32fe-4d68-bba8-246a9c8ad8ec">
      <UserInfo>
        <DisplayName>ODUNUGA, Eniola</DisplayName>
        <AccountId>21885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8A4EAC7A3EA345B20CD075AF5B0A05" ma:contentTypeVersion="8" ma:contentTypeDescription="Create a new document." ma:contentTypeScope="" ma:versionID="3f8c4970af2ec288c6b7d39a89b9c4ce">
  <xsd:schema xmlns:xsd="http://www.w3.org/2001/XMLSchema" xmlns:xs="http://www.w3.org/2001/XMLSchema" xmlns:p="http://schemas.microsoft.com/office/2006/metadata/properties" xmlns:ns2="4388963e-c232-4f4d-81b5-196a87e3f833" xmlns:ns3="291f4ef8-32fe-4d68-bba8-246a9c8ad8ec" targetNamespace="http://schemas.microsoft.com/office/2006/metadata/properties" ma:root="true" ma:fieldsID="f8023279bea5278aa45215868d6eb2d5" ns2:_="" ns3:_="">
    <xsd:import namespace="4388963e-c232-4f4d-81b5-196a87e3f833"/>
    <xsd:import namespace="291f4ef8-32fe-4d68-bba8-246a9c8ad8ec"/>
    <xsd:element name="properties">
      <xsd:complexType>
        <xsd:sequence>
          <xsd:element name="documentManagement">
            <xsd:complexType>
              <xsd:all>
                <xsd:element ref="ns2:Thumbnail" minOccurs="0"/>
                <xsd:element ref="ns2:Category" minOccurs="0"/>
                <xsd:element ref="ns2:MediaServiceMetadata" minOccurs="0"/>
                <xsd:element ref="ns2:MediaServiceFastMetadata" minOccurs="0"/>
                <xsd:element ref="ns2:Cat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88963e-c232-4f4d-81b5-196a87e3f833" elementFormDefault="qualified">
    <xsd:import namespace="http://schemas.microsoft.com/office/2006/documentManagement/types"/>
    <xsd:import namespace="http://schemas.microsoft.com/office/infopath/2007/PartnerControls"/>
    <xsd:element name="Thumbnail" ma:index="4" nillable="true" ma:displayName="Thumbnail" ma:internalName="Thumbnail" ma:readOnly="false">
      <xsd:simpleType>
        <xsd:restriction base="dms:Text">
          <xsd:maxLength value="255"/>
        </xsd:restriction>
      </xsd:simpleType>
    </xsd:element>
    <xsd:element name="Category" ma:index="5" nillable="true" ma:displayName="Category" ma:list="{9faf44c3-2fd4-4d6b-9158-57a591a88a40}" ma:internalName="Category" ma:readOnly="false" ma:showField="Title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Cat" ma:index="12" nillable="true" ma:displayName="Cat" ma:internalName="Ca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f4ef8-32fe-4d68-bba8-246a9c8ad8e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200F15-3759-4F16-9F17-83D8134F3B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621BEC-66F0-480F-9391-0F84557B47DB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0eafc6fd-6750-4adc-8233-1d5a8ce1312a"/>
    <ds:schemaRef ds:uri="4388963e-c232-4f4d-81b5-196a87e3f833"/>
    <ds:schemaRef ds:uri="291f4ef8-32fe-4d68-bba8-246a9c8ad8ec"/>
  </ds:schemaRefs>
</ds:datastoreItem>
</file>

<file path=customXml/itemProps3.xml><?xml version="1.0" encoding="utf-8"?>
<ds:datastoreItem xmlns:ds="http://schemas.openxmlformats.org/officeDocument/2006/customXml" ds:itemID="{2A90852B-491A-4959-BA85-7F98EB54C5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88963e-c232-4f4d-81b5-196a87e3f833"/>
    <ds:schemaRef ds:uri="291f4ef8-32fe-4d68-bba8-246a9c8ad8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PPT template 16x9 (1)</Template>
  <TotalTime>11305</TotalTime>
  <Words>455</Words>
  <Application>Microsoft Office PowerPoint</Application>
  <PresentationFormat>On-screen Show (16:9)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WOOD presentation template 16 9</vt:lpstr>
      <vt:lpstr>Design of a JavaScript connecter to a leap motion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Wood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JavaScript connecter to a leap motion controller</dc:title>
  <dc:creator>Padraic Wade</dc:creator>
  <cp:lastModifiedBy>Padraic Wade</cp:lastModifiedBy>
  <cp:revision>13</cp:revision>
  <cp:lastPrinted>2016-02-18T16:10:50Z</cp:lastPrinted>
  <dcterms:created xsi:type="dcterms:W3CDTF">2019-04-05T07:38:23Z</dcterms:created>
  <dcterms:modified xsi:type="dcterms:W3CDTF">2019-04-15T21:45:49Z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">
    <vt:lpwstr>Powerpoint</vt:lpwstr>
  </property>
  <property fmtid="{D5CDD505-2E9C-101B-9397-08002B2CF9AE}" pid="3" name="ContentTypeId">
    <vt:lpwstr>0x0101005C8A4EAC7A3EA345B20CD075AF5B0A05</vt:lpwstr>
  </property>
</Properties>
</file>