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3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jsmithmoore.com/euj0r/notion-timestamp.html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confinder.com/icons/3015792/date_datestamp_stamp_time_timestamp_icon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lobalsign.com/en/blog/what-is-timestamping-how-does-it-work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45" y="694254"/>
            <a:ext cx="11949937" cy="13802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2597052"/>
            <a:ext cx="13042821" cy="1502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Topic :- Introduction to Timestamp-Based Protocols in DBMS</a:t>
            </a:r>
            <a:endParaRPr lang="en-US" sz="4465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4864060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 Members</a:t>
            </a:r>
            <a:endParaRPr lang="en-US" sz="1786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83945" y="5482114"/>
            <a:ext cx="12752665" cy="290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86"/>
              </a:lnSpc>
              <a:buSzPct val="100000"/>
              <a:buChar char="•"/>
            </a:pPr>
            <a:r>
              <a:rPr lang="en-US" sz="1429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Harsal ingle 20</a:t>
            </a:r>
            <a:endParaRPr lang="en-US" sz="1429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83945" y="5851684"/>
            <a:ext cx="12752665" cy="290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86"/>
              </a:lnSpc>
              <a:buSzPct val="100000"/>
              <a:buChar char="•"/>
            </a:pPr>
            <a:r>
              <a:rPr lang="en-US" sz="1429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Nikhil Padole 37</a:t>
            </a:r>
            <a:endParaRPr lang="en-US" sz="1429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83945" y="6221254"/>
            <a:ext cx="12752665" cy="290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86"/>
              </a:lnSpc>
              <a:buSzPct val="100000"/>
              <a:buChar char="•"/>
            </a:pPr>
            <a:r>
              <a:rPr lang="en-US" sz="1429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 Mangrulkar 38                                                                                                                           Under guidance of</a:t>
            </a:r>
            <a:endParaRPr lang="en-US" sz="1429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83945" y="6590824"/>
            <a:ext cx="12752665" cy="290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86"/>
              </a:lnSpc>
              <a:buSzPct val="100000"/>
              <a:buChar char="•"/>
            </a:pPr>
            <a:r>
              <a:rPr lang="en-US" sz="1429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Palak Belbanshi 43                                                                                                                           Prof. :- </a:t>
            </a:r>
            <a:r>
              <a:rPr lang="en-US" sz="1429" dirty="0" err="1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Paritosh</a:t>
            </a:r>
            <a:r>
              <a:rPr lang="en-US" sz="1429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29" dirty="0" err="1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Nagarnayak</a:t>
            </a:r>
            <a:endParaRPr lang="en-US" sz="1429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479119"/>
            <a:ext cx="4919305" cy="32713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914644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Timestamp-Based Protocols in DBMS</a:t>
            </a: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4211241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Timestamp-based protocols are a fundamental concept in concurrency control in database management systems (DBMS). They ensure data consistency and integrity in multi-user environments where simultaneous transactions can occur.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593490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075" y="624483"/>
            <a:ext cx="7557849" cy="1416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76"/>
              </a:lnSpc>
              <a:buNone/>
            </a:pPr>
            <a:r>
              <a:rPr lang="en-US" sz="446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Timestamp-Based Protocols</a:t>
            </a:r>
            <a:endParaRPr lang="en-US" sz="4461" dirty="0"/>
          </a:p>
        </p:txBody>
      </p:sp>
      <p:sp>
        <p:nvSpPr>
          <p:cNvPr id="7" name="Text 3"/>
          <p:cNvSpPr/>
          <p:nvPr/>
        </p:nvSpPr>
        <p:spPr>
          <a:xfrm>
            <a:off x="793075" y="2380536"/>
            <a:ext cx="7557849" cy="1087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5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Timestamp-based protocols use timestamps to order transactions and prevent conflicts. Transactions are assigned timestamps based on their initiation time.</a:t>
            </a:r>
            <a:endParaRPr lang="en-US" sz="1784" dirty="0"/>
          </a:p>
        </p:txBody>
      </p:sp>
      <p:sp>
        <p:nvSpPr>
          <p:cNvPr id="8" name="Shape 4"/>
          <p:cNvSpPr/>
          <p:nvPr/>
        </p:nvSpPr>
        <p:spPr>
          <a:xfrm>
            <a:off x="793075" y="3977640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75241" y="4062532"/>
            <a:ext cx="145494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7"/>
              </a:lnSpc>
              <a:buNone/>
            </a:pPr>
            <a:r>
              <a:rPr lang="en-US" sz="267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77" dirty="0"/>
          </a:p>
        </p:txBody>
      </p:sp>
      <p:sp>
        <p:nvSpPr>
          <p:cNvPr id="10" name="Text 6"/>
          <p:cNvSpPr/>
          <p:nvPr/>
        </p:nvSpPr>
        <p:spPr>
          <a:xfrm>
            <a:off x="1529477" y="3977640"/>
            <a:ext cx="2929295" cy="7079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22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Timestamp Assignment</a:t>
            </a:r>
            <a:endParaRPr lang="en-US" sz="2230" dirty="0"/>
          </a:p>
        </p:txBody>
      </p:sp>
      <p:sp>
        <p:nvSpPr>
          <p:cNvPr id="11" name="Text 7"/>
          <p:cNvSpPr/>
          <p:nvPr/>
        </p:nvSpPr>
        <p:spPr>
          <a:xfrm>
            <a:off x="1529477" y="4821555"/>
            <a:ext cx="2929295" cy="1087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5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Transactions receive a unique timestamp when they begin.</a:t>
            </a:r>
            <a:endParaRPr lang="en-US" sz="1784" dirty="0"/>
          </a:p>
        </p:txBody>
      </p:sp>
      <p:sp>
        <p:nvSpPr>
          <p:cNvPr id="12" name="Shape 8"/>
          <p:cNvSpPr/>
          <p:nvPr/>
        </p:nvSpPr>
        <p:spPr>
          <a:xfrm>
            <a:off x="4685348" y="3977640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851678" y="4062532"/>
            <a:ext cx="177046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7"/>
              </a:lnSpc>
              <a:buNone/>
            </a:pPr>
            <a:r>
              <a:rPr lang="en-US" sz="267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77" dirty="0"/>
          </a:p>
        </p:txBody>
      </p:sp>
      <p:sp>
        <p:nvSpPr>
          <p:cNvPr id="14" name="Text 10"/>
          <p:cNvSpPr/>
          <p:nvPr/>
        </p:nvSpPr>
        <p:spPr>
          <a:xfrm>
            <a:off x="5421749" y="3977640"/>
            <a:ext cx="2832616" cy="353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22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Transaction Ordering</a:t>
            </a:r>
            <a:endParaRPr lang="en-US" sz="2230" dirty="0"/>
          </a:p>
        </p:txBody>
      </p:sp>
      <p:sp>
        <p:nvSpPr>
          <p:cNvPr id="15" name="Text 11"/>
          <p:cNvSpPr/>
          <p:nvPr/>
        </p:nvSpPr>
        <p:spPr>
          <a:xfrm>
            <a:off x="5421749" y="4467582"/>
            <a:ext cx="2929295" cy="10872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5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Transactions are ordered based on their timestamps, ensuring consistency.</a:t>
            </a:r>
            <a:endParaRPr lang="en-US" sz="1784" dirty="0"/>
          </a:p>
        </p:txBody>
      </p:sp>
      <p:sp>
        <p:nvSpPr>
          <p:cNvPr id="16" name="Shape 12"/>
          <p:cNvSpPr/>
          <p:nvPr/>
        </p:nvSpPr>
        <p:spPr>
          <a:xfrm>
            <a:off x="793075" y="6390323"/>
            <a:ext cx="509826" cy="509826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957143" y="6475214"/>
            <a:ext cx="181570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7"/>
              </a:lnSpc>
              <a:buNone/>
            </a:pPr>
            <a:r>
              <a:rPr lang="en-US" sz="267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77" dirty="0"/>
          </a:p>
        </p:txBody>
      </p:sp>
      <p:sp>
        <p:nvSpPr>
          <p:cNvPr id="18" name="Text 14"/>
          <p:cNvSpPr/>
          <p:nvPr/>
        </p:nvSpPr>
        <p:spPr>
          <a:xfrm>
            <a:off x="1529477" y="6390323"/>
            <a:ext cx="2832616" cy="353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22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Conflict Resolution</a:t>
            </a:r>
            <a:endParaRPr lang="en-US" sz="2230" dirty="0"/>
          </a:p>
        </p:txBody>
      </p:sp>
      <p:sp>
        <p:nvSpPr>
          <p:cNvPr id="19" name="Text 15"/>
          <p:cNvSpPr/>
          <p:nvPr/>
        </p:nvSpPr>
        <p:spPr>
          <a:xfrm>
            <a:off x="1529477" y="6880265"/>
            <a:ext cx="6821448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5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conflicts arise, timestamps help determine which transaction takes precedence.</a:t>
            </a:r>
            <a:endParaRPr lang="en-US" sz="1784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0F7171-B061-D2A5-7842-729550F7F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37892" y="2237277"/>
            <a:ext cx="5098615" cy="3650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958" y="1189434"/>
            <a:ext cx="6993136" cy="553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59"/>
              </a:lnSpc>
              <a:buNone/>
            </a:pPr>
            <a:r>
              <a:rPr lang="en-US" sz="34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Timestamp Ordering (TO) Protocol</a:t>
            </a:r>
            <a:endParaRPr lang="en-US" sz="3487" dirty="0"/>
          </a:p>
        </p:txBody>
      </p:sp>
      <p:sp>
        <p:nvSpPr>
          <p:cNvPr id="7" name="Text 3"/>
          <p:cNvSpPr/>
          <p:nvPr/>
        </p:nvSpPr>
        <p:spPr>
          <a:xfrm>
            <a:off x="619958" y="2008465"/>
            <a:ext cx="7904083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2"/>
              </a:lnSpc>
              <a:buNone/>
            </a:pPr>
            <a:r>
              <a:rPr lang="en-US" sz="139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Timestamp Ordering (TO) protocol is a widely used timestamp-based concurrency control method.</a:t>
            </a:r>
            <a:endParaRPr lang="en-US" sz="1395" dirty="0"/>
          </a:p>
        </p:txBody>
      </p:sp>
      <p:sp>
        <p:nvSpPr>
          <p:cNvPr id="8" name="Shape 4"/>
          <p:cNvSpPr/>
          <p:nvPr/>
        </p:nvSpPr>
        <p:spPr>
          <a:xfrm>
            <a:off x="874157" y="2774394"/>
            <a:ext cx="22860" cy="4265652"/>
          </a:xfrm>
          <a:prstGeom prst="roundRect">
            <a:avLst>
              <a:gd name="adj" fmla="val 325440"/>
            </a:avLst>
          </a:prstGeom>
          <a:solidFill>
            <a:srgbClr val="C7C7D0"/>
          </a:solidFill>
          <a:ln/>
        </p:spPr>
      </p:sp>
      <p:sp>
        <p:nvSpPr>
          <p:cNvPr id="9" name="Shape 5"/>
          <p:cNvSpPr/>
          <p:nvPr/>
        </p:nvSpPr>
        <p:spPr>
          <a:xfrm>
            <a:off x="1061978" y="3161348"/>
            <a:ext cx="619958" cy="22860"/>
          </a:xfrm>
          <a:prstGeom prst="roundRect">
            <a:avLst>
              <a:gd name="adj" fmla="val 325440"/>
            </a:avLst>
          </a:prstGeom>
          <a:solidFill>
            <a:srgbClr val="C7C7D0"/>
          </a:solidFill>
          <a:ln/>
        </p:spPr>
      </p:sp>
      <p:sp>
        <p:nvSpPr>
          <p:cNvPr id="10" name="Shape 6"/>
          <p:cNvSpPr/>
          <p:nvPr/>
        </p:nvSpPr>
        <p:spPr>
          <a:xfrm>
            <a:off x="686336" y="2973586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828735" y="3039904"/>
            <a:ext cx="113705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2"/>
              </a:lnSpc>
              <a:buNone/>
            </a:pPr>
            <a:r>
              <a:rPr lang="en-US" sz="209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092" dirty="0"/>
          </a:p>
        </p:txBody>
      </p:sp>
      <p:sp>
        <p:nvSpPr>
          <p:cNvPr id="12" name="Text 8"/>
          <p:cNvSpPr/>
          <p:nvPr/>
        </p:nvSpPr>
        <p:spPr>
          <a:xfrm>
            <a:off x="1859756" y="2951440"/>
            <a:ext cx="2214086" cy="276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9"/>
              </a:lnSpc>
              <a:buNone/>
            </a:pPr>
            <a:r>
              <a:rPr lang="en-US" sz="174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Read Operation</a:t>
            </a:r>
            <a:endParaRPr lang="en-US" sz="1743" dirty="0"/>
          </a:p>
        </p:txBody>
      </p:sp>
      <p:sp>
        <p:nvSpPr>
          <p:cNvPr id="13" name="Text 9"/>
          <p:cNvSpPr/>
          <p:nvPr/>
        </p:nvSpPr>
        <p:spPr>
          <a:xfrm>
            <a:off x="1859756" y="3334464"/>
            <a:ext cx="6664285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2"/>
              </a:lnSpc>
              <a:buNone/>
            </a:pPr>
            <a:r>
              <a:rPr lang="en-US" sz="139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transaction can read a data item if its timestamp is greater than or equal to the timestamp of the last write operation on that item.</a:t>
            </a:r>
            <a:endParaRPr lang="en-US" sz="1395" dirty="0"/>
          </a:p>
        </p:txBody>
      </p:sp>
      <p:sp>
        <p:nvSpPr>
          <p:cNvPr id="14" name="Shape 10"/>
          <p:cNvSpPr/>
          <p:nvPr/>
        </p:nvSpPr>
        <p:spPr>
          <a:xfrm>
            <a:off x="1061978" y="4642247"/>
            <a:ext cx="619958" cy="22860"/>
          </a:xfrm>
          <a:prstGeom prst="roundRect">
            <a:avLst>
              <a:gd name="adj" fmla="val 325440"/>
            </a:avLst>
          </a:prstGeom>
          <a:solidFill>
            <a:srgbClr val="C7C7D0"/>
          </a:solidFill>
          <a:ln/>
        </p:spPr>
      </p:sp>
      <p:sp>
        <p:nvSpPr>
          <p:cNvPr id="15" name="Shape 11"/>
          <p:cNvSpPr/>
          <p:nvPr/>
        </p:nvSpPr>
        <p:spPr>
          <a:xfrm>
            <a:off x="686336" y="4454485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16352" y="4520803"/>
            <a:ext cx="138470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2"/>
              </a:lnSpc>
              <a:buNone/>
            </a:pPr>
            <a:r>
              <a:rPr lang="en-US" sz="209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092" dirty="0"/>
          </a:p>
        </p:txBody>
      </p:sp>
      <p:sp>
        <p:nvSpPr>
          <p:cNvPr id="17" name="Text 13"/>
          <p:cNvSpPr/>
          <p:nvPr/>
        </p:nvSpPr>
        <p:spPr>
          <a:xfrm>
            <a:off x="1859756" y="4432340"/>
            <a:ext cx="2214086" cy="276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9"/>
              </a:lnSpc>
              <a:buNone/>
            </a:pPr>
            <a:r>
              <a:rPr lang="en-US" sz="174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Write Operation</a:t>
            </a:r>
            <a:endParaRPr lang="en-US" sz="1743" dirty="0"/>
          </a:p>
        </p:txBody>
      </p:sp>
      <p:sp>
        <p:nvSpPr>
          <p:cNvPr id="18" name="Text 14"/>
          <p:cNvSpPr/>
          <p:nvPr/>
        </p:nvSpPr>
        <p:spPr>
          <a:xfrm>
            <a:off x="1859756" y="4815364"/>
            <a:ext cx="6664285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2"/>
              </a:lnSpc>
              <a:buNone/>
            </a:pPr>
            <a:r>
              <a:rPr lang="en-US" sz="139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transaction can write to a data item if its timestamp is greater than the timestamp of all other transactions that have read or written to the item.</a:t>
            </a:r>
            <a:endParaRPr lang="en-US" sz="1395" dirty="0"/>
          </a:p>
        </p:txBody>
      </p:sp>
      <p:sp>
        <p:nvSpPr>
          <p:cNvPr id="19" name="Shape 15"/>
          <p:cNvSpPr/>
          <p:nvPr/>
        </p:nvSpPr>
        <p:spPr>
          <a:xfrm>
            <a:off x="1061978" y="6123146"/>
            <a:ext cx="619958" cy="22860"/>
          </a:xfrm>
          <a:prstGeom prst="roundRect">
            <a:avLst>
              <a:gd name="adj" fmla="val 325440"/>
            </a:avLst>
          </a:prstGeom>
          <a:solidFill>
            <a:srgbClr val="C7C7D0"/>
          </a:solidFill>
          <a:ln/>
        </p:spPr>
      </p:sp>
      <p:sp>
        <p:nvSpPr>
          <p:cNvPr id="20" name="Shape 16"/>
          <p:cNvSpPr/>
          <p:nvPr/>
        </p:nvSpPr>
        <p:spPr>
          <a:xfrm>
            <a:off x="686336" y="5935385"/>
            <a:ext cx="398502" cy="3985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814566" y="6001703"/>
            <a:ext cx="141923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2"/>
              </a:lnSpc>
              <a:buNone/>
            </a:pPr>
            <a:r>
              <a:rPr lang="en-US" sz="2092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092" dirty="0"/>
          </a:p>
        </p:txBody>
      </p:sp>
      <p:sp>
        <p:nvSpPr>
          <p:cNvPr id="22" name="Text 18"/>
          <p:cNvSpPr/>
          <p:nvPr/>
        </p:nvSpPr>
        <p:spPr>
          <a:xfrm>
            <a:off x="1859756" y="5913239"/>
            <a:ext cx="2214086" cy="276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9"/>
              </a:lnSpc>
              <a:buNone/>
            </a:pPr>
            <a:r>
              <a:rPr lang="en-US" sz="174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Conflict Resolution</a:t>
            </a:r>
            <a:endParaRPr lang="en-US" sz="1743" dirty="0"/>
          </a:p>
        </p:txBody>
      </p:sp>
      <p:sp>
        <p:nvSpPr>
          <p:cNvPr id="23" name="Text 19"/>
          <p:cNvSpPr/>
          <p:nvPr/>
        </p:nvSpPr>
        <p:spPr>
          <a:xfrm>
            <a:off x="1859756" y="6296263"/>
            <a:ext cx="6664285" cy="5667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2"/>
              </a:lnSpc>
              <a:buNone/>
            </a:pPr>
            <a:r>
              <a:rPr lang="en-US" sz="139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a transaction attempts an operation that violates the rules, the transaction is aborted and restarted with a new timestamp.</a:t>
            </a:r>
            <a:endParaRPr lang="en-US" sz="1395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BB97E7-E6F6-B6E4-6052-6277C9B9A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41098" y="1633314"/>
            <a:ext cx="4530500" cy="4530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1272659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Advantages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2435066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Timestamp-based protocols offer several advantages in concurrency control.</a:t>
            </a:r>
            <a:endParaRPr lang="en-US" sz="1786" dirty="0"/>
          </a:p>
        </p:txBody>
      </p:sp>
      <p:sp>
        <p:nvSpPr>
          <p:cNvPr id="6" name="Text 4"/>
          <p:cNvSpPr/>
          <p:nvPr/>
        </p:nvSpPr>
        <p:spPr>
          <a:xfrm>
            <a:off x="793790" y="32799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Simplicity</a:t>
            </a:r>
            <a:endParaRPr lang="en-US" sz="2233" dirty="0"/>
          </a:p>
        </p:txBody>
      </p:sp>
      <p:sp>
        <p:nvSpPr>
          <p:cNvPr id="7" name="Text 5"/>
          <p:cNvSpPr/>
          <p:nvPr/>
        </p:nvSpPr>
        <p:spPr>
          <a:xfrm>
            <a:off x="793790" y="386107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protocols are relatively simple to implement compared to other methods.</a:t>
            </a: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793790" y="5153858"/>
            <a:ext cx="3978116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5332928" y="32799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Throughput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5332928" y="3861078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They can achieve high transaction throughput in many scenarios.</a:t>
            </a:r>
            <a:endParaRPr lang="en-US" sz="1786" dirty="0"/>
          </a:p>
        </p:txBody>
      </p:sp>
      <p:sp>
        <p:nvSpPr>
          <p:cNvPr id="11" name="Text 9"/>
          <p:cNvSpPr/>
          <p:nvPr/>
        </p:nvSpPr>
        <p:spPr>
          <a:xfrm>
            <a:off x="9872067" y="327993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Scalability</a:t>
            </a:r>
            <a:endParaRPr lang="en-US" sz="2233" dirty="0"/>
          </a:p>
        </p:txBody>
      </p:sp>
      <p:sp>
        <p:nvSpPr>
          <p:cNvPr id="12" name="Text 10"/>
          <p:cNvSpPr/>
          <p:nvPr/>
        </p:nvSpPr>
        <p:spPr>
          <a:xfrm>
            <a:off x="9872067" y="3861078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protocols can scale well to handle large numbers of transactions.</a:t>
            </a:r>
            <a:endParaRPr lang="en-US" sz="1786" dirty="0"/>
          </a:p>
        </p:txBody>
      </p:sp>
      <p:sp>
        <p:nvSpPr>
          <p:cNvPr id="13" name="Text 11"/>
          <p:cNvSpPr/>
          <p:nvPr/>
        </p:nvSpPr>
        <p:spPr>
          <a:xfrm>
            <a:off x="793790" y="5975985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4" name="Text 12"/>
          <p:cNvSpPr/>
          <p:nvPr/>
        </p:nvSpPr>
        <p:spPr>
          <a:xfrm>
            <a:off x="793790" y="6594038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30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301353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Disadvantages</a:t>
            </a:r>
            <a:endParaRPr lang="en-US" sz="4465" dirty="0"/>
          </a:p>
        </p:txBody>
      </p:sp>
      <p:sp>
        <p:nvSpPr>
          <p:cNvPr id="7" name="Text 3"/>
          <p:cNvSpPr/>
          <p:nvPr/>
        </p:nvSpPr>
        <p:spPr>
          <a:xfrm>
            <a:off x="6280190" y="2350294"/>
            <a:ext cx="75564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effective, timestamp-based protocols have certain disadvantages.</a:t>
            </a: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6280190" y="296834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514624" y="3202781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Starvation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6514624" y="3693200"/>
            <a:ext cx="31959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Transactions with older timestamps might experience delays, leading to starvation.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10171867" y="296834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406301" y="315599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Deadlock Potential</a:t>
            </a:r>
            <a:endParaRPr lang="en-US" sz="2233" dirty="0"/>
          </a:p>
        </p:txBody>
      </p:sp>
      <p:sp>
        <p:nvSpPr>
          <p:cNvPr id="13" name="Text 9"/>
          <p:cNvSpPr/>
          <p:nvPr/>
        </p:nvSpPr>
        <p:spPr>
          <a:xfrm>
            <a:off x="10406301" y="3483887"/>
            <a:ext cx="319599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some cases, deadlocks can occur, requiring additional mechanisms to resolve them.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6280190" y="5243155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14624" y="5477589"/>
            <a:ext cx="305585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Overhead</a:t>
            </a:r>
            <a:endParaRPr lang="en-US" sz="2233" dirty="0"/>
          </a:p>
        </p:txBody>
      </p:sp>
      <p:sp>
        <p:nvSpPr>
          <p:cNvPr id="16" name="Text 12"/>
          <p:cNvSpPr/>
          <p:nvPr/>
        </p:nvSpPr>
        <p:spPr>
          <a:xfrm>
            <a:off x="6514624" y="5968008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Maintaining timestamps and checking them for each operation can introduce performance overhead.</a:t>
            </a:r>
            <a:endParaRPr lang="en-US" sz="1786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71230C-6AF1-C397-EA32-95CFFBB2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3571" y="3087945"/>
            <a:ext cx="4868733" cy="2743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17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260" y="3127756"/>
            <a:ext cx="3611880" cy="25984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9379" y="588764"/>
            <a:ext cx="5353407" cy="669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9"/>
              </a:lnSpc>
              <a:buNone/>
            </a:pPr>
            <a:r>
              <a:rPr lang="en-US" sz="421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Example</a:t>
            </a:r>
            <a:endParaRPr lang="en-US" sz="4215" dirty="0"/>
          </a:p>
        </p:txBody>
      </p:sp>
      <p:sp>
        <p:nvSpPr>
          <p:cNvPr id="7" name="Text 3"/>
          <p:cNvSpPr/>
          <p:nvPr/>
        </p:nvSpPr>
        <p:spPr>
          <a:xfrm>
            <a:off x="749379" y="1579007"/>
            <a:ext cx="7645241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8"/>
              </a:lnSpc>
              <a:buNone/>
            </a:pPr>
            <a:r>
              <a:rPr lang="en-US" sz="16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Imagine an online banking system where multiple users transfer funds simultaneously.</a:t>
            </a:r>
            <a:endParaRPr lang="en-US" sz="168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79" y="2505194"/>
            <a:ext cx="1070610" cy="171307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141101" y="2719268"/>
            <a:ext cx="2676644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0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Transaction 1</a:t>
            </a:r>
            <a:endParaRPr lang="en-US" sz="2108" dirty="0"/>
          </a:p>
        </p:txBody>
      </p:sp>
      <p:sp>
        <p:nvSpPr>
          <p:cNvPr id="10" name="Text 5"/>
          <p:cNvSpPr/>
          <p:nvPr/>
        </p:nvSpPr>
        <p:spPr>
          <a:xfrm>
            <a:off x="2141101" y="3182303"/>
            <a:ext cx="6253520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16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 initiates a transfer of $100 from their account to User B's account.</a:t>
            </a:r>
            <a:endParaRPr lang="en-US" sz="168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79" y="4218265"/>
            <a:ext cx="1070610" cy="171307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141101" y="4432340"/>
            <a:ext cx="2676644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0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Transaction 2</a:t>
            </a:r>
            <a:endParaRPr lang="en-US" sz="2108" dirty="0"/>
          </a:p>
        </p:txBody>
      </p:sp>
      <p:sp>
        <p:nvSpPr>
          <p:cNvPr id="13" name="Text 7"/>
          <p:cNvSpPr/>
          <p:nvPr/>
        </p:nvSpPr>
        <p:spPr>
          <a:xfrm>
            <a:off x="2141101" y="4895374"/>
            <a:ext cx="6253520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16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B initiates a transfer of $50 from their account to User A's account.</a:t>
            </a:r>
            <a:endParaRPr lang="en-US" sz="168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79" y="5931337"/>
            <a:ext cx="1070610" cy="171307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141101" y="6145411"/>
            <a:ext cx="2676644" cy="33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5"/>
              </a:lnSpc>
              <a:buNone/>
            </a:pPr>
            <a:r>
              <a:rPr lang="en-US" sz="210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Concurrency Control</a:t>
            </a:r>
            <a:endParaRPr lang="en-US" sz="2108" dirty="0"/>
          </a:p>
        </p:txBody>
      </p:sp>
      <p:sp>
        <p:nvSpPr>
          <p:cNvPr id="16" name="Text 9"/>
          <p:cNvSpPr/>
          <p:nvPr/>
        </p:nvSpPr>
        <p:spPr>
          <a:xfrm>
            <a:off x="2141101" y="6608445"/>
            <a:ext cx="6253520" cy="685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8"/>
              </a:lnSpc>
              <a:buNone/>
            </a:pPr>
            <a:r>
              <a:rPr lang="en-US" sz="168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Timestamp-based protocols ensure both transfers are processed correctly, preventing inconsistent balances.</a:t>
            </a:r>
            <a:endParaRPr lang="en-US" sz="16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793790" y="2232303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5" name="Text 3"/>
          <p:cNvSpPr/>
          <p:nvPr/>
        </p:nvSpPr>
        <p:spPr>
          <a:xfrm>
            <a:off x="793790" y="2850356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6" name="Text 4"/>
          <p:cNvSpPr/>
          <p:nvPr/>
        </p:nvSpPr>
        <p:spPr>
          <a:xfrm>
            <a:off x="400251" y="3502057"/>
            <a:ext cx="8859496" cy="7937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                               </a:t>
            </a:r>
            <a:r>
              <a:rPr lang="en-US" sz="4465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</a:t>
            </a:r>
            <a:endParaRPr lang="en-US" sz="4465" dirty="0"/>
          </a:p>
        </p:txBody>
      </p:sp>
      <p:sp>
        <p:nvSpPr>
          <p:cNvPr id="7" name="Text 5"/>
          <p:cNvSpPr/>
          <p:nvPr/>
        </p:nvSpPr>
        <p:spPr>
          <a:xfrm>
            <a:off x="793790" y="4602361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8" name="Text 6"/>
          <p:cNvSpPr/>
          <p:nvPr/>
        </p:nvSpPr>
        <p:spPr>
          <a:xfrm>
            <a:off x="793790" y="5220414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793790" y="5838468"/>
            <a:ext cx="13042821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419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palak belbanshi</cp:lastModifiedBy>
  <cp:revision>5</cp:revision>
  <dcterms:created xsi:type="dcterms:W3CDTF">2024-08-28T17:00:39Z</dcterms:created>
  <dcterms:modified xsi:type="dcterms:W3CDTF">2024-08-28T17:34:41Z</dcterms:modified>
</cp:coreProperties>
</file>