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08" r:id="rId1"/>
    <p:sldMasterId id="2147483726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7" r:id="rId13"/>
    <p:sldId id="268" r:id="rId14"/>
    <p:sldId id="266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44CD-67FF-4E9A-AA51-DEBCA92C31FA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5BC1AB52-DCE4-4844-8B39-30697B851A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39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44CD-67FF-4E9A-AA51-DEBCA92C31FA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5BC1AB52-DCE4-4844-8B39-30697B851A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84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44CD-67FF-4E9A-AA51-DEBCA92C31FA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5BC1AB52-DCE4-4844-8B39-30697B851A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521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44CD-67FF-4E9A-AA51-DEBCA92C31FA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BC1AB52-DCE4-4844-8B39-30697B851AB1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8721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44CD-67FF-4E9A-AA51-DEBCA92C31FA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BC1AB52-DCE4-4844-8B39-30697B851A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7128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44CD-67FF-4E9A-AA51-DEBCA92C31FA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1AB52-DCE4-4844-8B39-30697B851A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4431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44CD-67FF-4E9A-AA51-DEBCA92C31FA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1AB52-DCE4-4844-8B39-30697B851A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540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44CD-67FF-4E9A-AA51-DEBCA92C31FA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1AB52-DCE4-4844-8B39-30697B851A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972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C4B44CD-67FF-4E9A-AA51-DEBCA92C31FA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5BC1AB52-DCE4-4844-8B39-30697B851A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818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68E92-CADB-7BED-D9E6-384A174EA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2D8D8A-3E54-E932-5203-F0051E710F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8590E-946E-DDF7-E8D4-40750214D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751B-FB6F-4D7E-9B15-89EFFDFAD0FF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643A5-942B-F759-CFF3-E20184E0B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F5BA8-E878-9B39-8D6A-547BE347C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57934-27C6-47B5-92F6-555E56BEE0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3856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7045-2F37-DF5D-705D-BCC467000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53276-F495-61F0-D530-12EAFB722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42264-4829-2CD7-48D4-31B366A51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751B-FB6F-4D7E-9B15-89EFFDFAD0FF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BAC96-94CC-4E45-7BF1-5EE117B9B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BC08D-B103-86AE-7EFF-39047848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57934-27C6-47B5-92F6-555E56BEE0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02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44CD-67FF-4E9A-AA51-DEBCA92C31FA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1AB52-DCE4-4844-8B39-30697B851A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411384"/>
      </p:ext>
    </p:extLst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08D18-F96A-1D66-69A1-108239986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678C1-DEEC-17EC-9417-E80503411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2072E-1901-156D-4E51-F8CA38861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751B-FB6F-4D7E-9B15-89EFFDFAD0FF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5E5DB-29CB-6367-D340-305133B42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C70B7-E2E5-DC55-BA08-422F7DCA5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57934-27C6-47B5-92F6-555E56BEE0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1297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58A3C-C127-66D1-CA8B-DC3F4B445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55FE7-9C6F-2477-F7E5-6CB657973B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87F52-2E8B-C1C3-A580-3B75AF34A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D155F-A8F7-88A0-E478-655BB44AC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751B-FB6F-4D7E-9B15-89EFFDFAD0FF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80313-AA68-9E4B-3F1D-3DAC501BC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F3FE0-C486-20A5-996D-CDFED392B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57934-27C6-47B5-92F6-555E56BEE0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3933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5478B-9350-3CD2-5DFB-6D460B6D1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1780C-F454-C91C-18A1-C93912D01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122FA-669D-1BBB-6E48-04A95AEC0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829082-9932-3EB4-7D4A-D5ABA87A2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7A4A69-2CF9-1AB8-6878-5C1DDB7387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0738C7-BC6A-6CBA-52CA-9F482289A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751B-FB6F-4D7E-9B15-89EFFDFAD0FF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70CB26-2AE1-F03C-E6D3-8B7605E9B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AF26DB-4FDF-8A43-B377-7F954C620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57934-27C6-47B5-92F6-555E56BEE0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0328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E8BC7-4B89-3DED-41C4-E7E2B7367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DD51D9-C97C-762F-F7E6-41B61B54D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751B-FB6F-4D7E-9B15-89EFFDFAD0FF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172699-1B30-9629-6650-605B374D7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913DD3-9DA6-B678-7060-6D49EFE44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57934-27C6-47B5-92F6-555E56BEE0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6473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633874-4B55-2392-748E-8A5943C0E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751B-FB6F-4D7E-9B15-89EFFDFAD0FF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4C901A-0DA9-AA1B-AC33-5E241738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C770A-591B-8A23-5155-A6D1975D6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57934-27C6-47B5-92F6-555E56BEE0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8019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13CD6-E991-BB48-A014-B60C06CAC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995D7-0891-9959-0D95-8F9267E1D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7BD66-6401-124D-5169-CBCF70D3F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0139C-7698-B700-541B-339845FBD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751B-FB6F-4D7E-9B15-89EFFDFAD0FF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4B434-0EE8-3BD2-02FC-9F6FD35C9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612FD-59D4-E727-F4A2-F4FFA9F3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57934-27C6-47B5-92F6-555E56BEE0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3734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7F018-EE0D-868A-0102-2622B623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CBA5C4-AC18-10C7-46A9-32587A6B5F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6F534E-67E2-18DA-FD70-E125FA5D1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D0779-2E15-D0BF-8569-8BC662D32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751B-FB6F-4D7E-9B15-89EFFDFAD0FF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4C10E-6CF9-32A2-1C09-5B55F203B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AC9DE-C97A-B0B7-109C-68D03A7C0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57934-27C6-47B5-92F6-555E56BEE0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4416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A9C97-5CB4-FD3F-3225-A2A267EB0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15235-79E0-419F-77FC-DFB07A63A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B9D05-F5B0-CD36-2FC0-936114632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751B-FB6F-4D7E-9B15-89EFFDFAD0FF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DEF27-7751-4D45-DC13-8C495ABB0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EB386-D382-718B-B818-FD8AF8F1B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57934-27C6-47B5-92F6-555E56BEE0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5037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DD97F5-1440-11BD-3252-F479C0394F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6A19C-1E17-11C0-B7BC-B931FEA8F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362E0-25D6-8A3C-61E2-1FAFFA7D6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751B-FB6F-4D7E-9B15-89EFFDFAD0FF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5BCC5-ABD2-80C7-1099-642436783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24E85-DA23-B1E8-9555-918C4C059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57934-27C6-47B5-92F6-555E56BEE0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414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44CD-67FF-4E9A-AA51-DEBCA92C31FA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5BC1AB52-DCE4-4844-8B39-30697B851A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653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44CD-67FF-4E9A-AA51-DEBCA92C31FA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1AB52-DCE4-4844-8B39-30697B851A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245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44CD-67FF-4E9A-AA51-DEBCA92C31FA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1AB52-DCE4-4844-8B39-30697B851A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599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44CD-67FF-4E9A-AA51-DEBCA92C31FA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1AB52-DCE4-4844-8B39-30697B851A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681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44CD-67FF-4E9A-AA51-DEBCA92C31FA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1AB52-DCE4-4844-8B39-30697B851A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747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44CD-67FF-4E9A-AA51-DEBCA92C31FA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1AB52-DCE4-4844-8B39-30697B851A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806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44CD-67FF-4E9A-AA51-DEBCA92C31FA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1AB52-DCE4-4844-8B39-30697B851A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934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B44CD-67FF-4E9A-AA51-DEBCA92C31FA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1AB52-DCE4-4844-8B39-30697B851A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3919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064FCE-8C37-A243-C6D8-363D0399C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21904-61D3-C8CC-0C17-CAFDE80C2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F48F7-CC8B-FBCF-66E9-EBDD8CA1E4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4751B-FB6F-4D7E-9B15-89EFFDFAD0FF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49A1F-226B-D96C-2EBD-38B864F1BC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1D97A-FB7D-BC20-4B68-A317861588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57934-27C6-47B5-92F6-555E56BEE0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66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A5B69-4DDE-D1C0-2239-1CB2EE46AD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COMPUTER PROGRAMMING ASSIGNMENT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0A2B3-4416-2312-8EEC-AB2C704FFA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</a:t>
            </a:r>
          </a:p>
          <a:p>
            <a:r>
              <a:rPr lang="en-GB" dirty="0"/>
              <a:t>GROUP 2 MEMBERS</a:t>
            </a:r>
          </a:p>
        </p:txBody>
      </p:sp>
    </p:spTree>
    <p:extLst>
      <p:ext uri="{BB962C8B-B14F-4D97-AF65-F5344CB8AC3E}">
        <p14:creationId xmlns:p14="http://schemas.microsoft.com/office/powerpoint/2010/main" val="3501329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6AF09-7AF6-3295-EB82-A1F1ED6D7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Checking for Roots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7F14F-B9E2-7BD9-0ACF-338298D0F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/>
              <a:t>if f(c) == 0 || (b - a) / 2 &lt; </a:t>
            </a:r>
            <a:r>
              <a:rPr lang="en-GB" dirty="0" err="1"/>
              <a:t>tol</a:t>
            </a:r>
            <a:endParaRPr lang="en-GB" sz="2400" dirty="0"/>
          </a:p>
          <a:p>
            <a:r>
              <a:rPr lang="en-GB" dirty="0"/>
              <a:t> break;</a:t>
            </a:r>
            <a:endParaRPr lang="en-GB" sz="2400" dirty="0"/>
          </a:p>
          <a:p>
            <a:r>
              <a:rPr lang="en-GB" dirty="0"/>
              <a:t>end</a:t>
            </a:r>
            <a:endParaRPr lang="en-GB" sz="2400" dirty="0"/>
          </a:p>
          <a:p>
            <a:pPr lvl="0"/>
            <a:r>
              <a:rPr lang="en-GB" dirty="0"/>
              <a:t>if f(c) == 0: Checks if the function value at c is zero, which means c is a root.</a:t>
            </a:r>
            <a:endParaRPr lang="en-GB" sz="2400" dirty="0"/>
          </a:p>
          <a:p>
            <a:pPr lvl="0"/>
            <a:r>
              <a:rPr lang="en-GB" dirty="0"/>
              <a:t>(b - a) / 2 &lt; </a:t>
            </a:r>
            <a:r>
              <a:rPr lang="en-GB" dirty="0" err="1"/>
              <a:t>tol</a:t>
            </a:r>
            <a:r>
              <a:rPr lang="en-GB" dirty="0"/>
              <a:t>: Checks if the width of the interval is smaller than the tolerance. If true, the method is considered to have converged, and the loop will break.</a:t>
            </a:r>
            <a:endParaRPr lang="en-GB" sz="2400" dirty="0"/>
          </a:p>
          <a:p>
            <a:pPr lvl="3"/>
            <a:r>
              <a:rPr lang="en-GB" sz="1600" b="1" dirty="0"/>
              <a:t> </a:t>
            </a:r>
            <a:r>
              <a:rPr lang="en-GB" b="1" dirty="0"/>
              <a:t>Updating the Interval</a:t>
            </a:r>
          </a:p>
          <a:p>
            <a:r>
              <a:rPr lang="en-GB" dirty="0"/>
              <a:t>if f(a) * f(c) &lt; 0</a:t>
            </a:r>
            <a:endParaRPr lang="en-GB" sz="2400" dirty="0"/>
          </a:p>
          <a:p>
            <a:r>
              <a:rPr lang="en-GB" dirty="0"/>
              <a:t>    b = c;</a:t>
            </a:r>
            <a:endParaRPr lang="en-GB" sz="2400" dirty="0"/>
          </a:p>
          <a:p>
            <a:r>
              <a:rPr lang="en-GB" dirty="0"/>
              <a:t>else</a:t>
            </a:r>
            <a:endParaRPr lang="en-GB" sz="2400" dirty="0"/>
          </a:p>
          <a:p>
            <a:r>
              <a:rPr lang="en-GB" dirty="0"/>
              <a:t>    a = c;</a:t>
            </a:r>
            <a:endParaRPr lang="en-GB" sz="2400" dirty="0"/>
          </a:p>
          <a:p>
            <a:r>
              <a:rPr lang="en-GB" dirty="0"/>
              <a:t>end</a:t>
            </a:r>
            <a:endParaRPr lang="en-GB" sz="2400" dirty="0"/>
          </a:p>
          <a:p>
            <a:pPr lvl="0"/>
            <a:r>
              <a:rPr lang="en-GB" dirty="0"/>
              <a:t>if f(a) * f(c) &lt; 0: Determines if the root lies between a and c by checking if the product of f(a) and f(c) is negative. If it is, the root is in the interval \ ([a, c] \).</a:t>
            </a:r>
            <a:endParaRPr lang="en-GB" sz="2400" dirty="0"/>
          </a:p>
          <a:p>
            <a:pPr lvl="0"/>
            <a:r>
              <a:rPr lang="en-GB" dirty="0"/>
              <a:t>b = c; or a = c; Updates the interval based on where the root is believed to be.</a:t>
            </a:r>
            <a:endParaRPr lang="en-GB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1160959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E4234-D682-7521-1F73-951E214AB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NEWTON RAPHSON METHOD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815C0-6858-4972-519C-5844486B0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lvl="3"/>
            <a:r>
              <a:rPr lang="en-GB" sz="1600" b="1" dirty="0"/>
              <a:t> </a:t>
            </a:r>
            <a:r>
              <a:rPr lang="en-GB" b="1" dirty="0"/>
              <a:t>Updating the Interval</a:t>
            </a:r>
          </a:p>
          <a:p>
            <a:r>
              <a:rPr lang="en-GB" dirty="0"/>
              <a:t>if f(a) * f(c) &lt; 0</a:t>
            </a:r>
            <a:endParaRPr lang="en-GB" sz="2400" dirty="0"/>
          </a:p>
          <a:p>
            <a:r>
              <a:rPr lang="en-GB" dirty="0"/>
              <a:t>    b = c;</a:t>
            </a:r>
            <a:endParaRPr lang="en-GB" sz="2400" dirty="0"/>
          </a:p>
          <a:p>
            <a:r>
              <a:rPr lang="en-GB" dirty="0"/>
              <a:t>else</a:t>
            </a:r>
            <a:endParaRPr lang="en-GB" sz="2400" dirty="0"/>
          </a:p>
          <a:p>
            <a:r>
              <a:rPr lang="en-GB" dirty="0"/>
              <a:t>    a = c;</a:t>
            </a:r>
            <a:endParaRPr lang="en-GB" sz="2400" dirty="0"/>
          </a:p>
          <a:p>
            <a:r>
              <a:rPr lang="en-GB" dirty="0"/>
              <a:t>end</a:t>
            </a:r>
            <a:endParaRPr lang="en-GB" sz="2400" dirty="0"/>
          </a:p>
          <a:p>
            <a:pPr lvl="0"/>
            <a:r>
              <a:rPr lang="en-GB" dirty="0"/>
              <a:t>if f(a) * f(c) &lt; 0: Determines if the root lies between a and c by checking if the product of f(a) and f(c) is negative. If it is, the root is in the interval \ ([a, c] \).</a:t>
            </a:r>
            <a:endParaRPr lang="en-GB" sz="2400" dirty="0"/>
          </a:p>
          <a:p>
            <a:pPr lvl="0"/>
            <a:r>
              <a:rPr lang="en-GB" dirty="0"/>
              <a:t>b = c; or a = c; Updates the interval based on where the root is believed to be.</a:t>
            </a:r>
            <a:endParaRPr lang="en-GB" sz="2400" dirty="0"/>
          </a:p>
          <a:p>
            <a:pPr lvl="3"/>
            <a:r>
              <a:rPr lang="en-GB" sz="1600" b="1" dirty="0"/>
              <a:t> </a:t>
            </a:r>
            <a:r>
              <a:rPr lang="en-GB" b="1" dirty="0"/>
              <a:t>Storing Results</a:t>
            </a:r>
          </a:p>
          <a:p>
            <a:r>
              <a:rPr lang="en-GB" dirty="0"/>
              <a:t>root4bisection = c;</a:t>
            </a:r>
            <a:endParaRPr lang="en-GB" sz="2400" dirty="0"/>
          </a:p>
          <a:p>
            <a:r>
              <a:rPr lang="en-GB" dirty="0"/>
              <a:t>time4bisection = toc;</a:t>
            </a:r>
            <a:endParaRPr lang="en-GB" sz="2400" dirty="0"/>
          </a:p>
          <a:p>
            <a:pPr lvl="0"/>
            <a:r>
              <a:rPr lang="en-GB" dirty="0"/>
              <a:t>root4bisection = c; Stores the approximate root found by the bisection method.</a:t>
            </a:r>
            <a:endParaRPr lang="en-GB" sz="2400" dirty="0"/>
          </a:p>
          <a:p>
            <a:pPr lvl="0"/>
            <a:r>
              <a:rPr lang="en-GB" dirty="0"/>
              <a:t>time4bisection = toc; Stops the timer and records the elapsed time since tic was called.</a:t>
            </a:r>
            <a:endParaRPr lang="en-GB" sz="2400" dirty="0"/>
          </a:p>
          <a:p>
            <a:r>
              <a:rPr lang="en-GB" dirty="0"/>
              <a:t> </a:t>
            </a:r>
            <a:endParaRPr lang="en-GB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9044770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2014F-6058-464C-23B8-387335364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NEWTON RAPHSON METHOD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259D3-1F8D-9080-4341-0A10C624B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/>
              <a:t>The </a:t>
            </a:r>
            <a:r>
              <a:rPr lang="en-GB" b="1" dirty="0"/>
              <a:t>Newton–Raphson method</a:t>
            </a:r>
            <a:r>
              <a:rPr lang="en-GB" dirty="0"/>
              <a:t> (also called the </a:t>
            </a:r>
            <a:r>
              <a:rPr lang="en-GB" b="1" dirty="0"/>
              <a:t>Newton method</a:t>
            </a:r>
            <a:r>
              <a:rPr lang="en-GB" dirty="0"/>
              <a:t>) is an </a:t>
            </a:r>
            <a:r>
              <a:rPr lang="en-GB" b="1" dirty="0"/>
              <a:t>iterative numerical technique</a:t>
            </a:r>
            <a:r>
              <a:rPr lang="en-GB" dirty="0"/>
              <a:t> used to find </a:t>
            </a:r>
            <a:r>
              <a:rPr lang="en-GB" b="1" dirty="0"/>
              <a:t>roots</a:t>
            </a:r>
            <a:r>
              <a:rPr lang="en-GB" dirty="0"/>
              <a:t> (solutions) of real-valued equations. In other words, it helps solve equations of the form</a:t>
            </a:r>
            <a:r>
              <a:rPr lang="en-GB" sz="3600" dirty="0"/>
              <a:t> </a:t>
            </a:r>
            <a:r>
              <a:rPr lang="en-GB" dirty="0"/>
              <a:t>f(x)=0 by successively improving an initial guess.</a:t>
            </a:r>
          </a:p>
          <a:p>
            <a:r>
              <a:rPr lang="en-GB" dirty="0"/>
              <a:t>x0=0.5;</a:t>
            </a:r>
          </a:p>
          <a:p>
            <a:r>
              <a:rPr lang="en-GB" dirty="0"/>
              <a:t>tic</a:t>
            </a:r>
          </a:p>
          <a:p>
            <a:r>
              <a:rPr lang="en-GB" dirty="0"/>
              <a:t>for k=1:max1</a:t>
            </a:r>
          </a:p>
          <a:p>
            <a:r>
              <a:rPr lang="en-GB" dirty="0"/>
              <a:t>    x1=x0-f(x0)/</a:t>
            </a:r>
            <a:r>
              <a:rPr lang="en-GB" dirty="0" err="1"/>
              <a:t>df</a:t>
            </a:r>
            <a:r>
              <a:rPr lang="en-GB" dirty="0"/>
              <a:t>(x0);</a:t>
            </a:r>
          </a:p>
          <a:p>
            <a:r>
              <a:rPr lang="en-GB" dirty="0"/>
              <a:t>    if abs(x1-x0)&lt;</a:t>
            </a:r>
            <a:r>
              <a:rPr lang="en-GB" dirty="0" err="1"/>
              <a:t>tol</a:t>
            </a:r>
            <a:endParaRPr lang="en-GB" dirty="0"/>
          </a:p>
          <a:p>
            <a:r>
              <a:rPr lang="en-GB" dirty="0"/>
              <a:t>        break;</a:t>
            </a:r>
          </a:p>
          <a:p>
            <a:r>
              <a:rPr lang="en-GB" dirty="0"/>
              <a:t>    end</a:t>
            </a:r>
          </a:p>
          <a:p>
            <a:r>
              <a:rPr lang="en-GB" dirty="0"/>
              <a:t>    x0=x1;</a:t>
            </a:r>
          </a:p>
          <a:p>
            <a:r>
              <a:rPr lang="en-GB" dirty="0"/>
              <a:t>end</a:t>
            </a:r>
          </a:p>
          <a:p>
            <a:r>
              <a:rPr lang="en-GB" dirty="0"/>
              <a:t>root4newton=x1;</a:t>
            </a:r>
          </a:p>
          <a:p>
            <a:r>
              <a:rPr lang="en-GB" dirty="0"/>
              <a:t>time4newton=toc;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4839141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D2DBF-F27B-3314-9A6D-5EC771E3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1AE70-546D-24A4-9976-86B6BD7BE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3BDCF3-87D1-2864-F28E-BDBA190CA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" y="1825625"/>
            <a:ext cx="8929688" cy="3743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8506636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0B0A7-76ED-9DF8-F912-05E2A5DAB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PART B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26AA1-FE1D-070C-7F27-2E8DF1395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lvl="1"/>
            <a:endParaRPr lang="en-GB" b="1" dirty="0"/>
          </a:p>
          <a:p>
            <a:pPr lvl="1"/>
            <a:r>
              <a:rPr lang="en-GB" b="1" dirty="0"/>
              <a:t>INTRODUCTION</a:t>
            </a:r>
          </a:p>
          <a:p>
            <a:r>
              <a:rPr lang="en-GB" dirty="0"/>
              <a:t>Here we looked at different methods of solving differential equations numerically. Which include Euler, Runge-</a:t>
            </a:r>
            <a:r>
              <a:rPr lang="en-GB" dirty="0" err="1"/>
              <a:t>Kutta</a:t>
            </a:r>
            <a:r>
              <a:rPr lang="en-GB" dirty="0"/>
              <a:t> and many others.</a:t>
            </a:r>
            <a:endParaRPr lang="en-GB" sz="2000" dirty="0"/>
          </a:p>
          <a:p>
            <a:r>
              <a:rPr lang="en-GB" dirty="0"/>
              <a:t>They have been explained below</a:t>
            </a:r>
            <a:endParaRPr lang="en-GB" sz="2000" dirty="0"/>
          </a:p>
          <a:p>
            <a:pPr lvl="2"/>
            <a:r>
              <a:rPr lang="en-GB" b="1" dirty="0"/>
              <a:t>PARAMETERS USED</a:t>
            </a:r>
          </a:p>
          <a:p>
            <a:r>
              <a:rPr lang="en-GB" dirty="0"/>
              <a:t>T1 = 90;</a:t>
            </a:r>
          </a:p>
          <a:p>
            <a:r>
              <a:rPr lang="en-GB" dirty="0"/>
              <a:t>Environmental Temperature</a:t>
            </a:r>
            <a:endParaRPr lang="en-GB" sz="2000" dirty="0"/>
          </a:p>
          <a:p>
            <a:r>
              <a:rPr lang="en-GB" dirty="0" err="1"/>
              <a:t>T_env</a:t>
            </a:r>
            <a:r>
              <a:rPr lang="en-GB" dirty="0"/>
              <a:t> = 25;</a:t>
            </a:r>
          </a:p>
          <a:p>
            <a:r>
              <a:rPr lang="en-GB" dirty="0"/>
              <a:t>v=</a:t>
            </a:r>
            <a:r>
              <a:rPr lang="en-GB" dirty="0" err="1"/>
              <a:t>T_env</a:t>
            </a:r>
            <a:r>
              <a:rPr lang="en-GB" dirty="0"/>
              <a:t>;</a:t>
            </a:r>
          </a:p>
          <a:p>
            <a:r>
              <a:rPr lang="en-GB" dirty="0"/>
              <a:t>Cooling rate</a:t>
            </a:r>
            <a:endParaRPr lang="en-GB" sz="2000" dirty="0"/>
          </a:p>
          <a:p>
            <a:r>
              <a:rPr lang="en-GB" dirty="0"/>
              <a:t>k = 0.5;</a:t>
            </a:r>
          </a:p>
          <a:p>
            <a:r>
              <a:rPr lang="en-GB" dirty="0"/>
              <a:t>Interval</a:t>
            </a:r>
            <a:endParaRPr lang="en-GB" sz="2000" dirty="0"/>
          </a:p>
          <a:p>
            <a:r>
              <a:rPr lang="en-GB" dirty="0" err="1"/>
              <a:t>tspan</a:t>
            </a:r>
            <a:r>
              <a:rPr lang="en-GB" dirty="0"/>
              <a:t> = 0:1:60;</a:t>
            </a:r>
          </a:p>
          <a:p>
            <a:r>
              <a:rPr lang="en-GB" dirty="0"/>
              <a:t>Differential Equation</a:t>
            </a:r>
            <a:endParaRPr lang="en-GB" sz="2000" dirty="0"/>
          </a:p>
          <a:p>
            <a:r>
              <a:rPr lang="en-GB" dirty="0"/>
              <a:t>f = @(T) -k*(T-v);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4262023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7FB3F-2C0D-6A06-E0F7-3FC9CAD73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EULER METHOD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F9027-DF37-1844-6156-C5AEE9EA4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The Euler method is a numerical technique used to approximate the solution of ordinary differential equations (ODEs). It's a first-order method, meaning it uses the current estimate to calculate the next estimate.</a:t>
            </a:r>
            <a:endParaRPr lang="en-GB" sz="2000" dirty="0"/>
          </a:p>
          <a:p>
            <a:r>
              <a:rPr lang="en-GB" dirty="0" err="1"/>
              <a:t>T_euler</a:t>
            </a:r>
            <a:r>
              <a:rPr lang="en-GB" dirty="0"/>
              <a:t> = zeros(size(</a:t>
            </a:r>
            <a:r>
              <a:rPr lang="en-GB" dirty="0" err="1"/>
              <a:t>tspan</a:t>
            </a:r>
            <a:r>
              <a:rPr lang="en-GB" dirty="0"/>
              <a:t>));</a:t>
            </a:r>
          </a:p>
          <a:p>
            <a:r>
              <a:rPr lang="en-GB" dirty="0" err="1"/>
              <a:t>T_euler</a:t>
            </a:r>
            <a:r>
              <a:rPr lang="en-GB" dirty="0"/>
              <a:t>(1) = T1;</a:t>
            </a:r>
          </a:p>
          <a:p>
            <a:r>
              <a:rPr lang="en-GB" dirty="0"/>
              <a:t>tic</a:t>
            </a:r>
          </a:p>
          <a:p>
            <a:r>
              <a:rPr lang="en-GB" dirty="0"/>
              <a:t>for </a:t>
            </a:r>
            <a:r>
              <a:rPr lang="en-GB" dirty="0" err="1"/>
              <a:t>i</a:t>
            </a:r>
            <a:r>
              <a:rPr lang="en-GB" dirty="0"/>
              <a:t> = 1:length(</a:t>
            </a:r>
            <a:r>
              <a:rPr lang="en-GB" dirty="0" err="1"/>
              <a:t>tspan</a:t>
            </a:r>
            <a:r>
              <a:rPr lang="en-GB" dirty="0"/>
              <a:t>)-1</a:t>
            </a:r>
          </a:p>
          <a:p>
            <a:r>
              <a:rPr lang="en-GB" dirty="0"/>
              <a:t>    </a:t>
            </a:r>
            <a:r>
              <a:rPr lang="en-GB" dirty="0" err="1"/>
              <a:t>T_euler</a:t>
            </a:r>
            <a:r>
              <a:rPr lang="en-GB" dirty="0"/>
              <a:t>(i+1) = </a:t>
            </a:r>
            <a:r>
              <a:rPr lang="en-GB" dirty="0" err="1"/>
              <a:t>T_euler</a:t>
            </a:r>
            <a:r>
              <a:rPr lang="en-GB" dirty="0"/>
              <a:t>(</a:t>
            </a:r>
            <a:r>
              <a:rPr lang="en-GB" dirty="0" err="1"/>
              <a:t>i</a:t>
            </a:r>
            <a:r>
              <a:rPr lang="en-GB" dirty="0"/>
              <a:t>) + f(</a:t>
            </a:r>
            <a:r>
              <a:rPr lang="en-GB" dirty="0" err="1"/>
              <a:t>T_euler</a:t>
            </a:r>
            <a:r>
              <a:rPr lang="en-GB" dirty="0"/>
              <a:t>(</a:t>
            </a:r>
            <a:r>
              <a:rPr lang="en-GB" dirty="0" err="1"/>
              <a:t>i</a:t>
            </a:r>
            <a:r>
              <a:rPr lang="en-GB" dirty="0"/>
              <a:t>))*(</a:t>
            </a:r>
            <a:r>
              <a:rPr lang="en-GB" dirty="0" err="1"/>
              <a:t>tspan</a:t>
            </a:r>
            <a:r>
              <a:rPr lang="en-GB" dirty="0"/>
              <a:t>(i+1)-</a:t>
            </a:r>
            <a:r>
              <a:rPr lang="en-GB" dirty="0" err="1"/>
              <a:t>tspan</a:t>
            </a:r>
            <a:r>
              <a:rPr lang="en-GB" dirty="0"/>
              <a:t>(</a:t>
            </a:r>
            <a:r>
              <a:rPr lang="en-GB" dirty="0" err="1"/>
              <a:t>i</a:t>
            </a:r>
            <a:r>
              <a:rPr lang="en-GB" dirty="0"/>
              <a:t>));</a:t>
            </a:r>
          </a:p>
          <a:p>
            <a:r>
              <a:rPr lang="en-GB" dirty="0"/>
              <a:t>end</a:t>
            </a:r>
          </a:p>
          <a:p>
            <a:r>
              <a:rPr lang="en-GB" dirty="0"/>
              <a:t>time4euler = toc;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5897016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8A7EE-80B0-7FCB-991A-9582391D2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Explanation: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A9C3C-FE57-1AFA-0BB4-D2DD07FCD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GB" dirty="0" err="1"/>
              <a:t>T_euler</a:t>
            </a:r>
            <a:r>
              <a:rPr lang="en-GB" dirty="0"/>
              <a:t> = zeros(size(</a:t>
            </a:r>
            <a:r>
              <a:rPr lang="en-GB" dirty="0" err="1"/>
              <a:t>tspan</a:t>
            </a:r>
            <a:r>
              <a:rPr lang="en-GB" dirty="0"/>
              <a:t>)): Initializes an array </a:t>
            </a:r>
            <a:r>
              <a:rPr lang="en-GB" dirty="0" err="1"/>
              <a:t>T_euler</a:t>
            </a:r>
            <a:r>
              <a:rPr lang="en-GB" dirty="0"/>
              <a:t> to store the temperature values calculated using the Euler method. It is the same size as </a:t>
            </a:r>
            <a:r>
              <a:rPr lang="en-GB" dirty="0" err="1"/>
              <a:t>tspan</a:t>
            </a:r>
            <a:r>
              <a:rPr lang="en-GB" dirty="0"/>
              <a:t>.</a:t>
            </a:r>
            <a:endParaRPr lang="en-GB" sz="2400" dirty="0"/>
          </a:p>
          <a:p>
            <a:pPr lvl="0"/>
            <a:r>
              <a:rPr lang="en-GB" dirty="0" err="1"/>
              <a:t>T_euler</a:t>
            </a:r>
            <a:r>
              <a:rPr lang="en-GB" dirty="0"/>
              <a:t>(1) = T1: Sets the first element of </a:t>
            </a:r>
            <a:r>
              <a:rPr lang="en-GB" dirty="0" err="1"/>
              <a:t>T_euler</a:t>
            </a:r>
            <a:r>
              <a:rPr lang="en-GB" dirty="0"/>
              <a:t> to the initial temperature \( T1 \).</a:t>
            </a:r>
            <a:endParaRPr lang="en-GB" sz="2400" dirty="0"/>
          </a:p>
          <a:p>
            <a:pPr lvl="0"/>
            <a:r>
              <a:rPr lang="en-GB" dirty="0"/>
              <a:t>tic: Starts a timer to measure the execution time of the method.</a:t>
            </a:r>
            <a:endParaRPr lang="en-GB" sz="2400" dirty="0"/>
          </a:p>
          <a:p>
            <a:pPr lvl="0"/>
            <a:r>
              <a:rPr lang="en-GB" dirty="0"/>
              <a:t>for </a:t>
            </a:r>
            <a:r>
              <a:rPr lang="en-GB" dirty="0" err="1"/>
              <a:t>i</a:t>
            </a:r>
            <a:r>
              <a:rPr lang="en-GB" dirty="0"/>
              <a:t> = 1:length(</a:t>
            </a:r>
            <a:r>
              <a:rPr lang="en-GB" dirty="0" err="1"/>
              <a:t>tspan</a:t>
            </a:r>
            <a:r>
              <a:rPr lang="en-GB" dirty="0"/>
              <a:t>)-1: Loops through each time step, excluding the last one because it will calculate the next temperature.</a:t>
            </a:r>
            <a:endParaRPr lang="en-GB" sz="2400" dirty="0"/>
          </a:p>
          <a:p>
            <a:pPr lvl="0"/>
            <a:r>
              <a:rPr lang="en-GB" dirty="0" err="1"/>
              <a:t>T_euler</a:t>
            </a:r>
            <a:r>
              <a:rPr lang="en-GB" dirty="0"/>
              <a:t>(i+1) = </a:t>
            </a:r>
            <a:r>
              <a:rPr lang="en-GB" dirty="0" err="1"/>
              <a:t>T_euler</a:t>
            </a:r>
            <a:r>
              <a:rPr lang="en-GB" dirty="0"/>
              <a:t>(</a:t>
            </a:r>
            <a:r>
              <a:rPr lang="en-GB" dirty="0" err="1"/>
              <a:t>i</a:t>
            </a:r>
            <a:r>
              <a:rPr lang="en-GB" dirty="0"/>
              <a:t>) + f(</a:t>
            </a:r>
            <a:r>
              <a:rPr lang="en-GB" dirty="0" err="1"/>
              <a:t>T_euler</a:t>
            </a:r>
            <a:r>
              <a:rPr lang="en-GB" dirty="0"/>
              <a:t>(</a:t>
            </a:r>
            <a:r>
              <a:rPr lang="en-GB" dirty="0" err="1"/>
              <a:t>i</a:t>
            </a:r>
            <a:r>
              <a:rPr lang="en-GB" dirty="0"/>
              <a:t>)) * (</a:t>
            </a:r>
            <a:r>
              <a:rPr lang="en-GB" dirty="0" err="1"/>
              <a:t>tspan</a:t>
            </a:r>
            <a:r>
              <a:rPr lang="en-GB" dirty="0"/>
              <a:t>(i+1) - </a:t>
            </a:r>
            <a:r>
              <a:rPr lang="en-GB" dirty="0" err="1"/>
              <a:t>tspan</a:t>
            </a:r>
            <a:r>
              <a:rPr lang="en-GB" dirty="0"/>
              <a:t>(</a:t>
            </a:r>
            <a:r>
              <a:rPr lang="en-GB" dirty="0" err="1"/>
              <a:t>i</a:t>
            </a:r>
            <a:r>
              <a:rPr lang="en-GB" dirty="0"/>
              <a:t>)):</a:t>
            </a:r>
            <a:endParaRPr lang="en-GB" sz="2400" dirty="0"/>
          </a:p>
          <a:p>
            <a:pPr lvl="0"/>
            <a:r>
              <a:rPr lang="en-GB" dirty="0"/>
              <a:t>This line updates the temperature at the next time step based on the current temperature.</a:t>
            </a:r>
            <a:endParaRPr lang="en-GB" sz="2400" dirty="0"/>
          </a:p>
          <a:p>
            <a:pPr lvl="0"/>
            <a:r>
              <a:rPr lang="en-GB" dirty="0"/>
              <a:t>The term f(</a:t>
            </a:r>
            <a:r>
              <a:rPr lang="en-GB" dirty="0" err="1"/>
              <a:t>T_euler</a:t>
            </a:r>
            <a:r>
              <a:rPr lang="en-GB" dirty="0"/>
              <a:t>(</a:t>
            </a:r>
            <a:r>
              <a:rPr lang="en-GB" dirty="0" err="1"/>
              <a:t>i</a:t>
            </a:r>
            <a:r>
              <a:rPr lang="en-GB" dirty="0"/>
              <a:t>)) computes the rate of change at the current temperature.</a:t>
            </a:r>
            <a:endParaRPr lang="en-GB" sz="2400" dirty="0"/>
          </a:p>
          <a:p>
            <a:pPr lvl="0"/>
            <a:r>
              <a:rPr lang="en-GB" dirty="0"/>
              <a:t>The product f(</a:t>
            </a:r>
            <a:r>
              <a:rPr lang="en-GB" dirty="0" err="1"/>
              <a:t>T_euler</a:t>
            </a:r>
            <a:r>
              <a:rPr lang="en-GB" dirty="0"/>
              <a:t>(</a:t>
            </a:r>
            <a:r>
              <a:rPr lang="en-GB" dirty="0" err="1"/>
              <a:t>i</a:t>
            </a:r>
            <a:r>
              <a:rPr lang="en-GB" dirty="0"/>
              <a:t>)) * (</a:t>
            </a:r>
            <a:r>
              <a:rPr lang="en-GB" dirty="0" err="1"/>
              <a:t>tspan</a:t>
            </a:r>
            <a:r>
              <a:rPr lang="en-GB" dirty="0"/>
              <a:t>(i+1) - </a:t>
            </a:r>
            <a:r>
              <a:rPr lang="en-GB" dirty="0" err="1"/>
              <a:t>tspan</a:t>
            </a:r>
            <a:r>
              <a:rPr lang="en-GB" dirty="0"/>
              <a:t>(</a:t>
            </a:r>
            <a:r>
              <a:rPr lang="en-GB" dirty="0" err="1"/>
              <a:t>i</a:t>
            </a:r>
            <a:r>
              <a:rPr lang="en-GB" dirty="0"/>
              <a:t>)) gives the change in temperature over the interval, which is added to the current temperature.</a:t>
            </a:r>
            <a:endParaRPr lang="en-GB" sz="2400" dirty="0"/>
          </a:p>
          <a:p>
            <a:pPr lvl="0"/>
            <a:r>
              <a:rPr lang="en-GB" dirty="0"/>
              <a:t>time4euler = toc: Stops the timer and stores the execution time in time4euler.</a:t>
            </a:r>
            <a:endParaRPr lang="en-GB" sz="2400" dirty="0"/>
          </a:p>
          <a:p>
            <a:r>
              <a:rPr lang="en-GB" dirty="0"/>
              <a:t> </a:t>
            </a:r>
            <a:endParaRPr lang="en-GB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8291421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65A8F-FCD4-DEDA-E339-92683624C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GB" b="1"/>
              <a:t>RUNGE-KUTTA METHOD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05515-527B-8030-13B2-11CC09379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/>
              <a:t>T_rk4 = zeros(size(</a:t>
            </a:r>
            <a:r>
              <a:rPr lang="en-GB" dirty="0" err="1"/>
              <a:t>tspan</a:t>
            </a:r>
            <a:r>
              <a:rPr lang="en-GB" dirty="0"/>
              <a:t>));</a:t>
            </a:r>
          </a:p>
          <a:p>
            <a:r>
              <a:rPr lang="en-GB" dirty="0"/>
              <a:t>T_rk4(1) = T1;</a:t>
            </a:r>
          </a:p>
          <a:p>
            <a:r>
              <a:rPr lang="en-GB" dirty="0"/>
              <a:t>tic</a:t>
            </a:r>
          </a:p>
          <a:p>
            <a:r>
              <a:rPr lang="en-GB" dirty="0"/>
              <a:t>for </a:t>
            </a:r>
            <a:r>
              <a:rPr lang="en-GB" dirty="0" err="1"/>
              <a:t>i</a:t>
            </a:r>
            <a:r>
              <a:rPr lang="en-GB" dirty="0"/>
              <a:t> = 1:length(</a:t>
            </a:r>
            <a:r>
              <a:rPr lang="en-GB" dirty="0" err="1"/>
              <a:t>tspan</a:t>
            </a:r>
            <a:r>
              <a:rPr lang="en-GB" dirty="0"/>
              <a:t>)-1</a:t>
            </a:r>
          </a:p>
          <a:p>
            <a:r>
              <a:rPr lang="en-GB" dirty="0"/>
              <a:t>    h = </a:t>
            </a:r>
            <a:r>
              <a:rPr lang="en-GB" dirty="0" err="1"/>
              <a:t>tspan</a:t>
            </a:r>
            <a:r>
              <a:rPr lang="en-GB" dirty="0"/>
              <a:t>(i+1)-</a:t>
            </a:r>
            <a:r>
              <a:rPr lang="en-GB" dirty="0" err="1"/>
              <a:t>tspan</a:t>
            </a:r>
            <a:r>
              <a:rPr lang="en-GB" dirty="0"/>
              <a:t>(</a:t>
            </a:r>
            <a:r>
              <a:rPr lang="en-GB" dirty="0" err="1"/>
              <a:t>i</a:t>
            </a:r>
            <a:r>
              <a:rPr lang="en-GB" dirty="0"/>
              <a:t>);</a:t>
            </a:r>
          </a:p>
          <a:p>
            <a:r>
              <a:rPr lang="en-GB" dirty="0"/>
              <a:t>    k1 = f(T_rk4(</a:t>
            </a:r>
            <a:r>
              <a:rPr lang="en-GB" dirty="0" err="1"/>
              <a:t>i</a:t>
            </a:r>
            <a:r>
              <a:rPr lang="en-GB" dirty="0"/>
              <a:t>));</a:t>
            </a:r>
          </a:p>
          <a:p>
            <a:r>
              <a:rPr lang="en-GB" dirty="0"/>
              <a:t>    k2 = f(T_rk4(</a:t>
            </a:r>
            <a:r>
              <a:rPr lang="en-GB" dirty="0" err="1"/>
              <a:t>i</a:t>
            </a:r>
            <a:r>
              <a:rPr lang="en-GB" dirty="0"/>
              <a:t>) + 0.5*h*k1);</a:t>
            </a:r>
          </a:p>
          <a:p>
            <a:r>
              <a:rPr lang="en-GB" dirty="0"/>
              <a:t>    k3 = f(T_rk4(</a:t>
            </a:r>
            <a:r>
              <a:rPr lang="en-GB" dirty="0" err="1"/>
              <a:t>i</a:t>
            </a:r>
            <a:r>
              <a:rPr lang="en-GB" dirty="0"/>
              <a:t>) + 0.5*h*k2);</a:t>
            </a:r>
          </a:p>
          <a:p>
            <a:r>
              <a:rPr lang="en-GB" dirty="0"/>
              <a:t>    k4 = f(T_rk4(</a:t>
            </a:r>
            <a:r>
              <a:rPr lang="en-GB" dirty="0" err="1"/>
              <a:t>i</a:t>
            </a:r>
            <a:r>
              <a:rPr lang="en-GB" dirty="0"/>
              <a:t>) + h*k3);</a:t>
            </a:r>
          </a:p>
          <a:p>
            <a:r>
              <a:rPr lang="en-GB" dirty="0"/>
              <a:t>    T_rk4(i+1) = T_rk4(</a:t>
            </a:r>
            <a:r>
              <a:rPr lang="en-GB" dirty="0" err="1"/>
              <a:t>i</a:t>
            </a:r>
            <a:r>
              <a:rPr lang="en-GB" dirty="0"/>
              <a:t>) + (h/6)*(k1 + 2*k2 + 2*k3 + k4);</a:t>
            </a:r>
          </a:p>
          <a:p>
            <a:r>
              <a:rPr lang="en-GB" dirty="0"/>
              <a:t>end</a:t>
            </a:r>
          </a:p>
          <a:p>
            <a:r>
              <a:rPr lang="en-GB" dirty="0"/>
              <a:t>time4rk4 = toc;</a:t>
            </a:r>
          </a:p>
          <a:p>
            <a:r>
              <a:rPr lang="en-GB" dirty="0" err="1"/>
              <a:t>T_exact</a:t>
            </a:r>
            <a:r>
              <a:rPr lang="en-GB" dirty="0"/>
              <a:t> = v + (T1-v)*exp(-k*</a:t>
            </a:r>
            <a:r>
              <a:rPr lang="en-GB" dirty="0" err="1"/>
              <a:t>tspan</a:t>
            </a:r>
            <a:r>
              <a:rPr lang="en-GB" dirty="0"/>
              <a:t>);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1050558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08327-7F5E-1A83-63D5-1DAC59D4E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Explanation: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8D723-1265-9C53-0E57-CADADD8AA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GB" dirty="0"/>
              <a:t>T_rk4 = zeros(size(</a:t>
            </a:r>
            <a:r>
              <a:rPr lang="en-GB" dirty="0" err="1"/>
              <a:t>tspan</a:t>
            </a:r>
            <a:r>
              <a:rPr lang="en-GB" dirty="0"/>
              <a:t>)): Initializes an array T_rk4 to store the temperature values calculated using the RK4 method.</a:t>
            </a:r>
            <a:endParaRPr lang="en-GB" sz="2400" dirty="0"/>
          </a:p>
          <a:p>
            <a:pPr lvl="0"/>
            <a:r>
              <a:rPr lang="en-GB" dirty="0"/>
              <a:t>T_rk4(1) = T1: Sets the first element of T_rk4 to the initial temperature \( T1 \).</a:t>
            </a:r>
            <a:endParaRPr lang="en-GB" sz="2400" dirty="0"/>
          </a:p>
          <a:p>
            <a:pPr lvl="0"/>
            <a:r>
              <a:rPr lang="en-GB" dirty="0"/>
              <a:t>tic: Starts the timer.</a:t>
            </a:r>
            <a:endParaRPr lang="en-GB" sz="2400" dirty="0"/>
          </a:p>
          <a:p>
            <a:pPr lvl="0"/>
            <a:r>
              <a:rPr lang="en-GB" dirty="0"/>
              <a:t>for </a:t>
            </a:r>
            <a:r>
              <a:rPr lang="en-GB" dirty="0" err="1"/>
              <a:t>i</a:t>
            </a:r>
            <a:r>
              <a:rPr lang="en-GB" dirty="0"/>
              <a:t> = 1:length(</a:t>
            </a:r>
            <a:r>
              <a:rPr lang="en-GB" dirty="0" err="1"/>
              <a:t>tspan</a:t>
            </a:r>
            <a:r>
              <a:rPr lang="en-GB" dirty="0"/>
              <a:t>)-1: Loops through each time step.</a:t>
            </a:r>
            <a:endParaRPr lang="en-GB" sz="2400" dirty="0"/>
          </a:p>
          <a:p>
            <a:pPr lvl="0"/>
            <a:r>
              <a:rPr lang="en-GB" dirty="0"/>
              <a:t>h = </a:t>
            </a:r>
            <a:r>
              <a:rPr lang="en-GB" dirty="0" err="1"/>
              <a:t>tspan</a:t>
            </a:r>
            <a:r>
              <a:rPr lang="en-GB" dirty="0"/>
              <a:t>(i+1) - </a:t>
            </a:r>
            <a:r>
              <a:rPr lang="en-GB" dirty="0" err="1"/>
              <a:t>tspan</a:t>
            </a:r>
            <a:r>
              <a:rPr lang="en-GB" dirty="0"/>
              <a:t>(</a:t>
            </a:r>
            <a:r>
              <a:rPr lang="en-GB" dirty="0" err="1"/>
              <a:t>i</a:t>
            </a:r>
            <a:r>
              <a:rPr lang="en-GB" dirty="0"/>
              <a:t>): Calculates the time step size.</a:t>
            </a:r>
            <a:endParaRPr lang="en-GB" sz="2400" dirty="0"/>
          </a:p>
          <a:p>
            <a:pPr lvl="0"/>
            <a:r>
              <a:rPr lang="en-GB" dirty="0"/>
              <a:t>k1 = f(T_rk4(</a:t>
            </a:r>
            <a:r>
              <a:rPr lang="en-GB" dirty="0" err="1"/>
              <a:t>i</a:t>
            </a:r>
            <a:r>
              <a:rPr lang="en-GB" dirty="0"/>
              <a:t>)): Computes the first slope at the current temperature.</a:t>
            </a:r>
            <a:endParaRPr lang="en-GB" sz="2400" dirty="0"/>
          </a:p>
          <a:p>
            <a:pPr lvl="0"/>
            <a:r>
              <a:rPr lang="en-GB" dirty="0"/>
              <a:t>k2 = f(T_rk4(</a:t>
            </a:r>
            <a:r>
              <a:rPr lang="en-GB" dirty="0" err="1"/>
              <a:t>i</a:t>
            </a:r>
            <a:r>
              <a:rPr lang="en-GB" dirty="0"/>
              <a:t>) + 0.5*h*k1): Computes the slope at the midpoint using the first slope.</a:t>
            </a:r>
            <a:endParaRPr lang="en-GB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22358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7B3DB-8EB2-4FC1-84AC-1B9E587E0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Explanation: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6B53C-33C0-EB56-3280-86447E841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GB" dirty="0"/>
              <a:t>k3 = f(T_rk4(</a:t>
            </a:r>
            <a:r>
              <a:rPr lang="en-GB" dirty="0" err="1"/>
              <a:t>i</a:t>
            </a:r>
            <a:r>
              <a:rPr lang="en-GB" dirty="0"/>
              <a:t>) + 0.5*h*k2): Computes the slope at the midpoint again, but using the second slope.</a:t>
            </a:r>
          </a:p>
          <a:p>
            <a:pPr lvl="0"/>
            <a:r>
              <a:rPr lang="en-GB" dirty="0"/>
              <a:t>k4 = f(T_rk4(</a:t>
            </a:r>
            <a:r>
              <a:rPr lang="en-GB" dirty="0" err="1"/>
              <a:t>i</a:t>
            </a:r>
            <a:r>
              <a:rPr lang="en-GB" dirty="0"/>
              <a:t>) + h*k3): Computes the slope at the end of the interval using the third slope.</a:t>
            </a:r>
          </a:p>
          <a:p>
            <a:pPr lvl="0"/>
            <a:r>
              <a:rPr lang="en-GB" dirty="0"/>
              <a:t>T_rk4(i+1) = T_rk4(</a:t>
            </a:r>
            <a:r>
              <a:rPr lang="en-GB" dirty="0" err="1"/>
              <a:t>i</a:t>
            </a:r>
            <a:r>
              <a:rPr lang="en-GB" dirty="0"/>
              <a:t>) + (h/6)*(k1 + 2*k2 + 2*k3 + k4):</a:t>
            </a:r>
          </a:p>
          <a:p>
            <a:pPr lvl="0"/>
            <a:r>
              <a:rPr lang="en-GB" dirty="0"/>
              <a:t>Updates the temperature for the next time step using a weighted average of the four slopes:</a:t>
            </a:r>
          </a:p>
          <a:p>
            <a:pPr lvl="0"/>
            <a:r>
              <a:rPr lang="en-GB" dirty="0"/>
              <a:t>\( k1 \) contributes 1/6,</a:t>
            </a:r>
          </a:p>
          <a:p>
            <a:pPr lvl="0"/>
            <a:r>
              <a:rPr lang="en-GB" dirty="0"/>
              <a:t>\( k2 \) contributes 2/6,</a:t>
            </a:r>
          </a:p>
          <a:p>
            <a:pPr lvl="0"/>
            <a:r>
              <a:rPr lang="en-GB" dirty="0"/>
              <a:t>\( k3 \) contributes 2/6,</a:t>
            </a:r>
          </a:p>
          <a:p>
            <a:pPr lvl="0"/>
            <a:r>
              <a:rPr lang="en-GB" dirty="0"/>
              <a:t>\( k4 \) contributes 1/6.</a:t>
            </a:r>
          </a:p>
          <a:p>
            <a:pPr lvl="0"/>
            <a:r>
              <a:rPr lang="en-GB" dirty="0"/>
              <a:t>time4rk4 = toc: Stops the timer for the RK4 method.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376481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147FA-72C4-7B5E-6A20-B8A4C715C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GROUP 2 MEMBERS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C5B38B-EEF7-38ED-47C1-B9B1D97811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4903404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04632">
                  <a:extLst>
                    <a:ext uri="{9D8B030D-6E8A-4147-A177-3AD203B41FA5}">
                      <a16:colId xmlns:a16="http://schemas.microsoft.com/office/drawing/2014/main" val="4060670958"/>
                    </a:ext>
                  </a:extLst>
                </a:gridCol>
                <a:gridCol w="3204632">
                  <a:extLst>
                    <a:ext uri="{9D8B030D-6E8A-4147-A177-3AD203B41FA5}">
                      <a16:colId xmlns:a16="http://schemas.microsoft.com/office/drawing/2014/main" val="3192719543"/>
                    </a:ext>
                  </a:extLst>
                </a:gridCol>
                <a:gridCol w="3204632">
                  <a:extLst>
                    <a:ext uri="{9D8B030D-6E8A-4147-A177-3AD203B41FA5}">
                      <a16:colId xmlns:a16="http://schemas.microsoft.com/office/drawing/2014/main" val="857984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STUDENT NAME </a:t>
                      </a:r>
                    </a:p>
                  </a:txBody>
                  <a:tcPr marL="83599" marR="83599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PROGRAM</a:t>
                      </a:r>
                    </a:p>
                  </a:txBody>
                  <a:tcPr marL="83599" marR="83599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REG NUMBER</a:t>
                      </a:r>
                    </a:p>
                  </a:txBody>
                  <a:tcPr marL="83599" marR="83599"/>
                </a:tc>
                <a:extLst>
                  <a:ext uri="{0D108BD9-81ED-4DB2-BD59-A6C34878D82A}">
                    <a16:rowId xmlns:a16="http://schemas.microsoft.com/office/drawing/2014/main" val="3569542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Chelimo Sandra</a:t>
                      </a:r>
                      <a:endParaRPr lang="en-GB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99" marR="626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WAR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99" marR="626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BU/UP/2024/5402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99" marR="62699" marT="0" marB="0"/>
                </a:tc>
                <a:extLst>
                  <a:ext uri="{0D108BD9-81ED-4DB2-BD59-A6C34878D82A}">
                    <a16:rowId xmlns:a16="http://schemas.microsoft.com/office/drawing/2014/main" val="4194147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Nakazibwe Ethel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99" marR="626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AMI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99" marR="626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BU/UP/2024/0835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99" marR="62699" marT="0" marB="0"/>
                </a:tc>
                <a:extLst>
                  <a:ext uri="{0D108BD9-81ED-4DB2-BD59-A6C34878D82A}">
                    <a16:rowId xmlns:a16="http://schemas.microsoft.com/office/drawing/2014/main" val="173474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Poffia Adongo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99" marR="626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AMI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99" marR="626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BU/UP/2024/0823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99" marR="62699" marT="0" marB="0"/>
                </a:tc>
                <a:extLst>
                  <a:ext uri="{0D108BD9-81ED-4DB2-BD59-A6C34878D82A}">
                    <a16:rowId xmlns:a16="http://schemas.microsoft.com/office/drawing/2014/main" val="537386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Ogutu Daniel Wafula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99" marR="626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WAR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99" marR="626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BU/UP/2024/1060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99" marR="62699" marT="0" marB="0"/>
                </a:tc>
                <a:extLst>
                  <a:ext uri="{0D108BD9-81ED-4DB2-BD59-A6C34878D82A}">
                    <a16:rowId xmlns:a16="http://schemas.microsoft.com/office/drawing/2014/main" val="2540450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Owor Hamidu 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99" marR="626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PTI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99" marR="626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BU/UP/2024/2600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99" marR="62699" marT="0" marB="0"/>
                </a:tc>
                <a:extLst>
                  <a:ext uri="{0D108BD9-81ED-4DB2-BD59-A6C34878D82A}">
                    <a16:rowId xmlns:a16="http://schemas.microsoft.com/office/drawing/2014/main" val="3485225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Muhangi Mouris Mathew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99" marR="626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MEB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99" marR="626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BU/UP/2024/5345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99" marR="62699" marT="0" marB="0"/>
                </a:tc>
                <a:extLst>
                  <a:ext uri="{0D108BD9-81ED-4DB2-BD59-A6C34878D82A}">
                    <a16:rowId xmlns:a16="http://schemas.microsoft.com/office/drawing/2014/main" val="3313367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Odongo Joseph Aryong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99" marR="626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AMI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99" marR="626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BU/UP/2024/0840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99" marR="62699" marT="0" marB="0"/>
                </a:tc>
                <a:extLst>
                  <a:ext uri="{0D108BD9-81ED-4DB2-BD59-A6C34878D82A}">
                    <a16:rowId xmlns:a16="http://schemas.microsoft.com/office/drawing/2014/main" val="3590241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Obur Charles 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99" marR="626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APE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99" marR="626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BU/UP/2024/3743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99" marR="62699" marT="0" marB="0"/>
                </a:tc>
                <a:extLst>
                  <a:ext uri="{0D108BD9-81ED-4DB2-BD59-A6C34878D82A}">
                    <a16:rowId xmlns:a16="http://schemas.microsoft.com/office/drawing/2014/main" val="3782797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Onanyang Francis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99" marR="626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WAR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99" marR="626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BU/UP/2024/4757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99" marR="62699" marT="0" marB="0"/>
                </a:tc>
                <a:extLst>
                  <a:ext uri="{0D108BD9-81ED-4DB2-BD59-A6C34878D82A}">
                    <a16:rowId xmlns:a16="http://schemas.microsoft.com/office/drawing/2014/main" val="2211015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Econi Ronald                                           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99" marR="626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AMI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99" marR="626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BU/UG/2024/5092</a:t>
                      </a:r>
                      <a:endParaRPr lang="en-GB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99" marR="62699" marT="0" marB="0"/>
                </a:tc>
                <a:extLst>
                  <a:ext uri="{0D108BD9-81ED-4DB2-BD59-A6C34878D82A}">
                    <a16:rowId xmlns:a16="http://schemas.microsoft.com/office/drawing/2014/main" val="1348114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4425036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A8FFD-7609-FE98-C8B9-8F383535C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plot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71984BE-C5C2-11DD-2E89-82C25278D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88746" y="2336800"/>
            <a:ext cx="4798484" cy="35988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942991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3B905-C01F-2C0F-9B97-4650EB129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GB" b="1"/>
              <a:t>HEUN’S METHOD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3982F-CCC4-8A26-3BC5-83DF68B95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err="1"/>
              <a:t>T_heun</a:t>
            </a:r>
            <a:r>
              <a:rPr lang="en-GB" dirty="0"/>
              <a:t> = zeros(size(</a:t>
            </a:r>
            <a:r>
              <a:rPr lang="en-GB" dirty="0" err="1"/>
              <a:t>tspan</a:t>
            </a:r>
            <a:r>
              <a:rPr lang="en-GB" dirty="0"/>
              <a:t>));</a:t>
            </a:r>
          </a:p>
          <a:p>
            <a:r>
              <a:rPr lang="en-GB" dirty="0" err="1"/>
              <a:t>T_heun</a:t>
            </a:r>
            <a:r>
              <a:rPr lang="en-GB" dirty="0"/>
              <a:t>(1) = T1;</a:t>
            </a:r>
          </a:p>
          <a:p>
            <a:r>
              <a:rPr lang="en-GB" dirty="0"/>
              <a:t>tic</a:t>
            </a:r>
          </a:p>
          <a:p>
            <a:r>
              <a:rPr lang="en-GB" dirty="0"/>
              <a:t>for </a:t>
            </a:r>
            <a:r>
              <a:rPr lang="en-GB" dirty="0" err="1"/>
              <a:t>i</a:t>
            </a:r>
            <a:r>
              <a:rPr lang="en-GB" dirty="0"/>
              <a:t> = 1:length(</a:t>
            </a:r>
            <a:r>
              <a:rPr lang="en-GB" dirty="0" err="1"/>
              <a:t>tspan</a:t>
            </a:r>
            <a:r>
              <a:rPr lang="en-GB" dirty="0"/>
              <a:t>)-1</a:t>
            </a:r>
          </a:p>
          <a:p>
            <a:r>
              <a:rPr lang="en-GB" dirty="0"/>
              <a:t>    h = </a:t>
            </a:r>
            <a:r>
              <a:rPr lang="en-GB" dirty="0" err="1"/>
              <a:t>tspan</a:t>
            </a:r>
            <a:r>
              <a:rPr lang="en-GB" dirty="0"/>
              <a:t>(i+1)-</a:t>
            </a:r>
            <a:r>
              <a:rPr lang="en-GB" dirty="0" err="1"/>
              <a:t>tspan</a:t>
            </a:r>
            <a:r>
              <a:rPr lang="en-GB" dirty="0"/>
              <a:t>(</a:t>
            </a:r>
            <a:r>
              <a:rPr lang="en-GB" dirty="0" err="1"/>
              <a:t>i</a:t>
            </a:r>
            <a:r>
              <a:rPr lang="en-GB" dirty="0"/>
              <a:t>);</a:t>
            </a:r>
          </a:p>
          <a:p>
            <a:r>
              <a:rPr lang="en-GB" dirty="0"/>
              <a:t>    k1 = f(</a:t>
            </a:r>
            <a:r>
              <a:rPr lang="en-GB" dirty="0" err="1"/>
              <a:t>T_heun</a:t>
            </a:r>
            <a:r>
              <a:rPr lang="en-GB" dirty="0"/>
              <a:t>(</a:t>
            </a:r>
            <a:r>
              <a:rPr lang="en-GB" dirty="0" err="1"/>
              <a:t>i</a:t>
            </a:r>
            <a:r>
              <a:rPr lang="en-GB" dirty="0"/>
              <a:t>));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    k2 = f(</a:t>
            </a:r>
            <a:r>
              <a:rPr lang="en-GB" dirty="0" err="1"/>
              <a:t>T_heun</a:t>
            </a:r>
            <a:r>
              <a:rPr lang="en-GB" dirty="0"/>
              <a:t>(</a:t>
            </a:r>
            <a:r>
              <a:rPr lang="en-GB" dirty="0" err="1"/>
              <a:t>i</a:t>
            </a:r>
            <a:r>
              <a:rPr lang="en-GB" dirty="0"/>
              <a:t>) + h*k1);</a:t>
            </a:r>
          </a:p>
          <a:p>
            <a:r>
              <a:rPr lang="en-GB" dirty="0"/>
              <a:t>    </a:t>
            </a:r>
            <a:r>
              <a:rPr lang="en-GB" dirty="0" err="1"/>
              <a:t>T_heun</a:t>
            </a:r>
            <a:r>
              <a:rPr lang="en-GB" dirty="0"/>
              <a:t>(i+1) = </a:t>
            </a:r>
            <a:r>
              <a:rPr lang="en-GB" dirty="0" err="1"/>
              <a:t>T_heun</a:t>
            </a:r>
            <a:r>
              <a:rPr lang="en-GB" dirty="0"/>
              <a:t>(</a:t>
            </a:r>
            <a:r>
              <a:rPr lang="en-GB" dirty="0" err="1"/>
              <a:t>i</a:t>
            </a:r>
            <a:r>
              <a:rPr lang="en-GB" dirty="0"/>
              <a:t>) + (h/2)*(k1 + k2);</a:t>
            </a:r>
          </a:p>
          <a:p>
            <a:r>
              <a:rPr lang="en-GB" dirty="0"/>
              <a:t>end</a:t>
            </a:r>
          </a:p>
          <a:p>
            <a:r>
              <a:rPr lang="en-GB" dirty="0"/>
              <a:t>time4heun = toc;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561280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B1BC9-3EAA-3F70-7985-18B37133E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CC294-4029-A04D-C0D0-BBEEC13FD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learned to use the </a:t>
            </a:r>
            <a:r>
              <a:rPr lang="en-GB" dirty="0" err="1"/>
              <a:t>Matlab</a:t>
            </a:r>
            <a:r>
              <a:rPr lang="en-GB" dirty="0"/>
              <a:t> program to compute several algorithms and how they are applied to real world problems hence being very useful in the real world systems.</a:t>
            </a:r>
          </a:p>
        </p:txBody>
      </p:sp>
    </p:spTree>
    <p:extLst>
      <p:ext uri="{BB962C8B-B14F-4D97-AF65-F5344CB8AC3E}">
        <p14:creationId xmlns:p14="http://schemas.microsoft.com/office/powerpoint/2010/main" val="135552085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B26E3-649A-0AEB-C4C9-C5550A4C5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73936-2F4F-158B-2AE9-B9BFE5B57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began having a meeting for research on 26th September, 2025 in the university library 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managed to achieve successful completion of this assignment through group work and division of tasks, and the achieved knowledge through the first assignment we did as a group as a tremendous means of consolidating the knowledge obtained to further the use of </a:t>
            </a:r>
            <a:r>
              <a:rPr lang="en-GB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Matlab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 a powerful tool for implementing algorithms , applying control structures and managing modular programming.</a:t>
            </a:r>
            <a:endParaRPr lang="en-U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262343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10CD8-82D5-696F-5DF8-3982F48AE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534C2-3572-5669-F5B1-EBDAB73DA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  <a:p>
            <a:pPr marL="0" indent="0">
              <a:buNone/>
            </a:pPr>
            <a:r>
              <a:rPr lang="en-GB" dirty="0"/>
              <a:t>We are to explore the application of numerical methods and algorithm development techniques to solve real world engineering and scientific problems.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443939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35AF1-1771-4D6D-410B-662D480AF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597A3-3E90-8748-F4B8-34211D659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01600" y="1412875"/>
            <a:ext cx="10515600" cy="4351338"/>
          </a:xfrm>
        </p:spPr>
        <p:txBody>
          <a:bodyPr/>
          <a:lstStyle/>
          <a:p>
            <a:r>
              <a:rPr lang="en-GB" dirty="0"/>
              <a:t>The assignment focuses on two major areas of computational mathematics</a:t>
            </a:r>
          </a:p>
          <a:p>
            <a:pPr lvl="0"/>
            <a:r>
              <a:rPr lang="en-GB" dirty="0"/>
              <a:t>Numerical approximation methods for finding the solutions to nonlinear equations, such as Newton–Raphson, Bisection, and Secant methods.</a:t>
            </a:r>
          </a:p>
          <a:p>
            <a:pPr lvl="0"/>
            <a:r>
              <a:rPr lang="en-GB" dirty="0"/>
              <a:t>Numerical methods for solving differential equations, such as Euler’s Method and Runge–</a:t>
            </a:r>
            <a:r>
              <a:rPr lang="en-GB" dirty="0" err="1"/>
              <a:t>Kutta</a:t>
            </a:r>
            <a:r>
              <a:rPr lang="en-GB" dirty="0"/>
              <a:t> Methods.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636987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2E3F6-3681-1B00-99B7-9FABCB6EB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21540-C7D6-8C63-84CA-1AA12EEB4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2"/>
            <a:r>
              <a:rPr lang="en-GB" b="1" dirty="0"/>
              <a:t>DEFINING THE FUNCTIONS AND DERIVATIVES</a:t>
            </a:r>
          </a:p>
          <a:p>
            <a:r>
              <a:rPr lang="en-GB" dirty="0"/>
              <a:t>f=@(x) x.^5-2*x.^3+3*x-1;</a:t>
            </a:r>
            <a:endParaRPr lang="en-GB" sz="2400" dirty="0"/>
          </a:p>
          <a:p>
            <a:r>
              <a:rPr lang="en-GB" dirty="0" err="1"/>
              <a:t>df</a:t>
            </a:r>
            <a:r>
              <a:rPr lang="en-GB" dirty="0"/>
              <a:t>=@(x) 5*x.^4-6*x^2+3;</a:t>
            </a:r>
            <a:endParaRPr lang="en-GB" sz="2400" dirty="0"/>
          </a:p>
          <a:p>
            <a:pPr lvl="3"/>
            <a:r>
              <a:rPr lang="en-GB" b="1" dirty="0"/>
              <a:t>Explanation:</a:t>
            </a:r>
          </a:p>
          <a:p>
            <a:r>
              <a:rPr lang="en-GB" dirty="0"/>
              <a:t>f = @(x): This command defines an anonymous function named f. The @ symbol indicates that it is a function handle. The variable x is the input to this function.</a:t>
            </a:r>
            <a:endParaRPr lang="en-GB" sz="2400" dirty="0"/>
          </a:p>
          <a:p>
            <a:r>
              <a:rPr lang="en-GB" dirty="0"/>
              <a:t>x.^5 - 2*x.^3 + 3*x - 1: This is the mathematical expression for the polynomial function. The. ^ operator is used for element-wise exponentiation, meaning it can handle arrays as input.</a:t>
            </a:r>
            <a:endParaRPr lang="en-GB" sz="2400" dirty="0"/>
          </a:p>
          <a:p>
            <a:r>
              <a:rPr lang="en-GB" dirty="0" err="1"/>
              <a:t>df</a:t>
            </a:r>
            <a:r>
              <a:rPr lang="en-GB" dirty="0"/>
              <a:t> = @(x): Similar to f, this defines the derivative of the function f. </a:t>
            </a:r>
            <a:endParaRPr lang="en-GB" sz="2400" dirty="0"/>
          </a:p>
          <a:p>
            <a:r>
              <a:rPr lang="en-GB" dirty="0"/>
              <a:t>5*x.^4 - 6*x.^2 + 3: This expression calculates the derivative of the polynomial, which will be used in methods like Newton-Raphson.</a:t>
            </a:r>
            <a:endParaRPr lang="en-GB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75465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95731-D5B8-109B-146A-D174D4E19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BISECTION METHOD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7889B-0181-7430-EB0F-4E46ECFF7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lvl="2"/>
            <a:r>
              <a:rPr lang="en-GB" b="1" dirty="0"/>
              <a:t>BISECTION METHOD</a:t>
            </a:r>
          </a:p>
          <a:p>
            <a:r>
              <a:rPr lang="en-GB" dirty="0"/>
              <a:t>This is a numerical method used to find the root of an equation f(x) = 0. It is based on repeatedly having an interval where the function changes sign.</a:t>
            </a:r>
            <a:endParaRPr lang="en-GB" sz="2000" dirty="0"/>
          </a:p>
          <a:p>
            <a:r>
              <a:rPr lang="en-GB" dirty="0"/>
              <a:t>a=0; b=1;</a:t>
            </a:r>
          </a:p>
          <a:p>
            <a:r>
              <a:rPr lang="en-GB" dirty="0" err="1"/>
              <a:t>tol</a:t>
            </a:r>
            <a:r>
              <a:rPr lang="en-GB" dirty="0"/>
              <a:t>=1e-6;</a:t>
            </a:r>
          </a:p>
          <a:p>
            <a:r>
              <a:rPr lang="en-GB" dirty="0"/>
              <a:t>max1=50;</a:t>
            </a:r>
          </a:p>
          <a:p>
            <a:r>
              <a:rPr lang="en-GB" dirty="0"/>
              <a:t>tic</a:t>
            </a:r>
          </a:p>
          <a:p>
            <a:r>
              <a:rPr lang="en-GB" dirty="0"/>
              <a:t>for k=1:max1</a:t>
            </a:r>
          </a:p>
          <a:p>
            <a:r>
              <a:rPr lang="en-GB" dirty="0"/>
              <a:t>    c=(</a:t>
            </a:r>
            <a:r>
              <a:rPr lang="en-GB" dirty="0" err="1"/>
              <a:t>a+b</a:t>
            </a:r>
            <a:r>
              <a:rPr lang="en-GB" dirty="0"/>
              <a:t>)/2;</a:t>
            </a:r>
          </a:p>
          <a:p>
            <a:r>
              <a:rPr lang="en-GB" dirty="0"/>
              <a:t>    if f(c)==0 || (b-a)/2 &lt;</a:t>
            </a:r>
            <a:r>
              <a:rPr lang="en-GB" dirty="0" err="1"/>
              <a:t>tol</a:t>
            </a:r>
            <a:endParaRPr lang="en-GB" dirty="0"/>
          </a:p>
          <a:p>
            <a:r>
              <a:rPr lang="en-GB" dirty="0"/>
              <a:t>        break;</a:t>
            </a:r>
          </a:p>
          <a:p>
            <a:r>
              <a:rPr lang="en-GB" dirty="0"/>
              <a:t>    end</a:t>
            </a:r>
          </a:p>
          <a:p>
            <a:r>
              <a:rPr lang="en-GB" dirty="0"/>
              <a:t>    if f(a)*f(c)&lt;0</a:t>
            </a:r>
          </a:p>
          <a:p>
            <a:r>
              <a:rPr lang="en-GB" dirty="0"/>
              <a:t>        b=c;</a:t>
            </a:r>
          </a:p>
          <a:p>
            <a:r>
              <a:rPr lang="en-GB" dirty="0"/>
              <a:t>    else</a:t>
            </a:r>
          </a:p>
          <a:p>
            <a:r>
              <a:rPr lang="en-GB" dirty="0"/>
              <a:t>        a=c;</a:t>
            </a:r>
          </a:p>
          <a:p>
            <a:r>
              <a:rPr lang="en-GB" dirty="0"/>
              <a:t>    end</a:t>
            </a:r>
          </a:p>
          <a:p>
            <a:r>
              <a:rPr lang="en-GB" dirty="0"/>
              <a:t>end</a:t>
            </a:r>
          </a:p>
          <a:p>
            <a:r>
              <a:rPr lang="en-GB" dirty="0"/>
              <a:t>root4bisection =c;</a:t>
            </a:r>
          </a:p>
          <a:p>
            <a:r>
              <a:rPr lang="en-GB" dirty="0"/>
              <a:t>time4bisection =toc;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485131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987A-D13F-B6D5-41E1-6011D50F6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b="1" dirty="0"/>
            </a:br>
            <a:r>
              <a:rPr lang="en-GB" b="1" dirty="0"/>
              <a:t>Initialization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8C509-FD63-09E0-9636-924B903A5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1371600" lvl="3" indent="0">
              <a:buNone/>
            </a:pPr>
            <a:endParaRPr lang="en-GB" b="1" dirty="0"/>
          </a:p>
          <a:p>
            <a:r>
              <a:rPr lang="en-GB" dirty="0"/>
              <a:t>a = 0; b = 1;</a:t>
            </a:r>
            <a:endParaRPr lang="en-GB" sz="2400" dirty="0"/>
          </a:p>
          <a:p>
            <a:r>
              <a:rPr lang="en-GB" dirty="0" err="1"/>
              <a:t>tol</a:t>
            </a:r>
            <a:r>
              <a:rPr lang="en-GB" dirty="0"/>
              <a:t> = 1e-6;</a:t>
            </a:r>
            <a:endParaRPr lang="en-GB" sz="2400" dirty="0"/>
          </a:p>
          <a:p>
            <a:r>
              <a:rPr lang="en-GB" dirty="0"/>
              <a:t>max1 = 50;</a:t>
            </a:r>
            <a:endParaRPr lang="en-GB" sz="2400" dirty="0"/>
          </a:p>
          <a:p>
            <a:pPr lvl="0"/>
            <a:r>
              <a:rPr lang="en-GB" dirty="0"/>
              <a:t>a = 0; b = 1; Initializes the endpoints of the interval \ ([a, b] \) where the function will be evaluated. The root is expected to lie within this interval.</a:t>
            </a:r>
            <a:endParaRPr lang="en-GB" sz="2400" dirty="0"/>
          </a:p>
          <a:p>
            <a:pPr lvl="0"/>
            <a:r>
              <a:rPr lang="en-GB" dirty="0" err="1"/>
              <a:t>tol</a:t>
            </a:r>
            <a:r>
              <a:rPr lang="en-GB" dirty="0"/>
              <a:t> = 1e-6; Sets the tolerance level for convergence. This value determines how close the approximation of the root must be to zero to consider the method successful.</a:t>
            </a:r>
            <a:endParaRPr lang="en-GB" sz="2400" dirty="0"/>
          </a:p>
          <a:p>
            <a:pPr lvl="0"/>
            <a:r>
              <a:rPr lang="en-GB" dirty="0"/>
              <a:t>max1 = 50; Specifies the maximum number of iterations the algorithm will perform. This prevents infinite loops in case the method does not converge.</a:t>
            </a:r>
            <a:endParaRPr lang="en-GB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950204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28BD-C4A7-9586-CCB6-E4E0D16EE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Iterative Process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BD9CF-D6C5-FA75-5C0A-586277956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371600" lvl="3" indent="0">
              <a:buNone/>
            </a:pPr>
            <a:endParaRPr lang="en-GB" b="1" dirty="0"/>
          </a:p>
          <a:p>
            <a:r>
              <a:rPr lang="en-GB" dirty="0"/>
              <a:t>tic</a:t>
            </a:r>
            <a:endParaRPr lang="en-GB" sz="2400" dirty="0"/>
          </a:p>
          <a:p>
            <a:r>
              <a:rPr lang="en-GB" dirty="0"/>
              <a:t>for k = 1:max1</a:t>
            </a:r>
            <a:endParaRPr lang="en-GB" sz="2400" dirty="0"/>
          </a:p>
          <a:p>
            <a:r>
              <a:rPr lang="en-GB" dirty="0"/>
              <a:t>    c = (a + b) / 2;</a:t>
            </a:r>
            <a:endParaRPr lang="en-GB" sz="2400" dirty="0"/>
          </a:p>
          <a:p>
            <a:pPr lvl="0"/>
            <a:r>
              <a:rPr lang="en-GB" dirty="0"/>
              <a:t>tic: Starts a timer to measure the execution time of the algorithm, which will be stopped by toc.</a:t>
            </a:r>
            <a:endParaRPr lang="en-GB" sz="2400" dirty="0"/>
          </a:p>
          <a:p>
            <a:pPr lvl="0"/>
            <a:r>
              <a:rPr lang="en-GB" dirty="0"/>
              <a:t>for k = 1:max1: Begins a for-loop that will iterate from 1 to max1. Each iteration represents one step in the bisection process.</a:t>
            </a:r>
            <a:endParaRPr lang="en-GB" sz="2400" dirty="0"/>
          </a:p>
          <a:p>
            <a:pPr lvl="0"/>
            <a:r>
              <a:rPr lang="en-GB" dirty="0"/>
              <a:t>c = (a + b) / 2; Calculates the midpoint of the interval \ ([a, b] \). This point c is where the function will be evaluated to check for a root.</a:t>
            </a:r>
            <a:endParaRPr lang="en-GB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4364859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104</TotalTime>
  <Words>2219</Words>
  <Application>Microsoft Office PowerPoint</Application>
  <PresentationFormat>Widescreen</PresentationFormat>
  <Paragraphs>217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Trebuchet MS</vt:lpstr>
      <vt:lpstr>Berlin</vt:lpstr>
      <vt:lpstr>Custom Design</vt:lpstr>
      <vt:lpstr>COMPUTER PROGRAMMING ASSIGNMENT II</vt:lpstr>
      <vt:lpstr>GROUP 2 MEMBERS</vt:lpstr>
      <vt:lpstr>ABSTRACT</vt:lpstr>
      <vt:lpstr>QUESTION</vt:lpstr>
      <vt:lpstr>introduction</vt:lpstr>
      <vt:lpstr>Part A</vt:lpstr>
      <vt:lpstr>BISECTION METHOD </vt:lpstr>
      <vt:lpstr> Initialization </vt:lpstr>
      <vt:lpstr>Iterative Process </vt:lpstr>
      <vt:lpstr>Checking for Roots </vt:lpstr>
      <vt:lpstr>NEWTON RAPHSON METHOD </vt:lpstr>
      <vt:lpstr>NEWTON RAPHSON METHOD </vt:lpstr>
      <vt:lpstr>plot</vt:lpstr>
      <vt:lpstr>PART B </vt:lpstr>
      <vt:lpstr>EULER METHOD </vt:lpstr>
      <vt:lpstr>Explanation: </vt:lpstr>
      <vt:lpstr>RUNGE-KUTTA METHOD</vt:lpstr>
      <vt:lpstr>Explanation: </vt:lpstr>
      <vt:lpstr>Explanation: </vt:lpstr>
      <vt:lpstr>plot</vt:lpstr>
      <vt:lpstr>HEUN’S METHOD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Kids</dc:creator>
  <cp:lastModifiedBy>Kids</cp:lastModifiedBy>
  <cp:revision>1</cp:revision>
  <dcterms:created xsi:type="dcterms:W3CDTF">2025-09-30T11:22:02Z</dcterms:created>
  <dcterms:modified xsi:type="dcterms:W3CDTF">2025-09-30T13:06:58Z</dcterms:modified>
</cp:coreProperties>
</file>