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9" r:id="rId3"/>
    <p:sldId id="258" r:id="rId4"/>
    <p:sldId id="260" r:id="rId5"/>
    <p:sldId id="268"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78" d="100"/>
          <a:sy n="78"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smtClean="0"/>
              <a:t>%</a:t>
            </a:r>
            <a:r>
              <a:rPr lang="en-US" sz="1400" baseline="0" dirty="0" smtClean="0"/>
              <a:t> Number of ex - Employees</a:t>
            </a:r>
            <a:endParaRPr lang="en-US" sz="1400" dirty="0"/>
          </a:p>
        </c:rich>
      </c:tx>
      <c:layout>
        <c:manualLayout>
          <c:xMode val="edge"/>
          <c:yMode val="edge"/>
          <c:x val="0.53853276353276369"/>
          <c:y val="7.058823529411764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2"/>
          <c:order val="2"/>
          <c:tx>
            <c:strRef>
              <c:f>Sheet1!$D$1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1">
                  <c:v>45% Satisfaction Level</c:v>
                </c:pt>
                <c:pt idx="2">
                  <c:v>40% - 50% Last Evaluation</c:v>
                </c:pt>
                <c:pt idx="3">
                  <c:v>Zero Work Accident</c:v>
                </c:pt>
                <c:pt idx="4">
                  <c:v>No Promotion in the Last 5 years</c:v>
                </c:pt>
              </c:strCache>
            </c:strRef>
          </c:cat>
          <c:val>
            <c:numRef>
              <c:f>Sheet1!$D$2:$D$6</c:f>
              <c:numCache>
                <c:formatCode>0%</c:formatCode>
                <c:ptCount val="5"/>
                <c:pt idx="1">
                  <c:v>0.28000000000000003</c:v>
                </c:pt>
                <c:pt idx="2">
                  <c:v>0.35</c:v>
                </c:pt>
                <c:pt idx="3">
                  <c:v>0.95</c:v>
                </c:pt>
                <c:pt idx="4">
                  <c:v>0.98</c:v>
                </c:pt>
              </c:numCache>
            </c:numRef>
          </c:val>
          <c:extLst>
            <c:ext xmlns:c16="http://schemas.microsoft.com/office/drawing/2014/chart" uri="{C3380CC4-5D6E-409C-BE32-E72D297353CC}">
              <c16:uniqueId val="{00000002-9690-404C-9094-B0DBC5462D67}"/>
            </c:ext>
          </c:extLst>
        </c:ser>
        <c:dLbls>
          <c:dLblPos val="outEnd"/>
          <c:showLegendKey val="0"/>
          <c:showVal val="1"/>
          <c:showCatName val="0"/>
          <c:showSerName val="0"/>
          <c:showPercent val="0"/>
          <c:showBubbleSize val="0"/>
        </c:dLbls>
        <c:gapWidth val="182"/>
        <c:axId val="1444054351"/>
        <c:axId val="1444058095"/>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Sheet1!$A$2:$A$6</c15:sqref>
                        </c15:formulaRef>
                      </c:ext>
                    </c:extLst>
                    <c:strCache>
                      <c:ptCount val="5"/>
                      <c:pt idx="1">
                        <c:v>45% Satisfaction Level</c:v>
                      </c:pt>
                      <c:pt idx="2">
                        <c:v>40% - 50% Last Evaluation</c:v>
                      </c:pt>
                      <c:pt idx="3">
                        <c:v>Zero Work Accident</c:v>
                      </c:pt>
                      <c:pt idx="4">
                        <c:v>No Promotion in the Last 5 years</c:v>
                      </c:pt>
                    </c:strCache>
                  </c:strRef>
                </c:cat>
                <c:val>
                  <c:numRef>
                    <c:extLst>
                      <c:ext uri="{02D57815-91ED-43cb-92C2-25804820EDAC}">
                        <c15:formulaRef>
                          <c15:sqref>Sheet1!$B$2:$B$6</c15:sqref>
                        </c15:formulaRef>
                      </c:ext>
                    </c:extLst>
                    <c:numCache>
                      <c:formatCode>General</c:formatCode>
                      <c:ptCount val="5"/>
                    </c:numCache>
                  </c:numRef>
                </c:val>
                <c:extLst>
                  <c:ext xmlns:c16="http://schemas.microsoft.com/office/drawing/2014/chart" uri="{C3380CC4-5D6E-409C-BE32-E72D297353CC}">
                    <c16:uniqueId val="{00000000-9690-404C-9094-B0DBC5462D67}"/>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Column2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Sheet1!$A$2:$A$6</c15:sqref>
                        </c15:formulaRef>
                      </c:ext>
                    </c:extLst>
                    <c:strCache>
                      <c:ptCount val="5"/>
                      <c:pt idx="1">
                        <c:v>45% Satisfaction Level</c:v>
                      </c:pt>
                      <c:pt idx="2">
                        <c:v>40% - 50% Last Evaluation</c:v>
                      </c:pt>
                      <c:pt idx="3">
                        <c:v>Zero Work Accident</c:v>
                      </c:pt>
                      <c:pt idx="4">
                        <c:v>No Promotion in the Last 5 years</c:v>
                      </c:pt>
                    </c:strCache>
                  </c:strRef>
                </c:cat>
                <c:val>
                  <c:numRef>
                    <c:extLst xmlns:c15="http://schemas.microsoft.com/office/drawing/2012/chart">
                      <c:ext xmlns:c15="http://schemas.microsoft.com/office/drawing/2012/chart" uri="{02D57815-91ED-43cb-92C2-25804820EDAC}">
                        <c15:formulaRef>
                          <c15:sqref>Sheet1!$C$2:$C$6</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1-9690-404C-9094-B0DBC5462D67}"/>
                  </c:ext>
                </c:extLst>
              </c15:ser>
            </c15:filteredBarSeries>
          </c:ext>
        </c:extLst>
      </c:barChart>
      <c:catAx>
        <c:axId val="144405435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058095"/>
        <c:crosses val="autoZero"/>
        <c:auto val="1"/>
        <c:lblAlgn val="ctr"/>
        <c:lblOffset val="100"/>
        <c:noMultiLvlLbl val="0"/>
      </c:catAx>
      <c:valAx>
        <c:axId val="1444058095"/>
        <c:scaling>
          <c:orientation val="minMax"/>
        </c:scaling>
        <c:delete val="1"/>
        <c:axPos val="b"/>
        <c:numFmt formatCode="0%" sourceLinked="1"/>
        <c:majorTickMark val="out"/>
        <c:minorTickMark val="none"/>
        <c:tickLblPos val="nextTo"/>
        <c:crossAx val="14440543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274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860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633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322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3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110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931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4559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0370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039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772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734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3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331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043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259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12/16/2019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9108299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3094" y="642551"/>
            <a:ext cx="8915399" cy="1470454"/>
          </a:xfrm>
        </p:spPr>
        <p:txBody>
          <a:bodyPr>
            <a:normAutofit fontScale="90000"/>
          </a:bodyPr>
          <a:lstStyle/>
          <a:p>
            <a:pPr algn="ctr"/>
            <a:r>
              <a:rPr lang="en-GB" dirty="0" smtClean="0"/>
              <a:t>TakenMind Data Analytics Internship Project</a:t>
            </a:r>
            <a:endParaRPr lang="en-GB" dirty="0"/>
          </a:p>
        </p:txBody>
      </p:sp>
      <p:sp>
        <p:nvSpPr>
          <p:cNvPr id="3" name="Subtitle 2"/>
          <p:cNvSpPr>
            <a:spLocks noGrp="1"/>
          </p:cNvSpPr>
          <p:nvPr>
            <p:ph type="subTitle" idx="1"/>
          </p:nvPr>
        </p:nvSpPr>
        <p:spPr>
          <a:xfrm>
            <a:off x="1823094" y="3381066"/>
            <a:ext cx="8915399" cy="1126283"/>
          </a:xfrm>
        </p:spPr>
        <p:txBody>
          <a:bodyPr/>
          <a:lstStyle/>
          <a:p>
            <a:pPr algn="ctr"/>
            <a:r>
              <a:rPr lang="en-GB" dirty="0" smtClean="0"/>
              <a:t>Proof of Concept - Employee Attrition</a:t>
            </a:r>
            <a:endParaRPr lang="en-GB" dirty="0"/>
          </a:p>
        </p:txBody>
      </p:sp>
    </p:spTree>
    <p:extLst>
      <p:ext uri="{BB962C8B-B14F-4D97-AF65-F5344CB8AC3E}">
        <p14:creationId xmlns:p14="http://schemas.microsoft.com/office/powerpoint/2010/main" val="37164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509" y="290478"/>
            <a:ext cx="8355161" cy="426214"/>
          </a:xfrm>
        </p:spPr>
        <p:txBody>
          <a:bodyPr>
            <a:normAutofit/>
          </a:bodyPr>
          <a:lstStyle/>
          <a:p>
            <a:pPr algn="ctr"/>
            <a:r>
              <a:rPr lang="en-GB" sz="2000" dirty="0" smtClean="0"/>
              <a:t>Insights and Recommendation</a:t>
            </a:r>
            <a:endParaRPr lang="en-GB" sz="2000" dirty="0"/>
          </a:p>
        </p:txBody>
      </p:sp>
      <p:sp>
        <p:nvSpPr>
          <p:cNvPr id="3" name="Content Placeholder 2"/>
          <p:cNvSpPr>
            <a:spLocks noGrp="1"/>
          </p:cNvSpPr>
          <p:nvPr>
            <p:ph idx="1"/>
          </p:nvPr>
        </p:nvSpPr>
        <p:spPr>
          <a:xfrm>
            <a:off x="1433384" y="1075038"/>
            <a:ext cx="9996616" cy="5634681"/>
          </a:xfrm>
        </p:spPr>
        <p:txBody>
          <a:bodyPr>
            <a:normAutofit/>
          </a:bodyPr>
          <a:lstStyle/>
          <a:p>
            <a:pPr>
              <a:lnSpc>
                <a:spcPct val="200000"/>
              </a:lnSpc>
            </a:pPr>
            <a:r>
              <a:rPr lang="en-GB" dirty="0" smtClean="0"/>
              <a:t>Upon further analysis, it can be gathered from chart 2 that </a:t>
            </a:r>
            <a:r>
              <a:rPr lang="en-GB" b="1" dirty="0" smtClean="0"/>
              <a:t>98%</a:t>
            </a:r>
            <a:r>
              <a:rPr lang="en-GB" dirty="0" smtClean="0"/>
              <a:t> of ex – employees that left had </a:t>
            </a:r>
            <a:r>
              <a:rPr lang="en-GB" b="1" dirty="0" smtClean="0"/>
              <a:t>NO </a:t>
            </a:r>
            <a:r>
              <a:rPr lang="en-GB" dirty="0" smtClean="0"/>
              <a:t>promotion in their last 5 years with </a:t>
            </a:r>
            <a:r>
              <a:rPr lang="en-GB" b="1" dirty="0" smtClean="0"/>
              <a:t>65% </a:t>
            </a:r>
            <a:r>
              <a:rPr lang="en-GB" dirty="0" smtClean="0"/>
              <a:t>of them having a satisfaction level of </a:t>
            </a:r>
            <a:r>
              <a:rPr lang="en-GB" b="1" dirty="0" smtClean="0"/>
              <a:t>45%</a:t>
            </a:r>
            <a:r>
              <a:rPr lang="en-GB" dirty="0" smtClean="0"/>
              <a:t>. Comparisons and analysis of existing employees shows that </a:t>
            </a:r>
            <a:r>
              <a:rPr lang="en-GB" b="1" dirty="0" smtClean="0"/>
              <a:t>18% </a:t>
            </a:r>
            <a:r>
              <a:rPr lang="en-GB" dirty="0" smtClean="0"/>
              <a:t>of them are already displaying the same pattern i.e. </a:t>
            </a:r>
            <a:r>
              <a:rPr lang="en-GB" b="1" dirty="0" smtClean="0"/>
              <a:t>45% </a:t>
            </a:r>
            <a:r>
              <a:rPr lang="en-GB" dirty="0" smtClean="0"/>
              <a:t>satisfaction level.</a:t>
            </a:r>
          </a:p>
          <a:p>
            <a:pPr marL="0" indent="0">
              <a:lnSpc>
                <a:spcPct val="200000"/>
              </a:lnSpc>
              <a:buNone/>
            </a:pPr>
            <a:endParaRPr lang="en-GB" dirty="0" smtClean="0"/>
          </a:p>
          <a:p>
            <a:pPr>
              <a:lnSpc>
                <a:spcPct val="200000"/>
              </a:lnSpc>
            </a:pPr>
            <a:r>
              <a:rPr lang="en-GB" b="1" dirty="0" smtClean="0"/>
              <a:t>Recommendation: </a:t>
            </a:r>
            <a:r>
              <a:rPr lang="en-GB" dirty="0" smtClean="0"/>
              <a:t>Incentives and strong measures should be taken to ramp their satisfaction level so as to prevent attrition.</a:t>
            </a:r>
            <a:endParaRPr lang="en-GB" b="1" dirty="0" smtClean="0"/>
          </a:p>
          <a:p>
            <a:endParaRPr lang="en-GB" dirty="0" smtClean="0"/>
          </a:p>
        </p:txBody>
      </p:sp>
    </p:spTree>
    <p:extLst>
      <p:ext uri="{BB962C8B-B14F-4D97-AF65-F5344CB8AC3E}">
        <p14:creationId xmlns:p14="http://schemas.microsoft.com/office/powerpoint/2010/main" val="403861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509" y="290478"/>
            <a:ext cx="8355161" cy="426214"/>
          </a:xfrm>
        </p:spPr>
        <p:txBody>
          <a:bodyPr>
            <a:normAutofit/>
          </a:bodyPr>
          <a:lstStyle/>
          <a:p>
            <a:pPr algn="ctr"/>
            <a:r>
              <a:rPr lang="en-GB" sz="2000" dirty="0" smtClean="0"/>
              <a:t>Insights and Recommendation</a:t>
            </a:r>
            <a:endParaRPr lang="en-GB" sz="2000" dirty="0"/>
          </a:p>
        </p:txBody>
      </p:sp>
      <p:sp>
        <p:nvSpPr>
          <p:cNvPr id="3" name="Content Placeholder 2"/>
          <p:cNvSpPr>
            <a:spLocks noGrp="1"/>
          </p:cNvSpPr>
          <p:nvPr>
            <p:ph idx="1"/>
          </p:nvPr>
        </p:nvSpPr>
        <p:spPr>
          <a:xfrm>
            <a:off x="1433384" y="1136822"/>
            <a:ext cx="9996616" cy="5572897"/>
          </a:xfrm>
        </p:spPr>
        <p:txBody>
          <a:bodyPr>
            <a:normAutofit/>
          </a:bodyPr>
          <a:lstStyle/>
          <a:p>
            <a:pPr>
              <a:lnSpc>
                <a:spcPct val="200000"/>
              </a:lnSpc>
            </a:pPr>
            <a:r>
              <a:rPr lang="en-GB" dirty="0" smtClean="0"/>
              <a:t>Upon further analysis, it can be gathered from chart 3 that </a:t>
            </a:r>
            <a:r>
              <a:rPr lang="en-GB" b="1" dirty="0" smtClean="0"/>
              <a:t>95%</a:t>
            </a:r>
            <a:r>
              <a:rPr lang="en-GB" dirty="0" smtClean="0"/>
              <a:t> of ex – employees that left had </a:t>
            </a:r>
            <a:r>
              <a:rPr lang="en-GB" b="1" dirty="0" smtClean="0"/>
              <a:t>ZERO </a:t>
            </a:r>
            <a:r>
              <a:rPr lang="en-GB" dirty="0" smtClean="0"/>
              <a:t>work accident with </a:t>
            </a:r>
            <a:r>
              <a:rPr lang="en-GB" b="1" dirty="0" smtClean="0"/>
              <a:t>67% </a:t>
            </a:r>
            <a:r>
              <a:rPr lang="en-GB" dirty="0" smtClean="0"/>
              <a:t>of them having a satisfaction level of </a:t>
            </a:r>
            <a:r>
              <a:rPr lang="en-GB" b="1" dirty="0" smtClean="0"/>
              <a:t>40%</a:t>
            </a:r>
            <a:r>
              <a:rPr lang="en-GB" dirty="0" smtClean="0"/>
              <a:t>. Comparisons and analysis of existing employees shows that </a:t>
            </a:r>
            <a:r>
              <a:rPr lang="en-GB" b="1" dirty="0" smtClean="0"/>
              <a:t>75% </a:t>
            </a:r>
            <a:r>
              <a:rPr lang="en-GB" dirty="0" smtClean="0"/>
              <a:t>of them have </a:t>
            </a:r>
            <a:r>
              <a:rPr lang="en-GB" b="1" dirty="0" smtClean="0"/>
              <a:t>ZERO </a:t>
            </a:r>
            <a:r>
              <a:rPr lang="en-GB" dirty="0" smtClean="0"/>
              <a:t>work accident with satisfaction level of </a:t>
            </a:r>
            <a:r>
              <a:rPr lang="en-GB" b="1" dirty="0" smtClean="0"/>
              <a:t>55% and above</a:t>
            </a:r>
            <a:r>
              <a:rPr lang="en-GB" dirty="0" smtClean="0"/>
              <a:t>. In order to prevent attrition of the remaining </a:t>
            </a:r>
            <a:r>
              <a:rPr lang="en-GB" b="1" dirty="0" smtClean="0"/>
              <a:t>25%</a:t>
            </a:r>
            <a:r>
              <a:rPr lang="en-GB" dirty="0" smtClean="0"/>
              <a:t>, the recommendation below must be adhered to.</a:t>
            </a:r>
            <a:endParaRPr lang="en-GB" b="1" dirty="0" smtClean="0"/>
          </a:p>
          <a:p>
            <a:pPr marL="0" indent="0">
              <a:lnSpc>
                <a:spcPct val="200000"/>
              </a:lnSpc>
              <a:buNone/>
            </a:pPr>
            <a:endParaRPr lang="en-GB" dirty="0" smtClean="0"/>
          </a:p>
          <a:p>
            <a:pPr>
              <a:lnSpc>
                <a:spcPct val="200000"/>
              </a:lnSpc>
            </a:pPr>
            <a:r>
              <a:rPr lang="en-GB" b="1" dirty="0" smtClean="0"/>
              <a:t>Recommendation: </a:t>
            </a:r>
            <a:r>
              <a:rPr lang="en-GB" dirty="0" smtClean="0"/>
              <a:t>Improving the benefits of those involved in work accidents and those not involved in work accident should be given more incentives as well as a Accident – Free Reward System.</a:t>
            </a:r>
            <a:endParaRPr lang="en-GB" b="1" dirty="0" smtClean="0"/>
          </a:p>
          <a:p>
            <a:endParaRPr lang="en-GB" dirty="0" smtClean="0"/>
          </a:p>
        </p:txBody>
      </p:sp>
    </p:spTree>
    <p:extLst>
      <p:ext uri="{BB962C8B-B14F-4D97-AF65-F5344CB8AC3E}">
        <p14:creationId xmlns:p14="http://schemas.microsoft.com/office/powerpoint/2010/main" val="414271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509" y="290478"/>
            <a:ext cx="8355161" cy="426214"/>
          </a:xfrm>
        </p:spPr>
        <p:txBody>
          <a:bodyPr>
            <a:normAutofit/>
          </a:bodyPr>
          <a:lstStyle/>
          <a:p>
            <a:pPr algn="ctr"/>
            <a:r>
              <a:rPr lang="en-GB" sz="2000" dirty="0" smtClean="0"/>
              <a:t>Insights and Recommendation</a:t>
            </a:r>
            <a:endParaRPr lang="en-GB" sz="2000" dirty="0"/>
          </a:p>
        </p:txBody>
      </p:sp>
      <p:sp>
        <p:nvSpPr>
          <p:cNvPr id="3" name="Content Placeholder 2"/>
          <p:cNvSpPr>
            <a:spLocks noGrp="1"/>
          </p:cNvSpPr>
          <p:nvPr>
            <p:ph idx="1"/>
          </p:nvPr>
        </p:nvSpPr>
        <p:spPr>
          <a:xfrm>
            <a:off x="1433384" y="1136822"/>
            <a:ext cx="9996616" cy="5572897"/>
          </a:xfrm>
        </p:spPr>
        <p:txBody>
          <a:bodyPr>
            <a:normAutofit fontScale="92500" lnSpcReduction="20000"/>
          </a:bodyPr>
          <a:lstStyle/>
          <a:p>
            <a:pPr>
              <a:lnSpc>
                <a:spcPct val="200000"/>
              </a:lnSpc>
            </a:pPr>
            <a:r>
              <a:rPr lang="en-GB" dirty="0" smtClean="0"/>
              <a:t>Upon further analysis, it can be gathered from chart 4 that </a:t>
            </a:r>
            <a:r>
              <a:rPr lang="en-GB" b="1" dirty="0" smtClean="0"/>
              <a:t>99%</a:t>
            </a:r>
            <a:r>
              <a:rPr lang="en-GB" dirty="0" smtClean="0"/>
              <a:t> of ex – employees that left had high salaries but they still had satisfaction levels of </a:t>
            </a:r>
            <a:r>
              <a:rPr lang="en-GB" b="1" dirty="0" smtClean="0"/>
              <a:t>35% to 40%</a:t>
            </a:r>
            <a:r>
              <a:rPr lang="en-GB" dirty="0" smtClean="0"/>
              <a:t>. Comparisons and analysis of existing employees shows that </a:t>
            </a:r>
            <a:r>
              <a:rPr lang="en-GB" b="1" dirty="0"/>
              <a:t>2</a:t>
            </a:r>
            <a:r>
              <a:rPr lang="en-GB" b="1" dirty="0" smtClean="0"/>
              <a:t>5% </a:t>
            </a:r>
            <a:r>
              <a:rPr lang="en-GB" dirty="0" smtClean="0"/>
              <a:t>currently have satisfaction levels of </a:t>
            </a:r>
            <a:r>
              <a:rPr lang="en-GB" b="1" dirty="0" smtClean="0"/>
              <a:t>50% and below, </a:t>
            </a:r>
            <a:r>
              <a:rPr lang="en-GB" dirty="0" smtClean="0"/>
              <a:t>despite their high salaries</a:t>
            </a:r>
            <a:r>
              <a:rPr lang="en-GB" b="1" dirty="0" smtClean="0"/>
              <a:t>.</a:t>
            </a:r>
          </a:p>
          <a:p>
            <a:pPr>
              <a:lnSpc>
                <a:spcPct val="200000"/>
              </a:lnSpc>
            </a:pPr>
            <a:r>
              <a:rPr lang="en-GB" dirty="0" smtClean="0"/>
              <a:t>Also, </a:t>
            </a:r>
            <a:r>
              <a:rPr lang="en-GB" b="1" dirty="0" smtClean="0"/>
              <a:t>50%</a:t>
            </a:r>
            <a:r>
              <a:rPr lang="en-GB" dirty="0" smtClean="0"/>
              <a:t> of ex - employees with low and medium salaries have satisfaction levels of </a:t>
            </a:r>
            <a:r>
              <a:rPr lang="en-GB" b="1" dirty="0" smtClean="0"/>
              <a:t>40%. </a:t>
            </a:r>
            <a:r>
              <a:rPr lang="en-GB" dirty="0"/>
              <a:t>B</a:t>
            </a:r>
            <a:r>
              <a:rPr lang="en-GB" dirty="0" smtClean="0"/>
              <a:t>y comparison with existing employees, </a:t>
            </a:r>
            <a:r>
              <a:rPr lang="en-GB" b="1" dirty="0" smtClean="0"/>
              <a:t>25% </a:t>
            </a:r>
            <a:r>
              <a:rPr lang="en-GB" dirty="0" smtClean="0"/>
              <a:t>of them fall in the category of those with </a:t>
            </a:r>
            <a:r>
              <a:rPr lang="en-GB" b="1" dirty="0" smtClean="0"/>
              <a:t>40% </a:t>
            </a:r>
            <a:r>
              <a:rPr lang="en-GB" dirty="0" smtClean="0"/>
              <a:t>satisfaction level. In order to prevent attrition of these workers, the recommendation below must be adhered to.</a:t>
            </a:r>
            <a:endParaRPr lang="en-GB" b="1" dirty="0" smtClean="0"/>
          </a:p>
          <a:p>
            <a:pPr>
              <a:lnSpc>
                <a:spcPct val="200000"/>
              </a:lnSpc>
            </a:pPr>
            <a:r>
              <a:rPr lang="en-GB" b="1" dirty="0" smtClean="0"/>
              <a:t>Recommendation: </a:t>
            </a:r>
            <a:r>
              <a:rPr lang="en-GB" dirty="0" smtClean="0"/>
              <a:t>Improved compensation in form of holidays, leave allowance etc. should be given to those with high salaries while those having medium and low salaries should have their salary scheme reviewed upwards.</a:t>
            </a:r>
            <a:endParaRPr lang="en-GB" b="1" dirty="0" smtClean="0"/>
          </a:p>
          <a:p>
            <a:endParaRPr lang="en-GB" dirty="0" smtClean="0"/>
          </a:p>
        </p:txBody>
      </p:sp>
    </p:spTree>
    <p:extLst>
      <p:ext uri="{BB962C8B-B14F-4D97-AF65-F5344CB8AC3E}">
        <p14:creationId xmlns:p14="http://schemas.microsoft.com/office/powerpoint/2010/main" val="121427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1883" y="1087395"/>
            <a:ext cx="8915400" cy="4675546"/>
          </a:xfrm>
        </p:spPr>
        <p:txBody>
          <a:bodyPr/>
          <a:lstStyle/>
          <a:p>
            <a:pPr marL="0" indent="0">
              <a:buNone/>
            </a:pPr>
            <a:endParaRPr lang="en-GB" dirty="0" smtClean="0"/>
          </a:p>
          <a:p>
            <a:pPr marL="0" indent="0">
              <a:buNone/>
            </a:pPr>
            <a:endParaRPr lang="en-GB" dirty="0"/>
          </a:p>
          <a:p>
            <a:pPr marL="0" indent="0">
              <a:buNone/>
            </a:pPr>
            <a:endParaRPr lang="en-GB" dirty="0" smtClean="0"/>
          </a:p>
          <a:p>
            <a:pPr marL="0" indent="0" algn="ctr">
              <a:buNone/>
            </a:pPr>
            <a:r>
              <a:rPr lang="en-GB" sz="6000" dirty="0" smtClean="0"/>
              <a:t>Thank You TakenMind</a:t>
            </a:r>
            <a:endParaRPr lang="en-GB" sz="6000" dirty="0"/>
          </a:p>
        </p:txBody>
      </p:sp>
    </p:spTree>
    <p:extLst>
      <p:ext uri="{BB962C8B-B14F-4D97-AF65-F5344CB8AC3E}">
        <p14:creationId xmlns:p14="http://schemas.microsoft.com/office/powerpoint/2010/main" val="57807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Introduction</a:t>
            </a:r>
          </a:p>
          <a:p>
            <a:r>
              <a:rPr lang="en-GB" dirty="0" smtClean="0"/>
              <a:t>Methodology</a:t>
            </a:r>
          </a:p>
          <a:p>
            <a:r>
              <a:rPr lang="en-GB" dirty="0" smtClean="0"/>
              <a:t>Reasons employees are prone to leave?</a:t>
            </a:r>
          </a:p>
          <a:p>
            <a:r>
              <a:rPr lang="en-GB" dirty="0" smtClean="0"/>
              <a:t>What types of employees are leaving?</a:t>
            </a:r>
          </a:p>
          <a:p>
            <a:r>
              <a:rPr lang="en-GB" dirty="0" smtClean="0"/>
              <a:t>Which employees are prone to leave next?</a:t>
            </a:r>
          </a:p>
          <a:p>
            <a:r>
              <a:rPr lang="en-GB" dirty="0" smtClean="0"/>
              <a:t>Insights and Recommendation</a:t>
            </a:r>
          </a:p>
        </p:txBody>
      </p:sp>
    </p:spTree>
    <p:extLst>
      <p:ext uri="{BB962C8B-B14F-4D97-AF65-F5344CB8AC3E}">
        <p14:creationId xmlns:p14="http://schemas.microsoft.com/office/powerpoint/2010/main" val="89711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24" y="174165"/>
            <a:ext cx="8911687" cy="449947"/>
          </a:xfrm>
        </p:spPr>
        <p:txBody>
          <a:bodyPr>
            <a:normAutofit fontScale="90000"/>
          </a:bodyPr>
          <a:lstStyle/>
          <a:p>
            <a:pPr algn="ctr"/>
            <a:r>
              <a:rPr lang="en-GB" sz="1800" b="1" dirty="0" smtClean="0"/>
              <a:t>Methodology</a:t>
            </a:r>
            <a:r>
              <a:rPr lang="en-GB" sz="1800" dirty="0" smtClean="0"/>
              <a:t/>
            </a:r>
            <a:br>
              <a:rPr lang="en-GB" sz="1800" dirty="0" smtClean="0"/>
            </a:br>
            <a:r>
              <a:rPr lang="en-GB" sz="1800" dirty="0" smtClean="0"/>
              <a:t/>
            </a:r>
            <a:br>
              <a:rPr lang="en-GB" sz="1800" dirty="0" smtClean="0"/>
            </a:br>
            <a:endParaRPr lang="en-GB" sz="1800" dirty="0"/>
          </a:p>
        </p:txBody>
      </p:sp>
      <p:sp>
        <p:nvSpPr>
          <p:cNvPr id="3" name="Content Placeholder 2"/>
          <p:cNvSpPr>
            <a:spLocks noGrp="1"/>
          </p:cNvSpPr>
          <p:nvPr>
            <p:ph idx="1"/>
          </p:nvPr>
        </p:nvSpPr>
        <p:spPr>
          <a:xfrm>
            <a:off x="1808563" y="2262611"/>
            <a:ext cx="8915400" cy="3777622"/>
          </a:xfrm>
        </p:spPr>
        <p:txBody>
          <a:bodyPr/>
          <a:lstStyle/>
          <a:p>
            <a:pPr>
              <a:lnSpc>
                <a:spcPct val="150000"/>
              </a:lnSpc>
            </a:pPr>
            <a:r>
              <a:rPr lang="en-GB" dirty="0" smtClean="0"/>
              <a:t>Relationship between variables are identified</a:t>
            </a:r>
          </a:p>
          <a:p>
            <a:pPr>
              <a:lnSpc>
                <a:spcPct val="150000"/>
              </a:lnSpc>
            </a:pPr>
            <a:r>
              <a:rPr lang="en-GB" dirty="0" smtClean="0"/>
              <a:t>Identify 2 highest and 2 lowest causal variables of Employee </a:t>
            </a:r>
            <a:r>
              <a:rPr lang="en-GB" dirty="0"/>
              <a:t>A</a:t>
            </a:r>
            <a:r>
              <a:rPr lang="en-GB" dirty="0" smtClean="0"/>
              <a:t>ttrition</a:t>
            </a:r>
          </a:p>
          <a:p>
            <a:pPr>
              <a:lnSpc>
                <a:spcPct val="150000"/>
              </a:lnSpc>
            </a:pPr>
            <a:r>
              <a:rPr lang="en-GB" dirty="0" err="1" smtClean="0"/>
              <a:t>MultiVariant</a:t>
            </a:r>
            <a:r>
              <a:rPr lang="en-GB" dirty="0" smtClean="0"/>
              <a:t> Analysis</a:t>
            </a:r>
          </a:p>
          <a:p>
            <a:pPr>
              <a:lnSpc>
                <a:spcPct val="150000"/>
              </a:lnSpc>
            </a:pPr>
            <a:r>
              <a:rPr lang="en-GB" dirty="0" smtClean="0"/>
              <a:t>Bi – Variant Analysis</a:t>
            </a:r>
          </a:p>
          <a:p>
            <a:pPr>
              <a:lnSpc>
                <a:spcPct val="150000"/>
              </a:lnSpc>
            </a:pPr>
            <a:r>
              <a:rPr lang="en-GB" dirty="0" smtClean="0"/>
              <a:t>Insights and Recommendations</a:t>
            </a:r>
            <a:endParaRPr lang="en-GB" dirty="0"/>
          </a:p>
        </p:txBody>
      </p:sp>
      <p:sp>
        <p:nvSpPr>
          <p:cNvPr id="4" name="Title 1"/>
          <p:cNvSpPr txBox="1">
            <a:spLocks/>
          </p:cNvSpPr>
          <p:nvPr/>
        </p:nvSpPr>
        <p:spPr>
          <a:xfrm>
            <a:off x="1808563" y="985644"/>
            <a:ext cx="8911687" cy="128089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60000"/>
              </a:lnSpc>
            </a:pPr>
            <a:r>
              <a:rPr lang="en-GB" sz="1800" dirty="0" smtClean="0"/>
              <a:t/>
            </a:r>
            <a:br>
              <a:rPr lang="en-GB" sz="1800" dirty="0" smtClean="0"/>
            </a:br>
            <a:r>
              <a:rPr lang="en-GB" sz="2900" dirty="0" smtClean="0">
                <a:latin typeface="Calibri Light" panose="020F0302020204030204" pitchFamily="34" charset="0"/>
              </a:rPr>
              <a:t>In order to proffer solution to company X Attrition </a:t>
            </a:r>
            <a:r>
              <a:rPr lang="en-GB" sz="2900" dirty="0">
                <a:latin typeface="Calibri Light" panose="020F0302020204030204" pitchFamily="34" charset="0"/>
              </a:rPr>
              <a:t>P</a:t>
            </a:r>
            <a:r>
              <a:rPr lang="en-GB" sz="2900" dirty="0" smtClean="0">
                <a:latin typeface="Calibri Light" panose="020F0302020204030204" pitchFamily="34" charset="0"/>
              </a:rPr>
              <a:t>roblem, the following steps are taken</a:t>
            </a:r>
            <a:r>
              <a:rPr lang="en-GB" sz="2300" dirty="0" smtClean="0"/>
              <a:t/>
            </a:r>
            <a:br>
              <a:rPr lang="en-GB" sz="2300" dirty="0" smtClean="0"/>
            </a:br>
            <a:endParaRPr lang="en-GB" sz="2300" dirty="0"/>
          </a:p>
        </p:txBody>
      </p:sp>
    </p:spTree>
    <p:extLst>
      <p:ext uri="{BB962C8B-B14F-4D97-AF65-F5344CB8AC3E}">
        <p14:creationId xmlns:p14="http://schemas.microsoft.com/office/powerpoint/2010/main" val="142613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7947"/>
          </a:xfrm>
        </p:spPr>
        <p:txBody>
          <a:bodyPr/>
          <a:lstStyle/>
          <a:p>
            <a:pPr algn="ctr"/>
            <a:r>
              <a:rPr lang="en-GB" dirty="0"/>
              <a:t>Reasons Employees are Leaving?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0594002"/>
              </p:ext>
            </p:extLst>
          </p:nvPr>
        </p:nvGraphicFramePr>
        <p:xfrm>
          <a:off x="2090058" y="1364343"/>
          <a:ext cx="9913256" cy="5355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40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3093" y="1231557"/>
            <a:ext cx="8915400" cy="3777622"/>
          </a:xfrm>
        </p:spPr>
        <p:txBody>
          <a:bodyPr>
            <a:normAutofit/>
          </a:bodyPr>
          <a:lstStyle/>
          <a:p>
            <a:pPr marL="0" indent="0" algn="ctr">
              <a:lnSpc>
                <a:spcPct val="250000"/>
              </a:lnSpc>
              <a:buNone/>
            </a:pPr>
            <a:r>
              <a:rPr lang="en-GB" sz="3200" dirty="0" smtClean="0"/>
              <a:t>Types of Employees that are leaving and those Prone to leave soon</a:t>
            </a:r>
            <a:endParaRPr lang="en-GB" sz="3200" dirty="0"/>
          </a:p>
        </p:txBody>
      </p:sp>
    </p:spTree>
    <p:extLst>
      <p:ext uri="{BB962C8B-B14F-4D97-AF65-F5344CB8AC3E}">
        <p14:creationId xmlns:p14="http://schemas.microsoft.com/office/powerpoint/2010/main" val="361184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7548"/>
            <a:ext cx="7799107" cy="265576"/>
          </a:xfrm>
        </p:spPr>
        <p:txBody>
          <a:bodyPr>
            <a:normAutofit fontScale="90000"/>
          </a:bodyPr>
          <a:lstStyle/>
          <a:p>
            <a:pPr algn="ctr"/>
            <a:r>
              <a:rPr lang="en-GB" sz="1800" dirty="0" smtClean="0"/>
              <a:t>Multi – Variant Analysis – Chart 2</a:t>
            </a:r>
            <a:endParaRPr lang="en-GB"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68" y="1485899"/>
            <a:ext cx="6420133" cy="434648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584" y="1549400"/>
            <a:ext cx="6074416" cy="4282988"/>
          </a:xfrm>
          <a:prstGeom prst="rect">
            <a:avLst/>
          </a:prstGeom>
        </p:spPr>
      </p:pic>
    </p:spTree>
    <p:extLst>
      <p:ext uri="{BB962C8B-B14F-4D97-AF65-F5344CB8AC3E}">
        <p14:creationId xmlns:p14="http://schemas.microsoft.com/office/powerpoint/2010/main" val="181798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7548"/>
            <a:ext cx="7799107" cy="265576"/>
          </a:xfrm>
        </p:spPr>
        <p:txBody>
          <a:bodyPr>
            <a:normAutofit fontScale="90000"/>
          </a:bodyPr>
          <a:lstStyle/>
          <a:p>
            <a:pPr algn="ctr"/>
            <a:r>
              <a:rPr lang="en-GB" sz="1800" dirty="0" smtClean="0"/>
              <a:t>Multi – Variant Analysis – Chart 3</a:t>
            </a:r>
            <a:endParaRPr lang="en-GB"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66" y="1740114"/>
            <a:ext cx="6210299" cy="44382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965" y="1740114"/>
            <a:ext cx="6262035" cy="4438264"/>
          </a:xfrm>
          <a:prstGeom prst="rect">
            <a:avLst/>
          </a:prstGeom>
        </p:spPr>
      </p:pic>
    </p:spTree>
    <p:extLst>
      <p:ext uri="{BB962C8B-B14F-4D97-AF65-F5344CB8AC3E}">
        <p14:creationId xmlns:p14="http://schemas.microsoft.com/office/powerpoint/2010/main" val="391107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7548"/>
            <a:ext cx="7799107" cy="265576"/>
          </a:xfrm>
        </p:spPr>
        <p:txBody>
          <a:bodyPr>
            <a:normAutofit fontScale="90000"/>
          </a:bodyPr>
          <a:lstStyle/>
          <a:p>
            <a:pPr algn="ctr"/>
            <a:r>
              <a:rPr lang="en-GB" sz="1800" dirty="0" smtClean="0"/>
              <a:t>Bi – Variant Analysis – Chart 4</a:t>
            </a:r>
            <a:endParaRPr lang="en-GB"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 y="1473200"/>
            <a:ext cx="5628249" cy="444365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849" y="1473199"/>
            <a:ext cx="6335151" cy="4443656"/>
          </a:xfrm>
          <a:prstGeom prst="rect">
            <a:avLst/>
          </a:prstGeom>
        </p:spPr>
      </p:pic>
    </p:spTree>
    <p:extLst>
      <p:ext uri="{BB962C8B-B14F-4D97-AF65-F5344CB8AC3E}">
        <p14:creationId xmlns:p14="http://schemas.microsoft.com/office/powerpoint/2010/main" val="38542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509" y="290478"/>
            <a:ext cx="8355161" cy="426214"/>
          </a:xfrm>
        </p:spPr>
        <p:txBody>
          <a:bodyPr>
            <a:normAutofit/>
          </a:bodyPr>
          <a:lstStyle/>
          <a:p>
            <a:pPr algn="ctr"/>
            <a:r>
              <a:rPr lang="en-GB" sz="2000" dirty="0" smtClean="0"/>
              <a:t>Insights and Recommendation</a:t>
            </a:r>
            <a:endParaRPr lang="en-GB" sz="2000" dirty="0"/>
          </a:p>
        </p:txBody>
      </p:sp>
      <p:sp>
        <p:nvSpPr>
          <p:cNvPr id="3" name="Content Placeholder 2"/>
          <p:cNvSpPr>
            <a:spLocks noGrp="1"/>
          </p:cNvSpPr>
          <p:nvPr>
            <p:ph idx="1"/>
          </p:nvPr>
        </p:nvSpPr>
        <p:spPr>
          <a:xfrm>
            <a:off x="1917389" y="1655806"/>
            <a:ext cx="8915400" cy="4411362"/>
          </a:xfrm>
        </p:spPr>
        <p:txBody>
          <a:bodyPr/>
          <a:lstStyle/>
          <a:p>
            <a:pPr>
              <a:lnSpc>
                <a:spcPct val="200000"/>
              </a:lnSpc>
            </a:pPr>
            <a:r>
              <a:rPr lang="en-GB" dirty="0" smtClean="0"/>
              <a:t>From chart 1, there exists a relationship between ex – employees who had </a:t>
            </a:r>
            <a:r>
              <a:rPr lang="en-GB" b="1" dirty="0" smtClean="0"/>
              <a:t>NO</a:t>
            </a:r>
            <a:r>
              <a:rPr lang="en-GB" dirty="0" smtClean="0"/>
              <a:t> promotion and </a:t>
            </a:r>
            <a:r>
              <a:rPr lang="en-GB" b="1" dirty="0" smtClean="0"/>
              <a:t>ZERO</a:t>
            </a:r>
            <a:r>
              <a:rPr lang="en-GB" dirty="0" smtClean="0"/>
              <a:t> work accident in their last 5 years and had a satisfaction level of an average of </a:t>
            </a:r>
            <a:r>
              <a:rPr lang="en-GB" b="1" dirty="0" smtClean="0"/>
              <a:t>45%</a:t>
            </a:r>
            <a:r>
              <a:rPr lang="en-GB" dirty="0" smtClean="0"/>
              <a:t> and their last evaluation ranging between </a:t>
            </a:r>
            <a:r>
              <a:rPr lang="en-GB" b="1" dirty="0" smtClean="0"/>
              <a:t>40% to 50%.</a:t>
            </a:r>
          </a:p>
          <a:p>
            <a:endParaRPr lang="en-GB" dirty="0" smtClean="0"/>
          </a:p>
        </p:txBody>
      </p:sp>
    </p:spTree>
    <p:extLst>
      <p:ext uri="{BB962C8B-B14F-4D97-AF65-F5344CB8AC3E}">
        <p14:creationId xmlns:p14="http://schemas.microsoft.com/office/powerpoint/2010/main" val="2157164553"/>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225</TotalTime>
  <Words>522</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Century Gothic</vt:lpstr>
      <vt:lpstr>Wingdings 3</vt:lpstr>
      <vt:lpstr>1_Wisp</vt:lpstr>
      <vt:lpstr>TakenMind Data Analytics Internship Project</vt:lpstr>
      <vt:lpstr>Objectives</vt:lpstr>
      <vt:lpstr>Methodology  </vt:lpstr>
      <vt:lpstr>Reasons Employees are Leaving?</vt:lpstr>
      <vt:lpstr>PowerPoint Presentation</vt:lpstr>
      <vt:lpstr>Multi – Variant Analysis – Chart 2</vt:lpstr>
      <vt:lpstr>Multi – Variant Analysis – Chart 3</vt:lpstr>
      <vt:lpstr>Bi – Variant Analysis – Chart 4</vt:lpstr>
      <vt:lpstr>Insights and Recommendation</vt:lpstr>
      <vt:lpstr>Insights and Recommendation</vt:lpstr>
      <vt:lpstr>Insights and Recommendation</vt:lpstr>
      <vt:lpstr>Insights and Recommendation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Analytics Project</dc:title>
  <dc:creator>HP</dc:creator>
  <cp:lastModifiedBy>HP</cp:lastModifiedBy>
  <cp:revision>25</cp:revision>
  <dcterms:created xsi:type="dcterms:W3CDTF">2019-11-24T19:23:41Z</dcterms:created>
  <dcterms:modified xsi:type="dcterms:W3CDTF">2019-12-16T16:15:46Z</dcterms:modified>
</cp:coreProperties>
</file>