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457" r:id="rId3"/>
    <p:sldId id="458" r:id="rId4"/>
    <p:sldId id="459" r:id="rId5"/>
    <p:sldId id="461" r:id="rId6"/>
    <p:sldId id="460" r:id="rId7"/>
    <p:sldId id="462" r:id="rId8"/>
    <p:sldId id="463" r:id="rId9"/>
    <p:sldId id="464" r:id="rId10"/>
    <p:sldId id="465" r:id="rId11"/>
    <p:sldId id="466" r:id="rId12"/>
    <p:sldId id="467" r:id="rId13"/>
    <p:sldId id="468" r:id="rId14"/>
    <p:sldId id="469" r:id="rId15"/>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B0BFF"/>
    <a:srgbClr val="1212FF"/>
    <a:srgbClr val="0707FF"/>
    <a:srgbClr val="4EA74E"/>
    <a:srgbClr val="BBBBFF"/>
    <a:srgbClr val="028102"/>
    <a:srgbClr val="3C9D3C"/>
    <a:srgbClr val="FF2020"/>
    <a:srgbClr val="1A1AFF"/>
    <a:srgbClr val="C41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1" autoAdjust="0"/>
    <p:restoredTop sz="85877" autoAdjust="0"/>
  </p:normalViewPr>
  <p:slideViewPr>
    <p:cSldViewPr snapToGrid="0">
      <p:cViewPr varScale="1">
        <p:scale>
          <a:sx n="101" d="100"/>
          <a:sy n="101" d="100"/>
        </p:scale>
        <p:origin x="17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082E9-C99F-4C4B-B309-F4F0D8F07CF4}" type="datetimeFigureOut">
              <a:rPr lang="el-GR" smtClean="0"/>
              <a:pPr/>
              <a:t>8/6/2018</a:t>
            </a:fld>
            <a:endParaRPr lang="el-G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57389-7FB2-44B0-8AF4-F8530648CB92}" type="slidenum">
              <a:rPr lang="el-GR" smtClean="0"/>
              <a:pPr/>
              <a:t>‹#›</a:t>
            </a:fld>
            <a:endParaRPr lang="el-GR"/>
          </a:p>
        </p:txBody>
      </p:sp>
    </p:spTree>
    <p:extLst>
      <p:ext uri="{BB962C8B-B14F-4D97-AF65-F5344CB8AC3E}">
        <p14:creationId xmlns:p14="http://schemas.microsoft.com/office/powerpoint/2010/main" val="334636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Γεια σας, είμαστε ο Μιχάλης και ο Γιάννης και σας παρουσιάζουμε τις</a:t>
            </a:r>
            <a:r>
              <a:rPr lang="el-GR" baseline="0" dirty="0" smtClean="0"/>
              <a:t> υλοποιήσεις μας σε </a:t>
            </a:r>
            <a:r>
              <a:rPr lang="en-US" baseline="0" dirty="0" smtClean="0"/>
              <a:t>matlab.</a:t>
            </a:r>
            <a:endParaRPr lang="en-US" dirty="0"/>
          </a:p>
        </p:txBody>
      </p:sp>
      <p:sp>
        <p:nvSpPr>
          <p:cNvPr id="4" name="Slide Number Placeholder 3"/>
          <p:cNvSpPr>
            <a:spLocks noGrp="1"/>
          </p:cNvSpPr>
          <p:nvPr>
            <p:ph type="sldNum" sz="quarter" idx="10"/>
          </p:nvPr>
        </p:nvSpPr>
        <p:spPr/>
        <p:txBody>
          <a:bodyPr/>
          <a:lstStyle/>
          <a:p>
            <a:fld id="{6024465B-29AD-41F3-AF69-6F63F342A4F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02116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Τέλος εκτιμήσαμε και</a:t>
            </a:r>
            <a:r>
              <a:rPr lang="el-GR" baseline="0" dirty="0" smtClean="0"/>
              <a:t> </a:t>
            </a:r>
            <a:r>
              <a:rPr lang="el-GR" dirty="0" smtClean="0"/>
              <a:t>τη χωρική πολυπλοκότητά</a:t>
            </a:r>
            <a:r>
              <a:rPr lang="el-GR" baseline="0" dirty="0" smtClean="0"/>
              <a:t> τους, όπου και ο </a:t>
            </a:r>
            <a:r>
              <a:rPr lang="en-US" baseline="0" dirty="0" smtClean="0"/>
              <a:t>FC-MRV </a:t>
            </a:r>
            <a:r>
              <a:rPr lang="el-GR" baseline="0" dirty="0" smtClean="0"/>
              <a:t>έδειξε ξανά εκθετική συμπεριφορά λόγω των αναδρομικών κλήσεων. Αντίθετα στην τοπική αναζήτηση όπως περιμέναμε έχουν απλά γραμμικό κόστος.</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12</a:t>
            </a:fld>
            <a:endParaRPr lang="el-GR"/>
          </a:p>
        </p:txBody>
      </p:sp>
    </p:spTree>
    <p:extLst>
      <p:ext uri="{BB962C8B-B14F-4D97-AF65-F5344CB8AC3E}">
        <p14:creationId xmlns:p14="http://schemas.microsoft.com/office/powerpoint/2010/main" val="85883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Συμπερασματικά λοιπόν</a:t>
            </a:r>
            <a:r>
              <a:rPr lang="el-GR" baseline="0" dirty="0" smtClean="0"/>
              <a:t> καταλήγουμε ότι οι μέθοδοι τοπικής αναζήτησης είναι πολύ αποδοτικότεροι σε σύγκριση με μεθόδους στηριγμένους σε </a:t>
            </a:r>
            <a:r>
              <a:rPr lang="en-US" baseline="0" dirty="0" smtClean="0"/>
              <a:t>Backtracking</a:t>
            </a:r>
            <a:r>
              <a:rPr lang="el-GR" baseline="0" dirty="0" smtClean="0"/>
              <a:t>, ενώ και η τοπική αναζήτηση βελτιώθηκε με βελτίωση της συναρτήσης διαδόχων που εξασφάλισε συγκρούσεις μόνο στις διαγωνίσους.</a:t>
            </a:r>
          </a:p>
        </p:txBody>
      </p:sp>
      <p:sp>
        <p:nvSpPr>
          <p:cNvPr id="4" name="Slide Number Placeholder 3"/>
          <p:cNvSpPr>
            <a:spLocks noGrp="1"/>
          </p:cNvSpPr>
          <p:nvPr>
            <p:ph type="sldNum" sz="quarter" idx="10"/>
          </p:nvPr>
        </p:nvSpPr>
        <p:spPr/>
        <p:txBody>
          <a:bodyPr/>
          <a:lstStyle/>
          <a:p>
            <a:fld id="{E4B57389-7FB2-44B0-8AF4-F8530648CB92}" type="slidenum">
              <a:rPr lang="el-GR" smtClean="0"/>
              <a:pPr/>
              <a:t>13</a:t>
            </a:fld>
            <a:endParaRPr lang="el-GR"/>
          </a:p>
        </p:txBody>
      </p:sp>
    </p:spTree>
    <p:extLst>
      <p:ext uri="{BB962C8B-B14F-4D97-AF65-F5344CB8AC3E}">
        <p14:creationId xmlns:p14="http://schemas.microsoft.com/office/powerpoint/2010/main" val="275013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Ξεκινάμε</a:t>
            </a:r>
            <a:r>
              <a:rPr lang="el-GR" baseline="0" dirty="0" smtClean="0"/>
              <a:t> με την εξήγηση του βασικού μαθηματικού μας μοντέλου. Ορίζουμε ένα διάνυσμα που αναπαριστά μία βασίλισσα σε κάθε στήλη. Έχοντας τους περιορισμούς γραμμής και διαγωνίων, μπορούμε άμεσα να υπολογίσουμε με αυτές τις εξισώσεις τον αριθμό συγκρούσεων.</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3</a:t>
            </a:fld>
            <a:endParaRPr lang="el-GR"/>
          </a:p>
        </p:txBody>
      </p:sp>
    </p:spTree>
    <p:extLst>
      <p:ext uri="{BB962C8B-B14F-4D97-AF65-F5344CB8AC3E}">
        <p14:creationId xmlns:p14="http://schemas.microsoft.com/office/powerpoint/2010/main" val="243359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Όμως αυτή</a:t>
            </a:r>
            <a:r>
              <a:rPr lang="el-GR" baseline="0" dirty="0" smtClean="0"/>
              <a:t> η συνάρτηση απαιτεί </a:t>
            </a:r>
            <a:r>
              <a:rPr lang="en-US" baseline="0" dirty="0" smtClean="0"/>
              <a:t>n^2 </a:t>
            </a:r>
            <a:r>
              <a:rPr lang="el-GR" baseline="0" dirty="0" smtClean="0"/>
              <a:t>πράξεις, και επομένως δεν μας ικανοποιούσε.</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4</a:t>
            </a:fld>
            <a:endParaRPr lang="el-GR"/>
          </a:p>
        </p:txBody>
      </p:sp>
    </p:spTree>
    <p:extLst>
      <p:ext uri="{BB962C8B-B14F-4D97-AF65-F5344CB8AC3E}">
        <p14:creationId xmlns:p14="http://schemas.microsoft.com/office/powerpoint/2010/main" val="232567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Αυτό</a:t>
            </a:r>
            <a:r>
              <a:rPr lang="el-GR" baseline="0" dirty="0" smtClean="0"/>
              <a:t> μας οδήγησε στη δημιουργία 3 επιπλέων </a:t>
            </a:r>
            <a:r>
              <a:rPr lang="en-US" baseline="0" dirty="0" smtClean="0"/>
              <a:t>arrays</a:t>
            </a:r>
            <a:r>
              <a:rPr lang="el-GR" baseline="0" dirty="0" smtClean="0"/>
              <a:t>, στα οποία αποθηκεύουμε τον αριθμό συγκρούσεων ανά γραμμή και ανά διαγώνιο.</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5</a:t>
            </a:fld>
            <a:endParaRPr lang="el-GR"/>
          </a:p>
        </p:txBody>
      </p:sp>
    </p:spTree>
    <p:extLst>
      <p:ext uri="{BB962C8B-B14F-4D97-AF65-F5344CB8AC3E}">
        <p14:creationId xmlns:p14="http://schemas.microsoft.com/office/powerpoint/2010/main" val="4792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Με αυτό</a:t>
            </a:r>
            <a:r>
              <a:rPr lang="el-GR" baseline="0" dirty="0" smtClean="0"/>
              <a:t> τον τρόπο γνωρίζουμε άμεσα ότι αν μία γραμμή ή διαγώνιος έχει </a:t>
            </a:r>
            <a:r>
              <a:rPr lang="en-US" baseline="0" dirty="0" smtClean="0"/>
              <a:t>k </a:t>
            </a:r>
            <a:r>
              <a:rPr lang="el-GR" baseline="0" dirty="0" smtClean="0"/>
              <a:t>βασίλισσες, τότε έχει και </a:t>
            </a:r>
            <a:r>
              <a:rPr lang="en-US" baseline="0" dirty="0" smtClean="0"/>
              <a:t>k-1 </a:t>
            </a:r>
            <a:r>
              <a:rPr lang="el-GR" baseline="0" dirty="0" smtClean="0"/>
              <a:t>συγκρούσεις.</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6</a:t>
            </a:fld>
            <a:endParaRPr lang="el-GR"/>
          </a:p>
        </p:txBody>
      </p:sp>
    </p:spTree>
    <p:extLst>
      <p:ext uri="{BB962C8B-B14F-4D97-AF65-F5344CB8AC3E}">
        <p14:creationId xmlns:p14="http://schemas.microsoft.com/office/powerpoint/2010/main" val="4828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Περνώντας</a:t>
            </a:r>
            <a:r>
              <a:rPr lang="el-GR" baseline="0" dirty="0" smtClean="0"/>
              <a:t> τώρα στις μεθόδους που υλοποίησαμε, πρώτα ξεκινήσαμε με μία μέθοδο </a:t>
            </a:r>
            <a:r>
              <a:rPr lang="en-US" baseline="0" smtClean="0"/>
              <a:t>CSP </a:t>
            </a:r>
            <a:r>
              <a:rPr lang="el-GR" baseline="0" smtClean="0"/>
              <a:t>όπως </a:t>
            </a:r>
            <a:r>
              <a:rPr lang="el-GR" baseline="0" dirty="0" smtClean="0"/>
              <a:t>την είδαμε στις διαλέξεις, και συγκεκριμένα την </a:t>
            </a:r>
            <a:r>
              <a:rPr lang="en-US" baseline="0" dirty="0" smtClean="0"/>
              <a:t>Forward Checking </a:t>
            </a:r>
            <a:r>
              <a:rPr lang="el-GR" baseline="0" dirty="0" smtClean="0"/>
              <a:t>με </a:t>
            </a:r>
            <a:r>
              <a:rPr lang="en-US" baseline="0" dirty="0" smtClean="0"/>
              <a:t>MRV heuristic.</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7</a:t>
            </a:fld>
            <a:endParaRPr lang="el-GR"/>
          </a:p>
        </p:txBody>
      </p:sp>
    </p:spTree>
    <p:extLst>
      <p:ext uri="{BB962C8B-B14F-4D97-AF65-F5344CB8AC3E}">
        <p14:creationId xmlns:p14="http://schemas.microsoft.com/office/powerpoint/2010/main" val="365743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Επίσης</a:t>
            </a:r>
            <a:r>
              <a:rPr lang="el-GR" baseline="0" dirty="0" smtClean="0"/>
              <a:t> ως μέθοδο τοπικής αναζήτησης υλοποιήσαμε την </a:t>
            </a:r>
            <a:r>
              <a:rPr lang="en-US" baseline="0" dirty="0" smtClean="0"/>
              <a:t>min-conflicts</a:t>
            </a:r>
            <a:r>
              <a:rPr lang="el-GR" baseline="0" dirty="0" smtClean="0"/>
              <a:t>, και αυτή όπως την διδαχθήκαμε στο μάθημα. Επειδή όμως θέλαμε να δούμε και μία ακόμη πιο βελτιωμένη μέθοδο....</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8</a:t>
            </a:fld>
            <a:endParaRPr lang="el-GR"/>
          </a:p>
        </p:txBody>
      </p:sp>
    </p:spTree>
    <p:extLst>
      <p:ext uri="{BB962C8B-B14F-4D97-AF65-F5344CB8AC3E}">
        <p14:creationId xmlns:p14="http://schemas.microsoft.com/office/powerpoint/2010/main" val="1383564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Από τη βιβλιογραφία</a:t>
            </a:r>
            <a:r>
              <a:rPr lang="el-GR" baseline="0" dirty="0" smtClean="0"/>
              <a:t> επιλέξαμε και τρίτο αλγόριθμο, τον </a:t>
            </a:r>
            <a:r>
              <a:rPr lang="en-US" baseline="0" dirty="0" smtClean="0"/>
              <a:t>Queen Search 2</a:t>
            </a:r>
            <a:r>
              <a:rPr lang="el-GR" baseline="0" dirty="0" smtClean="0"/>
              <a:t>, ο οποίος αλλάζει την συνάρτηση διαδόχων του </a:t>
            </a:r>
            <a:r>
              <a:rPr lang="en-US" baseline="0" dirty="0" smtClean="0"/>
              <a:t>min-conflicts</a:t>
            </a:r>
            <a:r>
              <a:rPr lang="el-GR" baseline="0" dirty="0" smtClean="0"/>
              <a:t> ώστε σε κάθε βήμα οι βασίλισσες να απειλούνται μόνο από τις διαγωνίους.</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9</a:t>
            </a:fld>
            <a:endParaRPr lang="el-GR"/>
          </a:p>
        </p:txBody>
      </p:sp>
    </p:spTree>
    <p:extLst>
      <p:ext uri="{BB962C8B-B14F-4D97-AF65-F5344CB8AC3E}">
        <p14:creationId xmlns:p14="http://schemas.microsoft.com/office/powerpoint/2010/main" val="1276004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Αρχικά συγκρίνουμε</a:t>
            </a:r>
            <a:r>
              <a:rPr lang="el-GR" baseline="0" dirty="0" smtClean="0"/>
              <a:t> το μέσο χρόνο εκτέλεσης για 100 επαναλήψεις των αλγορίθμων μας. Παρατηρούμε ότι για μικρά </a:t>
            </a:r>
            <a:r>
              <a:rPr lang="en-US" baseline="0" dirty="0" smtClean="0"/>
              <a:t>n </a:t>
            </a:r>
            <a:r>
              <a:rPr lang="el-GR" baseline="0" dirty="0" smtClean="0"/>
              <a:t>ο </a:t>
            </a:r>
            <a:r>
              <a:rPr lang="en-US" baseline="0" dirty="0" smtClean="0"/>
              <a:t>FC-MRV </a:t>
            </a:r>
            <a:r>
              <a:rPr lang="el-GR" baseline="0" dirty="0" smtClean="0"/>
              <a:t>και ο </a:t>
            </a:r>
            <a:r>
              <a:rPr lang="en-US" baseline="0" dirty="0" smtClean="0"/>
              <a:t>min-conflicts </a:t>
            </a:r>
            <a:r>
              <a:rPr lang="el-GR" baseline="0" dirty="0" smtClean="0"/>
              <a:t>αποδίδουν καλύτερα, αλλά σε μεγάλα </a:t>
            </a:r>
            <a:r>
              <a:rPr lang="en-US" baseline="0" dirty="0" smtClean="0"/>
              <a:t>n </a:t>
            </a:r>
            <a:r>
              <a:rPr lang="el-GR" baseline="0" dirty="0" smtClean="0"/>
              <a:t>ξεκάθαρα υπερτερεί ο </a:t>
            </a:r>
            <a:r>
              <a:rPr lang="en-US" baseline="0" dirty="0" smtClean="0"/>
              <a:t>QS2. </a:t>
            </a:r>
            <a:r>
              <a:rPr lang="el-GR" baseline="0" dirty="0" smtClean="0"/>
              <a:t>Εμπειρικά  το σχήμα δείχνει ότι ο </a:t>
            </a:r>
            <a:r>
              <a:rPr lang="en-US" baseline="0" dirty="0" smtClean="0"/>
              <a:t>FC-MRV </a:t>
            </a:r>
            <a:r>
              <a:rPr lang="el-GR" baseline="0" dirty="0" smtClean="0"/>
              <a:t>έχει αναμενόμενα εκθετική πολυπλοκότητα, ενώ ο χρόνος των αλγορίθμων τοπικής αναζήτησης αυξάνεται πολυωνυμικά.</a:t>
            </a:r>
            <a:endParaRPr lang="en-US" dirty="0"/>
          </a:p>
        </p:txBody>
      </p:sp>
      <p:sp>
        <p:nvSpPr>
          <p:cNvPr id="4" name="Slide Number Placeholder 3"/>
          <p:cNvSpPr>
            <a:spLocks noGrp="1"/>
          </p:cNvSpPr>
          <p:nvPr>
            <p:ph type="sldNum" sz="quarter" idx="10"/>
          </p:nvPr>
        </p:nvSpPr>
        <p:spPr/>
        <p:txBody>
          <a:bodyPr/>
          <a:lstStyle/>
          <a:p>
            <a:fld id="{E4B57389-7FB2-44B0-8AF4-F8530648CB92}" type="slidenum">
              <a:rPr lang="el-GR" smtClean="0"/>
              <a:pPr/>
              <a:t>11</a:t>
            </a:fld>
            <a:endParaRPr lang="el-GR"/>
          </a:p>
        </p:txBody>
      </p:sp>
    </p:spTree>
    <p:extLst>
      <p:ext uri="{BB962C8B-B14F-4D97-AF65-F5344CB8AC3E}">
        <p14:creationId xmlns:p14="http://schemas.microsoft.com/office/powerpoint/2010/main" val="3992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48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913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1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028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28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408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428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450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409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992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l-GR" smtClean="0">
                <a:solidFill>
                  <a:prstClr val="black">
                    <a:tint val="75000"/>
                  </a:prstClr>
                </a:solidFill>
              </a:rPr>
              <a:t>20/12/2013</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Michail Pantourakis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021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4000">
              <a:schemeClr val="bg1">
                <a:lumMod val="95000"/>
              </a:schemeClr>
            </a:gs>
            <a:gs pos="83000">
              <a:schemeClr val="bg1">
                <a:lumMod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l-GR" smtClean="0">
                <a:solidFill>
                  <a:prstClr val="black">
                    <a:tint val="75000"/>
                  </a:prstClr>
                </a:solidFill>
              </a:rPr>
              <a:t>20/12/2013</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Michail Pantourakis</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D3B81-768E-408E-BC9E-345D10B11CC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99264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941" y="2130425"/>
            <a:ext cx="8573845" cy="2022027"/>
          </a:xfrm>
        </p:spPr>
        <p:txBody>
          <a:bodyPr>
            <a:noAutofit/>
          </a:bodyPr>
          <a:lstStyle/>
          <a:p>
            <a:r>
              <a:rPr lang="el-GR" sz="4300" b="1" dirty="0" smtClean="0"/>
              <a:t>Υλοποίηση Αλγορίθμων Επίλυσης Προβλήματος </a:t>
            </a:r>
            <a:r>
              <a:rPr lang="en-US" sz="4300" b="1" dirty="0" smtClean="0"/>
              <a:t>n-</a:t>
            </a:r>
            <a:r>
              <a:rPr lang="el-GR" sz="4300" b="1" dirty="0" smtClean="0"/>
              <a:t>Βασιλισσών σε </a:t>
            </a:r>
            <a:r>
              <a:rPr lang="en-US" sz="4300" b="1" dirty="0" smtClean="0"/>
              <a:t>MATLAB</a:t>
            </a:r>
            <a:endParaRPr lang="el-GR" sz="4300" b="1" dirty="0"/>
          </a:p>
        </p:txBody>
      </p:sp>
      <p:sp>
        <p:nvSpPr>
          <p:cNvPr id="3" name="Subtitle 2"/>
          <p:cNvSpPr>
            <a:spLocks noGrp="1"/>
          </p:cNvSpPr>
          <p:nvPr>
            <p:ph type="subTitle" idx="1"/>
          </p:nvPr>
        </p:nvSpPr>
        <p:spPr>
          <a:xfrm>
            <a:off x="3727938" y="5140680"/>
            <a:ext cx="4863611" cy="1621941"/>
          </a:xfrm>
        </p:spPr>
        <p:txBody>
          <a:bodyPr>
            <a:normAutofit fontScale="77500" lnSpcReduction="20000"/>
          </a:bodyPr>
          <a:lstStyle/>
          <a:p>
            <a:r>
              <a:rPr lang="el-GR" dirty="0" smtClean="0">
                <a:solidFill>
                  <a:schemeClr val="tx1"/>
                </a:solidFill>
                <a:latin typeface="Arial" pitchFamily="34" charset="0"/>
                <a:cs typeface="Arial" pitchFamily="34" charset="0"/>
              </a:rPr>
              <a:t>Μιχαήλ Παντουράκης</a:t>
            </a:r>
            <a:r>
              <a:rPr lang="en-US" dirty="0" smtClean="0">
                <a:solidFill>
                  <a:schemeClr val="tx1"/>
                </a:solidFill>
                <a:latin typeface="Arial" pitchFamily="34" charset="0"/>
                <a:cs typeface="Arial" pitchFamily="34" charset="0"/>
              </a:rPr>
              <a:t/>
            </a:r>
            <a:br>
              <a:rPr lang="en-US" dirty="0" smtClean="0">
                <a:solidFill>
                  <a:schemeClr val="tx1"/>
                </a:solidFill>
                <a:latin typeface="Arial" pitchFamily="34" charset="0"/>
                <a:cs typeface="Arial" pitchFamily="34" charset="0"/>
              </a:rPr>
            </a:br>
            <a:r>
              <a:rPr lang="el-GR" dirty="0" smtClean="0">
                <a:solidFill>
                  <a:schemeClr val="tx1"/>
                </a:solidFill>
                <a:latin typeface="Arial" pitchFamily="34" charset="0"/>
                <a:cs typeface="Arial" pitchFamily="34" charset="0"/>
              </a:rPr>
              <a:t>Ιωάννης Προεστάκης</a:t>
            </a:r>
            <a:br>
              <a:rPr lang="el-GR" dirty="0" smtClean="0">
                <a:solidFill>
                  <a:schemeClr val="tx1"/>
                </a:solidFill>
                <a:latin typeface="Arial" pitchFamily="34" charset="0"/>
                <a:cs typeface="Arial" pitchFamily="34" charset="0"/>
              </a:rPr>
            </a:br>
            <a:r>
              <a:rPr lang="el-GR" dirty="0" smtClean="0">
                <a:solidFill>
                  <a:schemeClr val="tx1"/>
                </a:solidFill>
                <a:latin typeface="Arial" pitchFamily="34" charset="0"/>
                <a:cs typeface="Arial" pitchFamily="34" charset="0"/>
              </a:rPr>
              <a:t/>
            </a:r>
            <a:br>
              <a:rPr lang="el-GR" dirty="0" smtClean="0">
                <a:solidFill>
                  <a:schemeClr val="tx1"/>
                </a:solidFill>
                <a:latin typeface="Arial" pitchFamily="34" charset="0"/>
                <a:cs typeface="Arial" pitchFamily="34" charset="0"/>
              </a:rPr>
            </a:br>
            <a:r>
              <a:rPr lang="el-GR" dirty="0" smtClean="0">
                <a:solidFill>
                  <a:schemeClr val="tx1"/>
                </a:solidFill>
                <a:latin typeface="Arial" pitchFamily="34" charset="0"/>
                <a:cs typeface="Arial" pitchFamily="34" charset="0"/>
              </a:rPr>
              <a:t>Διδάσκων</a:t>
            </a:r>
            <a:r>
              <a:rPr lang="en-US" dirty="0" smtClean="0">
                <a:solidFill>
                  <a:schemeClr val="tx1"/>
                </a:solidFill>
                <a:latin typeface="Arial" pitchFamily="34" charset="0"/>
                <a:cs typeface="Arial" pitchFamily="34" charset="0"/>
              </a:rPr>
              <a:t>: </a:t>
            </a:r>
            <a:r>
              <a:rPr lang="el-GR" dirty="0" smtClean="0">
                <a:solidFill>
                  <a:schemeClr val="tx1"/>
                </a:solidFill>
                <a:latin typeface="Arial" pitchFamily="34" charset="0"/>
                <a:cs typeface="Arial" pitchFamily="34" charset="0"/>
              </a:rPr>
              <a:t>Ακασιάδης Χαρίλαος</a:t>
            </a:r>
            <a:endParaRPr lang="en-US" dirty="0" smtClean="0">
              <a:solidFill>
                <a:schemeClr val="tx1"/>
              </a:solidFill>
              <a:latin typeface="Arial" pitchFamily="34" charset="0"/>
              <a:cs typeface="Arial" pitchFamily="34" charset="0"/>
            </a:endParaRPr>
          </a:p>
        </p:txBody>
      </p:sp>
      <p:sp>
        <p:nvSpPr>
          <p:cNvPr id="5" name="Subtitle 2"/>
          <p:cNvSpPr txBox="1">
            <a:spLocks/>
          </p:cNvSpPr>
          <p:nvPr/>
        </p:nvSpPr>
        <p:spPr>
          <a:xfrm>
            <a:off x="2397331" y="227797"/>
            <a:ext cx="4114799" cy="914400"/>
          </a:xfrm>
          <a:prstGeom prst="rect">
            <a:avLst/>
          </a:prstGeom>
        </p:spPr>
        <p:txBody>
          <a:bodyPr vert="horz" lIns="91440" tIns="45720" rIns="91440" bIns="45720" rtlCol="0">
            <a:normAutofit fontScale="4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l-GR" b="1" dirty="0" smtClean="0">
                <a:solidFill>
                  <a:schemeClr val="tx1"/>
                </a:solidFill>
              </a:rPr>
              <a:t>Παρουσίαση Εξαμηνιαίας Εργασίας</a:t>
            </a:r>
            <a:r>
              <a:rPr lang="en-US" b="1" dirty="0" smtClean="0">
                <a:solidFill>
                  <a:schemeClr val="tx1"/>
                </a:solidFill>
              </a:rPr>
              <a:t/>
            </a:r>
            <a:br>
              <a:rPr lang="en-US" b="1" dirty="0" smtClean="0">
                <a:solidFill>
                  <a:schemeClr val="tx1"/>
                </a:solidFill>
              </a:rPr>
            </a:br>
            <a:r>
              <a:rPr lang="el-GR" b="1" dirty="0" smtClean="0">
                <a:solidFill>
                  <a:schemeClr val="tx1"/>
                </a:solidFill>
              </a:rPr>
              <a:t>ΠΛΗ 417 Τεχνητή Νοημοσύνη</a:t>
            </a:r>
            <a:br>
              <a:rPr lang="el-GR" b="1" dirty="0" smtClean="0">
                <a:solidFill>
                  <a:schemeClr val="tx1"/>
                </a:solidFill>
              </a:rPr>
            </a:br>
            <a:r>
              <a:rPr lang="el-GR" b="1" dirty="0" smtClean="0">
                <a:solidFill>
                  <a:schemeClr val="tx1"/>
                </a:solidFill>
              </a:rPr>
              <a:t>ΗΜΜΥ – Πολυτεχνείο Κρήτης</a:t>
            </a:r>
            <a:endParaRPr lang="en-US" b="1" dirty="0">
              <a:solidFill>
                <a:schemeClr val="tx1"/>
              </a:solidFill>
            </a:endParaRPr>
          </a:p>
          <a:p>
            <a:r>
              <a:rPr lang="en-US" sz="2900" dirty="0">
                <a:solidFill>
                  <a:schemeClr val="tx1"/>
                </a:solidFill>
                <a:latin typeface="Arial" pitchFamily="34" charset="0"/>
                <a:cs typeface="Arial" pitchFamily="34" charset="0"/>
              </a:rPr>
              <a:t>9</a:t>
            </a:r>
            <a:r>
              <a:rPr lang="el-GR" sz="2900" dirty="0" smtClean="0">
                <a:solidFill>
                  <a:schemeClr val="tx1"/>
                </a:solidFill>
                <a:latin typeface="Arial" pitchFamily="34" charset="0"/>
                <a:cs typeface="Arial" pitchFamily="34" charset="0"/>
              </a:rPr>
              <a:t> Ιουνίου 2018</a:t>
            </a:r>
            <a:endParaRPr lang="en-US" sz="2900" dirty="0" smtClean="0">
              <a:solidFill>
                <a:schemeClr val="tx1"/>
              </a:solidFill>
              <a:latin typeface="Arial" pitchFamily="34" charset="0"/>
              <a:cs typeface="Arial" pitchFamily="34" charset="0"/>
            </a:endParaRPr>
          </a:p>
        </p:txBody>
      </p:sp>
      <p:pic>
        <p:nvPicPr>
          <p:cNvPr id="1028" name="Picture 4" descr="ÎÎ¼Î²Î»Î·Î¼Î± Î Î¿Î»ÏÏÎµÏÎ½ÎµÎ¯Î¿Ï ÎÏÎ®ÏÎ·Ï Î¼Îµ ÏÎ¯ÏÎ»Î¿ Î£ÏÎ¿Î»Î® ÎÎ»ÎµÎºÏÏÎ¿Î½Î¹ÎºÏÎ½ ÎÎ·ÏÎ±Î½Î¹ÎºÏÎ½ &amp; ÎÎ·ÏÎ±Î½Î¹ÎºÏÎ½ Î¥ÏÎ¿Î»Î¿Î³Î¹ÏÏÏÎ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55050"/>
            <a:ext cx="2095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578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3063"/>
            <a:ext cx="8229600" cy="1143000"/>
          </a:xfrm>
        </p:spPr>
        <p:txBody>
          <a:bodyPr/>
          <a:lstStyle/>
          <a:p>
            <a:r>
              <a:rPr lang="el-GR" dirty="0" smtClean="0"/>
              <a:t>Αποτελέσματα</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289026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QS2: </a:t>
            </a:r>
            <a:r>
              <a:rPr lang="el-GR" sz="3200" dirty="0" smtClean="0"/>
              <a:t>Αποτελεσματικότερος για Πολλές Βασίλισσες</a:t>
            </a:r>
            <a:r>
              <a:rPr lang="en-US" sz="3200" dirty="0" smtClean="0"/>
              <a:t> </a:t>
            </a:r>
            <a:br>
              <a:rPr lang="en-US" sz="3200" dirty="0" smtClean="0"/>
            </a:br>
            <a:r>
              <a:rPr lang="en-US" sz="3200" dirty="0" smtClean="0"/>
              <a:t>FC-MRV: </a:t>
            </a:r>
            <a:r>
              <a:rPr lang="el-GR" sz="3200" dirty="0" smtClean="0"/>
              <a:t>Αυξάνεται Εκθετικά</a:t>
            </a:r>
            <a:endParaRPr lang="en-US" sz="3200"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11</a:t>
            </a:fld>
            <a:endParaRPr lang="en-US">
              <a:solidFill>
                <a:prstClr val="black">
                  <a:tint val="75000"/>
                </a:prstClr>
              </a:solidFill>
            </a:endParaRPr>
          </a:p>
        </p:txBody>
      </p:sp>
      <p:pic>
        <p:nvPicPr>
          <p:cNvPr id="6" name="Picture 5"/>
          <p:cNvPicPr>
            <a:picLocks noChangeAspect="1"/>
          </p:cNvPicPr>
          <p:nvPr/>
        </p:nvPicPr>
        <p:blipFill>
          <a:blip r:embed="rId3"/>
          <a:stretch>
            <a:fillRect/>
          </a:stretch>
        </p:blipFill>
        <p:spPr>
          <a:xfrm>
            <a:off x="1062037" y="1522413"/>
            <a:ext cx="6777037" cy="5087386"/>
          </a:xfrm>
          <a:prstGeom prst="rect">
            <a:avLst/>
          </a:prstGeom>
        </p:spPr>
      </p:pic>
    </p:spTree>
    <p:extLst>
      <p:ext uri="{BB962C8B-B14F-4D97-AF65-F5344CB8AC3E}">
        <p14:creationId xmlns:p14="http://schemas.microsoft.com/office/powerpoint/2010/main" val="269778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l-GR" dirty="0" smtClean="0"/>
              <a:t>Γραμμική Χωρική Πολυπλοκότητα Αλγορίθμων Τοπικής Αναζήτησης</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12</a:t>
            </a:fld>
            <a:endParaRPr lang="en-US">
              <a:solidFill>
                <a:prstClr val="black">
                  <a:tint val="75000"/>
                </a:prstClr>
              </a:solidFill>
            </a:endParaRPr>
          </a:p>
        </p:txBody>
      </p:sp>
      <p:pic>
        <p:nvPicPr>
          <p:cNvPr id="9" name="Picture 8"/>
          <p:cNvPicPr>
            <a:picLocks noChangeAspect="1"/>
          </p:cNvPicPr>
          <p:nvPr/>
        </p:nvPicPr>
        <p:blipFill>
          <a:blip r:embed="rId3"/>
          <a:stretch>
            <a:fillRect/>
          </a:stretch>
        </p:blipFill>
        <p:spPr>
          <a:xfrm>
            <a:off x="1228725" y="1604062"/>
            <a:ext cx="6219825" cy="4565864"/>
          </a:xfrm>
          <a:prstGeom prst="rect">
            <a:avLst/>
          </a:prstGeom>
        </p:spPr>
      </p:pic>
    </p:spTree>
    <p:extLst>
      <p:ext uri="{BB962C8B-B14F-4D97-AF65-F5344CB8AC3E}">
        <p14:creationId xmlns:p14="http://schemas.microsoft.com/office/powerpoint/2010/main" val="1572581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Συμπερασματικά</a:t>
            </a:r>
            <a:endParaRPr lang="en-US" dirty="0"/>
          </a:p>
        </p:txBody>
      </p:sp>
      <p:sp>
        <p:nvSpPr>
          <p:cNvPr id="3" name="Content Placeholder 2"/>
          <p:cNvSpPr>
            <a:spLocks noGrp="1"/>
          </p:cNvSpPr>
          <p:nvPr>
            <p:ph idx="1"/>
          </p:nvPr>
        </p:nvSpPr>
        <p:spPr/>
        <p:txBody>
          <a:bodyPr/>
          <a:lstStyle/>
          <a:p>
            <a:r>
              <a:rPr lang="el-GR" dirty="0" smtClean="0"/>
              <a:t>Μέθοδοι τοπικής αναζήτησης πολύ αποδοτικότεροι από </a:t>
            </a:r>
            <a:r>
              <a:rPr lang="en-US" dirty="0" smtClean="0"/>
              <a:t>Backtracking</a:t>
            </a:r>
            <a:r>
              <a:rPr lang="el-GR" dirty="0"/>
              <a:t> </a:t>
            </a:r>
            <a:r>
              <a:rPr lang="el-GR" dirty="0" smtClean="0"/>
              <a:t>στο πρόβλημα </a:t>
            </a:r>
            <a:r>
              <a:rPr lang="en-US" dirty="0" smtClean="0"/>
              <a:t>n-</a:t>
            </a:r>
            <a:r>
              <a:rPr lang="el-GR" dirty="0" smtClean="0"/>
              <a:t>Βασιλισσών</a:t>
            </a:r>
          </a:p>
          <a:p>
            <a:r>
              <a:rPr lang="en-US" dirty="0" smtClean="0"/>
              <a:t>H </a:t>
            </a:r>
            <a:r>
              <a:rPr lang="el-GR" dirty="0" smtClean="0"/>
              <a:t>εξασφάλιση συγκρούσεων μόνο στις διαγωνίους βελτιώνει την απόδοση</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587227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Why not n-Kings problem</a:t>
            </a:r>
            <a:r>
              <a:rPr lang="el-GR" dirty="0" smtClean="0"/>
              <a:t>?</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14</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609164" y="2230212"/>
            <a:ext cx="3124636" cy="3200847"/>
          </a:xfrm>
          <a:prstGeom prst="rect">
            <a:avLst/>
          </a:prstGeom>
        </p:spPr>
      </p:pic>
      <p:pic>
        <p:nvPicPr>
          <p:cNvPr id="2050" name="Picture 2" descr="Image result for king cry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405632"/>
            <a:ext cx="4762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7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Περίγραμμα Παρουσίασης</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l-GR" dirty="0" smtClean="0"/>
              <a:t>Περιγραφή Μαθηματικού Μοντέλου</a:t>
            </a:r>
            <a:endParaRPr lang="en-US" dirty="0"/>
          </a:p>
          <a:p>
            <a:pPr marL="514350" indent="-514350">
              <a:buFont typeface="+mj-lt"/>
              <a:buAutoNum type="arabicPeriod"/>
            </a:pPr>
            <a:r>
              <a:rPr lang="el-GR" dirty="0" smtClean="0"/>
              <a:t>Κύρια Ιδέα Αλγορίθμων</a:t>
            </a:r>
          </a:p>
          <a:p>
            <a:pPr lvl="1"/>
            <a:r>
              <a:rPr lang="en-US" dirty="0" smtClean="0"/>
              <a:t>FC-MRV</a:t>
            </a:r>
          </a:p>
          <a:p>
            <a:pPr lvl="1"/>
            <a:r>
              <a:rPr lang="en-US" dirty="0" smtClean="0"/>
              <a:t>MIN-CONFLICTS</a:t>
            </a:r>
          </a:p>
          <a:p>
            <a:pPr lvl="1"/>
            <a:r>
              <a:rPr lang="en-US" dirty="0" smtClean="0"/>
              <a:t>QS2</a:t>
            </a:r>
            <a:endParaRPr lang="en-US" dirty="0"/>
          </a:p>
          <a:p>
            <a:pPr marL="514350" indent="-514350">
              <a:buFont typeface="+mj-lt"/>
              <a:buAutoNum type="arabicPeriod"/>
            </a:pPr>
            <a:r>
              <a:rPr lang="el-GR" dirty="0" smtClean="0"/>
              <a:t>Αποτελέσματα</a:t>
            </a:r>
          </a:p>
          <a:p>
            <a:pPr marL="514350" indent="-514350">
              <a:buFont typeface="+mj-lt"/>
              <a:buAutoNum type="arabicPeriod"/>
            </a:pPr>
            <a:r>
              <a:rPr lang="el-GR" dirty="0" smtClean="0"/>
              <a:t>Συμπεράσματα</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15866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dirty="0" smtClean="0"/>
              <a:t>Γενικά Μαθηματικά Μοντέλα</a:t>
            </a:r>
            <a:endParaRPr lang="en-US" dirty="0"/>
          </a:p>
        </p:txBody>
      </p:sp>
      <p:sp>
        <p:nvSpPr>
          <p:cNvPr id="3" name="Content Placeholder 2"/>
          <p:cNvSpPr>
            <a:spLocks noGrp="1"/>
          </p:cNvSpPr>
          <p:nvPr>
            <p:ph idx="1"/>
          </p:nvPr>
        </p:nvSpPr>
        <p:spPr>
          <a:xfrm>
            <a:off x="628651" y="1334268"/>
            <a:ext cx="8229600" cy="4525963"/>
          </a:xfrm>
        </p:spPr>
        <p:txBody>
          <a:bodyPr/>
          <a:lstStyle/>
          <a:p>
            <a:r>
              <a:rPr lang="el-GR" dirty="0" smtClean="0"/>
              <a:t>Διάνυσμα Λύσης</a:t>
            </a:r>
            <a:r>
              <a:rPr lang="en-US" dirty="0" smtClean="0"/>
              <a:t>:</a:t>
            </a:r>
            <a:endParaRPr lang="el-GR" dirty="0" smtClean="0"/>
          </a:p>
          <a:p>
            <a:pPr lvl="1"/>
            <a:r>
              <a:rPr lang="el-GR" dirty="0" smtClean="0"/>
              <a:t>Μία βασίλισσα ανά στήλη</a:t>
            </a:r>
          </a:p>
          <a:p>
            <a:r>
              <a:rPr lang="en-US" dirty="0" smtClean="0"/>
              <a:t> </a:t>
            </a:r>
            <a:r>
              <a:rPr lang="el-GR" dirty="0" smtClean="0"/>
              <a:t>Ελαχιστοποίηση συγκρούσεων</a:t>
            </a:r>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3</a:t>
            </a:fld>
            <a:endParaRPr lang="en-US">
              <a:solidFill>
                <a:prstClr val="black">
                  <a:tint val="75000"/>
                </a:prstClr>
              </a:solidFill>
            </a:endParaRPr>
          </a:p>
        </p:txBody>
      </p:sp>
      <p:pic>
        <p:nvPicPr>
          <p:cNvPr id="6" name="Picture 5"/>
          <p:cNvPicPr>
            <a:picLocks noChangeAspect="1"/>
          </p:cNvPicPr>
          <p:nvPr/>
        </p:nvPicPr>
        <p:blipFill>
          <a:blip r:embed="rId3"/>
          <a:stretch>
            <a:fillRect/>
          </a:stretch>
        </p:blipFill>
        <p:spPr>
          <a:xfrm>
            <a:off x="4029076" y="1569402"/>
            <a:ext cx="4524374" cy="238786"/>
          </a:xfrm>
          <a:prstGeom prst="rect">
            <a:avLst/>
          </a:prstGeom>
        </p:spPr>
      </p:pic>
      <p:pic>
        <p:nvPicPr>
          <p:cNvPr id="8" name="Picture 7"/>
          <p:cNvPicPr>
            <a:picLocks noChangeAspect="1"/>
          </p:cNvPicPr>
          <p:nvPr/>
        </p:nvPicPr>
        <p:blipFill>
          <a:blip r:embed="rId4"/>
          <a:stretch>
            <a:fillRect/>
          </a:stretch>
        </p:blipFill>
        <p:spPr>
          <a:xfrm>
            <a:off x="1564787" y="3072568"/>
            <a:ext cx="2442554" cy="742182"/>
          </a:xfrm>
          <a:prstGeom prst="rect">
            <a:avLst/>
          </a:prstGeom>
        </p:spPr>
      </p:pic>
      <p:pic>
        <p:nvPicPr>
          <p:cNvPr id="9" name="Picture 8"/>
          <p:cNvPicPr>
            <a:picLocks noChangeAspect="1"/>
          </p:cNvPicPr>
          <p:nvPr/>
        </p:nvPicPr>
        <p:blipFill>
          <a:blip r:embed="rId5"/>
          <a:stretch>
            <a:fillRect/>
          </a:stretch>
        </p:blipFill>
        <p:spPr>
          <a:xfrm>
            <a:off x="4743451" y="3072568"/>
            <a:ext cx="2464985" cy="718753"/>
          </a:xfrm>
          <a:prstGeom prst="rect">
            <a:avLst/>
          </a:prstGeom>
        </p:spPr>
      </p:pic>
    </p:spTree>
    <p:extLst>
      <p:ext uri="{BB962C8B-B14F-4D97-AF65-F5344CB8AC3E}">
        <p14:creationId xmlns:p14="http://schemas.microsoft.com/office/powerpoint/2010/main" val="1197474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dirty="0" smtClean="0"/>
              <a:t>Υπολογισμός Συγκρούσεων Αργός</a:t>
            </a:r>
            <a:endParaRPr lang="en-US" dirty="0"/>
          </a:p>
        </p:txBody>
      </p:sp>
      <p:sp>
        <p:nvSpPr>
          <p:cNvPr id="3" name="Content Placeholder 2"/>
          <p:cNvSpPr>
            <a:spLocks noGrp="1"/>
          </p:cNvSpPr>
          <p:nvPr>
            <p:ph idx="1"/>
          </p:nvPr>
        </p:nvSpPr>
        <p:spPr>
          <a:xfrm>
            <a:off x="628651" y="1334268"/>
            <a:ext cx="8229600" cy="4525963"/>
          </a:xfrm>
        </p:spPr>
        <p:txBody>
          <a:bodyPr/>
          <a:lstStyle/>
          <a:p>
            <a:r>
              <a:rPr lang="el-GR" dirty="0" smtClean="0"/>
              <a:t>Διάνυσμα Λύσης</a:t>
            </a:r>
            <a:r>
              <a:rPr lang="en-US" dirty="0" smtClean="0"/>
              <a:t>:</a:t>
            </a:r>
            <a:endParaRPr lang="el-GR" dirty="0" smtClean="0"/>
          </a:p>
          <a:p>
            <a:pPr lvl="1"/>
            <a:r>
              <a:rPr lang="el-GR" dirty="0" smtClean="0"/>
              <a:t>Μία βασίλισσα ανά στήλη</a:t>
            </a:r>
          </a:p>
          <a:p>
            <a:r>
              <a:rPr lang="en-US" dirty="0" smtClean="0"/>
              <a:t> </a:t>
            </a:r>
            <a:r>
              <a:rPr lang="el-GR" dirty="0" smtClean="0"/>
              <a:t>Ελαχιστοποίηση συγκρούσεων</a:t>
            </a:r>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4</a:t>
            </a:fld>
            <a:endParaRPr lang="en-US">
              <a:solidFill>
                <a:prstClr val="black">
                  <a:tint val="75000"/>
                </a:prstClr>
              </a:solidFill>
            </a:endParaRPr>
          </a:p>
        </p:txBody>
      </p:sp>
      <p:pic>
        <p:nvPicPr>
          <p:cNvPr id="6" name="Picture 5"/>
          <p:cNvPicPr>
            <a:picLocks noChangeAspect="1"/>
          </p:cNvPicPr>
          <p:nvPr/>
        </p:nvPicPr>
        <p:blipFill>
          <a:blip r:embed="rId3"/>
          <a:stretch>
            <a:fillRect/>
          </a:stretch>
        </p:blipFill>
        <p:spPr>
          <a:xfrm>
            <a:off x="4029076" y="1569402"/>
            <a:ext cx="4524374" cy="238786"/>
          </a:xfrm>
          <a:prstGeom prst="rect">
            <a:avLst/>
          </a:prstGeom>
        </p:spPr>
      </p:pic>
      <p:pic>
        <p:nvPicPr>
          <p:cNvPr id="8" name="Picture 7"/>
          <p:cNvPicPr>
            <a:picLocks noChangeAspect="1"/>
          </p:cNvPicPr>
          <p:nvPr/>
        </p:nvPicPr>
        <p:blipFill>
          <a:blip r:embed="rId4"/>
          <a:stretch>
            <a:fillRect/>
          </a:stretch>
        </p:blipFill>
        <p:spPr>
          <a:xfrm>
            <a:off x="1564787" y="3072568"/>
            <a:ext cx="2442554" cy="742182"/>
          </a:xfrm>
          <a:prstGeom prst="rect">
            <a:avLst/>
          </a:prstGeom>
        </p:spPr>
      </p:pic>
      <p:pic>
        <p:nvPicPr>
          <p:cNvPr id="9" name="Picture 8"/>
          <p:cNvPicPr>
            <a:picLocks noChangeAspect="1"/>
          </p:cNvPicPr>
          <p:nvPr/>
        </p:nvPicPr>
        <p:blipFill>
          <a:blip r:embed="rId5"/>
          <a:stretch>
            <a:fillRect/>
          </a:stretch>
        </p:blipFill>
        <p:spPr>
          <a:xfrm>
            <a:off x="4743451" y="3072568"/>
            <a:ext cx="2464985" cy="718753"/>
          </a:xfrm>
          <a:prstGeom prst="rect">
            <a:avLst/>
          </a:prstGeom>
        </p:spPr>
      </p:pic>
      <p:sp>
        <p:nvSpPr>
          <p:cNvPr id="10" name="Multiply 9"/>
          <p:cNvSpPr/>
          <p:nvPr/>
        </p:nvSpPr>
        <p:spPr>
          <a:xfrm>
            <a:off x="2328864" y="2986459"/>
            <a:ext cx="914400" cy="9144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32735" y="3856531"/>
            <a:ext cx="1106658" cy="584775"/>
          </a:xfrm>
          <a:prstGeom prst="rect">
            <a:avLst/>
          </a:prstGeom>
          <a:noFill/>
        </p:spPr>
        <p:txBody>
          <a:bodyPr wrap="square" rtlCol="0">
            <a:spAutoFit/>
          </a:bodyPr>
          <a:lstStyle/>
          <a:p>
            <a:r>
              <a:rPr lang="el-GR" sz="3200" b="1" dirty="0" smtClean="0">
                <a:solidFill>
                  <a:srgbClr val="FF0000"/>
                </a:solidFill>
              </a:rPr>
              <a:t>Ο(</a:t>
            </a:r>
            <a:r>
              <a:rPr lang="en-US" sz="3200" b="1" dirty="0" smtClean="0">
                <a:solidFill>
                  <a:srgbClr val="FF0000"/>
                </a:solidFill>
              </a:rPr>
              <a:t>n</a:t>
            </a:r>
            <a:r>
              <a:rPr lang="en-US" sz="3200" b="1" baseline="30000" dirty="0" smtClean="0">
                <a:solidFill>
                  <a:srgbClr val="FF0000"/>
                </a:solidFill>
              </a:rPr>
              <a:t>2</a:t>
            </a:r>
            <a:r>
              <a:rPr lang="el-GR"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729947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l-GR" dirty="0" smtClean="0"/>
              <a:t>Βελτίωση με Διανύσματα για Σειρές και Διαγωνίους </a:t>
            </a:r>
            <a:endParaRPr lang="el-GR"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5</a:t>
            </a:fld>
            <a:endParaRPr lang="en-US" dirty="0">
              <a:solidFill>
                <a:prstClr val="black">
                  <a:tint val="75000"/>
                </a:prstClr>
              </a:solidFill>
            </a:endParaRPr>
          </a:p>
        </p:txBody>
      </p:sp>
      <p:pic>
        <p:nvPicPr>
          <p:cNvPr id="7" name="Picture 6"/>
          <p:cNvPicPr>
            <a:picLocks noChangeAspect="1"/>
          </p:cNvPicPr>
          <p:nvPr/>
        </p:nvPicPr>
        <p:blipFill>
          <a:blip r:embed="rId3"/>
          <a:stretch>
            <a:fillRect/>
          </a:stretch>
        </p:blipFill>
        <p:spPr>
          <a:xfrm>
            <a:off x="2632124" y="1515878"/>
            <a:ext cx="4051201" cy="3716747"/>
          </a:xfrm>
          <a:prstGeom prst="rect">
            <a:avLst/>
          </a:prstGeom>
        </p:spPr>
      </p:pic>
      <p:sp>
        <p:nvSpPr>
          <p:cNvPr id="11" name="TextBox 10"/>
          <p:cNvSpPr txBox="1"/>
          <p:nvPr/>
        </p:nvSpPr>
        <p:spPr>
          <a:xfrm>
            <a:off x="457198" y="3999339"/>
            <a:ext cx="2482667" cy="369332"/>
          </a:xfrm>
          <a:prstGeom prst="rect">
            <a:avLst/>
          </a:prstGeom>
          <a:noFill/>
        </p:spPr>
        <p:txBody>
          <a:bodyPr wrap="none" rtlCol="0">
            <a:spAutoFit/>
          </a:bodyPr>
          <a:lstStyle/>
          <a:p>
            <a:r>
              <a:rPr lang="en-US" dirty="0" smtClean="0"/>
              <a:t>2n – 1 </a:t>
            </a:r>
            <a:r>
              <a:rPr lang="el-GR" dirty="0" smtClean="0"/>
              <a:t>θετικές διαγώνιοι</a:t>
            </a:r>
            <a:endParaRPr lang="en-US" dirty="0"/>
          </a:p>
        </p:txBody>
      </p:sp>
      <p:sp>
        <p:nvSpPr>
          <p:cNvPr id="12" name="TextBox 11"/>
          <p:cNvSpPr txBox="1"/>
          <p:nvPr/>
        </p:nvSpPr>
        <p:spPr>
          <a:xfrm>
            <a:off x="6133531" y="3901322"/>
            <a:ext cx="2724720" cy="369332"/>
          </a:xfrm>
          <a:prstGeom prst="rect">
            <a:avLst/>
          </a:prstGeom>
          <a:noFill/>
        </p:spPr>
        <p:txBody>
          <a:bodyPr wrap="none" rtlCol="0">
            <a:spAutoFit/>
          </a:bodyPr>
          <a:lstStyle/>
          <a:p>
            <a:r>
              <a:rPr lang="en-US" dirty="0"/>
              <a:t>2n – 1</a:t>
            </a:r>
            <a:r>
              <a:rPr lang="en-US" dirty="0" smtClean="0"/>
              <a:t> </a:t>
            </a:r>
            <a:r>
              <a:rPr lang="el-GR" dirty="0" smtClean="0"/>
              <a:t>αρνητικές διαγώνιοι</a:t>
            </a:r>
            <a:endParaRPr lang="en-US" dirty="0"/>
          </a:p>
        </p:txBody>
      </p:sp>
      <p:pic>
        <p:nvPicPr>
          <p:cNvPr id="14" name="Picture 13"/>
          <p:cNvPicPr>
            <a:picLocks noChangeAspect="1"/>
          </p:cNvPicPr>
          <p:nvPr/>
        </p:nvPicPr>
        <p:blipFill>
          <a:blip r:embed="rId4"/>
          <a:stretch>
            <a:fillRect/>
          </a:stretch>
        </p:blipFill>
        <p:spPr>
          <a:xfrm>
            <a:off x="5686142" y="3315375"/>
            <a:ext cx="638175" cy="409575"/>
          </a:xfrm>
          <a:prstGeom prst="rect">
            <a:avLst/>
          </a:prstGeom>
        </p:spPr>
      </p:pic>
      <p:pic>
        <p:nvPicPr>
          <p:cNvPr id="15" name="Picture 14"/>
          <p:cNvPicPr>
            <a:picLocks noChangeAspect="1"/>
          </p:cNvPicPr>
          <p:nvPr/>
        </p:nvPicPr>
        <p:blipFill>
          <a:blip r:embed="rId5"/>
          <a:stretch>
            <a:fillRect/>
          </a:stretch>
        </p:blipFill>
        <p:spPr>
          <a:xfrm>
            <a:off x="2632124" y="3320032"/>
            <a:ext cx="609600" cy="514350"/>
          </a:xfrm>
          <a:prstGeom prst="rect">
            <a:avLst/>
          </a:prstGeom>
        </p:spPr>
      </p:pic>
      <p:pic>
        <p:nvPicPr>
          <p:cNvPr id="16" name="Picture 15"/>
          <p:cNvPicPr>
            <a:picLocks noChangeAspect="1"/>
          </p:cNvPicPr>
          <p:nvPr/>
        </p:nvPicPr>
        <p:blipFill>
          <a:blip r:embed="rId6"/>
          <a:stretch>
            <a:fillRect/>
          </a:stretch>
        </p:blipFill>
        <p:spPr>
          <a:xfrm>
            <a:off x="5528979" y="1496762"/>
            <a:ext cx="314325" cy="419100"/>
          </a:xfrm>
          <a:prstGeom prst="rect">
            <a:avLst/>
          </a:prstGeom>
        </p:spPr>
      </p:pic>
    </p:spTree>
    <p:extLst>
      <p:ext uri="{BB962C8B-B14F-4D97-AF65-F5344CB8AC3E}">
        <p14:creationId xmlns:p14="http://schemas.microsoft.com/office/powerpoint/2010/main" val="1616923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l-GR" dirty="0" smtClean="0"/>
              <a:t>Βελτίωση με Διανύσματα για Σειρές και Διαγωνίους </a:t>
            </a:r>
            <a:endParaRPr lang="el-GR"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6</a:t>
            </a:fld>
            <a:endParaRPr lang="en-US" dirty="0">
              <a:solidFill>
                <a:prstClr val="black">
                  <a:tint val="75000"/>
                </a:prstClr>
              </a:solidFill>
            </a:endParaRPr>
          </a:p>
        </p:txBody>
      </p:sp>
      <p:pic>
        <p:nvPicPr>
          <p:cNvPr id="7" name="Picture 6"/>
          <p:cNvPicPr>
            <a:picLocks noChangeAspect="1"/>
          </p:cNvPicPr>
          <p:nvPr/>
        </p:nvPicPr>
        <p:blipFill>
          <a:blip r:embed="rId3"/>
          <a:stretch>
            <a:fillRect/>
          </a:stretch>
        </p:blipFill>
        <p:spPr>
          <a:xfrm>
            <a:off x="2632124" y="1515878"/>
            <a:ext cx="4051201" cy="3716747"/>
          </a:xfrm>
          <a:prstGeom prst="rect">
            <a:avLst/>
          </a:prstGeom>
        </p:spPr>
      </p:pic>
      <p:sp>
        <p:nvSpPr>
          <p:cNvPr id="11" name="TextBox 10"/>
          <p:cNvSpPr txBox="1"/>
          <p:nvPr/>
        </p:nvSpPr>
        <p:spPr>
          <a:xfrm>
            <a:off x="457198" y="3999339"/>
            <a:ext cx="2482667" cy="369332"/>
          </a:xfrm>
          <a:prstGeom prst="rect">
            <a:avLst/>
          </a:prstGeom>
          <a:noFill/>
        </p:spPr>
        <p:txBody>
          <a:bodyPr wrap="none" rtlCol="0">
            <a:spAutoFit/>
          </a:bodyPr>
          <a:lstStyle/>
          <a:p>
            <a:r>
              <a:rPr lang="en-US" dirty="0" smtClean="0"/>
              <a:t>2n – 1 </a:t>
            </a:r>
            <a:r>
              <a:rPr lang="el-GR" dirty="0" smtClean="0"/>
              <a:t>θετικές διαγώνιοι</a:t>
            </a:r>
            <a:endParaRPr lang="en-US" dirty="0"/>
          </a:p>
        </p:txBody>
      </p:sp>
      <p:sp>
        <p:nvSpPr>
          <p:cNvPr id="12" name="TextBox 11"/>
          <p:cNvSpPr txBox="1"/>
          <p:nvPr/>
        </p:nvSpPr>
        <p:spPr>
          <a:xfrm>
            <a:off x="6133531" y="3901322"/>
            <a:ext cx="2724720" cy="369332"/>
          </a:xfrm>
          <a:prstGeom prst="rect">
            <a:avLst/>
          </a:prstGeom>
          <a:noFill/>
        </p:spPr>
        <p:txBody>
          <a:bodyPr wrap="none" rtlCol="0">
            <a:spAutoFit/>
          </a:bodyPr>
          <a:lstStyle/>
          <a:p>
            <a:r>
              <a:rPr lang="en-US" dirty="0"/>
              <a:t>2n – 1</a:t>
            </a:r>
            <a:r>
              <a:rPr lang="en-US" dirty="0" smtClean="0"/>
              <a:t> </a:t>
            </a:r>
            <a:r>
              <a:rPr lang="el-GR" dirty="0" smtClean="0"/>
              <a:t>αρνητικές διαγώνιοι</a:t>
            </a:r>
            <a:endParaRPr lang="en-US" dirty="0"/>
          </a:p>
        </p:txBody>
      </p:sp>
      <p:pic>
        <p:nvPicPr>
          <p:cNvPr id="14" name="Picture 13"/>
          <p:cNvPicPr>
            <a:picLocks noChangeAspect="1"/>
          </p:cNvPicPr>
          <p:nvPr/>
        </p:nvPicPr>
        <p:blipFill>
          <a:blip r:embed="rId4"/>
          <a:stretch>
            <a:fillRect/>
          </a:stretch>
        </p:blipFill>
        <p:spPr>
          <a:xfrm>
            <a:off x="5686142" y="3315375"/>
            <a:ext cx="638175" cy="409575"/>
          </a:xfrm>
          <a:prstGeom prst="rect">
            <a:avLst/>
          </a:prstGeom>
        </p:spPr>
      </p:pic>
      <p:pic>
        <p:nvPicPr>
          <p:cNvPr id="15" name="Picture 14"/>
          <p:cNvPicPr>
            <a:picLocks noChangeAspect="1"/>
          </p:cNvPicPr>
          <p:nvPr/>
        </p:nvPicPr>
        <p:blipFill>
          <a:blip r:embed="rId5"/>
          <a:stretch>
            <a:fillRect/>
          </a:stretch>
        </p:blipFill>
        <p:spPr>
          <a:xfrm>
            <a:off x="2632124" y="3320032"/>
            <a:ext cx="609600" cy="514350"/>
          </a:xfrm>
          <a:prstGeom prst="rect">
            <a:avLst/>
          </a:prstGeom>
        </p:spPr>
      </p:pic>
      <p:pic>
        <p:nvPicPr>
          <p:cNvPr id="16" name="Picture 15"/>
          <p:cNvPicPr>
            <a:picLocks noChangeAspect="1"/>
          </p:cNvPicPr>
          <p:nvPr/>
        </p:nvPicPr>
        <p:blipFill>
          <a:blip r:embed="rId6"/>
          <a:stretch>
            <a:fillRect/>
          </a:stretch>
        </p:blipFill>
        <p:spPr>
          <a:xfrm>
            <a:off x="5528979" y="1496762"/>
            <a:ext cx="314325" cy="419100"/>
          </a:xfrm>
          <a:prstGeom prst="rect">
            <a:avLst/>
          </a:prstGeom>
        </p:spPr>
      </p:pic>
      <p:pic>
        <p:nvPicPr>
          <p:cNvPr id="17" name="Picture 16"/>
          <p:cNvPicPr>
            <a:picLocks noChangeAspect="1"/>
          </p:cNvPicPr>
          <p:nvPr/>
        </p:nvPicPr>
        <p:blipFill>
          <a:blip r:embed="rId7"/>
          <a:stretch>
            <a:fillRect/>
          </a:stretch>
        </p:blipFill>
        <p:spPr>
          <a:xfrm>
            <a:off x="1566746" y="5414249"/>
            <a:ext cx="6334356" cy="512473"/>
          </a:xfrm>
          <a:prstGeom prst="rect">
            <a:avLst/>
          </a:prstGeom>
        </p:spPr>
      </p:pic>
      <p:sp>
        <p:nvSpPr>
          <p:cNvPr id="20" name="TextBox 19"/>
          <p:cNvSpPr txBox="1"/>
          <p:nvPr/>
        </p:nvSpPr>
        <p:spPr>
          <a:xfrm>
            <a:off x="1736323" y="5053211"/>
            <a:ext cx="5921493" cy="369332"/>
          </a:xfrm>
          <a:prstGeom prst="rect">
            <a:avLst/>
          </a:prstGeom>
          <a:noFill/>
        </p:spPr>
        <p:txBody>
          <a:bodyPr wrap="none" rtlCol="0">
            <a:spAutoFit/>
          </a:bodyPr>
          <a:lstStyle/>
          <a:p>
            <a:r>
              <a:rPr lang="en-US" dirty="0" smtClean="0"/>
              <a:t>k – 1 </a:t>
            </a:r>
            <a:r>
              <a:rPr lang="el-GR" dirty="0" smtClean="0"/>
              <a:t>συγκρούσεις σε κάθε διαγώνιο ή σειρά με </a:t>
            </a:r>
            <a:r>
              <a:rPr lang="en-US" dirty="0" smtClean="0"/>
              <a:t>k </a:t>
            </a:r>
            <a:r>
              <a:rPr lang="el-GR" dirty="0" smtClean="0"/>
              <a:t>βασίλισσες</a:t>
            </a:r>
            <a:endParaRPr lang="en-US" dirty="0"/>
          </a:p>
        </p:txBody>
      </p:sp>
      <p:sp>
        <p:nvSpPr>
          <p:cNvPr id="21" name="TextBox 20"/>
          <p:cNvSpPr txBox="1"/>
          <p:nvPr/>
        </p:nvSpPr>
        <p:spPr>
          <a:xfrm>
            <a:off x="3517949" y="5924361"/>
            <a:ext cx="1912896" cy="461665"/>
          </a:xfrm>
          <a:prstGeom prst="rect">
            <a:avLst/>
          </a:prstGeom>
          <a:noFill/>
        </p:spPr>
        <p:txBody>
          <a:bodyPr wrap="none" rtlCol="0">
            <a:spAutoFit/>
          </a:bodyPr>
          <a:lstStyle/>
          <a:p>
            <a:r>
              <a:rPr lang="el-GR" sz="2400" b="1" dirty="0" smtClean="0">
                <a:solidFill>
                  <a:srgbClr val="FF0000"/>
                </a:solidFill>
              </a:rPr>
              <a:t>Ο(</a:t>
            </a:r>
            <a:r>
              <a:rPr lang="en-US" sz="2400" b="1" dirty="0" smtClean="0">
                <a:solidFill>
                  <a:srgbClr val="FF0000"/>
                </a:solidFill>
              </a:rPr>
              <a:t>n)</a:t>
            </a:r>
            <a:r>
              <a:rPr lang="el-GR" sz="2400" b="1" dirty="0" smtClean="0">
                <a:solidFill>
                  <a:srgbClr val="FF0000"/>
                </a:solidFill>
              </a:rPr>
              <a:t> πράξεις!</a:t>
            </a:r>
            <a:endParaRPr lang="en-US" sz="2400" b="1" dirty="0">
              <a:solidFill>
                <a:srgbClr val="FF0000"/>
              </a:solidFill>
            </a:endParaRPr>
          </a:p>
        </p:txBody>
      </p:sp>
    </p:spTree>
    <p:extLst>
      <p:ext uri="{BB962C8B-B14F-4D97-AF65-F5344CB8AC3E}">
        <p14:creationId xmlns:p14="http://schemas.microsoft.com/office/powerpoint/2010/main" val="3451091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FC-MRV</a:t>
            </a:r>
            <a:endParaRPr lang="en-US" dirty="0"/>
          </a:p>
        </p:txBody>
      </p:sp>
      <p:sp>
        <p:nvSpPr>
          <p:cNvPr id="3" name="Content Placeholder 2"/>
          <p:cNvSpPr>
            <a:spLocks noGrp="1"/>
          </p:cNvSpPr>
          <p:nvPr>
            <p:ph idx="1"/>
          </p:nvPr>
        </p:nvSpPr>
        <p:spPr/>
        <p:txBody>
          <a:bodyPr/>
          <a:lstStyle/>
          <a:p>
            <a:r>
              <a:rPr lang="el-GR" dirty="0" smtClean="0"/>
              <a:t>Υλοποίηση στηριγμένη σε σημειώσεις μαθήματος</a:t>
            </a:r>
          </a:p>
          <a:p>
            <a:r>
              <a:rPr lang="el-GR" dirty="0" smtClean="0"/>
              <a:t>Πίνακας </a:t>
            </a:r>
            <a:r>
              <a:rPr lang="en-US" dirty="0" smtClean="0"/>
              <a:t>domain:</a:t>
            </a:r>
          </a:p>
          <a:p>
            <a:pPr marL="0" indent="0">
              <a:buNone/>
            </a:pPr>
            <a:r>
              <a:rPr lang="en-US" dirty="0"/>
              <a:t> </a:t>
            </a:r>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7</a:t>
            </a:fld>
            <a:endParaRPr lang="en-US">
              <a:solidFill>
                <a:prstClr val="black">
                  <a:tint val="75000"/>
                </a:prstClr>
              </a:solidFill>
            </a:endParaRPr>
          </a:p>
        </p:txBody>
      </p:sp>
      <p:pic>
        <p:nvPicPr>
          <p:cNvPr id="5" name="Picture 4"/>
          <p:cNvPicPr>
            <a:picLocks noChangeAspect="1"/>
          </p:cNvPicPr>
          <p:nvPr/>
        </p:nvPicPr>
        <p:blipFill>
          <a:blip r:embed="rId3"/>
          <a:stretch>
            <a:fillRect/>
          </a:stretch>
        </p:blipFill>
        <p:spPr>
          <a:xfrm>
            <a:off x="3005137" y="3462338"/>
            <a:ext cx="2096241" cy="2185988"/>
          </a:xfrm>
          <a:prstGeom prst="rect">
            <a:avLst/>
          </a:prstGeom>
        </p:spPr>
      </p:pic>
      <p:sp>
        <p:nvSpPr>
          <p:cNvPr id="10" name="TextBox 9"/>
          <p:cNvSpPr txBox="1"/>
          <p:nvPr/>
        </p:nvSpPr>
        <p:spPr>
          <a:xfrm>
            <a:off x="3429000" y="3924300"/>
            <a:ext cx="301686" cy="369332"/>
          </a:xfrm>
          <a:prstGeom prst="rect">
            <a:avLst/>
          </a:prstGeom>
          <a:noFill/>
        </p:spPr>
        <p:txBody>
          <a:bodyPr wrap="none" rtlCol="0">
            <a:spAutoFit/>
          </a:bodyPr>
          <a:lstStyle/>
          <a:p>
            <a:r>
              <a:rPr lang="en-US" dirty="0" smtClean="0"/>
              <a:t>1</a:t>
            </a:r>
            <a:endParaRPr lang="en-US" dirty="0"/>
          </a:p>
        </p:txBody>
      </p:sp>
      <p:sp>
        <p:nvSpPr>
          <p:cNvPr id="14" name="Oval 13"/>
          <p:cNvSpPr/>
          <p:nvPr/>
        </p:nvSpPr>
        <p:spPr>
          <a:xfrm>
            <a:off x="3429000" y="3924300"/>
            <a:ext cx="301686" cy="3613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10000" y="3923743"/>
            <a:ext cx="301686" cy="369332"/>
          </a:xfrm>
          <a:prstGeom prst="rect">
            <a:avLst/>
          </a:prstGeom>
          <a:noFill/>
        </p:spPr>
        <p:txBody>
          <a:bodyPr wrap="none" rtlCol="0">
            <a:spAutoFit/>
          </a:bodyPr>
          <a:lstStyle/>
          <a:p>
            <a:r>
              <a:rPr lang="en-US" dirty="0"/>
              <a:t>0</a:t>
            </a:r>
          </a:p>
        </p:txBody>
      </p:sp>
      <p:sp>
        <p:nvSpPr>
          <p:cNvPr id="16" name="TextBox 15"/>
          <p:cNvSpPr txBox="1"/>
          <p:nvPr/>
        </p:nvSpPr>
        <p:spPr>
          <a:xfrm>
            <a:off x="4200525" y="3923743"/>
            <a:ext cx="301686" cy="369332"/>
          </a:xfrm>
          <a:prstGeom prst="rect">
            <a:avLst/>
          </a:prstGeom>
          <a:noFill/>
        </p:spPr>
        <p:txBody>
          <a:bodyPr wrap="none" rtlCol="0">
            <a:spAutoFit/>
          </a:bodyPr>
          <a:lstStyle/>
          <a:p>
            <a:r>
              <a:rPr lang="en-US" dirty="0"/>
              <a:t>0</a:t>
            </a:r>
          </a:p>
        </p:txBody>
      </p:sp>
      <p:sp>
        <p:nvSpPr>
          <p:cNvPr id="17" name="TextBox 16"/>
          <p:cNvSpPr txBox="1"/>
          <p:nvPr/>
        </p:nvSpPr>
        <p:spPr>
          <a:xfrm>
            <a:off x="4581525" y="3923743"/>
            <a:ext cx="301686" cy="369332"/>
          </a:xfrm>
          <a:prstGeom prst="rect">
            <a:avLst/>
          </a:prstGeom>
          <a:noFill/>
        </p:spPr>
        <p:txBody>
          <a:bodyPr wrap="none" rtlCol="0">
            <a:spAutoFit/>
          </a:bodyPr>
          <a:lstStyle/>
          <a:p>
            <a:r>
              <a:rPr lang="en-US" dirty="0"/>
              <a:t>0</a:t>
            </a:r>
          </a:p>
        </p:txBody>
      </p:sp>
      <p:sp>
        <p:nvSpPr>
          <p:cNvPr id="18" name="TextBox 17"/>
          <p:cNvSpPr txBox="1"/>
          <p:nvPr/>
        </p:nvSpPr>
        <p:spPr>
          <a:xfrm>
            <a:off x="4581525" y="4314268"/>
            <a:ext cx="301686" cy="369332"/>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4581525" y="4695268"/>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4581525" y="5066743"/>
            <a:ext cx="301686" cy="369332"/>
          </a:xfrm>
          <a:prstGeom prst="rect">
            <a:avLst/>
          </a:prstGeom>
          <a:noFill/>
        </p:spPr>
        <p:txBody>
          <a:bodyPr wrap="none" rtlCol="0">
            <a:spAutoFit/>
          </a:bodyPr>
          <a:lstStyle/>
          <a:p>
            <a:r>
              <a:rPr lang="en-US" dirty="0"/>
              <a:t>0</a:t>
            </a:r>
          </a:p>
        </p:txBody>
      </p:sp>
      <p:sp>
        <p:nvSpPr>
          <p:cNvPr id="21" name="TextBox 20"/>
          <p:cNvSpPr txBox="1"/>
          <p:nvPr/>
        </p:nvSpPr>
        <p:spPr>
          <a:xfrm>
            <a:off x="4200525" y="4323793"/>
            <a:ext cx="301686" cy="369332"/>
          </a:xfrm>
          <a:prstGeom prst="rect">
            <a:avLst/>
          </a:prstGeom>
          <a:noFill/>
        </p:spPr>
        <p:txBody>
          <a:bodyPr wrap="none" rtlCol="0">
            <a:spAutoFit/>
          </a:bodyPr>
          <a:lstStyle/>
          <a:p>
            <a:r>
              <a:rPr lang="en-US" dirty="0" smtClean="0"/>
              <a:t>1</a:t>
            </a:r>
            <a:endParaRPr lang="en-US" dirty="0"/>
          </a:p>
        </p:txBody>
      </p:sp>
      <p:sp>
        <p:nvSpPr>
          <p:cNvPr id="22" name="TextBox 21"/>
          <p:cNvSpPr txBox="1"/>
          <p:nvPr/>
        </p:nvSpPr>
        <p:spPr>
          <a:xfrm>
            <a:off x="4200525" y="4685743"/>
            <a:ext cx="301686" cy="369332"/>
          </a:xfrm>
          <a:prstGeom prst="rect">
            <a:avLst/>
          </a:prstGeom>
          <a:noFill/>
        </p:spPr>
        <p:txBody>
          <a:bodyPr wrap="none" rtlCol="0">
            <a:spAutoFit/>
          </a:bodyPr>
          <a:lstStyle/>
          <a:p>
            <a:r>
              <a:rPr lang="en-US" dirty="0"/>
              <a:t>0</a:t>
            </a:r>
          </a:p>
        </p:txBody>
      </p:sp>
      <p:sp>
        <p:nvSpPr>
          <p:cNvPr id="23" name="TextBox 22"/>
          <p:cNvSpPr txBox="1"/>
          <p:nvPr/>
        </p:nvSpPr>
        <p:spPr>
          <a:xfrm>
            <a:off x="4200525" y="5066743"/>
            <a:ext cx="301686"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3819525" y="5066743"/>
            <a:ext cx="301686" cy="369332"/>
          </a:xfrm>
          <a:prstGeom prst="rect">
            <a:avLst/>
          </a:prstGeom>
          <a:noFill/>
        </p:spPr>
        <p:txBody>
          <a:bodyPr wrap="none" rtlCol="0">
            <a:spAutoFit/>
          </a:bodyPr>
          <a:lstStyle/>
          <a:p>
            <a:r>
              <a:rPr lang="en-US" dirty="0" smtClean="0"/>
              <a:t>1</a:t>
            </a:r>
            <a:endParaRPr lang="en-US" dirty="0"/>
          </a:p>
        </p:txBody>
      </p:sp>
      <p:sp>
        <p:nvSpPr>
          <p:cNvPr id="25" name="TextBox 24"/>
          <p:cNvSpPr txBox="1"/>
          <p:nvPr/>
        </p:nvSpPr>
        <p:spPr>
          <a:xfrm>
            <a:off x="3810000" y="4676218"/>
            <a:ext cx="301686" cy="369332"/>
          </a:xfrm>
          <a:prstGeom prst="rect">
            <a:avLst/>
          </a:prstGeom>
          <a:noFill/>
        </p:spPr>
        <p:txBody>
          <a:bodyPr wrap="none" rtlCol="0">
            <a:spAutoFit/>
          </a:bodyPr>
          <a:lstStyle/>
          <a:p>
            <a:r>
              <a:rPr lang="en-US" dirty="0" smtClean="0"/>
              <a:t>1</a:t>
            </a:r>
            <a:endParaRPr lang="en-US" dirty="0"/>
          </a:p>
        </p:txBody>
      </p:sp>
      <p:sp>
        <p:nvSpPr>
          <p:cNvPr id="26" name="TextBox 25"/>
          <p:cNvSpPr txBox="1"/>
          <p:nvPr/>
        </p:nvSpPr>
        <p:spPr>
          <a:xfrm>
            <a:off x="3819525" y="4295218"/>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487460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Μέθοδος Ελαχίστων Συγκρούσεων</a:t>
            </a:r>
            <a:endParaRPr lang="en-US" dirty="0"/>
          </a:p>
        </p:txBody>
      </p:sp>
      <p:sp>
        <p:nvSpPr>
          <p:cNvPr id="3" name="Content Placeholder 2"/>
          <p:cNvSpPr>
            <a:spLocks noGrp="1"/>
          </p:cNvSpPr>
          <p:nvPr>
            <p:ph idx="1"/>
          </p:nvPr>
        </p:nvSpPr>
        <p:spPr>
          <a:xfrm>
            <a:off x="457200" y="1600200"/>
            <a:ext cx="8229600" cy="4343399"/>
          </a:xfrm>
        </p:spPr>
        <p:txBody>
          <a:bodyPr>
            <a:normAutofit/>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8</a:t>
            </a:fld>
            <a:endParaRPr lang="en-US">
              <a:solidFill>
                <a:prstClr val="black">
                  <a:tint val="75000"/>
                </a:prstClr>
              </a:solidFill>
            </a:endParaRPr>
          </a:p>
        </p:txBody>
      </p:sp>
      <p:pic>
        <p:nvPicPr>
          <p:cNvPr id="6" name="Picture 5"/>
          <p:cNvPicPr>
            <a:picLocks noChangeAspect="1"/>
          </p:cNvPicPr>
          <p:nvPr/>
        </p:nvPicPr>
        <p:blipFill>
          <a:blip r:embed="rId3"/>
          <a:stretch>
            <a:fillRect/>
          </a:stretch>
        </p:blipFill>
        <p:spPr>
          <a:xfrm>
            <a:off x="1009650" y="2511425"/>
            <a:ext cx="6926629" cy="2279650"/>
          </a:xfrm>
          <a:prstGeom prst="rect">
            <a:avLst/>
          </a:prstGeom>
        </p:spPr>
      </p:pic>
      <p:sp>
        <p:nvSpPr>
          <p:cNvPr id="7" name="TextBox 6"/>
          <p:cNvSpPr txBox="1"/>
          <p:nvPr/>
        </p:nvSpPr>
        <p:spPr>
          <a:xfrm>
            <a:off x="695325" y="1809234"/>
            <a:ext cx="2809615" cy="369332"/>
          </a:xfrm>
          <a:prstGeom prst="rect">
            <a:avLst/>
          </a:prstGeom>
          <a:noFill/>
        </p:spPr>
        <p:txBody>
          <a:bodyPr wrap="none" rtlCol="0">
            <a:spAutoFit/>
          </a:bodyPr>
          <a:lstStyle/>
          <a:p>
            <a:r>
              <a:rPr lang="el-GR" dirty="0" smtClean="0"/>
              <a:t>έναρξη με τυχαία μετάθεση</a:t>
            </a:r>
            <a:endParaRPr lang="en-US" dirty="0"/>
          </a:p>
        </p:txBody>
      </p:sp>
      <p:sp>
        <p:nvSpPr>
          <p:cNvPr id="8" name="Down Arrow 7"/>
          <p:cNvSpPr/>
          <p:nvPr/>
        </p:nvSpPr>
        <p:spPr>
          <a:xfrm>
            <a:off x="2019300" y="2178566"/>
            <a:ext cx="200025" cy="332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71825" y="3651249"/>
            <a:ext cx="217121" cy="301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553075" y="3651250"/>
            <a:ext cx="219075" cy="301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54182" y="4939268"/>
            <a:ext cx="5835636" cy="369332"/>
          </a:xfrm>
          <a:prstGeom prst="rect">
            <a:avLst/>
          </a:prstGeom>
          <a:noFill/>
        </p:spPr>
        <p:txBody>
          <a:bodyPr wrap="none" rtlCol="0">
            <a:spAutoFit/>
          </a:bodyPr>
          <a:lstStyle/>
          <a:p>
            <a:r>
              <a:rPr lang="el-GR" dirty="0"/>
              <a:t>μ</a:t>
            </a:r>
            <a:r>
              <a:rPr lang="el-GR" dirty="0" smtClean="0"/>
              <a:t>ετακίνηση απειλούμενης βασίλισσας στην καλύτερη σειρά</a:t>
            </a:r>
            <a:endParaRPr lang="en-US" dirty="0"/>
          </a:p>
        </p:txBody>
      </p:sp>
    </p:spTree>
    <p:extLst>
      <p:ext uri="{BB962C8B-B14F-4D97-AF65-F5344CB8AC3E}">
        <p14:creationId xmlns:p14="http://schemas.microsoft.com/office/powerpoint/2010/main" val="3553659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QS2</a:t>
            </a:r>
            <a:endParaRPr lang="en-US" dirty="0"/>
          </a:p>
        </p:txBody>
      </p:sp>
      <p:sp>
        <p:nvSpPr>
          <p:cNvPr id="4" name="Slide Number Placeholder 3"/>
          <p:cNvSpPr>
            <a:spLocks noGrp="1"/>
          </p:cNvSpPr>
          <p:nvPr>
            <p:ph type="sldNum" sz="quarter" idx="12"/>
          </p:nvPr>
        </p:nvSpPr>
        <p:spPr/>
        <p:txBody>
          <a:bodyPr/>
          <a:lstStyle/>
          <a:p>
            <a:fld id="{255D3B81-768E-408E-BC9E-345D10B11CCA}" type="slidenum">
              <a:rPr lang="en-US" smtClean="0">
                <a:solidFill>
                  <a:prstClr val="black">
                    <a:tint val="75000"/>
                  </a:prstClr>
                </a:solidFill>
              </a:rPr>
              <a:pPr/>
              <a:t>9</a:t>
            </a:fld>
            <a:endParaRPr lang="en-US">
              <a:solidFill>
                <a:prstClr val="black">
                  <a:tint val="75000"/>
                </a:prstClr>
              </a:solidFill>
            </a:endParaRPr>
          </a:p>
        </p:txBody>
      </p:sp>
      <p:pic>
        <p:nvPicPr>
          <p:cNvPr id="5" name="Picture 4"/>
          <p:cNvPicPr>
            <a:picLocks noChangeAspect="1"/>
          </p:cNvPicPr>
          <p:nvPr/>
        </p:nvPicPr>
        <p:blipFill>
          <a:blip r:embed="rId3"/>
          <a:stretch>
            <a:fillRect/>
          </a:stretch>
        </p:blipFill>
        <p:spPr>
          <a:xfrm>
            <a:off x="5398295" y="2024062"/>
            <a:ext cx="3124200" cy="3181350"/>
          </a:xfrm>
          <a:prstGeom prst="rect">
            <a:avLst/>
          </a:prstGeom>
        </p:spPr>
      </p:pic>
      <p:sp>
        <p:nvSpPr>
          <p:cNvPr id="7" name="TextBox 6"/>
          <p:cNvSpPr txBox="1"/>
          <p:nvPr/>
        </p:nvSpPr>
        <p:spPr>
          <a:xfrm>
            <a:off x="747840" y="1331139"/>
            <a:ext cx="2809615" cy="369332"/>
          </a:xfrm>
          <a:prstGeom prst="rect">
            <a:avLst/>
          </a:prstGeom>
          <a:noFill/>
        </p:spPr>
        <p:txBody>
          <a:bodyPr wrap="none" rtlCol="0">
            <a:spAutoFit/>
          </a:bodyPr>
          <a:lstStyle/>
          <a:p>
            <a:r>
              <a:rPr lang="el-GR" dirty="0" smtClean="0"/>
              <a:t>έναρξη με τυχαία μετάθεση</a:t>
            </a:r>
            <a:endParaRPr lang="en-US" dirty="0"/>
          </a:p>
        </p:txBody>
      </p:sp>
      <p:sp>
        <p:nvSpPr>
          <p:cNvPr id="8" name="Down Arrow 7"/>
          <p:cNvSpPr/>
          <p:nvPr/>
        </p:nvSpPr>
        <p:spPr>
          <a:xfrm>
            <a:off x="2052634" y="1676916"/>
            <a:ext cx="200025" cy="332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69130" y="2028825"/>
            <a:ext cx="3124200" cy="3181350"/>
          </a:xfrm>
          <a:prstGeom prst="rect">
            <a:avLst/>
          </a:prstGeom>
        </p:spPr>
      </p:pic>
      <p:sp>
        <p:nvSpPr>
          <p:cNvPr id="11" name="Right Arrow 10"/>
          <p:cNvSpPr/>
          <p:nvPr/>
        </p:nvSpPr>
        <p:spPr>
          <a:xfrm>
            <a:off x="3933825" y="3295650"/>
            <a:ext cx="1323975" cy="63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996073" y="2716768"/>
            <a:ext cx="1151854" cy="646331"/>
          </a:xfrm>
          <a:prstGeom prst="rect">
            <a:avLst/>
          </a:prstGeom>
          <a:noFill/>
        </p:spPr>
        <p:txBody>
          <a:bodyPr wrap="none" rtlCol="0">
            <a:spAutoFit/>
          </a:bodyPr>
          <a:lstStyle/>
          <a:p>
            <a:r>
              <a:rPr lang="en-US" sz="3600" dirty="0" smtClean="0"/>
              <a:t>swap</a:t>
            </a:r>
            <a:endParaRPr lang="en-US" sz="3600" dirty="0"/>
          </a:p>
        </p:txBody>
      </p:sp>
      <p:sp>
        <p:nvSpPr>
          <p:cNvPr id="14" name="Oval 13"/>
          <p:cNvSpPr/>
          <p:nvPr/>
        </p:nvSpPr>
        <p:spPr>
          <a:xfrm>
            <a:off x="1438274" y="3448328"/>
            <a:ext cx="481009" cy="6759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95374" y="4310201"/>
            <a:ext cx="481009" cy="675997"/>
          </a:xfrm>
          <a:prstGeom prst="ellipse">
            <a:avLst/>
          </a:prstGeom>
          <a:noFill/>
          <a:ln>
            <a:solidFill>
              <a:srgbClr val="0B0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212FF"/>
              </a:solidFill>
            </a:endParaRPr>
          </a:p>
        </p:txBody>
      </p:sp>
      <p:sp>
        <p:nvSpPr>
          <p:cNvPr id="16" name="Oval 15"/>
          <p:cNvSpPr/>
          <p:nvPr/>
        </p:nvSpPr>
        <p:spPr>
          <a:xfrm>
            <a:off x="5807870" y="3510101"/>
            <a:ext cx="481009" cy="675997"/>
          </a:xfrm>
          <a:prstGeom prst="ellipse">
            <a:avLst/>
          </a:prstGeom>
          <a:noFill/>
          <a:ln>
            <a:solidFill>
              <a:srgbClr val="0B0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212FF"/>
              </a:solidFill>
            </a:endParaRPr>
          </a:p>
        </p:txBody>
      </p:sp>
      <p:sp>
        <p:nvSpPr>
          <p:cNvPr id="17" name="Oval 16"/>
          <p:cNvSpPr/>
          <p:nvPr/>
        </p:nvSpPr>
        <p:spPr>
          <a:xfrm>
            <a:off x="6210299" y="4238903"/>
            <a:ext cx="481009" cy="6759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122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12432</TotalTime>
  <Words>547</Words>
  <Application>Microsoft Office PowerPoint</Application>
  <PresentationFormat>On-screen Show (4:3)</PresentationFormat>
  <Paragraphs>96</Paragraphs>
  <Slides>14</Slides>
  <Notes>11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1_Office Theme</vt:lpstr>
      <vt:lpstr>Υλοποίηση Αλγορίθμων Επίλυσης Προβλήματος n-Βασιλισσών σε MATLAB</vt:lpstr>
      <vt:lpstr>Περίγραμμα Παρουσίασης</vt:lpstr>
      <vt:lpstr>Γενικά Μαθηματικά Μοντέλα</vt:lpstr>
      <vt:lpstr>Υπολογισμός Συγκρούσεων Αργός</vt:lpstr>
      <vt:lpstr>Βελτίωση με Διανύσματα για Σειρές και Διαγωνίους </vt:lpstr>
      <vt:lpstr>Βελτίωση με Διανύσματα για Σειρές και Διαγωνίους </vt:lpstr>
      <vt:lpstr>FC-MRV</vt:lpstr>
      <vt:lpstr>Μέθοδος Ελαχίστων Συγκρούσεων</vt:lpstr>
      <vt:lpstr>QS2</vt:lpstr>
      <vt:lpstr>Αποτελέσματα</vt:lpstr>
      <vt:lpstr>QS2: Αποτελεσματικότερος για Πολλές Βασίλισσες  FC-MRV: Αυξάνεται Εκθετικά</vt:lpstr>
      <vt:lpstr>Γραμμική Χωρική Πολυπλοκότητα Αλγορίθμων Τοπικής Αναζήτησης</vt:lpstr>
      <vt:lpstr>Συμπερασματικά</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sodium channel Nav1.6 on high frequency firing  C-tactile fibers</dc:title>
  <dc:creator>padoura</dc:creator>
  <cp:lastModifiedBy>Michail Pantourakis</cp:lastModifiedBy>
  <cp:revision>2937</cp:revision>
  <dcterms:created xsi:type="dcterms:W3CDTF">2013-11-19T00:13:00Z</dcterms:created>
  <dcterms:modified xsi:type="dcterms:W3CDTF">2018-06-08T11:59:20Z</dcterms:modified>
</cp:coreProperties>
</file>