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0" r:id="rId6"/>
    <p:sldId id="286" r:id="rId7"/>
    <p:sldId id="285" r:id="rId8"/>
    <p:sldId id="287" r:id="rId9"/>
    <p:sldId id="259" r:id="rId10"/>
    <p:sldId id="261" r:id="rId11"/>
    <p:sldId id="264" r:id="rId12"/>
    <p:sldId id="263" r:id="rId13"/>
    <p:sldId id="262" r:id="rId14"/>
    <p:sldId id="279" r:id="rId15"/>
    <p:sldId id="281" r:id="rId16"/>
    <p:sldId id="280" r:id="rId17"/>
    <p:sldId id="282" r:id="rId18"/>
    <p:sldId id="283" r:id="rId19"/>
    <p:sldId id="284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7" r:id="rId31"/>
    <p:sldId id="278" r:id="rId32"/>
    <p:sldId id="288" r:id="rId33"/>
    <p:sldId id="289" r:id="rId34"/>
    <p:sldId id="276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30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8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8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12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07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4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5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1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3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9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151B9-E384-44C8-A2FA-5C914BD11DE6}" type="datetimeFigureOut">
              <a:rPr lang="pt-BR" smtClean="0"/>
              <a:t>02/05/2018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97CA-4BE8-48A5-8AC4-7CBB32F6EA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9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dovese/academic-projects/tree/master/regressa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Modelos preditivos contra fraudes em cartões de crédito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Bruno Henrique Santana </a:t>
            </a:r>
            <a:r>
              <a:rPr lang="pt-BR" sz="1600" dirty="0" smtClean="0"/>
              <a:t>Padovese</a:t>
            </a:r>
            <a:r>
              <a:rPr lang="pt-BR" sz="1600" dirty="0" smtClean="0"/>
              <a:t> – 71661239</a:t>
            </a:r>
          </a:p>
          <a:p>
            <a:r>
              <a:rPr lang="pt-BR" sz="1600" dirty="0" smtClean="0"/>
              <a:t>Flavio Gabriel da Silva – 71658084 </a:t>
            </a:r>
          </a:p>
        </p:txBody>
      </p:sp>
    </p:spTree>
    <p:extLst>
      <p:ext uri="{BB962C8B-B14F-4D97-AF65-F5344CB8AC3E}">
        <p14:creationId xmlns:p14="http://schemas.microsoft.com/office/powerpoint/2010/main" val="1294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929689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 modelo foi separado em teste e treino: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7" y="2257414"/>
            <a:ext cx="4476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Exploração do dado: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0" y="2329656"/>
            <a:ext cx="7458075" cy="334327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309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necessário converter algumas variáveis e então aplicar a regressão e a matriz de confusão: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48" y="2590453"/>
            <a:ext cx="7096125" cy="1943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48" y="4533553"/>
            <a:ext cx="6086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Resultado: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Curva ROC: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844"/>
            <a:ext cx="8591550" cy="1695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30" y="4001294"/>
            <a:ext cx="5480620" cy="24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Modelo preditivo: regressão </a:t>
            </a:r>
            <a:r>
              <a:rPr lang="pt-BR" sz="3600" dirty="0" smtClean="0"/>
              <a:t>logística – Cross Validation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67010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 smtClean="0"/>
              <a:t>Para o Cross Validation, usamos o método K fold, que consiste em dividir a base em 10 subconjuntos iguais, deixar um de teste e executar a rotina nos outros 9 e por fim, aplicar o modelo obtido em todas as 10 execuções sobre a base para averiguar a acurácia.</a:t>
            </a:r>
          </a:p>
          <a:p>
            <a:r>
              <a:rPr lang="pt-BR" sz="2000" dirty="0" smtClean="0"/>
              <a:t>O pacote caret trás mais de 200 modelos diferentes para serem aplicados, com a opção de escolher o cross validation em diversas modalidades. Existem funções que replicam o método, mas escolhemos o caret por diversas indicações em fóruns e sua aparente simplicidade e confiabilidade</a:t>
            </a:r>
            <a:endParaRPr lang="pt-BR" sz="2000" dirty="0"/>
          </a:p>
          <a:p>
            <a:r>
              <a:rPr lang="pt-BR" sz="2000" dirty="0" smtClean="0"/>
              <a:t>Comando e resultado: </a:t>
            </a:r>
            <a:endParaRPr lang="pt-BR" sz="2000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10" y="4564582"/>
            <a:ext cx="776395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7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3" y="4257599"/>
            <a:ext cx="6668431" cy="2457793"/>
          </a:xfr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3" y="208909"/>
            <a:ext cx="587774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– Random Forest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setup para o Random Forest não exigiu nenhum tratamento à base: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5" y="2781862"/>
            <a:ext cx="5620535" cy="2419688"/>
          </a:xfrm>
          <a:prstGeom prst="rect">
            <a:avLst/>
          </a:prstGeom>
        </p:spPr>
      </p:pic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221" y="2781862"/>
            <a:ext cx="5458587" cy="22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58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25" y="347232"/>
            <a:ext cx="8954750" cy="61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9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CV com Random Forest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Aplicamos mais a critério de curiosidade, usamos 20% da base e delimitamos o particionamento em 3, ao invés de 10, usado na regressão.</a:t>
            </a:r>
            <a:endParaRPr lang="pt-BR" sz="2400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5" y="3428999"/>
            <a:ext cx="739243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4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CV com Random Forest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50489"/>
            <a:ext cx="10515600" cy="4351338"/>
          </a:xfrm>
        </p:spPr>
        <p:txBody>
          <a:bodyPr/>
          <a:lstStyle/>
          <a:p>
            <a:r>
              <a:rPr lang="pt-BR" dirty="0" smtClean="0"/>
              <a:t>O resultado, com apenas 20% da base, impressiona...</a:t>
            </a:r>
          </a:p>
          <a:p>
            <a:endParaRPr lang="pt-BR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30" y="2452465"/>
            <a:ext cx="6658905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8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disponíveis no 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Todos os scripts completos para desenvolvimento deste trabalho estão disponibilizados no repositório livre: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>
                <a:hlinkClick r:id="rId2"/>
              </a:rPr>
              <a:t>https://github.com/padovese/academic-projects/tree/master/regressao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69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</a:t>
            </a:r>
            <a:r>
              <a:rPr lang="pt-BR" dirty="0" smtClean="0"/>
              <a:t>arvore de decisão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aplicar o modelo de arvore de decisão foi retirado uma amostra aleatória de 1000 registros da base. Com registros mais elevados o processamento se mostrou muito lento. A amostra pode ser encontrada no repositório do GitHub mencionado no inicio do trabalho.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53" y="4253605"/>
            <a:ext cx="63150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1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arvore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Foram utilizados 2/3 destes dados para treino e 1/3 de teste: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Matriz de confusão e resultado: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8" y="2365057"/>
            <a:ext cx="4105275" cy="1762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28" y="5035550"/>
            <a:ext cx="6172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arvore de decisão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514" y="1825625"/>
            <a:ext cx="6980971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72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9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</a:t>
            </a:r>
            <a:r>
              <a:rPr lang="pt-BR" dirty="0"/>
              <a:t>n</a:t>
            </a:r>
            <a:r>
              <a:rPr lang="pt-BR" dirty="0" smtClean="0"/>
              <a:t>aive </a:t>
            </a:r>
            <a:r>
              <a:rPr lang="pt-BR" dirty="0"/>
              <a:t>b</a:t>
            </a:r>
            <a:r>
              <a:rPr lang="pt-BR" dirty="0" smtClean="0"/>
              <a:t>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este modelo será mantida a mesma taxa de teste e treino do modelo de regressão logística: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91" y="2845661"/>
            <a:ext cx="50958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naive bayes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479" y="1690688"/>
            <a:ext cx="3539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0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naive bayes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Predição: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64" y="2323691"/>
            <a:ext cx="5295900" cy="1304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64" y="3873001"/>
            <a:ext cx="5505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0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naive bayes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Matriz de confusão e resultado: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11" y="2382202"/>
            <a:ext cx="5953125" cy="7524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11" y="3269614"/>
            <a:ext cx="6181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5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naive bayes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Curva ROC: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5125"/>
            <a:ext cx="6705600" cy="1485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834" y="3067364"/>
            <a:ext cx="6682332" cy="3790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001294"/>
            <a:ext cx="11334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1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naive bayes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Como bônus, o comando cut(20) foi utilizado para agrupar valores e então testado novamente com os mesmos valores, porém tendo retorno mais assertivo: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1009"/>
            <a:ext cx="4762500" cy="533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6172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45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naive bayes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Curva ROC gerada novamente: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2" y="2439939"/>
            <a:ext cx="7184571" cy="41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1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b</a:t>
            </a:r>
            <a:r>
              <a:rPr lang="pt-BR" dirty="0" smtClean="0"/>
              <a:t>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base utilizada para realização deste trabalho contém informações sobre fraudes envolvendo cartões de crédito.</a:t>
            </a:r>
          </a:p>
          <a:p>
            <a:pPr marL="0" indent="0">
              <a:buNone/>
            </a:pPr>
            <a:r>
              <a:rPr lang="pt-BR" dirty="0" smtClean="0"/>
              <a:t>Variáveis:</a:t>
            </a:r>
          </a:p>
          <a:p>
            <a:r>
              <a:rPr lang="pt-BR" dirty="0" smtClean="0"/>
              <a:t>Fraudulent(fraudulento) – Boolean</a:t>
            </a:r>
          </a:p>
          <a:p>
            <a:r>
              <a:rPr lang="pt-BR" dirty="0" smtClean="0"/>
              <a:t>Charge_time(hora_carga) – TimeStamp</a:t>
            </a:r>
          </a:p>
          <a:p>
            <a:r>
              <a:rPr lang="pt-BR" dirty="0" smtClean="0"/>
              <a:t>Amount(Quantidade) – Integer</a:t>
            </a:r>
          </a:p>
          <a:p>
            <a:r>
              <a:rPr lang="pt-BR" dirty="0" smtClean="0"/>
              <a:t>Card_Country – String</a:t>
            </a:r>
          </a:p>
          <a:p>
            <a:r>
              <a:rPr lang="pt-BR" dirty="0" smtClean="0"/>
              <a:t>Card_use_24h - Integer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8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naive bayes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Utilizando o cut(100) obtivemos um resultado ainda melhor: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433093"/>
            <a:ext cx="4886325" cy="5810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3396456"/>
            <a:ext cx="6162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4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preditivo: naive bayes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Curva ROC gerada novamente: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06" y="2583424"/>
            <a:ext cx="6552519" cy="37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4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escolhido – Random</a:t>
            </a:r>
            <a:r>
              <a:rPr lang="pt-BR" dirty="0"/>
              <a:t> </a:t>
            </a:r>
            <a:r>
              <a:rPr lang="pt-BR" dirty="0" smtClean="0"/>
              <a:t>Forest</a:t>
            </a:r>
            <a:endParaRPr lang="pt-BR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70" y="2124306"/>
            <a:ext cx="9907384" cy="39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05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Crux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 os modelos tentando extrapolar o aprendido em classe, dado ser uma base comum e utilizada em aula</a:t>
            </a:r>
          </a:p>
          <a:p>
            <a:r>
              <a:rPr lang="pt-BR" dirty="0" smtClean="0"/>
              <a:t>Incompatibilidade de alguns pacotes para o R 3.4.4 e 3.5.0</a:t>
            </a:r>
          </a:p>
          <a:p>
            <a:r>
              <a:rPr lang="pt-BR" dirty="0" smtClean="0"/>
              <a:t>Base com pouca informação sobre o significado dos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082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Modelo escolhido – Random Forest</a:t>
            </a:r>
          </a:p>
          <a:p>
            <a:pPr marL="0" indent="0">
              <a:buNone/>
            </a:pPr>
            <a:r>
              <a:rPr lang="pt-BR" dirty="0" smtClean="0"/>
              <a:t>Medalha de prata </a:t>
            </a:r>
            <a:r>
              <a:rPr lang="pt-BR" dirty="0"/>
              <a:t>– </a:t>
            </a:r>
            <a:r>
              <a:rPr lang="pt-BR" dirty="0" smtClean="0"/>
              <a:t>Naive Bayes </a:t>
            </a:r>
            <a:r>
              <a:rPr lang="pt-BR" sz="1800" dirty="0" smtClean="0"/>
              <a:t>(e pendente de novas avaliações como Cross validation, categorização baseada em estatística)</a:t>
            </a:r>
          </a:p>
          <a:p>
            <a:pPr marL="0" indent="0">
              <a:buNone/>
            </a:pPr>
            <a:r>
              <a:rPr lang="pt-BR" dirty="0" smtClean="0"/>
              <a:t>Ponto de atenção – Falsos positivos, tempo de processamento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Aprendizado: Explorar os modelos, buscar informação com assertividade, escolher melhor o problema e a estratégia de abordagem dele</a:t>
            </a:r>
          </a:p>
          <a:p>
            <a:pPr marL="0" indent="0">
              <a:buNone/>
            </a:pPr>
            <a:r>
              <a:rPr lang="pt-BR" dirty="0" smtClean="0"/>
              <a:t>À melhorar: exploração dos dados através de gráficos, conhecimentos de estatística para exploração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26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Amostra: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Total de registros: 89,393.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07" y="2232949"/>
            <a:ext cx="5905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Utilizar os modelos preditivos de regressão logística, arvore </a:t>
            </a:r>
            <a:r>
              <a:rPr lang="pt-BR" dirty="0"/>
              <a:t>de decisão e naive </a:t>
            </a:r>
            <a:r>
              <a:rPr lang="pt-BR" dirty="0" smtClean="0"/>
              <a:t>bayes para predizer a saída de novos registros e assim poder identificar padrões e novas fraudes.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7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4949"/>
            <a:ext cx="10515600" cy="4351338"/>
          </a:xfrm>
        </p:spPr>
        <p:txBody>
          <a:bodyPr/>
          <a:lstStyle/>
          <a:p>
            <a:r>
              <a:rPr lang="pt-BR" dirty="0" smtClean="0"/>
              <a:t>Uma breve exploração dos dados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18" y="2414318"/>
            <a:ext cx="7459117" cy="385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1165"/>
            <a:ext cx="10515600" cy="4351338"/>
          </a:xfrm>
        </p:spPr>
        <p:txBody>
          <a:bodyPr>
            <a:normAutofit/>
          </a:bodyPr>
          <a:lstStyle/>
          <a:p>
            <a:r>
              <a:rPr lang="pt-BR" sz="2200" dirty="0" smtClean="0"/>
              <a:t>Não foi necessário grandes transformações, mas observamos a estrutura dos dados e percebemos quase que possivelmente há uma distribuição exponencial. </a:t>
            </a:r>
          </a:p>
          <a:p>
            <a:r>
              <a:rPr lang="pt-BR" sz="2200" dirty="0" smtClean="0"/>
              <a:t>Por conta disso, decidimos manter os outliers para averiguar se eles prejudicariam os modelos, coisa que aparentemente não ocorreu.</a:t>
            </a:r>
            <a:endParaRPr lang="pt-BR" sz="2200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6" y="3161711"/>
            <a:ext cx="3665732" cy="2659751"/>
          </a:xfrm>
          <a:prstGeom prst="rect">
            <a:avLst/>
          </a:prstGeo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54" y="3161711"/>
            <a:ext cx="4001058" cy="2621646"/>
          </a:xfrm>
          <a:prstGeom prst="rect">
            <a:avLst/>
          </a:prstGeom>
        </p:spPr>
      </p:pic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35" y="3150279"/>
            <a:ext cx="3734322" cy="26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Fizemos algumas apenas para facilitar a interpretação dos dados. Foi necessário transformar a variável ‘charge_time’ em numérica e nela transformamos os valores, que são os segundos do dia correspondente desde 01/01/1970 até o valor do registro e também dividimos o valor por 60, para criar uma equivalência em minutos.</a:t>
            </a:r>
          </a:p>
          <a:p>
            <a:r>
              <a:rPr lang="pt-BR" dirty="0" smtClean="0"/>
              <a:t>Transformamos em fator as variáveis categóricas e dividimos o ‘amount’ por 1000.</a:t>
            </a:r>
          </a:p>
          <a:p>
            <a:r>
              <a:rPr lang="pt-BR" dirty="0" smtClean="0"/>
              <a:t>No naive Bayes, especificamente, fizemos uma discretização, uma espécie de distribuição por frequência sem usar regras estatísticas como a regra de Sturges, apenas usamos valores que pareciam bons.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16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preditivo: 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aplicar a função de regressão logística é necessário converter a variável “fradulent” para binária. E além dela também a “charge_time” para numérica.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Para esta prática foram utilizadas duas abordagens:</a:t>
            </a:r>
          </a:p>
          <a:p>
            <a:pPr marL="0" indent="0">
              <a:buNone/>
            </a:pPr>
            <a:r>
              <a:rPr lang="pt-BR" dirty="0" smtClean="0"/>
              <a:t>Uso da biblioteca “sqldf” e conversão direta com “as.numeric”.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887</Words>
  <Application>Microsoft Office PowerPoint</Application>
  <PresentationFormat>Personalizar</PresentationFormat>
  <Paragraphs>108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Modelos preditivos contra fraudes em cartões de crédito</vt:lpstr>
      <vt:lpstr>Scripts disponíveis no GitHub</vt:lpstr>
      <vt:lpstr>A base</vt:lpstr>
      <vt:lpstr>A base</vt:lpstr>
      <vt:lpstr>Objetivo</vt:lpstr>
      <vt:lpstr>Estrutura dos dados</vt:lpstr>
      <vt:lpstr>Estrutura dos dados</vt:lpstr>
      <vt:lpstr>Transformações</vt:lpstr>
      <vt:lpstr>Modelo preditivo: regressão logística</vt:lpstr>
      <vt:lpstr>Modelo preditivo: regressão logística</vt:lpstr>
      <vt:lpstr>Modelo preditivo: regressão logística</vt:lpstr>
      <vt:lpstr>Modelo preditivo: regressão logística</vt:lpstr>
      <vt:lpstr>Modelo preditivo: regressão logística</vt:lpstr>
      <vt:lpstr>Modelo preditivo: regressão logística – Cross Validation</vt:lpstr>
      <vt:lpstr>Apresentação do PowerPoint</vt:lpstr>
      <vt:lpstr>Modelo – Random Forest</vt:lpstr>
      <vt:lpstr>Apresentação do PowerPoint</vt:lpstr>
      <vt:lpstr>CV com Random Forest</vt:lpstr>
      <vt:lpstr>CV com Random Forest</vt:lpstr>
      <vt:lpstr>Modelo preditivo: arvore de decisão</vt:lpstr>
      <vt:lpstr>Modelo preditivo: arvore de decisão</vt:lpstr>
      <vt:lpstr>Modelo preditivo: arvore de decisão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Modelo preditivo: naive bayes</vt:lpstr>
      <vt:lpstr>Modelo escolhido – Random Forest</vt:lpstr>
      <vt:lpstr>Crux do Projeto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Preditivos contra fraudes em cartões de crédito</dc:title>
  <dc:creator>Home</dc:creator>
  <cp:lastModifiedBy>Karen</cp:lastModifiedBy>
  <cp:revision>35</cp:revision>
  <dcterms:created xsi:type="dcterms:W3CDTF">2018-04-29T02:37:22Z</dcterms:created>
  <dcterms:modified xsi:type="dcterms:W3CDTF">2018-05-03T02:46:14Z</dcterms:modified>
</cp:coreProperties>
</file>