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0" r:id="rId6"/>
    <p:sldId id="259" r:id="rId7"/>
    <p:sldId id="261" r:id="rId8"/>
    <p:sldId id="264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0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8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2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7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51B9-E384-44C8-A2FA-5C914BD11DE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ovese/academic-projects/tree/master/regressa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preditivos contra fraudes em cartões de crédito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Bruno Henrique Santana </a:t>
            </a:r>
            <a:r>
              <a:rPr lang="pt-BR" sz="1600" dirty="0" err="1" smtClean="0"/>
              <a:t>Padovese</a:t>
            </a:r>
            <a:r>
              <a:rPr lang="pt-BR" sz="1600" dirty="0" smtClean="0"/>
              <a:t> – 71661239</a:t>
            </a:r>
          </a:p>
          <a:p>
            <a:r>
              <a:rPr lang="pt-BR" sz="1600" dirty="0" smtClean="0"/>
              <a:t>Flavio Gabriel da Silva – 71658084 </a:t>
            </a:r>
          </a:p>
        </p:txBody>
      </p:sp>
    </p:spTree>
    <p:extLst>
      <p:ext uri="{BB962C8B-B14F-4D97-AF65-F5344CB8AC3E}">
        <p14:creationId xmlns:p14="http://schemas.microsoft.com/office/powerpoint/2010/main" val="1294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Resultado: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Curva ROC: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844"/>
            <a:ext cx="8591550" cy="1695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30" y="4001294"/>
            <a:ext cx="5480620" cy="24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smtClean="0"/>
              <a:t>arvore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aplicar o modelo de arvore de decisão foi retirado uma amostra aleatória de 1000 registros da base. Com registros mais elevados o processamento se mostrou muito lento. A amostra pode ser encontrada no repositório do GitHub mencionado no inicio do trabalho.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53" y="4253605"/>
            <a:ext cx="63150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arvore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Foram utilizados 2/3 destes dados para treino e 1/3 de teste: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Matriz de confusão e resultado: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8" y="2365057"/>
            <a:ext cx="4105275" cy="1762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28" y="5035550"/>
            <a:ext cx="6172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arvore de decisão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514" y="1825625"/>
            <a:ext cx="6980971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72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</a:t>
            </a:r>
            <a:r>
              <a:rPr lang="pt-BR" dirty="0" err="1"/>
              <a:t>n</a:t>
            </a:r>
            <a:r>
              <a:rPr lang="pt-BR" dirty="0" err="1" smtClean="0"/>
              <a:t>aive</a:t>
            </a:r>
            <a:r>
              <a:rPr lang="pt-BR" dirty="0" smtClean="0"/>
              <a:t> </a:t>
            </a:r>
            <a:r>
              <a:rPr lang="pt-BR" dirty="0" err="1"/>
              <a:t>b</a:t>
            </a:r>
            <a:r>
              <a:rPr lang="pt-BR" dirty="0" err="1" smtClean="0"/>
              <a:t>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este modelo será mantida a mesma taxa de teste e treino do modelo de regressão logística: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91" y="2845661"/>
            <a:ext cx="50958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479" y="1690688"/>
            <a:ext cx="3539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Predição: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64" y="2323691"/>
            <a:ext cx="5295900" cy="1304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64" y="3873001"/>
            <a:ext cx="5505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Matriz de confusão e resultado: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1" y="2382202"/>
            <a:ext cx="5953125" cy="752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1" y="3269614"/>
            <a:ext cx="6181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Curva ROC: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5125"/>
            <a:ext cx="6705600" cy="1485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34" y="3067364"/>
            <a:ext cx="6682332" cy="3790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001294"/>
            <a:ext cx="1133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Como bônus, o comando </a:t>
            </a:r>
            <a:r>
              <a:rPr lang="pt-BR" dirty="0" err="1" smtClean="0"/>
              <a:t>cut</a:t>
            </a:r>
            <a:r>
              <a:rPr lang="pt-BR" dirty="0" smtClean="0"/>
              <a:t>(20) </a:t>
            </a:r>
            <a:r>
              <a:rPr lang="pt-BR" dirty="0" smtClean="0"/>
              <a:t>foi utilizado para agrupar valores e então testado novamente com os mesmos valores, porém tendo retorno mais assertivo: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1009"/>
            <a:ext cx="4762500" cy="533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172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4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disponíveis no 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Todos os scripts completos para desenvolvimento deste trabalho estão disponibilizados no repositório livre: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>
                <a:hlinkClick r:id="rId2"/>
              </a:rPr>
              <a:t>https://github.com/padovese/academic-projects/tree/master/regressao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6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Curva ROC gerada novamente: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2" y="2439939"/>
            <a:ext cx="7184571" cy="41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Utilizando o </a:t>
            </a:r>
            <a:r>
              <a:rPr lang="pt-BR" dirty="0" err="1" smtClean="0"/>
              <a:t>cut</a:t>
            </a:r>
            <a:r>
              <a:rPr lang="pt-BR" dirty="0" smtClean="0"/>
              <a:t>(100) obtivemos um resultado ainda melhor: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433093"/>
            <a:ext cx="4886325" cy="5810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3396456"/>
            <a:ext cx="6162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Curva ROC gerada novamente: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06" y="2583424"/>
            <a:ext cx="6552519" cy="37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Fazer conclusão e adicionar </a:t>
            </a:r>
            <a:r>
              <a:rPr lang="pt-BR" dirty="0" err="1" smtClean="0"/>
              <a:t>cross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26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b</a:t>
            </a:r>
            <a:r>
              <a:rPr lang="pt-BR" dirty="0" smtClean="0"/>
              <a:t>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base utilizada para realização deste trabalho contém informações sobre fraudes envolvendo cartões de crédito.</a:t>
            </a:r>
          </a:p>
          <a:p>
            <a:pPr marL="0" indent="0">
              <a:buNone/>
            </a:pPr>
            <a:r>
              <a:rPr lang="pt-BR" dirty="0" smtClean="0"/>
              <a:t>Variáveis:</a:t>
            </a:r>
          </a:p>
          <a:p>
            <a:r>
              <a:rPr lang="pt-BR" dirty="0" err="1" smtClean="0"/>
              <a:t>Fraudulent</a:t>
            </a:r>
            <a:r>
              <a:rPr lang="pt-BR" dirty="0" smtClean="0"/>
              <a:t>(fraudulento) – </a:t>
            </a:r>
            <a:r>
              <a:rPr lang="pt-BR" dirty="0" err="1" smtClean="0"/>
              <a:t>Boolean</a:t>
            </a:r>
            <a:endParaRPr lang="pt-BR" dirty="0" smtClean="0"/>
          </a:p>
          <a:p>
            <a:r>
              <a:rPr lang="pt-BR" dirty="0" err="1" smtClean="0"/>
              <a:t>Charge_time</a:t>
            </a:r>
            <a:r>
              <a:rPr lang="pt-BR" dirty="0" smtClean="0"/>
              <a:t>(</a:t>
            </a:r>
            <a:r>
              <a:rPr lang="pt-BR" dirty="0" err="1" smtClean="0"/>
              <a:t>hora_carga</a:t>
            </a:r>
            <a:r>
              <a:rPr lang="pt-BR" dirty="0" smtClean="0"/>
              <a:t>) – </a:t>
            </a:r>
            <a:r>
              <a:rPr lang="pt-BR" dirty="0" err="1" smtClean="0"/>
              <a:t>TimeStamp</a:t>
            </a:r>
            <a:endParaRPr lang="pt-BR" dirty="0" smtClean="0"/>
          </a:p>
          <a:p>
            <a:r>
              <a:rPr lang="pt-BR" dirty="0" err="1" smtClean="0"/>
              <a:t>Amount</a:t>
            </a:r>
            <a:r>
              <a:rPr lang="pt-BR" dirty="0" smtClean="0"/>
              <a:t>(Quantidade) – </a:t>
            </a:r>
            <a:r>
              <a:rPr lang="pt-BR" dirty="0" err="1" smtClean="0"/>
              <a:t>Integer</a:t>
            </a:r>
            <a:endParaRPr lang="pt-BR" dirty="0" smtClean="0"/>
          </a:p>
          <a:p>
            <a:r>
              <a:rPr lang="pt-BR" dirty="0" err="1" smtClean="0"/>
              <a:t>Card_Country</a:t>
            </a:r>
            <a:r>
              <a:rPr lang="pt-BR" dirty="0" smtClean="0"/>
              <a:t> –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smtClean="0"/>
              <a:t>Card_use_24h - </a:t>
            </a:r>
            <a:r>
              <a:rPr lang="pt-BR" dirty="0" err="1" smtClean="0"/>
              <a:t>Integer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8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Amostra: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Total de registros: 89,393.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07" y="2232949"/>
            <a:ext cx="5905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Utilizar os modelos preditivos de regressão logística, arvore </a:t>
            </a:r>
            <a:r>
              <a:rPr lang="pt-BR" dirty="0"/>
              <a:t>de decisão e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 smtClean="0"/>
              <a:t>bayes</a:t>
            </a:r>
            <a:r>
              <a:rPr lang="pt-BR" dirty="0" smtClean="0"/>
              <a:t> para predizer a saída de novos registros e assim poder identificar padrões e novas fraudes.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7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aplicar a função de regressão logística é necessário converter a variável “</a:t>
            </a:r>
            <a:r>
              <a:rPr lang="pt-BR" dirty="0" err="1" smtClean="0"/>
              <a:t>fradulent</a:t>
            </a:r>
            <a:r>
              <a:rPr lang="pt-BR" dirty="0" smtClean="0"/>
              <a:t>” para binária. E além dela também a “</a:t>
            </a:r>
            <a:r>
              <a:rPr lang="pt-BR" dirty="0" err="1" smtClean="0"/>
              <a:t>charge_time</a:t>
            </a:r>
            <a:r>
              <a:rPr lang="pt-BR" dirty="0" smtClean="0"/>
              <a:t>” para numérica.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esta prática foram utilizadas duas abordagens:</a:t>
            </a:r>
          </a:p>
          <a:p>
            <a:pPr marL="0" indent="0">
              <a:buNone/>
            </a:pPr>
            <a:r>
              <a:rPr lang="pt-BR" dirty="0" smtClean="0"/>
              <a:t>Uso da biblioteca “</a:t>
            </a:r>
            <a:r>
              <a:rPr lang="pt-BR" dirty="0" err="1" smtClean="0"/>
              <a:t>sqldf</a:t>
            </a:r>
            <a:r>
              <a:rPr lang="pt-BR" dirty="0" smtClean="0"/>
              <a:t>” e conversão direta com “</a:t>
            </a:r>
            <a:r>
              <a:rPr lang="pt-BR" dirty="0" err="1" smtClean="0"/>
              <a:t>as.numeric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92968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 modelo foi separado em teste e treino: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7" y="2257414"/>
            <a:ext cx="4476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Exploração do dado: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0" y="2329656"/>
            <a:ext cx="7458075" cy="334327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309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necessário converter algumas variáveis e então aplicar a regressão e a matriz de confusão: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48" y="2590453"/>
            <a:ext cx="7096125" cy="1943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48" y="4533553"/>
            <a:ext cx="6086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438</Words>
  <Application>Microsoft Office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Modelos preditivos contra fraudes em cartões de crédito</vt:lpstr>
      <vt:lpstr>Scripts disponíveis no GitHub</vt:lpstr>
      <vt:lpstr>A base</vt:lpstr>
      <vt:lpstr>A base</vt:lpstr>
      <vt:lpstr>Objetivo</vt:lpstr>
      <vt:lpstr>Modelo preditivo: regressão logística</vt:lpstr>
      <vt:lpstr>Modelo preditivo: regressão logística</vt:lpstr>
      <vt:lpstr>Modelo preditivo: regressão logística</vt:lpstr>
      <vt:lpstr>Modelo preditivo: regressão logística</vt:lpstr>
      <vt:lpstr>Modelo preditivo: regressão logística</vt:lpstr>
      <vt:lpstr>Modelo preditivo: arvore de decisão</vt:lpstr>
      <vt:lpstr>Modelo preditivo: arvore de decisão</vt:lpstr>
      <vt:lpstr>Modelo preditivo: arvore de decisão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Preditivos contra fraudes em cartões de crédito</dc:title>
  <dc:creator>Home</dc:creator>
  <cp:lastModifiedBy>bruno padovese</cp:lastModifiedBy>
  <cp:revision>24</cp:revision>
  <dcterms:created xsi:type="dcterms:W3CDTF">2018-04-29T02:37:22Z</dcterms:created>
  <dcterms:modified xsi:type="dcterms:W3CDTF">2018-05-03T00:56:59Z</dcterms:modified>
</cp:coreProperties>
</file>