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C7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30" y="-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C482AD-9A65-D2DB-060D-9178FF2C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3841582"/>
          </a:xfrm>
        </p:spPr>
        <p:txBody>
          <a:bodyPr>
            <a:normAutofit/>
          </a:bodyPr>
          <a:lstStyle/>
          <a:p>
            <a:r>
              <a:rPr lang="it-IT" dirty="0"/>
              <a:t>Progetto Data Mining</a:t>
            </a:r>
            <a:br>
              <a:rPr lang="it-IT" dirty="0"/>
            </a:br>
            <a:br>
              <a:rPr lang="it-IT" dirty="0"/>
            </a:br>
            <a:r>
              <a:rPr lang="it-IT" dirty="0"/>
              <a:t>Master in Cybersecurity I livello</a:t>
            </a:r>
            <a:br>
              <a:rPr lang="it-IT" dirty="0"/>
            </a:br>
            <a:br>
              <a:rPr lang="it-IT" dirty="0"/>
            </a:br>
            <a:r>
              <a:rPr lang="it-IT" dirty="0"/>
              <a:t>06/05/2023</a:t>
            </a:r>
            <a:br>
              <a:rPr lang="it-IT" dirty="0"/>
            </a:br>
            <a:br>
              <a:rPr lang="it-IT" dirty="0"/>
            </a:br>
            <a:r>
              <a:rPr lang="it-IT" dirty="0"/>
              <a:t>Padula Samuele</a:t>
            </a:r>
          </a:p>
        </p:txBody>
      </p:sp>
    </p:spTree>
    <p:extLst>
      <p:ext uri="{BB962C8B-B14F-4D97-AF65-F5344CB8AC3E}">
        <p14:creationId xmlns:p14="http://schemas.microsoft.com/office/powerpoint/2010/main" val="135634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41FBB8-9178-C578-BE31-34BF22CD08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78261" y="218651"/>
            <a:ext cx="4435475" cy="1077913"/>
          </a:xfrm>
        </p:spPr>
        <p:txBody>
          <a:bodyPr/>
          <a:lstStyle/>
          <a:p>
            <a:pPr algn="ctr"/>
            <a:r>
              <a:rPr lang="it-IT" dirty="0" err="1"/>
              <a:t>Classify</a:t>
            </a:r>
            <a:r>
              <a:rPr lang="it-IT" dirty="0"/>
              <a:t> (Parametri)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B74B442-6479-394D-AC2B-33DAA14EB2E9}"/>
              </a:ext>
            </a:extLst>
          </p:cNvPr>
          <p:cNvCxnSpPr>
            <a:cxnSpLocks/>
          </p:cNvCxnSpPr>
          <p:nvPr/>
        </p:nvCxnSpPr>
        <p:spPr>
          <a:xfrm>
            <a:off x="6096000" y="1483743"/>
            <a:ext cx="0" cy="33470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9337B49-10A9-9869-8C1F-0F361649912A}"/>
              </a:ext>
            </a:extLst>
          </p:cNvPr>
          <p:cNvSpPr txBox="1"/>
          <p:nvPr/>
        </p:nvSpPr>
        <p:spPr>
          <a:xfrm>
            <a:off x="1777042" y="1483743"/>
            <a:ext cx="40889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5"/>
                </a:solidFill>
              </a:rPr>
              <a:t>J48 – Albero di decisione</a:t>
            </a:r>
          </a:p>
          <a:p>
            <a:endParaRPr lang="it-I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/>
              <a:t>confidenceFactor</a:t>
            </a:r>
            <a:r>
              <a:rPr lang="it-IT" dirty="0"/>
              <a:t>: il fattore di confidenza usato per il </a:t>
            </a:r>
            <a:r>
              <a:rPr lang="it-IT" dirty="0" err="1"/>
              <a:t>pruning</a:t>
            </a:r>
            <a:r>
              <a:rPr lang="it-IT" dirty="0"/>
              <a:t>. Valori piccoli comportano un maggior </a:t>
            </a:r>
            <a:r>
              <a:rPr lang="it-IT" dirty="0" err="1"/>
              <a:t>pruning</a:t>
            </a:r>
            <a:r>
              <a:rPr lang="it-IT" dirty="0"/>
              <a:t>.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it-IT" dirty="0"/>
              <a:t>Valore selezionato: </a:t>
            </a:r>
            <a:r>
              <a:rPr lang="it-IT" b="1" dirty="0">
                <a:solidFill>
                  <a:srgbClr val="FF0000"/>
                </a:solidFill>
              </a:rPr>
              <a:t>0.25</a:t>
            </a:r>
          </a:p>
          <a:p>
            <a:endParaRPr lang="it-I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/>
              <a:t>minNumObj</a:t>
            </a:r>
            <a:r>
              <a:rPr lang="it-IT" dirty="0"/>
              <a:t>: il numero minimo di istanze per ciascuna foglia.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it-IT" dirty="0"/>
              <a:t>Valore selezionato: </a:t>
            </a:r>
            <a:r>
              <a:rPr lang="it-IT" b="1" dirty="0">
                <a:solidFill>
                  <a:srgbClr val="FF0000"/>
                </a:solidFill>
              </a:rPr>
              <a:t>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b="1" dirty="0">
              <a:solidFill>
                <a:srgbClr val="FF0000"/>
              </a:solidFill>
            </a:endParaRPr>
          </a:p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289F826-2C4B-9618-F791-FF26BA98E7C9}"/>
              </a:ext>
            </a:extLst>
          </p:cNvPr>
          <p:cNvSpPr txBox="1"/>
          <p:nvPr/>
        </p:nvSpPr>
        <p:spPr>
          <a:xfrm>
            <a:off x="6544574" y="1483743"/>
            <a:ext cx="408891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2"/>
                </a:solidFill>
              </a:rPr>
              <a:t>IBK – K-</a:t>
            </a:r>
            <a:r>
              <a:rPr lang="it-IT" sz="2000" b="1" dirty="0" err="1">
                <a:solidFill>
                  <a:schemeClr val="accent2"/>
                </a:solidFill>
              </a:rPr>
              <a:t>Nearest</a:t>
            </a:r>
            <a:r>
              <a:rPr lang="it-IT" sz="2000" b="1" dirty="0">
                <a:solidFill>
                  <a:schemeClr val="accent2"/>
                </a:solidFill>
              </a:rPr>
              <a:t> </a:t>
            </a:r>
            <a:r>
              <a:rPr lang="it-IT" sz="2000" b="1" dirty="0" err="1">
                <a:solidFill>
                  <a:schemeClr val="accent2"/>
                </a:solidFill>
              </a:rPr>
              <a:t>Neighbor</a:t>
            </a:r>
            <a:endParaRPr lang="it-IT" sz="2000" b="1" dirty="0">
              <a:solidFill>
                <a:schemeClr val="accent2"/>
              </a:solidFill>
            </a:endParaRPr>
          </a:p>
          <a:p>
            <a:endParaRPr lang="it-I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KNN: il numero di campioni vicini da usare.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dirty="0"/>
              <a:t>Valore selezionato: </a:t>
            </a:r>
            <a:r>
              <a:rPr lang="it-IT" b="1" dirty="0">
                <a:solidFill>
                  <a:srgbClr val="FF0000"/>
                </a:solidFill>
              </a:rPr>
              <a:t>5</a:t>
            </a:r>
          </a:p>
          <a:p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F67969D-4DE0-98D2-61DB-95BAB1C4BFB1}"/>
              </a:ext>
            </a:extLst>
          </p:cNvPr>
          <p:cNvSpPr txBox="1"/>
          <p:nvPr/>
        </p:nvSpPr>
        <p:spPr>
          <a:xfrm>
            <a:off x="1702284" y="5177062"/>
            <a:ext cx="8787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Per la valutazione del classificatore facciamo riferimento ai parametri in uscita </a:t>
            </a:r>
            <a:r>
              <a:rPr lang="it-IT" i="1" u="sng" dirty="0"/>
              <a:t>Precision</a:t>
            </a:r>
            <a:r>
              <a:rPr lang="it-IT" i="1" dirty="0"/>
              <a:t>, </a:t>
            </a:r>
            <a:r>
              <a:rPr lang="it-IT" i="1" u="sng" dirty="0"/>
              <a:t>Recall</a:t>
            </a:r>
            <a:r>
              <a:rPr lang="it-IT" i="1" dirty="0"/>
              <a:t> e </a:t>
            </a:r>
            <a:r>
              <a:rPr lang="it-IT" i="1" u="sng" dirty="0"/>
              <a:t>F-</a:t>
            </a:r>
            <a:r>
              <a:rPr lang="it-IT" i="1" u="sng" dirty="0" err="1"/>
              <a:t>Measure</a:t>
            </a:r>
            <a:r>
              <a:rPr lang="it-IT" i="1" dirty="0"/>
              <a:t> in caso di non bilanciamento. Più questi sono vicini ad 1 e migliore è la classificazione. Altrimenti facciamo riferimento alla ROC Area nel caso bilanciato (</a:t>
            </a:r>
            <a:r>
              <a:rPr lang="it-IT" i="1" dirty="0" err="1"/>
              <a:t>AttributeSelectedClassifier</a:t>
            </a:r>
            <a:r>
              <a:rPr lang="it-IT" i="1" dirty="0"/>
              <a:t> + SMOTE).</a:t>
            </a:r>
          </a:p>
        </p:txBody>
      </p:sp>
    </p:spTree>
    <p:extLst>
      <p:ext uri="{BB962C8B-B14F-4D97-AF65-F5344CB8AC3E}">
        <p14:creationId xmlns:p14="http://schemas.microsoft.com/office/powerpoint/2010/main" val="49016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0D87F4-EBC0-2467-3959-E15A0AEEF39A}"/>
              </a:ext>
            </a:extLst>
          </p:cNvPr>
          <p:cNvSpPr txBox="1">
            <a:spLocks/>
          </p:cNvSpPr>
          <p:nvPr/>
        </p:nvSpPr>
        <p:spPr>
          <a:xfrm>
            <a:off x="3878158" y="0"/>
            <a:ext cx="4435684" cy="5175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dirty="0" err="1"/>
              <a:t>Classify</a:t>
            </a:r>
            <a:r>
              <a:rPr lang="it-IT" sz="2800" dirty="0"/>
              <a:t> (Risultati)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DFEF7058-24ED-8A0C-55A9-35630441B1B1}"/>
              </a:ext>
            </a:extLst>
          </p:cNvPr>
          <p:cNvGrpSpPr/>
          <p:nvPr/>
        </p:nvGrpSpPr>
        <p:grpSpPr>
          <a:xfrm>
            <a:off x="425659" y="507773"/>
            <a:ext cx="3145963" cy="3098625"/>
            <a:chOff x="1141365" y="440953"/>
            <a:chExt cx="3436578" cy="3311499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970DD3C9-35DC-2B5E-AE0A-F6735EEB8533}"/>
                </a:ext>
              </a:extLst>
            </p:cNvPr>
            <p:cNvSpPr txBox="1"/>
            <p:nvPr/>
          </p:nvSpPr>
          <p:spPr>
            <a:xfrm>
              <a:off x="1141365" y="3111057"/>
              <a:ext cx="3436577" cy="641395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/>
                <a:t>J48</a:t>
              </a:r>
              <a:br>
                <a:rPr lang="it-IT" sz="1400" dirty="0"/>
              </a:br>
              <a:r>
                <a:rPr lang="it-IT" sz="700" i="1" dirty="0"/>
                <a:t>Recall e Precision sono più alte mentre la ROC area è più bassa perché il dataset è sbilanciato, ci troviamo infatti nel caso di un </a:t>
              </a:r>
              <a:r>
                <a:rPr lang="it-IT" sz="700" i="1" dirty="0" err="1"/>
                <a:t>Imbalanced</a:t>
              </a:r>
              <a:r>
                <a:rPr lang="it-IT" sz="700" i="1" dirty="0"/>
                <a:t> </a:t>
              </a:r>
              <a:r>
                <a:rPr lang="it-IT" sz="700" i="1" dirty="0" err="1"/>
                <a:t>Classification</a:t>
              </a:r>
              <a:r>
                <a:rPr lang="it-IT" sz="700" i="1" dirty="0"/>
                <a:t> </a:t>
              </a:r>
              <a:r>
                <a:rPr lang="it-IT" sz="700" i="1" dirty="0" err="1"/>
                <a:t>Problem</a:t>
              </a:r>
              <a:endParaRPr lang="it-IT" sz="700" i="1" dirty="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5C69B22-6502-4005-A33D-B4E241BE64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365" y="440953"/>
              <a:ext cx="3436578" cy="2680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EF9297E4-3A5B-3DC4-9056-EAB6EC46B3B1}"/>
              </a:ext>
            </a:extLst>
          </p:cNvPr>
          <p:cNvGrpSpPr/>
          <p:nvPr/>
        </p:nvGrpSpPr>
        <p:grpSpPr>
          <a:xfrm>
            <a:off x="3884850" y="507773"/>
            <a:ext cx="3363674" cy="3081438"/>
            <a:chOff x="3625771" y="440953"/>
            <a:chExt cx="3363674" cy="3081438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DD6DC7A-162E-E66C-0E46-D9EA5E671A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5771" y="440953"/>
              <a:ext cx="3363674" cy="2592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E05E3E6C-AABE-6EA1-86DA-E7E045A7BDC5}"/>
                </a:ext>
              </a:extLst>
            </p:cNvPr>
            <p:cNvSpPr txBox="1"/>
            <p:nvPr/>
          </p:nvSpPr>
          <p:spPr>
            <a:xfrm>
              <a:off x="3625771" y="2968393"/>
              <a:ext cx="3363674" cy="553998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/>
                <a:t>J48 con </a:t>
              </a:r>
              <a:r>
                <a:rPr lang="it-IT" sz="1200" dirty="0" err="1"/>
                <a:t>AttributeSelectedClassifier</a:t>
              </a:r>
              <a:br>
                <a:rPr lang="it-IT" sz="1400" dirty="0"/>
              </a:br>
              <a:r>
                <a:rPr lang="it-IT" sz="600" i="1" dirty="0"/>
                <a:t>la </a:t>
              </a:r>
              <a:r>
                <a:rPr lang="it-IT" sz="600" i="1" dirty="0" err="1"/>
                <a:t>dimensionalità</a:t>
              </a:r>
              <a:r>
                <a:rPr lang="it-IT" sz="600" i="1" dirty="0"/>
                <a:t> dei dati di training e test viene ridotta dalla selezione degli attributi quindi ci si aspetta un albero più piccolo. La ROC area è maggiore rispetto al caso precedente in quanto il dataset è bilanciato.</a:t>
              </a:r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23FC454-B1F2-CB85-9BAB-BA868833CEED}"/>
              </a:ext>
            </a:extLst>
          </p:cNvPr>
          <p:cNvGrpSpPr/>
          <p:nvPr/>
        </p:nvGrpSpPr>
        <p:grpSpPr>
          <a:xfrm>
            <a:off x="7561752" y="507773"/>
            <a:ext cx="3375078" cy="3089659"/>
            <a:chOff x="7644629" y="699378"/>
            <a:chExt cx="3375078" cy="3153031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5D087ED0-5036-8E4F-D974-799A597EE6B6}"/>
                </a:ext>
              </a:extLst>
            </p:cNvPr>
            <p:cNvSpPr txBox="1"/>
            <p:nvPr/>
          </p:nvSpPr>
          <p:spPr>
            <a:xfrm>
              <a:off x="7644629" y="3287048"/>
              <a:ext cx="3375078" cy="56536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/>
                <a:t>J48 con </a:t>
              </a:r>
              <a:r>
                <a:rPr lang="it-IT" sz="1200" dirty="0" err="1"/>
                <a:t>AttributeSelectedClassifier</a:t>
              </a:r>
              <a:r>
                <a:rPr lang="it-IT" sz="1200" dirty="0"/>
                <a:t> e SMOTE</a:t>
              </a:r>
              <a:br>
                <a:rPr lang="it-IT" sz="1400" dirty="0"/>
              </a:br>
              <a:r>
                <a:rPr lang="it-IT" sz="600" i="1" dirty="0"/>
                <a:t>la </a:t>
              </a:r>
              <a:r>
                <a:rPr lang="it-IT" sz="600" i="1" dirty="0" err="1"/>
                <a:t>dimensionalità</a:t>
              </a:r>
              <a:r>
                <a:rPr lang="it-IT" sz="600" i="1" dirty="0"/>
                <a:t> dei dati di training e test viene ridotta dalla selezione degli attributi quindi ci si aspetta un albero più piccolo e bilanciato grazie allo SMOTE. La ROC area è maggiore rispetto al caso precedente.</a:t>
              </a: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57ADFD82-C3A1-8336-0C6D-70D964F620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4629" y="699378"/>
              <a:ext cx="3375078" cy="2592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5FE5E266-CF4E-21A2-449B-0886D50F4DE9}"/>
              </a:ext>
            </a:extLst>
          </p:cNvPr>
          <p:cNvCxnSpPr/>
          <p:nvPr/>
        </p:nvCxnSpPr>
        <p:spPr>
          <a:xfrm>
            <a:off x="3571621" y="2140413"/>
            <a:ext cx="3065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61A31E6-CA4C-B6DB-B0DD-E78CDB5E5051}"/>
              </a:ext>
            </a:extLst>
          </p:cNvPr>
          <p:cNvCxnSpPr/>
          <p:nvPr/>
        </p:nvCxnSpPr>
        <p:spPr>
          <a:xfrm>
            <a:off x="7248524" y="2140413"/>
            <a:ext cx="313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2F5A18A-739A-0271-B077-2144C34F443E}"/>
              </a:ext>
            </a:extLst>
          </p:cNvPr>
          <p:cNvSpPr txBox="1"/>
          <p:nvPr/>
        </p:nvSpPr>
        <p:spPr>
          <a:xfrm>
            <a:off x="7561751" y="6199504"/>
            <a:ext cx="3375078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it-IT" dirty="0"/>
              <a:t>IBK con </a:t>
            </a:r>
            <a:r>
              <a:rPr lang="it-IT" dirty="0" err="1"/>
              <a:t>AttributeSelectedClassifier</a:t>
            </a:r>
            <a:r>
              <a:rPr lang="it-IT" dirty="0"/>
              <a:t> e SMOTE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B5C7DE7-8DCC-943E-DBC0-803FF8883232}"/>
              </a:ext>
            </a:extLst>
          </p:cNvPr>
          <p:cNvCxnSpPr/>
          <p:nvPr/>
        </p:nvCxnSpPr>
        <p:spPr>
          <a:xfrm>
            <a:off x="3571620" y="5317919"/>
            <a:ext cx="3065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6DBD7C7-F5C8-348E-3FE8-852F4B7325A3}"/>
              </a:ext>
            </a:extLst>
          </p:cNvPr>
          <p:cNvCxnSpPr/>
          <p:nvPr/>
        </p:nvCxnSpPr>
        <p:spPr>
          <a:xfrm>
            <a:off x="7248523" y="5317919"/>
            <a:ext cx="313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4B3C9CEF-6FC2-AB23-27EA-ADAACE585ED2}"/>
              </a:ext>
            </a:extLst>
          </p:cNvPr>
          <p:cNvGrpSpPr/>
          <p:nvPr/>
        </p:nvGrpSpPr>
        <p:grpSpPr>
          <a:xfrm>
            <a:off x="421909" y="4076027"/>
            <a:ext cx="3145962" cy="2412699"/>
            <a:chOff x="421909" y="4076027"/>
            <a:chExt cx="3145962" cy="2412699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A040F7AA-A161-6BE8-B911-DE2AE318FE86}"/>
                </a:ext>
              </a:extLst>
            </p:cNvPr>
            <p:cNvSpPr txBox="1"/>
            <p:nvPr/>
          </p:nvSpPr>
          <p:spPr>
            <a:xfrm>
              <a:off x="421909" y="6211727"/>
              <a:ext cx="3145962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/>
                <a:t>IBK</a:t>
              </a:r>
              <a:endParaRPr lang="it-IT" sz="700" i="1" dirty="0"/>
            </a:p>
          </p:txBody>
        </p:sp>
        <p:pic>
          <p:nvPicPr>
            <p:cNvPr id="33" name="Immagine 32">
              <a:extLst>
                <a:ext uri="{FF2B5EF4-FFF2-40B4-BE49-F238E27FC236}">
                  <a16:creationId xmlns:a16="http://schemas.microsoft.com/office/drawing/2014/main" id="{C93294DC-CA5D-8A21-A8EA-F1087DC8F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5658" y="4076027"/>
              <a:ext cx="3138465" cy="2135697"/>
            </a:xfrm>
            <a:prstGeom prst="rect">
              <a:avLst/>
            </a:prstGeom>
          </p:spPr>
        </p:pic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1C30ECCB-B6BE-B0C5-8362-8966F354F644}"/>
              </a:ext>
            </a:extLst>
          </p:cNvPr>
          <p:cNvGrpSpPr/>
          <p:nvPr/>
        </p:nvGrpSpPr>
        <p:grpSpPr>
          <a:xfrm>
            <a:off x="3884848" y="4076028"/>
            <a:ext cx="3363675" cy="2421911"/>
            <a:chOff x="3884848" y="4076028"/>
            <a:chExt cx="3363675" cy="2421911"/>
          </a:xfrm>
          <a:solidFill>
            <a:srgbClr val="5EC795"/>
          </a:solidFill>
        </p:grpSpPr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303A09C0-7027-89DC-B79A-426F9D2E71C1}"/>
                </a:ext>
              </a:extLst>
            </p:cNvPr>
            <p:cNvSpPr txBox="1"/>
            <p:nvPr/>
          </p:nvSpPr>
          <p:spPr>
            <a:xfrm>
              <a:off x="3884848" y="6220940"/>
              <a:ext cx="336367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200"/>
              </a:lvl1pPr>
            </a:lstStyle>
            <a:p>
              <a:r>
                <a:rPr lang="it-IT" dirty="0"/>
                <a:t>IBK con </a:t>
              </a:r>
              <a:r>
                <a:rPr lang="it-IT" dirty="0" err="1"/>
                <a:t>AttributeSelectedClassifier</a:t>
              </a:r>
              <a:endParaRPr lang="it-IT" dirty="0"/>
            </a:p>
          </p:txBody>
        </p:sp>
        <p:pic>
          <p:nvPicPr>
            <p:cNvPr id="35" name="Immagine 34">
              <a:extLst>
                <a:ext uri="{FF2B5EF4-FFF2-40B4-BE49-F238E27FC236}">
                  <a16:creationId xmlns:a16="http://schemas.microsoft.com/office/drawing/2014/main" id="{3DB8AEE4-21B1-AD0D-5845-E9937467C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84849" y="4076028"/>
              <a:ext cx="3363674" cy="2144912"/>
            </a:xfrm>
            <a:prstGeom prst="rect">
              <a:avLst/>
            </a:prstGeom>
            <a:grpFill/>
          </p:spPr>
        </p:pic>
      </p:grpSp>
      <p:pic>
        <p:nvPicPr>
          <p:cNvPr id="37" name="Immagine 36">
            <a:extLst>
              <a:ext uri="{FF2B5EF4-FFF2-40B4-BE49-F238E27FC236}">
                <a16:creationId xmlns:a16="http://schemas.microsoft.com/office/drawing/2014/main" id="{C1C96E8D-302D-7A44-859C-A757FE5FF6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1751" y="4076028"/>
            <a:ext cx="3363673" cy="213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8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41FBB8-9178-C578-BE31-34BF22CD08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78261" y="218651"/>
            <a:ext cx="4435475" cy="1077913"/>
          </a:xfrm>
        </p:spPr>
        <p:txBody>
          <a:bodyPr/>
          <a:lstStyle/>
          <a:p>
            <a:pPr algn="ctr"/>
            <a:r>
              <a:rPr lang="it-IT" dirty="0"/>
              <a:t>Clustering (Parametri)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B74B442-6479-394D-AC2B-33DAA14EB2E9}"/>
              </a:ext>
            </a:extLst>
          </p:cNvPr>
          <p:cNvCxnSpPr>
            <a:cxnSpLocks/>
          </p:cNvCxnSpPr>
          <p:nvPr/>
        </p:nvCxnSpPr>
        <p:spPr>
          <a:xfrm>
            <a:off x="6096000" y="1483743"/>
            <a:ext cx="0" cy="49361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9337B49-10A9-9869-8C1F-0F361649912A}"/>
              </a:ext>
            </a:extLst>
          </p:cNvPr>
          <p:cNvSpPr txBox="1"/>
          <p:nvPr/>
        </p:nvSpPr>
        <p:spPr>
          <a:xfrm>
            <a:off x="1777042" y="1483743"/>
            <a:ext cx="43189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3"/>
                </a:solidFill>
              </a:rPr>
              <a:t>DBSCAN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/>
              <a:t>epsilon: dimensione del raggio massimo considerato.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it-IT" dirty="0"/>
              <a:t>Primo valore selezionato: </a:t>
            </a:r>
            <a:r>
              <a:rPr lang="it-IT" b="1" dirty="0">
                <a:solidFill>
                  <a:srgbClr val="FF0000"/>
                </a:solidFill>
              </a:rPr>
              <a:t>0.05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it-IT" dirty="0"/>
              <a:t>Secondo valore selezionato: </a:t>
            </a:r>
            <a:r>
              <a:rPr lang="it-IT" b="1" dirty="0">
                <a:solidFill>
                  <a:srgbClr val="FF0000"/>
                </a:solidFill>
              </a:rPr>
              <a:t>0.11</a:t>
            </a:r>
          </a:p>
          <a:p>
            <a:endParaRPr lang="it-I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/>
              <a:t>minPoints</a:t>
            </a:r>
            <a:r>
              <a:rPr lang="it-IT" dirty="0"/>
              <a:t>: il numero minimo di </a:t>
            </a:r>
            <a:r>
              <a:rPr lang="it-IT" dirty="0" err="1"/>
              <a:t>DataObject</a:t>
            </a:r>
            <a:r>
              <a:rPr lang="it-IT" dirty="0"/>
              <a:t> richiesto in un range pari ad epsilon.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it-IT" dirty="0"/>
              <a:t>Primo valore selezionato: </a:t>
            </a:r>
            <a:r>
              <a:rPr lang="it-IT" b="1" dirty="0">
                <a:solidFill>
                  <a:srgbClr val="FF0000"/>
                </a:solidFill>
              </a:rPr>
              <a:t>7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it-IT" dirty="0"/>
              <a:t>Secondo valore selezionato: </a:t>
            </a:r>
            <a:r>
              <a:rPr lang="it-IT" b="1" dirty="0">
                <a:solidFill>
                  <a:srgbClr val="FF0000"/>
                </a:solidFill>
              </a:rPr>
              <a:t>3</a:t>
            </a:r>
          </a:p>
          <a:p>
            <a:pPr lvl="1"/>
            <a:endParaRPr lang="it-IT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b="1" dirty="0">
              <a:solidFill>
                <a:srgbClr val="FF0000"/>
              </a:solidFill>
            </a:endParaRPr>
          </a:p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289F826-2C4B-9618-F791-FF26BA98E7C9}"/>
              </a:ext>
            </a:extLst>
          </p:cNvPr>
          <p:cNvSpPr txBox="1"/>
          <p:nvPr/>
        </p:nvSpPr>
        <p:spPr>
          <a:xfrm>
            <a:off x="6544574" y="1483743"/>
            <a:ext cx="408891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SimpleKMeans</a:t>
            </a:r>
            <a:endParaRPr lang="it-IT" sz="2000" b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endParaRPr lang="it-I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/>
              <a:t>numClusters</a:t>
            </a:r>
            <a:r>
              <a:rPr lang="it-IT" dirty="0"/>
              <a:t>: il numero di cluster da individuare.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dirty="0"/>
              <a:t>Valore selezionato: </a:t>
            </a:r>
            <a:r>
              <a:rPr lang="it-IT" b="1" dirty="0">
                <a:solidFill>
                  <a:srgbClr val="FF0000"/>
                </a:solidFill>
              </a:rPr>
              <a:t>3</a:t>
            </a:r>
          </a:p>
          <a:p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F67969D-4DE0-98D2-61DB-95BAB1C4BFB1}"/>
              </a:ext>
            </a:extLst>
          </p:cNvPr>
          <p:cNvSpPr txBox="1"/>
          <p:nvPr/>
        </p:nvSpPr>
        <p:spPr>
          <a:xfrm>
            <a:off x="1483209" y="4885023"/>
            <a:ext cx="4498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Nel caso del DBSCAN, un numero più elevato di cluster individuati comporta un numero elevato di </a:t>
            </a:r>
            <a:r>
              <a:rPr lang="it-IT" i="1" dirty="0" err="1"/>
              <a:t>outlier</a:t>
            </a:r>
            <a:r>
              <a:rPr lang="it-IT" i="1" dirty="0"/>
              <a:t> (primo valore). Viceversa un numero minore di </a:t>
            </a:r>
            <a:r>
              <a:rPr lang="it-IT" i="1" dirty="0" err="1"/>
              <a:t>outliers</a:t>
            </a:r>
            <a:r>
              <a:rPr lang="it-IT" i="1" dirty="0"/>
              <a:t> individuati comporta un numero inferiori di cluster (secondo valore).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B8DAE54-D44A-B439-54DC-1C4CF7DBE71E}"/>
              </a:ext>
            </a:extLst>
          </p:cNvPr>
          <p:cNvSpPr txBox="1"/>
          <p:nvPr/>
        </p:nvSpPr>
        <p:spPr>
          <a:xfrm>
            <a:off x="6389833" y="4874196"/>
            <a:ext cx="4792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Il K ottimale è pari al valore minore della funzione di costo E (metodo Elbow). All’aumentare di K l’errore diminuisce ma si tratta di un falso effetto positivo in quanto a tendere avremo un K = n° di oggetti e dunque una classificazione non corretta.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B167651-DAE9-6FD0-3A34-82A083B5F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975" y="2927381"/>
            <a:ext cx="4568232" cy="194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7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BE2D04DB-1C52-A67B-5ACE-BE0C374C7638}"/>
              </a:ext>
            </a:extLst>
          </p:cNvPr>
          <p:cNvCxnSpPr>
            <a:cxnSpLocks/>
          </p:cNvCxnSpPr>
          <p:nvPr/>
        </p:nvCxnSpPr>
        <p:spPr>
          <a:xfrm>
            <a:off x="4291013" y="4907542"/>
            <a:ext cx="2689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BC0D87F4-EBC0-2467-3959-E15A0AEEF39A}"/>
              </a:ext>
            </a:extLst>
          </p:cNvPr>
          <p:cNvSpPr txBox="1">
            <a:spLocks/>
          </p:cNvSpPr>
          <p:nvPr/>
        </p:nvSpPr>
        <p:spPr>
          <a:xfrm>
            <a:off x="3878158" y="0"/>
            <a:ext cx="4435684" cy="5175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2800" dirty="0"/>
              <a:t>Clustering (Risultati)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5FE5E266-CF4E-21A2-449B-0886D50F4DE9}"/>
              </a:ext>
            </a:extLst>
          </p:cNvPr>
          <p:cNvCxnSpPr>
            <a:cxnSpLocks/>
          </p:cNvCxnSpPr>
          <p:nvPr/>
        </p:nvCxnSpPr>
        <p:spPr>
          <a:xfrm>
            <a:off x="5705655" y="2091686"/>
            <a:ext cx="3903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2D745746-5928-C3D5-EF0B-33BDDAD147FA}"/>
              </a:ext>
            </a:extLst>
          </p:cNvPr>
          <p:cNvGrpSpPr/>
          <p:nvPr/>
        </p:nvGrpSpPr>
        <p:grpSpPr>
          <a:xfrm>
            <a:off x="1461931" y="628338"/>
            <a:ext cx="4243724" cy="2871780"/>
            <a:chOff x="421909" y="505614"/>
            <a:chExt cx="4394360" cy="3057215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970DD3C9-35DC-2B5E-AE0A-F6735EEB8533}"/>
                </a:ext>
              </a:extLst>
            </p:cNvPr>
            <p:cNvSpPr txBox="1"/>
            <p:nvPr/>
          </p:nvSpPr>
          <p:spPr>
            <a:xfrm>
              <a:off x="421909" y="3178108"/>
              <a:ext cx="4394360" cy="384721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/>
                <a:t>DBSCAN</a:t>
              </a:r>
              <a:br>
                <a:rPr lang="it-IT" sz="1400" dirty="0"/>
              </a:br>
              <a:r>
                <a:rPr lang="it-IT" sz="700" i="1" dirty="0" err="1"/>
                <a:t>eps</a:t>
              </a:r>
              <a:r>
                <a:rPr lang="it-IT" sz="700" i="1" dirty="0"/>
                <a:t> = 0.05, </a:t>
              </a:r>
              <a:r>
                <a:rPr lang="it-IT" sz="700" i="1" dirty="0" err="1"/>
                <a:t>minPoints</a:t>
              </a:r>
              <a:r>
                <a:rPr lang="it-IT" sz="700" i="1" dirty="0"/>
                <a:t> = 7</a:t>
              </a:r>
            </a:p>
          </p:txBody>
        </p:sp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FC677F98-D47B-DEA0-0253-627F6E201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909" y="505614"/>
              <a:ext cx="4394360" cy="2676606"/>
            </a:xfrm>
            <a:prstGeom prst="rect">
              <a:avLst/>
            </a:prstGeom>
          </p:spPr>
        </p:pic>
      </p:grp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6515C4B0-8B21-546B-26E8-9478D6FCC82F}"/>
              </a:ext>
            </a:extLst>
          </p:cNvPr>
          <p:cNvGrpSpPr/>
          <p:nvPr/>
        </p:nvGrpSpPr>
        <p:grpSpPr>
          <a:xfrm>
            <a:off x="6096000" y="618078"/>
            <a:ext cx="4876328" cy="2882040"/>
            <a:chOff x="5982172" y="546960"/>
            <a:chExt cx="5141813" cy="3067474"/>
          </a:xfrm>
        </p:grpSpPr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B7D5EDBD-E2F2-1C60-18D6-DC11C5F19846}"/>
                </a:ext>
              </a:extLst>
            </p:cNvPr>
            <p:cNvSpPr txBox="1"/>
            <p:nvPr/>
          </p:nvSpPr>
          <p:spPr>
            <a:xfrm>
              <a:off x="5982173" y="3229713"/>
              <a:ext cx="5141812" cy="384721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/>
                <a:t>DBSCAN</a:t>
              </a:r>
              <a:br>
                <a:rPr lang="it-IT" sz="1400" dirty="0"/>
              </a:br>
              <a:r>
                <a:rPr lang="it-IT" sz="700" i="1" dirty="0" err="1"/>
                <a:t>eps</a:t>
              </a:r>
              <a:r>
                <a:rPr lang="it-IT" sz="700" i="1" dirty="0"/>
                <a:t> = 0.11, </a:t>
              </a:r>
              <a:r>
                <a:rPr lang="it-IT" sz="700" i="1" dirty="0" err="1"/>
                <a:t>minPoints</a:t>
              </a:r>
              <a:r>
                <a:rPr lang="it-IT" sz="700" i="1" dirty="0"/>
                <a:t> = 3</a:t>
              </a:r>
            </a:p>
          </p:txBody>
        </p:sp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00851ED3-BAFB-4335-6364-59E9E6D76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2172" y="546960"/>
              <a:ext cx="5141813" cy="2674532"/>
            </a:xfrm>
            <a:prstGeom prst="rect">
              <a:avLst/>
            </a:prstGeom>
          </p:spPr>
        </p:pic>
      </p:grp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CD902DE0-3165-AAB9-8557-0E8BF486F778}"/>
              </a:ext>
            </a:extLst>
          </p:cNvPr>
          <p:cNvCxnSpPr>
            <a:cxnSpLocks/>
          </p:cNvCxnSpPr>
          <p:nvPr/>
        </p:nvCxnSpPr>
        <p:spPr>
          <a:xfrm>
            <a:off x="7795071" y="4904946"/>
            <a:ext cx="1995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25" name="Gruppo 1024">
            <a:extLst>
              <a:ext uri="{FF2B5EF4-FFF2-40B4-BE49-F238E27FC236}">
                <a16:creationId xmlns:a16="http://schemas.microsoft.com/office/drawing/2014/main" id="{02DA8E4B-910C-120F-A801-1BF3689779C5}"/>
              </a:ext>
            </a:extLst>
          </p:cNvPr>
          <p:cNvGrpSpPr/>
          <p:nvPr/>
        </p:nvGrpSpPr>
        <p:grpSpPr>
          <a:xfrm>
            <a:off x="1128375" y="3769743"/>
            <a:ext cx="3231959" cy="2850132"/>
            <a:chOff x="1128375" y="3769743"/>
            <a:chExt cx="3231959" cy="2850132"/>
          </a:xfrm>
        </p:grpSpPr>
        <p:pic>
          <p:nvPicPr>
            <p:cNvPr id="49" name="Immagine 48">
              <a:extLst>
                <a:ext uri="{FF2B5EF4-FFF2-40B4-BE49-F238E27FC236}">
                  <a16:creationId xmlns:a16="http://schemas.microsoft.com/office/drawing/2014/main" id="{8EE0532C-7038-DCBB-E2A1-40E85617D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082" y="3769743"/>
              <a:ext cx="3225252" cy="2467156"/>
            </a:xfrm>
            <a:prstGeom prst="rect">
              <a:avLst/>
            </a:prstGeom>
          </p:spPr>
        </p:pic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CCB93BD5-7D1C-E290-2502-31F5C4B7C672}"/>
                </a:ext>
              </a:extLst>
            </p:cNvPr>
            <p:cNvSpPr txBox="1"/>
            <p:nvPr/>
          </p:nvSpPr>
          <p:spPr>
            <a:xfrm>
              <a:off x="1128375" y="6235154"/>
              <a:ext cx="3231958" cy="384721"/>
            </a:xfrm>
            <a:prstGeom prst="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/>
                <a:t>SimpleKMeans</a:t>
              </a:r>
              <a:br>
                <a:rPr lang="it-IT" sz="1400" dirty="0"/>
              </a:br>
              <a:r>
                <a:rPr lang="it-IT" sz="700" i="1" dirty="0" err="1"/>
                <a:t>numClusters</a:t>
              </a:r>
              <a:r>
                <a:rPr lang="it-IT" sz="700" i="1" dirty="0"/>
                <a:t> = 2</a:t>
              </a:r>
            </a:p>
          </p:txBody>
        </p:sp>
      </p:grpSp>
      <p:grpSp>
        <p:nvGrpSpPr>
          <p:cNvPr id="1024" name="Gruppo 1023">
            <a:extLst>
              <a:ext uri="{FF2B5EF4-FFF2-40B4-BE49-F238E27FC236}">
                <a16:creationId xmlns:a16="http://schemas.microsoft.com/office/drawing/2014/main" id="{65E0526F-A49B-99A1-7315-38C7068EB34F}"/>
              </a:ext>
            </a:extLst>
          </p:cNvPr>
          <p:cNvGrpSpPr/>
          <p:nvPr/>
        </p:nvGrpSpPr>
        <p:grpSpPr>
          <a:xfrm>
            <a:off x="4559928" y="3767998"/>
            <a:ext cx="3235143" cy="2851877"/>
            <a:chOff x="4559928" y="3767998"/>
            <a:chExt cx="3235143" cy="2851877"/>
          </a:xfrm>
        </p:grpSpPr>
        <p:pic>
          <p:nvPicPr>
            <p:cNvPr id="47" name="Immagine 46">
              <a:extLst>
                <a:ext uri="{FF2B5EF4-FFF2-40B4-BE49-F238E27FC236}">
                  <a16:creationId xmlns:a16="http://schemas.microsoft.com/office/drawing/2014/main" id="{981C5A42-DBDB-942A-4FA0-11895F607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59929" y="3767998"/>
              <a:ext cx="3235142" cy="2467156"/>
            </a:xfrm>
            <a:prstGeom prst="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</p:pic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68F190CD-B503-4D64-7D42-C80E232BE141}"/>
                </a:ext>
              </a:extLst>
            </p:cNvPr>
            <p:cNvSpPr txBox="1"/>
            <p:nvPr/>
          </p:nvSpPr>
          <p:spPr>
            <a:xfrm>
              <a:off x="4559928" y="6235154"/>
              <a:ext cx="3231958" cy="384721"/>
            </a:xfrm>
            <a:prstGeom prst="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/>
                <a:t>SimpleKMeans</a:t>
              </a:r>
              <a:br>
                <a:rPr lang="it-IT" sz="1400" dirty="0"/>
              </a:br>
              <a:r>
                <a:rPr lang="it-IT" sz="700" i="1" dirty="0" err="1"/>
                <a:t>numClusters</a:t>
              </a:r>
              <a:r>
                <a:rPr lang="it-IT" sz="700" i="1" dirty="0"/>
                <a:t> = 3</a:t>
              </a:r>
            </a:p>
          </p:txBody>
        </p:sp>
      </p:grpSp>
      <p:grpSp>
        <p:nvGrpSpPr>
          <p:cNvPr id="63" name="Gruppo 62">
            <a:extLst>
              <a:ext uri="{FF2B5EF4-FFF2-40B4-BE49-F238E27FC236}">
                <a16:creationId xmlns:a16="http://schemas.microsoft.com/office/drawing/2014/main" id="{861B6020-239A-AFCF-2A57-93D5E827DB71}"/>
              </a:ext>
            </a:extLst>
          </p:cNvPr>
          <p:cNvGrpSpPr/>
          <p:nvPr/>
        </p:nvGrpSpPr>
        <p:grpSpPr>
          <a:xfrm>
            <a:off x="7991480" y="3767998"/>
            <a:ext cx="3238329" cy="2851876"/>
            <a:chOff x="7991480" y="3767998"/>
            <a:chExt cx="3238329" cy="2851876"/>
          </a:xfrm>
        </p:grpSpPr>
        <p:pic>
          <p:nvPicPr>
            <p:cNvPr id="51" name="Immagine 50">
              <a:extLst>
                <a:ext uri="{FF2B5EF4-FFF2-40B4-BE49-F238E27FC236}">
                  <a16:creationId xmlns:a16="http://schemas.microsoft.com/office/drawing/2014/main" id="{E1EEFBD8-3CA4-D788-E286-A79169A43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94667" y="3767998"/>
              <a:ext cx="3235142" cy="2468901"/>
            </a:xfrm>
            <a:prstGeom prst="rect">
              <a:avLst/>
            </a:prstGeom>
          </p:spPr>
        </p:pic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EB0B7270-46A3-C00C-0026-0E0D0E9AF7CA}"/>
                </a:ext>
              </a:extLst>
            </p:cNvPr>
            <p:cNvSpPr txBox="1"/>
            <p:nvPr/>
          </p:nvSpPr>
          <p:spPr>
            <a:xfrm>
              <a:off x="7991480" y="6235153"/>
              <a:ext cx="3231958" cy="384721"/>
            </a:xfrm>
            <a:prstGeom prst="rect">
              <a:avLst/>
            </a:prstGeom>
            <a:solidFill>
              <a:schemeClr val="bg2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err="1"/>
                <a:t>SimpleKMeans</a:t>
              </a:r>
              <a:br>
                <a:rPr lang="it-IT" sz="1400" dirty="0"/>
              </a:br>
              <a:r>
                <a:rPr lang="it-IT" sz="700" i="1" dirty="0" err="1"/>
                <a:t>numClusters</a:t>
              </a:r>
              <a:r>
                <a:rPr lang="it-IT" sz="700" i="1" dirty="0"/>
                <a:t> =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406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41FBB8-9178-C578-BE31-34BF22CD08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78262" y="52233"/>
            <a:ext cx="4435475" cy="1077913"/>
          </a:xfrm>
        </p:spPr>
        <p:txBody>
          <a:bodyPr>
            <a:normAutofit/>
          </a:bodyPr>
          <a:lstStyle/>
          <a:p>
            <a:pPr algn="ctr"/>
            <a:r>
              <a:rPr lang="it-IT" sz="2800" dirty="0"/>
              <a:t>Association Rule (Parametri e Risultati)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9337B49-10A9-9869-8C1F-0F361649912A}"/>
              </a:ext>
            </a:extLst>
          </p:cNvPr>
          <p:cNvSpPr txBox="1"/>
          <p:nvPr/>
        </p:nvSpPr>
        <p:spPr>
          <a:xfrm>
            <a:off x="1130061" y="888520"/>
            <a:ext cx="484804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5"/>
                </a:solidFill>
              </a:rPr>
              <a:t>Apriori</a:t>
            </a:r>
            <a:endParaRPr lang="it-I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/>
              <a:t>lowerBoundMinSupport</a:t>
            </a:r>
            <a:r>
              <a:rPr lang="it-IT" dirty="0"/>
              <a:t>: valore minimo per il minimum support, ovvero la minima probabilità che X e Y siano presenti nella transazione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it-IT" dirty="0"/>
              <a:t>Valore selezionato: </a:t>
            </a:r>
            <a:r>
              <a:rPr lang="it-IT" b="1" dirty="0">
                <a:solidFill>
                  <a:srgbClr val="FF0000"/>
                </a:solidFill>
              </a:rPr>
              <a:t>0.1</a:t>
            </a:r>
          </a:p>
          <a:p>
            <a:endParaRPr lang="it-I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/>
              <a:t>metricType</a:t>
            </a:r>
            <a:r>
              <a:rPr lang="it-IT" dirty="0"/>
              <a:t>: il tipo di metrica sulla base della quale estrarre le regole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it-IT" dirty="0"/>
              <a:t>Valore selezionato: </a:t>
            </a:r>
            <a:r>
              <a:rPr lang="it-IT" b="1" dirty="0">
                <a:solidFill>
                  <a:srgbClr val="FF0000"/>
                </a:solidFill>
              </a:rPr>
              <a:t>Confidence</a:t>
            </a:r>
          </a:p>
          <a:p>
            <a:pPr lvl="1"/>
            <a:endParaRPr lang="it-IT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 err="1"/>
              <a:t>minMetric</a:t>
            </a:r>
            <a:r>
              <a:rPr lang="it-IT" dirty="0"/>
              <a:t>: lo score minimo per il tipo di metrica selezionato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it-IT" dirty="0"/>
              <a:t>Valore selezionato: </a:t>
            </a:r>
            <a:r>
              <a:rPr lang="it-IT" b="1" dirty="0">
                <a:solidFill>
                  <a:srgbClr val="FF0000"/>
                </a:solidFill>
              </a:rPr>
              <a:t>0.7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it-IT" b="1" dirty="0">
              <a:solidFill>
                <a:srgbClr val="FF0000"/>
              </a:solidFill>
            </a:endParaRPr>
          </a:p>
          <a:p>
            <a:pPr lvl="1"/>
            <a:endParaRPr lang="it-IT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b="1" dirty="0">
              <a:solidFill>
                <a:srgbClr val="FF0000"/>
              </a:solidFill>
            </a:endParaRPr>
          </a:p>
          <a:p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F67969D-4DE0-98D2-61DB-95BAB1C4BFB1}"/>
              </a:ext>
            </a:extLst>
          </p:cNvPr>
          <p:cNvSpPr txBox="1"/>
          <p:nvPr/>
        </p:nvSpPr>
        <p:spPr>
          <a:xfrm>
            <a:off x="1702284" y="5177062"/>
            <a:ext cx="8787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Da i risultati ottenuti possiamo notare che vengono mostrati solamente quelli che hanno una confidence pari o superiori a 0.7 che è il minimo da noi impostato per validare una regola.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107850F-197C-6E28-E4B8-071D79E51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160400"/>
            <a:ext cx="5120682" cy="374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30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138</TotalTime>
  <Words>544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Progetto Data Mining  Master in Cybersecurity I livello  06/05/2023  Padula Samuele</vt:lpstr>
      <vt:lpstr>Classify (Parametri)</vt:lpstr>
      <vt:lpstr>Presentazione standard di PowerPoint</vt:lpstr>
      <vt:lpstr>Clustering (Parametri)</vt:lpstr>
      <vt:lpstr>Presentazione standard di PowerPoint</vt:lpstr>
      <vt:lpstr>Association Rule (Parametri e Risultati)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Data Mining  Master in Cybersecurity I livello  06/05/2023  Padula Samuele</dc:title>
  <dc:creator>Samuele Padula</dc:creator>
  <cp:lastModifiedBy>Samuele Padula</cp:lastModifiedBy>
  <cp:revision>9</cp:revision>
  <dcterms:created xsi:type="dcterms:W3CDTF">2023-04-27T14:32:05Z</dcterms:created>
  <dcterms:modified xsi:type="dcterms:W3CDTF">2023-04-27T18:34:08Z</dcterms:modified>
</cp:coreProperties>
</file>