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>
  <p:sldMasterIdLst>
    <p:sldMasterId id="2147483648" r:id="rId1"/>
    <p:sldMasterId id="2147483665" r:id="rId2"/>
  </p:sldMasterIdLst>
  <p:notesMasterIdLst>
    <p:notesMasterId r:id="rId9"/>
  </p:notesMasterIdLst>
  <p:sldIdLst>
    <p:sldId id="256" r:id="rId3"/>
    <p:sldId id="673" r:id="rId4"/>
    <p:sldId id="382" r:id="rId5"/>
    <p:sldId id="674" r:id="rId6"/>
    <p:sldId id="675" r:id="rId7"/>
    <p:sldId id="636" r:id="rId8"/>
  </p:sldIdLst>
  <p:sldSz cx="10693400" cy="7561263"/>
  <p:notesSz cx="6858000" cy="9144000"/>
  <p:defaultTextStyle>
    <a:defPPr marL="0" marR="0" indent="0" algn="l" defTabSz="497833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4252" marR="44252" indent="0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44252" marR="44252" indent="145202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44252" marR="44252" indent="290402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44252" marR="44252" indent="435605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44252" marR="44252" indent="580805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44252" marR="44252" indent="726007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44252" marR="44252" indent="878121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44252" marR="44252" indent="1023323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44252" marR="44252" indent="1168525" algn="l" defTabSz="9956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1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  <a:srgbClr val="191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333333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333333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333333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333333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333333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333333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333333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333333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37"/>
  </p:normalViewPr>
  <p:slideViewPr>
    <p:cSldViewPr snapToGrid="0" snapToObjects="1">
      <p:cViewPr varScale="1">
        <p:scale>
          <a:sx n="101" d="100"/>
          <a:sy n="101" d="100"/>
        </p:scale>
        <p:origin x="1350" y="120"/>
      </p:cViewPr>
      <p:guideLst>
        <p:guide orient="horz" pos="1474"/>
        <p:guide pos="1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5906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48916" latinLnBrk="0">
      <a:defRPr sz="900">
        <a:latin typeface="Lucida Grande"/>
        <a:ea typeface="Lucida Grande"/>
        <a:cs typeface="Lucida Grande"/>
        <a:sym typeface="Lucida Grande"/>
      </a:defRPr>
    </a:lvl1pPr>
    <a:lvl2pPr indent="124458" defTabSz="248916" latinLnBrk="0">
      <a:defRPr sz="900">
        <a:latin typeface="Lucida Grande"/>
        <a:ea typeface="Lucida Grande"/>
        <a:cs typeface="Lucida Grande"/>
        <a:sym typeface="Lucida Grande"/>
      </a:defRPr>
    </a:lvl2pPr>
    <a:lvl3pPr indent="248916" defTabSz="248916" latinLnBrk="0">
      <a:defRPr sz="900">
        <a:latin typeface="Lucida Grande"/>
        <a:ea typeface="Lucida Grande"/>
        <a:cs typeface="Lucida Grande"/>
        <a:sym typeface="Lucida Grande"/>
      </a:defRPr>
    </a:lvl3pPr>
    <a:lvl4pPr indent="373374" defTabSz="248916" latinLnBrk="0">
      <a:defRPr sz="900">
        <a:latin typeface="Lucida Grande"/>
        <a:ea typeface="Lucida Grande"/>
        <a:cs typeface="Lucida Grande"/>
        <a:sym typeface="Lucida Grande"/>
      </a:defRPr>
    </a:lvl4pPr>
    <a:lvl5pPr indent="497833" defTabSz="248916" latinLnBrk="0">
      <a:defRPr sz="900">
        <a:latin typeface="Lucida Grande"/>
        <a:ea typeface="Lucida Grande"/>
        <a:cs typeface="Lucida Grande"/>
        <a:sym typeface="Lucida Grande"/>
      </a:defRPr>
    </a:lvl5pPr>
    <a:lvl6pPr indent="622291" defTabSz="248916" latinLnBrk="0">
      <a:defRPr sz="900">
        <a:latin typeface="Lucida Grande"/>
        <a:ea typeface="Lucida Grande"/>
        <a:cs typeface="Lucida Grande"/>
        <a:sym typeface="Lucida Grande"/>
      </a:defRPr>
    </a:lvl6pPr>
    <a:lvl7pPr indent="746749" defTabSz="248916" latinLnBrk="0">
      <a:defRPr sz="900">
        <a:latin typeface="Lucida Grande"/>
        <a:ea typeface="Lucida Grande"/>
        <a:cs typeface="Lucida Grande"/>
        <a:sym typeface="Lucida Grande"/>
      </a:defRPr>
    </a:lvl7pPr>
    <a:lvl8pPr indent="871207" defTabSz="248916" latinLnBrk="0">
      <a:defRPr sz="900">
        <a:latin typeface="Lucida Grande"/>
        <a:ea typeface="Lucida Grande"/>
        <a:cs typeface="Lucida Grande"/>
        <a:sym typeface="Lucida Grande"/>
      </a:defRPr>
    </a:lvl8pPr>
    <a:lvl9pPr indent="995665" defTabSz="248916" latinLnBrk="0">
      <a:defRPr sz="9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ajd zwykły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0240646" y="7113961"/>
            <a:ext cx="452754" cy="44730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5" name="Obraz 6" descr="Obraz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" y="6979666"/>
            <a:ext cx="969184" cy="457162"/>
          </a:xfrm>
          <a:prstGeom prst="rect">
            <a:avLst/>
          </a:prstGeom>
          <a:ln w="25400">
            <a:miter lim="400000"/>
          </a:ln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0" y="-81"/>
            <a:ext cx="5615709" cy="461900"/>
          </a:xfrm>
        </p:spPr>
        <p:txBody>
          <a:bodyPr lIns="72000" tIns="0" rIns="72000" bIns="36000">
            <a:normAutofit/>
          </a:bodyPr>
          <a:lstStyle>
            <a:lvl1pPr algn="l">
              <a:defRPr sz="2400" b="1"/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534670" y="7008175"/>
            <a:ext cx="2495127" cy="402567"/>
          </a:xfrm>
          <a:prstGeom prst="rect">
            <a:avLst/>
          </a:prstGeom>
        </p:spPr>
        <p:txBody>
          <a:bodyPr/>
          <a:lstStyle/>
          <a:p>
            <a:fld id="{FD17FA3B-C404-4317-B0BC-953931111309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3653579" y="7008175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30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tytułowy rdzeń niebiski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erwsza-strona-logo-PL.png" descr="pierwsza-strona-logo-PL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7" y="5398576"/>
            <a:ext cx="2565217" cy="1890498"/>
          </a:xfrm>
          <a:prstGeom prst="rect">
            <a:avLst/>
          </a:prstGeom>
          <a:ln w="25400"/>
        </p:spPr>
      </p:pic>
      <p:sp>
        <p:nvSpPr>
          <p:cNvPr id="132" name="Prostokąt"/>
          <p:cNvSpPr txBox="1"/>
          <p:nvPr/>
        </p:nvSpPr>
        <p:spPr>
          <a:xfrm>
            <a:off x="1538223" y="943053"/>
            <a:ext cx="7027212" cy="2741852"/>
          </a:xfrm>
          <a:prstGeom prst="rect">
            <a:avLst/>
          </a:prstGeom>
          <a:solidFill>
            <a:srgbClr val="FFFFFF">
              <a:alpha val="60000"/>
            </a:srgbClr>
          </a:solidFill>
          <a:ln w="76200" cap="sq">
            <a:solidFill>
              <a:srgbClr val="6F6F6F">
                <a:alpha val="60000"/>
              </a:srgbClr>
            </a:solidFill>
            <a:miter/>
          </a:ln>
        </p:spPr>
        <p:txBody>
          <a:bodyPr lIns="156802" tIns="156802" rIns="156802" bIns="156802">
            <a:normAutofit/>
          </a:bodyPr>
          <a:lstStyle/>
          <a:p>
            <a:pPr marL="0" marR="0" defTabSz="497770">
              <a:defRPr sz="480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pPr>
            <a:endParaRPr sz="2600"/>
          </a:p>
        </p:txBody>
      </p:sp>
      <p:pic>
        <p:nvPicPr>
          <p:cNvPr id="133" name="tytułowa jasna rdzeń niebieski.png" descr="tytułowa jasna rdzeń niebieski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87" y="301658"/>
            <a:ext cx="10676514" cy="7260398"/>
          </a:xfrm>
          <a:prstGeom prst="rect">
            <a:avLst/>
          </a:prstGeom>
          <a:ln w="25400"/>
        </p:spPr>
      </p:pic>
      <p:pic>
        <p:nvPicPr>
          <p:cNvPr id="134" name="Obrazek" descr="Obrazek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1" y="1101590"/>
            <a:ext cx="822892" cy="956993"/>
          </a:xfrm>
          <a:prstGeom prst="rect">
            <a:avLst/>
          </a:prstGeom>
          <a:ln w="25400"/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końcowy rdzeń niebieski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erwsza-strona-logo-PL.png" descr="pierwsza-strona-logo-PL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9" y="5449547"/>
            <a:ext cx="2352861" cy="1377582"/>
          </a:xfrm>
          <a:prstGeom prst="rect">
            <a:avLst/>
          </a:prstGeom>
          <a:ln w="25400"/>
        </p:spPr>
      </p:pic>
      <p:sp>
        <p:nvSpPr>
          <p:cNvPr id="5" name="www.ncbj.gov.pl">
            <a:extLst>
              <a:ext uri="{FF2B5EF4-FFF2-40B4-BE49-F238E27FC236}">
                <a16:creationId xmlns:a16="http://schemas.microsoft.com/office/drawing/2014/main" id="{E8CAB3CD-B28C-464D-9B37-E5C252D0FBF9}"/>
              </a:ext>
            </a:extLst>
          </p:cNvPr>
          <p:cNvSpPr txBox="1"/>
          <p:nvPr userDrawn="1"/>
        </p:nvSpPr>
        <p:spPr>
          <a:xfrm>
            <a:off x="401569" y="6466661"/>
            <a:ext cx="2428052" cy="4810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5316" tIns="55316" rIns="55316" bIns="55316" anchor="ctr">
            <a:spAutoFit/>
          </a:bodyPr>
          <a:lstStyle>
            <a:lvl1pPr>
              <a:defRPr sz="4400"/>
            </a:lvl1pPr>
          </a:lstStyle>
          <a:p>
            <a:r>
              <a:rPr sz="2400" dirty="0" err="1">
                <a:solidFill>
                  <a:schemeClr val="bg1"/>
                </a:solidFill>
              </a:rPr>
              <a:t>www.ncbj.gov.pl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34670" y="7008175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653579" y="7008175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002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534670" y="7008175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3653579" y="7008175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35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ajd zwykły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0240646" y="7113961"/>
            <a:ext cx="452754" cy="44730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A6AAA9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5" name="Obraz 6" descr="Obraz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" y="6979666"/>
            <a:ext cx="969184" cy="457162"/>
          </a:xfrm>
          <a:prstGeom prst="rect">
            <a:avLst/>
          </a:prstGeom>
          <a:ln w="25400">
            <a:miter lim="400000"/>
          </a:ln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0" y="-81"/>
            <a:ext cx="5615709" cy="461900"/>
          </a:xfrm>
        </p:spPr>
        <p:txBody>
          <a:bodyPr lIns="72000" tIns="0" rIns="72000" bIns="36000">
            <a:normAutofit/>
          </a:bodyPr>
          <a:lstStyle>
            <a:lvl1pPr algn="l">
              <a:defRPr sz="3200" b="1"/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478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tytułowy rdzeń niebiski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erwsza-strona-logo-PL.png" descr="pierwsza-strona-logo-PL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7" y="5398576"/>
            <a:ext cx="2565217" cy="1890498"/>
          </a:xfrm>
          <a:prstGeom prst="rect">
            <a:avLst/>
          </a:prstGeom>
          <a:ln w="25400"/>
        </p:spPr>
      </p:pic>
      <p:sp>
        <p:nvSpPr>
          <p:cNvPr id="132" name="Prostokąt"/>
          <p:cNvSpPr txBox="1"/>
          <p:nvPr/>
        </p:nvSpPr>
        <p:spPr>
          <a:xfrm>
            <a:off x="1538223" y="943053"/>
            <a:ext cx="7027212" cy="2741852"/>
          </a:xfrm>
          <a:prstGeom prst="rect">
            <a:avLst/>
          </a:prstGeom>
          <a:solidFill>
            <a:srgbClr val="FFFFFF">
              <a:alpha val="60000"/>
            </a:srgbClr>
          </a:solidFill>
          <a:ln w="76200" cap="sq">
            <a:solidFill>
              <a:srgbClr val="6F6F6F">
                <a:alpha val="60000"/>
              </a:srgbClr>
            </a:solidFill>
            <a:miter/>
          </a:ln>
        </p:spPr>
        <p:txBody>
          <a:bodyPr lIns="156802" tIns="156802" rIns="156802" bIns="156802">
            <a:normAutofit/>
          </a:bodyPr>
          <a:lstStyle/>
          <a:p>
            <a:pPr marL="0" marR="0" defTabSz="497770">
              <a:defRPr sz="480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pPr>
            <a:endParaRPr sz="2600"/>
          </a:p>
        </p:txBody>
      </p:sp>
      <p:pic>
        <p:nvPicPr>
          <p:cNvPr id="133" name="tytułowa jasna rdzeń niebieski.png" descr="tytułowa jasna rdzeń niebieski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87" y="301658"/>
            <a:ext cx="10676514" cy="7260398"/>
          </a:xfrm>
          <a:prstGeom prst="rect">
            <a:avLst/>
          </a:prstGeom>
          <a:ln w="25400"/>
        </p:spPr>
      </p:pic>
      <p:pic>
        <p:nvPicPr>
          <p:cNvPr id="134" name="Obrazek" descr="Obrazek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1" y="1101590"/>
            <a:ext cx="822892" cy="956993"/>
          </a:xfrm>
          <a:prstGeom prst="rect">
            <a:avLst/>
          </a:prstGeom>
          <a:ln w="25400"/>
        </p:spPr>
      </p:pic>
    </p:spTree>
    <p:extLst>
      <p:ext uri="{BB962C8B-B14F-4D97-AF65-F5344CB8AC3E}">
        <p14:creationId xmlns:p14="http://schemas.microsoft.com/office/powerpoint/2010/main" val="41827314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końcowy rdzeń niebieski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erwsza-strona-logo-PL.png" descr="pierwsza-strona-logo-PL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9" y="5449547"/>
            <a:ext cx="2352861" cy="1377582"/>
          </a:xfrm>
          <a:prstGeom prst="rect">
            <a:avLst/>
          </a:prstGeom>
          <a:ln w="25400"/>
        </p:spPr>
      </p:pic>
      <p:sp>
        <p:nvSpPr>
          <p:cNvPr id="5" name="www.ncbj.gov.pl">
            <a:extLst>
              <a:ext uri="{FF2B5EF4-FFF2-40B4-BE49-F238E27FC236}">
                <a16:creationId xmlns:a16="http://schemas.microsoft.com/office/drawing/2014/main" id="{E8CAB3CD-B28C-464D-9B37-E5C252D0FBF9}"/>
              </a:ext>
            </a:extLst>
          </p:cNvPr>
          <p:cNvSpPr txBox="1"/>
          <p:nvPr userDrawn="1"/>
        </p:nvSpPr>
        <p:spPr>
          <a:xfrm>
            <a:off x="401569" y="6466661"/>
            <a:ext cx="2428052" cy="4810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5316" tIns="55316" rIns="55316" bIns="55316" anchor="ctr">
            <a:spAutoFit/>
          </a:bodyPr>
          <a:lstStyle>
            <a:lvl1pPr>
              <a:defRPr sz="4400"/>
            </a:lvl1pPr>
          </a:lstStyle>
          <a:p>
            <a:r>
              <a:rPr sz="2400" dirty="0" err="1">
                <a:solidFill>
                  <a:schemeClr val="bg1"/>
                </a:solidFill>
              </a:rPr>
              <a:t>www.ncbj.gov.pl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2030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34670" y="7008175"/>
            <a:ext cx="2495127" cy="402567"/>
          </a:xfrm>
          <a:prstGeom prst="rect">
            <a:avLst/>
          </a:prstGeom>
        </p:spPr>
        <p:txBody>
          <a:bodyPr/>
          <a:lstStyle/>
          <a:p>
            <a:fld id="{FD17FA3B-C404-4317-B0BC-953931111309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653579" y="7008175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82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0240646" y="7126533"/>
            <a:ext cx="452754" cy="447302"/>
          </a:xfrm>
          <a:prstGeom prst="rect">
            <a:avLst/>
          </a:prstGeom>
          <a:ln w="25400">
            <a:miter lim="400000"/>
          </a:ln>
        </p:spPr>
        <p:txBody>
          <a:bodyPr wrap="none" lIns="99569" tIns="99568" rIns="99569" bIns="99568" anchor="ctr">
            <a:spAutoFit/>
          </a:bodyPr>
          <a:lstStyle>
            <a:lvl1pPr marL="0" marR="0" algn="r" defTabSz="489189">
              <a:defRPr sz="1600">
                <a:solidFill>
                  <a:srgbClr val="888888"/>
                </a:solidFill>
                <a:uFillTx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kst tytułowy"/>
          <p:cNvSpPr txBox="1">
            <a:spLocks noGrp="1"/>
          </p:cNvSpPr>
          <p:nvPr>
            <p:ph type="title"/>
          </p:nvPr>
        </p:nvSpPr>
        <p:spPr>
          <a:xfrm>
            <a:off x="1737678" y="101518"/>
            <a:ext cx="7218045" cy="166277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9569" tIns="99568" rIns="99569" bIns="99568" anchor="ctr">
            <a:normAutofit/>
          </a:bodyPr>
          <a:lstStyle/>
          <a:p>
            <a:r>
              <a:rPr dirty="0" err="1"/>
              <a:t>Tekst</a:t>
            </a:r>
            <a:r>
              <a:rPr dirty="0"/>
              <a:t> </a:t>
            </a:r>
            <a:r>
              <a:rPr dirty="0" err="1"/>
              <a:t>tytułowy</a:t>
            </a:r>
            <a:endParaRPr dirty="0"/>
          </a:p>
        </p:txBody>
      </p:sp>
      <p:sp>
        <p:nvSpPr>
          <p:cNvPr id="4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1737678" y="1764295"/>
            <a:ext cx="7218045" cy="57969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9569" tIns="99568" rIns="99569" bIns="99568">
            <a:normAutofit/>
          </a:bodyPr>
          <a:lstStyle/>
          <a:p>
            <a:r>
              <a:rPr dirty="0" err="1"/>
              <a:t>Treść</a:t>
            </a:r>
            <a:r>
              <a:rPr dirty="0"/>
              <a:t> - </a:t>
            </a:r>
            <a:r>
              <a:rPr dirty="0" err="1"/>
              <a:t>poziom</a:t>
            </a:r>
            <a:r>
              <a:rPr dirty="0"/>
              <a:t> 1</a:t>
            </a:r>
          </a:p>
          <a:p>
            <a:pPr lvl="1"/>
            <a:r>
              <a:rPr dirty="0" err="1"/>
              <a:t>Treść</a:t>
            </a:r>
            <a:r>
              <a:rPr dirty="0"/>
              <a:t> - </a:t>
            </a:r>
            <a:r>
              <a:rPr dirty="0" err="1"/>
              <a:t>poziom</a:t>
            </a:r>
            <a:r>
              <a:rPr dirty="0"/>
              <a:t> 2</a:t>
            </a:r>
          </a:p>
          <a:p>
            <a:pPr lvl="2"/>
            <a:r>
              <a:rPr dirty="0" err="1"/>
              <a:t>Treść</a:t>
            </a:r>
            <a:r>
              <a:rPr dirty="0"/>
              <a:t> - </a:t>
            </a:r>
            <a:r>
              <a:rPr dirty="0" err="1"/>
              <a:t>poziom</a:t>
            </a:r>
            <a:r>
              <a:rPr dirty="0"/>
              <a:t> 3</a:t>
            </a:r>
          </a:p>
          <a:p>
            <a:pPr lvl="3"/>
            <a:r>
              <a:rPr dirty="0" err="1"/>
              <a:t>Treść</a:t>
            </a:r>
            <a:r>
              <a:rPr dirty="0"/>
              <a:t> - </a:t>
            </a:r>
            <a:r>
              <a:rPr dirty="0" err="1"/>
              <a:t>poziom</a:t>
            </a:r>
            <a:r>
              <a:rPr dirty="0"/>
              <a:t> 4</a:t>
            </a:r>
          </a:p>
          <a:p>
            <a:pPr lvl="4"/>
            <a:r>
              <a:rPr dirty="0" err="1"/>
              <a:t>Treść</a:t>
            </a:r>
            <a:r>
              <a:rPr dirty="0"/>
              <a:t> - </a:t>
            </a:r>
            <a:r>
              <a:rPr dirty="0" err="1"/>
              <a:t>poziom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61" r:id="rId3"/>
    <p:sldLayoutId id="2147483663" r:id="rId4"/>
    <p:sldLayoutId id="2147483664" r:id="rId5"/>
  </p:sldLayoutIdLst>
  <p:transition spd="med"/>
  <p:hf hdr="0" dt="0"/>
  <p:txStyles>
    <p:titleStyle>
      <a:lvl1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333333"/>
          </a:solidFill>
          <a:uFillTx/>
          <a:latin typeface="+mn-lt"/>
          <a:ea typeface="Calibri"/>
          <a:cs typeface="Calibri"/>
          <a:sym typeface="Calibri"/>
        </a:defRPr>
      </a:lvl1pPr>
      <a:lvl2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73374" marR="0" indent="-373374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1400" b="0" i="0" u="none" strike="noStrike" cap="none" spc="0" baseline="0">
          <a:solidFill>
            <a:srgbClr val="333333"/>
          </a:solidFill>
          <a:uFillTx/>
          <a:latin typeface="+mn-lt"/>
          <a:ea typeface="Calibri"/>
          <a:cs typeface="Calibri"/>
          <a:sym typeface="Calibri"/>
        </a:defRPr>
      </a:lvl1pPr>
      <a:lvl2pPr marL="604510" marR="0" indent="-355594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–"/>
        <a:tabLst/>
        <a:defRPr sz="1200" b="0" i="0" u="none" strike="noStrike" cap="none" spc="0" baseline="0">
          <a:solidFill>
            <a:srgbClr val="333333"/>
          </a:solidFill>
          <a:uFillTx/>
          <a:latin typeface="+mn-lt"/>
          <a:ea typeface="Calibri"/>
          <a:cs typeface="Calibri"/>
          <a:sym typeface="Calibri"/>
        </a:defRPr>
      </a:lvl2pPr>
      <a:lvl3pPr marL="829721" marR="0" indent="-331888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1100" b="0" i="0" u="none" strike="noStrike" cap="none" spc="0" baseline="0">
          <a:solidFill>
            <a:srgbClr val="333333"/>
          </a:solidFill>
          <a:uFillTx/>
          <a:latin typeface="+mn-lt"/>
          <a:ea typeface="Calibri"/>
          <a:cs typeface="Calibri"/>
          <a:sym typeface="Calibri"/>
        </a:defRPr>
      </a:lvl3pPr>
      <a:lvl4pPr marL="1145015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–"/>
        <a:tabLst/>
        <a:defRPr sz="1000" b="0" i="0" u="none" strike="noStrike" cap="none" spc="0" baseline="0">
          <a:solidFill>
            <a:srgbClr val="333333"/>
          </a:solidFill>
          <a:uFillTx/>
          <a:latin typeface="+mn-lt"/>
          <a:ea typeface="Calibri"/>
          <a:cs typeface="Calibri"/>
          <a:sym typeface="Calibri"/>
        </a:defRPr>
      </a:lvl4pPr>
      <a:lvl5pPr marL="1393931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»"/>
        <a:tabLst/>
        <a:defRPr sz="800" b="0" i="0" u="none" strike="noStrike" cap="none" spc="0" baseline="0">
          <a:solidFill>
            <a:srgbClr val="333333"/>
          </a:solidFill>
          <a:uFillTx/>
          <a:latin typeface="+mn-lt"/>
          <a:ea typeface="Calibri"/>
          <a:cs typeface="Calibri"/>
          <a:sym typeface="Calibri"/>
        </a:defRPr>
      </a:lvl5pPr>
      <a:lvl6pPr marL="1642847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6pPr>
      <a:lvl7pPr marL="1891764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7pPr>
      <a:lvl8pPr marL="2140680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8pPr>
      <a:lvl9pPr marL="2389596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48916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97833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746749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95665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244581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493498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742414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991330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0240646" y="7126533"/>
            <a:ext cx="452754" cy="447302"/>
          </a:xfrm>
          <a:prstGeom prst="rect">
            <a:avLst/>
          </a:prstGeom>
          <a:ln w="25400">
            <a:miter lim="400000"/>
          </a:ln>
        </p:spPr>
        <p:txBody>
          <a:bodyPr wrap="none" lIns="99569" tIns="99568" rIns="99569" bIns="99568" anchor="ctr">
            <a:spAutoFit/>
          </a:bodyPr>
          <a:lstStyle>
            <a:lvl1pPr marL="0" marR="0" algn="r" defTabSz="489189">
              <a:defRPr sz="1600">
                <a:solidFill>
                  <a:srgbClr val="888888"/>
                </a:solidFill>
                <a:uFillTx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kst tytułowy"/>
          <p:cNvSpPr txBox="1">
            <a:spLocks noGrp="1"/>
          </p:cNvSpPr>
          <p:nvPr>
            <p:ph type="title"/>
          </p:nvPr>
        </p:nvSpPr>
        <p:spPr>
          <a:xfrm>
            <a:off x="1737678" y="101518"/>
            <a:ext cx="7218045" cy="166277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9569" tIns="99568" rIns="99569" bIns="99568" anchor="ctr">
            <a:normAutofit/>
          </a:bodyPr>
          <a:lstStyle/>
          <a:p>
            <a:r>
              <a:t>Tekst tytułowy</a:t>
            </a:r>
          </a:p>
        </p:txBody>
      </p:sp>
      <p:sp>
        <p:nvSpPr>
          <p:cNvPr id="4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1737678" y="1764295"/>
            <a:ext cx="7218045" cy="57969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9569" tIns="99568" rIns="99569" bIns="99568">
            <a:normAutofit/>
          </a:bodyPr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</p:spTree>
    <p:extLst>
      <p:ext uri="{BB962C8B-B14F-4D97-AF65-F5344CB8AC3E}">
        <p14:creationId xmlns:p14="http://schemas.microsoft.com/office/powerpoint/2010/main" val="253531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 spd="med"/>
  <p:txStyles>
    <p:titleStyle>
      <a:lvl1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9566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73374" marR="0" indent="-373374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1pPr>
      <a:lvl2pPr marL="604510" marR="0" indent="-355594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–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2pPr>
      <a:lvl3pPr marL="829721" marR="0" indent="-331888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3pPr>
      <a:lvl4pPr marL="1145015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–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4pPr>
      <a:lvl5pPr marL="1393931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»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5pPr>
      <a:lvl6pPr marL="1642847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6pPr>
      <a:lvl7pPr marL="1891764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7pPr>
      <a:lvl8pPr marL="2140680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8pPr>
      <a:lvl9pPr marL="2389596" marR="0" indent="-398266" algn="l" defTabSz="995665" eaLnBrk="1" latinLnBrk="0" hangingPunct="1">
        <a:lnSpc>
          <a:spcPct val="100000"/>
        </a:lnSpc>
        <a:spcBef>
          <a:spcPts val="818"/>
        </a:spcBef>
        <a:spcAft>
          <a:spcPts val="0"/>
        </a:spcAft>
        <a:buClrTx/>
        <a:buSzPct val="100000"/>
        <a:buFont typeface="Arial"/>
        <a:buChar char="•"/>
        <a:tabLst/>
        <a:defRPr sz="3500" b="0" i="0" u="none" strike="noStrike" cap="none" spc="0" baseline="0">
          <a:solidFill>
            <a:srgbClr val="333333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48916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97833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746749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95665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244581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493498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742414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991330" algn="r" defTabSz="48918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Krzysztof Kurek"/>
          <p:cNvSpPr txBox="1"/>
          <p:nvPr/>
        </p:nvSpPr>
        <p:spPr>
          <a:xfrm>
            <a:off x="5900277" y="2453844"/>
            <a:ext cx="1320659" cy="3845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5316" tIns="55316" rIns="55316" bIns="55316" anchor="ctr">
            <a:spAutoFit/>
          </a:bodyPr>
          <a:lstStyle>
            <a:lvl1pPr algn="ctr">
              <a:defRPr sz="3200">
                <a:solidFill>
                  <a:srgbClr val="FFFFFF"/>
                </a:solidFill>
                <a:uFill>
                  <a:solidFill>
                    <a:srgbClr val="263E0F"/>
                  </a:solidFill>
                </a:uFill>
              </a:defRPr>
            </a:lvl1pPr>
          </a:lstStyle>
          <a:p>
            <a:r>
              <a:rPr lang="pl-PL" sz="1700" dirty="0"/>
              <a:t>Autor Autor</a:t>
            </a:r>
            <a:endParaRPr sz="1700" dirty="0"/>
          </a:p>
        </p:txBody>
      </p:sp>
      <p:sp>
        <p:nvSpPr>
          <p:cNvPr id="241" name="Tekst"/>
          <p:cNvSpPr txBox="1"/>
          <p:nvPr/>
        </p:nvSpPr>
        <p:spPr>
          <a:xfrm>
            <a:off x="1811442" y="3145608"/>
            <a:ext cx="110817" cy="3506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5316" tIns="55316" rIns="55316" bIns="55316" anchor="ctr">
            <a:spAutoFit/>
          </a:bodyPr>
          <a:lstStyle/>
          <a:p>
            <a:pPr marL="0" marR="0" defTabSz="497770">
              <a:defRPr sz="280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pPr>
            <a:endParaRPr sz="1500"/>
          </a:p>
        </p:txBody>
      </p:sp>
      <p:sp>
        <p:nvSpPr>
          <p:cNvPr id="5" name="Nuclear Science and Technology in National Centre for Nuclear Research">
            <a:extLst>
              <a:ext uri="{FF2B5EF4-FFF2-40B4-BE49-F238E27FC236}">
                <a16:creationId xmlns:a16="http://schemas.microsoft.com/office/drawing/2014/main" id="{A3805010-EB9A-9541-9B43-AB3FA8A959A3}"/>
              </a:ext>
            </a:extLst>
          </p:cNvPr>
          <p:cNvSpPr txBox="1">
            <a:spLocks/>
          </p:cNvSpPr>
          <p:nvPr/>
        </p:nvSpPr>
        <p:spPr>
          <a:xfrm>
            <a:off x="1535547" y="1099131"/>
            <a:ext cx="6770253" cy="20464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9569" tIns="99568" rIns="99569" bIns="99568" anchor="ctr">
            <a:noAutofit/>
          </a:bodyPr>
          <a:lstStyle>
            <a:lvl1pPr marL="0" marR="0" indent="0" algn="ctr" defTabSz="159105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656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91437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91437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91437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91437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91437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91437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91437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91437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333333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l-PL" sz="3200" b="1" dirty="0"/>
              <a:t>Geant4 @ NCBJ, 2022</a:t>
            </a:r>
          </a:p>
          <a:p>
            <a:r>
              <a:rPr lang="pl-PL" sz="3200" b="1" dirty="0" smtClean="0"/>
              <a:t>Część ćwiczeniowa</a:t>
            </a:r>
            <a:endParaRPr lang="pl-PL" sz="3200" b="1" dirty="0" smtClean="0"/>
          </a:p>
        </p:txBody>
      </p:sp>
      <p:sp>
        <p:nvSpPr>
          <p:cNvPr id="6" name="Krzysztof Kurek">
            <a:extLst>
              <a:ext uri="{FF2B5EF4-FFF2-40B4-BE49-F238E27FC236}">
                <a16:creationId xmlns:a16="http://schemas.microsoft.com/office/drawing/2014/main" id="{72A768A0-E54B-0746-80C9-5AAA41589534}"/>
              </a:ext>
            </a:extLst>
          </p:cNvPr>
          <p:cNvSpPr txBox="1"/>
          <p:nvPr/>
        </p:nvSpPr>
        <p:spPr>
          <a:xfrm>
            <a:off x="5776278" y="3145608"/>
            <a:ext cx="2621187" cy="3845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5316" tIns="55316" rIns="55316" bIns="55316" anchor="ctr">
            <a:spAutoFit/>
          </a:bodyPr>
          <a:lstStyle>
            <a:lvl1pPr algn="ctr">
              <a:defRPr sz="3200">
                <a:solidFill>
                  <a:srgbClr val="FFFFFF"/>
                </a:solidFill>
                <a:uFill>
                  <a:solidFill>
                    <a:srgbClr val="263E0F"/>
                  </a:solidFill>
                </a:uFill>
              </a:defRPr>
            </a:lvl1pPr>
          </a:lstStyle>
          <a:p>
            <a:pPr algn="r"/>
            <a:r>
              <a:rPr lang="pl-PL" sz="1700" dirty="0" smtClean="0">
                <a:solidFill>
                  <a:schemeClr val="tx1"/>
                </a:solidFill>
              </a:rPr>
              <a:t>Przemysław Adrich</a:t>
            </a:r>
            <a:endParaRPr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Pierwotny Plan </a:t>
            </a:r>
            <a:r>
              <a:rPr lang="pl-PL" dirty="0" smtClean="0"/>
              <a:t>kursu 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4378" y="505421"/>
            <a:ext cx="10544643" cy="514243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81279" marR="81279" lvl="0" indent="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Tutoriale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Arial"/>
              <a:cs typeface="Arial"/>
              <a:sym typeface="Arial"/>
            </a:endParaRP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Maszyna wirtualna. Instalacja. Kompilacja i uruchamianie przykładów.</a:t>
            </a: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Najmniejsza działająca aplikacja. Liczby losowe. System jednostek. Komunikacja ze światem.</a:t>
            </a: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Prosta geometria (tworzenie świata, dodawanie brył, translacje). Nowy materiał (np. RW3, rozrzedzone powietrze). </a:t>
            </a: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Źródło typu GPS (General </a:t>
            </a:r>
            <a:r>
              <a:rPr kumimoji="0" lang="pl-P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Particle</a:t>
            </a: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 Source) – interfejs użytkownika. Wiązka. Emisja izotropowa. Rozpady promieniotwórcze.</a:t>
            </a: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Detektory </a:t>
            </a:r>
            <a:r>
              <a:rPr kumimoji="0" lang="pl-P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typu „</a:t>
            </a:r>
            <a:r>
              <a:rPr kumimoji="0" lang="pl-PL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primitive</a:t>
            </a:r>
            <a:r>
              <a:rPr kumimoji="0" lang="pl-P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 </a:t>
            </a:r>
            <a:r>
              <a:rPr kumimoji="0" lang="pl-PL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scorer</a:t>
            </a:r>
            <a:r>
              <a:rPr kumimoji="0" lang="pl-P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”. </a:t>
            </a: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Obliczenie rozkładu depozycji energii (dawki).</a:t>
            </a: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Detektory definiowane przez użytkownika. Np. spektrometr promieniowania gamma.</a:t>
            </a: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l-P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Fizyka – EM_option1-4, wybór procesów. Obcięcia energetyczne</a:t>
            </a: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.</a:t>
            </a: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Geant4 na klastrze </a:t>
            </a:r>
            <a:r>
              <a:rPr kumimoji="0" lang="pl-P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CiŚ</a:t>
            </a:r>
            <a:r>
              <a:rPr kumimoji="0" lang="pl-P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rPr>
              <a:t>. Elementy wielowątkowości.</a:t>
            </a:r>
            <a:endParaRPr kumimoji="0" lang="pl-PL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Arial"/>
              <a:cs typeface="Arial"/>
              <a:sym typeface="Arial"/>
            </a:endParaRPr>
          </a:p>
          <a:p>
            <a:pPr marL="595629" marR="81279" lvl="0" indent="-51435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Arial"/>
              <a:cs typeface="Arial"/>
              <a:sym typeface="Arial"/>
            </a:endParaRPr>
          </a:p>
          <a:p>
            <a:pPr marL="81279" marR="81279" lvl="0" indent="0" algn="l" defTabSz="1828800" rtl="0" eaLnBrk="1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Arial"/>
              <a:cs typeface="Arial"/>
              <a:sym typeface="Arial"/>
            </a:endParaRPr>
          </a:p>
          <a:p>
            <a:pPr marL="595629" marR="81279" lvl="0" indent="-514350" algn="l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2926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kursu 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0836" y="468254"/>
            <a:ext cx="10582564" cy="4462760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81279" marR="81279" indent="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Ćwiczenia</a:t>
            </a:r>
            <a:endParaRPr kumimoji="0" lang="pl-PL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595629" marR="81279" indent="-51435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pl-PL" sz="1800" dirty="0" smtClean="0"/>
              <a:t>Źródło</a:t>
            </a:r>
          </a:p>
          <a:p>
            <a:pPr marL="895350" marR="81279" indent="-24765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1600" dirty="0" err="1" smtClean="0"/>
              <a:t>ParticleGun</a:t>
            </a:r>
            <a:endParaRPr lang="pl-PL" sz="1600" dirty="0" smtClean="0"/>
          </a:p>
          <a:p>
            <a:pPr marL="895350" marR="81279" indent="-24765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1600" dirty="0" err="1" smtClean="0"/>
              <a:t>GeneralParticleSource</a:t>
            </a:r>
            <a:endParaRPr lang="pl-PL" sz="1600" dirty="0"/>
          </a:p>
          <a:p>
            <a:pPr marL="595629" marR="81279" indent="-51435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lang="pl-PL" sz="1800" dirty="0" smtClean="0"/>
              <a:t>Geometria</a:t>
            </a:r>
          </a:p>
          <a:p>
            <a:pPr marL="895350" marR="81279" indent="-266700" defTabSz="18288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pl-PL" sz="1600" dirty="0" smtClean="0"/>
              <a:t>Materiały z bazy NIST. Tworzenie nowego materiału </a:t>
            </a:r>
            <a:r>
              <a:rPr lang="pl-PL" sz="1600" dirty="0"/>
              <a:t>(np. RW3, rozrzedzone powietrze).</a:t>
            </a:r>
            <a:endParaRPr lang="pl-PL" sz="1600" dirty="0" smtClean="0"/>
          </a:p>
          <a:p>
            <a:pPr marL="895350" marR="81279" indent="-26670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1600" dirty="0" smtClean="0"/>
              <a:t>Replikacja bryły</a:t>
            </a:r>
          </a:p>
          <a:p>
            <a:pPr marL="895350" marR="81279" indent="-26670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1600" dirty="0" smtClean="0"/>
              <a:t>Własne UI do zmian w geometrii</a:t>
            </a:r>
            <a:endParaRPr lang="pl-PL" sz="1600" dirty="0" smtClean="0"/>
          </a:p>
          <a:p>
            <a:pPr marL="595629" marR="81279" indent="-514350" defTabSz="1828800">
              <a:lnSpc>
                <a:spcPts val="2900"/>
              </a:lnSpc>
              <a:buFont typeface="+mj-lt"/>
              <a:buAutoNum type="arabicPeriod" startAt="3"/>
            </a:pPr>
            <a:r>
              <a:rPr lang="pl-PL" sz="1800" dirty="0" smtClean="0"/>
              <a:t>Detektory – </a:t>
            </a:r>
            <a:r>
              <a:rPr lang="pl-PL" sz="1800" dirty="0" err="1" smtClean="0"/>
              <a:t>Primitive</a:t>
            </a:r>
            <a:r>
              <a:rPr lang="pl-PL" sz="1800" dirty="0" smtClean="0"/>
              <a:t> </a:t>
            </a:r>
            <a:r>
              <a:rPr lang="pl-PL" sz="1800" dirty="0" err="1" smtClean="0"/>
              <a:t>Scorer</a:t>
            </a:r>
            <a:endParaRPr lang="pl-PL" sz="1800" dirty="0" smtClean="0"/>
          </a:p>
          <a:p>
            <a:pPr marL="595629" marR="81279" indent="-514350" defTabSz="1828800">
              <a:lnSpc>
                <a:spcPts val="2900"/>
              </a:lnSpc>
              <a:buFont typeface="+mj-lt"/>
              <a:buAutoNum type="arabicPeriod" startAt="3"/>
            </a:pPr>
            <a:r>
              <a:rPr lang="pl-PL" sz="1800" dirty="0" smtClean="0"/>
              <a:t>Detektory – użytkownika (</a:t>
            </a:r>
            <a:r>
              <a:rPr lang="pl-PL" sz="1800" dirty="0" err="1" smtClean="0"/>
              <a:t>Hits</a:t>
            </a:r>
            <a:r>
              <a:rPr lang="pl-PL" sz="1800" dirty="0" smtClean="0"/>
              <a:t>) i/lub </a:t>
            </a:r>
            <a:r>
              <a:rPr lang="pl-PL" sz="1800" dirty="0" err="1" smtClean="0"/>
              <a:t>Multifunctional</a:t>
            </a:r>
            <a:r>
              <a:rPr lang="pl-PL" sz="1800" dirty="0" smtClean="0"/>
              <a:t> </a:t>
            </a:r>
            <a:r>
              <a:rPr lang="pl-PL" sz="1800" dirty="0" err="1" smtClean="0"/>
              <a:t>Detector</a:t>
            </a:r>
            <a:endParaRPr lang="pl-PL" sz="1800" dirty="0" smtClean="0"/>
          </a:p>
          <a:p>
            <a:pPr marL="595629" marR="81279" indent="-514350" defTabSz="1828800">
              <a:lnSpc>
                <a:spcPts val="2900"/>
              </a:lnSpc>
              <a:buFont typeface="+mj-lt"/>
              <a:buAutoNum type="arabicPeriod" startAt="3"/>
            </a:pPr>
            <a:r>
              <a:rPr lang="pl-PL" sz="1800" dirty="0" smtClean="0"/>
              <a:t>Detektory - </a:t>
            </a:r>
            <a:r>
              <a:rPr lang="pl-PL" sz="1800" dirty="0" err="1" smtClean="0"/>
              <a:t>UserSteppingAction</a:t>
            </a:r>
            <a:endParaRPr lang="pl-PL" sz="1800" dirty="0" smtClean="0"/>
          </a:p>
          <a:p>
            <a:pPr marL="595629" marR="81279" indent="-514350" defTabSz="1828800">
              <a:lnSpc>
                <a:spcPts val="2900"/>
              </a:lnSpc>
              <a:buFont typeface="+mj-lt"/>
              <a:buAutoNum type="arabicPeriod" startAt="3"/>
            </a:pPr>
            <a:r>
              <a:rPr lang="pl-PL" sz="1800" dirty="0"/>
              <a:t>Fizyka – wpływ wybranej opcji EM i obcięć energetycznych na </a:t>
            </a:r>
            <a:r>
              <a:rPr lang="pl-PL" sz="1800" dirty="0" smtClean="0"/>
              <a:t>wyniki</a:t>
            </a:r>
            <a:endParaRPr lang="pl-PL" sz="1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Nawias klamrowy zamykający 4"/>
          <p:cNvSpPr/>
          <p:nvPr/>
        </p:nvSpPr>
        <p:spPr>
          <a:xfrm>
            <a:off x="3171825" y="1217784"/>
            <a:ext cx="200025" cy="673688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638550" y="651806"/>
            <a:ext cx="3648075" cy="152941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81279" marR="81279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pl-PL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Zapis do n-</a:t>
            </a:r>
            <a:r>
              <a:rPr kumimoji="0" lang="pl-PL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tupli</a:t>
            </a:r>
            <a:r>
              <a:rPr kumimoji="0" lang="pl-PL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 charakterystyki cząstki pierwotnej</a:t>
            </a:r>
          </a:p>
          <a:p>
            <a:pPr marL="367029" marR="81279" indent="-285750" defTabSz="1828800">
              <a:buFontTx/>
              <a:buChar char="-"/>
            </a:pPr>
            <a:r>
              <a:rPr lang="pl-PL" sz="1200" dirty="0"/>
              <a:t>PDG ID</a:t>
            </a:r>
          </a:p>
          <a:p>
            <a:pPr marL="367029" marR="81279" indent="-28575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pl-PL" sz="1200" dirty="0" smtClean="0"/>
              <a:t>Energia</a:t>
            </a:r>
          </a:p>
          <a:p>
            <a:pPr marL="367029" marR="81279" indent="-28575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pl-PL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Pozycja</a:t>
            </a:r>
          </a:p>
          <a:p>
            <a:pPr marL="367029" marR="81279" indent="-28575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pl-PL" sz="1200" dirty="0" smtClean="0"/>
              <a:t>Kierunek pędu</a:t>
            </a:r>
          </a:p>
          <a:p>
            <a:pPr marL="367029" marR="81279" indent="-28575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pl-PL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Kąt</a:t>
            </a:r>
            <a:r>
              <a:rPr lang="pl-PL" sz="1200" dirty="0" smtClean="0"/>
              <a:t>y emisji</a:t>
            </a:r>
          </a:p>
          <a:p>
            <a:pPr marL="367029" marR="81279" indent="-28575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pl-PL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Beta</a:t>
            </a:r>
          </a:p>
          <a:p>
            <a:pPr marL="367029" marR="81279" indent="-28575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pl-PL" sz="1200" dirty="0" smtClean="0"/>
              <a:t>…</a:t>
            </a:r>
            <a:endParaRPr kumimoji="0" lang="pl-PL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6881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81"/>
            <a:ext cx="5114925" cy="4619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l-PL" dirty="0" err="1" smtClean="0"/>
              <a:t>VirtualBox</a:t>
            </a:r>
            <a:r>
              <a:rPr lang="pl-PL" dirty="0" smtClean="0"/>
              <a:t> - folder współdzielony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0836" y="468254"/>
            <a:ext cx="10582564" cy="743793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81279" marR="81279" indent="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81279" marR="81279" indent="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sz="1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6" y="595916"/>
            <a:ext cx="7381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94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81"/>
            <a:ext cx="5019675" cy="4619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l-PL" dirty="0" err="1"/>
              <a:t>VirtualBox</a:t>
            </a:r>
            <a:r>
              <a:rPr lang="pl-PL" dirty="0"/>
              <a:t> - folder współdzielony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0836" y="468254"/>
            <a:ext cx="10582564" cy="743793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81279" marR="81279" indent="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81279" marR="81279" indent="0" algn="l" defTabSz="1828800" rtl="0" fontAlgn="auto" latinLnBrk="0" hangingPunc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sz="1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73" y="4273239"/>
            <a:ext cx="4057650" cy="203835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49" y="777041"/>
            <a:ext cx="5247294" cy="1471506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73493" y="4191115"/>
            <a:ext cx="32704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vboxsf</a:t>
            </a:r>
            <a:endParaRPr kumimoji="0" lang="pl-PL" altLang="pl-PL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600" b="1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Restart i powinno działać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Owal 6"/>
          <p:cNvSpPr/>
          <p:nvPr/>
        </p:nvSpPr>
        <p:spPr>
          <a:xfrm>
            <a:off x="1828799" y="1924103"/>
            <a:ext cx="1076325" cy="441325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81279" marR="81279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5293996" y="5159101"/>
            <a:ext cx="4946650" cy="1743448"/>
            <a:chOff x="5520373" y="5591175"/>
            <a:chExt cx="4946650" cy="1743448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 rotWithShape="1">
            <a:blip r:embed="rId4"/>
            <a:srcRect l="1268" t="4742"/>
            <a:stretch/>
          </p:blipFill>
          <p:spPr>
            <a:xfrm>
              <a:off x="5520373" y="5591175"/>
              <a:ext cx="4946650" cy="1642268"/>
            </a:xfrm>
            <a:prstGeom prst="rect">
              <a:avLst/>
            </a:prstGeom>
          </p:spPr>
        </p:pic>
        <p:sp>
          <p:nvSpPr>
            <p:cNvPr id="12" name="Owal 11"/>
            <p:cNvSpPr/>
            <p:nvPr/>
          </p:nvSpPr>
          <p:spPr>
            <a:xfrm>
              <a:off x="7077074" y="6893298"/>
              <a:ext cx="1076325" cy="441325"/>
            </a:xfrm>
            <a:prstGeom prst="ellips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01600" tIns="101600" rIns="101600" bIns="101600" numCol="1" spcCol="38100" rtlCol="0" anchor="ctr">
              <a:spAutoFit/>
            </a:bodyPr>
            <a:lstStyle/>
            <a:p>
              <a:pPr marL="81279" marR="81279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l-PL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086" y="1755426"/>
            <a:ext cx="52387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0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ank you for attention">
            <a:extLst>
              <a:ext uri="{FF2B5EF4-FFF2-40B4-BE49-F238E27FC236}">
                <a16:creationId xmlns:a16="http://schemas.microsoft.com/office/drawing/2014/main" id="{0AF7C47D-4BA6-2A46-9D01-CA3566A288A9}"/>
              </a:ext>
            </a:extLst>
          </p:cNvPr>
          <p:cNvSpPr txBox="1"/>
          <p:nvPr/>
        </p:nvSpPr>
        <p:spPr>
          <a:xfrm>
            <a:off x="3291037" y="1572991"/>
            <a:ext cx="4119220" cy="9427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5316" tIns="55316" rIns="55316" bIns="55316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pl-PL" sz="5400" i="1" dirty="0">
                <a:solidFill>
                  <a:schemeClr val="tx1"/>
                </a:solidFill>
                <a:latin typeface="Gabriola" panose="04040605051002020D02" pitchFamily="82" charset="0"/>
              </a:rPr>
              <a:t>Dziękuję za uwagę</a:t>
            </a:r>
            <a:endParaRPr sz="5400" i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247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noAutofit/>
      </a:bodyPr>
      <a:lstStyle>
        <a:defPPr marL="81279" marR="81279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tabLst/>
          <a:defRPr kumimoji="0" sz="14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cbj_eng_07_2019_panoramic-mp" id="{7BA6709C-4476-9B4D-A066-09A05BE6265C}" vid="{688055D2-DBA1-6144-9571-1AE91B8E722D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cbj_eng_07_2019_panoramic-mp" id="{7BA6709C-4476-9B4D-A066-09A05BE6265C}" vid="{688055D2-DBA1-6144-9571-1AE91B8E722D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13097</TotalTime>
  <Words>219</Words>
  <Application>Microsoft Office PowerPoint</Application>
  <PresentationFormat>Niestandardowy</PresentationFormat>
  <Paragraphs>45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Gabriola</vt:lpstr>
      <vt:lpstr>Lucida Grande</vt:lpstr>
      <vt:lpstr>White</vt:lpstr>
      <vt:lpstr>1_White</vt:lpstr>
      <vt:lpstr>Prezentacja programu PowerPoint</vt:lpstr>
      <vt:lpstr>Pierwotny Plan kursu </vt:lpstr>
      <vt:lpstr>Plan kursu </vt:lpstr>
      <vt:lpstr>VirtualBox - folder współdzielony</vt:lpstr>
      <vt:lpstr>VirtualBox - folder współdzielony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Przemyslaw.Adrich@ncbj.gov.pl</dc:creator>
  <cp:lastModifiedBy>Przemysław  Adrich</cp:lastModifiedBy>
  <cp:revision>693</cp:revision>
  <dcterms:created xsi:type="dcterms:W3CDTF">2019-07-15T09:23:38Z</dcterms:created>
  <dcterms:modified xsi:type="dcterms:W3CDTF">2022-06-08T14:33:02Z</dcterms:modified>
</cp:coreProperties>
</file>