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1" r:id="rId5"/>
    <p:sldId id="262"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E58DE-4325-7848-91F0-85B79592A9B6}" v="28" dt="2022-04-30T08:16:01.351"/>
    <p1510:client id="{F011324A-BCA6-5FC9-B3DF-40812675CF45}" v="1558" dt="2022-04-30T10:10:09.065"/>
    <p1510:client id="{F1D1CB3B-FFE1-423C-2415-8D754BA43067}" v="4" dt="2022-04-30T10:43:47.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ea typeface="+mj-lt"/>
                <a:cs typeface="+mj-lt"/>
              </a:rPr>
              <a:t>Seminar 3: Evaluation Exercise</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lnSpcReduction="10000"/>
          </a:bodyPr>
          <a:lstStyle/>
          <a:p>
            <a:endParaRPr lang="en-US" sz="700">
              <a:cs typeface="Calibri"/>
            </a:endParaRPr>
          </a:p>
          <a:p>
            <a:r>
              <a:rPr lang="en-US" sz="700">
                <a:cs typeface="Calibri"/>
              </a:rPr>
              <a:t>Team B</a:t>
            </a:r>
            <a:endParaRPr lang="en-US" sz="700"/>
          </a:p>
          <a:p>
            <a:r>
              <a:rPr lang="en-US" sz="700">
                <a:ea typeface="+mn-lt"/>
                <a:cs typeface="+mn-lt"/>
              </a:rPr>
              <a:t>Sathira Padukka, Babatunde Ahmed, Yin Ping Lai</a:t>
            </a:r>
            <a:endParaRPr lang="en-US" sz="700"/>
          </a:p>
        </p:txBody>
      </p:sp>
      <p:sp>
        <p:nvSpPr>
          <p:cNvPr id="3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C32F-5E72-22C4-9E85-3DAAA4EFAE74}"/>
              </a:ext>
            </a:extLst>
          </p:cNvPr>
          <p:cNvSpPr>
            <a:spLocks noGrp="1"/>
          </p:cNvSpPr>
          <p:nvPr>
            <p:ph type="title"/>
          </p:nvPr>
        </p:nvSpPr>
        <p:spPr/>
        <p:txBody>
          <a:bodyPr/>
          <a:lstStyle/>
          <a:p>
            <a:r>
              <a:rPr lang="en-US">
                <a:cs typeface="Calibri Light"/>
              </a:rPr>
              <a:t>Agenda</a:t>
            </a:r>
            <a:endParaRPr lang="en-US"/>
          </a:p>
        </p:txBody>
      </p:sp>
      <p:sp>
        <p:nvSpPr>
          <p:cNvPr id="3" name="Content Placeholder 2">
            <a:extLst>
              <a:ext uri="{FF2B5EF4-FFF2-40B4-BE49-F238E27FC236}">
                <a16:creationId xmlns:a16="http://schemas.microsoft.com/office/drawing/2014/main" id="{C2034737-C8DD-C8B1-98DC-B2A69A91FE0D}"/>
              </a:ext>
            </a:extLst>
          </p:cNvPr>
          <p:cNvSpPr>
            <a:spLocks noGrp="1"/>
          </p:cNvSpPr>
          <p:nvPr>
            <p:ph idx="1"/>
          </p:nvPr>
        </p:nvSpPr>
        <p:spPr/>
        <p:txBody>
          <a:bodyPr vert="horz" lIns="91440" tIns="45720" rIns="91440" bIns="45720" rtlCol="0" anchor="t">
            <a:normAutofit/>
          </a:bodyPr>
          <a:lstStyle/>
          <a:p>
            <a:r>
              <a:rPr lang="en-US">
                <a:ea typeface="+mn-lt"/>
                <a:cs typeface="+mn-lt"/>
              </a:rPr>
              <a:t>Evaluate the tools discussed therein against the criteria: ease of install, ease of use, flexibility, licensing, privacy, reputation.</a:t>
            </a:r>
            <a:endParaRPr lang="en-US">
              <a:cs typeface="Calibri" panose="020F0502020204030204"/>
            </a:endParaRPr>
          </a:p>
          <a:p>
            <a:r>
              <a:rPr lang="en-US">
                <a:ea typeface="+mn-lt"/>
                <a:cs typeface="+mn-lt"/>
              </a:rPr>
              <a:t>Rate each tool on a scale of 1-5, 5 being the most popular/ highest score.</a:t>
            </a:r>
            <a:endParaRPr lang="en-US"/>
          </a:p>
          <a:p>
            <a:r>
              <a:rPr lang="en-US">
                <a:ea typeface="+mn-lt"/>
                <a:cs typeface="+mn-lt"/>
              </a:rPr>
              <a:t>Which tool gets the highest rating according to your evaluation?</a:t>
            </a:r>
            <a:endParaRPr lang="en-US"/>
          </a:p>
          <a:p>
            <a:endParaRPr lang="en-US">
              <a:cs typeface="Calibri"/>
            </a:endParaRPr>
          </a:p>
        </p:txBody>
      </p:sp>
    </p:spTree>
    <p:extLst>
      <p:ext uri="{BB962C8B-B14F-4D97-AF65-F5344CB8AC3E}">
        <p14:creationId xmlns:p14="http://schemas.microsoft.com/office/powerpoint/2010/main" val="210108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BD7C-B3AA-F6A9-DEAE-47F2A0488CFD}"/>
              </a:ext>
            </a:extLst>
          </p:cNvPr>
          <p:cNvSpPr>
            <a:spLocks noGrp="1"/>
          </p:cNvSpPr>
          <p:nvPr>
            <p:ph type="title"/>
          </p:nvPr>
        </p:nvSpPr>
        <p:spPr>
          <a:xfrm>
            <a:off x="838200" y="365125"/>
            <a:ext cx="10515600" cy="502950"/>
          </a:xfrm>
        </p:spPr>
        <p:txBody>
          <a:bodyPr>
            <a:normAutofit fontScale="90000"/>
          </a:bodyPr>
          <a:lstStyle/>
          <a:p>
            <a:pPr algn="ctr"/>
            <a:r>
              <a:rPr lang="en-US">
                <a:cs typeface="Calibri Light"/>
              </a:rPr>
              <a:t>Overview</a:t>
            </a:r>
          </a:p>
        </p:txBody>
      </p:sp>
      <p:sp>
        <p:nvSpPr>
          <p:cNvPr id="3" name="Content Placeholder 2">
            <a:extLst>
              <a:ext uri="{FF2B5EF4-FFF2-40B4-BE49-F238E27FC236}">
                <a16:creationId xmlns:a16="http://schemas.microsoft.com/office/drawing/2014/main" id="{7AF6D71E-A0C1-AC94-6189-DCF2D4CFDAFB}"/>
              </a:ext>
            </a:extLst>
          </p:cNvPr>
          <p:cNvSpPr>
            <a:spLocks noGrp="1"/>
          </p:cNvSpPr>
          <p:nvPr>
            <p:ph idx="1"/>
          </p:nvPr>
        </p:nvSpPr>
        <p:spPr>
          <a:xfrm>
            <a:off x="838200" y="1072285"/>
            <a:ext cx="10515600" cy="5104678"/>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a:ea typeface="+mn-lt"/>
                <a:cs typeface="+mn-lt"/>
              </a:rPr>
              <a:t>Penetration testing tools are tools that provide a variety of functionalities for testing different areas of IT infrastructure such as Web Applications, Networks, Cloud, and social engineering. Some are open source, while others are commercial. Some of these tools are the same as those used by threat actors, allowing for the exact replication of an attack. Others highlight the needs of an ethical hacker, allowing for a stronger emphasis on features that prioritize the end goal of validating security weaknesses without affecting production environments and prioritizing remediation. We will look at some of these tools and attempt to rate them based on functionality, usage licensing, and reputation.</a:t>
            </a:r>
            <a:endParaRPr lang="en-US">
              <a:cs typeface="Calibri" panose="020F0502020204030204"/>
            </a:endParaRPr>
          </a:p>
        </p:txBody>
      </p:sp>
    </p:spTree>
    <p:extLst>
      <p:ext uri="{BB962C8B-B14F-4D97-AF65-F5344CB8AC3E}">
        <p14:creationId xmlns:p14="http://schemas.microsoft.com/office/powerpoint/2010/main" val="260093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96EB-CF6F-F927-D505-4BDCB105E945}"/>
              </a:ext>
            </a:extLst>
          </p:cNvPr>
          <p:cNvSpPr>
            <a:spLocks noGrp="1"/>
          </p:cNvSpPr>
          <p:nvPr>
            <p:ph type="title"/>
          </p:nvPr>
        </p:nvSpPr>
        <p:spPr>
          <a:xfrm>
            <a:off x="838200" y="365125"/>
            <a:ext cx="10524259" cy="390382"/>
          </a:xfrm>
        </p:spPr>
        <p:txBody>
          <a:bodyPr>
            <a:normAutofit/>
          </a:bodyPr>
          <a:lstStyle/>
          <a:p>
            <a:r>
              <a:rPr lang="en-CA" sz="2000" b="1">
                <a:ea typeface="+mj-lt"/>
                <a:cs typeface="+mj-lt"/>
              </a:rPr>
              <a:t>Metasploit</a:t>
            </a:r>
            <a:endParaRPr lang="en-US" sz="2000" b="1"/>
          </a:p>
        </p:txBody>
      </p:sp>
      <p:sp>
        <p:nvSpPr>
          <p:cNvPr id="5" name="Title 1">
            <a:extLst>
              <a:ext uri="{FF2B5EF4-FFF2-40B4-BE49-F238E27FC236}">
                <a16:creationId xmlns:a16="http://schemas.microsoft.com/office/drawing/2014/main" id="{611944C9-CCFC-9BE6-6C27-06D55756C8BB}"/>
              </a:ext>
            </a:extLst>
          </p:cNvPr>
          <p:cNvSpPr txBox="1">
            <a:spLocks/>
          </p:cNvSpPr>
          <p:nvPr/>
        </p:nvSpPr>
        <p:spPr>
          <a:xfrm>
            <a:off x="834736" y="3297093"/>
            <a:ext cx="10515600" cy="65015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000" b="1">
                <a:latin typeface="Calibri"/>
                <a:cs typeface="Calibri"/>
              </a:rPr>
              <a:t>Nessus Scanner</a:t>
            </a:r>
          </a:p>
        </p:txBody>
      </p:sp>
      <p:sp>
        <p:nvSpPr>
          <p:cNvPr id="6" name="TextBox 5">
            <a:extLst>
              <a:ext uri="{FF2B5EF4-FFF2-40B4-BE49-F238E27FC236}">
                <a16:creationId xmlns:a16="http://schemas.microsoft.com/office/drawing/2014/main" id="{837FAE88-0832-3920-0FB2-77D619A1A12E}"/>
              </a:ext>
            </a:extLst>
          </p:cNvPr>
          <p:cNvSpPr txBox="1"/>
          <p:nvPr/>
        </p:nvSpPr>
        <p:spPr>
          <a:xfrm>
            <a:off x="871105" y="3945082"/>
            <a:ext cx="1042381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Nessus is a remote security scanning tool, which scans a computer and raises an alert if it discovers any vulnerabilities that malicious hackers could use to gain access to any computer you have connected to a network. Nessus is not used in preventing attacks, it is only used to find potential vulnerabilities that can be exploited.</a:t>
            </a:r>
          </a:p>
          <a:p>
            <a:endParaRPr lang="en-US">
              <a:cs typeface="Calibri" panose="020F0502020204030204"/>
            </a:endParaRPr>
          </a:p>
          <a:p>
            <a:r>
              <a:rPr lang="en-US">
                <a:cs typeface="Calibri" panose="020F0502020204030204"/>
              </a:rPr>
              <a:t>License: Open source</a:t>
            </a:r>
            <a:endParaRPr lang="en-US">
              <a:ea typeface="+mn-lt"/>
              <a:cs typeface="+mn-lt"/>
            </a:endParaRPr>
          </a:p>
          <a:p>
            <a:r>
              <a:rPr lang="en-US">
                <a:cs typeface="Calibri" panose="020F0502020204030204"/>
              </a:rPr>
              <a:t>Specialization : Network Scanning tool</a:t>
            </a:r>
            <a:endParaRPr lang="en-US">
              <a:ea typeface="+mn-lt"/>
              <a:cs typeface="+mn-lt"/>
            </a:endParaRPr>
          </a:p>
          <a:p>
            <a:r>
              <a:rPr lang="en-US">
                <a:cs typeface="Calibri" panose="020F0502020204030204"/>
              </a:rPr>
              <a:t>Operation mode: Client/Server communication. </a:t>
            </a:r>
            <a:endParaRPr lang="en-US"/>
          </a:p>
          <a:p>
            <a:r>
              <a:rPr lang="en-US">
                <a:cs typeface="Calibri" panose="020F0502020204030204"/>
              </a:rPr>
              <a:t>Accessibility: Free for Essential version</a:t>
            </a:r>
            <a:endParaRPr lang="en-US"/>
          </a:p>
        </p:txBody>
      </p:sp>
      <p:sp>
        <p:nvSpPr>
          <p:cNvPr id="7" name="TextBox 6">
            <a:extLst>
              <a:ext uri="{FF2B5EF4-FFF2-40B4-BE49-F238E27FC236}">
                <a16:creationId xmlns:a16="http://schemas.microsoft.com/office/drawing/2014/main" id="{7CAA931C-F1D9-816D-86C1-0BFEC9D4D985}"/>
              </a:ext>
            </a:extLst>
          </p:cNvPr>
          <p:cNvSpPr txBox="1"/>
          <p:nvPr/>
        </p:nvSpPr>
        <p:spPr>
          <a:xfrm>
            <a:off x="832139" y="754207"/>
            <a:ext cx="10813471" cy="2567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An open-source penetration testing system and a development platform that allows to create security tools and exploits. It is used to check the security status and possible attack channels in administrative approach but also can be used to enable malicious users to cause or facilitate action detrimental to the target computer</a:t>
            </a:r>
          </a:p>
          <a:p>
            <a:endParaRPr lang="en-US">
              <a:ea typeface="+mn-lt"/>
              <a:cs typeface="+mn-lt"/>
            </a:endParaRPr>
          </a:p>
          <a:p>
            <a:r>
              <a:rPr lang="en-US">
                <a:ea typeface="+mn-lt"/>
                <a:cs typeface="+mn-lt"/>
              </a:rPr>
              <a:t>License: Open source</a:t>
            </a:r>
          </a:p>
          <a:p>
            <a:r>
              <a:rPr lang="en-US">
                <a:ea typeface="+mn-lt"/>
                <a:cs typeface="+mn-lt"/>
              </a:rPr>
              <a:t>Specialization : Network Hacking/Scanning tool</a:t>
            </a:r>
          </a:p>
          <a:p>
            <a:r>
              <a:rPr lang="en-US">
                <a:ea typeface="+mn-lt"/>
                <a:cs typeface="+mn-lt"/>
              </a:rPr>
              <a:t>Operation mode: Requires user intervention to access target machine. </a:t>
            </a:r>
          </a:p>
          <a:p>
            <a:r>
              <a:rPr lang="en-US">
                <a:ea typeface="+mn-lt"/>
                <a:cs typeface="+mn-lt"/>
              </a:rPr>
              <a:t>Accessibility: Free</a:t>
            </a:r>
          </a:p>
          <a:p>
            <a:endParaRPr lang="en-US">
              <a:ea typeface="+mn-lt"/>
              <a:cs typeface="+mn-lt"/>
            </a:endParaRPr>
          </a:p>
        </p:txBody>
      </p:sp>
    </p:spTree>
    <p:extLst>
      <p:ext uri="{BB962C8B-B14F-4D97-AF65-F5344CB8AC3E}">
        <p14:creationId xmlns:p14="http://schemas.microsoft.com/office/powerpoint/2010/main" val="214528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96EB-CF6F-F927-D505-4BDCB105E945}"/>
              </a:ext>
            </a:extLst>
          </p:cNvPr>
          <p:cNvSpPr>
            <a:spLocks noGrp="1"/>
          </p:cNvSpPr>
          <p:nvPr>
            <p:ph type="title"/>
          </p:nvPr>
        </p:nvSpPr>
        <p:spPr>
          <a:xfrm>
            <a:off x="838200" y="365125"/>
            <a:ext cx="10524259" cy="390382"/>
          </a:xfrm>
        </p:spPr>
        <p:txBody>
          <a:bodyPr>
            <a:normAutofit/>
          </a:bodyPr>
          <a:lstStyle/>
          <a:p>
            <a:r>
              <a:rPr lang="en-US" sz="2000" b="1">
                <a:latin typeface="Calibri"/>
                <a:ea typeface="+mj-lt"/>
                <a:cs typeface="Calibri"/>
              </a:rPr>
              <a:t>Nmap</a:t>
            </a:r>
            <a:endParaRPr lang="en-US" b="1"/>
          </a:p>
        </p:txBody>
      </p:sp>
      <p:sp>
        <p:nvSpPr>
          <p:cNvPr id="5" name="Title 1">
            <a:extLst>
              <a:ext uri="{FF2B5EF4-FFF2-40B4-BE49-F238E27FC236}">
                <a16:creationId xmlns:a16="http://schemas.microsoft.com/office/drawing/2014/main" id="{611944C9-CCFC-9BE6-6C27-06D55756C8BB}"/>
              </a:ext>
            </a:extLst>
          </p:cNvPr>
          <p:cNvSpPr txBox="1">
            <a:spLocks/>
          </p:cNvSpPr>
          <p:nvPr/>
        </p:nvSpPr>
        <p:spPr>
          <a:xfrm>
            <a:off x="834736" y="3297093"/>
            <a:ext cx="10515600" cy="65015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000" b="1">
                <a:latin typeface="Calibri"/>
                <a:cs typeface="Calibri"/>
              </a:rPr>
              <a:t>Burp Suite</a:t>
            </a:r>
          </a:p>
        </p:txBody>
      </p:sp>
      <p:sp>
        <p:nvSpPr>
          <p:cNvPr id="6" name="TextBox 5">
            <a:extLst>
              <a:ext uri="{FF2B5EF4-FFF2-40B4-BE49-F238E27FC236}">
                <a16:creationId xmlns:a16="http://schemas.microsoft.com/office/drawing/2014/main" id="{837FAE88-0832-3920-0FB2-77D619A1A12E}"/>
              </a:ext>
            </a:extLst>
          </p:cNvPr>
          <p:cNvSpPr txBox="1"/>
          <p:nvPr/>
        </p:nvSpPr>
        <p:spPr>
          <a:xfrm>
            <a:off x="871105" y="3945082"/>
            <a:ext cx="104238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An integrated platform/graphical tool for performing security testing of web applications</a:t>
            </a:r>
            <a:r>
              <a:rPr lang="en-US"/>
              <a:t>.</a:t>
            </a:r>
          </a:p>
          <a:p>
            <a:endParaRPr lang="en-US">
              <a:cs typeface="Calibri" panose="020F0502020204030204"/>
            </a:endParaRPr>
          </a:p>
          <a:p>
            <a:r>
              <a:rPr lang="en-US">
                <a:cs typeface="Calibri" panose="020F0502020204030204"/>
              </a:rPr>
              <a:t>License: Proprietary</a:t>
            </a:r>
            <a:endParaRPr lang="en-US">
              <a:ea typeface="+mn-lt"/>
              <a:cs typeface="+mn-lt"/>
            </a:endParaRPr>
          </a:p>
          <a:p>
            <a:r>
              <a:rPr lang="en-US">
                <a:cs typeface="Calibri" panose="020F0502020204030204"/>
              </a:rPr>
              <a:t>Specialization : </a:t>
            </a:r>
            <a:r>
              <a:rPr lang="en-US"/>
              <a:t>web vulnerability scanning</a:t>
            </a:r>
            <a:endParaRPr lang="en-US">
              <a:cs typeface="Calibri" panose="020F0502020204030204"/>
            </a:endParaRPr>
          </a:p>
          <a:p>
            <a:r>
              <a:rPr lang="en-US">
                <a:cs typeface="Calibri" panose="020F0502020204030204"/>
              </a:rPr>
              <a:t>Operation mode: Web application request interception via browser. </a:t>
            </a:r>
            <a:endParaRPr lang="en-US"/>
          </a:p>
          <a:p>
            <a:r>
              <a:rPr lang="en-US">
                <a:cs typeface="Calibri" panose="020F0502020204030204"/>
              </a:rPr>
              <a:t>Accessibility: Free for Community version</a:t>
            </a:r>
            <a:endParaRPr lang="en-US"/>
          </a:p>
        </p:txBody>
      </p:sp>
      <p:sp>
        <p:nvSpPr>
          <p:cNvPr id="7" name="TextBox 6">
            <a:extLst>
              <a:ext uri="{FF2B5EF4-FFF2-40B4-BE49-F238E27FC236}">
                <a16:creationId xmlns:a16="http://schemas.microsoft.com/office/drawing/2014/main" id="{7CAA931C-F1D9-816D-86C1-0BFEC9D4D985}"/>
              </a:ext>
            </a:extLst>
          </p:cNvPr>
          <p:cNvSpPr txBox="1"/>
          <p:nvPr/>
        </p:nvSpPr>
        <p:spPr>
          <a:xfrm>
            <a:off x="832139" y="754207"/>
            <a:ext cx="103805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Utility for network discovery and security auditing with an advanced GUI and results viewer.</a:t>
            </a:r>
          </a:p>
          <a:p>
            <a:endParaRPr lang="en-US">
              <a:ea typeface="+mn-lt"/>
              <a:cs typeface="+mn-lt"/>
            </a:endParaRPr>
          </a:p>
          <a:p>
            <a:r>
              <a:rPr lang="en-US">
                <a:ea typeface="+mn-lt"/>
                <a:cs typeface="+mn-lt"/>
              </a:rPr>
              <a:t>License: Open source</a:t>
            </a:r>
          </a:p>
          <a:p>
            <a:r>
              <a:rPr lang="en-US">
                <a:ea typeface="+mn-lt"/>
                <a:cs typeface="+mn-lt"/>
              </a:rPr>
              <a:t>Specialization : Network Scanning, Security Audit, Inventory.</a:t>
            </a:r>
          </a:p>
          <a:p>
            <a:r>
              <a:rPr lang="en-US">
                <a:ea typeface="+mn-lt"/>
                <a:cs typeface="+mn-lt"/>
              </a:rPr>
              <a:t>Operation mode: Install on remote machine and point at target machine. </a:t>
            </a:r>
          </a:p>
          <a:p>
            <a:r>
              <a:rPr lang="en-US">
                <a:ea typeface="+mn-lt"/>
                <a:cs typeface="+mn-lt"/>
              </a:rPr>
              <a:t>Accessibility: Free</a:t>
            </a:r>
          </a:p>
          <a:p>
            <a:endParaRPr lang="en-US">
              <a:ea typeface="+mn-lt"/>
              <a:cs typeface="+mn-lt"/>
            </a:endParaRPr>
          </a:p>
        </p:txBody>
      </p:sp>
    </p:spTree>
    <p:extLst>
      <p:ext uri="{BB962C8B-B14F-4D97-AF65-F5344CB8AC3E}">
        <p14:creationId xmlns:p14="http://schemas.microsoft.com/office/powerpoint/2010/main" val="185557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96EB-CF6F-F927-D505-4BDCB105E945}"/>
              </a:ext>
            </a:extLst>
          </p:cNvPr>
          <p:cNvSpPr>
            <a:spLocks noGrp="1"/>
          </p:cNvSpPr>
          <p:nvPr>
            <p:ph type="title"/>
          </p:nvPr>
        </p:nvSpPr>
        <p:spPr>
          <a:xfrm>
            <a:off x="838200" y="365125"/>
            <a:ext cx="10524259" cy="390382"/>
          </a:xfrm>
        </p:spPr>
        <p:txBody>
          <a:bodyPr>
            <a:normAutofit/>
          </a:bodyPr>
          <a:lstStyle/>
          <a:p>
            <a:r>
              <a:rPr lang="en-US" sz="2000" b="1" err="1">
                <a:latin typeface="Calibri"/>
                <a:ea typeface="+mj-lt"/>
                <a:cs typeface="Calibri"/>
              </a:rPr>
              <a:t>Sqlmap</a:t>
            </a:r>
            <a:endParaRPr lang="en-US" b="1" err="1"/>
          </a:p>
        </p:txBody>
      </p:sp>
      <p:sp>
        <p:nvSpPr>
          <p:cNvPr id="5" name="Title 1">
            <a:extLst>
              <a:ext uri="{FF2B5EF4-FFF2-40B4-BE49-F238E27FC236}">
                <a16:creationId xmlns:a16="http://schemas.microsoft.com/office/drawing/2014/main" id="{611944C9-CCFC-9BE6-6C27-06D55756C8BB}"/>
              </a:ext>
            </a:extLst>
          </p:cNvPr>
          <p:cNvSpPr txBox="1">
            <a:spLocks/>
          </p:cNvSpPr>
          <p:nvPr/>
        </p:nvSpPr>
        <p:spPr>
          <a:xfrm>
            <a:off x="834736" y="3297093"/>
            <a:ext cx="10515600" cy="65015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000" b="1">
                <a:latin typeface="Calibri"/>
                <a:cs typeface="Calibri"/>
              </a:rPr>
              <a:t>Kali Linux</a:t>
            </a:r>
          </a:p>
        </p:txBody>
      </p:sp>
      <p:sp>
        <p:nvSpPr>
          <p:cNvPr id="6" name="TextBox 5">
            <a:extLst>
              <a:ext uri="{FF2B5EF4-FFF2-40B4-BE49-F238E27FC236}">
                <a16:creationId xmlns:a16="http://schemas.microsoft.com/office/drawing/2014/main" id="{837FAE88-0832-3920-0FB2-77D619A1A12E}"/>
              </a:ext>
            </a:extLst>
          </p:cNvPr>
          <p:cNvSpPr txBox="1"/>
          <p:nvPr/>
        </p:nvSpPr>
        <p:spPr>
          <a:xfrm>
            <a:off x="871105" y="3945082"/>
            <a:ext cx="104238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An integrated platform/graphical tool for performing security testing of web applications</a:t>
            </a:r>
            <a:r>
              <a:rPr lang="en-US"/>
              <a:t>.</a:t>
            </a:r>
          </a:p>
          <a:p>
            <a:endParaRPr lang="en-US">
              <a:cs typeface="Calibri" panose="020F0502020204030204"/>
            </a:endParaRPr>
          </a:p>
          <a:p>
            <a:r>
              <a:rPr lang="en-US">
                <a:cs typeface="Calibri" panose="020F0502020204030204"/>
              </a:rPr>
              <a:t>License: Open source</a:t>
            </a:r>
            <a:endParaRPr lang="en-US">
              <a:ea typeface="+mn-lt"/>
              <a:cs typeface="+mn-lt"/>
            </a:endParaRPr>
          </a:p>
          <a:p>
            <a:r>
              <a:rPr lang="en-US">
                <a:cs typeface="Calibri" panose="020F0502020204030204"/>
              </a:rPr>
              <a:t>Specialization : </a:t>
            </a:r>
            <a:r>
              <a:rPr lang="en-US">
                <a:ea typeface="+mn-lt"/>
                <a:cs typeface="+mn-lt"/>
              </a:rPr>
              <a:t>Penetration Testing, Security Research, Computer Forensics and Reverse Engineering.</a:t>
            </a:r>
            <a:endParaRPr lang="en-US">
              <a:cs typeface="Calibri" panose="020F0502020204030204"/>
            </a:endParaRPr>
          </a:p>
          <a:p>
            <a:r>
              <a:rPr lang="en-US">
                <a:cs typeface="Calibri" panose="020F0502020204030204"/>
              </a:rPr>
              <a:t>Operation mode: </a:t>
            </a:r>
            <a:r>
              <a:rPr lang="en-US">
                <a:ea typeface="+mn-lt"/>
                <a:cs typeface="+mn-lt"/>
              </a:rPr>
              <a:t>Debian-based Linux distribution</a:t>
            </a:r>
            <a:r>
              <a:rPr lang="en-US">
                <a:cs typeface="Calibri" panose="020F0502020204030204"/>
              </a:rPr>
              <a:t> with multiple functionalities. </a:t>
            </a:r>
            <a:endParaRPr lang="en-US"/>
          </a:p>
          <a:p>
            <a:r>
              <a:rPr lang="en-US">
                <a:cs typeface="Calibri" panose="020F0502020204030204"/>
              </a:rPr>
              <a:t>Accessibility: Free</a:t>
            </a:r>
            <a:endParaRPr lang="en-US"/>
          </a:p>
        </p:txBody>
      </p:sp>
      <p:sp>
        <p:nvSpPr>
          <p:cNvPr id="7" name="TextBox 6">
            <a:extLst>
              <a:ext uri="{FF2B5EF4-FFF2-40B4-BE49-F238E27FC236}">
                <a16:creationId xmlns:a16="http://schemas.microsoft.com/office/drawing/2014/main" id="{7CAA931C-F1D9-816D-86C1-0BFEC9D4D985}"/>
              </a:ext>
            </a:extLst>
          </p:cNvPr>
          <p:cNvSpPr txBox="1"/>
          <p:nvPr/>
        </p:nvSpPr>
        <p:spPr>
          <a:xfrm>
            <a:off x="832139" y="754207"/>
            <a:ext cx="103805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Utility for automating the process of detecting and exploiting SQL injection.</a:t>
            </a:r>
          </a:p>
          <a:p>
            <a:endParaRPr lang="en-US">
              <a:ea typeface="+mn-lt"/>
              <a:cs typeface="+mn-lt"/>
            </a:endParaRPr>
          </a:p>
          <a:p>
            <a:r>
              <a:rPr lang="en-US">
                <a:ea typeface="+mn-lt"/>
                <a:cs typeface="+mn-lt"/>
              </a:rPr>
              <a:t>License: Open source</a:t>
            </a:r>
          </a:p>
          <a:p>
            <a:r>
              <a:rPr lang="en-US">
                <a:ea typeface="+mn-lt"/>
                <a:cs typeface="+mn-lt"/>
              </a:rPr>
              <a:t>Specialization : SQL vulnerability scanning.</a:t>
            </a:r>
          </a:p>
          <a:p>
            <a:r>
              <a:rPr lang="en-US">
                <a:ea typeface="+mn-lt"/>
                <a:cs typeface="+mn-lt"/>
              </a:rPr>
              <a:t>Operation mode: Manipulates </a:t>
            </a:r>
            <a:r>
              <a:rPr lang="en-US" err="1">
                <a:ea typeface="+mn-lt"/>
                <a:cs typeface="+mn-lt"/>
              </a:rPr>
              <a:t>url</a:t>
            </a:r>
            <a:r>
              <a:rPr lang="en-US">
                <a:ea typeface="+mn-lt"/>
                <a:cs typeface="+mn-lt"/>
              </a:rPr>
              <a:t>. </a:t>
            </a:r>
          </a:p>
          <a:p>
            <a:r>
              <a:rPr lang="en-US">
                <a:ea typeface="+mn-lt"/>
                <a:cs typeface="+mn-lt"/>
              </a:rPr>
              <a:t>Accessibility: Free</a:t>
            </a:r>
          </a:p>
          <a:p>
            <a:endParaRPr lang="en-US">
              <a:ea typeface="+mn-lt"/>
              <a:cs typeface="+mn-lt"/>
            </a:endParaRPr>
          </a:p>
        </p:txBody>
      </p:sp>
    </p:spTree>
    <p:extLst>
      <p:ext uri="{BB962C8B-B14F-4D97-AF65-F5344CB8AC3E}">
        <p14:creationId xmlns:p14="http://schemas.microsoft.com/office/powerpoint/2010/main" val="253842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00E8-AF68-C8B8-177A-8B627C619AF5}"/>
              </a:ext>
            </a:extLst>
          </p:cNvPr>
          <p:cNvSpPr>
            <a:spLocks noGrp="1"/>
          </p:cNvSpPr>
          <p:nvPr>
            <p:ph type="title"/>
          </p:nvPr>
        </p:nvSpPr>
        <p:spPr/>
        <p:txBody>
          <a:bodyPr/>
          <a:lstStyle/>
          <a:p>
            <a:r>
              <a:rPr lang="en-US">
                <a:cs typeface="Calibri Light"/>
              </a:rPr>
              <a:t>Evaluation for 8 pen tools at a glance </a:t>
            </a:r>
            <a:endParaRPr lang="en-US"/>
          </a:p>
        </p:txBody>
      </p:sp>
      <p:graphicFrame>
        <p:nvGraphicFramePr>
          <p:cNvPr id="4" name="Table 4">
            <a:extLst>
              <a:ext uri="{FF2B5EF4-FFF2-40B4-BE49-F238E27FC236}">
                <a16:creationId xmlns:a16="http://schemas.microsoft.com/office/drawing/2014/main" id="{F8AFBDCA-793B-2AAA-86E3-6927206F8502}"/>
              </a:ext>
            </a:extLst>
          </p:cNvPr>
          <p:cNvGraphicFramePr>
            <a:graphicFrameLocks noGrp="1"/>
          </p:cNvGraphicFramePr>
          <p:nvPr>
            <p:ph idx="1"/>
            <p:extLst>
              <p:ext uri="{D42A27DB-BD31-4B8C-83A1-F6EECF244321}">
                <p14:modId xmlns:p14="http://schemas.microsoft.com/office/powerpoint/2010/main" val="1927388262"/>
              </p:ext>
            </p:extLst>
          </p:nvPr>
        </p:nvGraphicFramePr>
        <p:xfrm>
          <a:off x="774700" y="1434042"/>
          <a:ext cx="10515578" cy="5293360"/>
        </p:xfrm>
        <a:graphic>
          <a:graphicData uri="http://schemas.openxmlformats.org/drawingml/2006/table">
            <a:tbl>
              <a:tblPr firstRow="1" bandRow="1">
                <a:tableStyleId>{5C22544A-7EE6-4342-B048-85BDC9FD1C3A}</a:tableStyleId>
              </a:tblPr>
              <a:tblGrid>
                <a:gridCol w="1206498">
                  <a:extLst>
                    <a:ext uri="{9D8B030D-6E8A-4147-A177-3AD203B41FA5}">
                      <a16:colId xmlns:a16="http://schemas.microsoft.com/office/drawing/2014/main" val="3989936322"/>
                    </a:ext>
                  </a:extLst>
                </a:gridCol>
                <a:gridCol w="1545166">
                  <a:extLst>
                    <a:ext uri="{9D8B030D-6E8A-4147-A177-3AD203B41FA5}">
                      <a16:colId xmlns:a16="http://schemas.microsoft.com/office/drawing/2014/main" val="1220853733"/>
                    </a:ext>
                  </a:extLst>
                </a:gridCol>
                <a:gridCol w="1755013">
                  <a:extLst>
                    <a:ext uri="{9D8B030D-6E8A-4147-A177-3AD203B41FA5}">
                      <a16:colId xmlns:a16="http://schemas.microsoft.com/office/drawing/2014/main" val="2471366746"/>
                    </a:ext>
                  </a:extLst>
                </a:gridCol>
                <a:gridCol w="1873250">
                  <a:extLst>
                    <a:ext uri="{9D8B030D-6E8A-4147-A177-3AD203B41FA5}">
                      <a16:colId xmlns:a16="http://schemas.microsoft.com/office/drawing/2014/main" val="2454778470"/>
                    </a:ext>
                  </a:extLst>
                </a:gridCol>
                <a:gridCol w="1131199">
                  <a:extLst>
                    <a:ext uri="{9D8B030D-6E8A-4147-A177-3AD203B41FA5}">
                      <a16:colId xmlns:a16="http://schemas.microsoft.com/office/drawing/2014/main" val="2035074968"/>
                    </a:ext>
                  </a:extLst>
                </a:gridCol>
                <a:gridCol w="1502226">
                  <a:extLst>
                    <a:ext uri="{9D8B030D-6E8A-4147-A177-3AD203B41FA5}">
                      <a16:colId xmlns:a16="http://schemas.microsoft.com/office/drawing/2014/main" val="2325747049"/>
                    </a:ext>
                  </a:extLst>
                </a:gridCol>
                <a:gridCol w="1502226">
                  <a:extLst>
                    <a:ext uri="{9D8B030D-6E8A-4147-A177-3AD203B41FA5}">
                      <a16:colId xmlns:a16="http://schemas.microsoft.com/office/drawing/2014/main" val="456114817"/>
                    </a:ext>
                  </a:extLst>
                </a:gridCol>
              </a:tblGrid>
              <a:tr h="370840">
                <a:tc>
                  <a:txBody>
                    <a:bodyPr/>
                    <a:lstStyle/>
                    <a:p>
                      <a:endParaRPr lang="en-US"/>
                    </a:p>
                  </a:txBody>
                  <a:tcPr/>
                </a:tc>
                <a:tc>
                  <a:txBody>
                    <a:bodyPr/>
                    <a:lstStyle/>
                    <a:p>
                      <a:pPr lvl="0">
                        <a:buNone/>
                      </a:pPr>
                      <a:r>
                        <a:rPr lang="en-CA" sz="1800" b="0" i="0" u="none" strike="noStrike" noProof="0">
                          <a:latin typeface="Calibri"/>
                        </a:rPr>
                        <a:t>Ease of install</a:t>
                      </a:r>
                      <a:endParaRPr lang="en-US"/>
                    </a:p>
                  </a:txBody>
                  <a:tcPr/>
                </a:tc>
                <a:tc>
                  <a:txBody>
                    <a:bodyPr/>
                    <a:lstStyle/>
                    <a:p>
                      <a:pPr lvl="0">
                        <a:buNone/>
                      </a:pPr>
                      <a:r>
                        <a:rPr lang="en-CA" sz="1800" b="0" i="0" u="none" strike="noStrike" noProof="0">
                          <a:latin typeface="Calibri"/>
                        </a:rPr>
                        <a:t>Ease of use</a:t>
                      </a:r>
                      <a:endParaRPr lang="en-US"/>
                    </a:p>
                  </a:txBody>
                  <a:tcPr/>
                </a:tc>
                <a:tc>
                  <a:txBody>
                    <a:bodyPr/>
                    <a:lstStyle/>
                    <a:p>
                      <a:pPr lvl="0">
                        <a:buNone/>
                      </a:pPr>
                      <a:r>
                        <a:rPr lang="en-CA" sz="1800" b="0" i="0" u="none" strike="noStrike" noProof="0">
                          <a:latin typeface="Calibri"/>
                        </a:rPr>
                        <a:t>Flexibility</a:t>
                      </a:r>
                      <a:endParaRPr lang="en-US"/>
                    </a:p>
                  </a:txBody>
                  <a:tcPr/>
                </a:tc>
                <a:tc>
                  <a:txBody>
                    <a:bodyPr/>
                    <a:lstStyle/>
                    <a:p>
                      <a:pPr lvl="0">
                        <a:buNone/>
                      </a:pPr>
                      <a:r>
                        <a:rPr lang="en-CA" sz="1800" b="0" i="0" u="none" strike="noStrike" noProof="0">
                          <a:latin typeface="Calibri"/>
                        </a:rPr>
                        <a:t>Licensing</a:t>
                      </a:r>
                      <a:endParaRPr lang="en-US"/>
                    </a:p>
                  </a:txBody>
                  <a:tcPr/>
                </a:tc>
                <a:tc>
                  <a:txBody>
                    <a:bodyPr/>
                    <a:lstStyle/>
                    <a:p>
                      <a:pPr lvl="0">
                        <a:buNone/>
                      </a:pPr>
                      <a:r>
                        <a:rPr lang="en-CA" sz="1800" b="0" i="0" u="none" strike="noStrike" noProof="0">
                          <a:latin typeface="Calibri"/>
                        </a:rPr>
                        <a:t>Privacy</a:t>
                      </a:r>
                      <a:endParaRPr lang="en-US"/>
                    </a:p>
                  </a:txBody>
                  <a:tcPr/>
                </a:tc>
                <a:tc>
                  <a:txBody>
                    <a:bodyPr/>
                    <a:lstStyle/>
                    <a:p>
                      <a:r>
                        <a:rPr lang="en-US"/>
                        <a:t>Reputation</a:t>
                      </a:r>
                    </a:p>
                  </a:txBody>
                  <a:tcPr/>
                </a:tc>
                <a:extLst>
                  <a:ext uri="{0D108BD9-81ED-4DB2-BD59-A6C34878D82A}">
                    <a16:rowId xmlns:a16="http://schemas.microsoft.com/office/drawing/2014/main" val="3779581237"/>
                  </a:ext>
                </a:extLst>
              </a:tr>
              <a:tr h="370840">
                <a:tc>
                  <a:txBody>
                    <a:bodyPr/>
                    <a:lstStyle/>
                    <a:p>
                      <a:pPr lvl="0">
                        <a:buNone/>
                      </a:pPr>
                      <a:r>
                        <a:rPr lang="en-CA" sz="1100" b="0" i="0" u="none" strike="noStrike" noProof="0">
                          <a:latin typeface="Calibri"/>
                        </a:rPr>
                        <a:t>Metasploit</a:t>
                      </a:r>
                      <a:endParaRPr lang="en-US" sz="1100"/>
                    </a:p>
                  </a:txBody>
                  <a:tcPr/>
                </a:tc>
                <a:tc>
                  <a:txBody>
                    <a:bodyPr/>
                    <a:lstStyle/>
                    <a:p>
                      <a:pPr algn="just"/>
                      <a:r>
                        <a:rPr lang="en-US" sz="1100"/>
                        <a:t>Install via </a:t>
                      </a:r>
                      <a:r>
                        <a:rPr lang="en-CA" sz="1100" b="0" i="0" u="none" strike="noStrike" noProof="0">
                          <a:latin typeface="Calibri"/>
                        </a:rPr>
                        <a:t>the  </a:t>
                      </a:r>
                      <a:r>
                        <a:rPr lang="en-US" sz="1100"/>
                        <a:t>installer</a:t>
                      </a:r>
                    </a:p>
                  </a:txBody>
                  <a:tcPr/>
                </a:tc>
                <a:tc>
                  <a:txBody>
                    <a:bodyPr/>
                    <a:lstStyle/>
                    <a:p>
                      <a:pPr algn="just"/>
                      <a:r>
                        <a:rPr lang="en-US" sz="1100"/>
                        <a:t>Perform assessments by running commands</a:t>
                      </a:r>
                    </a:p>
                  </a:txBody>
                  <a:tcPr/>
                </a:tc>
                <a:tc>
                  <a:txBody>
                    <a:bodyPr/>
                    <a:lstStyle/>
                    <a:p>
                      <a:pPr algn="just"/>
                      <a:r>
                        <a:rPr lang="en-US" sz="1100"/>
                        <a:t>Testers can switch payloads by exploiting </a:t>
                      </a:r>
                      <a:r>
                        <a:rPr lang="en-US" sz="1100" err="1"/>
                        <a:t>setpayload</a:t>
                      </a:r>
                      <a:r>
                        <a:rPr lang="en-US" sz="1100"/>
                        <a:t> command</a:t>
                      </a:r>
                    </a:p>
                  </a:txBody>
                  <a:tcPr/>
                </a:tc>
                <a:tc>
                  <a:txBody>
                    <a:bodyPr/>
                    <a:lstStyle/>
                    <a:p>
                      <a:pPr lvl="0" algn="just">
                        <a:buNone/>
                      </a:pPr>
                      <a:r>
                        <a:rPr lang="en-US" sz="1100" b="0" i="0" u="none" strike="noStrike" noProof="0">
                          <a:latin typeface="Calibri"/>
                        </a:rPr>
                        <a:t>BSD-3-clause License</a:t>
                      </a:r>
                      <a:endParaRPr lang="en-US" sz="1100"/>
                    </a:p>
                  </a:txBody>
                  <a:tcPr/>
                </a:tc>
                <a:tc>
                  <a:txBody>
                    <a:bodyPr/>
                    <a:lstStyle/>
                    <a:p>
                      <a:pPr algn="just"/>
                      <a:endParaRPr lang="en-US" sz="1100"/>
                    </a:p>
                  </a:txBody>
                  <a:tcPr/>
                </a:tc>
                <a:tc>
                  <a:txBody>
                    <a:bodyPr/>
                    <a:lstStyle/>
                    <a:p>
                      <a:pPr lvl="0" algn="just">
                        <a:buNone/>
                      </a:pPr>
                      <a:r>
                        <a:rPr lang="en-US" sz="1100" b="0" i="0" u="none" strike="noStrike" noProof="0">
                          <a:latin typeface="Calibri"/>
                        </a:rPr>
                        <a:t>Over 27K stars on GitHub</a:t>
                      </a:r>
                      <a:endParaRPr lang="en-US" sz="1100"/>
                    </a:p>
                  </a:txBody>
                  <a:tcPr/>
                </a:tc>
                <a:extLst>
                  <a:ext uri="{0D108BD9-81ED-4DB2-BD59-A6C34878D82A}">
                    <a16:rowId xmlns:a16="http://schemas.microsoft.com/office/drawing/2014/main" val="3097444854"/>
                  </a:ext>
                </a:extLst>
              </a:tr>
              <a:tr h="370840">
                <a:tc>
                  <a:txBody>
                    <a:bodyPr/>
                    <a:lstStyle/>
                    <a:p>
                      <a:pPr lvl="0">
                        <a:buNone/>
                      </a:pPr>
                      <a:r>
                        <a:rPr lang="en-CA" sz="1100" b="0" i="0" u="none" strike="noStrike" noProof="0">
                          <a:latin typeface="Calibri"/>
                        </a:rPr>
                        <a:t>Nessus </a:t>
                      </a:r>
                      <a:r>
                        <a:rPr lang="en-CA" sz="1100" b="0" i="0" u="none" strike="noStrike" noProof="0" dirty="0">
                          <a:latin typeface="Calibri"/>
                        </a:rPr>
                        <a:t>Vulnerability Scanner</a:t>
                      </a:r>
                      <a:endParaRPr lang="en-US" sz="1100" b="0" i="0" u="none" strike="noStrike" noProof="0" dirty="0">
                        <a:latin typeface="Calibri"/>
                      </a:endParaRPr>
                    </a:p>
                  </a:txBody>
                  <a:tcPr/>
                </a:tc>
                <a:tc>
                  <a:txBody>
                    <a:bodyPr/>
                    <a:lstStyle/>
                    <a:p>
                      <a:pPr algn="just"/>
                      <a:r>
                        <a:rPr lang="en-US" sz="1100"/>
                        <a:t>No installation required (It bundled in the VM image)</a:t>
                      </a:r>
                    </a:p>
                  </a:txBody>
                  <a:tcPr/>
                </a:tc>
                <a:tc>
                  <a:txBody>
                    <a:bodyPr/>
                    <a:lstStyle/>
                    <a:p>
                      <a:pPr lvl="0" algn="just">
                        <a:buNone/>
                      </a:pPr>
                      <a:r>
                        <a:rPr lang="en-US" sz="1100" b="0" i="0" u="none" strike="noStrike" noProof="0"/>
                        <a:t>Perform assessments </a:t>
                      </a:r>
                      <a:r>
                        <a:rPr lang="en-CA" sz="1100" b="0" i="0" u="none" strike="noStrike" noProof="0">
                          <a:latin typeface="Calibri"/>
                        </a:rPr>
                        <a:t>via GUI</a:t>
                      </a:r>
                    </a:p>
                  </a:txBody>
                  <a:tcPr/>
                </a:tc>
                <a:tc>
                  <a:txBody>
                    <a:bodyPr/>
                    <a:lstStyle/>
                    <a:p>
                      <a:pPr lvl="0" algn="just">
                        <a:buNone/>
                      </a:pPr>
                      <a:r>
                        <a:rPr lang="en-CA" sz="1100" b="0" i="0" u="none" strike="noStrike" noProof="0">
                          <a:latin typeface="Calibri"/>
                        </a:rPr>
                        <a:t>Testers can use this scanning tool to scan the computer for any vulnerabilities</a:t>
                      </a:r>
                      <a:endParaRPr lang="en-CA" sz="1100" b="0" i="0" u="none" strike="noStrike" noProof="0" err="1">
                        <a:latin typeface="Calibri"/>
                      </a:endParaRPr>
                    </a:p>
                  </a:txBody>
                  <a:tcPr/>
                </a:tc>
                <a:tc>
                  <a:txBody>
                    <a:bodyPr/>
                    <a:lstStyle/>
                    <a:p>
                      <a:pPr lvl="0" algn="just">
                        <a:buNone/>
                      </a:pPr>
                      <a:r>
                        <a:rPr lang="en-CA" sz="1100" b="0" i="0" u="none" strike="noStrike" noProof="0">
                          <a:latin typeface="Calibri"/>
                        </a:rPr>
                        <a:t>Limited features for educations</a:t>
                      </a:r>
                      <a:endParaRPr lang="en-US" sz="1100"/>
                    </a:p>
                  </a:txBody>
                  <a:tcPr/>
                </a:tc>
                <a:tc>
                  <a:txBody>
                    <a:bodyPr/>
                    <a:lstStyle/>
                    <a:p>
                      <a:pPr algn="just"/>
                      <a:endParaRPr lang="en-US" sz="1100"/>
                    </a:p>
                  </a:txBody>
                  <a:tcPr/>
                </a:tc>
                <a:tc>
                  <a:txBody>
                    <a:bodyPr/>
                    <a:lstStyle/>
                    <a:p>
                      <a:pPr lvl="0" algn="just">
                        <a:buNone/>
                      </a:pPr>
                      <a:r>
                        <a:rPr lang="en-CA" sz="1100" b="0" i="0" u="none" strike="noStrike" noProof="0">
                          <a:latin typeface="Calibri"/>
                        </a:rPr>
                        <a:t>Claimed the top of the accuracy and adaption in the industry</a:t>
                      </a:r>
                      <a:endParaRPr lang="en-US" sz="1100" b="0" i="0" u="none" strike="noStrike" noProof="0">
                        <a:latin typeface="Calibri"/>
                      </a:endParaRPr>
                    </a:p>
                  </a:txBody>
                  <a:tcPr/>
                </a:tc>
                <a:extLst>
                  <a:ext uri="{0D108BD9-81ED-4DB2-BD59-A6C34878D82A}">
                    <a16:rowId xmlns:a16="http://schemas.microsoft.com/office/drawing/2014/main" val="190340052"/>
                  </a:ext>
                </a:extLst>
              </a:tr>
              <a:tr h="370840">
                <a:tc>
                  <a:txBody>
                    <a:bodyPr/>
                    <a:lstStyle/>
                    <a:p>
                      <a:pPr lvl="0">
                        <a:buNone/>
                      </a:pPr>
                      <a:r>
                        <a:rPr lang="en-US" sz="1100" b="0" i="0" u="none" strike="noStrike" noProof="0">
                          <a:latin typeface="Calibri"/>
                        </a:rPr>
                        <a:t>Nmap </a:t>
                      </a:r>
                      <a:endParaRPr lang="en-US" sz="1100"/>
                    </a:p>
                  </a:txBody>
                  <a:tcPr/>
                </a:tc>
                <a:tc>
                  <a:txBody>
                    <a:bodyPr/>
                    <a:lstStyle/>
                    <a:p>
                      <a:pPr algn="just"/>
                      <a:r>
                        <a:rPr lang="en-US" sz="1100"/>
                        <a:t>No installation required</a:t>
                      </a:r>
                    </a:p>
                  </a:txBody>
                  <a:tcPr/>
                </a:tc>
                <a:tc>
                  <a:txBody>
                    <a:bodyPr/>
                    <a:lstStyle/>
                    <a:p>
                      <a:pPr lvl="0" algn="just">
                        <a:buNone/>
                      </a:pPr>
                      <a:r>
                        <a:rPr lang="en-US" sz="1100" b="0" i="0" u="none" strike="noStrike" noProof="0">
                          <a:latin typeface="Calibri"/>
                        </a:rPr>
                        <a:t>Perform assessments v</a:t>
                      </a:r>
                      <a:r>
                        <a:rPr lang="en-US" sz="1100"/>
                        <a:t>ia GUI</a:t>
                      </a:r>
                    </a:p>
                  </a:txBody>
                  <a:tcPr/>
                </a:tc>
                <a:tc>
                  <a:txBody>
                    <a:bodyPr/>
                    <a:lstStyle/>
                    <a:p>
                      <a:pPr algn="just"/>
                      <a:r>
                        <a:rPr lang="en-US" sz="1100"/>
                        <a:t>It provides dozen of options. Testers can conduct custom and advanced scans</a:t>
                      </a:r>
                    </a:p>
                  </a:txBody>
                  <a:tcPr/>
                </a:tc>
                <a:tc>
                  <a:txBody>
                    <a:bodyPr/>
                    <a:lstStyle/>
                    <a:p>
                      <a:pPr algn="just"/>
                      <a:r>
                        <a:rPr lang="en-US" sz="1100"/>
                        <a:t>GNU GPLv2</a:t>
                      </a:r>
                    </a:p>
                  </a:txBody>
                  <a:tcPr/>
                </a:tc>
                <a:tc>
                  <a:txBody>
                    <a:bodyPr/>
                    <a:lstStyle/>
                    <a:p>
                      <a:pPr algn="just"/>
                      <a:endParaRPr lang="en-US" sz="1100"/>
                    </a:p>
                  </a:txBody>
                  <a:tcPr/>
                </a:tc>
                <a:tc>
                  <a:txBody>
                    <a:bodyPr/>
                    <a:lstStyle/>
                    <a:p>
                      <a:pPr algn="just"/>
                      <a:r>
                        <a:rPr lang="en-US" sz="1100"/>
                        <a:t>Recognized as one of the best port scanner tools</a:t>
                      </a:r>
                    </a:p>
                  </a:txBody>
                  <a:tcPr/>
                </a:tc>
                <a:extLst>
                  <a:ext uri="{0D108BD9-81ED-4DB2-BD59-A6C34878D82A}">
                    <a16:rowId xmlns:a16="http://schemas.microsoft.com/office/drawing/2014/main" val="4008015006"/>
                  </a:ext>
                </a:extLst>
              </a:tr>
              <a:tr h="370840">
                <a:tc>
                  <a:txBody>
                    <a:bodyPr/>
                    <a:lstStyle/>
                    <a:p>
                      <a:pPr lvl="0">
                        <a:buNone/>
                      </a:pPr>
                      <a:r>
                        <a:rPr lang="en-CA" sz="1100" b="0" i="0" u="none" strike="noStrike" noProof="0">
                          <a:latin typeface="Calibri"/>
                        </a:rPr>
                        <a:t>Burp Suite</a:t>
                      </a:r>
                      <a:endParaRPr lang="en-US" sz="1100"/>
                    </a:p>
                  </a:txBody>
                  <a:tcPr/>
                </a:tc>
                <a:tc>
                  <a:txBody>
                    <a:bodyPr/>
                    <a:lstStyle/>
                    <a:p>
                      <a:pPr lvl="0" algn="just">
                        <a:buNone/>
                      </a:pPr>
                      <a:r>
                        <a:rPr lang="en-US" sz="1100" b="0" i="0" u="none" strike="noStrike" noProof="0">
                          <a:latin typeface="Calibri"/>
                        </a:rPr>
                        <a:t>Install via </a:t>
                      </a:r>
                      <a:r>
                        <a:rPr lang="en-CA" sz="1100" b="0" i="0" u="none" strike="noStrike" noProof="0"/>
                        <a:t>the  </a:t>
                      </a:r>
                      <a:r>
                        <a:rPr lang="en-US" sz="1100" b="0" i="0" u="none" strike="noStrike" noProof="0">
                          <a:latin typeface="Calibri"/>
                        </a:rPr>
                        <a:t>installer</a:t>
                      </a:r>
                      <a:endParaRPr lang="en-US" sz="1100"/>
                    </a:p>
                  </a:txBody>
                  <a:tcPr/>
                </a:tc>
                <a:tc>
                  <a:txBody>
                    <a:bodyPr/>
                    <a:lstStyle/>
                    <a:p>
                      <a:pPr lvl="0" algn="just">
                        <a:buNone/>
                      </a:pPr>
                      <a:r>
                        <a:rPr lang="en-US" sz="1100" b="0" i="0" u="none" strike="noStrike" noProof="0">
                          <a:latin typeface="Calibri"/>
                        </a:rPr>
                        <a:t>Perform assessments via the web browser</a:t>
                      </a:r>
                      <a:endParaRPr lang="en-US" sz="1100"/>
                    </a:p>
                  </a:txBody>
                  <a:tcPr/>
                </a:tc>
                <a:tc>
                  <a:txBody>
                    <a:bodyPr/>
                    <a:lstStyle/>
                    <a:p>
                      <a:pPr algn="just"/>
                      <a:r>
                        <a:rPr lang="en-US" sz="1100"/>
                        <a:t>It allows testers to change the request payload</a:t>
                      </a:r>
                    </a:p>
                  </a:txBody>
                  <a:tcPr/>
                </a:tc>
                <a:tc>
                  <a:txBody>
                    <a:bodyPr/>
                    <a:lstStyle/>
                    <a:p>
                      <a:pPr lvl="0" algn="just">
                        <a:buNone/>
                      </a:pPr>
                      <a:r>
                        <a:rPr lang="en-CA" sz="1100" b="0" i="0" u="none" strike="noStrike" noProof="0">
                          <a:latin typeface="Calibri"/>
                        </a:rPr>
                        <a:t>Limited features for community edition</a:t>
                      </a:r>
                    </a:p>
                  </a:txBody>
                  <a:tcPr/>
                </a:tc>
                <a:tc>
                  <a:txBody>
                    <a:bodyPr/>
                    <a:lstStyle/>
                    <a:p>
                      <a:pPr algn="just"/>
                      <a:endParaRPr lang="en-US" sz="1100"/>
                    </a:p>
                  </a:txBody>
                  <a:tcPr/>
                </a:tc>
                <a:tc>
                  <a:txBody>
                    <a:bodyPr/>
                    <a:lstStyle/>
                    <a:p>
                      <a:pPr lvl="0" algn="just">
                        <a:buNone/>
                      </a:pPr>
                      <a:r>
                        <a:rPr lang="en-US" sz="1100" b="0" i="0" u="none" strike="noStrike" noProof="0">
                          <a:latin typeface="Calibri"/>
                        </a:rPr>
                        <a:t>Well received by the community with high ratings</a:t>
                      </a:r>
                    </a:p>
                  </a:txBody>
                  <a:tcPr/>
                </a:tc>
                <a:extLst>
                  <a:ext uri="{0D108BD9-81ED-4DB2-BD59-A6C34878D82A}">
                    <a16:rowId xmlns:a16="http://schemas.microsoft.com/office/drawing/2014/main" val="2107304644"/>
                  </a:ext>
                </a:extLst>
              </a:tr>
              <a:tr h="370840">
                <a:tc>
                  <a:txBody>
                    <a:bodyPr/>
                    <a:lstStyle/>
                    <a:p>
                      <a:pPr lvl="0">
                        <a:buNone/>
                      </a:pPr>
                      <a:r>
                        <a:rPr lang="en-CA" sz="1100" b="0" i="0" u="none" strike="noStrike" noProof="0">
                          <a:latin typeface="Calibri"/>
                        </a:rPr>
                        <a:t>OWASP ZAP</a:t>
                      </a:r>
                      <a:endParaRPr lang="en-US" sz="1100"/>
                    </a:p>
                  </a:txBody>
                  <a:tcPr/>
                </a:tc>
                <a:tc>
                  <a:txBody>
                    <a:bodyPr/>
                    <a:lstStyle/>
                    <a:p>
                      <a:pPr lvl="0" algn="just">
                        <a:buNone/>
                      </a:pPr>
                      <a:r>
                        <a:rPr lang="en-CA" sz="1100" b="0" i="0" u="none" strike="noStrike" noProof="0">
                          <a:latin typeface="Calibri"/>
                        </a:rPr>
                        <a:t>Install via the installer</a:t>
                      </a:r>
                      <a:endParaRPr lang="en-US" sz="1100"/>
                    </a:p>
                  </a:txBody>
                  <a:tcPr/>
                </a:tc>
                <a:tc>
                  <a:txBody>
                    <a:bodyPr/>
                    <a:lstStyle/>
                    <a:p>
                      <a:pPr lvl="0" algn="just">
                        <a:buNone/>
                      </a:pPr>
                      <a:r>
                        <a:rPr lang="en-US" sz="1100" b="0" i="0" u="none" strike="noStrike" noProof="0">
                          <a:latin typeface="Calibri"/>
                        </a:rPr>
                        <a:t>Perform assessments via GUI</a:t>
                      </a:r>
                      <a:endParaRPr lang="en-US" sz="1100"/>
                    </a:p>
                  </a:txBody>
                  <a:tcPr/>
                </a:tc>
                <a:tc>
                  <a:txBody>
                    <a:bodyPr/>
                    <a:lstStyle/>
                    <a:p>
                      <a:pPr lvl="0" algn="just">
                        <a:buNone/>
                      </a:pPr>
                      <a:r>
                        <a:rPr lang="en-CA" sz="1100" b="0" i="0" u="none" strike="noStrike" noProof="0">
                          <a:latin typeface="Calibri"/>
                        </a:rPr>
                        <a:t>Testers can use this scanning tool to scan the web applications for vulnerabilities</a:t>
                      </a:r>
                      <a:endParaRPr lang="en-US"/>
                    </a:p>
                  </a:txBody>
                  <a:tcPr/>
                </a:tc>
                <a:tc>
                  <a:txBody>
                    <a:bodyPr/>
                    <a:lstStyle/>
                    <a:p>
                      <a:pPr lvl="0" algn="just">
                        <a:buNone/>
                      </a:pPr>
                      <a:r>
                        <a:rPr lang="en-CA" sz="1100" b="0" i="0" u="none" strike="noStrike" noProof="0">
                          <a:latin typeface="Calibri"/>
                        </a:rPr>
                        <a:t>Apache 2 License</a:t>
                      </a:r>
                      <a:endParaRPr lang="en-US" sz="1100"/>
                    </a:p>
                  </a:txBody>
                  <a:tcPr/>
                </a:tc>
                <a:tc>
                  <a:txBody>
                    <a:bodyPr/>
                    <a:lstStyle/>
                    <a:p>
                      <a:pPr algn="just"/>
                      <a:endParaRPr lang="en-US" sz="1100"/>
                    </a:p>
                  </a:txBody>
                  <a:tcPr/>
                </a:tc>
                <a:tc>
                  <a:txBody>
                    <a:bodyPr/>
                    <a:lstStyle/>
                    <a:p>
                      <a:pPr algn="just"/>
                      <a:r>
                        <a:rPr lang="en-US" sz="1100"/>
                        <a:t>Has a 6 out of 10 rating on Peerspot.com</a:t>
                      </a:r>
                    </a:p>
                  </a:txBody>
                  <a:tcPr/>
                </a:tc>
                <a:extLst>
                  <a:ext uri="{0D108BD9-81ED-4DB2-BD59-A6C34878D82A}">
                    <a16:rowId xmlns:a16="http://schemas.microsoft.com/office/drawing/2014/main" val="1191990462"/>
                  </a:ext>
                </a:extLst>
              </a:tr>
              <a:tr h="370840">
                <a:tc>
                  <a:txBody>
                    <a:bodyPr/>
                    <a:lstStyle/>
                    <a:p>
                      <a:pPr lvl="0">
                        <a:buNone/>
                      </a:pPr>
                      <a:r>
                        <a:rPr lang="en-CA" sz="1100" b="0" i="0" u="none" strike="noStrike" noProof="0" err="1">
                          <a:latin typeface="Calibri"/>
                        </a:rPr>
                        <a:t>SQLmap</a:t>
                      </a:r>
                      <a:endParaRPr lang="en-US" sz="1100"/>
                    </a:p>
                  </a:txBody>
                  <a:tcPr/>
                </a:tc>
                <a:tc>
                  <a:txBody>
                    <a:bodyPr/>
                    <a:lstStyle/>
                    <a:p>
                      <a:pPr lvl="0" algn="just">
                        <a:lnSpc>
                          <a:spcPct val="100000"/>
                        </a:lnSpc>
                        <a:spcBef>
                          <a:spcPts val="0"/>
                        </a:spcBef>
                        <a:spcAft>
                          <a:spcPts val="0"/>
                        </a:spcAft>
                        <a:buNone/>
                      </a:pPr>
                      <a:r>
                        <a:rPr lang="en-US" sz="1100" b="0" i="0" u="none" strike="noStrike" noProof="0">
                          <a:latin typeface="Calibri"/>
                        </a:rPr>
                        <a:t>No installation required</a:t>
                      </a:r>
                    </a:p>
                  </a:txBody>
                  <a:tcPr/>
                </a:tc>
                <a:tc>
                  <a:txBody>
                    <a:bodyPr/>
                    <a:lstStyle/>
                    <a:p>
                      <a:pPr lvl="0" algn="just">
                        <a:buNone/>
                      </a:pPr>
                      <a:r>
                        <a:rPr lang="en-US" sz="1100" b="0" i="0" u="none" strike="noStrike" noProof="0">
                          <a:latin typeface="Calibri"/>
                        </a:rPr>
                        <a:t>Perform assessments by running commands</a:t>
                      </a:r>
                      <a:endParaRPr lang="en-US" sz="1100"/>
                    </a:p>
                  </a:txBody>
                  <a:tcPr/>
                </a:tc>
                <a:tc>
                  <a:txBody>
                    <a:bodyPr/>
                    <a:lstStyle/>
                    <a:p>
                      <a:pPr algn="just"/>
                      <a:r>
                        <a:rPr lang="en-US" sz="1100"/>
                        <a:t>Allows testers to detect and exploit SQL injection flaws</a:t>
                      </a:r>
                    </a:p>
                  </a:txBody>
                  <a:tcPr/>
                </a:tc>
                <a:tc>
                  <a:txBody>
                    <a:bodyPr/>
                    <a:lstStyle/>
                    <a:p>
                      <a:pPr algn="just"/>
                      <a:r>
                        <a:rPr lang="en-US" sz="1100"/>
                        <a:t>GNU GPL</a:t>
                      </a:r>
                    </a:p>
                  </a:txBody>
                  <a:tcPr/>
                </a:tc>
                <a:tc>
                  <a:txBody>
                    <a:bodyPr/>
                    <a:lstStyle/>
                    <a:p>
                      <a:pPr algn="just"/>
                      <a:endParaRPr lang="en-US" sz="1100"/>
                    </a:p>
                  </a:txBody>
                  <a:tcPr/>
                </a:tc>
                <a:tc>
                  <a:txBody>
                    <a:bodyPr/>
                    <a:lstStyle/>
                    <a:p>
                      <a:pPr algn="just"/>
                      <a:r>
                        <a:rPr lang="en-US" sz="1100"/>
                        <a:t>Over 23K stars on </a:t>
                      </a:r>
                      <a:r>
                        <a:rPr lang="en-US" sz="1100" err="1"/>
                        <a:t>Github</a:t>
                      </a:r>
                    </a:p>
                  </a:txBody>
                  <a:tcPr/>
                </a:tc>
                <a:extLst>
                  <a:ext uri="{0D108BD9-81ED-4DB2-BD59-A6C34878D82A}">
                    <a16:rowId xmlns:a16="http://schemas.microsoft.com/office/drawing/2014/main" val="1380962260"/>
                  </a:ext>
                </a:extLst>
              </a:tr>
              <a:tr h="370839">
                <a:tc>
                  <a:txBody>
                    <a:bodyPr/>
                    <a:lstStyle/>
                    <a:p>
                      <a:pPr lvl="0">
                        <a:buNone/>
                      </a:pPr>
                      <a:r>
                        <a:rPr lang="en-CA" sz="1100" b="0" i="0" u="none" strike="noStrike" noProof="0"/>
                        <a:t>Kali Linux</a:t>
                      </a:r>
                    </a:p>
                  </a:txBody>
                  <a:tcPr/>
                </a:tc>
                <a:tc>
                  <a:txBody>
                    <a:bodyPr/>
                    <a:lstStyle/>
                    <a:p>
                      <a:pPr lvl="0" algn="just">
                        <a:buNone/>
                      </a:pPr>
                      <a:r>
                        <a:rPr lang="en-US" sz="1100" b="0" i="0" u="none" strike="noStrike" noProof="0">
                          <a:latin typeface="Calibri"/>
                        </a:rPr>
                        <a:t>No installation required (It bundled in the VM image)</a:t>
                      </a:r>
                      <a:endParaRPr lang="en-US" sz="1100"/>
                    </a:p>
                  </a:txBody>
                  <a:tcPr/>
                </a:tc>
                <a:tc>
                  <a:txBody>
                    <a:bodyPr/>
                    <a:lstStyle/>
                    <a:p>
                      <a:pPr lvl="0" algn="just">
                        <a:buNone/>
                      </a:pPr>
                      <a:r>
                        <a:rPr lang="en-US" sz="1100" b="0" i="0" u="none" strike="noStrike" noProof="0">
                          <a:latin typeface="Calibri"/>
                        </a:rPr>
                        <a:t>Perform assessments by running commands inside Linux environment</a:t>
                      </a:r>
                      <a:endParaRPr lang="en-US" sz="1100" b="0" i="0" u="none" strike="noStrike" noProof="0" err="1">
                        <a:latin typeface="Calibri"/>
                      </a:endParaRPr>
                    </a:p>
                  </a:txBody>
                  <a:tcPr/>
                </a:tc>
                <a:tc>
                  <a:txBody>
                    <a:bodyPr/>
                    <a:lstStyle/>
                    <a:p>
                      <a:pPr lvl="0" algn="just">
                        <a:buNone/>
                      </a:pPr>
                      <a:r>
                        <a:rPr lang="en-US" sz="1100"/>
                        <a:t>Very flexible, allowing users to perform penetration testing with a variety of tools built in.</a:t>
                      </a:r>
                    </a:p>
                  </a:txBody>
                  <a:tcPr/>
                </a:tc>
                <a:tc>
                  <a:txBody>
                    <a:bodyPr/>
                    <a:lstStyle/>
                    <a:p>
                      <a:pPr lvl="0" algn="just">
                        <a:buNone/>
                      </a:pPr>
                      <a:r>
                        <a:rPr lang="en-US" sz="1100" b="0" i="0" u="none" strike="noStrike" noProof="0">
                          <a:latin typeface="Calibri"/>
                        </a:rPr>
                        <a:t>GNU GPL </a:t>
                      </a:r>
                      <a:endParaRPr lang="en-US" sz="1100"/>
                    </a:p>
                  </a:txBody>
                  <a:tcPr/>
                </a:tc>
                <a:tc>
                  <a:txBody>
                    <a:bodyPr/>
                    <a:lstStyle/>
                    <a:p>
                      <a:pPr lvl="0" algn="just">
                        <a:buNone/>
                      </a:pPr>
                      <a:endParaRPr lang="en-US" sz="1100"/>
                    </a:p>
                  </a:txBody>
                  <a:tcPr/>
                </a:tc>
                <a:tc>
                  <a:txBody>
                    <a:bodyPr/>
                    <a:lstStyle/>
                    <a:p>
                      <a:pPr lvl="0" algn="just">
                        <a:buNone/>
                      </a:pPr>
                      <a:r>
                        <a:rPr lang="en-US" sz="1100"/>
                        <a:t>Well recognized by cybersecurity professionals as the code is open source.</a:t>
                      </a:r>
                    </a:p>
                  </a:txBody>
                  <a:tcPr/>
                </a:tc>
                <a:extLst>
                  <a:ext uri="{0D108BD9-81ED-4DB2-BD59-A6C34878D82A}">
                    <a16:rowId xmlns:a16="http://schemas.microsoft.com/office/drawing/2014/main" val="663367602"/>
                  </a:ext>
                </a:extLst>
              </a:tr>
              <a:tr h="370838">
                <a:tc>
                  <a:txBody>
                    <a:bodyPr/>
                    <a:lstStyle/>
                    <a:p>
                      <a:pPr lvl="0">
                        <a:buNone/>
                      </a:pPr>
                      <a:r>
                        <a:rPr lang="en-CA" sz="1100" b="0" i="0" u="none" strike="noStrike" noProof="0">
                          <a:latin typeface="Calibri"/>
                        </a:rPr>
                        <a:t>Jawfish</a:t>
                      </a:r>
                    </a:p>
                  </a:txBody>
                  <a:tcPr/>
                </a:tc>
                <a:tc>
                  <a:txBody>
                    <a:bodyPr/>
                    <a:lstStyle/>
                    <a:p>
                      <a:pPr lvl="0" algn="just">
                        <a:buNone/>
                      </a:pPr>
                      <a:r>
                        <a:rPr lang="en-US" sz="1100" b="0" i="0" u="none" strike="noStrike" noProof="0">
                          <a:latin typeface="Calibri"/>
                        </a:rPr>
                        <a:t>No installation required</a:t>
                      </a:r>
                      <a:endParaRPr lang="en-US" sz="1100"/>
                    </a:p>
                  </a:txBody>
                  <a:tcPr/>
                </a:tc>
                <a:tc>
                  <a:txBody>
                    <a:bodyPr/>
                    <a:lstStyle/>
                    <a:p>
                      <a:pPr lvl="0" algn="just">
                        <a:buNone/>
                      </a:pPr>
                      <a:r>
                        <a:rPr lang="en-US" sz="1100"/>
                        <a:t>Execute by the Python runtime</a:t>
                      </a:r>
                    </a:p>
                  </a:txBody>
                  <a:tcPr/>
                </a:tc>
                <a:tc>
                  <a:txBody>
                    <a:bodyPr/>
                    <a:lstStyle/>
                    <a:p>
                      <a:pPr lvl="0" algn="just">
                        <a:buNone/>
                      </a:pPr>
                      <a:r>
                        <a:rPr lang="en-US" sz="1100"/>
                        <a:t>Allows testers to perform pen testing on web applications</a:t>
                      </a:r>
                    </a:p>
                  </a:txBody>
                  <a:tcPr/>
                </a:tc>
                <a:tc>
                  <a:txBody>
                    <a:bodyPr/>
                    <a:lstStyle/>
                    <a:p>
                      <a:pPr lvl="0" algn="just">
                        <a:buNone/>
                      </a:pPr>
                      <a:r>
                        <a:rPr lang="en-CA" sz="1100" b="0" i="0" u="none" strike="noStrike" noProof="0">
                          <a:latin typeface="Calibri"/>
                        </a:rPr>
                        <a:t>MIT License</a:t>
                      </a:r>
                      <a:endParaRPr lang="en-US" sz="1100"/>
                    </a:p>
                  </a:txBody>
                  <a:tcPr/>
                </a:tc>
                <a:tc>
                  <a:txBody>
                    <a:bodyPr/>
                    <a:lstStyle/>
                    <a:p>
                      <a:pPr lvl="0" algn="just">
                        <a:buNone/>
                      </a:pPr>
                      <a:endParaRPr lang="en-US" sz="1100"/>
                    </a:p>
                  </a:txBody>
                  <a:tcPr/>
                </a:tc>
                <a:tc>
                  <a:txBody>
                    <a:bodyPr/>
                    <a:lstStyle/>
                    <a:p>
                      <a:pPr lvl="0" algn="just">
                        <a:buNone/>
                      </a:pPr>
                      <a:r>
                        <a:rPr lang="en-US" sz="1100"/>
                        <a:t>Not a well reputed tool</a:t>
                      </a:r>
                    </a:p>
                  </a:txBody>
                  <a:tcPr/>
                </a:tc>
                <a:extLst>
                  <a:ext uri="{0D108BD9-81ED-4DB2-BD59-A6C34878D82A}">
                    <a16:rowId xmlns:a16="http://schemas.microsoft.com/office/drawing/2014/main" val="1618552034"/>
                  </a:ext>
                </a:extLst>
              </a:tr>
            </a:tbl>
          </a:graphicData>
        </a:graphic>
      </p:graphicFrame>
    </p:spTree>
    <p:extLst>
      <p:ext uri="{BB962C8B-B14F-4D97-AF65-F5344CB8AC3E}">
        <p14:creationId xmlns:p14="http://schemas.microsoft.com/office/powerpoint/2010/main" val="463765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Seminar 3: Evaluation Exercise</vt:lpstr>
      <vt:lpstr>Agenda</vt:lpstr>
      <vt:lpstr>Overview</vt:lpstr>
      <vt:lpstr>Metasploit</vt:lpstr>
      <vt:lpstr>Nmap</vt:lpstr>
      <vt:lpstr>Sqlmap</vt:lpstr>
      <vt:lpstr>Evaluation for 8 pen tools at a glance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2022-04-19T02:38:22Z</dcterms:created>
  <dcterms:modified xsi:type="dcterms:W3CDTF">2022-05-29T05:41:11Z</dcterms:modified>
</cp:coreProperties>
</file>