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F4D15-3D1B-3A49-E721-8ADF3D0968D8}" v="3" dt="2022-05-21T04:06:16.273"/>
    <p1510:client id="{7D652C2C-13D2-82C6-0280-0E086F737A3D}" v="430" dt="2022-05-21T03:18:08.065"/>
    <p1510:client id="{7FF4E7E1-2310-B3DE-8463-DC35BED5E71B}" v="308" dt="2022-05-19T16:07:17.654"/>
    <p1510:client id="{8D022974-1821-E9BF-2433-04B18E1980FA}" v="72" dt="2022-05-21T05:24:38.759"/>
    <p1510:client id="{9BDD73AD-574A-F10F-6E94-E60EC4760D44}" v="7" dt="2022-05-15T16:57:29.823"/>
    <p1510:client id="{C9B5CC03-3FC9-4EB3-9B95-9DBA44D849FC}" v="25" dt="2022-05-15T05:54:51.557"/>
    <p1510:client id="{CCD6432F-A716-17C6-06FE-05C2E80A083E}" v="33" dt="2022-05-21T08:18:16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class/cs224w-readings/lua04p2p.pdf" TargetMode="External"/><Relationship Id="rId2" Type="http://schemas.openxmlformats.org/officeDocument/2006/relationships/hyperlink" Target="https://www.sciencedirect.com/topics/computer-science/peer-to-peer-net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Seminar 6:</a:t>
            </a:r>
            <a:br>
              <a:rPr lang="en-US" sz="7200">
                <a:ea typeface="+mj-lt"/>
                <a:cs typeface="+mj-lt"/>
              </a:rPr>
            </a:br>
            <a:r>
              <a:rPr lang="en-US" sz="7200">
                <a:ea typeface="+mj-lt"/>
                <a:cs typeface="+mj-lt"/>
              </a:rPr>
              <a:t>Discussion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03014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200">
              <a:ea typeface="Calibri"/>
              <a:cs typeface="Calibri"/>
            </a:endParaRPr>
          </a:p>
          <a:p>
            <a:r>
              <a:rPr lang="en-US" sz="1400">
                <a:cs typeface="Calibri"/>
              </a:rPr>
              <a:t>Team B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Sathira </a:t>
            </a:r>
            <a:r>
              <a:rPr lang="en-US" sz="1400" err="1">
                <a:ea typeface="+mn-lt"/>
                <a:cs typeface="+mn-lt"/>
              </a:rPr>
              <a:t>Padukka</a:t>
            </a:r>
            <a:r>
              <a:rPr lang="en-US" sz="1400">
                <a:ea typeface="+mn-lt"/>
                <a:cs typeface="+mn-lt"/>
              </a:rPr>
              <a:t>, Babatunde Ahmed, Yin Ping Lai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58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9D36-9277-A1DB-9E40-052CC99B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Team 2:</a:t>
            </a:r>
            <a:r>
              <a:rPr lang="en-US">
                <a:ea typeface="+mn-lt"/>
                <a:cs typeface="+mn-lt"/>
              </a:rPr>
              <a:t> It is our belief that the future of the Internet is based on peer-to-peer overlay-based networking (BitTorrent, TOR, Freenet, KAD).</a:t>
            </a:r>
          </a:p>
        </p:txBody>
      </p:sp>
    </p:spTree>
    <p:extLst>
      <p:ext uri="{BB962C8B-B14F-4D97-AF65-F5344CB8AC3E}">
        <p14:creationId xmlns:p14="http://schemas.microsoft.com/office/powerpoint/2010/main" val="252602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B7AE-79A6-4231-3BD0-80498482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Peer-to-peer Overlay-based networking</a:t>
            </a:r>
            <a:endParaRPr lang="en-US" sz="3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D65B-F9BF-8C55-44D2-DCBD1911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Peer-to-peer network:</a:t>
            </a:r>
            <a:r>
              <a:rPr lang="en-US" sz="2400">
                <a:ea typeface="+mn-lt"/>
                <a:cs typeface="+mn-lt"/>
              </a:rPr>
              <a:t> Infrastructure that allows two or more computer systems to connect and share resources without requiring a separate server or server software (Naomi J. Alpern, Robert J. Shimonski, 2010.)</a:t>
            </a:r>
          </a:p>
          <a:p>
            <a:pPr lvl="1"/>
            <a:r>
              <a:rPr lang="en-US" sz="2000">
                <a:cs typeface="Calibri"/>
              </a:rPr>
              <a:t>Applications: BitTorrent, </a:t>
            </a:r>
            <a:r>
              <a:rPr lang="en-US" sz="2000">
                <a:ea typeface="+mn-lt"/>
                <a:cs typeface="+mn-lt"/>
              </a:rPr>
              <a:t>Napster, and Tor browser</a:t>
            </a:r>
          </a:p>
          <a:p>
            <a:r>
              <a:rPr lang="en-US" sz="2400">
                <a:ea typeface="+mn-lt"/>
                <a:cs typeface="+mn-lt"/>
              </a:rPr>
              <a:t>Overlay-based networking: Communication networks that are built on top of another network and is supported by its infrastructure.</a:t>
            </a:r>
          </a:p>
          <a:p>
            <a:r>
              <a:rPr lang="en-US" sz="2400">
                <a:ea typeface="+mn-lt"/>
                <a:cs typeface="+mn-lt"/>
              </a:rPr>
              <a:t>Peer-to-peer overlay-based network - A peer-to-peer overlay network is an ahead of client-server systems by having symmetry in roles where a client may also be a server. It allows access to its resources by other systems and supports resource sharing, which requires fault-tolerance, self-organization and massive scalability properties (Keong Lua et al., 2004).</a:t>
            </a:r>
          </a:p>
        </p:txBody>
      </p:sp>
    </p:spTree>
    <p:extLst>
      <p:ext uri="{BB962C8B-B14F-4D97-AF65-F5344CB8AC3E}">
        <p14:creationId xmlns:p14="http://schemas.microsoft.com/office/powerpoint/2010/main" val="42240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2CDC0988-8610-6A03-5E02-6336EACA5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2" r="5362"/>
          <a:stretch/>
        </p:blipFill>
        <p:spPr>
          <a:xfrm>
            <a:off x="2286020" y="1711136"/>
            <a:ext cx="7759371" cy="4366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B3C335-3299-2150-2C6F-F9880298F4CC}"/>
              </a:ext>
            </a:extLst>
          </p:cNvPr>
          <p:cNvSpPr txBox="1"/>
          <p:nvPr/>
        </p:nvSpPr>
        <p:spPr>
          <a:xfrm>
            <a:off x="366133" y="328961"/>
            <a:ext cx="105583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+mj-lt"/>
                <a:ea typeface="+mj-lt"/>
                <a:cs typeface="+mj-lt"/>
              </a:rPr>
              <a:t>Peer-to-peer Overlay-based networking visualization </a:t>
            </a:r>
          </a:p>
        </p:txBody>
      </p:sp>
    </p:spTree>
    <p:extLst>
      <p:ext uri="{BB962C8B-B14F-4D97-AF65-F5344CB8AC3E}">
        <p14:creationId xmlns:p14="http://schemas.microsoft.com/office/powerpoint/2010/main" val="313523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ACE9-8F2C-A006-2314-4DCD20FF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Why choose Peer-to-peer Overlay-based networks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E26A-7CAE-459D-86F3-9099EBC4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one of the architectures capable of providing,</a:t>
            </a:r>
          </a:p>
          <a:p>
            <a:pPr lvl="1"/>
            <a:r>
              <a:rPr lang="en-US">
                <a:ea typeface="+mn-lt"/>
                <a:cs typeface="+mn-lt"/>
              </a:rPr>
              <a:t>Robust</a:t>
            </a:r>
          </a:p>
          <a:p>
            <a:pPr lvl="1"/>
            <a:r>
              <a:rPr lang="en-US">
                <a:ea typeface="+mn-lt"/>
                <a:cs typeface="+mn-lt"/>
              </a:rPr>
              <a:t>Scalable</a:t>
            </a:r>
          </a:p>
          <a:p>
            <a:pPr lvl="1"/>
            <a:r>
              <a:rPr lang="en-US">
                <a:ea typeface="+mn-lt"/>
                <a:cs typeface="+mn-lt"/>
              </a:rPr>
              <a:t>Self-organizing </a:t>
            </a:r>
          </a:p>
          <a:p>
            <a:pPr lvl="1"/>
            <a:r>
              <a:rPr lang="en-US">
                <a:ea typeface="+mn-lt"/>
                <a:cs typeface="+mn-lt"/>
              </a:rPr>
              <a:t>Better load balancing capabilities</a:t>
            </a:r>
          </a:p>
          <a:p>
            <a:pPr lvl="1"/>
            <a:r>
              <a:rPr lang="en-US">
                <a:ea typeface="+mn-lt"/>
                <a:cs typeface="+mn-lt"/>
              </a:rPr>
              <a:t>Performance</a:t>
            </a:r>
          </a:p>
          <a:p>
            <a:pPr lvl="1"/>
            <a:r>
              <a:rPr lang="en-US">
                <a:ea typeface="+mn-lt"/>
                <a:cs typeface="+mn-lt"/>
              </a:rPr>
              <a:t>No single-point of failure</a:t>
            </a:r>
          </a:p>
          <a:p>
            <a:pPr lvl="1"/>
            <a:r>
              <a:rPr lang="en-US">
                <a:ea typeface="+mn-lt"/>
                <a:cs typeface="+mn-lt"/>
              </a:rPr>
              <a:t>Censorship resistance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networking solutions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99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FB80-16FD-8DBB-574A-A51503E8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Future of P2P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9EA1-4076-355A-F3D5-F4EAA75B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Blockchain technology leverages the power of P2P networks for transactions.</a:t>
            </a:r>
          </a:p>
          <a:p>
            <a:r>
              <a:rPr lang="en-US" sz="2400">
                <a:cs typeface="Calibri"/>
              </a:rPr>
              <a:t>As a distributed ledger technology, blockchain records transactions as an immutable timestamped digital block that indicates senders and receivers. </a:t>
            </a:r>
          </a:p>
          <a:p>
            <a:r>
              <a:rPr lang="en-US" sz="2400">
                <a:cs typeface="Calibri"/>
              </a:rPr>
              <a:t>No centralized authority manages the blockchain networks and only the participants can validate transactions among each other.</a:t>
            </a:r>
          </a:p>
          <a:p>
            <a:r>
              <a:rPr lang="en-US" sz="2400">
                <a:cs typeface="Calibri"/>
              </a:rPr>
              <a:t>We believe there is a big market in the crypto currency and NFT space where P2P networks are used.</a:t>
            </a:r>
          </a:p>
        </p:txBody>
      </p:sp>
    </p:spTree>
    <p:extLst>
      <p:ext uri="{BB962C8B-B14F-4D97-AF65-F5344CB8AC3E}">
        <p14:creationId xmlns:p14="http://schemas.microsoft.com/office/powerpoint/2010/main" val="372070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9A2C-5944-1BE1-CD4E-7A9269E5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7C07-47B5-D712-84D7-2CD6C8C1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cs typeface="Calibri"/>
              </a:rPr>
              <a:t>[1] </a:t>
            </a:r>
            <a:r>
              <a:rPr lang="en-US" sz="1400">
                <a:ea typeface="+mn-lt"/>
                <a:cs typeface="+mn-lt"/>
              </a:rPr>
              <a:t>Naomi J. Alpern, Robert J. </a:t>
            </a:r>
            <a:r>
              <a:rPr lang="en-US" sz="1400" err="1">
                <a:ea typeface="+mn-lt"/>
                <a:cs typeface="+mn-lt"/>
              </a:rPr>
              <a:t>Shimonski</a:t>
            </a:r>
            <a:r>
              <a:rPr lang="en-US" sz="1400">
                <a:ea typeface="+mn-lt"/>
                <a:cs typeface="+mn-lt"/>
              </a:rPr>
              <a:t>, (2010.), "</a:t>
            </a:r>
            <a:r>
              <a:rPr lang="en-US" sz="1400"/>
              <a:t>Peer to Peer Networks</a:t>
            </a:r>
            <a:r>
              <a:rPr lang="en-US" sz="1400">
                <a:ea typeface="+mn-lt"/>
                <a:cs typeface="+mn-lt"/>
              </a:rPr>
              <a:t>". [online] Available at: </a:t>
            </a:r>
            <a:r>
              <a:rPr lang="en-US" sz="1400">
                <a:ea typeface="+mn-lt"/>
                <a:cs typeface="+mn-lt"/>
                <a:hlinkClick r:id="rId2"/>
              </a:rPr>
              <a:t>https://www.sciencedirect.com/topics/computer-science/peer-to-peer-networks</a:t>
            </a:r>
            <a:r>
              <a:rPr lang="en-US" sz="1400">
                <a:ea typeface="+mn-lt"/>
                <a:cs typeface="+mn-lt"/>
              </a:rPr>
              <a:t>. [Accessed on 20 May 2022].</a:t>
            </a:r>
          </a:p>
          <a:p>
            <a:r>
              <a:rPr lang="en-US" sz="1400">
                <a:cs typeface="Calibri" panose="020F0502020204030204"/>
              </a:rPr>
              <a:t>[2] </a:t>
            </a:r>
            <a:r>
              <a:rPr lang="en-US" sz="1400">
                <a:ea typeface="+mn-lt"/>
                <a:cs typeface="+mn-lt"/>
              </a:rPr>
              <a:t>Keong Lua, E., Crowcroft, J., Pias, M., Sharma, R. and Lim, S. (2004). </a:t>
            </a:r>
            <a:r>
              <a:rPr lang="en-US" sz="1400" i="1">
                <a:ea typeface="+mn-lt"/>
                <a:cs typeface="+mn-lt"/>
              </a:rPr>
              <a:t>A Survey and Comparison of Peer-to-Peer Overlay Network Schemes</a:t>
            </a:r>
            <a:r>
              <a:rPr lang="en-US" sz="1400">
                <a:ea typeface="+mn-lt"/>
                <a:cs typeface="+mn-lt"/>
              </a:rPr>
              <a:t>. [online] </a:t>
            </a:r>
            <a:r>
              <a:rPr lang="en-US" sz="1400" i="1">
                <a:ea typeface="+mn-lt"/>
                <a:cs typeface="+mn-lt"/>
              </a:rPr>
              <a:t>IEEE COMMUNICATIONS SURVEY AND TUTORIAL</a:t>
            </a:r>
            <a:r>
              <a:rPr lang="en-US" sz="1400">
                <a:ea typeface="+mn-lt"/>
                <a:cs typeface="+mn-lt"/>
              </a:rPr>
              <a:t>. Available at: </a:t>
            </a:r>
            <a:r>
              <a:rPr lang="en-US" sz="1400">
                <a:ea typeface="+mn-lt"/>
                <a:cs typeface="+mn-lt"/>
                <a:hlinkClick r:id="rId3"/>
              </a:rPr>
              <a:t>https://snap.stanford.edu/class/cs224w-readings/lua04p2p.pdf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>
              <a:cs typeface="Calibri" panose="020F0502020204030204"/>
            </a:endParaRPr>
          </a:p>
          <a:p>
            <a:endParaRPr lang="en-US" sz="1400">
              <a:cs typeface="Calibri" panose="020F0502020204030204"/>
            </a:endParaRPr>
          </a:p>
          <a:p>
            <a:endParaRPr lang="en-US" sz="1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676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Seminar 6: Discussion</vt:lpstr>
      <vt:lpstr>PowerPoint Presentation</vt:lpstr>
      <vt:lpstr>Peer-to-peer Overlay-based networking</vt:lpstr>
      <vt:lpstr>PowerPoint Presentation</vt:lpstr>
      <vt:lpstr>Why choose Peer-to-peer Overlay-based networks</vt:lpstr>
      <vt:lpstr>Future of P2P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2022-05-15T05:53:02Z</dcterms:created>
  <dcterms:modified xsi:type="dcterms:W3CDTF">2022-05-29T05:31:20Z</dcterms:modified>
</cp:coreProperties>
</file>