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0"/>
  </p:notesMasterIdLst>
  <p:sldIdLst>
    <p:sldId id="256" r:id="rId2"/>
    <p:sldId id="260" r:id="rId3"/>
    <p:sldId id="259" r:id="rId4"/>
    <p:sldId id="267" r:id="rId5"/>
    <p:sldId id="292" r:id="rId6"/>
    <p:sldId id="270" r:id="rId7"/>
    <p:sldId id="262" r:id="rId8"/>
    <p:sldId id="273" r:id="rId9"/>
    <p:sldId id="261" r:id="rId10"/>
    <p:sldId id="264" r:id="rId11"/>
    <p:sldId id="284" r:id="rId12"/>
    <p:sldId id="285" r:id="rId13"/>
    <p:sldId id="286" r:id="rId14"/>
    <p:sldId id="265" r:id="rId15"/>
    <p:sldId id="287" r:id="rId16"/>
    <p:sldId id="291" r:id="rId17"/>
    <p:sldId id="288" r:id="rId18"/>
    <p:sldId id="289" r:id="rId19"/>
    <p:sldId id="278" r:id="rId20"/>
    <p:sldId id="283" r:id="rId21"/>
    <p:sldId id="290" r:id="rId22"/>
    <p:sldId id="280" r:id="rId23"/>
    <p:sldId id="271" r:id="rId24"/>
    <p:sldId id="281" r:id="rId25"/>
    <p:sldId id="293" r:id="rId26"/>
    <p:sldId id="294" r:id="rId27"/>
    <p:sldId id="277"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32" autoAdjust="0"/>
    <p:restoredTop sz="94662" autoAdjust="0"/>
  </p:normalViewPr>
  <p:slideViewPr>
    <p:cSldViewPr>
      <p:cViewPr>
        <p:scale>
          <a:sx n="76" d="100"/>
          <a:sy n="76" d="100"/>
        </p:scale>
        <p:origin x="-13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59EC9A-1F15-44C0-B9B4-ED8FAF8FD132}" type="datetimeFigureOut">
              <a:rPr lang="en-IN" smtClean="0"/>
              <a:t>27-09-2022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7F35F-2443-4CA2-9C9A-CDFACDAD0FB7}" type="slidenum">
              <a:rPr lang="en-IN" smtClean="0"/>
              <a:t>‹#›</a:t>
            </a:fld>
            <a:endParaRPr lang="en-IN"/>
          </a:p>
        </p:txBody>
      </p:sp>
    </p:spTree>
    <p:extLst>
      <p:ext uri="{BB962C8B-B14F-4D97-AF65-F5344CB8AC3E}">
        <p14:creationId xmlns:p14="http://schemas.microsoft.com/office/powerpoint/2010/main" val="326488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6B439C-2984-448C-96F5-0FC1A1B3EAB2}" type="datetimeFigureOut">
              <a:rPr lang="en-US" smtClean="0"/>
              <a:pPr/>
              <a:t>9/27/2022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305CDC-A25B-4C73-A896-72FC79A538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6B439C-2984-448C-96F5-0FC1A1B3EAB2}"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05CDC-A25B-4C73-A896-72FC79A538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946B439C-2984-448C-96F5-0FC1A1B3EAB2}" type="datetimeFigureOut">
              <a:rPr lang="en-US" smtClean="0"/>
              <a:pPr/>
              <a:t>9/27/2022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71305CDC-A25B-4C73-A896-72FC79A538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6B439C-2984-448C-96F5-0FC1A1B3EAB2}"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1305CDC-A25B-4C73-A896-72FC79A538A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6B439C-2984-448C-96F5-0FC1A1B3EAB2}" type="datetimeFigureOut">
              <a:rPr lang="en-US" smtClean="0"/>
              <a:pPr/>
              <a:t>9/27/2022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1305CDC-A25B-4C73-A896-72FC79A538A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6B439C-2984-448C-96F5-0FC1A1B3EAB2}" type="datetimeFigureOut">
              <a:rPr lang="en-US" smtClean="0"/>
              <a:pPr/>
              <a:t>9/27/2022</a:t>
            </a:fld>
            <a:endParaRPr lang="en-US"/>
          </a:p>
        </p:txBody>
      </p:sp>
      <p:sp>
        <p:nvSpPr>
          <p:cNvPr id="10" name="Slide Number Placeholder 9"/>
          <p:cNvSpPr>
            <a:spLocks noGrp="1"/>
          </p:cNvSpPr>
          <p:nvPr>
            <p:ph type="sldNum" sz="quarter" idx="16"/>
          </p:nvPr>
        </p:nvSpPr>
        <p:spPr/>
        <p:txBody>
          <a:bodyPr rtlCol="0"/>
          <a:lstStyle/>
          <a:p>
            <a:fld id="{71305CDC-A25B-4C73-A896-72FC79A538A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6B439C-2984-448C-96F5-0FC1A1B3EAB2}" type="datetimeFigureOut">
              <a:rPr lang="en-US" smtClean="0"/>
              <a:pPr/>
              <a:t>9/27/2022</a:t>
            </a:fld>
            <a:endParaRPr lang="en-US"/>
          </a:p>
        </p:txBody>
      </p:sp>
      <p:sp>
        <p:nvSpPr>
          <p:cNvPr id="12" name="Slide Number Placeholder 11"/>
          <p:cNvSpPr>
            <a:spLocks noGrp="1"/>
          </p:cNvSpPr>
          <p:nvPr>
            <p:ph type="sldNum" sz="quarter" idx="16"/>
          </p:nvPr>
        </p:nvSpPr>
        <p:spPr/>
        <p:txBody>
          <a:bodyPr rtlCol="0"/>
          <a:lstStyle/>
          <a:p>
            <a:fld id="{71305CDC-A25B-4C73-A896-72FC79A538A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6B439C-2984-448C-96F5-0FC1A1B3EAB2}" type="datetimeFigureOut">
              <a:rPr lang="en-US" smtClean="0"/>
              <a:pPr/>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305CDC-A25B-4C73-A896-72FC79A538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B439C-2984-448C-96F5-0FC1A1B3EAB2}" type="datetimeFigureOut">
              <a:rPr lang="en-US" smtClean="0"/>
              <a:pPr/>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1305CDC-A25B-4C73-A896-72FC79A538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6B439C-2984-448C-96F5-0FC1A1B3EAB2}"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305CDC-A25B-4C73-A896-72FC79A538A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946B439C-2984-448C-96F5-0FC1A1B3EAB2}" type="datetimeFigureOut">
              <a:rPr lang="en-US" smtClean="0"/>
              <a:pPr/>
              <a:t>9/27/2022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71305CDC-A25B-4C73-A896-72FC79A538A8}"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6B439C-2984-448C-96F5-0FC1A1B3EAB2}" type="datetimeFigureOut">
              <a:rPr lang="en-US" smtClean="0"/>
              <a:pPr/>
              <a:t>9/27/2022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305CDC-A25B-4C73-A896-72FC79A538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ikit-learn.org/stable/modules/tree.html#tree-regression" TargetMode="External"/><Relationship Id="rId2" Type="http://schemas.openxmlformats.org/officeDocument/2006/relationships/hyperlink" Target="https://scikit-learn.org/stable/modules/tree.html#tree-classification" TargetMode="Externa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topics/computer-science/classification-machine-learning" TargetMode="External"/><Relationship Id="rId2" Type="http://schemas.openxmlformats.org/officeDocument/2006/relationships/hyperlink" Target="https://www.sciencedirect.com/topics/computer-science/machine-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7" Type="http://schemas.openxmlformats.org/officeDocument/2006/relationships/hyperlink" Target="https://www.nvidia.com/en-us/deep-learning-ai/solutions/data-science/apache-spark-3/" TargetMode="External"/><Relationship Id="rId2" Type="http://schemas.openxmlformats.org/officeDocument/2006/relationships/hyperlink" Target="https://xgboost.ai/" TargetMode="External"/><Relationship Id="rId1" Type="http://schemas.openxmlformats.org/officeDocument/2006/relationships/slideLayout" Target="../slideLayouts/slideLayout2.xml"/><Relationship Id="rId6" Type="http://schemas.openxmlformats.org/officeDocument/2006/relationships/hyperlink" Target="https://chrome.google.com/webstore/detail/caret/fljalecfjciodhpcledpamjachpmelml?hl=en" TargetMode="External"/><Relationship Id="rId5" Type="http://schemas.openxmlformats.org/officeDocument/2006/relationships/hyperlink" Target="https://scikit-learn.org/stable/" TargetMode="External"/><Relationship Id="rId4" Type="http://schemas.openxmlformats.org/officeDocument/2006/relationships/hyperlink" Target="https://developer.nvidia.com/blog/gradient-boosting-decision-trees-xgboost-cuda/"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4343400"/>
            <a:ext cx="6477000" cy="1828800"/>
          </a:xfrm>
        </p:spPr>
        <p:txBody>
          <a:bodyPr>
            <a:normAutofit fontScale="90000"/>
          </a:bodyPr>
          <a:lstStyle/>
          <a:p>
            <a:r>
              <a:rPr lang="en-US" b="1" dirty="0" smtClean="0"/>
              <a:t>Diabetes Prediction SYSTEM using Machine Learning Techniques</a:t>
            </a:r>
            <a:br>
              <a:rPr lang="en-US" b="1"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Models and Findings</a:t>
            </a:r>
            <a:endParaRPr lang="en-US" dirty="0"/>
          </a:p>
        </p:txBody>
      </p:sp>
      <p:sp>
        <p:nvSpPr>
          <p:cNvPr id="3" name="Content Placeholder 2"/>
          <p:cNvSpPr>
            <a:spLocks noGrp="1"/>
          </p:cNvSpPr>
          <p:nvPr>
            <p:ph sz="quarter" idx="1"/>
          </p:nvPr>
        </p:nvSpPr>
        <p:spPr/>
        <p:txBody>
          <a:bodyPr numCol="1">
            <a:normAutofit lnSpcReduction="10000"/>
          </a:bodyPr>
          <a:lstStyle/>
          <a:p>
            <a:pPr>
              <a:buNone/>
            </a:pPr>
            <a:r>
              <a:rPr lang="en-US" dirty="0" smtClean="0"/>
              <a:t>Columns Used:   </a:t>
            </a:r>
          </a:p>
          <a:p>
            <a:r>
              <a:rPr lang="en-US" dirty="0" smtClean="0"/>
              <a:t>Cholesterol</a:t>
            </a:r>
          </a:p>
          <a:p>
            <a:r>
              <a:rPr lang="en-US" dirty="0" smtClean="0"/>
              <a:t>Glucose </a:t>
            </a:r>
          </a:p>
          <a:p>
            <a:r>
              <a:rPr lang="en-US" dirty="0" smtClean="0"/>
              <a:t>BMI</a:t>
            </a:r>
          </a:p>
          <a:p>
            <a:r>
              <a:rPr lang="en-US" dirty="0" smtClean="0"/>
              <a:t>Age</a:t>
            </a:r>
            <a:endParaRPr lang="en-US" dirty="0"/>
          </a:p>
          <a:p>
            <a:r>
              <a:rPr lang="en-US" dirty="0" smtClean="0"/>
              <a:t>Gender</a:t>
            </a:r>
            <a:endParaRPr lang="en-US" dirty="0"/>
          </a:p>
          <a:p>
            <a:r>
              <a:rPr lang="en-US" dirty="0" smtClean="0"/>
              <a:t>HDL</a:t>
            </a:r>
          </a:p>
          <a:p>
            <a:r>
              <a:rPr lang="en-US" dirty="0" smtClean="0"/>
              <a:t>Cholesterol/HDL ratio</a:t>
            </a:r>
          </a:p>
          <a:p>
            <a:r>
              <a:rPr lang="en-US" dirty="0" smtClean="0"/>
              <a:t>Diabetes - (dependent Variable)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a:t>
            </a:r>
            <a:endParaRPr lang="en-IN" dirty="0"/>
          </a:p>
        </p:txBody>
      </p:sp>
      <p:sp>
        <p:nvSpPr>
          <p:cNvPr id="3" name="Content Placeholder 2"/>
          <p:cNvSpPr>
            <a:spLocks noGrp="1"/>
          </p:cNvSpPr>
          <p:nvPr>
            <p:ph sz="quarter" idx="1"/>
          </p:nvPr>
        </p:nvSpPr>
        <p:spPr/>
        <p:txBody>
          <a:bodyPr>
            <a:noAutofit/>
          </a:bodyPr>
          <a:lstStyle/>
          <a:p>
            <a:r>
              <a:rPr lang="en-GB" sz="2400" dirty="0"/>
              <a:t>Logistic regression </a:t>
            </a:r>
            <a:r>
              <a:rPr lang="en-GB" sz="2400" dirty="0" smtClean="0"/>
              <a:t>supervised </a:t>
            </a:r>
            <a:r>
              <a:rPr lang="en-GB" sz="2400" dirty="0"/>
              <a:t>learning technique </a:t>
            </a:r>
            <a:r>
              <a:rPr lang="en-GB" sz="2400" dirty="0" smtClean="0"/>
              <a:t>from </a:t>
            </a:r>
            <a:r>
              <a:rPr lang="en-GB" sz="2400" dirty="0"/>
              <a:t>the field of statistics borrowed by machine learning which a predictive analysis</a:t>
            </a:r>
            <a:r>
              <a:rPr lang="en-GB" sz="2400" dirty="0" smtClean="0"/>
              <a:t>.</a:t>
            </a:r>
          </a:p>
          <a:p>
            <a:r>
              <a:rPr lang="en-GB" sz="2400" dirty="0" smtClean="0"/>
              <a:t> </a:t>
            </a:r>
            <a:r>
              <a:rPr lang="en-GB" sz="2400" dirty="0"/>
              <a:t>It is a classification algorithm which means the output it provides is discrete (0/1, true/false, yes/no). Logistic regression (LR) is used to describe the relationship between one dichotomous dependent attribute (Y) and one or more nominal independent variables (X</a:t>
            </a:r>
            <a:r>
              <a:rPr lang="en-GB" sz="2400" dirty="0" smtClean="0"/>
              <a:t>).</a:t>
            </a:r>
          </a:p>
          <a:p>
            <a:r>
              <a:rPr lang="en-GB" sz="2400" dirty="0" smtClean="0"/>
              <a:t>The </a:t>
            </a:r>
            <a:r>
              <a:rPr lang="en-GB" sz="2400" dirty="0"/>
              <a:t>dependent variable constitutes the target class or the labelled class we want to predict and the independent variable are the parameters or the variables, which we use to do prediction. Mathematically LR classifier will use the logistic function to do the prediction.</a:t>
            </a:r>
            <a:endParaRPr lang="en-IN" sz="2400" dirty="0"/>
          </a:p>
        </p:txBody>
      </p:sp>
    </p:spTree>
    <p:extLst>
      <p:ext uri="{BB962C8B-B14F-4D97-AF65-F5344CB8AC3E}">
        <p14:creationId xmlns:p14="http://schemas.microsoft.com/office/powerpoint/2010/main" val="409570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31337" y="2876415"/>
            <a:ext cx="7516275" cy="1943371"/>
          </a:xfrm>
          <a:prstGeom prst="rect">
            <a:avLst/>
          </a:prstGeom>
        </p:spPr>
      </p:pic>
    </p:spTree>
    <p:extLst>
      <p:ext uri="{BB962C8B-B14F-4D97-AF65-F5344CB8AC3E}">
        <p14:creationId xmlns:p14="http://schemas.microsoft.com/office/powerpoint/2010/main" val="303328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a:t>
            </a:r>
            <a:endParaRPr lang="en-IN" dirty="0"/>
          </a:p>
        </p:txBody>
      </p:sp>
      <p:sp>
        <p:nvSpPr>
          <p:cNvPr id="3" name="Content Placeholder 2"/>
          <p:cNvSpPr>
            <a:spLocks noGrp="1"/>
          </p:cNvSpPr>
          <p:nvPr>
            <p:ph sz="quarter" idx="1"/>
          </p:nvPr>
        </p:nvSpPr>
        <p:spPr/>
        <p:txBody>
          <a:bodyPr>
            <a:normAutofit/>
          </a:bodyPr>
          <a:lstStyle/>
          <a:p>
            <a:r>
              <a:rPr lang="en-GB" sz="2800" b="1" dirty="0"/>
              <a:t>KNN algorithm</a:t>
            </a:r>
            <a:r>
              <a:rPr lang="en-GB" sz="2800" dirty="0"/>
              <a:t> is a supervised machine learning algorithm that deals with </a:t>
            </a:r>
            <a:r>
              <a:rPr lang="en-GB" sz="2800" dirty="0" smtClean="0"/>
              <a:t>similarity. </a:t>
            </a:r>
            <a:r>
              <a:rPr lang="en-GB" sz="2800" dirty="0"/>
              <a:t>KNN stands for K-Nearest Neighbors. It’s basically a classification algorithm that will make a prediction of a class of a target variable based on a defined number of nearest neighbors. It will calculate distance from the instance you want to classify to every instance of the training dataset, and then classify your instance based on the majority classes of k nearest instances.</a:t>
            </a:r>
            <a:endParaRPr lang="en-IN" sz="2800" dirty="0"/>
          </a:p>
        </p:txBody>
      </p:sp>
    </p:spTree>
    <p:extLst>
      <p:ext uri="{BB962C8B-B14F-4D97-AF65-F5344CB8AC3E}">
        <p14:creationId xmlns:p14="http://schemas.microsoft.com/office/powerpoint/2010/main" val="251559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KNN</a:t>
            </a:r>
            <a:endParaRPr lang="en-IN" dirty="0"/>
          </a:p>
        </p:txBody>
      </p:sp>
      <p:pic>
        <p:nvPicPr>
          <p:cNvPr id="9" name="Content Placeholder 8"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7628" y="2623967"/>
            <a:ext cx="6763695" cy="244826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a:t>
            </a:r>
            <a:endParaRPr lang="en-IN" dirty="0"/>
          </a:p>
        </p:txBody>
      </p:sp>
      <p:sp>
        <p:nvSpPr>
          <p:cNvPr id="3" name="Content Placeholder 2"/>
          <p:cNvSpPr>
            <a:spLocks noGrp="1"/>
          </p:cNvSpPr>
          <p:nvPr>
            <p:ph sz="quarter" idx="1"/>
          </p:nvPr>
        </p:nvSpPr>
        <p:spPr>
          <a:xfrm>
            <a:off x="612648" y="1600200"/>
            <a:ext cx="8153400" cy="3200400"/>
          </a:xfrm>
        </p:spPr>
        <p:txBody>
          <a:bodyPr/>
          <a:lstStyle/>
          <a:p>
            <a:r>
              <a:rPr lang="en-GB" sz="2400" dirty="0"/>
              <a:t>Support Vector Machine is a supervised learning model employed to deal with classification and </a:t>
            </a:r>
          </a:p>
          <a:p>
            <a:r>
              <a:rPr lang="en-GB" sz="2400" dirty="0"/>
              <a:t>regression, mainly focusing on two-category issues. The aim of this algorithm is to determine the </a:t>
            </a:r>
          </a:p>
          <a:p>
            <a:r>
              <a:rPr lang="en-GB" sz="2400" dirty="0"/>
              <a:t>most appropriate decision boundary that can classify instances into two categories clearly</a:t>
            </a:r>
          </a:p>
          <a:p>
            <a:endParaRPr lang="en-IN" dirty="0"/>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4343400"/>
            <a:ext cx="8751919" cy="1981200"/>
          </a:xfrm>
          <a:prstGeom prst="rect">
            <a:avLst/>
          </a:prstGeom>
        </p:spPr>
      </p:pic>
    </p:spTree>
    <p:extLst>
      <p:ext uri="{BB962C8B-B14F-4D97-AF65-F5344CB8AC3E}">
        <p14:creationId xmlns:p14="http://schemas.microsoft.com/office/powerpoint/2010/main" val="1521519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Decision Tree Classifier</a:t>
            </a:r>
            <a:endParaRPr lang="en-IN" dirty="0"/>
          </a:p>
        </p:txBody>
      </p:sp>
      <p:sp>
        <p:nvSpPr>
          <p:cNvPr id="3" name="Content Placeholder 2"/>
          <p:cNvSpPr>
            <a:spLocks noGrp="1"/>
          </p:cNvSpPr>
          <p:nvPr>
            <p:ph sz="quarter" idx="1"/>
          </p:nvPr>
        </p:nvSpPr>
        <p:spPr/>
        <p:txBody>
          <a:bodyPr>
            <a:normAutofit/>
          </a:bodyPr>
          <a:lstStyle/>
          <a:p>
            <a:r>
              <a:rPr lang="en-GB" sz="2000" b="1" dirty="0"/>
              <a:t>Decision Trees (DTs)</a:t>
            </a:r>
            <a:r>
              <a:rPr lang="en-GB" sz="2000" dirty="0"/>
              <a:t> are a non-parametric supervised learning method used for </a:t>
            </a:r>
            <a:r>
              <a:rPr lang="en-GB" sz="2000" dirty="0">
                <a:hlinkClick r:id="rId2"/>
              </a:rPr>
              <a:t>classification</a:t>
            </a:r>
            <a:r>
              <a:rPr lang="en-GB" sz="2000" dirty="0"/>
              <a:t> and </a:t>
            </a:r>
            <a:r>
              <a:rPr lang="en-GB" sz="2000" dirty="0">
                <a:hlinkClick r:id="rId3"/>
              </a:rPr>
              <a:t>regression</a:t>
            </a:r>
            <a:r>
              <a:rPr lang="en-GB" sz="2000" dirty="0"/>
              <a:t>. The goal is to create a model that predicts the value of a target variable by learning simple decision rules inferred from the data features. A tree can be seen as a piecewise constant approximation.</a:t>
            </a:r>
            <a:endParaRPr lang="en-IN" sz="2000" dirty="0"/>
          </a:p>
        </p:txBody>
      </p:sp>
      <p:pic>
        <p:nvPicPr>
          <p:cNvPr id="4" name="Content Placeholder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368459"/>
            <a:ext cx="7086600" cy="3243549"/>
          </a:xfrm>
          <a:prstGeom prst="rect">
            <a:avLst/>
          </a:prstGeom>
        </p:spPr>
      </p:pic>
    </p:spTree>
    <p:extLst>
      <p:ext uri="{BB962C8B-B14F-4D97-AF65-F5344CB8AC3E}">
        <p14:creationId xmlns:p14="http://schemas.microsoft.com/office/powerpoint/2010/main" val="355496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a:t>
            </a:r>
            <a:endParaRPr lang="en-IN" dirty="0"/>
          </a:p>
        </p:txBody>
      </p:sp>
      <p:sp>
        <p:nvSpPr>
          <p:cNvPr id="3" name="Content Placeholder 2"/>
          <p:cNvSpPr>
            <a:spLocks noGrp="1"/>
          </p:cNvSpPr>
          <p:nvPr>
            <p:ph sz="quarter" idx="1"/>
          </p:nvPr>
        </p:nvSpPr>
        <p:spPr/>
        <p:txBody>
          <a:bodyPr>
            <a:normAutofit fontScale="77500" lnSpcReduction="20000"/>
          </a:bodyPr>
          <a:lstStyle/>
          <a:p>
            <a:r>
              <a:rPr lang="en-GB" dirty="0"/>
              <a:t>The random forest method is a flexible, fast, and simple </a:t>
            </a:r>
            <a:r>
              <a:rPr lang="en-GB" dirty="0">
                <a:hlinkClick r:id="rId2" tooltip="Learn more about machine learning from ScienceDirect's AI-generated Topic Pages"/>
              </a:rPr>
              <a:t>machine learning</a:t>
            </a:r>
            <a:r>
              <a:rPr lang="en-GB" dirty="0"/>
              <a:t> algorithm which is a combination of tree predictors. Random forest produces satisfactory results most of the </a:t>
            </a:r>
            <a:r>
              <a:rPr lang="en-GB" dirty="0" smtClean="0"/>
              <a:t>time.</a:t>
            </a:r>
          </a:p>
          <a:p>
            <a:r>
              <a:rPr lang="en-GB" dirty="0" smtClean="0"/>
              <a:t>Random </a:t>
            </a:r>
            <a:r>
              <a:rPr lang="en-GB" dirty="0"/>
              <a:t>forest builds multiple decision trees and aggregates them to achieve more suitable and accurate results. It has been used for both classification and regression. Classification is a major task of machine learning. It has the same hyper parameters as the decision tree or bagging </a:t>
            </a:r>
            <a:r>
              <a:rPr lang="en-GB" dirty="0">
                <a:hlinkClick r:id="rId3" tooltip="Learn more about classifier from ScienceDirect's AI-generated Topic Pages"/>
              </a:rPr>
              <a:t>classifier</a:t>
            </a:r>
            <a:r>
              <a:rPr lang="en-GB" dirty="0" smtClean="0"/>
              <a:t>.</a:t>
            </a:r>
          </a:p>
          <a:p>
            <a:r>
              <a:rPr lang="en-GB" dirty="0" smtClean="0"/>
              <a:t>The </a:t>
            </a:r>
            <a:r>
              <a:rPr lang="en-GB" dirty="0"/>
              <a:t>fact behind random forest is the overlapping of random trees, and it can be </a:t>
            </a:r>
            <a:r>
              <a:rPr lang="en-GB" dirty="0" smtClean="0"/>
              <a:t>analysed </a:t>
            </a:r>
            <a:r>
              <a:rPr lang="en-GB" dirty="0"/>
              <a:t>easily. </a:t>
            </a:r>
            <a:endParaRPr lang="en-GB" dirty="0" smtClean="0"/>
          </a:p>
          <a:p>
            <a:r>
              <a:rPr lang="en-GB" dirty="0" smtClean="0"/>
              <a:t>In </a:t>
            </a:r>
            <a:r>
              <a:rPr lang="en-GB" dirty="0"/>
              <a:t>random forest, a random subset of attributes gives more accurate results on large datasets, and more random trees can be generated by fixing a random threshold for all attributes, instead of finding the most accurate threshold. This algorithm also solves the </a:t>
            </a:r>
            <a:r>
              <a:rPr lang="en-GB" dirty="0" smtClean="0"/>
              <a:t>overfitting issue.</a:t>
            </a:r>
            <a:endParaRPr lang="en-IN" dirty="0"/>
          </a:p>
        </p:txBody>
      </p:sp>
    </p:spTree>
    <p:extLst>
      <p:ext uri="{BB962C8B-B14F-4D97-AF65-F5344CB8AC3E}">
        <p14:creationId xmlns:p14="http://schemas.microsoft.com/office/powerpoint/2010/main" val="190445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a:t>
            </a:r>
            <a:endParaRPr lang="en-IN" dirty="0"/>
          </a:p>
        </p:txBody>
      </p:sp>
      <p:pic>
        <p:nvPicPr>
          <p:cNvPr id="8" name="Content Placeholder 7"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10706" y="1600200"/>
            <a:ext cx="7157540" cy="4495800"/>
          </a:xfrm>
        </p:spPr>
      </p:pic>
    </p:spTree>
    <p:extLst>
      <p:ext uri="{BB962C8B-B14F-4D97-AF65-F5344CB8AC3E}">
        <p14:creationId xmlns:p14="http://schemas.microsoft.com/office/powerpoint/2010/main" val="187640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Gradient Boosting</a:t>
            </a:r>
          </a:p>
        </p:txBody>
      </p:sp>
      <p:sp>
        <p:nvSpPr>
          <p:cNvPr id="5" name="Content Placeholder 4"/>
          <p:cNvSpPr>
            <a:spLocks noGrp="1"/>
          </p:cNvSpPr>
          <p:nvPr>
            <p:ph sz="quarter" idx="1"/>
          </p:nvPr>
        </p:nvSpPr>
        <p:spPr/>
        <p:txBody>
          <a:bodyPr>
            <a:normAutofit lnSpcReduction="10000"/>
          </a:bodyPr>
          <a:lstStyle/>
          <a:p>
            <a:r>
              <a:rPr lang="en-GB" dirty="0"/>
              <a:t>Gradient Boosting algorithm is a supervised learning technique (machine learning) based on gradient descent </a:t>
            </a:r>
            <a:r>
              <a:rPr lang="en-GB" dirty="0" smtClean="0"/>
              <a:t>method.</a:t>
            </a:r>
          </a:p>
          <a:p>
            <a:r>
              <a:rPr lang="en-GB" dirty="0" smtClean="0"/>
              <a:t> </a:t>
            </a:r>
            <a:r>
              <a:rPr lang="en-GB" dirty="0"/>
              <a:t>It can be used for classification as well as regression. </a:t>
            </a:r>
            <a:endParaRPr lang="en-GB" dirty="0" smtClean="0"/>
          </a:p>
          <a:p>
            <a:r>
              <a:rPr lang="en-GB" dirty="0" smtClean="0"/>
              <a:t>It </a:t>
            </a:r>
            <a:r>
              <a:rPr lang="en-GB" dirty="0"/>
              <a:t>has ability to reduce variance and bias, and helps weak learner to become stronger. </a:t>
            </a:r>
            <a:endParaRPr lang="en-GB" dirty="0" smtClean="0"/>
          </a:p>
          <a:p>
            <a:r>
              <a:rPr lang="en-GB" dirty="0"/>
              <a:t>This model improves prediction accuracy by adding additional trees to correct mistakes made by previous base </a:t>
            </a:r>
            <a:r>
              <a:rPr lang="en-GB" dirty="0" smtClean="0"/>
              <a:t>models.</a:t>
            </a:r>
          </a:p>
          <a:p>
            <a:endParaRPr lang="en-IN" dirty="0"/>
          </a:p>
        </p:txBody>
      </p:sp>
    </p:spTree>
    <p:extLst>
      <p:ext uri="{BB962C8B-B14F-4D97-AF65-F5344CB8AC3E}">
        <p14:creationId xmlns:p14="http://schemas.microsoft.com/office/powerpoint/2010/main" val="194185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a:t>
            </a:r>
            <a:endParaRPr lang="en-US" dirty="0"/>
          </a:p>
        </p:txBody>
      </p:sp>
      <p:sp>
        <p:nvSpPr>
          <p:cNvPr id="3" name="Content Placeholder 2"/>
          <p:cNvSpPr>
            <a:spLocks noGrp="1"/>
          </p:cNvSpPr>
          <p:nvPr>
            <p:ph sz="quarter" idx="1"/>
          </p:nvPr>
        </p:nvSpPr>
        <p:spPr/>
        <p:txBody>
          <a:bodyPr>
            <a:normAutofit fontScale="70000" lnSpcReduction="20000"/>
          </a:bodyPr>
          <a:lstStyle/>
          <a:p>
            <a:pPr>
              <a:buFont typeface="Wingdings" pitchFamily="2" charset="2"/>
              <a:buChar char="q"/>
            </a:pPr>
            <a:r>
              <a:rPr lang="en-US" dirty="0" smtClean="0"/>
              <a:t>Diabetes is considered as one of the deadliest and chronic diseases which causes an increase in blood sugar. Many complications occur if diabetes remains untreated and unidentified. The tedious identifying process results in visiting of a patient to a diagnostic centre and consulting doctor.</a:t>
            </a:r>
          </a:p>
          <a:p>
            <a:pPr>
              <a:buFont typeface="Wingdings" pitchFamily="2" charset="2"/>
              <a:buChar char="q"/>
            </a:pPr>
            <a:endParaRPr lang="en-US" dirty="0" smtClean="0"/>
          </a:p>
          <a:p>
            <a:pPr>
              <a:buFont typeface="Wingdings" pitchFamily="2" charset="2"/>
              <a:buChar char="q"/>
            </a:pPr>
            <a:r>
              <a:rPr lang="en-US" dirty="0" smtClean="0"/>
              <a:t>It includes analyzing of data and predicting diabetes using attributes like Gender,  Creatinine ratio, Cholesterol , Glucose , BMI etc.</a:t>
            </a:r>
          </a:p>
          <a:p>
            <a:pPr>
              <a:buFont typeface="Wingdings" pitchFamily="2" charset="2"/>
              <a:buChar char="q"/>
            </a:pPr>
            <a:endParaRPr lang="en-US" dirty="0" smtClean="0"/>
          </a:p>
          <a:p>
            <a:pPr>
              <a:buFont typeface="Wingdings" pitchFamily="2" charset="2"/>
              <a:buChar char="q"/>
            </a:pPr>
            <a:r>
              <a:rPr lang="en-US" dirty="0" smtClean="0"/>
              <a:t> In this project we will do prediction of Diabetes in a human body or a patient for a higher accuracy through applying, Various Machine Learning Techniques.</a:t>
            </a:r>
          </a:p>
          <a:p>
            <a:pPr>
              <a:buFont typeface="Wingdings" pitchFamily="2" charset="2"/>
              <a:buChar char="q"/>
            </a:pPr>
            <a:endParaRPr lang="en-US" dirty="0" smtClean="0"/>
          </a:p>
          <a:p>
            <a:pPr>
              <a:buFont typeface="Wingdings" pitchFamily="2" charset="2"/>
              <a:buChar char="q"/>
            </a:pPr>
            <a:r>
              <a:rPr lang="en-US" dirty="0" smtClean="0"/>
              <a:t>The project is processed using Python, Spark, MongoDB, Machine Learning, Power BI, Flask.</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Gradient </a:t>
            </a:r>
            <a:r>
              <a:rPr lang="en-IN" b="1" dirty="0" smtClean="0"/>
              <a:t>boosting</a:t>
            </a:r>
            <a:endParaRPr lang="en-IN" dirty="0"/>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50391" y="1880913"/>
            <a:ext cx="7478169" cy="3934374"/>
          </a:xfrm>
        </p:spPr>
      </p:pic>
    </p:spTree>
    <p:extLst>
      <p:ext uri="{BB962C8B-B14F-4D97-AF65-F5344CB8AC3E}">
        <p14:creationId xmlns:p14="http://schemas.microsoft.com/office/powerpoint/2010/main" val="211935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XGBClassifier Algorithm</a:t>
            </a:r>
            <a:endParaRPr lang="en-IN" dirty="0"/>
          </a:p>
        </p:txBody>
      </p:sp>
      <p:sp>
        <p:nvSpPr>
          <p:cNvPr id="3" name="Content Placeholder 2"/>
          <p:cNvSpPr>
            <a:spLocks noGrp="1"/>
          </p:cNvSpPr>
          <p:nvPr>
            <p:ph sz="quarter" idx="1"/>
          </p:nvPr>
        </p:nvSpPr>
        <p:spPr/>
        <p:txBody>
          <a:bodyPr>
            <a:noAutofit/>
          </a:bodyPr>
          <a:lstStyle/>
          <a:p>
            <a:r>
              <a:rPr lang="en-GB" sz="2300" b="1" dirty="0" smtClean="0">
                <a:hlinkClick r:id="rId2"/>
              </a:rPr>
              <a:t>XGBoost</a:t>
            </a:r>
            <a:r>
              <a:rPr lang="en-GB" sz="2300" dirty="0"/>
              <a:t>, which stands for Extreme Gradient Boosting, is a scalable, distributed </a:t>
            </a:r>
            <a:r>
              <a:rPr lang="en-GB" sz="2300" b="1" dirty="0">
                <a:hlinkClick r:id="rId3"/>
              </a:rPr>
              <a:t>gradient-boosted</a:t>
            </a:r>
            <a:r>
              <a:rPr lang="en-GB" sz="2300" dirty="0"/>
              <a:t> decision tree (GBDT) machine learning library. It provides parallel tree boosting and is the leading machine learning library for regression, classification, and ranking problems.</a:t>
            </a:r>
          </a:p>
          <a:p>
            <a:r>
              <a:rPr lang="en-GB" sz="2300" dirty="0"/>
              <a:t>It’s vital to an understanding of XGBoost to first grasp the machine learning concepts and algorithms that XGBoost builds upon: supervised machine learning, decision trees, ensemble learning, and </a:t>
            </a:r>
            <a:r>
              <a:rPr lang="en-GB" sz="2300" b="1" dirty="0">
                <a:hlinkClick r:id="rId4"/>
              </a:rPr>
              <a:t>gradient boosting</a:t>
            </a:r>
            <a:r>
              <a:rPr lang="en-GB" sz="2300" dirty="0" smtClean="0"/>
              <a:t>.</a:t>
            </a:r>
            <a:endParaRPr lang="en-GB" sz="2300" dirty="0"/>
          </a:p>
          <a:p>
            <a:r>
              <a:rPr lang="en-GB" sz="2300" dirty="0" smtClean="0"/>
              <a:t>XGBoost </a:t>
            </a:r>
            <a:r>
              <a:rPr lang="en-GB" sz="2300" dirty="0"/>
              <a:t>has been integrated with a wide variety of other tools and packages such as </a:t>
            </a:r>
            <a:r>
              <a:rPr lang="en-GB" sz="2300" b="1" dirty="0" err="1">
                <a:hlinkClick r:id="rId5"/>
              </a:rPr>
              <a:t>scikit</a:t>
            </a:r>
            <a:r>
              <a:rPr lang="en-GB" sz="2300" b="1" dirty="0">
                <a:hlinkClick r:id="rId5"/>
              </a:rPr>
              <a:t>-learn</a:t>
            </a:r>
            <a:r>
              <a:rPr lang="en-GB" sz="2300" dirty="0"/>
              <a:t> for Python enthusiasts and </a:t>
            </a:r>
            <a:r>
              <a:rPr lang="en-GB" sz="2300" b="1" dirty="0">
                <a:hlinkClick r:id="rId6"/>
              </a:rPr>
              <a:t>caret</a:t>
            </a:r>
            <a:r>
              <a:rPr lang="en-GB" sz="2300" dirty="0"/>
              <a:t> for R users. In addition, XGBoost is integrated with distributed processing frameworks </a:t>
            </a:r>
            <a:r>
              <a:rPr lang="en-GB" sz="2300" dirty="0" smtClean="0"/>
              <a:t>like</a:t>
            </a:r>
            <a:r>
              <a:rPr lang="en-GB" sz="2300" dirty="0"/>
              <a:t> </a:t>
            </a:r>
            <a:r>
              <a:rPr lang="en-GB" sz="2300" b="1" dirty="0">
                <a:hlinkClick r:id="rId7"/>
              </a:rPr>
              <a:t>Apache Spark</a:t>
            </a:r>
            <a:r>
              <a:rPr lang="en-GB" sz="2300" dirty="0"/>
              <a:t> and </a:t>
            </a:r>
            <a:r>
              <a:rPr lang="en-GB" sz="2300" dirty="0" err="1"/>
              <a:t>Dask</a:t>
            </a:r>
            <a:r>
              <a:rPr lang="en-GB" sz="2300" dirty="0"/>
              <a:t>.</a:t>
            </a:r>
            <a:endParaRPr lang="en-IN" sz="2300" dirty="0"/>
          </a:p>
        </p:txBody>
      </p:sp>
    </p:spTree>
    <p:extLst>
      <p:ext uri="{BB962C8B-B14F-4D97-AF65-F5344CB8AC3E}">
        <p14:creationId xmlns:p14="http://schemas.microsoft.com/office/powerpoint/2010/main" val="221358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XGBClassifier </a:t>
            </a:r>
            <a:r>
              <a:rPr lang="en-IN" b="1" dirty="0" smtClean="0"/>
              <a:t>Algorithm</a:t>
            </a:r>
            <a:endParaRPr lang="en-IN" dirty="0"/>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16996" y="2019045"/>
            <a:ext cx="7944959" cy="3658111"/>
          </a:xfrm>
        </p:spPr>
      </p:pic>
    </p:spTree>
    <p:extLst>
      <p:ext uri="{BB962C8B-B14F-4D97-AF65-F5344CB8AC3E}">
        <p14:creationId xmlns:p14="http://schemas.microsoft.com/office/powerpoint/2010/main" val="352212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633528"/>
            <a:ext cx="8879345" cy="4995873"/>
          </a:xfrm>
          <a:prstGeom prst="rect">
            <a:avLst/>
          </a:prstGeom>
        </p:spPr>
      </p:pic>
      <p:sp>
        <p:nvSpPr>
          <p:cNvPr id="8" name="Title 7"/>
          <p:cNvSpPr>
            <a:spLocks noGrp="1"/>
          </p:cNvSpPr>
          <p:nvPr>
            <p:ph type="title"/>
          </p:nvPr>
        </p:nvSpPr>
        <p:spPr/>
        <p:txBody>
          <a:bodyPr/>
          <a:lstStyle/>
          <a:p>
            <a:r>
              <a:rPr lang="en-IN" dirty="0" smtClean="0"/>
              <a:t>Accuracy of the Algorithms</a:t>
            </a:r>
            <a:endParaRPr lang="en-IN" dirty="0"/>
          </a:p>
        </p:txBody>
      </p:sp>
    </p:spTree>
    <p:extLst>
      <p:ext uri="{BB962C8B-B14F-4D97-AF65-F5344CB8AC3E}">
        <p14:creationId xmlns:p14="http://schemas.microsoft.com/office/powerpoint/2010/main" val="2283179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Importance Plot</a:t>
            </a:r>
            <a:endParaRPr lang="en-IN"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76776" y="1771910"/>
            <a:ext cx="4825397" cy="4152381"/>
          </a:xfrm>
        </p:spPr>
      </p:pic>
    </p:spTree>
    <p:extLst>
      <p:ext uri="{BB962C8B-B14F-4D97-AF65-F5344CB8AC3E}">
        <p14:creationId xmlns:p14="http://schemas.microsoft.com/office/powerpoint/2010/main" val="638398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Interface</a:t>
            </a:r>
            <a:endParaRPr lang="en-IN"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1" y="1752600"/>
            <a:ext cx="7467599" cy="4495800"/>
          </a:xfrm>
        </p:spPr>
      </p:pic>
    </p:spTree>
    <p:extLst>
      <p:ext uri="{BB962C8B-B14F-4D97-AF65-F5344CB8AC3E}">
        <p14:creationId xmlns:p14="http://schemas.microsoft.com/office/powerpoint/2010/main" val="368288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1600200"/>
            <a:ext cx="8153400" cy="4724400"/>
          </a:xfrm>
        </p:spPr>
      </p:pic>
    </p:spTree>
    <p:extLst>
      <p:ext uri="{BB962C8B-B14F-4D97-AF65-F5344CB8AC3E}">
        <p14:creationId xmlns:p14="http://schemas.microsoft.com/office/powerpoint/2010/main" val="189378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SYSTEM REQUIREMENTS </a:t>
            </a:r>
          </a:p>
        </p:txBody>
      </p:sp>
      <p:sp>
        <p:nvSpPr>
          <p:cNvPr id="3" name="Content Placeholder 2"/>
          <p:cNvSpPr>
            <a:spLocks noGrp="1"/>
          </p:cNvSpPr>
          <p:nvPr>
            <p:ph sz="quarter" idx="1"/>
          </p:nvPr>
        </p:nvSpPr>
        <p:spPr/>
        <p:txBody>
          <a:bodyPr>
            <a:normAutofit fontScale="92500" lnSpcReduction="20000"/>
          </a:bodyPr>
          <a:lstStyle/>
          <a:p>
            <a:r>
              <a:rPr lang="en-IN" dirty="0" smtClean="0"/>
              <a:t>Hardware Requirements</a:t>
            </a:r>
          </a:p>
          <a:p>
            <a:pPr lvl="1">
              <a:buFont typeface="Wingdings" pitchFamily="2" charset="2"/>
              <a:buChar char="q"/>
            </a:pPr>
            <a:r>
              <a:rPr lang="en-IN" dirty="0" smtClean="0"/>
              <a:t>Platform – Windows, Ubuntu</a:t>
            </a:r>
          </a:p>
          <a:p>
            <a:pPr lvl="1">
              <a:buFont typeface="Wingdings" pitchFamily="2" charset="2"/>
              <a:buChar char="q"/>
            </a:pPr>
            <a:r>
              <a:rPr lang="en-IN" dirty="0" smtClean="0"/>
              <a:t>RAM </a:t>
            </a:r>
            <a:r>
              <a:rPr lang="en-IN" dirty="0"/>
              <a:t>– At least 8 GB of </a:t>
            </a:r>
            <a:r>
              <a:rPr lang="en-IN" dirty="0" smtClean="0"/>
              <a:t>RAM</a:t>
            </a:r>
          </a:p>
          <a:p>
            <a:pPr lvl="1">
              <a:buFont typeface="Wingdings" pitchFamily="2" charset="2"/>
              <a:buChar char="q"/>
            </a:pPr>
            <a:r>
              <a:rPr lang="en-IN" dirty="0" smtClean="0"/>
              <a:t>Peripheral </a:t>
            </a:r>
            <a:r>
              <a:rPr lang="en-IN" dirty="0"/>
              <a:t>Devices – Mouse, Keyboard </a:t>
            </a:r>
            <a:endParaRPr lang="en-IN" dirty="0" smtClean="0"/>
          </a:p>
          <a:p>
            <a:pPr lvl="1">
              <a:buFont typeface="Wingdings" pitchFamily="2" charset="2"/>
              <a:buChar char="q"/>
            </a:pPr>
            <a:r>
              <a:rPr lang="en-IN" dirty="0" smtClean="0"/>
              <a:t>A </a:t>
            </a:r>
            <a:r>
              <a:rPr lang="en-IN" dirty="0"/>
              <a:t>network connection for data recovering over network. </a:t>
            </a:r>
            <a:endParaRPr lang="en-IN" dirty="0" smtClean="0"/>
          </a:p>
          <a:p>
            <a:pPr lvl="1">
              <a:buFont typeface="Wingdings" pitchFamily="2" charset="2"/>
              <a:buChar char="q"/>
            </a:pPr>
            <a:endParaRPr lang="en-IN" dirty="0" smtClean="0"/>
          </a:p>
          <a:p>
            <a:r>
              <a:rPr lang="en-IN" dirty="0" smtClean="0"/>
              <a:t>Software Requirements</a:t>
            </a:r>
          </a:p>
          <a:p>
            <a:pPr lvl="1"/>
            <a:r>
              <a:rPr lang="en-IN" dirty="0" smtClean="0"/>
              <a:t>Apache Spark </a:t>
            </a:r>
          </a:p>
          <a:p>
            <a:pPr lvl="1"/>
            <a:r>
              <a:rPr lang="en-IN" dirty="0" smtClean="0"/>
              <a:t>MongoDB </a:t>
            </a:r>
          </a:p>
          <a:p>
            <a:pPr lvl="1"/>
            <a:r>
              <a:rPr lang="en-IN" dirty="0" smtClean="0"/>
              <a:t>Python </a:t>
            </a:r>
          </a:p>
          <a:p>
            <a:pPr lvl="1"/>
            <a:r>
              <a:rPr lang="en-IN" dirty="0" smtClean="0"/>
              <a:t>Machine </a:t>
            </a:r>
            <a:r>
              <a:rPr lang="en-IN" dirty="0"/>
              <a:t>Learning</a:t>
            </a:r>
          </a:p>
        </p:txBody>
      </p:sp>
    </p:spTree>
    <p:extLst>
      <p:ext uri="{BB962C8B-B14F-4D97-AF65-F5344CB8AC3E}">
        <p14:creationId xmlns:p14="http://schemas.microsoft.com/office/powerpoint/2010/main" val="2814889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1143000"/>
          </a:xfrm>
        </p:spPr>
        <p:txBody>
          <a:bodyPr/>
          <a:lstStyle/>
          <a:p>
            <a:r>
              <a:rPr lang="en-IN" dirty="0" smtClean="0"/>
              <a:t>Conclusion</a:t>
            </a:r>
            <a:endParaRPr lang="en-IN" dirty="0"/>
          </a:p>
        </p:txBody>
      </p:sp>
      <p:sp>
        <p:nvSpPr>
          <p:cNvPr id="3" name="Content Placeholder 2"/>
          <p:cNvSpPr>
            <a:spLocks noGrp="1"/>
          </p:cNvSpPr>
          <p:nvPr>
            <p:ph sz="quarter" idx="1"/>
          </p:nvPr>
        </p:nvSpPr>
        <p:spPr/>
        <p:txBody>
          <a:bodyPr/>
          <a:lstStyle/>
          <a:p>
            <a:r>
              <a:rPr lang="en-US" dirty="0"/>
              <a:t>After using all these patient records, we are able to build a machine learning model (XGBoost – best one) to accurately predict whether or not the patients in the dataset have diabetes or not along with that we were able to draw some insights from the data via data analysis and visualization.</a:t>
            </a:r>
            <a:endParaRPr lang="en-IN" dirty="0"/>
          </a:p>
          <a:p>
            <a:pPr marL="0" indent="0">
              <a:buNone/>
            </a:pPr>
            <a:endParaRPr lang="en-IN" dirty="0"/>
          </a:p>
        </p:txBody>
      </p:sp>
    </p:spTree>
    <p:extLst>
      <p:ext uri="{BB962C8B-B14F-4D97-AF65-F5344CB8AC3E}">
        <p14:creationId xmlns:p14="http://schemas.microsoft.com/office/powerpoint/2010/main" val="362892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Technologies and Implementation</a:t>
            </a:r>
            <a:endParaRPr lang="en-US" dirty="0"/>
          </a:p>
        </p:txBody>
      </p:sp>
      <p:sp>
        <p:nvSpPr>
          <p:cNvPr id="3" name="Content Placeholder 2"/>
          <p:cNvSpPr>
            <a:spLocks noGrp="1"/>
          </p:cNvSpPr>
          <p:nvPr>
            <p:ph sz="quarter" idx="1"/>
          </p:nvPr>
        </p:nvSpPr>
        <p:spPr/>
        <p:txBody>
          <a:bodyPr>
            <a:normAutofit lnSpcReduction="10000"/>
          </a:bodyPr>
          <a:lstStyle/>
          <a:p>
            <a:pPr marL="342900" indent="-342900">
              <a:buFont typeface="Wingdings" pitchFamily="2" charset="2"/>
              <a:buChar char="q"/>
            </a:pPr>
            <a:r>
              <a:rPr lang="en-US" dirty="0" smtClean="0"/>
              <a:t>Extracting and Loading the data</a:t>
            </a:r>
          </a:p>
          <a:p>
            <a:pPr marL="342900" indent="-342900">
              <a:buFont typeface="Wingdings" pitchFamily="2" charset="2"/>
              <a:buChar char="q"/>
            </a:pPr>
            <a:r>
              <a:rPr lang="en-US" dirty="0" smtClean="0"/>
              <a:t>dataworld.com open data source </a:t>
            </a:r>
          </a:p>
          <a:p>
            <a:pPr marL="342900" indent="-342900">
              <a:buFont typeface="Wingdings" pitchFamily="2" charset="2"/>
              <a:buChar char="q"/>
            </a:pPr>
            <a:r>
              <a:rPr lang="en-US" dirty="0" smtClean="0"/>
              <a:t>data is fetched from site using pyspark and stored in MongoDB.</a:t>
            </a:r>
          </a:p>
          <a:p>
            <a:pPr marL="342900" indent="-342900">
              <a:buFont typeface="Wingdings" pitchFamily="2" charset="2"/>
              <a:buChar char="q"/>
            </a:pPr>
            <a:r>
              <a:rPr lang="en-US" dirty="0" smtClean="0"/>
              <a:t>Processing data</a:t>
            </a:r>
          </a:p>
          <a:p>
            <a:pPr marL="342900" indent="-342900">
              <a:buFont typeface="Wingdings" pitchFamily="2" charset="2"/>
              <a:buChar char="q"/>
            </a:pPr>
            <a:r>
              <a:rPr lang="en-US" dirty="0" smtClean="0"/>
              <a:t>Data is processed using pyspark</a:t>
            </a:r>
          </a:p>
          <a:p>
            <a:pPr marL="342900" indent="-342900">
              <a:buFont typeface="Wingdings" pitchFamily="2" charset="2"/>
              <a:buChar char="q"/>
            </a:pPr>
            <a:r>
              <a:rPr lang="en-US" dirty="0" smtClean="0"/>
              <a:t>EDA and ML</a:t>
            </a:r>
          </a:p>
          <a:p>
            <a:pPr marL="342900" indent="-342900">
              <a:buFont typeface="Wingdings" pitchFamily="2" charset="2"/>
              <a:buChar char="q"/>
            </a:pPr>
            <a:r>
              <a:rPr lang="en-US" dirty="0" smtClean="0"/>
              <a:t>EDA is performed in PowerBI</a:t>
            </a:r>
          </a:p>
          <a:p>
            <a:pPr marL="342900" indent="-342900">
              <a:buFont typeface="Wingdings" pitchFamily="2" charset="2"/>
              <a:buChar char="q"/>
            </a:pPr>
            <a:r>
              <a:rPr lang="en-US" dirty="0" smtClean="0"/>
              <a:t>models were applied in Python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TextBox 3"/>
          <p:cNvSpPr txBox="1"/>
          <p:nvPr/>
        </p:nvSpPr>
        <p:spPr>
          <a:xfrm>
            <a:off x="914400" y="1752601"/>
            <a:ext cx="7391400" cy="3600986"/>
          </a:xfrm>
          <a:prstGeom prst="rect">
            <a:avLst/>
          </a:prstGeom>
          <a:noFill/>
        </p:spPr>
        <p:txBody>
          <a:bodyPr wrap="square" rtlCol="0">
            <a:spAutoFit/>
          </a:bodyPr>
          <a:lstStyle/>
          <a:p>
            <a:r>
              <a:rPr lang="en-US" sz="2800" dirty="0" smtClean="0"/>
              <a:t>Data Used</a:t>
            </a:r>
          </a:p>
          <a:p>
            <a:endParaRPr lang="en-US" dirty="0" smtClean="0"/>
          </a:p>
          <a:p>
            <a:pPr>
              <a:buFont typeface="Arial" pitchFamily="34" charset="0"/>
              <a:buChar char="•"/>
            </a:pPr>
            <a:r>
              <a:rPr lang="en-US" dirty="0" smtClean="0"/>
              <a:t>The data used in this project was of open source Diabetes data of 10MB size. </a:t>
            </a:r>
          </a:p>
          <a:p>
            <a:pPr>
              <a:buFont typeface="Arial" pitchFamily="34" charset="0"/>
              <a:buChar char="•"/>
            </a:pPr>
            <a:r>
              <a:rPr lang="en-US" dirty="0" smtClean="0"/>
              <a:t>The data was retrieved using Pyspark. The data was in CSV format.</a:t>
            </a:r>
          </a:p>
          <a:p>
            <a:endParaRPr lang="en-US" dirty="0" smtClean="0"/>
          </a:p>
          <a:p>
            <a:r>
              <a:rPr lang="en-US" sz="2800" dirty="0"/>
              <a:t>Data </a:t>
            </a:r>
            <a:r>
              <a:rPr lang="en-US" sz="2800" dirty="0" smtClean="0"/>
              <a:t>Cleaning</a:t>
            </a:r>
          </a:p>
          <a:p>
            <a:endParaRPr lang="en-US" sz="2800" dirty="0"/>
          </a:p>
          <a:p>
            <a:pPr>
              <a:buFont typeface="Arial" pitchFamily="34" charset="0"/>
              <a:buChar char="•"/>
            </a:pPr>
            <a:r>
              <a:rPr lang="en-US" dirty="0"/>
              <a:t>Data cleansing or data cleaning is the process of detecting and correcting (or removing) corrupt or inaccurate records from record set ,tables or database and refers to identifying incomplete, incorrect, inaccurate or irrelevant parts of the data and then replacing, modifying, or deleting the dirty or coarse </a:t>
            </a:r>
            <a:r>
              <a:rPr lang="en-US" dirty="0" smtClean="0"/>
              <a:t>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endParaRPr lang="en-IN" dirty="0"/>
          </a:p>
        </p:txBody>
      </p:sp>
      <p:sp>
        <p:nvSpPr>
          <p:cNvPr id="3" name="Content Placeholder 2"/>
          <p:cNvSpPr>
            <a:spLocks noGrp="1"/>
          </p:cNvSpPr>
          <p:nvPr>
            <p:ph sz="quarter" idx="1"/>
          </p:nvPr>
        </p:nvSpPr>
        <p:spPr/>
        <p:txBody>
          <a:bodyPr>
            <a:normAutofit fontScale="77500" lnSpcReduction="20000"/>
          </a:bodyPr>
          <a:lstStyle/>
          <a:p>
            <a:r>
              <a:rPr lang="en-US" sz="4400" dirty="0"/>
              <a:t>Data </a:t>
            </a:r>
            <a:r>
              <a:rPr lang="en-US" sz="4400" dirty="0" smtClean="0"/>
              <a:t>Dumping</a:t>
            </a:r>
            <a:endParaRPr lang="en-US" sz="4400" dirty="0"/>
          </a:p>
          <a:p>
            <a:pPr marL="0" indent="0">
              <a:buNone/>
            </a:pPr>
            <a:r>
              <a:rPr lang="en-US" dirty="0"/>
              <a:t> </a:t>
            </a:r>
            <a:r>
              <a:rPr lang="en-US" dirty="0" smtClean="0"/>
              <a:t>    Data </a:t>
            </a:r>
            <a:r>
              <a:rPr lang="en-US" dirty="0"/>
              <a:t>was dumped into Mongodb using pyspark.</a:t>
            </a:r>
          </a:p>
          <a:p>
            <a:pPr>
              <a:buFont typeface="Arial" pitchFamily="34" charset="0"/>
              <a:buChar char="•"/>
            </a:pPr>
            <a:endParaRPr lang="en-US" dirty="0"/>
          </a:p>
          <a:p>
            <a:r>
              <a:rPr lang="en-US" sz="4400" dirty="0"/>
              <a:t>Analysis</a:t>
            </a:r>
          </a:p>
          <a:p>
            <a:pPr marL="0" indent="0">
              <a:buNone/>
            </a:pPr>
            <a:r>
              <a:rPr lang="en-US" dirty="0"/>
              <a:t> </a:t>
            </a:r>
            <a:r>
              <a:rPr lang="en-US" dirty="0" smtClean="0"/>
              <a:t>  The </a:t>
            </a:r>
            <a:r>
              <a:rPr lang="en-US" dirty="0"/>
              <a:t>refined data is used to perform predictive analysis and </a:t>
            </a:r>
            <a:r>
              <a:rPr lang="en-US" dirty="0" smtClean="0"/>
              <a:t>draw         appropriate </a:t>
            </a:r>
            <a:r>
              <a:rPr lang="en-US" dirty="0"/>
              <a:t>conclusions from the performed data analysis.</a:t>
            </a:r>
          </a:p>
          <a:p>
            <a:pPr marL="0" indent="0">
              <a:buNone/>
            </a:pPr>
            <a:endParaRPr lang="en-US" dirty="0"/>
          </a:p>
          <a:p>
            <a:r>
              <a:rPr lang="en-US" sz="4400" dirty="0"/>
              <a:t>Models and Algorithms</a:t>
            </a:r>
          </a:p>
          <a:p>
            <a:pPr marL="0" indent="0">
              <a:buNone/>
            </a:pPr>
            <a:r>
              <a:rPr lang="en-US" dirty="0" smtClean="0"/>
              <a:t>    Based </a:t>
            </a:r>
            <a:r>
              <a:rPr lang="en-US" dirty="0"/>
              <a:t>on the data appropriate machine learning where </a:t>
            </a:r>
            <a:r>
              <a:rPr lang="en-US" dirty="0" smtClean="0"/>
              <a:t>applied</a:t>
            </a:r>
            <a:r>
              <a:rPr lang="en-IN" dirty="0" smtClean="0"/>
              <a:t>.</a:t>
            </a:r>
            <a:endParaRPr lang="en-US" dirty="0" smtClean="0"/>
          </a:p>
        </p:txBody>
      </p:sp>
    </p:spTree>
    <p:extLst>
      <p:ext uri="{BB962C8B-B14F-4D97-AF65-F5344CB8AC3E}">
        <p14:creationId xmlns:p14="http://schemas.microsoft.com/office/powerpoint/2010/main" val="290592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Exploratory Data Analysis</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64" y="1600200"/>
            <a:ext cx="8564171" cy="5096544"/>
          </a:xfrm>
          <a:prstGeom prst="rect">
            <a:avLst/>
          </a:prstGeom>
        </p:spPr>
      </p:pic>
    </p:spTree>
    <p:extLst>
      <p:ext uri="{BB962C8B-B14F-4D97-AF65-F5344CB8AC3E}">
        <p14:creationId xmlns:p14="http://schemas.microsoft.com/office/powerpoint/2010/main" val="3195423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Column Chart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15" y="1752601"/>
            <a:ext cx="8459381" cy="459171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a:t>
            </a:r>
            <a:endParaRPr lang="en-IN" dirty="0"/>
          </a:p>
        </p:txBody>
      </p:sp>
      <p:sp>
        <p:nvSpPr>
          <p:cNvPr id="3" name="Content Placeholder 2"/>
          <p:cNvSpPr>
            <a:spLocks noGrp="1"/>
          </p:cNvSpPr>
          <p:nvPr>
            <p:ph sz="quarter" idx="1"/>
          </p:nvPr>
        </p:nvSpPr>
        <p:spPr/>
        <p:txBody>
          <a:bodyPr/>
          <a:lstStyle/>
          <a:p>
            <a:pPr marL="0" indent="0">
              <a:buNone/>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9600" y="1676400"/>
            <a:ext cx="8153400" cy="4572000"/>
          </a:xfrm>
          <a:prstGeom prst="rect">
            <a:avLst/>
          </a:prstGeom>
        </p:spPr>
      </p:pic>
    </p:spTree>
    <p:extLst>
      <p:ext uri="{BB962C8B-B14F-4D97-AF65-F5344CB8AC3E}">
        <p14:creationId xmlns:p14="http://schemas.microsoft.com/office/powerpoint/2010/main" val="3676987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ALGORITHMS </a:t>
            </a:r>
            <a:endParaRPr lang="en-US" dirty="0"/>
          </a:p>
        </p:txBody>
      </p:sp>
      <p:sp>
        <p:nvSpPr>
          <p:cNvPr id="3" name="Content Placeholder 2"/>
          <p:cNvSpPr>
            <a:spLocks noGrp="1"/>
          </p:cNvSpPr>
          <p:nvPr>
            <p:ph sz="quarter" idx="1"/>
          </p:nvPr>
        </p:nvSpPr>
        <p:spPr/>
        <p:txBody>
          <a:bodyPr/>
          <a:lstStyle/>
          <a:p>
            <a:r>
              <a:rPr lang="en-US" dirty="0" smtClean="0"/>
              <a:t>Random Forest</a:t>
            </a:r>
          </a:p>
          <a:p>
            <a:r>
              <a:rPr lang="en-US" dirty="0" smtClean="0"/>
              <a:t>K-Nearest Neighbor</a:t>
            </a:r>
          </a:p>
          <a:p>
            <a:r>
              <a:rPr lang="en-US" dirty="0" smtClean="0"/>
              <a:t>Gradient Boosting</a:t>
            </a:r>
          </a:p>
          <a:p>
            <a:r>
              <a:rPr lang="en-US" dirty="0" smtClean="0"/>
              <a:t>XGBoost Classifier</a:t>
            </a:r>
          </a:p>
          <a:p>
            <a:r>
              <a:rPr lang="en-US" dirty="0" smtClean="0"/>
              <a:t>Logistics regression</a:t>
            </a:r>
          </a:p>
          <a:p>
            <a:r>
              <a:rPr lang="en-US" dirty="0" smtClean="0"/>
              <a:t>Support Vector Machine</a:t>
            </a:r>
          </a:p>
          <a:p>
            <a:r>
              <a:rPr lang="en-US" dirty="0" smtClean="0"/>
              <a:t>Decision Tree Algorithm</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2532</TotalTime>
  <Words>673</Words>
  <Application>Microsoft Office PowerPoint</Application>
  <PresentationFormat>On-screen Show (4:3)</PresentationFormat>
  <Paragraphs>106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Diabetes Prediction SYSTEM using Machine Learning Techniques  </vt:lpstr>
      <vt:lpstr>ABSTRACT</vt:lpstr>
      <vt:lpstr>Technologies and Implementation</vt:lpstr>
      <vt:lpstr>METHODOLOGY</vt:lpstr>
      <vt:lpstr>METHODOLOGY</vt:lpstr>
      <vt:lpstr>Exploratory Data Analysis</vt:lpstr>
      <vt:lpstr>Column Chart</vt:lpstr>
      <vt:lpstr>Scatter Plot</vt:lpstr>
      <vt:lpstr>ALGORITHMS </vt:lpstr>
      <vt:lpstr>Models and Findings</vt:lpstr>
      <vt:lpstr>Logistic regression</vt:lpstr>
      <vt:lpstr>Logistic Regression</vt:lpstr>
      <vt:lpstr>KNN</vt:lpstr>
      <vt:lpstr>KNN</vt:lpstr>
      <vt:lpstr>Support Vector Machine</vt:lpstr>
      <vt:lpstr>Decision Tree Classifier</vt:lpstr>
      <vt:lpstr>Random Forest</vt:lpstr>
      <vt:lpstr>Random Forest</vt:lpstr>
      <vt:lpstr>Gradient Boosting</vt:lpstr>
      <vt:lpstr>Gradient boosting</vt:lpstr>
      <vt:lpstr>XGBClassifier Algorithm</vt:lpstr>
      <vt:lpstr>XGBClassifier Algorithm</vt:lpstr>
      <vt:lpstr>Accuracy of the Algorithms</vt:lpstr>
      <vt:lpstr>Feature Importance Plot</vt:lpstr>
      <vt:lpstr>User Interface</vt:lpstr>
      <vt:lpstr>Result </vt:lpstr>
      <vt:lpstr>SYSTEM REQUIREMENTS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96</cp:revision>
  <dcterms:created xsi:type="dcterms:W3CDTF">2022-07-28T12:55:53Z</dcterms:created>
  <dcterms:modified xsi:type="dcterms:W3CDTF">2022-09-27T05:56:33Z</dcterms:modified>
</cp:coreProperties>
</file>