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12"/>
  </p:notesMasterIdLst>
  <p:handoutMasterIdLst>
    <p:handoutMasterId r:id="rId13"/>
  </p:handoutMasterIdLst>
  <p:sldIdLst>
    <p:sldId id="1177" r:id="rId6"/>
    <p:sldId id="1181" r:id="rId7"/>
    <p:sldId id="1183" r:id="rId8"/>
    <p:sldId id="1176" r:id="rId9"/>
    <p:sldId id="1173" r:id="rId10"/>
    <p:sldId id="1174" r:id="rId11"/>
  </p:sldIdLst>
  <p:sldSz cx="12192000" cy="6858000"/>
  <p:notesSz cx="6950075" cy="9236075"/>
  <p:custShowLst>
    <p:custShow name="Format Guide Workshop" id="0">
      <p:sldLst/>
    </p:custShow>
  </p:custShow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5" autoAdjust="0"/>
    <p:restoredTop sz="96323" autoAdjust="0"/>
  </p:normalViewPr>
  <p:slideViewPr>
    <p:cSldViewPr snapToGrid="0">
      <p:cViewPr varScale="1">
        <p:scale>
          <a:sx n="126" d="100"/>
          <a:sy n="126" d="100"/>
        </p:scale>
        <p:origin x="336"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10/6/25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2.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3.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a:xfrm>
            <a:off x="1073219" y="1022465"/>
            <a:ext cx="9822433" cy="3138423"/>
          </a:xfrm>
        </p:spPr>
        <p:txBody>
          <a:bodyPr>
            <a:normAutofit fontScale="90000"/>
          </a:bodyPr>
          <a:lstStyle/>
          <a:p>
            <a:r>
              <a:rPr lang="en-US" dirty="0"/>
              <a:t>Gripe: Operational Excellence Initiative</a:t>
            </a:r>
            <a:br>
              <a:rPr lang="en-US" dirty="0"/>
            </a:br>
            <a:br>
              <a:rPr lang="en-US" dirty="0"/>
            </a:br>
            <a:r>
              <a:rPr lang="en-US" sz="4000" dirty="0"/>
              <a:t>Manufacturing Optimization Assessment</a:t>
            </a:r>
            <a:br>
              <a:rPr lang="en-US" sz="4000" dirty="0"/>
            </a:br>
            <a:r>
              <a:rPr lang="en-US" sz="4000" dirty="0"/>
              <a:t>Q4 2024</a:t>
            </a:r>
          </a:p>
        </p:txBody>
      </p:sp>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p:txBody>
          <a:bodyPr/>
          <a:lstStyle/>
          <a:p>
            <a:r>
              <a:rPr lang="en-US" dirty="0"/>
              <a:t>Overview and Key Findings</a:t>
            </a:r>
          </a:p>
        </p:txBody>
      </p:sp>
      <p:sp>
        <p:nvSpPr>
          <p:cNvPr id="2" name="Text Placeholder 1">
            <a:extLst>
              <a:ext uri="{FF2B5EF4-FFF2-40B4-BE49-F238E27FC236}">
                <a16:creationId xmlns:a16="http://schemas.microsoft.com/office/drawing/2014/main" id="{CE0A17DD-C931-B15C-68B6-E928600AF06C}"/>
              </a:ext>
            </a:extLst>
          </p:cNvPr>
          <p:cNvSpPr>
            <a:spLocks noGrp="1"/>
          </p:cNvSpPr>
          <p:nvPr>
            <p:ph type="body" sz="quarter" idx="10"/>
          </p:nvPr>
        </p:nvSpPr>
        <p:spPr>
          <a:xfrm>
            <a:off x="630000" y="1384434"/>
            <a:ext cx="10933801" cy="4850766"/>
          </a:xfrm>
        </p:spPr>
        <p:txBody>
          <a:bodyPr/>
          <a:lstStyle/>
          <a:p>
            <a:r>
              <a:rPr lang="en-US" dirty="0"/>
              <a:t>Key Findings:</a:t>
            </a:r>
          </a:p>
          <a:p>
            <a:r>
              <a:rPr lang="en-US" dirty="0"/>
              <a:t>1. Current production capacity: 2.4M units/year at Honolulu facility</a:t>
            </a:r>
          </a:p>
          <a:p>
            <a:r>
              <a:rPr lang="en-US" dirty="0"/>
              <a:t>2. Operating costs 23% above industry benchmark</a:t>
            </a:r>
          </a:p>
          <a:p>
            <a:r>
              <a:rPr lang="en-US" dirty="0"/>
              <a:t>3. Employee turnover rate of 34% in manufacturing roles</a:t>
            </a:r>
          </a:p>
          <a:p>
            <a:r>
              <a:rPr lang="en-US" dirty="0"/>
              <a:t>4. $18.5M in annual waste and inefficiency identified</a:t>
            </a:r>
          </a:p>
          <a:p>
            <a:endParaRPr lang="en-US" dirty="0"/>
          </a:p>
          <a:p>
            <a:r>
              <a:rPr lang="en-US" dirty="0"/>
              <a:t>Recommendation: 3-phase transformation targeting $12M in savings</a:t>
            </a:r>
          </a:p>
          <a:p>
            <a:endParaRPr lang="en-US" dirty="0"/>
          </a:p>
          <a:p>
            <a:r>
              <a:rPr lang="en-US" dirty="0"/>
              <a:t>Engagement Team: Michael Roberts (Partner), Lisa Wong (Manager)</a:t>
            </a:r>
          </a:p>
          <a:p>
            <a:pPr>
              <a:buNone/>
            </a:pPr>
            <a:endParaRPr lang="en-US" dirty="0"/>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p:txBody>
          <a:bodyPr/>
          <a:lstStyle/>
          <a:p>
            <a:r>
              <a:rPr lang="en-US" dirty="0"/>
              <a:t>About Gripe Manufacturing</a:t>
            </a:r>
          </a:p>
        </p:txBody>
      </p:sp>
      <p:sp>
        <p:nvSpPr>
          <p:cNvPr id="8" name="TextBox 7">
            <a:extLst>
              <a:ext uri="{FF2B5EF4-FFF2-40B4-BE49-F238E27FC236}">
                <a16:creationId xmlns:a16="http://schemas.microsoft.com/office/drawing/2014/main" id="{FAD746FD-D1D4-4A17-A789-8A9CCFF846C1}"/>
              </a:ext>
            </a:extLst>
          </p:cNvPr>
          <p:cNvSpPr txBox="1"/>
          <p:nvPr/>
        </p:nvSpPr>
        <p:spPr>
          <a:xfrm>
            <a:off x="541564" y="1234001"/>
            <a:ext cx="6011636"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Gripe is Hawaii's largest industrial equipment manufacturer, operating since 1987.</a:t>
            </a:r>
          </a:p>
          <a:p>
            <a:endParaRPr lang="en-US" sz="2000" dirty="0">
              <a:solidFill>
                <a:schemeClr val="tx1"/>
              </a:solidFill>
            </a:endParaRPr>
          </a:p>
          <a:p>
            <a:r>
              <a:rPr lang="en-US" sz="2000" dirty="0">
                <a:solidFill>
                  <a:schemeClr val="tx1"/>
                </a:solidFill>
              </a:rPr>
              <a:t>• Headquarters: 1250 Kalakaua Avenue, Honolulu, HI</a:t>
            </a:r>
          </a:p>
          <a:p>
            <a:r>
              <a:rPr lang="en-US" sz="2000" dirty="0">
                <a:solidFill>
                  <a:schemeClr val="tx1"/>
                </a:solidFill>
              </a:rPr>
              <a:t>• Annual revenue: $247 million (FY 2023)</a:t>
            </a:r>
          </a:p>
          <a:p>
            <a:r>
              <a:rPr lang="en-US" sz="2000" dirty="0">
                <a:solidFill>
                  <a:schemeClr val="tx1"/>
                </a:solidFill>
              </a:rPr>
              <a:t>• Workforce: 1,850 employees across 3 facilities</a:t>
            </a:r>
          </a:p>
          <a:p>
            <a:r>
              <a:rPr lang="en-US" sz="2000" dirty="0">
                <a:solidFill>
                  <a:schemeClr val="tx1"/>
                </a:solidFill>
              </a:rPr>
              <a:t>• Primary customers: Boeing, Caterpillar, Lockheed Martin</a:t>
            </a:r>
          </a:p>
          <a:p>
            <a:r>
              <a:rPr lang="en-US" sz="2000" dirty="0">
                <a:solidFill>
                  <a:schemeClr val="tx1"/>
                </a:solidFill>
              </a:rPr>
              <a:t>• Market share: 18% in Pacific Rim region</a:t>
            </a:r>
          </a:p>
          <a:p>
            <a:endParaRPr lang="en-US" sz="2000" dirty="0">
              <a:solidFill>
                <a:schemeClr val="tx1"/>
              </a:solidFill>
            </a:endParaRPr>
          </a:p>
          <a:p>
            <a:r>
              <a:rPr lang="en-US" sz="2000" dirty="0">
                <a:solidFill>
                  <a:schemeClr val="tx1"/>
                </a:solidFill>
              </a:rPr>
              <a:t>Contact: </a:t>
            </a:r>
            <a:r>
              <a:rPr lang="en-US" sz="2000" dirty="0" err="1">
                <a:solidFill>
                  <a:schemeClr val="tx1"/>
                </a:solidFill>
              </a:rPr>
              <a:t>jchen@gripe-mfg.com</a:t>
            </a:r>
            <a:r>
              <a:rPr lang="en-US" sz="2000" dirty="0">
                <a:solidFill>
                  <a:schemeClr val="tx1"/>
                </a:solidFill>
              </a:rPr>
              <a:t> | (808) 555-2847</a:t>
            </a:r>
          </a:p>
        </p:txBody>
      </p:sp>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Financial Performance Analysis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7567" y="3429000"/>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139" y="3429000"/>
            <a:ext cx="5814855" cy="1912753"/>
            <a:chOff x="5777877" y="4293927"/>
            <a:chExt cx="5814855" cy="1912753"/>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709676"/>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Working capital: $67M</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Debt-to-equity: 1.8x</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Return on assets: 8.2%</a:t>
              </a:r>
              <a:endParaRPr lang="en-US" sz="16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Key Metrics: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1092909"/>
            <a:chOff x="5777877" y="1952536"/>
            <a:chExt cx="5814855" cy="1092909"/>
          </a:xfrm>
        </p:grpSpPr>
        <p:sp>
          <p:nvSpPr>
            <p:cNvPr id="11" name="Content Placeholder 3"/>
            <p:cNvSpPr txBox="1">
              <a:spLocks/>
            </p:cNvSpPr>
            <p:nvPr/>
          </p:nvSpPr>
          <p:spPr>
            <a:xfrm>
              <a:off x="5777877" y="2306781"/>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The company's EBITDA margin declined from 22% to 16% due to rising labor costs ($45/hour average) and supply chain disruptions affecting their Maui distribution center.</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Operating Margins:</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2021: $198M</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2022: $223M  </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2023: $247M</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Revenue Growth:</a:t>
              </a:r>
            </a:p>
          </p:txBody>
        </p:sp>
      </p:gr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Implementation Roadmap</a:t>
            </a: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lumMod val="100000"/>
                </a:schemeClr>
              </a:solidFill>
            </a:endParaRPr>
          </a:p>
        </p:txBody>
      </p:sp>
      <p:sp>
        <p:nvSpPr>
          <p:cNvPr id="6" name="TextBox 5">
            <a:extLst>
              <a:ext uri="{FF2B5EF4-FFF2-40B4-BE49-F238E27FC236}">
                <a16:creationId xmlns:a16="http://schemas.microsoft.com/office/drawing/2014/main" id="{2F933D4B-52ED-BDF2-8252-C96B746B0377}"/>
              </a:ext>
            </a:extLst>
          </p:cNvPr>
          <p:cNvSpPr txBox="1"/>
          <p:nvPr/>
        </p:nvSpPr>
        <p:spPr>
          <a:xfrm>
            <a:off x="12059920" y="454152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7" name="TextBox 6">
            <a:extLst>
              <a:ext uri="{FF2B5EF4-FFF2-40B4-BE49-F238E27FC236}">
                <a16:creationId xmlns:a16="http://schemas.microsoft.com/office/drawing/2014/main" id="{67EE85BD-750A-3816-7DDE-20F3CD1FD06E}"/>
              </a:ext>
            </a:extLst>
          </p:cNvPr>
          <p:cNvSpPr txBox="1"/>
          <p:nvPr/>
        </p:nvSpPr>
        <p:spPr>
          <a:xfrm>
            <a:off x="628650" y="1219942"/>
            <a:ext cx="9123600" cy="441811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Phase 1 (Months 1-3): Assessment</a:t>
            </a:r>
          </a:p>
          <a:p>
            <a:r>
              <a:rPr lang="en-US" dirty="0">
                <a:solidFill>
                  <a:srgbClr val="575757"/>
                </a:solidFill>
              </a:rPr>
              <a:t>1. Process mapping and benchmarking</a:t>
            </a:r>
          </a:p>
          <a:p>
            <a:r>
              <a:rPr lang="en-US" dirty="0">
                <a:solidFill>
                  <a:srgbClr val="575757"/>
                </a:solidFill>
              </a:rPr>
              <a:t>2. Technology stack evaluation  </a:t>
            </a:r>
          </a:p>
          <a:p>
            <a:r>
              <a:rPr lang="en-US" dirty="0">
                <a:solidFill>
                  <a:srgbClr val="575757"/>
                </a:solidFill>
              </a:rPr>
              <a:t>3. Workforce skill gap analysis</a:t>
            </a:r>
          </a:p>
          <a:p>
            <a:endParaRPr lang="en-US" dirty="0">
              <a:solidFill>
                <a:srgbClr val="575757"/>
              </a:solidFill>
            </a:endParaRPr>
          </a:p>
          <a:p>
            <a:r>
              <a:rPr lang="en-US" dirty="0">
                <a:solidFill>
                  <a:srgbClr val="575757"/>
                </a:solidFill>
              </a:rPr>
              <a:t>Phase 2 (Months 4-8): Pilot Programs</a:t>
            </a:r>
          </a:p>
          <a:p>
            <a:r>
              <a:rPr lang="en-US" dirty="0">
                <a:solidFill>
                  <a:srgbClr val="575757"/>
                </a:solidFill>
              </a:rPr>
              <a:t>Implementation at Kona facility (450 employees) targeting 15% efficiency gains</a:t>
            </a:r>
          </a:p>
          <a:p>
            <a:endParaRPr lang="en-US" dirty="0">
              <a:solidFill>
                <a:srgbClr val="575757"/>
              </a:solidFill>
            </a:endParaRPr>
          </a:p>
          <a:p>
            <a:r>
              <a:rPr lang="en-US" dirty="0">
                <a:solidFill>
                  <a:srgbClr val="575757"/>
                </a:solidFill>
              </a:rPr>
              <a:t>Phase 3 (Months 9-12): Scale</a:t>
            </a:r>
          </a:p>
          <a:p>
            <a:r>
              <a:rPr lang="en-US" dirty="0">
                <a:solidFill>
                  <a:srgbClr val="575757"/>
                </a:solidFill>
              </a:rPr>
              <a:t>Rollout savings target: $12-15M annually</a:t>
            </a:r>
          </a:p>
          <a:p>
            <a:endParaRPr lang="en-US" dirty="0">
              <a:solidFill>
                <a:srgbClr val="575757"/>
              </a:solidFill>
            </a:endParaRPr>
          </a:p>
          <a:p>
            <a:r>
              <a:rPr lang="en-US" dirty="0">
                <a:solidFill>
                  <a:srgbClr val="575757"/>
                </a:solidFill>
              </a:rPr>
              <a:t>Project Budget: $3.2M</a:t>
            </a:r>
          </a:p>
          <a:p>
            <a:r>
              <a:rPr lang="en-US" dirty="0">
                <a:solidFill>
                  <a:srgbClr val="575757"/>
                </a:solidFill>
              </a:rPr>
              <a:t>Expected ROI: 4.2x</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Next Steps</a:t>
            </a:r>
          </a:p>
        </p:txBody>
      </p:sp>
      <p:sp>
        <p:nvSpPr>
          <p:cNvPr id="5" name="Rectangle 4">
            <a:extLst>
              <a:ext uri="{FF2B5EF4-FFF2-40B4-BE49-F238E27FC236}">
                <a16:creationId xmlns:a16="http://schemas.microsoft.com/office/drawing/2014/main" id="{7267198A-C048-4EF7-83DE-C678AD0646BF}"/>
              </a:ext>
            </a:extLst>
          </p:cNvPr>
          <p:cNvSpPr/>
          <p:nvPr/>
        </p:nvSpPr>
        <p:spPr>
          <a:xfrm>
            <a:off x="630149" y="1116249"/>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solidFill>
                  <a:srgbClr val="575757"/>
                </a:solidFill>
              </a:rPr>
              <a:t>Immediate Actions:</a:t>
            </a:r>
          </a:p>
          <a:p>
            <a:r>
              <a:rPr lang="en-US" sz="2000" dirty="0">
                <a:solidFill>
                  <a:srgbClr val="575757"/>
                </a:solidFill>
              </a:rPr>
              <a:t>• Approve $3.2M engagement budget by Dec 15, 2024</a:t>
            </a:r>
          </a:p>
          <a:p>
            <a:r>
              <a:rPr lang="en-US" sz="2000" dirty="0">
                <a:solidFill>
                  <a:srgbClr val="575757"/>
                </a:solidFill>
              </a:rPr>
              <a:t>• Assign Lisa Wong as primary contact and project lead</a:t>
            </a:r>
          </a:p>
          <a:p>
            <a:r>
              <a:rPr lang="en-US" sz="2000" dirty="0">
                <a:solidFill>
                  <a:srgbClr val="575757"/>
                </a:solidFill>
              </a:rPr>
              <a:t>• Schedule kickoff meeting at Gripe headquarters (Jan 8, 2025)</a:t>
            </a:r>
          </a:p>
          <a:p>
            <a:endParaRPr lang="en-US" sz="2000" dirty="0">
              <a:solidFill>
                <a:srgbClr val="575757"/>
              </a:solidFill>
            </a:endParaRPr>
          </a:p>
          <a:p>
            <a:r>
              <a:rPr lang="en-US" sz="2000" dirty="0">
                <a:solidFill>
                  <a:srgbClr val="575757"/>
                </a:solidFill>
              </a:rPr>
              <a:t>Success Criteria:</a:t>
            </a:r>
          </a:p>
          <a:p>
            <a:r>
              <a:rPr lang="en-US" sz="2000" dirty="0">
                <a:solidFill>
                  <a:srgbClr val="575757"/>
                </a:solidFill>
              </a:rPr>
              <a:t>1. Reduce cost per unit from $42 to $33</a:t>
            </a:r>
          </a:p>
          <a:p>
            <a:r>
              <a:rPr lang="en-US" sz="2000" dirty="0">
                <a:solidFill>
                  <a:srgbClr val="575757"/>
                </a:solidFill>
              </a:rPr>
              <a:t>2. Improve on-time delivery from 78% to 95%</a:t>
            </a:r>
          </a:p>
          <a:p>
            <a:r>
              <a:rPr lang="en-US" sz="2000" dirty="0">
                <a:solidFill>
                  <a:srgbClr val="575757"/>
                </a:solidFill>
              </a:rPr>
              <a:t>3. Lower employee turnover to &lt;15%</a:t>
            </a:r>
          </a:p>
          <a:p>
            <a:endParaRPr lang="en-US" sz="2000" dirty="0">
              <a:solidFill>
                <a:srgbClr val="575757"/>
              </a:solidFill>
            </a:endParaRPr>
          </a:p>
          <a:p>
            <a:r>
              <a:rPr lang="en-US" sz="2000" dirty="0">
                <a:solidFill>
                  <a:srgbClr val="575757"/>
                </a:solidFill>
              </a:rPr>
              <a:t>Questions? Contact </a:t>
            </a:r>
            <a:r>
              <a:rPr lang="en-US" sz="2000" dirty="0" err="1">
                <a:solidFill>
                  <a:srgbClr val="575757"/>
                </a:solidFill>
              </a:rPr>
              <a:t>mroberts@consulting-firm.com</a:t>
            </a:r>
            <a:endParaRPr lang="en-US" sz="20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111F4A-60FF-41DE-BC65-F40DAD0113A1}">
  <ds:schemaRefs>
    <ds:schemaRef ds:uri="http://schemas.microsoft.com/sharepoint/v3/contenttype/forms"/>
  </ds:schemaRefs>
</ds:datastoreItem>
</file>

<file path=customXml/itemProps2.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3.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6133</TotalTime>
  <Words>398</Words>
  <Application>Microsoft Macintosh PowerPoint</Application>
  <PresentationFormat>Widescreen</PresentationFormat>
  <Paragraphs>61</Paragraphs>
  <Slides>6</Slides>
  <Notes>3</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6</vt:i4>
      </vt:variant>
      <vt:variant>
        <vt:lpstr>Custom Shows</vt:lpstr>
      </vt:variant>
      <vt:variant>
        <vt:i4>1</vt:i4>
      </vt:variant>
    </vt:vector>
  </HeadingPairs>
  <TitlesOfParts>
    <vt:vector size="12" baseType="lpstr">
      <vt:lpstr>Arial</vt:lpstr>
      <vt:lpstr>Trebuchet MS</vt:lpstr>
      <vt:lpstr>BCG Grid 16:9</vt:lpstr>
      <vt:lpstr>1_BCG Grid 16:9</vt:lpstr>
      <vt:lpstr>think-cell Slide</vt:lpstr>
      <vt:lpstr>Gripe: Operational Excellence Initiative  Manufacturing Optimization Assessment Q4 2024</vt:lpstr>
      <vt:lpstr>Overview and Key Findings</vt:lpstr>
      <vt:lpstr>About Gripe Manufacturing</vt:lpstr>
      <vt:lpstr>Context setting  Financial Performance Analysis</vt:lpstr>
      <vt:lpstr>Implementation Roadmap</vt:lpstr>
      <vt:lpstr>Next Steps</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759</cp:revision>
  <cp:lastPrinted>2000-01-01T07:00:00Z</cp:lastPrinted>
  <dcterms:created xsi:type="dcterms:W3CDTF">2020-05-27T17:34:49Z</dcterms:created>
  <dcterms:modified xsi:type="dcterms:W3CDTF">2025-10-06T20:25:51Z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