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2.xml" ContentType="application/vnd.openxmlformats-officedocument.them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1.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2.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4.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5.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6.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7.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8.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9.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10.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notesSlides/notesSlide11.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12.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13.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4"/>
    <p:sldMasterId id="2147485185" r:id="rId5"/>
  </p:sldMasterIdLst>
  <p:notesMasterIdLst>
    <p:notesMasterId r:id="rId23"/>
  </p:notesMasterIdLst>
  <p:handoutMasterIdLst>
    <p:handoutMasterId r:id="rId24"/>
  </p:handoutMasterIdLst>
  <p:sldIdLst>
    <p:sldId id="1177" r:id="rId6"/>
    <p:sldId id="1181" r:id="rId7"/>
    <p:sldId id="1183" r:id="rId8"/>
    <p:sldId id="1176" r:id="rId9"/>
    <p:sldId id="1173" r:id="rId10"/>
    <p:sldId id="1174" r:id="rId11"/>
    <p:sldId id="1143" r:id="rId12"/>
    <p:sldId id="1144" r:id="rId13"/>
    <p:sldId id="1175" r:id="rId14"/>
    <p:sldId id="1007" r:id="rId15"/>
    <p:sldId id="1008" r:id="rId16"/>
    <p:sldId id="1010" r:id="rId17"/>
    <p:sldId id="1011" r:id="rId18"/>
    <p:sldId id="1013" r:id="rId19"/>
    <p:sldId id="1014" r:id="rId20"/>
    <p:sldId id="1016" r:id="rId21"/>
    <p:sldId id="1017" r:id="rId22"/>
  </p:sldIdLst>
  <p:sldSz cx="12192000" cy="6858000"/>
  <p:notesSz cx="6950075" cy="9236075"/>
  <p:custShowLst>
    <p:custShow name="Format Guide Workshop" id="0">
      <p:sldLst/>
    </p:custShow>
  </p:custShowLst>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22D"/>
    <a:srgbClr val="D4DF33"/>
    <a:srgbClr val="29BA74"/>
    <a:srgbClr val="EBC5D0"/>
    <a:srgbClr val="C9E7CA"/>
    <a:srgbClr val="EEE89A"/>
    <a:srgbClr val="3EAD92"/>
    <a:srgbClr val="197A56"/>
    <a:srgbClr val="F2F2F2"/>
    <a:srgbClr val="D7F0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4D033F-0460-4D09-9925-120C1C2CE2D1}" v="375" dt="2020-06-22T23:00:08.0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08" autoAdjust="0"/>
    <p:restoredTop sz="96323" autoAdjust="0"/>
  </p:normalViewPr>
  <p:slideViewPr>
    <p:cSldViewPr snapToGrid="0">
      <p:cViewPr varScale="1">
        <p:scale>
          <a:sx n="125" d="100"/>
          <a:sy n="125" d="100"/>
        </p:scale>
        <p:origin x="160" y="20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9/25/25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9/25/25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cdc.gov/coronavirus/2019-ncov/community/shared-congregate-house/guidance-shared-congregate-housing.html" TargetMode="External"/><Relationship Id="rId7" Type="http://schemas.openxmlformats.org/officeDocument/2006/relationships/hyperlink" Target="https://www1.nyc.gov/assets/doh/downloads/pdf/imm/guidance-for-homeless-shelters-covid19.pdf"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doh.sd.gov/documents/COVID19/COVID19_Hotel_Lodging_checklist.pdf" TargetMode="External"/><Relationship Id="rId5" Type="http://schemas.openxmlformats.org/officeDocument/2006/relationships/hyperlink" Target="https://www.acuho-i.org/Portals/0/doc/blogNEWS/FOH.COVIDChecklist.pdf" TargetMode="External"/><Relationship Id="rId4" Type="http://schemas.openxmlformats.org/officeDocument/2006/relationships/hyperlink" Target="https://www.cdc.gov/coronavirus/2019-ncov/community/correction-detention/guidance-correctional-detention.htm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cdc.gov/coronavirus/2019-ncov/community/shared-congregate-house/guidance-shared-congregate-housing.html"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cdc.gov/coronavirus/2019-ncov/community/correction-detention/guidance-correctional-detention.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r>
              <a:rPr lang="en-US">
                <a:solidFill>
                  <a:srgbClr val="6E6F73"/>
                </a:solidFill>
              </a:rPr>
              <a:t>Notes view: </a:t>
            </a:r>
            <a:fld id="{128CEAFE-FA94-43E5-B0FF-D47E1CCDD1B4}" type="slidenum">
              <a:rPr lang="en-US" smtClean="0">
                <a:solidFill>
                  <a:srgbClr val="6E6F73"/>
                </a:solidFill>
              </a:rPr>
              <a:pPr/>
              <a:t>3</a:t>
            </a:fld>
            <a:endParaRPr lang="en-US">
              <a:solidFill>
                <a:srgbClr val="6E6F73"/>
              </a:solidFill>
            </a:endParaRPr>
          </a:p>
        </p:txBody>
      </p:sp>
    </p:spTree>
    <p:extLst>
      <p:ext uri="{BB962C8B-B14F-4D97-AF65-F5344CB8AC3E}">
        <p14:creationId xmlns:p14="http://schemas.microsoft.com/office/powerpoint/2010/main" val="3436079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12</a:t>
            </a:fld>
            <a:endParaRPr lang="en-US" dirty="0">
              <a:solidFill>
                <a:srgbClr val="6E6F73"/>
              </a:solidFill>
            </a:endParaRPr>
          </a:p>
        </p:txBody>
      </p:sp>
    </p:spTree>
    <p:extLst>
      <p:ext uri="{BB962C8B-B14F-4D97-AF65-F5344CB8AC3E}">
        <p14:creationId xmlns:p14="http://schemas.microsoft.com/office/powerpoint/2010/main" val="1060816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13</a:t>
            </a:fld>
            <a:endParaRPr lang="en-US" dirty="0">
              <a:solidFill>
                <a:srgbClr val="6E6F73"/>
              </a:solidFill>
            </a:endParaRPr>
          </a:p>
        </p:txBody>
      </p:sp>
    </p:spTree>
    <p:extLst>
      <p:ext uri="{BB962C8B-B14F-4D97-AF65-F5344CB8AC3E}">
        <p14:creationId xmlns:p14="http://schemas.microsoft.com/office/powerpoint/2010/main" val="2241306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14</a:t>
            </a:fld>
            <a:endParaRPr lang="en-US" dirty="0">
              <a:solidFill>
                <a:srgbClr val="6E6F73"/>
              </a:solidFill>
            </a:endParaRPr>
          </a:p>
        </p:txBody>
      </p:sp>
    </p:spTree>
    <p:extLst>
      <p:ext uri="{BB962C8B-B14F-4D97-AF65-F5344CB8AC3E}">
        <p14:creationId xmlns:p14="http://schemas.microsoft.com/office/powerpoint/2010/main" val="2823803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r>
              <a:rPr lang="en-US" dirty="0">
                <a:hlinkClick r:id="rId3"/>
              </a:rPr>
              <a:t>https://www.cdc.gov/coronavirus/2019-ncov/community/shared-congregate-house/guidance-shared-congregate-housing.html</a:t>
            </a:r>
            <a:endParaRPr lang="en-US" dirty="0"/>
          </a:p>
          <a:p>
            <a:r>
              <a:rPr lang="en-US" dirty="0">
                <a:hlinkClick r:id="rId4"/>
              </a:rPr>
              <a:t>https://www.cdc.gov/coronavirus/2019-ncov/community/correction-detention/guidance-correctional-detention.html</a:t>
            </a:r>
            <a:endParaRPr lang="en-US" dirty="0"/>
          </a:p>
          <a:p>
            <a:r>
              <a:rPr lang="en-US"/>
              <a:t>For bathrooms: </a:t>
            </a:r>
            <a:endParaRPr lang="en-US" dirty="0"/>
          </a:p>
          <a:p>
            <a:r>
              <a:rPr lang="en-US" dirty="0">
                <a:hlinkClick r:id="rId5"/>
              </a:rPr>
              <a:t>https://www.acuho-i.org/Portals/0/doc/blogNEWS/FOH.COVIDChecklist.pdf</a:t>
            </a:r>
            <a:endParaRPr lang="en-US" dirty="0"/>
          </a:p>
          <a:p>
            <a:r>
              <a:rPr lang="en-US" dirty="0">
                <a:hlinkClick r:id="rId6"/>
              </a:rPr>
              <a:t>https://doh.sd.gov/documents/COVID19/COVID19_Hotel_Lodging_checklist.pdf</a:t>
            </a:r>
            <a:endParaRPr lang="en-US" dirty="0"/>
          </a:p>
          <a:p>
            <a:r>
              <a:rPr lang="en-US" dirty="0">
                <a:hlinkClick r:id="rId7"/>
              </a:rPr>
              <a:t>https://www1.nyc.gov/assets/doh/downloads/pdf/imm/guidance-for-homeless-shelters-covid19.pdf</a:t>
            </a:r>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15</a:t>
            </a:fld>
            <a:endParaRPr lang="en-US" dirty="0">
              <a:solidFill>
                <a:srgbClr val="6E6F73"/>
              </a:solidFill>
            </a:endParaRPr>
          </a:p>
        </p:txBody>
      </p:sp>
    </p:spTree>
    <p:extLst>
      <p:ext uri="{BB962C8B-B14F-4D97-AF65-F5344CB8AC3E}">
        <p14:creationId xmlns:p14="http://schemas.microsoft.com/office/powerpoint/2010/main" val="2759514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r>
              <a:rPr lang="en-US" dirty="0">
                <a:hlinkClick r:id="rId3"/>
              </a:rPr>
              <a:t>https://www.cdc.gov/coronavirus/2019-ncov/community/shared-congregate-house/guidance-shared-congregate-housing.html</a:t>
            </a:r>
            <a:endParaRPr lang="en-US" dirty="0"/>
          </a:p>
          <a:p>
            <a:r>
              <a:rPr lang="en-US" dirty="0">
                <a:hlinkClick r:id="rId4"/>
              </a:rPr>
              <a:t>https://www.cdc.gov/coronavirus/2019-ncov/community/correction-detention/guidance-correctional-detention.html</a:t>
            </a:r>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16</a:t>
            </a:fld>
            <a:endParaRPr lang="en-US" dirty="0">
              <a:solidFill>
                <a:srgbClr val="6E6F73"/>
              </a:solidFill>
            </a:endParaRPr>
          </a:p>
        </p:txBody>
      </p:sp>
    </p:spTree>
    <p:extLst>
      <p:ext uri="{BB962C8B-B14F-4D97-AF65-F5344CB8AC3E}">
        <p14:creationId xmlns:p14="http://schemas.microsoft.com/office/powerpoint/2010/main" val="3029124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4</a:t>
            </a:fld>
            <a:endParaRPr lang="en-US" dirty="0"/>
          </a:p>
        </p:txBody>
      </p:sp>
    </p:spTree>
    <p:extLst>
      <p:ext uri="{BB962C8B-B14F-4D97-AF65-F5344CB8AC3E}">
        <p14:creationId xmlns:p14="http://schemas.microsoft.com/office/powerpoint/2010/main" val="3447375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5</a:t>
            </a:fld>
            <a:endParaRPr lang="en-US" dirty="0"/>
          </a:p>
        </p:txBody>
      </p:sp>
    </p:spTree>
    <p:extLst>
      <p:ext uri="{BB962C8B-B14F-4D97-AF65-F5344CB8AC3E}">
        <p14:creationId xmlns:p14="http://schemas.microsoft.com/office/powerpoint/2010/main" val="1146515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a:solidFill>
                  <a:srgbClr val="6E6F73"/>
                </a:solidFill>
              </a:rPr>
              <a:t>Notes view: </a:t>
            </a:r>
            <a:fld id="{128CEAFE-FA94-43E5-B0FF-D47E1CCDD1B4}" type="slidenum">
              <a:rPr lang="en-US" smtClean="0">
                <a:solidFill>
                  <a:srgbClr val="6E6F73"/>
                </a:solidFill>
              </a:rPr>
              <a:pPr/>
              <a:t>6</a:t>
            </a:fld>
            <a:endParaRPr lang="en-US" dirty="0">
              <a:solidFill>
                <a:srgbClr val="6E6F73"/>
              </a:solidFill>
            </a:endParaRPr>
          </a:p>
        </p:txBody>
      </p:sp>
    </p:spTree>
    <p:extLst>
      <p:ext uri="{BB962C8B-B14F-4D97-AF65-F5344CB8AC3E}">
        <p14:creationId xmlns:p14="http://schemas.microsoft.com/office/powerpoint/2010/main" val="1147726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solidFill>
                  <a:srgbClr val="6E6F73"/>
                </a:solidFill>
              </a:rPr>
              <a:t>Notes view: </a:t>
            </a:r>
            <a:fld id="{128CEAFE-FA94-43E5-B0FF-D47E1CCDD1B4}" type="slidenum">
              <a:rPr lang="en-US" smtClean="0">
                <a:solidFill>
                  <a:srgbClr val="6E6F73"/>
                </a:solidFill>
              </a:rPr>
              <a:pPr/>
              <a:t>7</a:t>
            </a:fld>
            <a:endParaRPr lang="en-US" dirty="0">
              <a:solidFill>
                <a:srgbClr val="6E6F73"/>
              </a:solidFill>
            </a:endParaRPr>
          </a:p>
        </p:txBody>
      </p:sp>
    </p:spTree>
    <p:extLst>
      <p:ext uri="{BB962C8B-B14F-4D97-AF65-F5344CB8AC3E}">
        <p14:creationId xmlns:p14="http://schemas.microsoft.com/office/powerpoint/2010/main" val="1771964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a:solidFill>
                  <a:srgbClr val="6E6F73"/>
                </a:solidFill>
              </a:rPr>
              <a:t>Notes view: </a:t>
            </a:r>
            <a:fld id="{128CEAFE-FA94-43E5-B0FF-D47E1CCDD1B4}" type="slidenum">
              <a:rPr lang="en-US" smtClean="0">
                <a:solidFill>
                  <a:srgbClr val="6E6F73"/>
                </a:solidFill>
              </a:rPr>
              <a:pPr>
                <a:defRPr/>
              </a:pPr>
              <a:t>8</a:t>
            </a:fld>
            <a:endParaRPr lang="en-US" dirty="0">
              <a:solidFill>
                <a:srgbClr val="6E6F73"/>
              </a:solidFill>
            </a:endParaRPr>
          </a:p>
        </p:txBody>
      </p:sp>
    </p:spTree>
    <p:extLst>
      <p:ext uri="{BB962C8B-B14F-4D97-AF65-F5344CB8AC3E}">
        <p14:creationId xmlns:p14="http://schemas.microsoft.com/office/powerpoint/2010/main" val="1646749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2977192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5939730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7163" y="574675"/>
            <a:ext cx="6618287"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r>
              <a:rPr lang="en-US" dirty="0">
                <a:solidFill>
                  <a:srgbClr val="6E6F73"/>
                </a:solidFill>
              </a:rPr>
              <a:t>Notes view: </a:t>
            </a:r>
            <a:fld id="{128CEAFE-FA94-43E5-B0FF-D47E1CCDD1B4}" type="slidenum">
              <a:rPr lang="en-US" smtClean="0">
                <a:solidFill>
                  <a:srgbClr val="6E6F73"/>
                </a:solidFill>
              </a:rPr>
              <a:pPr>
                <a:defRPr/>
              </a:pPr>
              <a:t>11</a:t>
            </a:fld>
            <a:endParaRPr lang="en-US" dirty="0">
              <a:solidFill>
                <a:srgbClr val="6E6F73"/>
              </a:solidFill>
            </a:endParaRPr>
          </a:p>
        </p:txBody>
      </p:sp>
    </p:spTree>
    <p:extLst>
      <p:ext uri="{BB962C8B-B14F-4D97-AF65-F5344CB8AC3E}">
        <p14:creationId xmlns:p14="http://schemas.microsoft.com/office/powerpoint/2010/main" val="7420961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0.xml"/><Relationship Id="rId7" Type="http://schemas.openxmlformats.org/officeDocument/2006/relationships/image" Target="../media/image3.emf"/><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oleObject" Target="../embeddings/oleObject5.bin"/><Relationship Id="rId5" Type="http://schemas.openxmlformats.org/officeDocument/2006/relationships/slideMaster" Target="../slideMasters/slideMaster2.xml"/><Relationship Id="rId4" Type="http://schemas.openxmlformats.org/officeDocument/2006/relationships/tags" Target="../tags/tag51.xml"/><Relationship Id="rId9" Type="http://schemas.openxmlformats.org/officeDocument/2006/relationships/image" Target="../media/image11.jp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2.xml"/><Relationship Id="rId5" Type="http://schemas.openxmlformats.org/officeDocument/2006/relationships/image" Target="../media/image6.png"/><Relationship Id="rId4" Type="http://schemas.openxmlformats.org/officeDocument/2006/relationships/image" Target="../media/image8.emf"/></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53.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3" Type="http://schemas.openxmlformats.org/officeDocument/2006/relationships/tags" Target="../tags/tag56.xml"/><Relationship Id="rId7" Type="http://schemas.openxmlformats.org/officeDocument/2006/relationships/image" Target="../media/image11.jp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59.xml"/><Relationship Id="rId4" Type="http://schemas.openxmlformats.org/officeDocument/2006/relationships/image" Target="../media/image1.emf"/></Relationships>
</file>

<file path=ppt/slideLayouts/_rels/slideLayout1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60.xml"/><Relationship Id="rId4" Type="http://schemas.openxmlformats.org/officeDocument/2006/relationships/image" Target="../media/image1.emf"/></Relationships>
</file>

<file path=ppt/slideLayouts/_rels/slideLayout1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61.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1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64.xml"/><Relationship Id="rId4" Type="http://schemas.openxmlformats.org/officeDocument/2006/relationships/image" Target="../media/image1.emf"/></Relationships>
</file>

<file path=ppt/slideLayouts/_rels/slideLayout13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65.xml"/><Relationship Id="rId4" Type="http://schemas.openxmlformats.org/officeDocument/2006/relationships/image" Target="../media/image1.emf"/></Relationships>
</file>

<file path=ppt/slideLayouts/_rels/slideLayout13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2.xml"/><Relationship Id="rId1" Type="http://schemas.openxmlformats.org/officeDocument/2006/relationships/tags" Target="../tags/tag66.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13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67.xml"/><Relationship Id="rId5" Type="http://schemas.openxmlformats.org/officeDocument/2006/relationships/image" Target="../media/image6.png"/><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3.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oleObject" Target="../embeddings/oleObject2.bin"/><Relationship Id="rId5" Type="http://schemas.microsoft.com/office/2007/relationships/hdphoto" Target="../media/hdphoto1.wdp"/><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14.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11.jp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0.xml"/><Relationship Id="rId7" Type="http://schemas.openxmlformats.org/officeDocument/2006/relationships/image" Target="../media/image3.emf"/><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1.xml"/><Relationship Id="rId9" Type="http://schemas.openxmlformats.org/officeDocument/2006/relationships/image" Target="../media/image11.jp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openxmlformats.org/officeDocument/2006/relationships/image" Target="../media/image3.emf"/><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oleObject" Target="../embeddings/oleObject2.bin"/><Relationship Id="rId5" Type="http://schemas.microsoft.com/office/2007/relationships/hdphoto" Target="../media/hdphoto1.wdp"/><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2.xml"/><Relationship Id="rId5" Type="http://schemas.openxmlformats.org/officeDocument/2006/relationships/image" Target="../media/image6.png"/><Relationship Id="rId4" Type="http://schemas.openxmlformats.org/officeDocument/2006/relationships/image" Target="../media/image8.emf"/></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3.xml"/><Relationship Id="rId5" Type="http://schemas.openxmlformats.org/officeDocument/2006/relationships/image" Target="../media/image10.png"/><Relationship Id="rId4" Type="http://schemas.openxmlformats.org/officeDocument/2006/relationships/image" Target="../media/image3.emf"/></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3" Type="http://schemas.openxmlformats.org/officeDocument/2006/relationships/tags" Target="../tags/tag26.xml"/><Relationship Id="rId7" Type="http://schemas.openxmlformats.org/officeDocument/2006/relationships/image" Target="../media/image11.jp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31.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34.xml"/><Relationship Id="rId4" Type="http://schemas.openxmlformats.org/officeDocument/2006/relationships/image" Target="../media/image1.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35.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36.xml"/><Relationship Id="rId5" Type="http://schemas.openxmlformats.org/officeDocument/2006/relationships/image" Target="../media/image4.png"/><Relationship Id="rId4" Type="http://schemas.openxmlformats.org/officeDocument/2006/relationships/image" Target="../media/image1.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37.xml"/><Relationship Id="rId5" Type="http://schemas.openxmlformats.org/officeDocument/2006/relationships/image" Target="../media/image6.png"/><Relationship Id="rId4" Type="http://schemas.openxmlformats.org/officeDocument/2006/relationships/image" Target="../media/image1.emf"/></Relationships>
</file>

<file path=ppt/slideLayouts/_rels/slideLayout7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1.xml"/><Relationship Id="rId7" Type="http://schemas.openxmlformats.org/officeDocument/2006/relationships/image" Target="../media/image3.emf"/><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oleObject" Target="../embeddings/oleObject16.bin"/><Relationship Id="rId5" Type="http://schemas.openxmlformats.org/officeDocument/2006/relationships/slideMaster" Target="../slideMasters/slideMaster2.xml"/><Relationship Id="rId4" Type="http://schemas.openxmlformats.org/officeDocument/2006/relationships/tags" Target="../tags/tag42.xml"/><Relationship Id="rId9" Type="http://schemas.openxmlformats.org/officeDocument/2006/relationships/image" Target="../media/image11.jp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3.xml"/><Relationship Id="rId5" Type="http://schemas.openxmlformats.org/officeDocument/2006/relationships/image" Target="../media/image9.png"/><Relationship Id="rId4" Type="http://schemas.openxmlformats.org/officeDocument/2006/relationships/image" Target="../media/image8.emf"/></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4.xml"/><Relationship Id="rId5" Type="http://schemas.openxmlformats.org/officeDocument/2006/relationships/image" Target="../media/image10.png"/><Relationship Id="rId4" Type="http://schemas.openxmlformats.org/officeDocument/2006/relationships/image" Target="../media/image8.emf"/></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11.jp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image" Target="../media/image3.emf"/><Relationship Id="rId5" Type="http://schemas.openxmlformats.org/officeDocument/2006/relationships/oleObject" Target="../embeddings/oleObject4.bin"/><Relationship Id="rId4"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150" y="-3022066"/>
            <a:ext cx="12298300" cy="80219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737018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4" name="Object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8" name="Picture 17"/>
          <p:cNvPicPr>
            <a:picLocks noChangeAspect="1"/>
          </p:cNvPicPr>
          <p:nvPr userDrawn="1"/>
        </p:nvPicPr>
        <p:blipFill rotWithShape="1">
          <a:blip r:embed="rId7">
            <a:extLst>
              <a:ext uri="{28A0092B-C50C-407E-A947-70E740481C1C}">
                <a14:useLocalDpi xmlns:a14="http://schemas.microsoft.com/office/drawing/2010/main" val="0"/>
              </a:ext>
            </a:extLst>
          </a:blip>
          <a:srcRect l="1731" t="8741" r="102" b="27"/>
          <a:stretch/>
        </p:blipFill>
        <p:spPr>
          <a:xfrm rot="16200000" flipH="1">
            <a:off x="8527440" y="1742865"/>
            <a:ext cx="580573" cy="6858000"/>
          </a:xfrm>
          <a:prstGeom prst="rect">
            <a:avLst/>
          </a:prstGeom>
        </p:spPr>
      </p:pic>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3000"/>
              </a:lnSpc>
              <a:spcBef>
                <a:spcPct val="0"/>
              </a:spcBef>
              <a:spcAft>
                <a:spcPct val="0"/>
              </a:spcAft>
            </a:pPr>
            <a:endParaRPr lang="en-US" sz="5400" dirty="0">
              <a:solidFill>
                <a:srgbClr val="FFFFFF"/>
              </a:solidFill>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874893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2865183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4245559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7894312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7528007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6833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9127152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372630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9756997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1065837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671171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839716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41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12500417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227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179747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08867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752144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5587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2920050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6712368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225166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Tree>
    <p:extLst>
      <p:ext uri="{BB962C8B-B14F-4D97-AF65-F5344CB8AC3E}">
        <p14:creationId xmlns:p14="http://schemas.microsoft.com/office/powerpoint/2010/main" val="3136322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9923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2521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763087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3499195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5059339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2009508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575757"/>
                </a:solidFill>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xxxx  2. xxxx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9446366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prstClr val="white"/>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a:lnSpc>
                <a:spcPct val="95000"/>
              </a:lnSpc>
            </a:pPr>
            <a:r>
              <a:rPr lang="en-US" sz="5400" dirty="0">
                <a:solidFill>
                  <a:prstClr val="white"/>
                </a:solidFill>
              </a:rPr>
              <a:t>Agenda</a:t>
            </a:r>
          </a:p>
        </p:txBody>
      </p:sp>
    </p:spTree>
    <p:extLst>
      <p:ext uri="{BB962C8B-B14F-4D97-AF65-F5344CB8AC3E}">
        <p14:creationId xmlns:p14="http://schemas.microsoft.com/office/powerpoint/2010/main" val="2555951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prstClr val="white"/>
              </a:solidFill>
            </a:endParaRPr>
          </a:p>
        </p:txBody>
      </p:sp>
    </p:spTree>
    <p:extLst>
      <p:ext uri="{BB962C8B-B14F-4D97-AF65-F5344CB8AC3E}">
        <p14:creationId xmlns:p14="http://schemas.microsoft.com/office/powerpoint/2010/main" val="42113965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prstClr val="white"/>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187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prstClr val="white"/>
                </a:solidFill>
              </a:rPr>
              <a:t>Agenda</a:t>
            </a:r>
          </a:p>
        </p:txBody>
      </p:sp>
    </p:spTree>
    <p:extLst>
      <p:ext uri="{BB962C8B-B14F-4D97-AF65-F5344CB8AC3E}">
        <p14:creationId xmlns:p14="http://schemas.microsoft.com/office/powerpoint/2010/main" val="5652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rgbClr val="3EAD92"/>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solidFill>
                  <a:srgbClr val="3EAD92"/>
                </a:solidFill>
              </a:rPr>
              <a:t>Agenda</a:t>
            </a:r>
          </a:p>
        </p:txBody>
      </p:sp>
    </p:spTree>
    <p:extLst>
      <p:ext uri="{BB962C8B-B14F-4D97-AF65-F5344CB8AC3E}">
        <p14:creationId xmlns:p14="http://schemas.microsoft.com/office/powerpoint/2010/main" val="23255955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2000" dirty="0">
              <a:solidFill>
                <a:prstClr val="white"/>
              </a:solidFill>
            </a:endParaRPr>
          </a:p>
        </p:txBody>
      </p:sp>
    </p:spTree>
    <p:extLst>
      <p:ext uri="{BB962C8B-B14F-4D97-AF65-F5344CB8AC3E}">
        <p14:creationId xmlns:p14="http://schemas.microsoft.com/office/powerpoint/2010/main" val="32665617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rgbClr val="3EAD92"/>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3756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prstClr val="white"/>
                </a:solidFill>
              </a:rPr>
              <a:t>Agenda</a:t>
            </a:r>
          </a:p>
        </p:txBody>
      </p:sp>
    </p:spTree>
    <p:extLst>
      <p:ext uri="{BB962C8B-B14F-4D97-AF65-F5344CB8AC3E}">
        <p14:creationId xmlns:p14="http://schemas.microsoft.com/office/powerpoint/2010/main" val="23444084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a:lnSpc>
                <a:spcPct val="106000"/>
              </a:lnSpc>
              <a:spcAft>
                <a:spcPts val="700"/>
              </a:spcAft>
            </a:pPr>
            <a:r>
              <a:rPr lang="en-US" sz="5400" dirty="0">
                <a:solidFill>
                  <a:srgbClr val="29BA74"/>
                </a:solidFill>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7523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150" y="-3022066"/>
            <a:ext cx="12298300" cy="80219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507477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527440" y="1742865"/>
            <a:ext cx="580573" cy="6858000"/>
          </a:xfrm>
          <a:prstGeom prst="rect">
            <a:avLst/>
          </a:prstGeom>
        </p:spPr>
      </p:pic>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4694212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4_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252396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1" name="Rectangle 20"/>
          <p:cNvSpPr/>
          <p:nvPr userDrawn="1"/>
        </p:nvSpPr>
        <p:spPr bwMode="black">
          <a:xfrm>
            <a:off x="628650" y="462457"/>
            <a:ext cx="10533620" cy="4872941"/>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859859" y="4581370"/>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859859" y="3776974"/>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859859" y="87745"/>
            <a:ext cx="9822433"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19842320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3" name="Object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92501" name="Picture 341" descr="tree nature forest wilderness mountain plant evergreen fir ridge conifer trees woods spruce vegetation rainforest woodland habitat larch ecosystem biome pine family old growth forest natural environment atmospheric phenomenon woody plant temperate broadleaf and mixed forest temperate coniferous forest land plant geological phenomenon">
            <a:extLst>
              <a:ext uri="{FF2B5EF4-FFF2-40B4-BE49-F238E27FC236}">
                <a16:creationId xmlns:a16="http://schemas.microsoft.com/office/drawing/2014/main" id="{60939D0E-0149-4534-B2CB-1744F5B60A7B}"/>
              </a:ext>
            </a:extLst>
          </p:cNvPr>
          <p:cNvPicPr>
            <a:picLocks noChangeAspect="1" noChangeArrowheads="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53150" y="-2963344"/>
            <a:ext cx="12298300" cy="81988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15952188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SubTitle</a:t>
            </a:r>
            <a:endParaRPr lang="en-US" dirty="0"/>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6554280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25732027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84" imgH="384" progId="TCLayout.ActiveDocument.1">
                  <p:embed/>
                </p:oleObj>
              </mc:Choice>
              <mc:Fallback>
                <p:oleObj name="think-cell Slide" r:id="rId4" imgW="384" imgH="384" progId="TCLayout.ActiveDocument.1">
                  <p:embed/>
                  <p:pic>
                    <p:nvPicPr>
                      <p:cNvPr id="4" name="Object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6">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Date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 Title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Main Title</a:t>
            </a:r>
          </a:p>
        </p:txBody>
      </p:sp>
    </p:spTree>
    <p:extLst>
      <p:ext uri="{BB962C8B-B14F-4D97-AF65-F5344CB8AC3E}">
        <p14:creationId xmlns:p14="http://schemas.microsoft.com/office/powerpoint/2010/main" val="401328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5005045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4908935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2176769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5">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4" name="Object 3"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3000"/>
              </a:lnSpc>
              <a:spcBef>
                <a:spcPct val="0"/>
              </a:spcBef>
              <a:spcAft>
                <a:spcPct val="0"/>
              </a:spcAft>
            </a:pPr>
            <a:endParaRPr lang="en-US" sz="5400" dirty="0">
              <a:solidFill>
                <a:srgbClr val="FFFFFF"/>
              </a:solidFill>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31421350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209819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698469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1000"/>
              </a:spcAft>
            </a:pPr>
            <a:endParaRPr lang="en-US" sz="1200" dirty="0">
              <a:solidFill>
                <a:prstClr val="white"/>
              </a:solidFill>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solidFill>
                <a:prstClr val="white">
                  <a:lumMod val="50000"/>
                </a:prstClr>
              </a:solidFill>
            </a:endParaRPr>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28068966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2177566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011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49672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20415879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475424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7514314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8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507591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1827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232451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800" dirty="0">
              <a:solidFill>
                <a:prstClr val="white"/>
              </a:solidFill>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584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0880509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9250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887697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792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4066093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087504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200" dirty="0">
              <a:solidFill>
                <a:prstClr val="white"/>
              </a:solidFill>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15160338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solidFill>
                <a:srgbClr val="575757"/>
              </a:solidFill>
              <a:sym typeface="Trebuchet MS" panose="020B0603020202020204" pitchFamily="34" charset="0"/>
            </a:endParaRPr>
          </a:p>
        </p:txBody>
      </p:sp>
    </p:spTree>
    <p:extLst>
      <p:ext uri="{BB962C8B-B14F-4D97-AF65-F5344CB8AC3E}">
        <p14:creationId xmlns:p14="http://schemas.microsoft.com/office/powerpoint/2010/main" val="2056900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169042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13956914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solidFill>
                <a:sym typeface="Trebuchet MS" panose="020B0603020202020204" pitchFamily="34" charset="0"/>
              </a:rPr>
              <a:pPr algn="r">
                <a:defRPr/>
              </a:pPr>
              <a:t>‹#›</a:t>
            </a:fld>
            <a:endParaRPr lang="en-US" sz="1000" dirty="0">
              <a:solidFill>
                <a:prstClr val="white"/>
              </a:solidFill>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solidFill>
                <a:prstClr val="white"/>
              </a:solidFill>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solidFill>
                <a:sym typeface="Trebuchet MS" panose="020B0603020202020204" pitchFamily="34" charset="0"/>
              </a:rPr>
              <a:t>Copyright © 2020 by Boston Consulting Group. All rights reserved.</a:t>
            </a:r>
            <a:endParaRPr lang="en-US" sz="700" dirty="0">
              <a:solidFill>
                <a:prstClr val="white"/>
              </a:solidFill>
              <a:sym typeface="Trebuchet MS" panose="020B0603020202020204" pitchFamily="34" charset="0"/>
            </a:endParaRPr>
          </a:p>
        </p:txBody>
      </p:sp>
    </p:spTree>
    <p:extLst>
      <p:ext uri="{BB962C8B-B14F-4D97-AF65-F5344CB8AC3E}">
        <p14:creationId xmlns:p14="http://schemas.microsoft.com/office/powerpoint/2010/main" val="40256247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r>
              <a:rPr lang="en-US" sz="900" dirty="0">
                <a:solidFill>
                  <a:srgbClr val="575757"/>
                </a:solidFill>
                <a:sym typeface="Trebuchet MS" panose="020B0603020202020204" pitchFamily="34" charset="0"/>
              </a:rPr>
              <a:t>The services and materials provided by Boston Consulting Group (BCG) are subject to BCG's Standard Terms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to update these materials after the date hereof, notwithstanding that such information may become outdated </a:t>
            </a:r>
            <a:br>
              <a:rPr lang="en-US" sz="900" dirty="0">
                <a:solidFill>
                  <a:srgbClr val="575757"/>
                </a:solidFill>
                <a:sym typeface="Trebuchet MS" panose="020B0603020202020204" pitchFamily="34" charset="0"/>
              </a:rPr>
            </a:br>
            <a:r>
              <a:rPr lang="en-US" sz="900" dirty="0">
                <a:solidFill>
                  <a:srgbClr val="575757"/>
                </a:solidFill>
                <a:sym typeface="Trebuchet MS" panose="020B0603020202020204" pitchFamily="34" charset="0"/>
              </a:rPr>
              <a:t>or inaccurate.</a:t>
            </a:r>
          </a:p>
          <a:p>
            <a:r>
              <a:rPr lang="en-US" sz="900" dirty="0">
                <a:solidFill>
                  <a:srgbClr val="575757"/>
                </a:solidFill>
                <a:sym typeface="Trebuchet MS" panose="020B0603020202020204" pitchFamily="34" charset="0"/>
              </a:rPr>
              <a:t> </a:t>
            </a:r>
          </a:p>
          <a:p>
            <a:r>
              <a:rPr lang="en-US" sz="900" dirty="0">
                <a:solidFill>
                  <a:srgbClr val="575757"/>
                </a:solidFill>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endParaRPr lang="en-US" sz="900" dirty="0">
              <a:solidFill>
                <a:srgbClr val="575757"/>
              </a:solidFill>
              <a:sym typeface="Trebuchet MS" panose="020B0603020202020204" pitchFamily="34" charset="0"/>
            </a:endParaRPr>
          </a:p>
          <a:p>
            <a:pPr>
              <a:defRPr/>
            </a:pPr>
            <a:r>
              <a:rPr lang="en-US" sz="900" dirty="0">
                <a:solidFill>
                  <a:srgbClr val="575757"/>
                </a:solidFill>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rgbClr val="29BA74"/>
                    </a:gs>
                    <a:gs pos="2000">
                      <a:srgbClr val="197A56"/>
                    </a:gs>
                  </a:gsLst>
                  <a:lin ang="2700000" scaled="0"/>
                </a:gradFill>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5840072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dirty="0">
              <a:solidFill>
                <a:prstClr val="white"/>
              </a:solidFill>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prstClr val="white"/>
                </a:solidFill>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solidFill>
                <a:srgbClr val="575757"/>
              </a:solidFill>
            </a:endParaRPr>
          </a:p>
        </p:txBody>
      </p:sp>
    </p:spTree>
    <p:extLst>
      <p:ext uri="{BB962C8B-B14F-4D97-AF65-F5344CB8AC3E}">
        <p14:creationId xmlns:p14="http://schemas.microsoft.com/office/powerpoint/2010/main" val="8134844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a:defRPr/>
              </a:pPr>
              <a:endParaRPr lang="en-US" dirty="0">
                <a:solidFill>
                  <a:srgbClr val="575757"/>
                </a:solidFill>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a:lnSpc>
                  <a:spcPct val="90000"/>
                </a:lnSpc>
                <a:defRPr/>
              </a:pPr>
              <a:r>
                <a:rPr lang="en-US" sz="1000" dirty="0">
                  <a:solidFill>
                    <a:prstClr val="white">
                      <a:lumMod val="50000"/>
                    </a:prstClr>
                  </a:solidFill>
                  <a:sym typeface="Trebuchet MS" panose="020B0603020202020204" pitchFamily="34" charset="0"/>
                </a:rPr>
                <a:t>1. xxxx  2. xxxx  3. List footnotes in numerical order. Footnote numbers are not bracketed. Use 10pt font</a:t>
              </a:r>
            </a:p>
            <a:p>
              <a:pPr>
                <a:lnSpc>
                  <a:spcPct val="90000"/>
                </a:lnSpc>
                <a:defRPr/>
              </a:pPr>
              <a:r>
                <a:rPr lang="en-US" sz="1000" dirty="0">
                  <a:solidFill>
                    <a:prstClr val="white">
                      <a:lumMod val="50000"/>
                    </a:prstClr>
                  </a:solidFill>
                  <a:sym typeface="Trebuchet MS" panose="020B0603020202020204" pitchFamily="34" charset="0"/>
                </a:rPr>
                <a:t>Note: Do not put a period at the end of the note or the source</a:t>
              </a:r>
            </a:p>
            <a:p>
              <a:pPr>
                <a:lnSpc>
                  <a:spcPct val="90000"/>
                </a:lnSpc>
                <a:defRPr/>
              </a:pPr>
              <a:r>
                <a:rPr lang="en-US" sz="1000" dirty="0">
                  <a:solidFill>
                    <a:prstClr val="white">
                      <a:lumMod val="50000"/>
                    </a:prstClr>
                  </a:solidFill>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prstClr val="white">
                    <a:lumMod val="50000"/>
                  </a:prstClr>
                </a:solidFill>
                <a:sym typeface="Trebuchet MS" panose="020B0603020202020204" pitchFamily="34" charset="0"/>
              </a:rPr>
              <a:t>Copyright © 2020 by Boston Consulting Group. All rights reserved.</a:t>
            </a:r>
            <a:endParaRPr lang="en-US" sz="700" dirty="0">
              <a:solidFill>
                <a:prstClr val="white">
                  <a:lumMod val="50000"/>
                </a:prstClr>
              </a:solidFill>
              <a:sym typeface="Trebuchet MS" panose="020B0603020202020204" pitchFamily="34" charset="0"/>
            </a:endParaRPr>
          </a:p>
        </p:txBody>
      </p:sp>
    </p:spTree>
    <p:extLst>
      <p:ext uri="{BB962C8B-B14F-4D97-AF65-F5344CB8AC3E}">
        <p14:creationId xmlns:p14="http://schemas.microsoft.com/office/powerpoint/2010/main" val="300305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oleObject" Target="../embeddings/oleObject1.bin"/><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97.xml"/><Relationship Id="rId21" Type="http://schemas.openxmlformats.org/officeDocument/2006/relationships/slideLayout" Target="../slideLayouts/slideLayout92.xml"/><Relationship Id="rId42" Type="http://schemas.openxmlformats.org/officeDocument/2006/relationships/slideLayout" Target="../slideLayouts/slideLayout113.xml"/><Relationship Id="rId47" Type="http://schemas.openxmlformats.org/officeDocument/2006/relationships/slideLayout" Target="../slideLayouts/slideLayout118.xml"/><Relationship Id="rId63" Type="http://schemas.openxmlformats.org/officeDocument/2006/relationships/slideLayout" Target="../slideLayouts/slideLayout134.xml"/><Relationship Id="rId68" Type="http://schemas.openxmlformats.org/officeDocument/2006/relationships/theme" Target="../theme/theme2.xml"/><Relationship Id="rId7" Type="http://schemas.openxmlformats.org/officeDocument/2006/relationships/slideLayout" Target="../slideLayouts/slideLayout78.xml"/><Relationship Id="rId71" Type="http://schemas.openxmlformats.org/officeDocument/2006/relationships/image" Target="../media/image1.emf"/><Relationship Id="rId2" Type="http://schemas.openxmlformats.org/officeDocument/2006/relationships/slideLayout" Target="../slideLayouts/slideLayout73.xml"/><Relationship Id="rId16" Type="http://schemas.openxmlformats.org/officeDocument/2006/relationships/slideLayout" Target="../slideLayouts/slideLayout87.xml"/><Relationship Id="rId29" Type="http://schemas.openxmlformats.org/officeDocument/2006/relationships/slideLayout" Target="../slideLayouts/slideLayout100.xml"/><Relationship Id="rId11" Type="http://schemas.openxmlformats.org/officeDocument/2006/relationships/slideLayout" Target="../slideLayouts/slideLayout82.xml"/><Relationship Id="rId24" Type="http://schemas.openxmlformats.org/officeDocument/2006/relationships/slideLayout" Target="../slideLayouts/slideLayout95.xml"/><Relationship Id="rId32" Type="http://schemas.openxmlformats.org/officeDocument/2006/relationships/slideLayout" Target="../slideLayouts/slideLayout103.xml"/><Relationship Id="rId37" Type="http://schemas.openxmlformats.org/officeDocument/2006/relationships/slideLayout" Target="../slideLayouts/slideLayout108.xml"/><Relationship Id="rId40" Type="http://schemas.openxmlformats.org/officeDocument/2006/relationships/slideLayout" Target="../slideLayouts/slideLayout111.xml"/><Relationship Id="rId45" Type="http://schemas.openxmlformats.org/officeDocument/2006/relationships/slideLayout" Target="../slideLayouts/slideLayout116.xml"/><Relationship Id="rId53" Type="http://schemas.openxmlformats.org/officeDocument/2006/relationships/slideLayout" Target="../slideLayouts/slideLayout124.xml"/><Relationship Id="rId58" Type="http://schemas.openxmlformats.org/officeDocument/2006/relationships/slideLayout" Target="../slideLayouts/slideLayout129.xml"/><Relationship Id="rId66" Type="http://schemas.openxmlformats.org/officeDocument/2006/relationships/slideLayout" Target="../slideLayouts/slideLayout137.xml"/><Relationship Id="rId5" Type="http://schemas.openxmlformats.org/officeDocument/2006/relationships/slideLayout" Target="../slideLayouts/slideLayout76.xml"/><Relationship Id="rId61" Type="http://schemas.openxmlformats.org/officeDocument/2006/relationships/slideLayout" Target="../slideLayouts/slideLayout132.xml"/><Relationship Id="rId19" Type="http://schemas.openxmlformats.org/officeDocument/2006/relationships/slideLayout" Target="../slideLayouts/slideLayout90.xml"/><Relationship Id="rId14" Type="http://schemas.openxmlformats.org/officeDocument/2006/relationships/slideLayout" Target="../slideLayouts/slideLayout85.xml"/><Relationship Id="rId22" Type="http://schemas.openxmlformats.org/officeDocument/2006/relationships/slideLayout" Target="../slideLayouts/slideLayout93.xml"/><Relationship Id="rId27" Type="http://schemas.openxmlformats.org/officeDocument/2006/relationships/slideLayout" Target="../slideLayouts/slideLayout98.xml"/><Relationship Id="rId30" Type="http://schemas.openxmlformats.org/officeDocument/2006/relationships/slideLayout" Target="../slideLayouts/slideLayout101.xml"/><Relationship Id="rId35" Type="http://schemas.openxmlformats.org/officeDocument/2006/relationships/slideLayout" Target="../slideLayouts/slideLayout106.xml"/><Relationship Id="rId43" Type="http://schemas.openxmlformats.org/officeDocument/2006/relationships/slideLayout" Target="../slideLayouts/slideLayout114.xml"/><Relationship Id="rId48" Type="http://schemas.openxmlformats.org/officeDocument/2006/relationships/slideLayout" Target="../slideLayouts/slideLayout119.xml"/><Relationship Id="rId56" Type="http://schemas.openxmlformats.org/officeDocument/2006/relationships/slideLayout" Target="../slideLayouts/slideLayout127.xml"/><Relationship Id="rId64" Type="http://schemas.openxmlformats.org/officeDocument/2006/relationships/slideLayout" Target="../slideLayouts/slideLayout135.xml"/><Relationship Id="rId69" Type="http://schemas.openxmlformats.org/officeDocument/2006/relationships/tags" Target="../tags/tag38.xml"/><Relationship Id="rId8" Type="http://schemas.openxmlformats.org/officeDocument/2006/relationships/slideLayout" Target="../slideLayouts/slideLayout79.xml"/><Relationship Id="rId51" Type="http://schemas.openxmlformats.org/officeDocument/2006/relationships/slideLayout" Target="../slideLayouts/slideLayout122.xml"/><Relationship Id="rId3" Type="http://schemas.openxmlformats.org/officeDocument/2006/relationships/slideLayout" Target="../slideLayouts/slideLayout74.xml"/><Relationship Id="rId12" Type="http://schemas.openxmlformats.org/officeDocument/2006/relationships/slideLayout" Target="../slideLayouts/slideLayout83.xml"/><Relationship Id="rId17" Type="http://schemas.openxmlformats.org/officeDocument/2006/relationships/slideLayout" Target="../slideLayouts/slideLayout88.xml"/><Relationship Id="rId25" Type="http://schemas.openxmlformats.org/officeDocument/2006/relationships/slideLayout" Target="../slideLayouts/slideLayout96.xml"/><Relationship Id="rId33" Type="http://schemas.openxmlformats.org/officeDocument/2006/relationships/slideLayout" Target="../slideLayouts/slideLayout104.xml"/><Relationship Id="rId38" Type="http://schemas.openxmlformats.org/officeDocument/2006/relationships/slideLayout" Target="../slideLayouts/slideLayout109.xml"/><Relationship Id="rId46" Type="http://schemas.openxmlformats.org/officeDocument/2006/relationships/slideLayout" Target="../slideLayouts/slideLayout117.xml"/><Relationship Id="rId59" Type="http://schemas.openxmlformats.org/officeDocument/2006/relationships/slideLayout" Target="../slideLayouts/slideLayout130.xml"/><Relationship Id="rId67" Type="http://schemas.openxmlformats.org/officeDocument/2006/relationships/slideLayout" Target="../slideLayouts/slideLayout138.xml"/><Relationship Id="rId20" Type="http://schemas.openxmlformats.org/officeDocument/2006/relationships/slideLayout" Target="../slideLayouts/slideLayout91.xml"/><Relationship Id="rId41" Type="http://schemas.openxmlformats.org/officeDocument/2006/relationships/slideLayout" Target="../slideLayouts/slideLayout112.xml"/><Relationship Id="rId54" Type="http://schemas.openxmlformats.org/officeDocument/2006/relationships/slideLayout" Target="../slideLayouts/slideLayout125.xml"/><Relationship Id="rId62" Type="http://schemas.openxmlformats.org/officeDocument/2006/relationships/slideLayout" Target="../slideLayouts/slideLayout133.xml"/><Relationship Id="rId70" Type="http://schemas.openxmlformats.org/officeDocument/2006/relationships/oleObject" Target="../embeddings/oleObject1.bin"/><Relationship Id="rId1" Type="http://schemas.openxmlformats.org/officeDocument/2006/relationships/slideLayout" Target="../slideLayouts/slideLayout72.xml"/><Relationship Id="rId6" Type="http://schemas.openxmlformats.org/officeDocument/2006/relationships/slideLayout" Target="../slideLayouts/slideLayout77.xml"/><Relationship Id="rId15" Type="http://schemas.openxmlformats.org/officeDocument/2006/relationships/slideLayout" Target="../slideLayouts/slideLayout86.xml"/><Relationship Id="rId23" Type="http://schemas.openxmlformats.org/officeDocument/2006/relationships/slideLayout" Target="../slideLayouts/slideLayout94.xml"/><Relationship Id="rId28" Type="http://schemas.openxmlformats.org/officeDocument/2006/relationships/slideLayout" Target="../slideLayouts/slideLayout99.xml"/><Relationship Id="rId36" Type="http://schemas.openxmlformats.org/officeDocument/2006/relationships/slideLayout" Target="../slideLayouts/slideLayout107.xml"/><Relationship Id="rId49" Type="http://schemas.openxmlformats.org/officeDocument/2006/relationships/slideLayout" Target="../slideLayouts/slideLayout120.xml"/><Relationship Id="rId57" Type="http://schemas.openxmlformats.org/officeDocument/2006/relationships/slideLayout" Target="../slideLayouts/slideLayout128.xml"/><Relationship Id="rId10" Type="http://schemas.openxmlformats.org/officeDocument/2006/relationships/slideLayout" Target="../slideLayouts/slideLayout81.xml"/><Relationship Id="rId31" Type="http://schemas.openxmlformats.org/officeDocument/2006/relationships/slideLayout" Target="../slideLayouts/slideLayout102.xml"/><Relationship Id="rId44" Type="http://schemas.openxmlformats.org/officeDocument/2006/relationships/slideLayout" Target="../slideLayouts/slideLayout115.xml"/><Relationship Id="rId52" Type="http://schemas.openxmlformats.org/officeDocument/2006/relationships/slideLayout" Target="../slideLayouts/slideLayout123.xml"/><Relationship Id="rId60" Type="http://schemas.openxmlformats.org/officeDocument/2006/relationships/slideLayout" Target="../slideLayouts/slideLayout131.xml"/><Relationship Id="rId65" Type="http://schemas.openxmlformats.org/officeDocument/2006/relationships/slideLayout" Target="../slideLayouts/slideLayout136.xml"/><Relationship Id="rId4" Type="http://schemas.openxmlformats.org/officeDocument/2006/relationships/slideLayout" Target="../slideLayouts/slideLayout75.xml"/><Relationship Id="rId9" Type="http://schemas.openxmlformats.org/officeDocument/2006/relationships/slideLayout" Target="../slideLayouts/slideLayout80.xml"/><Relationship Id="rId13" Type="http://schemas.openxmlformats.org/officeDocument/2006/relationships/slideLayout" Target="../slideLayouts/slideLayout84.xml"/><Relationship Id="rId18" Type="http://schemas.openxmlformats.org/officeDocument/2006/relationships/slideLayout" Target="../slideLayouts/slideLayout89.xml"/><Relationship Id="rId39" Type="http://schemas.openxmlformats.org/officeDocument/2006/relationships/slideLayout" Target="../slideLayouts/slideLayout110.xml"/><Relationship Id="rId34" Type="http://schemas.openxmlformats.org/officeDocument/2006/relationships/slideLayout" Target="../slideLayouts/slideLayout105.xml"/><Relationship Id="rId50" Type="http://schemas.openxmlformats.org/officeDocument/2006/relationships/slideLayout" Target="../slideLayouts/slideLayout121.xml"/><Relationship Id="rId55" Type="http://schemas.openxmlformats.org/officeDocument/2006/relationships/slideLayout" Target="../slideLayouts/slideLayout1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3"/>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4" imgW="270" imgH="270" progId="TCLayout.ActiveDocument.1">
                  <p:embed/>
                </p:oleObj>
              </mc:Choice>
              <mc:Fallback>
                <p:oleObj name="think-cell Slide" r:id="rId74" imgW="270" imgH="270" progId="TCLayout.ActiveDocument.1">
                  <p:embed/>
                  <p:pic>
                    <p:nvPicPr>
                      <p:cNvPr id="2" name="Object 1" hidden="1"/>
                      <p:cNvPicPr/>
                      <p:nvPr/>
                    </p:nvPicPr>
                    <p:blipFill>
                      <a:blip r:embed="rId75"/>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255" r:id="rId2"/>
    <p:sldLayoutId id="2147485256" r:id="rId3"/>
    <p:sldLayoutId id="2147485253" r:id="rId4"/>
    <p:sldLayoutId id="2147485254" r:id="rId5"/>
    <p:sldLayoutId id="2147485086" r:id="rId6"/>
    <p:sldLayoutId id="2147485183" r:id="rId7"/>
    <p:sldLayoutId id="2147485158" r:id="rId8"/>
    <p:sldLayoutId id="2147485113" r:id="rId9"/>
    <p:sldLayoutId id="2147485114" r:id="rId10"/>
    <p:sldLayoutId id="2147485154" r:id="rId11"/>
    <p:sldLayoutId id="2147485162" r:id="rId12"/>
    <p:sldLayoutId id="2147485149" r:id="rId13"/>
    <p:sldLayoutId id="2147485087" r:id="rId14"/>
    <p:sldLayoutId id="2147485112" r:id="rId15"/>
    <p:sldLayoutId id="2147485155" r:id="rId16"/>
    <p:sldLayoutId id="2147485164" r:id="rId17"/>
    <p:sldLayoutId id="2147485109" r:id="rId18"/>
    <p:sldLayoutId id="2147485165" r:id="rId19"/>
    <p:sldLayoutId id="2147485110" r:id="rId20"/>
    <p:sldLayoutId id="2147485166" r:id="rId21"/>
    <p:sldLayoutId id="2147485156" r:id="rId22"/>
    <p:sldLayoutId id="2147485167" r:id="rId23"/>
    <p:sldLayoutId id="2147485108" r:id="rId24"/>
    <p:sldLayoutId id="2147485107" r:id="rId25"/>
    <p:sldLayoutId id="2147485106" r:id="rId26"/>
    <p:sldLayoutId id="2147485090" r:id="rId27"/>
    <p:sldLayoutId id="2147485091" r:id="rId28"/>
    <p:sldLayoutId id="2147485092" r:id="rId29"/>
    <p:sldLayoutId id="2147485093" r:id="rId30"/>
    <p:sldLayoutId id="2147485116" r:id="rId31"/>
    <p:sldLayoutId id="2147485161" r:id="rId32"/>
    <p:sldLayoutId id="2147485159" r:id="rId33"/>
    <p:sldLayoutId id="2147485119" r:id="rId34"/>
    <p:sldLayoutId id="2147485184" r:id="rId35"/>
    <p:sldLayoutId id="2147485137" r:id="rId36"/>
    <p:sldLayoutId id="2147485120" r:id="rId37"/>
    <p:sldLayoutId id="2147485121" r:id="rId38"/>
    <p:sldLayoutId id="2147485141" r:id="rId39"/>
    <p:sldLayoutId id="2147485163" r:id="rId40"/>
    <p:sldLayoutId id="2147485139" r:id="rId41"/>
    <p:sldLayoutId id="2147485140" r:id="rId42"/>
    <p:sldLayoutId id="2147485122" r:id="rId43"/>
    <p:sldLayoutId id="2147485123" r:id="rId44"/>
    <p:sldLayoutId id="2147485151" r:id="rId45"/>
    <p:sldLayoutId id="2147485168" r:id="rId46"/>
    <p:sldLayoutId id="2147485127" r:id="rId47"/>
    <p:sldLayoutId id="2147485169" r:id="rId48"/>
    <p:sldLayoutId id="2147485126" r:id="rId49"/>
    <p:sldLayoutId id="2147485170" r:id="rId50"/>
    <p:sldLayoutId id="2147485153" r:id="rId51"/>
    <p:sldLayoutId id="2147485171" r:id="rId52"/>
    <p:sldLayoutId id="2147485128" r:id="rId53"/>
    <p:sldLayoutId id="2147485129" r:id="rId54"/>
    <p:sldLayoutId id="2147485130" r:id="rId55"/>
    <p:sldLayoutId id="2147485131" r:id="rId56"/>
    <p:sldLayoutId id="2147485145" r:id="rId57"/>
    <p:sldLayoutId id="2147485133" r:id="rId58"/>
    <p:sldLayoutId id="2147485144" r:id="rId59"/>
    <p:sldLayoutId id="2147485134" r:id="rId60"/>
    <p:sldLayoutId id="2147485146" r:id="rId61"/>
    <p:sldLayoutId id="2147485160" r:id="rId62"/>
    <p:sldLayoutId id="2147485172" r:id="rId63"/>
    <p:sldLayoutId id="2147485173" r:id="rId64"/>
    <p:sldLayoutId id="2147485174" r:id="rId65"/>
    <p:sldLayoutId id="2147485175" r:id="rId66"/>
    <p:sldLayoutId id="2147485176" r:id="rId67"/>
    <p:sldLayoutId id="2147485177" r:id="rId68"/>
    <p:sldLayoutId id="2147485178" r:id="rId69"/>
    <p:sldLayoutId id="2147485179" r:id="rId70"/>
    <p:sldLayoutId id="2147485180" r:id="rId7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2" name="Object 1" hidden="1"/>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solidFill>
                <a:prstClr val="white">
                  <a:lumMod val="50000"/>
                </a:prstClr>
              </a:solidFill>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algn="r">
              <a:defRPr/>
            </a:pPr>
            <a:fld id="{DFCF27A5-1A5B-48D3-A060-2758FFBB1ADD}" type="slidenum">
              <a:rPr lang="en-US" sz="1000" smtClean="0">
                <a:solidFill>
                  <a:prstClr val="white">
                    <a:lumMod val="50000"/>
                  </a:prstClr>
                </a:solidFill>
                <a:sym typeface="Trebuchet MS" panose="020B0603020202020204" pitchFamily="34" charset="0"/>
              </a:rPr>
              <a:pPr algn="r">
                <a:defRPr/>
              </a:pPr>
              <a:t>‹#›</a:t>
            </a:fld>
            <a:endParaRPr lang="en-US" sz="1000" dirty="0">
              <a:solidFill>
                <a:prstClr val="white">
                  <a:lumMod val="50000"/>
                </a:prstClr>
              </a:solidFill>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2514796529"/>
      </p:ext>
    </p:extLst>
  </p:cSld>
  <p:clrMap bg1="lt1" tx1="dk1" bg2="lt2" tx2="dk2" accent1="accent1" accent2="accent2" accent3="accent3" accent4="accent4" accent5="accent5" accent6="accent6" hlink="hlink" folHlink="folHlink"/>
  <p:sldLayoutIdLst>
    <p:sldLayoutId id="2147485186" r:id="rId1"/>
    <p:sldLayoutId id="2147485187" r:id="rId2"/>
    <p:sldLayoutId id="2147485188" r:id="rId3"/>
    <p:sldLayoutId id="2147485189" r:id="rId4"/>
    <p:sldLayoutId id="2147485190" r:id="rId5"/>
    <p:sldLayoutId id="2147485191" r:id="rId6"/>
    <p:sldLayoutId id="2147485192" r:id="rId7"/>
    <p:sldLayoutId id="2147485193" r:id="rId8"/>
    <p:sldLayoutId id="2147485194" r:id="rId9"/>
    <p:sldLayoutId id="2147485195" r:id="rId10"/>
    <p:sldLayoutId id="2147485196" r:id="rId11"/>
    <p:sldLayoutId id="2147485197" r:id="rId12"/>
    <p:sldLayoutId id="2147485198" r:id="rId13"/>
    <p:sldLayoutId id="2147485199" r:id="rId14"/>
    <p:sldLayoutId id="2147485200" r:id="rId15"/>
    <p:sldLayoutId id="2147485201" r:id="rId16"/>
    <p:sldLayoutId id="2147485202" r:id="rId17"/>
    <p:sldLayoutId id="2147485203" r:id="rId18"/>
    <p:sldLayoutId id="2147485204" r:id="rId19"/>
    <p:sldLayoutId id="2147485205" r:id="rId20"/>
    <p:sldLayoutId id="2147485206" r:id="rId21"/>
    <p:sldLayoutId id="2147485207" r:id="rId22"/>
    <p:sldLayoutId id="2147485208" r:id="rId23"/>
    <p:sldLayoutId id="2147485209" r:id="rId24"/>
    <p:sldLayoutId id="2147485210" r:id="rId25"/>
    <p:sldLayoutId id="2147485211" r:id="rId26"/>
    <p:sldLayoutId id="2147485212" r:id="rId27"/>
    <p:sldLayoutId id="2147485213" r:id="rId28"/>
    <p:sldLayoutId id="2147485214" r:id="rId29"/>
    <p:sldLayoutId id="2147485215" r:id="rId30"/>
    <p:sldLayoutId id="2147485216" r:id="rId31"/>
    <p:sldLayoutId id="2147485217" r:id="rId32"/>
    <p:sldLayoutId id="2147485218" r:id="rId33"/>
    <p:sldLayoutId id="2147485219" r:id="rId34"/>
    <p:sldLayoutId id="2147485220" r:id="rId35"/>
    <p:sldLayoutId id="2147485221" r:id="rId36"/>
    <p:sldLayoutId id="2147485222" r:id="rId37"/>
    <p:sldLayoutId id="2147485223" r:id="rId38"/>
    <p:sldLayoutId id="2147485224" r:id="rId39"/>
    <p:sldLayoutId id="2147485225" r:id="rId40"/>
    <p:sldLayoutId id="2147485226" r:id="rId41"/>
    <p:sldLayoutId id="2147485227" r:id="rId42"/>
    <p:sldLayoutId id="2147485228" r:id="rId43"/>
    <p:sldLayoutId id="2147485229" r:id="rId44"/>
    <p:sldLayoutId id="2147485230" r:id="rId45"/>
    <p:sldLayoutId id="2147485231" r:id="rId46"/>
    <p:sldLayoutId id="2147485232" r:id="rId47"/>
    <p:sldLayoutId id="2147485233" r:id="rId48"/>
    <p:sldLayoutId id="2147485234" r:id="rId49"/>
    <p:sldLayoutId id="2147485235" r:id="rId50"/>
    <p:sldLayoutId id="2147485236" r:id="rId51"/>
    <p:sldLayoutId id="2147485237" r:id="rId52"/>
    <p:sldLayoutId id="2147485238" r:id="rId53"/>
    <p:sldLayoutId id="2147485239" r:id="rId54"/>
    <p:sldLayoutId id="2147485240" r:id="rId55"/>
    <p:sldLayoutId id="2147485241" r:id="rId56"/>
    <p:sldLayoutId id="2147485242" r:id="rId57"/>
    <p:sldLayoutId id="2147485243" r:id="rId58"/>
    <p:sldLayoutId id="2147485244" r:id="rId59"/>
    <p:sldLayoutId id="2147485245" r:id="rId60"/>
    <p:sldLayoutId id="2147485246" r:id="rId61"/>
    <p:sldLayoutId id="2147485247" r:id="rId62"/>
    <p:sldLayoutId id="2147485248" r:id="rId63"/>
    <p:sldLayoutId id="2147485249" r:id="rId64"/>
    <p:sldLayoutId id="2147485250" r:id="rId65"/>
    <p:sldLayoutId id="2147485251" r:id="rId66"/>
    <p:sldLayoutId id="2147485252"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image" Target="../media/image19.emf"/><Relationship Id="rId5" Type="http://schemas.openxmlformats.org/officeDocument/2006/relationships/oleObject" Target="../embeddings/oleObject22.bin"/><Relationship Id="rId4"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19.emf"/><Relationship Id="rId5" Type="http://schemas.openxmlformats.org/officeDocument/2006/relationships/oleObject" Target="../embeddings/oleObject22.bin"/><Relationship Id="rId4"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8" Type="http://schemas.openxmlformats.org/officeDocument/2006/relationships/hyperlink" Target="https://www.lni.wa.gov/forms-publications/F414-168-000.pdf" TargetMode="External"/><Relationship Id="rId3" Type="http://schemas.openxmlformats.org/officeDocument/2006/relationships/slideLayout" Target="../slideLayouts/slideLayout34.xml"/><Relationship Id="rId7" Type="http://schemas.openxmlformats.org/officeDocument/2006/relationships/hyperlink" Target="https://www.epa.gov/pesticide-registration/list-n-disinfectants-use-against-sars-cov-2" TargetMode="Externa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8" Type="http://schemas.openxmlformats.org/officeDocument/2006/relationships/hyperlink" Target="https://www.lni.wa.gov/forms-publications/f414-169-000.pdf" TargetMode="External"/><Relationship Id="rId3" Type="http://schemas.openxmlformats.org/officeDocument/2006/relationships/slideLayout" Target="../slideLayouts/slideLayout34.xml"/><Relationship Id="rId7" Type="http://schemas.openxmlformats.org/officeDocument/2006/relationships/hyperlink" Target="https://www.lni.wa.gov/forms-publications/F414-168-000.pdf" TargetMode="Externa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8" Type="http://schemas.openxmlformats.org/officeDocument/2006/relationships/hyperlink" Target="https://www.lni.wa.gov/forms-publications/F414-168-000.pdf" TargetMode="External"/><Relationship Id="rId3" Type="http://schemas.openxmlformats.org/officeDocument/2006/relationships/slideLayout" Target="../slideLayouts/slideLayout34.xml"/><Relationship Id="rId7" Type="http://schemas.openxmlformats.org/officeDocument/2006/relationships/hyperlink" Target="https://www.epa.gov/pesticide-registration/list-n-disinfectants-use-against-sars-cov-2" TargetMode="Externa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8" Type="http://schemas.openxmlformats.org/officeDocument/2006/relationships/hyperlink" Target="https://www.lni.wa.gov/forms-publications/f414-169-000.pdf" TargetMode="External"/><Relationship Id="rId3" Type="http://schemas.openxmlformats.org/officeDocument/2006/relationships/slideLayout" Target="../slideLayouts/slideLayout34.xml"/><Relationship Id="rId7" Type="http://schemas.openxmlformats.org/officeDocument/2006/relationships/hyperlink" Target="https://www.lni.wa.gov/forms-publications/F414-168-000.pdf" TargetMode="Externa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hyperlink" Target="https://www.lni.wa.gov/forms-publications/F414-168-000.pdf" TargetMode="Externa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image" Target="NULL"/><Relationship Id="rId5" Type="http://schemas.openxmlformats.org/officeDocument/2006/relationships/oleObject" Target="../embeddings/oleObject21.bin"/><Relationship Id="rId4"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4.xml"/><Relationship Id="rId7" Type="http://schemas.openxmlformats.org/officeDocument/2006/relationships/hyperlink" Target="https://www.lni.wa.gov/forms-publications/f414-169-000.pdf" TargetMode="Externa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NULL"/><Relationship Id="rId5" Type="http://schemas.openxmlformats.org/officeDocument/2006/relationships/oleObject" Target="../embeddings/oleObject21.bin"/><Relationship Id="rId4"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image" Target="../media/image17.emf"/><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oleObject" Target="../embeddings/oleObject17.bin"/><Relationship Id="rId5" Type="http://schemas.openxmlformats.org/officeDocument/2006/relationships/notesSlide" Target="../notesSlides/notesSlide1.xml"/><Relationship Id="rId4"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tags" Target="../tags/tag73.xml"/><Relationship Id="rId7" Type="http://schemas.openxmlformats.org/officeDocument/2006/relationships/image" Target="../media/image18.emf"/><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oleObject" Target="../embeddings/oleObject18.bin"/><Relationship Id="rId5" Type="http://schemas.openxmlformats.org/officeDocument/2006/relationships/notesSlide" Target="../notesSlides/notesSlide2.xml"/><Relationship Id="rId4"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tags" Target="../tags/tag76.xml"/><Relationship Id="rId7" Type="http://schemas.openxmlformats.org/officeDocument/2006/relationships/image" Target="../media/image18.emf"/><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oleObject" Target="../embeddings/oleObject18.bin"/><Relationship Id="rId5" Type="http://schemas.openxmlformats.org/officeDocument/2006/relationships/notesSlide" Target="../notesSlides/notesSlide3.xml"/><Relationship Id="rId4"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18.emf"/><Relationship Id="rId5" Type="http://schemas.openxmlformats.org/officeDocument/2006/relationships/oleObject" Target="../embeddings/oleObject19.bin"/><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19.emf"/><Relationship Id="rId5" Type="http://schemas.openxmlformats.org/officeDocument/2006/relationships/oleObject" Target="../embeddings/oleObject20.bin"/><Relationship Id="rId4"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8" Type="http://schemas.openxmlformats.org/officeDocument/2006/relationships/hyperlink" Target="https://www.lni.wa.gov/forms-publications/f414-169-000.pdf" TargetMode="External"/><Relationship Id="rId3" Type="http://schemas.openxmlformats.org/officeDocument/2006/relationships/slideLayout" Target="../slideLayouts/slideLayout34.xml"/><Relationship Id="rId7" Type="http://schemas.openxmlformats.org/officeDocument/2006/relationships/hyperlink" Target="https://www.doh.wa.gov/Portals/1/Documents/1600/coronavirus/COVIDexposed.pdf" TargetMode="Externa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19.emf"/><Relationship Id="rId5" Type="http://schemas.openxmlformats.org/officeDocument/2006/relationships/oleObject" Target="../embeddings/oleObject21.bin"/><Relationship Id="rId4" Type="http://schemas.openxmlformats.org/officeDocument/2006/relationships/notesSlide" Target="../notesSlides/notesSlide6.xml"/><Relationship Id="rId9" Type="http://schemas.openxmlformats.org/officeDocument/2006/relationships/hyperlink" Target="https://www.lni.wa.gov/forms-publications/F414-168-000.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8C3A2A0-28C6-4E03-8ADB-350E89029D3D}"/>
              </a:ext>
            </a:extLst>
          </p:cNvPr>
          <p:cNvSpPr>
            <a:spLocks noGrp="1"/>
          </p:cNvSpPr>
          <p:nvPr>
            <p:ph type="body" sz="quarter" idx="12"/>
          </p:nvPr>
        </p:nvSpPr>
        <p:spPr>
          <a:xfrm>
            <a:off x="7179764" y="4626521"/>
            <a:ext cx="3884004" cy="327148"/>
          </a:xfrm>
        </p:spPr>
        <p:txBody>
          <a:bodyPr/>
          <a:lstStyle/>
          <a:p>
            <a:r>
              <a:rPr lang="en-US" cap="none" dirty="0">
                <a:solidFill>
                  <a:schemeClr val="bg1"/>
                </a:solidFill>
              </a:rPr>
              <a:t>Convened by: </a:t>
            </a:r>
          </a:p>
          <a:p>
            <a:pPr lvl="1" algn="l"/>
            <a:r>
              <a:rPr lang="en-US" cap="none" dirty="0">
                <a:solidFill>
                  <a:schemeClr val="bg1"/>
                </a:solidFill>
              </a:rPr>
              <a:t>The State Board for Community and Technical Colleges</a:t>
            </a:r>
          </a:p>
          <a:p>
            <a:pPr lvl="1" algn="l"/>
            <a:r>
              <a:rPr lang="en-US" cap="none" dirty="0">
                <a:solidFill>
                  <a:schemeClr val="bg1"/>
                </a:solidFill>
              </a:rPr>
              <a:t>The Council of Presidents</a:t>
            </a:r>
          </a:p>
          <a:p>
            <a:pPr lvl="1" algn="l"/>
            <a:r>
              <a:rPr lang="en-US" cap="none" dirty="0">
                <a:solidFill>
                  <a:schemeClr val="bg1"/>
                </a:solidFill>
              </a:rPr>
              <a:t>The Independent Colleges of Washington</a:t>
            </a:r>
          </a:p>
        </p:txBody>
      </p:sp>
      <p:sp>
        <p:nvSpPr>
          <p:cNvPr id="4" name="Subtitle 3">
            <a:extLst>
              <a:ext uri="{FF2B5EF4-FFF2-40B4-BE49-F238E27FC236}">
                <a16:creationId xmlns:a16="http://schemas.microsoft.com/office/drawing/2014/main" id="{A67F6ECF-6035-4E2A-AC60-B83C803ACD75}"/>
              </a:ext>
            </a:extLst>
          </p:cNvPr>
          <p:cNvSpPr>
            <a:spLocks noGrp="1"/>
          </p:cNvSpPr>
          <p:nvPr>
            <p:ph type="subTitle" idx="1"/>
          </p:nvPr>
        </p:nvSpPr>
        <p:spPr>
          <a:xfrm>
            <a:off x="1686272" y="3429000"/>
            <a:ext cx="6868800" cy="436195"/>
          </a:xfrm>
        </p:spPr>
        <p:txBody>
          <a:bodyPr/>
          <a:lstStyle/>
          <a:p>
            <a:r>
              <a:rPr lang="en-US" dirty="0"/>
              <a:t>Higher Education Re-Opening Workgroup</a:t>
            </a:r>
          </a:p>
        </p:txBody>
      </p:sp>
      <p:sp>
        <p:nvSpPr>
          <p:cNvPr id="5" name="Title 4">
            <a:extLst>
              <a:ext uri="{FF2B5EF4-FFF2-40B4-BE49-F238E27FC236}">
                <a16:creationId xmlns:a16="http://schemas.microsoft.com/office/drawing/2014/main" id="{E23DBC65-750B-4118-8F67-02E92516C015}"/>
              </a:ext>
            </a:extLst>
          </p:cNvPr>
          <p:cNvSpPr>
            <a:spLocks noGrp="1"/>
          </p:cNvSpPr>
          <p:nvPr>
            <p:ph type="ctrTitle"/>
          </p:nvPr>
        </p:nvSpPr>
        <p:spPr/>
        <p:txBody>
          <a:bodyPr/>
          <a:lstStyle/>
          <a:p>
            <a:r>
              <a:rPr lang="en-US" dirty="0"/>
              <a:t>Campus</a:t>
            </a:r>
            <a:br>
              <a:rPr lang="en-US" dirty="0"/>
            </a:br>
            <a:r>
              <a:rPr lang="en-US" dirty="0"/>
              <a:t>Reopening </a:t>
            </a:r>
            <a:br>
              <a:rPr lang="en-US" dirty="0"/>
            </a:br>
            <a:r>
              <a:rPr lang="en-US" dirty="0"/>
              <a:t>Guide</a:t>
            </a:r>
          </a:p>
        </p:txBody>
      </p:sp>
      <p:pic>
        <p:nvPicPr>
          <p:cNvPr id="10" name="Picture 9">
            <a:extLst>
              <a:ext uri="{FF2B5EF4-FFF2-40B4-BE49-F238E27FC236}">
                <a16:creationId xmlns:a16="http://schemas.microsoft.com/office/drawing/2014/main" id="{6236FA5B-E5BB-4434-9C56-A87463423390}"/>
              </a:ext>
            </a:extLst>
          </p:cNvPr>
          <p:cNvPicPr>
            <a:picLocks noChangeAspect="1"/>
          </p:cNvPicPr>
          <p:nvPr/>
        </p:nvPicPr>
        <p:blipFill rotWithShape="1">
          <a:blip r:embed="rId2"/>
          <a:srcRect l="4850" t="-2308" r="5847" b="10077"/>
          <a:stretch/>
        </p:blipFill>
        <p:spPr>
          <a:xfrm>
            <a:off x="8468940" y="5398041"/>
            <a:ext cx="1983102" cy="1228878"/>
          </a:xfrm>
          <a:prstGeom prst="rect">
            <a:avLst/>
          </a:prstGeom>
        </p:spPr>
      </p:pic>
      <p:pic>
        <p:nvPicPr>
          <p:cNvPr id="11" name="Picture 10" descr="A close up of a sign&#10;&#10;Description automatically generated">
            <a:extLst>
              <a:ext uri="{FF2B5EF4-FFF2-40B4-BE49-F238E27FC236}">
                <a16:creationId xmlns:a16="http://schemas.microsoft.com/office/drawing/2014/main" id="{EE325A5C-1B45-4630-995A-A2900FD16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738" y="5614569"/>
            <a:ext cx="3055534" cy="1093037"/>
          </a:xfrm>
          <a:prstGeom prst="rect">
            <a:avLst/>
          </a:prstGeom>
        </p:spPr>
      </p:pic>
      <p:pic>
        <p:nvPicPr>
          <p:cNvPr id="12" name="Picture 11" descr="A picture containing food&#10;&#10;Description automatically generated">
            <a:extLst>
              <a:ext uri="{FF2B5EF4-FFF2-40B4-BE49-F238E27FC236}">
                <a16:creationId xmlns:a16="http://schemas.microsoft.com/office/drawing/2014/main" id="{C05B0711-F6EC-43F5-B80D-1260A47186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5447" y="5874266"/>
            <a:ext cx="1684317" cy="573644"/>
          </a:xfrm>
          <a:prstGeom prst="rect">
            <a:avLst/>
          </a:prstGeom>
        </p:spPr>
      </p:pic>
    </p:spTree>
    <p:extLst>
      <p:ext uri="{BB962C8B-B14F-4D97-AF65-F5344CB8AC3E}">
        <p14:creationId xmlns:p14="http://schemas.microsoft.com/office/powerpoint/2010/main" val="3820997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defRPr/>
            </a:pPr>
            <a:endParaRPr kumimoji="0" lang="en-US" sz="1400" u="none" strike="noStrike" kern="1200" cap="none" spc="0" normalizeH="0" noProof="0" dirty="0">
              <a:ln>
                <a:noFill/>
              </a:ln>
              <a:solidFill>
                <a:srgbClr val="FFFFFF"/>
              </a:solidFill>
              <a:effectLst/>
              <a:uLnTx/>
              <a:uFillTx/>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868233" y="492291"/>
            <a:ext cx="10714163" cy="526298"/>
          </a:xfrm>
        </p:spPr>
        <p:txBody>
          <a:bodyPr/>
          <a:lstStyle/>
          <a:p>
            <a:r>
              <a:rPr lang="en-US" dirty="0">
                <a:solidFill>
                  <a:srgbClr val="6E6F73"/>
                </a:solidFill>
              </a:rPr>
              <a:t>Additional considerations: </a:t>
            </a:r>
            <a:r>
              <a:rPr lang="en-US" b="1" dirty="0">
                <a:solidFill>
                  <a:srgbClr val="6E6F73"/>
                </a:solidFill>
              </a:rPr>
              <a:t>Campus safety</a:t>
            </a:r>
            <a:br>
              <a:rPr lang="en-US" sz="2800" u="sng" dirty="0">
                <a:solidFill>
                  <a:srgbClr val="295E7E"/>
                </a:solidFill>
              </a:rPr>
            </a:br>
            <a:r>
              <a:rPr lang="en-US" sz="1400" dirty="0">
                <a:solidFill>
                  <a:srgbClr val="575757"/>
                </a:solidFill>
              </a:rPr>
              <a:t>Elements for institutions to consider &amp; implement where feasible/relevant</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511286" y="1321875"/>
            <a:ext cx="0" cy="4555176"/>
          </a:xfrm>
          <a:prstGeom prst="line">
            <a:avLst/>
          </a:prstGeom>
          <a:ln w="19050" cap="rnd" cmpd="sng" algn="ctr">
            <a:solidFill>
              <a:srgbClr val="6E6F7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ee4pContent2">
            <a:extLst>
              <a:ext uri="{FF2B5EF4-FFF2-40B4-BE49-F238E27FC236}">
                <a16:creationId xmlns:a16="http://schemas.microsoft.com/office/drawing/2014/main" id="{AB166F45-6BC6-478B-8F1C-77814285FD65}"/>
              </a:ext>
            </a:extLst>
          </p:cNvPr>
          <p:cNvSpPr txBox="1"/>
          <p:nvPr/>
        </p:nvSpPr>
        <p:spPr>
          <a:xfrm>
            <a:off x="3641732" y="1187870"/>
            <a:ext cx="4016368" cy="569386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Encouraging proper hygiene &amp; health practices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Encourage students/personnel to do regular temperature checks at home before coming to work</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Avoid non-essential person-to-person contact (e.g., handshakes)</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Health screenings and testing</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Routine temperature checks &amp; screens on-premise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Work with Institutions within the same county to coordinate testing efforts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Enabling tracking and tracing</a:t>
            </a:r>
          </a:p>
          <a:p>
            <a:pPr marL="243000" lvl="1" indent="-162000" defTabSz="685800">
              <a:buClr>
                <a:srgbClr val="575757"/>
              </a:buClr>
              <a:buSzPct val="100000"/>
              <a:buFont typeface="Arial" panose="020B0604020202020204" pitchFamily="34" charset="0"/>
              <a:buChar char="•"/>
              <a:defRPr/>
            </a:pPr>
            <a:r>
              <a:rPr kumimoji="0" lang="en-US" sz="1000" b="0" i="0" u="none" strike="noStrike" kern="1200" cap="none" spc="0" normalizeH="0" baseline="0" noProof="0" dirty="0">
                <a:ln>
                  <a:noFill/>
                </a:ln>
                <a:solidFill>
                  <a:srgbClr val="575757">
                    <a:lumMod val="100000"/>
                  </a:srgbClr>
                </a:solidFill>
                <a:effectLst/>
                <a:uLnTx/>
                <a:uFillTx/>
                <a:latin typeface="Trebuchet MS"/>
                <a:ea typeface="+mn-ea"/>
                <a:cs typeface="+mn-cs"/>
                <a:sym typeface="Trebuchet MS" panose="020B0603020202020204" pitchFamily="34" charset="0"/>
              </a:rPr>
              <a:t>Notify and isolate all students/personnel in contact with an individual that develops symptoms while maintaining </a:t>
            </a:r>
            <a:r>
              <a:rPr lang="en-US" sz="1000" dirty="0"/>
              <a:t>confidentiality of those who are sick</a:t>
            </a:r>
            <a:endParaRPr kumimoji="0" lang="en-US" sz="1000" b="0" i="0" u="none" strike="noStrike" kern="1200" cap="none" spc="0" normalizeH="0" baseline="0" noProof="0" dirty="0">
              <a:ln>
                <a:noFill/>
              </a:ln>
              <a:solidFill>
                <a:srgbClr val="575757">
                  <a:lumMod val="100000"/>
                </a:srgbClr>
              </a:solidFill>
              <a:effectLst/>
              <a:uLnTx/>
              <a:uFillTx/>
              <a:latin typeface="Trebuchet MS"/>
              <a:ea typeface="+mn-ea"/>
              <a:cs typeface="+mn-cs"/>
              <a:sym typeface="Trebuchet MS" panose="020B0603020202020204" pitchFamily="34" charset="0"/>
            </a:endParaRP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a:ea typeface="+mn-ea"/>
                <a:cs typeface="+mn-cs"/>
                <a:sym typeface="Trebuchet MS" panose="020B0603020202020204" pitchFamily="34" charset="0"/>
              </a:rPr>
              <a:t>Disinfect areas where students/personnel who was sick touched</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a:ea typeface="+mn-ea"/>
                <a:cs typeface="+mn-cs"/>
                <a:sym typeface="Trebuchet MS" panose="020B0603020202020204" pitchFamily="34" charset="0"/>
              </a:rPr>
              <a:t>Have the ability to log visitors that come on-campus</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Sanitation procedures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Provide hand sanitizer at entrances/exits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Encourage personnel to wash hands regularly (after bathroom breaks, after eating, etc.)</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Provide disinfectant wipes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Ensure frequent cleaning of high touch or shared equipment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Sanitize/quarantine deliveries/packages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Perform regular deep cleaning</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Provide soap and running water, when running water not available provide portable washing stations </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Limiting shared resources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Limit shared desks/workspaces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Reduce use of shared office supplies/resources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Limit shared food</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Limit cafeteria capacity and services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Limit public kitchens/vending</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p:txBody>
      </p:sp>
      <p:sp>
        <p:nvSpPr>
          <p:cNvPr id="16" name="ee4pContent2">
            <a:extLst>
              <a:ext uri="{FF2B5EF4-FFF2-40B4-BE49-F238E27FC236}">
                <a16:creationId xmlns:a16="http://schemas.microsoft.com/office/drawing/2014/main" id="{EB5D74A5-F743-452E-936A-5BD8C097D415}"/>
              </a:ext>
            </a:extLst>
          </p:cNvPr>
          <p:cNvSpPr txBox="1"/>
          <p:nvPr/>
        </p:nvSpPr>
        <p:spPr>
          <a:xfrm>
            <a:off x="7778184" y="1187870"/>
            <a:ext cx="3804216" cy="5855449"/>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Methods to enact distancing procedures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Implement reduced maximum capacity limits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Stagger arrivals into campus spaces to avoid congestion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Limit ingress/egress points in campus buildings/facilities while maintaining fire exits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Stagger entry into buildings/facilities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One-way facility aisles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Use distance markings at places of congregation</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Enact plexiglass protection between workstations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Virtual meetings even when on campus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Re-organize floor layouts to permit physical distancing</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Stagger usage of common areas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Avoid sitting face-to-face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isolated work cells/teams for on-campus personnel where possible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Identify choke point and high risk areas where personnel typically congregate where distancing will need more control/monitoring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To the extent practical, allow only one group/class at a time at the same location/lab/classroom. </a:t>
            </a:r>
          </a:p>
          <a:p>
            <a:pPr marL="128588" marR="0" lvl="0" indent="-128588" algn="l" defTabSz="685800" rtl="0" eaLnBrk="1" fontAlgn="auto" latinLnBrk="0" hangingPunct="1">
              <a:lnSpc>
                <a:spcPct val="100000"/>
              </a:lnSpc>
              <a:spcBef>
                <a:spcPts val="0"/>
              </a:spcBef>
              <a:spcAft>
                <a:spcPts val="0"/>
              </a:spcAft>
              <a:buClrTx/>
              <a:buSzPct val="100000"/>
              <a:buFont typeface="Wingdings" panose="05000000000000000000" pitchFamily="2" charset="2"/>
              <a:buChar char="q"/>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Ensuring governance &amp; accountable roles over plan</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Appoint team/lead to manage ongoing Safe Back-to-School Plan and monitor ongoing health of personnel at on-campus locations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Designate a hygiene leader for facility who is responsible for protocol audits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Regular reporting of student and personnel sentiment and tracking of public health trends</a:t>
            </a:r>
          </a:p>
          <a:p>
            <a:pPr marL="81000" marR="0" lvl="1" indent="0" algn="l" defTabSz="685800" rtl="0" eaLnBrk="1" fontAlgn="auto" latinLnBrk="0" hangingPunct="1">
              <a:lnSpc>
                <a:spcPct val="100000"/>
              </a:lnSpc>
              <a:spcBef>
                <a:spcPts val="0"/>
              </a:spcBef>
              <a:spcAft>
                <a:spcPts val="0"/>
              </a:spcAft>
              <a:buClr>
                <a:srgbClr val="575757"/>
              </a:buClr>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On-going training to meet health guidelines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Host pre-return training and track attendance/completion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lang="en-US" sz="1000" dirty="0"/>
              <a:t>Educate students/personnel in the language they understand best about coronavirus and how to prevent transmission and the institution's COVID-19 policies. </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a:p>
            <a:pPr marL="81000" marR="0" lvl="1" indent="0" algn="l" defTabSz="685800" rtl="0" eaLnBrk="1" fontAlgn="auto" latinLnBrk="0" hangingPunct="1">
              <a:lnSpc>
                <a:spcPct val="100000"/>
              </a:lnSpc>
              <a:spcBef>
                <a:spcPts val="0"/>
              </a:spcBef>
              <a:spcAft>
                <a:spcPts val="0"/>
              </a:spcAft>
              <a:buClr>
                <a:srgbClr val="575757"/>
              </a:buClr>
              <a:buSzPct val="100000"/>
              <a:buFont typeface="Trebuchet MS" panose="020B0603020202020204" pitchFamily="34" charset="0"/>
              <a:buNone/>
              <a:tabLst/>
              <a:defRPr/>
            </a:pPr>
            <a:br>
              <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rPr>
            </a:b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p:txBody>
      </p:sp>
      <p:sp>
        <p:nvSpPr>
          <p:cNvPr id="11" name="Title 2">
            <a:extLst>
              <a:ext uri="{FF2B5EF4-FFF2-40B4-BE49-F238E27FC236}">
                <a16:creationId xmlns:a16="http://schemas.microsoft.com/office/drawing/2014/main" id="{31595CE8-C5A8-449E-B495-C0F1079ED1E4}"/>
              </a:ext>
            </a:extLst>
          </p:cNvPr>
          <p:cNvSpPr txBox="1">
            <a:spLocks/>
          </p:cNvSpPr>
          <p:nvPr/>
        </p:nvSpPr>
        <p:spPr>
          <a:xfrm>
            <a:off x="786849" y="2705607"/>
            <a:ext cx="2361983" cy="3102388"/>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Each individual institution will develop and implement a Safe Back-to-School Plan.</a:t>
            </a:r>
          </a:p>
          <a:p>
            <a:pPr marL="0" marR="0" lvl="0" indent="0" algn="l" defTabSz="385757" rtl="0" eaLnBrk="1" fontAlgn="auto" latinLnBrk="0" hangingPunct="1">
              <a:lnSpc>
                <a:spcPct val="9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endParaRPr>
          </a:p>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The following lists are considerations and examples to aid in the development of individual plans.</a:t>
            </a:r>
          </a:p>
          <a:p>
            <a:pPr marL="0" marR="0" lvl="0" indent="0" algn="l" defTabSz="385757" rtl="0" eaLnBrk="1" fontAlgn="auto" latinLnBrk="0" hangingPunct="1">
              <a:lnSpc>
                <a:spcPct val="9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endParaRPr>
          </a:p>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sng"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Note</a:t>
            </a: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 Institutions are not recommended to implement all listed examples. These are provided as known practices being utilized to-date and are subject to change.</a:t>
            </a:r>
          </a:p>
        </p:txBody>
      </p:sp>
      <p:sp>
        <p:nvSpPr>
          <p:cNvPr id="14" name="Rectangle 13">
            <a:extLst>
              <a:ext uri="{FF2B5EF4-FFF2-40B4-BE49-F238E27FC236}">
                <a16:creationId xmlns:a16="http://schemas.microsoft.com/office/drawing/2014/main" id="{82CA9018-B012-41C0-9C86-66F7B6FA13DC}"/>
              </a:ext>
            </a:extLst>
          </p:cNvPr>
          <p:cNvSpPr/>
          <p:nvPr/>
        </p:nvSpPr>
        <p:spPr>
          <a:xfrm>
            <a:off x="786849" y="1510880"/>
            <a:ext cx="2476319" cy="1014605"/>
          </a:xfrm>
          <a:prstGeom prst="rect">
            <a:avLst/>
          </a:prstGeom>
          <a:solidFill>
            <a:srgbClr val="6E6F73"/>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a:ea typeface="+mn-ea"/>
                <a:cs typeface="+mn-cs"/>
              </a:rPr>
              <a:t>Helping develop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rgbClr val="FFFFFF"/>
                </a:solidFill>
                <a:effectLst/>
                <a:uLnTx/>
                <a:uFillTx/>
                <a:latin typeface="Trebuchet MS"/>
                <a:ea typeface="+mn-ea"/>
                <a:cs typeface="+mn-cs"/>
              </a:rPr>
              <a:t>individualized, flexible</a:t>
            </a:r>
            <a:r>
              <a:rPr kumimoji="0" lang="en-US" sz="1600" b="0" i="0" u="none" strike="noStrike" kern="1200" cap="none" spc="0" normalizeH="0" baseline="0" noProof="0" dirty="0">
                <a:ln>
                  <a:noFill/>
                </a:ln>
                <a:solidFill>
                  <a:srgbClr val="FFFFFF"/>
                </a:solidFill>
                <a:effectLst/>
                <a:uLnTx/>
                <a:uFillTx/>
                <a:latin typeface="Trebuchet MS"/>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a:ea typeface="+mn-ea"/>
                <a:cs typeface="+mn-cs"/>
              </a:rPr>
              <a:t>Safe Back-to-School Plans </a:t>
            </a:r>
          </a:p>
        </p:txBody>
      </p:sp>
      <p:sp>
        <p:nvSpPr>
          <p:cNvPr id="18" name="Freeform 10">
            <a:extLst>
              <a:ext uri="{FF2B5EF4-FFF2-40B4-BE49-F238E27FC236}">
                <a16:creationId xmlns:a16="http://schemas.microsoft.com/office/drawing/2014/main" id="{2723EA80-6B3A-48DB-BBB2-A8DA95258BA0}"/>
              </a:ext>
            </a:extLst>
          </p:cNvPr>
          <p:cNvSpPr>
            <a:spLocks noChangeAspect="1" noEditPoints="1"/>
          </p:cNvSpPr>
          <p:nvPr/>
        </p:nvSpPr>
        <p:spPr bwMode="auto">
          <a:xfrm rot="20701066">
            <a:off x="460684" y="1347862"/>
            <a:ext cx="652328" cy="491151"/>
          </a:xfrm>
          <a:custGeom>
            <a:avLst/>
            <a:gdLst>
              <a:gd name="T0" fmla="*/ 14 w 514"/>
              <a:gd name="T1" fmla="*/ 215 h 387"/>
              <a:gd name="T2" fmla="*/ 105 w 514"/>
              <a:gd name="T3" fmla="*/ 161 h 387"/>
              <a:gd name="T4" fmla="*/ 137 w 514"/>
              <a:gd name="T5" fmla="*/ 161 h 387"/>
              <a:gd name="T6" fmla="*/ 137 w 514"/>
              <a:gd name="T7" fmla="*/ 154 h 387"/>
              <a:gd name="T8" fmla="*/ 142 w 514"/>
              <a:gd name="T9" fmla="*/ 128 h 387"/>
              <a:gd name="T10" fmla="*/ 140 w 514"/>
              <a:gd name="T11" fmla="*/ 91 h 387"/>
              <a:gd name="T12" fmla="*/ 144 w 514"/>
              <a:gd name="T13" fmla="*/ 77 h 387"/>
              <a:gd name="T14" fmla="*/ 158 w 514"/>
              <a:gd name="T15" fmla="*/ 108 h 387"/>
              <a:gd name="T16" fmla="*/ 149 w 514"/>
              <a:gd name="T17" fmla="*/ 84 h 387"/>
              <a:gd name="T18" fmla="*/ 140 w 514"/>
              <a:gd name="T19" fmla="*/ 56 h 387"/>
              <a:gd name="T20" fmla="*/ 156 w 514"/>
              <a:gd name="T21" fmla="*/ 42 h 387"/>
              <a:gd name="T22" fmla="*/ 126 w 514"/>
              <a:gd name="T23" fmla="*/ 35 h 387"/>
              <a:gd name="T24" fmla="*/ 147 w 514"/>
              <a:gd name="T25" fmla="*/ 33 h 387"/>
              <a:gd name="T26" fmla="*/ 147 w 514"/>
              <a:gd name="T27" fmla="*/ 28 h 387"/>
              <a:gd name="T28" fmla="*/ 163 w 514"/>
              <a:gd name="T29" fmla="*/ 5 h 387"/>
              <a:gd name="T30" fmla="*/ 384 w 514"/>
              <a:gd name="T31" fmla="*/ 70 h 387"/>
              <a:gd name="T32" fmla="*/ 489 w 514"/>
              <a:gd name="T33" fmla="*/ 208 h 387"/>
              <a:gd name="T34" fmla="*/ 458 w 514"/>
              <a:gd name="T35" fmla="*/ 368 h 387"/>
              <a:gd name="T36" fmla="*/ 372 w 514"/>
              <a:gd name="T37" fmla="*/ 366 h 387"/>
              <a:gd name="T38" fmla="*/ 272 w 514"/>
              <a:gd name="T39" fmla="*/ 352 h 387"/>
              <a:gd name="T40" fmla="*/ 202 w 514"/>
              <a:gd name="T41" fmla="*/ 350 h 387"/>
              <a:gd name="T42" fmla="*/ 135 w 514"/>
              <a:gd name="T43" fmla="*/ 329 h 387"/>
              <a:gd name="T44" fmla="*/ 70 w 514"/>
              <a:gd name="T45" fmla="*/ 312 h 387"/>
              <a:gd name="T46" fmla="*/ 70 w 514"/>
              <a:gd name="T47" fmla="*/ 270 h 387"/>
              <a:gd name="T48" fmla="*/ 39 w 514"/>
              <a:gd name="T49" fmla="*/ 243 h 387"/>
              <a:gd name="T50" fmla="*/ 9 w 514"/>
              <a:gd name="T51" fmla="*/ 229 h 387"/>
              <a:gd name="T52" fmla="*/ 14 w 514"/>
              <a:gd name="T53" fmla="*/ 198 h 387"/>
              <a:gd name="T54" fmla="*/ 16 w 514"/>
              <a:gd name="T55" fmla="*/ 215 h 387"/>
              <a:gd name="T56" fmla="*/ 30 w 514"/>
              <a:gd name="T57" fmla="*/ 198 h 387"/>
              <a:gd name="T58" fmla="*/ 16 w 514"/>
              <a:gd name="T59" fmla="*/ 170 h 387"/>
              <a:gd name="T60" fmla="*/ 30 w 514"/>
              <a:gd name="T61" fmla="*/ 168 h 387"/>
              <a:gd name="T62" fmla="*/ 16 w 514"/>
              <a:gd name="T63" fmla="*/ 168 h 387"/>
              <a:gd name="T64" fmla="*/ 21 w 514"/>
              <a:gd name="T65" fmla="*/ 110 h 387"/>
              <a:gd name="T66" fmla="*/ 16 w 514"/>
              <a:gd name="T67" fmla="*/ 63 h 387"/>
              <a:gd name="T68" fmla="*/ 26 w 514"/>
              <a:gd name="T69" fmla="*/ 21 h 387"/>
              <a:gd name="T70" fmla="*/ 65 w 514"/>
              <a:gd name="T71" fmla="*/ 59 h 387"/>
              <a:gd name="T72" fmla="*/ 95 w 514"/>
              <a:gd name="T73" fmla="*/ 70 h 387"/>
              <a:gd name="T74" fmla="*/ 121 w 514"/>
              <a:gd name="T75" fmla="*/ 89 h 387"/>
              <a:gd name="T76" fmla="*/ 137 w 514"/>
              <a:gd name="T77" fmla="*/ 84 h 387"/>
              <a:gd name="T78" fmla="*/ 128 w 514"/>
              <a:gd name="T79" fmla="*/ 119 h 387"/>
              <a:gd name="T80" fmla="*/ 123 w 514"/>
              <a:gd name="T81" fmla="*/ 119 h 387"/>
              <a:gd name="T82" fmla="*/ 109 w 514"/>
              <a:gd name="T83" fmla="*/ 149 h 387"/>
              <a:gd name="T84" fmla="*/ 126 w 514"/>
              <a:gd name="T85" fmla="*/ 128 h 387"/>
              <a:gd name="T86" fmla="*/ 147 w 514"/>
              <a:gd name="T87" fmla="*/ 119 h 387"/>
              <a:gd name="T88" fmla="*/ 130 w 514"/>
              <a:gd name="T89" fmla="*/ 131 h 387"/>
              <a:gd name="T90" fmla="*/ 133 w 514"/>
              <a:gd name="T91" fmla="*/ 152 h 387"/>
              <a:gd name="T92" fmla="*/ 126 w 514"/>
              <a:gd name="T93" fmla="*/ 154 h 387"/>
              <a:gd name="T94" fmla="*/ 109 w 514"/>
              <a:gd name="T95" fmla="*/ 163 h 387"/>
              <a:gd name="T96" fmla="*/ 88 w 514"/>
              <a:gd name="T97" fmla="*/ 170 h 387"/>
              <a:gd name="T98" fmla="*/ 98 w 514"/>
              <a:gd name="T99" fmla="*/ 175 h 387"/>
              <a:gd name="T100" fmla="*/ 109 w 514"/>
              <a:gd name="T101" fmla="*/ 180 h 387"/>
              <a:gd name="T102" fmla="*/ 140 w 514"/>
              <a:gd name="T103" fmla="*/ 166 h 387"/>
              <a:gd name="T104" fmla="*/ 149 w 514"/>
              <a:gd name="T105" fmla="*/ 133 h 387"/>
              <a:gd name="T106" fmla="*/ 167 w 514"/>
              <a:gd name="T107" fmla="*/ 108 h 387"/>
              <a:gd name="T108" fmla="*/ 158 w 514"/>
              <a:gd name="T109" fmla="*/ 91 h 387"/>
              <a:gd name="T110" fmla="*/ 163 w 514"/>
              <a:gd name="T111" fmla="*/ 82 h 387"/>
              <a:gd name="T112" fmla="*/ 154 w 514"/>
              <a:gd name="T113" fmla="*/ 63 h 387"/>
              <a:gd name="T114" fmla="*/ 163 w 514"/>
              <a:gd name="T115" fmla="*/ 61 h 387"/>
              <a:gd name="T116" fmla="*/ 172 w 514"/>
              <a:gd name="T117" fmla="*/ 33 h 387"/>
              <a:gd name="T118" fmla="*/ 163 w 514"/>
              <a:gd name="T119" fmla="*/ 1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4" h="387">
                <a:moveTo>
                  <a:pt x="46" y="257"/>
                </a:moveTo>
                <a:lnTo>
                  <a:pt x="44" y="254"/>
                </a:lnTo>
                <a:lnTo>
                  <a:pt x="42" y="254"/>
                </a:lnTo>
                <a:lnTo>
                  <a:pt x="42" y="252"/>
                </a:lnTo>
                <a:lnTo>
                  <a:pt x="39" y="252"/>
                </a:lnTo>
                <a:lnTo>
                  <a:pt x="39" y="250"/>
                </a:lnTo>
                <a:lnTo>
                  <a:pt x="42" y="250"/>
                </a:lnTo>
                <a:lnTo>
                  <a:pt x="44" y="252"/>
                </a:lnTo>
                <a:lnTo>
                  <a:pt x="44" y="254"/>
                </a:lnTo>
                <a:lnTo>
                  <a:pt x="46" y="257"/>
                </a:lnTo>
                <a:close/>
                <a:moveTo>
                  <a:pt x="14" y="217"/>
                </a:moveTo>
                <a:lnTo>
                  <a:pt x="12" y="219"/>
                </a:lnTo>
                <a:lnTo>
                  <a:pt x="12" y="215"/>
                </a:lnTo>
                <a:lnTo>
                  <a:pt x="12" y="212"/>
                </a:lnTo>
                <a:lnTo>
                  <a:pt x="14" y="210"/>
                </a:lnTo>
                <a:lnTo>
                  <a:pt x="14" y="212"/>
                </a:lnTo>
                <a:lnTo>
                  <a:pt x="14" y="215"/>
                </a:lnTo>
                <a:lnTo>
                  <a:pt x="14" y="217"/>
                </a:lnTo>
                <a:close/>
                <a:moveTo>
                  <a:pt x="112" y="180"/>
                </a:moveTo>
                <a:lnTo>
                  <a:pt x="112" y="177"/>
                </a:lnTo>
                <a:lnTo>
                  <a:pt x="112" y="175"/>
                </a:lnTo>
                <a:lnTo>
                  <a:pt x="112" y="173"/>
                </a:lnTo>
                <a:lnTo>
                  <a:pt x="114" y="173"/>
                </a:lnTo>
                <a:lnTo>
                  <a:pt x="116" y="173"/>
                </a:lnTo>
                <a:lnTo>
                  <a:pt x="116" y="175"/>
                </a:lnTo>
                <a:lnTo>
                  <a:pt x="116" y="177"/>
                </a:lnTo>
                <a:lnTo>
                  <a:pt x="114" y="177"/>
                </a:lnTo>
                <a:lnTo>
                  <a:pt x="112" y="180"/>
                </a:lnTo>
                <a:close/>
                <a:moveTo>
                  <a:pt x="105" y="170"/>
                </a:moveTo>
                <a:lnTo>
                  <a:pt x="102" y="170"/>
                </a:lnTo>
                <a:lnTo>
                  <a:pt x="102" y="168"/>
                </a:lnTo>
                <a:lnTo>
                  <a:pt x="102" y="166"/>
                </a:lnTo>
                <a:lnTo>
                  <a:pt x="102" y="163"/>
                </a:lnTo>
                <a:lnTo>
                  <a:pt x="105" y="161"/>
                </a:lnTo>
                <a:lnTo>
                  <a:pt x="107" y="161"/>
                </a:lnTo>
                <a:lnTo>
                  <a:pt x="109" y="159"/>
                </a:lnTo>
                <a:lnTo>
                  <a:pt x="107" y="161"/>
                </a:lnTo>
                <a:lnTo>
                  <a:pt x="107" y="163"/>
                </a:lnTo>
                <a:lnTo>
                  <a:pt x="105" y="163"/>
                </a:lnTo>
                <a:lnTo>
                  <a:pt x="107" y="166"/>
                </a:lnTo>
                <a:lnTo>
                  <a:pt x="107" y="168"/>
                </a:lnTo>
                <a:lnTo>
                  <a:pt x="105" y="170"/>
                </a:lnTo>
                <a:close/>
                <a:moveTo>
                  <a:pt x="140" y="159"/>
                </a:moveTo>
                <a:lnTo>
                  <a:pt x="140" y="161"/>
                </a:lnTo>
                <a:lnTo>
                  <a:pt x="142" y="161"/>
                </a:lnTo>
                <a:lnTo>
                  <a:pt x="140" y="161"/>
                </a:lnTo>
                <a:lnTo>
                  <a:pt x="137" y="161"/>
                </a:lnTo>
                <a:lnTo>
                  <a:pt x="135" y="163"/>
                </a:lnTo>
                <a:lnTo>
                  <a:pt x="133" y="163"/>
                </a:lnTo>
                <a:lnTo>
                  <a:pt x="135" y="161"/>
                </a:lnTo>
                <a:lnTo>
                  <a:pt x="137" y="161"/>
                </a:lnTo>
                <a:lnTo>
                  <a:pt x="137" y="159"/>
                </a:lnTo>
                <a:lnTo>
                  <a:pt x="135" y="159"/>
                </a:lnTo>
                <a:lnTo>
                  <a:pt x="133" y="159"/>
                </a:lnTo>
                <a:lnTo>
                  <a:pt x="133" y="161"/>
                </a:lnTo>
                <a:lnTo>
                  <a:pt x="133" y="163"/>
                </a:lnTo>
                <a:lnTo>
                  <a:pt x="130" y="163"/>
                </a:lnTo>
                <a:lnTo>
                  <a:pt x="130" y="161"/>
                </a:lnTo>
                <a:lnTo>
                  <a:pt x="130" y="159"/>
                </a:lnTo>
                <a:lnTo>
                  <a:pt x="133" y="159"/>
                </a:lnTo>
                <a:lnTo>
                  <a:pt x="135" y="152"/>
                </a:lnTo>
                <a:lnTo>
                  <a:pt x="137" y="149"/>
                </a:lnTo>
                <a:lnTo>
                  <a:pt x="140" y="149"/>
                </a:lnTo>
                <a:lnTo>
                  <a:pt x="137" y="149"/>
                </a:lnTo>
                <a:lnTo>
                  <a:pt x="137" y="152"/>
                </a:lnTo>
                <a:lnTo>
                  <a:pt x="140" y="152"/>
                </a:lnTo>
                <a:lnTo>
                  <a:pt x="140" y="154"/>
                </a:lnTo>
                <a:lnTo>
                  <a:pt x="137" y="154"/>
                </a:lnTo>
                <a:lnTo>
                  <a:pt x="137" y="156"/>
                </a:lnTo>
                <a:lnTo>
                  <a:pt x="140" y="159"/>
                </a:lnTo>
                <a:close/>
                <a:moveTo>
                  <a:pt x="140" y="138"/>
                </a:moveTo>
                <a:lnTo>
                  <a:pt x="140" y="140"/>
                </a:lnTo>
                <a:lnTo>
                  <a:pt x="137" y="142"/>
                </a:lnTo>
                <a:lnTo>
                  <a:pt x="137" y="140"/>
                </a:lnTo>
                <a:lnTo>
                  <a:pt x="137" y="138"/>
                </a:lnTo>
                <a:lnTo>
                  <a:pt x="135" y="138"/>
                </a:lnTo>
                <a:lnTo>
                  <a:pt x="135" y="135"/>
                </a:lnTo>
                <a:lnTo>
                  <a:pt x="135" y="133"/>
                </a:lnTo>
                <a:lnTo>
                  <a:pt x="135" y="131"/>
                </a:lnTo>
                <a:lnTo>
                  <a:pt x="137" y="131"/>
                </a:lnTo>
                <a:lnTo>
                  <a:pt x="137" y="128"/>
                </a:lnTo>
                <a:lnTo>
                  <a:pt x="140" y="128"/>
                </a:lnTo>
                <a:lnTo>
                  <a:pt x="140" y="126"/>
                </a:lnTo>
                <a:lnTo>
                  <a:pt x="140" y="128"/>
                </a:lnTo>
                <a:lnTo>
                  <a:pt x="142" y="128"/>
                </a:lnTo>
                <a:lnTo>
                  <a:pt x="142" y="131"/>
                </a:lnTo>
                <a:lnTo>
                  <a:pt x="140" y="133"/>
                </a:lnTo>
                <a:lnTo>
                  <a:pt x="140" y="135"/>
                </a:lnTo>
                <a:lnTo>
                  <a:pt x="142" y="135"/>
                </a:lnTo>
                <a:lnTo>
                  <a:pt x="140" y="135"/>
                </a:lnTo>
                <a:lnTo>
                  <a:pt x="140" y="138"/>
                </a:lnTo>
                <a:close/>
                <a:moveTo>
                  <a:pt x="142" y="94"/>
                </a:moveTo>
                <a:lnTo>
                  <a:pt x="140" y="96"/>
                </a:lnTo>
                <a:lnTo>
                  <a:pt x="140" y="98"/>
                </a:lnTo>
                <a:lnTo>
                  <a:pt x="137" y="96"/>
                </a:lnTo>
                <a:lnTo>
                  <a:pt x="137" y="94"/>
                </a:lnTo>
                <a:lnTo>
                  <a:pt x="137" y="91"/>
                </a:lnTo>
                <a:lnTo>
                  <a:pt x="137" y="89"/>
                </a:lnTo>
                <a:lnTo>
                  <a:pt x="140" y="89"/>
                </a:lnTo>
                <a:lnTo>
                  <a:pt x="140" y="91"/>
                </a:lnTo>
                <a:lnTo>
                  <a:pt x="140" y="94"/>
                </a:lnTo>
                <a:lnTo>
                  <a:pt x="140" y="91"/>
                </a:lnTo>
                <a:lnTo>
                  <a:pt x="140" y="89"/>
                </a:lnTo>
                <a:lnTo>
                  <a:pt x="142" y="89"/>
                </a:lnTo>
                <a:lnTo>
                  <a:pt x="142" y="91"/>
                </a:lnTo>
                <a:lnTo>
                  <a:pt x="142" y="94"/>
                </a:lnTo>
                <a:close/>
                <a:moveTo>
                  <a:pt x="156" y="66"/>
                </a:moveTo>
                <a:lnTo>
                  <a:pt x="156" y="68"/>
                </a:lnTo>
                <a:lnTo>
                  <a:pt x="158" y="73"/>
                </a:lnTo>
                <a:lnTo>
                  <a:pt x="158" y="75"/>
                </a:lnTo>
                <a:lnTo>
                  <a:pt x="156" y="75"/>
                </a:lnTo>
                <a:lnTo>
                  <a:pt x="154" y="73"/>
                </a:lnTo>
                <a:lnTo>
                  <a:pt x="151" y="75"/>
                </a:lnTo>
                <a:lnTo>
                  <a:pt x="151" y="73"/>
                </a:lnTo>
                <a:lnTo>
                  <a:pt x="149" y="73"/>
                </a:lnTo>
                <a:lnTo>
                  <a:pt x="149" y="75"/>
                </a:lnTo>
                <a:lnTo>
                  <a:pt x="149" y="77"/>
                </a:lnTo>
                <a:lnTo>
                  <a:pt x="147" y="77"/>
                </a:lnTo>
                <a:lnTo>
                  <a:pt x="144" y="77"/>
                </a:lnTo>
                <a:lnTo>
                  <a:pt x="147" y="77"/>
                </a:lnTo>
                <a:lnTo>
                  <a:pt x="149" y="80"/>
                </a:lnTo>
                <a:lnTo>
                  <a:pt x="151" y="82"/>
                </a:lnTo>
                <a:lnTo>
                  <a:pt x="151" y="84"/>
                </a:lnTo>
                <a:lnTo>
                  <a:pt x="151" y="87"/>
                </a:lnTo>
                <a:lnTo>
                  <a:pt x="151" y="89"/>
                </a:lnTo>
                <a:lnTo>
                  <a:pt x="149" y="96"/>
                </a:lnTo>
                <a:lnTo>
                  <a:pt x="149" y="101"/>
                </a:lnTo>
                <a:lnTo>
                  <a:pt x="151" y="98"/>
                </a:lnTo>
                <a:lnTo>
                  <a:pt x="151" y="96"/>
                </a:lnTo>
                <a:lnTo>
                  <a:pt x="151" y="94"/>
                </a:lnTo>
                <a:lnTo>
                  <a:pt x="154" y="94"/>
                </a:lnTo>
                <a:lnTo>
                  <a:pt x="154" y="96"/>
                </a:lnTo>
                <a:lnTo>
                  <a:pt x="154" y="98"/>
                </a:lnTo>
                <a:lnTo>
                  <a:pt x="158" y="103"/>
                </a:lnTo>
                <a:lnTo>
                  <a:pt x="158" y="105"/>
                </a:lnTo>
                <a:lnTo>
                  <a:pt x="158" y="108"/>
                </a:lnTo>
                <a:lnTo>
                  <a:pt x="158" y="110"/>
                </a:lnTo>
                <a:lnTo>
                  <a:pt x="156" y="112"/>
                </a:lnTo>
                <a:lnTo>
                  <a:pt x="154" y="112"/>
                </a:lnTo>
                <a:lnTo>
                  <a:pt x="151" y="112"/>
                </a:lnTo>
                <a:lnTo>
                  <a:pt x="151" y="110"/>
                </a:lnTo>
                <a:lnTo>
                  <a:pt x="154" y="108"/>
                </a:lnTo>
                <a:lnTo>
                  <a:pt x="154" y="105"/>
                </a:lnTo>
                <a:lnTo>
                  <a:pt x="151" y="103"/>
                </a:lnTo>
                <a:lnTo>
                  <a:pt x="149" y="105"/>
                </a:lnTo>
                <a:lnTo>
                  <a:pt x="147" y="103"/>
                </a:lnTo>
                <a:lnTo>
                  <a:pt x="147" y="101"/>
                </a:lnTo>
                <a:lnTo>
                  <a:pt x="147" y="98"/>
                </a:lnTo>
                <a:lnTo>
                  <a:pt x="147" y="96"/>
                </a:lnTo>
                <a:lnTo>
                  <a:pt x="147" y="94"/>
                </a:lnTo>
                <a:lnTo>
                  <a:pt x="149" y="89"/>
                </a:lnTo>
                <a:lnTo>
                  <a:pt x="149" y="87"/>
                </a:lnTo>
                <a:lnTo>
                  <a:pt x="149" y="84"/>
                </a:lnTo>
                <a:lnTo>
                  <a:pt x="147" y="84"/>
                </a:lnTo>
                <a:lnTo>
                  <a:pt x="144" y="84"/>
                </a:lnTo>
                <a:lnTo>
                  <a:pt x="144" y="82"/>
                </a:lnTo>
                <a:lnTo>
                  <a:pt x="142" y="80"/>
                </a:lnTo>
                <a:lnTo>
                  <a:pt x="142" y="75"/>
                </a:lnTo>
                <a:lnTo>
                  <a:pt x="151" y="66"/>
                </a:lnTo>
                <a:lnTo>
                  <a:pt x="151" y="63"/>
                </a:lnTo>
                <a:lnTo>
                  <a:pt x="154" y="63"/>
                </a:lnTo>
                <a:lnTo>
                  <a:pt x="156" y="63"/>
                </a:lnTo>
                <a:lnTo>
                  <a:pt x="156" y="66"/>
                </a:lnTo>
                <a:close/>
                <a:moveTo>
                  <a:pt x="142" y="54"/>
                </a:moveTo>
                <a:lnTo>
                  <a:pt x="144" y="54"/>
                </a:lnTo>
                <a:lnTo>
                  <a:pt x="144" y="52"/>
                </a:lnTo>
                <a:lnTo>
                  <a:pt x="144" y="54"/>
                </a:lnTo>
                <a:lnTo>
                  <a:pt x="144" y="56"/>
                </a:lnTo>
                <a:lnTo>
                  <a:pt x="142" y="56"/>
                </a:lnTo>
                <a:lnTo>
                  <a:pt x="140" y="56"/>
                </a:lnTo>
                <a:lnTo>
                  <a:pt x="140" y="54"/>
                </a:lnTo>
                <a:lnTo>
                  <a:pt x="137" y="52"/>
                </a:lnTo>
                <a:lnTo>
                  <a:pt x="137" y="49"/>
                </a:lnTo>
                <a:lnTo>
                  <a:pt x="140" y="47"/>
                </a:lnTo>
                <a:lnTo>
                  <a:pt x="140" y="45"/>
                </a:lnTo>
                <a:lnTo>
                  <a:pt x="142" y="45"/>
                </a:lnTo>
                <a:lnTo>
                  <a:pt x="144" y="42"/>
                </a:lnTo>
                <a:lnTo>
                  <a:pt x="144" y="45"/>
                </a:lnTo>
                <a:lnTo>
                  <a:pt x="144" y="47"/>
                </a:lnTo>
                <a:lnTo>
                  <a:pt x="142" y="49"/>
                </a:lnTo>
                <a:lnTo>
                  <a:pt x="142" y="52"/>
                </a:lnTo>
                <a:lnTo>
                  <a:pt x="142" y="54"/>
                </a:lnTo>
                <a:close/>
                <a:moveTo>
                  <a:pt x="154" y="49"/>
                </a:moveTo>
                <a:lnTo>
                  <a:pt x="154" y="47"/>
                </a:lnTo>
                <a:lnTo>
                  <a:pt x="154" y="45"/>
                </a:lnTo>
                <a:lnTo>
                  <a:pt x="154" y="42"/>
                </a:lnTo>
                <a:lnTo>
                  <a:pt x="156" y="42"/>
                </a:lnTo>
                <a:lnTo>
                  <a:pt x="156" y="45"/>
                </a:lnTo>
                <a:lnTo>
                  <a:pt x="156" y="47"/>
                </a:lnTo>
                <a:lnTo>
                  <a:pt x="154" y="49"/>
                </a:lnTo>
                <a:close/>
                <a:moveTo>
                  <a:pt x="135" y="45"/>
                </a:moveTo>
                <a:lnTo>
                  <a:pt x="133" y="47"/>
                </a:lnTo>
                <a:lnTo>
                  <a:pt x="133" y="49"/>
                </a:lnTo>
                <a:lnTo>
                  <a:pt x="135" y="49"/>
                </a:lnTo>
                <a:lnTo>
                  <a:pt x="135" y="52"/>
                </a:lnTo>
                <a:lnTo>
                  <a:pt x="133" y="52"/>
                </a:lnTo>
                <a:lnTo>
                  <a:pt x="130" y="49"/>
                </a:lnTo>
                <a:lnTo>
                  <a:pt x="130" y="47"/>
                </a:lnTo>
                <a:lnTo>
                  <a:pt x="128" y="47"/>
                </a:lnTo>
                <a:lnTo>
                  <a:pt x="128" y="45"/>
                </a:lnTo>
                <a:lnTo>
                  <a:pt x="126" y="45"/>
                </a:lnTo>
                <a:lnTo>
                  <a:pt x="126" y="42"/>
                </a:lnTo>
                <a:lnTo>
                  <a:pt x="126" y="40"/>
                </a:lnTo>
                <a:lnTo>
                  <a:pt x="126" y="35"/>
                </a:lnTo>
                <a:lnTo>
                  <a:pt x="126" y="33"/>
                </a:lnTo>
                <a:lnTo>
                  <a:pt x="128" y="33"/>
                </a:lnTo>
                <a:lnTo>
                  <a:pt x="130" y="33"/>
                </a:lnTo>
                <a:lnTo>
                  <a:pt x="133" y="35"/>
                </a:lnTo>
                <a:lnTo>
                  <a:pt x="133" y="38"/>
                </a:lnTo>
                <a:lnTo>
                  <a:pt x="135" y="40"/>
                </a:lnTo>
                <a:lnTo>
                  <a:pt x="135" y="42"/>
                </a:lnTo>
                <a:lnTo>
                  <a:pt x="137" y="45"/>
                </a:lnTo>
                <a:lnTo>
                  <a:pt x="135" y="45"/>
                </a:lnTo>
                <a:close/>
                <a:moveTo>
                  <a:pt x="149" y="31"/>
                </a:moveTo>
                <a:lnTo>
                  <a:pt x="156" y="35"/>
                </a:lnTo>
                <a:lnTo>
                  <a:pt x="154" y="38"/>
                </a:lnTo>
                <a:lnTo>
                  <a:pt x="151" y="38"/>
                </a:lnTo>
                <a:lnTo>
                  <a:pt x="149" y="40"/>
                </a:lnTo>
                <a:lnTo>
                  <a:pt x="149" y="38"/>
                </a:lnTo>
                <a:lnTo>
                  <a:pt x="147" y="35"/>
                </a:lnTo>
                <a:lnTo>
                  <a:pt x="147" y="33"/>
                </a:lnTo>
                <a:lnTo>
                  <a:pt x="147" y="31"/>
                </a:lnTo>
                <a:lnTo>
                  <a:pt x="144" y="33"/>
                </a:lnTo>
                <a:lnTo>
                  <a:pt x="147" y="40"/>
                </a:lnTo>
                <a:lnTo>
                  <a:pt x="144" y="40"/>
                </a:lnTo>
                <a:lnTo>
                  <a:pt x="142" y="40"/>
                </a:lnTo>
                <a:lnTo>
                  <a:pt x="142" y="38"/>
                </a:lnTo>
                <a:lnTo>
                  <a:pt x="142" y="35"/>
                </a:lnTo>
                <a:lnTo>
                  <a:pt x="140" y="35"/>
                </a:lnTo>
                <a:lnTo>
                  <a:pt x="140" y="33"/>
                </a:lnTo>
                <a:lnTo>
                  <a:pt x="140" y="35"/>
                </a:lnTo>
                <a:lnTo>
                  <a:pt x="137" y="38"/>
                </a:lnTo>
                <a:lnTo>
                  <a:pt x="137" y="35"/>
                </a:lnTo>
                <a:lnTo>
                  <a:pt x="137" y="33"/>
                </a:lnTo>
                <a:lnTo>
                  <a:pt x="140" y="31"/>
                </a:lnTo>
                <a:lnTo>
                  <a:pt x="142" y="31"/>
                </a:lnTo>
                <a:lnTo>
                  <a:pt x="144" y="28"/>
                </a:lnTo>
                <a:lnTo>
                  <a:pt x="147" y="28"/>
                </a:lnTo>
                <a:lnTo>
                  <a:pt x="149" y="31"/>
                </a:lnTo>
                <a:close/>
                <a:moveTo>
                  <a:pt x="163" y="40"/>
                </a:moveTo>
                <a:lnTo>
                  <a:pt x="160" y="40"/>
                </a:lnTo>
                <a:lnTo>
                  <a:pt x="160" y="38"/>
                </a:lnTo>
                <a:lnTo>
                  <a:pt x="160" y="35"/>
                </a:lnTo>
                <a:lnTo>
                  <a:pt x="158" y="33"/>
                </a:lnTo>
                <a:lnTo>
                  <a:pt x="158" y="31"/>
                </a:lnTo>
                <a:lnTo>
                  <a:pt x="160" y="31"/>
                </a:lnTo>
                <a:lnTo>
                  <a:pt x="160" y="33"/>
                </a:lnTo>
                <a:lnTo>
                  <a:pt x="160" y="35"/>
                </a:lnTo>
                <a:lnTo>
                  <a:pt x="163" y="38"/>
                </a:lnTo>
                <a:lnTo>
                  <a:pt x="163" y="40"/>
                </a:lnTo>
                <a:close/>
                <a:moveTo>
                  <a:pt x="147" y="0"/>
                </a:moveTo>
                <a:lnTo>
                  <a:pt x="142" y="0"/>
                </a:lnTo>
                <a:lnTo>
                  <a:pt x="144" y="0"/>
                </a:lnTo>
                <a:lnTo>
                  <a:pt x="147" y="0"/>
                </a:lnTo>
                <a:close/>
                <a:moveTo>
                  <a:pt x="163" y="5"/>
                </a:moveTo>
                <a:lnTo>
                  <a:pt x="170" y="7"/>
                </a:lnTo>
                <a:lnTo>
                  <a:pt x="184" y="12"/>
                </a:lnTo>
                <a:lnTo>
                  <a:pt x="198" y="17"/>
                </a:lnTo>
                <a:lnTo>
                  <a:pt x="209" y="21"/>
                </a:lnTo>
                <a:lnTo>
                  <a:pt x="223" y="24"/>
                </a:lnTo>
                <a:lnTo>
                  <a:pt x="237" y="28"/>
                </a:lnTo>
                <a:lnTo>
                  <a:pt x="251" y="33"/>
                </a:lnTo>
                <a:lnTo>
                  <a:pt x="263" y="35"/>
                </a:lnTo>
                <a:lnTo>
                  <a:pt x="277" y="40"/>
                </a:lnTo>
                <a:lnTo>
                  <a:pt x="291" y="45"/>
                </a:lnTo>
                <a:lnTo>
                  <a:pt x="305" y="49"/>
                </a:lnTo>
                <a:lnTo>
                  <a:pt x="316" y="52"/>
                </a:lnTo>
                <a:lnTo>
                  <a:pt x="330" y="56"/>
                </a:lnTo>
                <a:lnTo>
                  <a:pt x="344" y="59"/>
                </a:lnTo>
                <a:lnTo>
                  <a:pt x="358" y="63"/>
                </a:lnTo>
                <a:lnTo>
                  <a:pt x="372" y="68"/>
                </a:lnTo>
                <a:lnTo>
                  <a:pt x="384" y="70"/>
                </a:lnTo>
                <a:lnTo>
                  <a:pt x="398" y="75"/>
                </a:lnTo>
                <a:lnTo>
                  <a:pt x="412" y="77"/>
                </a:lnTo>
                <a:lnTo>
                  <a:pt x="426" y="82"/>
                </a:lnTo>
                <a:lnTo>
                  <a:pt x="440" y="84"/>
                </a:lnTo>
                <a:lnTo>
                  <a:pt x="451" y="89"/>
                </a:lnTo>
                <a:lnTo>
                  <a:pt x="465" y="91"/>
                </a:lnTo>
                <a:lnTo>
                  <a:pt x="479" y="96"/>
                </a:lnTo>
                <a:lnTo>
                  <a:pt x="493" y="98"/>
                </a:lnTo>
                <a:lnTo>
                  <a:pt x="507" y="103"/>
                </a:lnTo>
                <a:lnTo>
                  <a:pt x="514" y="105"/>
                </a:lnTo>
                <a:lnTo>
                  <a:pt x="510" y="119"/>
                </a:lnTo>
                <a:lnTo>
                  <a:pt x="507" y="133"/>
                </a:lnTo>
                <a:lnTo>
                  <a:pt x="503" y="149"/>
                </a:lnTo>
                <a:lnTo>
                  <a:pt x="500" y="163"/>
                </a:lnTo>
                <a:lnTo>
                  <a:pt x="496" y="177"/>
                </a:lnTo>
                <a:lnTo>
                  <a:pt x="491" y="191"/>
                </a:lnTo>
                <a:lnTo>
                  <a:pt x="489" y="208"/>
                </a:lnTo>
                <a:lnTo>
                  <a:pt x="484" y="222"/>
                </a:lnTo>
                <a:lnTo>
                  <a:pt x="482" y="238"/>
                </a:lnTo>
                <a:lnTo>
                  <a:pt x="477" y="252"/>
                </a:lnTo>
                <a:lnTo>
                  <a:pt x="475" y="266"/>
                </a:lnTo>
                <a:lnTo>
                  <a:pt x="470" y="282"/>
                </a:lnTo>
                <a:lnTo>
                  <a:pt x="465" y="296"/>
                </a:lnTo>
                <a:lnTo>
                  <a:pt x="463" y="312"/>
                </a:lnTo>
                <a:lnTo>
                  <a:pt x="458" y="329"/>
                </a:lnTo>
                <a:lnTo>
                  <a:pt x="456" y="343"/>
                </a:lnTo>
                <a:lnTo>
                  <a:pt x="454" y="345"/>
                </a:lnTo>
                <a:lnTo>
                  <a:pt x="454" y="347"/>
                </a:lnTo>
                <a:lnTo>
                  <a:pt x="454" y="350"/>
                </a:lnTo>
                <a:lnTo>
                  <a:pt x="456" y="354"/>
                </a:lnTo>
                <a:lnTo>
                  <a:pt x="456" y="359"/>
                </a:lnTo>
                <a:lnTo>
                  <a:pt x="456" y="361"/>
                </a:lnTo>
                <a:lnTo>
                  <a:pt x="456" y="366"/>
                </a:lnTo>
                <a:lnTo>
                  <a:pt x="458" y="368"/>
                </a:lnTo>
                <a:lnTo>
                  <a:pt x="456" y="371"/>
                </a:lnTo>
                <a:lnTo>
                  <a:pt x="456" y="373"/>
                </a:lnTo>
                <a:lnTo>
                  <a:pt x="454" y="373"/>
                </a:lnTo>
                <a:lnTo>
                  <a:pt x="451" y="375"/>
                </a:lnTo>
                <a:lnTo>
                  <a:pt x="451" y="378"/>
                </a:lnTo>
                <a:lnTo>
                  <a:pt x="454" y="382"/>
                </a:lnTo>
                <a:lnTo>
                  <a:pt x="456" y="387"/>
                </a:lnTo>
                <a:lnTo>
                  <a:pt x="447" y="385"/>
                </a:lnTo>
                <a:lnTo>
                  <a:pt x="437" y="382"/>
                </a:lnTo>
                <a:lnTo>
                  <a:pt x="430" y="380"/>
                </a:lnTo>
                <a:lnTo>
                  <a:pt x="421" y="378"/>
                </a:lnTo>
                <a:lnTo>
                  <a:pt x="414" y="375"/>
                </a:lnTo>
                <a:lnTo>
                  <a:pt x="405" y="373"/>
                </a:lnTo>
                <a:lnTo>
                  <a:pt x="396" y="373"/>
                </a:lnTo>
                <a:lnTo>
                  <a:pt x="389" y="371"/>
                </a:lnTo>
                <a:lnTo>
                  <a:pt x="379" y="368"/>
                </a:lnTo>
                <a:lnTo>
                  <a:pt x="372" y="366"/>
                </a:lnTo>
                <a:lnTo>
                  <a:pt x="363" y="364"/>
                </a:lnTo>
                <a:lnTo>
                  <a:pt x="354" y="361"/>
                </a:lnTo>
                <a:lnTo>
                  <a:pt x="347" y="359"/>
                </a:lnTo>
                <a:lnTo>
                  <a:pt x="337" y="357"/>
                </a:lnTo>
                <a:lnTo>
                  <a:pt x="330" y="354"/>
                </a:lnTo>
                <a:lnTo>
                  <a:pt x="321" y="352"/>
                </a:lnTo>
                <a:lnTo>
                  <a:pt x="319" y="352"/>
                </a:lnTo>
                <a:lnTo>
                  <a:pt x="314" y="354"/>
                </a:lnTo>
                <a:lnTo>
                  <a:pt x="309" y="354"/>
                </a:lnTo>
                <a:lnTo>
                  <a:pt x="295" y="350"/>
                </a:lnTo>
                <a:lnTo>
                  <a:pt x="288" y="350"/>
                </a:lnTo>
                <a:lnTo>
                  <a:pt x="286" y="350"/>
                </a:lnTo>
                <a:lnTo>
                  <a:pt x="282" y="347"/>
                </a:lnTo>
                <a:lnTo>
                  <a:pt x="279" y="347"/>
                </a:lnTo>
                <a:lnTo>
                  <a:pt x="277" y="347"/>
                </a:lnTo>
                <a:lnTo>
                  <a:pt x="275" y="350"/>
                </a:lnTo>
                <a:lnTo>
                  <a:pt x="272" y="352"/>
                </a:lnTo>
                <a:lnTo>
                  <a:pt x="254" y="350"/>
                </a:lnTo>
                <a:lnTo>
                  <a:pt x="242" y="352"/>
                </a:lnTo>
                <a:lnTo>
                  <a:pt x="240" y="350"/>
                </a:lnTo>
                <a:lnTo>
                  <a:pt x="237" y="352"/>
                </a:lnTo>
                <a:lnTo>
                  <a:pt x="235" y="352"/>
                </a:lnTo>
                <a:lnTo>
                  <a:pt x="233" y="354"/>
                </a:lnTo>
                <a:lnTo>
                  <a:pt x="230" y="354"/>
                </a:lnTo>
                <a:lnTo>
                  <a:pt x="228" y="352"/>
                </a:lnTo>
                <a:lnTo>
                  <a:pt x="223" y="352"/>
                </a:lnTo>
                <a:lnTo>
                  <a:pt x="223" y="354"/>
                </a:lnTo>
                <a:lnTo>
                  <a:pt x="221" y="352"/>
                </a:lnTo>
                <a:lnTo>
                  <a:pt x="219" y="352"/>
                </a:lnTo>
                <a:lnTo>
                  <a:pt x="216" y="352"/>
                </a:lnTo>
                <a:lnTo>
                  <a:pt x="207" y="347"/>
                </a:lnTo>
                <a:lnTo>
                  <a:pt x="205" y="347"/>
                </a:lnTo>
                <a:lnTo>
                  <a:pt x="202" y="347"/>
                </a:lnTo>
                <a:lnTo>
                  <a:pt x="202" y="350"/>
                </a:lnTo>
                <a:lnTo>
                  <a:pt x="200" y="350"/>
                </a:lnTo>
                <a:lnTo>
                  <a:pt x="193" y="350"/>
                </a:lnTo>
                <a:lnTo>
                  <a:pt x="191" y="350"/>
                </a:lnTo>
                <a:lnTo>
                  <a:pt x="188" y="350"/>
                </a:lnTo>
                <a:lnTo>
                  <a:pt x="186" y="350"/>
                </a:lnTo>
                <a:lnTo>
                  <a:pt x="184" y="350"/>
                </a:lnTo>
                <a:lnTo>
                  <a:pt x="181" y="347"/>
                </a:lnTo>
                <a:lnTo>
                  <a:pt x="179" y="347"/>
                </a:lnTo>
                <a:lnTo>
                  <a:pt x="177" y="347"/>
                </a:lnTo>
                <a:lnTo>
                  <a:pt x="170" y="347"/>
                </a:lnTo>
                <a:lnTo>
                  <a:pt x="167" y="345"/>
                </a:lnTo>
                <a:lnTo>
                  <a:pt x="167" y="343"/>
                </a:lnTo>
                <a:lnTo>
                  <a:pt x="167" y="340"/>
                </a:lnTo>
                <a:lnTo>
                  <a:pt x="167" y="338"/>
                </a:lnTo>
                <a:lnTo>
                  <a:pt x="163" y="336"/>
                </a:lnTo>
                <a:lnTo>
                  <a:pt x="144" y="329"/>
                </a:lnTo>
                <a:lnTo>
                  <a:pt x="135" y="329"/>
                </a:lnTo>
                <a:lnTo>
                  <a:pt x="130" y="326"/>
                </a:lnTo>
                <a:lnTo>
                  <a:pt x="128" y="326"/>
                </a:lnTo>
                <a:lnTo>
                  <a:pt x="126" y="326"/>
                </a:lnTo>
                <a:lnTo>
                  <a:pt x="121" y="329"/>
                </a:lnTo>
                <a:lnTo>
                  <a:pt x="116" y="329"/>
                </a:lnTo>
                <a:lnTo>
                  <a:pt x="105" y="331"/>
                </a:lnTo>
                <a:lnTo>
                  <a:pt x="98" y="331"/>
                </a:lnTo>
                <a:lnTo>
                  <a:pt x="95" y="331"/>
                </a:lnTo>
                <a:lnTo>
                  <a:pt x="91" y="326"/>
                </a:lnTo>
                <a:lnTo>
                  <a:pt x="86" y="324"/>
                </a:lnTo>
                <a:lnTo>
                  <a:pt x="84" y="324"/>
                </a:lnTo>
                <a:lnTo>
                  <a:pt x="81" y="322"/>
                </a:lnTo>
                <a:lnTo>
                  <a:pt x="79" y="319"/>
                </a:lnTo>
                <a:lnTo>
                  <a:pt x="77" y="319"/>
                </a:lnTo>
                <a:lnTo>
                  <a:pt x="72" y="317"/>
                </a:lnTo>
                <a:lnTo>
                  <a:pt x="70" y="315"/>
                </a:lnTo>
                <a:lnTo>
                  <a:pt x="70" y="312"/>
                </a:lnTo>
                <a:lnTo>
                  <a:pt x="67" y="312"/>
                </a:lnTo>
                <a:lnTo>
                  <a:pt x="67" y="310"/>
                </a:lnTo>
                <a:lnTo>
                  <a:pt x="67" y="308"/>
                </a:lnTo>
                <a:lnTo>
                  <a:pt x="70" y="305"/>
                </a:lnTo>
                <a:lnTo>
                  <a:pt x="70" y="303"/>
                </a:lnTo>
                <a:lnTo>
                  <a:pt x="70" y="301"/>
                </a:lnTo>
                <a:lnTo>
                  <a:pt x="70" y="296"/>
                </a:lnTo>
                <a:lnTo>
                  <a:pt x="70" y="294"/>
                </a:lnTo>
                <a:lnTo>
                  <a:pt x="72" y="294"/>
                </a:lnTo>
                <a:lnTo>
                  <a:pt x="72" y="291"/>
                </a:lnTo>
                <a:lnTo>
                  <a:pt x="72" y="287"/>
                </a:lnTo>
                <a:lnTo>
                  <a:pt x="72" y="282"/>
                </a:lnTo>
                <a:lnTo>
                  <a:pt x="72" y="280"/>
                </a:lnTo>
                <a:lnTo>
                  <a:pt x="72" y="277"/>
                </a:lnTo>
                <a:lnTo>
                  <a:pt x="72" y="275"/>
                </a:lnTo>
                <a:lnTo>
                  <a:pt x="72" y="273"/>
                </a:lnTo>
                <a:lnTo>
                  <a:pt x="70" y="270"/>
                </a:lnTo>
                <a:lnTo>
                  <a:pt x="70" y="268"/>
                </a:lnTo>
                <a:lnTo>
                  <a:pt x="70" y="266"/>
                </a:lnTo>
                <a:lnTo>
                  <a:pt x="67" y="264"/>
                </a:lnTo>
                <a:lnTo>
                  <a:pt x="65" y="264"/>
                </a:lnTo>
                <a:lnTo>
                  <a:pt x="63" y="261"/>
                </a:lnTo>
                <a:lnTo>
                  <a:pt x="60" y="259"/>
                </a:lnTo>
                <a:lnTo>
                  <a:pt x="60" y="257"/>
                </a:lnTo>
                <a:lnTo>
                  <a:pt x="56" y="257"/>
                </a:lnTo>
                <a:lnTo>
                  <a:pt x="53" y="254"/>
                </a:lnTo>
                <a:lnTo>
                  <a:pt x="51" y="257"/>
                </a:lnTo>
                <a:lnTo>
                  <a:pt x="49" y="257"/>
                </a:lnTo>
                <a:lnTo>
                  <a:pt x="46" y="257"/>
                </a:lnTo>
                <a:lnTo>
                  <a:pt x="44" y="254"/>
                </a:lnTo>
                <a:lnTo>
                  <a:pt x="42" y="250"/>
                </a:lnTo>
                <a:lnTo>
                  <a:pt x="42" y="247"/>
                </a:lnTo>
                <a:lnTo>
                  <a:pt x="42" y="245"/>
                </a:lnTo>
                <a:lnTo>
                  <a:pt x="39" y="243"/>
                </a:lnTo>
                <a:lnTo>
                  <a:pt x="39" y="240"/>
                </a:lnTo>
                <a:lnTo>
                  <a:pt x="30" y="240"/>
                </a:lnTo>
                <a:lnTo>
                  <a:pt x="28" y="238"/>
                </a:lnTo>
                <a:lnTo>
                  <a:pt x="28" y="236"/>
                </a:lnTo>
                <a:lnTo>
                  <a:pt x="26" y="233"/>
                </a:lnTo>
                <a:lnTo>
                  <a:pt x="23" y="233"/>
                </a:lnTo>
                <a:lnTo>
                  <a:pt x="21" y="233"/>
                </a:lnTo>
                <a:lnTo>
                  <a:pt x="21" y="236"/>
                </a:lnTo>
                <a:lnTo>
                  <a:pt x="19" y="233"/>
                </a:lnTo>
                <a:lnTo>
                  <a:pt x="16" y="233"/>
                </a:lnTo>
                <a:lnTo>
                  <a:pt x="16" y="236"/>
                </a:lnTo>
                <a:lnTo>
                  <a:pt x="14" y="233"/>
                </a:lnTo>
                <a:lnTo>
                  <a:pt x="14" y="236"/>
                </a:lnTo>
                <a:lnTo>
                  <a:pt x="12" y="236"/>
                </a:lnTo>
                <a:lnTo>
                  <a:pt x="9" y="233"/>
                </a:lnTo>
                <a:lnTo>
                  <a:pt x="9" y="231"/>
                </a:lnTo>
                <a:lnTo>
                  <a:pt x="9" y="229"/>
                </a:lnTo>
                <a:lnTo>
                  <a:pt x="7" y="226"/>
                </a:lnTo>
                <a:lnTo>
                  <a:pt x="5" y="226"/>
                </a:lnTo>
                <a:lnTo>
                  <a:pt x="2" y="229"/>
                </a:lnTo>
                <a:lnTo>
                  <a:pt x="5" y="229"/>
                </a:lnTo>
                <a:lnTo>
                  <a:pt x="2" y="229"/>
                </a:lnTo>
                <a:lnTo>
                  <a:pt x="0" y="229"/>
                </a:lnTo>
                <a:lnTo>
                  <a:pt x="2" y="229"/>
                </a:lnTo>
                <a:lnTo>
                  <a:pt x="2" y="226"/>
                </a:lnTo>
                <a:lnTo>
                  <a:pt x="2" y="224"/>
                </a:lnTo>
                <a:lnTo>
                  <a:pt x="5" y="222"/>
                </a:lnTo>
                <a:lnTo>
                  <a:pt x="5" y="219"/>
                </a:lnTo>
                <a:lnTo>
                  <a:pt x="7" y="215"/>
                </a:lnTo>
                <a:lnTo>
                  <a:pt x="12" y="198"/>
                </a:lnTo>
                <a:lnTo>
                  <a:pt x="12" y="196"/>
                </a:lnTo>
                <a:lnTo>
                  <a:pt x="14" y="194"/>
                </a:lnTo>
                <a:lnTo>
                  <a:pt x="14" y="196"/>
                </a:lnTo>
                <a:lnTo>
                  <a:pt x="14" y="198"/>
                </a:lnTo>
                <a:lnTo>
                  <a:pt x="14" y="201"/>
                </a:lnTo>
                <a:lnTo>
                  <a:pt x="14" y="203"/>
                </a:lnTo>
                <a:lnTo>
                  <a:pt x="12" y="210"/>
                </a:lnTo>
                <a:lnTo>
                  <a:pt x="9" y="212"/>
                </a:lnTo>
                <a:lnTo>
                  <a:pt x="9" y="217"/>
                </a:lnTo>
                <a:lnTo>
                  <a:pt x="9" y="219"/>
                </a:lnTo>
                <a:lnTo>
                  <a:pt x="12" y="222"/>
                </a:lnTo>
                <a:lnTo>
                  <a:pt x="14" y="219"/>
                </a:lnTo>
                <a:lnTo>
                  <a:pt x="16" y="217"/>
                </a:lnTo>
                <a:lnTo>
                  <a:pt x="19" y="219"/>
                </a:lnTo>
                <a:lnTo>
                  <a:pt x="19" y="222"/>
                </a:lnTo>
                <a:lnTo>
                  <a:pt x="21" y="219"/>
                </a:lnTo>
                <a:lnTo>
                  <a:pt x="19" y="219"/>
                </a:lnTo>
                <a:lnTo>
                  <a:pt x="19" y="217"/>
                </a:lnTo>
                <a:lnTo>
                  <a:pt x="16" y="217"/>
                </a:lnTo>
                <a:lnTo>
                  <a:pt x="19" y="215"/>
                </a:lnTo>
                <a:lnTo>
                  <a:pt x="16" y="215"/>
                </a:lnTo>
                <a:lnTo>
                  <a:pt x="16" y="212"/>
                </a:lnTo>
                <a:lnTo>
                  <a:pt x="19" y="210"/>
                </a:lnTo>
                <a:lnTo>
                  <a:pt x="21" y="210"/>
                </a:lnTo>
                <a:lnTo>
                  <a:pt x="21" y="208"/>
                </a:lnTo>
                <a:lnTo>
                  <a:pt x="21" y="205"/>
                </a:lnTo>
                <a:lnTo>
                  <a:pt x="21" y="203"/>
                </a:lnTo>
                <a:lnTo>
                  <a:pt x="19" y="201"/>
                </a:lnTo>
                <a:lnTo>
                  <a:pt x="19" y="198"/>
                </a:lnTo>
                <a:lnTo>
                  <a:pt x="21" y="201"/>
                </a:lnTo>
                <a:lnTo>
                  <a:pt x="23" y="203"/>
                </a:lnTo>
                <a:lnTo>
                  <a:pt x="21" y="198"/>
                </a:lnTo>
                <a:lnTo>
                  <a:pt x="23" y="196"/>
                </a:lnTo>
                <a:lnTo>
                  <a:pt x="23" y="194"/>
                </a:lnTo>
                <a:lnTo>
                  <a:pt x="26" y="194"/>
                </a:lnTo>
                <a:lnTo>
                  <a:pt x="28" y="194"/>
                </a:lnTo>
                <a:lnTo>
                  <a:pt x="30" y="196"/>
                </a:lnTo>
                <a:lnTo>
                  <a:pt x="30" y="198"/>
                </a:lnTo>
                <a:lnTo>
                  <a:pt x="32" y="198"/>
                </a:lnTo>
                <a:lnTo>
                  <a:pt x="30" y="196"/>
                </a:lnTo>
                <a:lnTo>
                  <a:pt x="30" y="194"/>
                </a:lnTo>
                <a:lnTo>
                  <a:pt x="28" y="191"/>
                </a:lnTo>
                <a:lnTo>
                  <a:pt x="28" y="189"/>
                </a:lnTo>
                <a:lnTo>
                  <a:pt x="26" y="189"/>
                </a:lnTo>
                <a:lnTo>
                  <a:pt x="26" y="191"/>
                </a:lnTo>
                <a:lnTo>
                  <a:pt x="23" y="189"/>
                </a:lnTo>
                <a:lnTo>
                  <a:pt x="21" y="189"/>
                </a:lnTo>
                <a:lnTo>
                  <a:pt x="21" y="191"/>
                </a:lnTo>
                <a:lnTo>
                  <a:pt x="19" y="191"/>
                </a:lnTo>
                <a:lnTo>
                  <a:pt x="19" y="189"/>
                </a:lnTo>
                <a:lnTo>
                  <a:pt x="16" y="187"/>
                </a:lnTo>
                <a:lnTo>
                  <a:pt x="14" y="184"/>
                </a:lnTo>
                <a:lnTo>
                  <a:pt x="16" y="180"/>
                </a:lnTo>
                <a:lnTo>
                  <a:pt x="16" y="175"/>
                </a:lnTo>
                <a:lnTo>
                  <a:pt x="16" y="170"/>
                </a:lnTo>
                <a:lnTo>
                  <a:pt x="19" y="170"/>
                </a:lnTo>
                <a:lnTo>
                  <a:pt x="19" y="173"/>
                </a:lnTo>
                <a:lnTo>
                  <a:pt x="19" y="175"/>
                </a:lnTo>
                <a:lnTo>
                  <a:pt x="19" y="177"/>
                </a:lnTo>
                <a:lnTo>
                  <a:pt x="21" y="177"/>
                </a:lnTo>
                <a:lnTo>
                  <a:pt x="21" y="180"/>
                </a:lnTo>
                <a:lnTo>
                  <a:pt x="23" y="177"/>
                </a:lnTo>
                <a:lnTo>
                  <a:pt x="23" y="175"/>
                </a:lnTo>
                <a:lnTo>
                  <a:pt x="21" y="175"/>
                </a:lnTo>
                <a:lnTo>
                  <a:pt x="21" y="173"/>
                </a:lnTo>
                <a:lnTo>
                  <a:pt x="23" y="173"/>
                </a:lnTo>
                <a:lnTo>
                  <a:pt x="26" y="173"/>
                </a:lnTo>
                <a:lnTo>
                  <a:pt x="28" y="173"/>
                </a:lnTo>
                <a:lnTo>
                  <a:pt x="32" y="170"/>
                </a:lnTo>
                <a:lnTo>
                  <a:pt x="37" y="170"/>
                </a:lnTo>
                <a:lnTo>
                  <a:pt x="35" y="170"/>
                </a:lnTo>
                <a:lnTo>
                  <a:pt x="30" y="168"/>
                </a:lnTo>
                <a:lnTo>
                  <a:pt x="32" y="168"/>
                </a:lnTo>
                <a:lnTo>
                  <a:pt x="30" y="166"/>
                </a:lnTo>
                <a:lnTo>
                  <a:pt x="26" y="166"/>
                </a:lnTo>
                <a:lnTo>
                  <a:pt x="26" y="163"/>
                </a:lnTo>
                <a:lnTo>
                  <a:pt x="28" y="163"/>
                </a:lnTo>
                <a:lnTo>
                  <a:pt x="28" y="161"/>
                </a:lnTo>
                <a:lnTo>
                  <a:pt x="26" y="159"/>
                </a:lnTo>
                <a:lnTo>
                  <a:pt x="23" y="159"/>
                </a:lnTo>
                <a:lnTo>
                  <a:pt x="21" y="156"/>
                </a:lnTo>
                <a:lnTo>
                  <a:pt x="19" y="159"/>
                </a:lnTo>
                <a:lnTo>
                  <a:pt x="19" y="161"/>
                </a:lnTo>
                <a:lnTo>
                  <a:pt x="19" y="163"/>
                </a:lnTo>
                <a:lnTo>
                  <a:pt x="19" y="166"/>
                </a:lnTo>
                <a:lnTo>
                  <a:pt x="19" y="168"/>
                </a:lnTo>
                <a:lnTo>
                  <a:pt x="19" y="166"/>
                </a:lnTo>
                <a:lnTo>
                  <a:pt x="16" y="166"/>
                </a:lnTo>
                <a:lnTo>
                  <a:pt x="16" y="168"/>
                </a:lnTo>
                <a:lnTo>
                  <a:pt x="14" y="166"/>
                </a:lnTo>
                <a:lnTo>
                  <a:pt x="16" y="166"/>
                </a:lnTo>
                <a:lnTo>
                  <a:pt x="16" y="163"/>
                </a:lnTo>
                <a:lnTo>
                  <a:pt x="16" y="161"/>
                </a:lnTo>
                <a:lnTo>
                  <a:pt x="19" y="156"/>
                </a:lnTo>
                <a:lnTo>
                  <a:pt x="19" y="154"/>
                </a:lnTo>
                <a:lnTo>
                  <a:pt x="21" y="149"/>
                </a:lnTo>
                <a:lnTo>
                  <a:pt x="21" y="142"/>
                </a:lnTo>
                <a:lnTo>
                  <a:pt x="21" y="138"/>
                </a:lnTo>
                <a:lnTo>
                  <a:pt x="21" y="135"/>
                </a:lnTo>
                <a:lnTo>
                  <a:pt x="21" y="133"/>
                </a:lnTo>
                <a:lnTo>
                  <a:pt x="21" y="131"/>
                </a:lnTo>
                <a:lnTo>
                  <a:pt x="21" y="128"/>
                </a:lnTo>
                <a:lnTo>
                  <a:pt x="21" y="126"/>
                </a:lnTo>
                <a:lnTo>
                  <a:pt x="19" y="126"/>
                </a:lnTo>
                <a:lnTo>
                  <a:pt x="19" y="124"/>
                </a:lnTo>
                <a:lnTo>
                  <a:pt x="21" y="110"/>
                </a:lnTo>
                <a:lnTo>
                  <a:pt x="23" y="108"/>
                </a:lnTo>
                <a:lnTo>
                  <a:pt x="23" y="101"/>
                </a:lnTo>
                <a:lnTo>
                  <a:pt x="23" y="98"/>
                </a:lnTo>
                <a:lnTo>
                  <a:pt x="23" y="91"/>
                </a:lnTo>
                <a:lnTo>
                  <a:pt x="23" y="89"/>
                </a:lnTo>
                <a:lnTo>
                  <a:pt x="26" y="87"/>
                </a:lnTo>
                <a:lnTo>
                  <a:pt x="23" y="87"/>
                </a:lnTo>
                <a:lnTo>
                  <a:pt x="23" y="84"/>
                </a:lnTo>
                <a:lnTo>
                  <a:pt x="23" y="82"/>
                </a:lnTo>
                <a:lnTo>
                  <a:pt x="23" y="80"/>
                </a:lnTo>
                <a:lnTo>
                  <a:pt x="21" y="77"/>
                </a:lnTo>
                <a:lnTo>
                  <a:pt x="19" y="75"/>
                </a:lnTo>
                <a:lnTo>
                  <a:pt x="19" y="73"/>
                </a:lnTo>
                <a:lnTo>
                  <a:pt x="19" y="70"/>
                </a:lnTo>
                <a:lnTo>
                  <a:pt x="16" y="70"/>
                </a:lnTo>
                <a:lnTo>
                  <a:pt x="16" y="68"/>
                </a:lnTo>
                <a:lnTo>
                  <a:pt x="16" y="63"/>
                </a:lnTo>
                <a:lnTo>
                  <a:pt x="16" y="59"/>
                </a:lnTo>
                <a:lnTo>
                  <a:pt x="16" y="56"/>
                </a:lnTo>
                <a:lnTo>
                  <a:pt x="19" y="52"/>
                </a:lnTo>
                <a:lnTo>
                  <a:pt x="19" y="49"/>
                </a:lnTo>
                <a:lnTo>
                  <a:pt x="19" y="45"/>
                </a:lnTo>
                <a:lnTo>
                  <a:pt x="19" y="42"/>
                </a:lnTo>
                <a:lnTo>
                  <a:pt x="21" y="40"/>
                </a:lnTo>
                <a:lnTo>
                  <a:pt x="23" y="38"/>
                </a:lnTo>
                <a:lnTo>
                  <a:pt x="23" y="35"/>
                </a:lnTo>
                <a:lnTo>
                  <a:pt x="26" y="33"/>
                </a:lnTo>
                <a:lnTo>
                  <a:pt x="26" y="31"/>
                </a:lnTo>
                <a:lnTo>
                  <a:pt x="28" y="31"/>
                </a:lnTo>
                <a:lnTo>
                  <a:pt x="28" y="28"/>
                </a:lnTo>
                <a:lnTo>
                  <a:pt x="26" y="28"/>
                </a:lnTo>
                <a:lnTo>
                  <a:pt x="26" y="26"/>
                </a:lnTo>
                <a:lnTo>
                  <a:pt x="26" y="24"/>
                </a:lnTo>
                <a:lnTo>
                  <a:pt x="26" y="21"/>
                </a:lnTo>
                <a:lnTo>
                  <a:pt x="28" y="21"/>
                </a:lnTo>
                <a:lnTo>
                  <a:pt x="30" y="24"/>
                </a:lnTo>
                <a:lnTo>
                  <a:pt x="32" y="26"/>
                </a:lnTo>
                <a:lnTo>
                  <a:pt x="35" y="26"/>
                </a:lnTo>
                <a:lnTo>
                  <a:pt x="37" y="28"/>
                </a:lnTo>
                <a:lnTo>
                  <a:pt x="39" y="33"/>
                </a:lnTo>
                <a:lnTo>
                  <a:pt x="42" y="38"/>
                </a:lnTo>
                <a:lnTo>
                  <a:pt x="46" y="40"/>
                </a:lnTo>
                <a:lnTo>
                  <a:pt x="49" y="42"/>
                </a:lnTo>
                <a:lnTo>
                  <a:pt x="51" y="42"/>
                </a:lnTo>
                <a:lnTo>
                  <a:pt x="51" y="45"/>
                </a:lnTo>
                <a:lnTo>
                  <a:pt x="56" y="47"/>
                </a:lnTo>
                <a:lnTo>
                  <a:pt x="58" y="49"/>
                </a:lnTo>
                <a:lnTo>
                  <a:pt x="58" y="52"/>
                </a:lnTo>
                <a:lnTo>
                  <a:pt x="60" y="54"/>
                </a:lnTo>
                <a:lnTo>
                  <a:pt x="63" y="56"/>
                </a:lnTo>
                <a:lnTo>
                  <a:pt x="65" y="59"/>
                </a:lnTo>
                <a:lnTo>
                  <a:pt x="67" y="59"/>
                </a:lnTo>
                <a:lnTo>
                  <a:pt x="72" y="61"/>
                </a:lnTo>
                <a:lnTo>
                  <a:pt x="74" y="61"/>
                </a:lnTo>
                <a:lnTo>
                  <a:pt x="77" y="63"/>
                </a:lnTo>
                <a:lnTo>
                  <a:pt x="79" y="63"/>
                </a:lnTo>
                <a:lnTo>
                  <a:pt x="81" y="63"/>
                </a:lnTo>
                <a:lnTo>
                  <a:pt x="84" y="66"/>
                </a:lnTo>
                <a:lnTo>
                  <a:pt x="86" y="66"/>
                </a:lnTo>
                <a:lnTo>
                  <a:pt x="88" y="68"/>
                </a:lnTo>
                <a:lnTo>
                  <a:pt x="91" y="68"/>
                </a:lnTo>
                <a:lnTo>
                  <a:pt x="91" y="70"/>
                </a:lnTo>
                <a:lnTo>
                  <a:pt x="93" y="70"/>
                </a:lnTo>
                <a:lnTo>
                  <a:pt x="95" y="70"/>
                </a:lnTo>
                <a:lnTo>
                  <a:pt x="98" y="70"/>
                </a:lnTo>
                <a:lnTo>
                  <a:pt x="100" y="73"/>
                </a:lnTo>
                <a:lnTo>
                  <a:pt x="98" y="70"/>
                </a:lnTo>
                <a:lnTo>
                  <a:pt x="95" y="70"/>
                </a:lnTo>
                <a:lnTo>
                  <a:pt x="95" y="73"/>
                </a:lnTo>
                <a:lnTo>
                  <a:pt x="98" y="73"/>
                </a:lnTo>
                <a:lnTo>
                  <a:pt x="102" y="75"/>
                </a:lnTo>
                <a:lnTo>
                  <a:pt x="105" y="75"/>
                </a:lnTo>
                <a:lnTo>
                  <a:pt x="107" y="77"/>
                </a:lnTo>
                <a:lnTo>
                  <a:pt x="109" y="77"/>
                </a:lnTo>
                <a:lnTo>
                  <a:pt x="114" y="75"/>
                </a:lnTo>
                <a:lnTo>
                  <a:pt x="116" y="73"/>
                </a:lnTo>
                <a:lnTo>
                  <a:pt x="119" y="73"/>
                </a:lnTo>
                <a:lnTo>
                  <a:pt x="116" y="75"/>
                </a:lnTo>
                <a:lnTo>
                  <a:pt x="114" y="75"/>
                </a:lnTo>
                <a:lnTo>
                  <a:pt x="116" y="75"/>
                </a:lnTo>
                <a:lnTo>
                  <a:pt x="116" y="77"/>
                </a:lnTo>
                <a:lnTo>
                  <a:pt x="119" y="80"/>
                </a:lnTo>
                <a:lnTo>
                  <a:pt x="121" y="84"/>
                </a:lnTo>
                <a:lnTo>
                  <a:pt x="119" y="87"/>
                </a:lnTo>
                <a:lnTo>
                  <a:pt x="121" y="89"/>
                </a:lnTo>
                <a:lnTo>
                  <a:pt x="121" y="84"/>
                </a:lnTo>
                <a:lnTo>
                  <a:pt x="123" y="84"/>
                </a:lnTo>
                <a:lnTo>
                  <a:pt x="126" y="84"/>
                </a:lnTo>
                <a:lnTo>
                  <a:pt x="128" y="84"/>
                </a:lnTo>
                <a:lnTo>
                  <a:pt x="128" y="87"/>
                </a:lnTo>
                <a:lnTo>
                  <a:pt x="128" y="89"/>
                </a:lnTo>
                <a:lnTo>
                  <a:pt x="130" y="91"/>
                </a:lnTo>
                <a:lnTo>
                  <a:pt x="130" y="94"/>
                </a:lnTo>
                <a:lnTo>
                  <a:pt x="128" y="96"/>
                </a:lnTo>
                <a:lnTo>
                  <a:pt x="130" y="96"/>
                </a:lnTo>
                <a:lnTo>
                  <a:pt x="133" y="94"/>
                </a:lnTo>
                <a:lnTo>
                  <a:pt x="130" y="91"/>
                </a:lnTo>
                <a:lnTo>
                  <a:pt x="130" y="87"/>
                </a:lnTo>
                <a:lnTo>
                  <a:pt x="130" y="84"/>
                </a:lnTo>
                <a:lnTo>
                  <a:pt x="133" y="84"/>
                </a:lnTo>
                <a:lnTo>
                  <a:pt x="135" y="84"/>
                </a:lnTo>
                <a:lnTo>
                  <a:pt x="137" y="84"/>
                </a:lnTo>
                <a:lnTo>
                  <a:pt x="140" y="87"/>
                </a:lnTo>
                <a:lnTo>
                  <a:pt x="137" y="87"/>
                </a:lnTo>
                <a:lnTo>
                  <a:pt x="135" y="87"/>
                </a:lnTo>
                <a:lnTo>
                  <a:pt x="135" y="89"/>
                </a:lnTo>
                <a:lnTo>
                  <a:pt x="135" y="91"/>
                </a:lnTo>
                <a:lnTo>
                  <a:pt x="135" y="94"/>
                </a:lnTo>
                <a:lnTo>
                  <a:pt x="137" y="98"/>
                </a:lnTo>
                <a:lnTo>
                  <a:pt x="137" y="101"/>
                </a:lnTo>
                <a:lnTo>
                  <a:pt x="137" y="103"/>
                </a:lnTo>
                <a:lnTo>
                  <a:pt x="137" y="105"/>
                </a:lnTo>
                <a:lnTo>
                  <a:pt x="140" y="110"/>
                </a:lnTo>
                <a:lnTo>
                  <a:pt x="140" y="112"/>
                </a:lnTo>
                <a:lnTo>
                  <a:pt x="137" y="110"/>
                </a:lnTo>
                <a:lnTo>
                  <a:pt x="135" y="112"/>
                </a:lnTo>
                <a:lnTo>
                  <a:pt x="135" y="115"/>
                </a:lnTo>
                <a:lnTo>
                  <a:pt x="130" y="117"/>
                </a:lnTo>
                <a:lnTo>
                  <a:pt x="128" y="119"/>
                </a:lnTo>
                <a:lnTo>
                  <a:pt x="126" y="122"/>
                </a:lnTo>
                <a:lnTo>
                  <a:pt x="126" y="124"/>
                </a:lnTo>
                <a:lnTo>
                  <a:pt x="123" y="124"/>
                </a:lnTo>
                <a:lnTo>
                  <a:pt x="123" y="126"/>
                </a:lnTo>
                <a:lnTo>
                  <a:pt x="121" y="126"/>
                </a:lnTo>
                <a:lnTo>
                  <a:pt x="121" y="124"/>
                </a:lnTo>
                <a:lnTo>
                  <a:pt x="123" y="122"/>
                </a:lnTo>
                <a:lnTo>
                  <a:pt x="126" y="117"/>
                </a:lnTo>
                <a:lnTo>
                  <a:pt x="126" y="115"/>
                </a:lnTo>
                <a:lnTo>
                  <a:pt x="128" y="110"/>
                </a:lnTo>
                <a:lnTo>
                  <a:pt x="126" y="112"/>
                </a:lnTo>
                <a:lnTo>
                  <a:pt x="126" y="115"/>
                </a:lnTo>
                <a:lnTo>
                  <a:pt x="123" y="115"/>
                </a:lnTo>
                <a:lnTo>
                  <a:pt x="123" y="112"/>
                </a:lnTo>
                <a:lnTo>
                  <a:pt x="121" y="115"/>
                </a:lnTo>
                <a:lnTo>
                  <a:pt x="121" y="117"/>
                </a:lnTo>
                <a:lnTo>
                  <a:pt x="123" y="119"/>
                </a:lnTo>
                <a:lnTo>
                  <a:pt x="121" y="119"/>
                </a:lnTo>
                <a:lnTo>
                  <a:pt x="119" y="122"/>
                </a:lnTo>
                <a:lnTo>
                  <a:pt x="119" y="124"/>
                </a:lnTo>
                <a:lnTo>
                  <a:pt x="116" y="124"/>
                </a:lnTo>
                <a:lnTo>
                  <a:pt x="114" y="126"/>
                </a:lnTo>
                <a:lnTo>
                  <a:pt x="112" y="126"/>
                </a:lnTo>
                <a:lnTo>
                  <a:pt x="105" y="131"/>
                </a:lnTo>
                <a:lnTo>
                  <a:pt x="105" y="133"/>
                </a:lnTo>
                <a:lnTo>
                  <a:pt x="100" y="138"/>
                </a:lnTo>
                <a:lnTo>
                  <a:pt x="98" y="140"/>
                </a:lnTo>
                <a:lnTo>
                  <a:pt x="95" y="140"/>
                </a:lnTo>
                <a:lnTo>
                  <a:pt x="95" y="145"/>
                </a:lnTo>
                <a:lnTo>
                  <a:pt x="91" y="147"/>
                </a:lnTo>
                <a:lnTo>
                  <a:pt x="93" y="149"/>
                </a:lnTo>
                <a:lnTo>
                  <a:pt x="95" y="152"/>
                </a:lnTo>
                <a:lnTo>
                  <a:pt x="107" y="149"/>
                </a:lnTo>
                <a:lnTo>
                  <a:pt x="109" y="149"/>
                </a:lnTo>
                <a:lnTo>
                  <a:pt x="114" y="147"/>
                </a:lnTo>
                <a:lnTo>
                  <a:pt x="112" y="147"/>
                </a:lnTo>
                <a:lnTo>
                  <a:pt x="109" y="147"/>
                </a:lnTo>
                <a:lnTo>
                  <a:pt x="102" y="149"/>
                </a:lnTo>
                <a:lnTo>
                  <a:pt x="98" y="149"/>
                </a:lnTo>
                <a:lnTo>
                  <a:pt x="95" y="149"/>
                </a:lnTo>
                <a:lnTo>
                  <a:pt x="95" y="147"/>
                </a:lnTo>
                <a:lnTo>
                  <a:pt x="95" y="145"/>
                </a:lnTo>
                <a:lnTo>
                  <a:pt x="98" y="145"/>
                </a:lnTo>
                <a:lnTo>
                  <a:pt x="100" y="142"/>
                </a:lnTo>
                <a:lnTo>
                  <a:pt x="100" y="140"/>
                </a:lnTo>
                <a:lnTo>
                  <a:pt x="105" y="135"/>
                </a:lnTo>
                <a:lnTo>
                  <a:pt x="112" y="131"/>
                </a:lnTo>
                <a:lnTo>
                  <a:pt x="116" y="128"/>
                </a:lnTo>
                <a:lnTo>
                  <a:pt x="121" y="128"/>
                </a:lnTo>
                <a:lnTo>
                  <a:pt x="123" y="128"/>
                </a:lnTo>
                <a:lnTo>
                  <a:pt x="126" y="128"/>
                </a:lnTo>
                <a:lnTo>
                  <a:pt x="126" y="126"/>
                </a:lnTo>
                <a:lnTo>
                  <a:pt x="128" y="122"/>
                </a:lnTo>
                <a:lnTo>
                  <a:pt x="137" y="115"/>
                </a:lnTo>
                <a:lnTo>
                  <a:pt x="140" y="115"/>
                </a:lnTo>
                <a:lnTo>
                  <a:pt x="140" y="117"/>
                </a:lnTo>
                <a:lnTo>
                  <a:pt x="142" y="117"/>
                </a:lnTo>
                <a:lnTo>
                  <a:pt x="142" y="115"/>
                </a:lnTo>
                <a:lnTo>
                  <a:pt x="142" y="110"/>
                </a:lnTo>
                <a:lnTo>
                  <a:pt x="142" y="108"/>
                </a:lnTo>
                <a:lnTo>
                  <a:pt x="142" y="105"/>
                </a:lnTo>
                <a:lnTo>
                  <a:pt x="144" y="108"/>
                </a:lnTo>
                <a:lnTo>
                  <a:pt x="147" y="110"/>
                </a:lnTo>
                <a:lnTo>
                  <a:pt x="147" y="112"/>
                </a:lnTo>
                <a:lnTo>
                  <a:pt x="147" y="115"/>
                </a:lnTo>
                <a:lnTo>
                  <a:pt x="144" y="117"/>
                </a:lnTo>
                <a:lnTo>
                  <a:pt x="144" y="119"/>
                </a:lnTo>
                <a:lnTo>
                  <a:pt x="147" y="119"/>
                </a:lnTo>
                <a:lnTo>
                  <a:pt x="147" y="122"/>
                </a:lnTo>
                <a:lnTo>
                  <a:pt x="144" y="122"/>
                </a:lnTo>
                <a:lnTo>
                  <a:pt x="147" y="124"/>
                </a:lnTo>
                <a:lnTo>
                  <a:pt x="147" y="126"/>
                </a:lnTo>
                <a:lnTo>
                  <a:pt x="144" y="126"/>
                </a:lnTo>
                <a:lnTo>
                  <a:pt x="140" y="126"/>
                </a:lnTo>
                <a:lnTo>
                  <a:pt x="140" y="124"/>
                </a:lnTo>
                <a:lnTo>
                  <a:pt x="140" y="126"/>
                </a:lnTo>
                <a:lnTo>
                  <a:pt x="137" y="128"/>
                </a:lnTo>
                <a:lnTo>
                  <a:pt x="135" y="128"/>
                </a:lnTo>
                <a:lnTo>
                  <a:pt x="133" y="124"/>
                </a:lnTo>
                <a:lnTo>
                  <a:pt x="133" y="126"/>
                </a:lnTo>
                <a:lnTo>
                  <a:pt x="135" y="128"/>
                </a:lnTo>
                <a:lnTo>
                  <a:pt x="133" y="138"/>
                </a:lnTo>
                <a:lnTo>
                  <a:pt x="130" y="140"/>
                </a:lnTo>
                <a:lnTo>
                  <a:pt x="130" y="135"/>
                </a:lnTo>
                <a:lnTo>
                  <a:pt x="130" y="131"/>
                </a:lnTo>
                <a:lnTo>
                  <a:pt x="128" y="131"/>
                </a:lnTo>
                <a:lnTo>
                  <a:pt x="128" y="133"/>
                </a:lnTo>
                <a:lnTo>
                  <a:pt x="128" y="135"/>
                </a:lnTo>
                <a:lnTo>
                  <a:pt x="130" y="138"/>
                </a:lnTo>
                <a:lnTo>
                  <a:pt x="128" y="140"/>
                </a:lnTo>
                <a:lnTo>
                  <a:pt x="126" y="140"/>
                </a:lnTo>
                <a:lnTo>
                  <a:pt x="126" y="142"/>
                </a:lnTo>
                <a:lnTo>
                  <a:pt x="130" y="142"/>
                </a:lnTo>
                <a:lnTo>
                  <a:pt x="130" y="140"/>
                </a:lnTo>
                <a:lnTo>
                  <a:pt x="133" y="140"/>
                </a:lnTo>
                <a:lnTo>
                  <a:pt x="135" y="140"/>
                </a:lnTo>
                <a:lnTo>
                  <a:pt x="135" y="142"/>
                </a:lnTo>
                <a:lnTo>
                  <a:pt x="135" y="145"/>
                </a:lnTo>
                <a:lnTo>
                  <a:pt x="137" y="147"/>
                </a:lnTo>
                <a:lnTo>
                  <a:pt x="135" y="147"/>
                </a:lnTo>
                <a:lnTo>
                  <a:pt x="135" y="149"/>
                </a:lnTo>
                <a:lnTo>
                  <a:pt x="133" y="152"/>
                </a:lnTo>
                <a:lnTo>
                  <a:pt x="133" y="154"/>
                </a:lnTo>
                <a:lnTo>
                  <a:pt x="130" y="154"/>
                </a:lnTo>
                <a:lnTo>
                  <a:pt x="130" y="156"/>
                </a:lnTo>
                <a:lnTo>
                  <a:pt x="130" y="159"/>
                </a:lnTo>
                <a:lnTo>
                  <a:pt x="130" y="161"/>
                </a:lnTo>
                <a:lnTo>
                  <a:pt x="128" y="161"/>
                </a:lnTo>
                <a:lnTo>
                  <a:pt x="126" y="161"/>
                </a:lnTo>
                <a:lnTo>
                  <a:pt x="126" y="166"/>
                </a:lnTo>
                <a:lnTo>
                  <a:pt x="126" y="168"/>
                </a:lnTo>
                <a:lnTo>
                  <a:pt x="123" y="168"/>
                </a:lnTo>
                <a:lnTo>
                  <a:pt x="121" y="163"/>
                </a:lnTo>
                <a:lnTo>
                  <a:pt x="119" y="163"/>
                </a:lnTo>
                <a:lnTo>
                  <a:pt x="119" y="161"/>
                </a:lnTo>
                <a:lnTo>
                  <a:pt x="121" y="161"/>
                </a:lnTo>
                <a:lnTo>
                  <a:pt x="123" y="159"/>
                </a:lnTo>
                <a:lnTo>
                  <a:pt x="126" y="156"/>
                </a:lnTo>
                <a:lnTo>
                  <a:pt x="126" y="154"/>
                </a:lnTo>
                <a:lnTo>
                  <a:pt x="123" y="156"/>
                </a:lnTo>
                <a:lnTo>
                  <a:pt x="121" y="156"/>
                </a:lnTo>
                <a:lnTo>
                  <a:pt x="119" y="159"/>
                </a:lnTo>
                <a:lnTo>
                  <a:pt x="116" y="159"/>
                </a:lnTo>
                <a:lnTo>
                  <a:pt x="116" y="161"/>
                </a:lnTo>
                <a:lnTo>
                  <a:pt x="114" y="161"/>
                </a:lnTo>
                <a:lnTo>
                  <a:pt x="114" y="163"/>
                </a:lnTo>
                <a:lnTo>
                  <a:pt x="114" y="166"/>
                </a:lnTo>
                <a:lnTo>
                  <a:pt x="114" y="168"/>
                </a:lnTo>
                <a:lnTo>
                  <a:pt x="114" y="170"/>
                </a:lnTo>
                <a:lnTo>
                  <a:pt x="114" y="168"/>
                </a:lnTo>
                <a:lnTo>
                  <a:pt x="112" y="170"/>
                </a:lnTo>
                <a:lnTo>
                  <a:pt x="112" y="173"/>
                </a:lnTo>
                <a:lnTo>
                  <a:pt x="109" y="173"/>
                </a:lnTo>
                <a:lnTo>
                  <a:pt x="109" y="170"/>
                </a:lnTo>
                <a:lnTo>
                  <a:pt x="109" y="166"/>
                </a:lnTo>
                <a:lnTo>
                  <a:pt x="109" y="163"/>
                </a:lnTo>
                <a:lnTo>
                  <a:pt x="112" y="163"/>
                </a:lnTo>
                <a:lnTo>
                  <a:pt x="112" y="161"/>
                </a:lnTo>
                <a:lnTo>
                  <a:pt x="114" y="159"/>
                </a:lnTo>
                <a:lnTo>
                  <a:pt x="114" y="156"/>
                </a:lnTo>
                <a:lnTo>
                  <a:pt x="114" y="154"/>
                </a:lnTo>
                <a:lnTo>
                  <a:pt x="114" y="152"/>
                </a:lnTo>
                <a:lnTo>
                  <a:pt x="109" y="156"/>
                </a:lnTo>
                <a:lnTo>
                  <a:pt x="109" y="159"/>
                </a:lnTo>
                <a:lnTo>
                  <a:pt x="107" y="159"/>
                </a:lnTo>
                <a:lnTo>
                  <a:pt x="105" y="159"/>
                </a:lnTo>
                <a:lnTo>
                  <a:pt x="105" y="161"/>
                </a:lnTo>
                <a:lnTo>
                  <a:pt x="100" y="166"/>
                </a:lnTo>
                <a:lnTo>
                  <a:pt x="98" y="168"/>
                </a:lnTo>
                <a:lnTo>
                  <a:pt x="95" y="168"/>
                </a:lnTo>
                <a:lnTo>
                  <a:pt x="93" y="168"/>
                </a:lnTo>
                <a:lnTo>
                  <a:pt x="91" y="170"/>
                </a:lnTo>
                <a:lnTo>
                  <a:pt x="88" y="170"/>
                </a:lnTo>
                <a:lnTo>
                  <a:pt x="91" y="170"/>
                </a:lnTo>
                <a:lnTo>
                  <a:pt x="93" y="170"/>
                </a:lnTo>
                <a:lnTo>
                  <a:pt x="93" y="173"/>
                </a:lnTo>
                <a:lnTo>
                  <a:pt x="91" y="173"/>
                </a:lnTo>
                <a:lnTo>
                  <a:pt x="88" y="173"/>
                </a:lnTo>
                <a:lnTo>
                  <a:pt x="91" y="173"/>
                </a:lnTo>
                <a:lnTo>
                  <a:pt x="95" y="170"/>
                </a:lnTo>
                <a:lnTo>
                  <a:pt x="98" y="170"/>
                </a:lnTo>
                <a:lnTo>
                  <a:pt x="100" y="168"/>
                </a:lnTo>
                <a:lnTo>
                  <a:pt x="100" y="170"/>
                </a:lnTo>
                <a:lnTo>
                  <a:pt x="95" y="175"/>
                </a:lnTo>
                <a:lnTo>
                  <a:pt x="93" y="175"/>
                </a:lnTo>
                <a:lnTo>
                  <a:pt x="93" y="177"/>
                </a:lnTo>
                <a:lnTo>
                  <a:pt x="95" y="177"/>
                </a:lnTo>
                <a:lnTo>
                  <a:pt x="98" y="175"/>
                </a:lnTo>
                <a:lnTo>
                  <a:pt x="98" y="173"/>
                </a:lnTo>
                <a:lnTo>
                  <a:pt x="98" y="175"/>
                </a:lnTo>
                <a:lnTo>
                  <a:pt x="98" y="177"/>
                </a:lnTo>
                <a:lnTo>
                  <a:pt x="98" y="180"/>
                </a:lnTo>
                <a:lnTo>
                  <a:pt x="98" y="182"/>
                </a:lnTo>
                <a:lnTo>
                  <a:pt x="98" y="180"/>
                </a:lnTo>
                <a:lnTo>
                  <a:pt x="98" y="177"/>
                </a:lnTo>
                <a:lnTo>
                  <a:pt x="100" y="177"/>
                </a:lnTo>
                <a:lnTo>
                  <a:pt x="100" y="175"/>
                </a:lnTo>
                <a:lnTo>
                  <a:pt x="102" y="173"/>
                </a:lnTo>
                <a:lnTo>
                  <a:pt x="105" y="173"/>
                </a:lnTo>
                <a:lnTo>
                  <a:pt x="105" y="175"/>
                </a:lnTo>
                <a:lnTo>
                  <a:pt x="102" y="175"/>
                </a:lnTo>
                <a:lnTo>
                  <a:pt x="105" y="175"/>
                </a:lnTo>
                <a:lnTo>
                  <a:pt x="107" y="175"/>
                </a:lnTo>
                <a:lnTo>
                  <a:pt x="107" y="173"/>
                </a:lnTo>
                <a:lnTo>
                  <a:pt x="107" y="175"/>
                </a:lnTo>
                <a:lnTo>
                  <a:pt x="109" y="177"/>
                </a:lnTo>
                <a:lnTo>
                  <a:pt x="109" y="180"/>
                </a:lnTo>
                <a:lnTo>
                  <a:pt x="112" y="180"/>
                </a:lnTo>
                <a:lnTo>
                  <a:pt x="109" y="182"/>
                </a:lnTo>
                <a:lnTo>
                  <a:pt x="114" y="180"/>
                </a:lnTo>
                <a:lnTo>
                  <a:pt x="116" y="180"/>
                </a:lnTo>
                <a:lnTo>
                  <a:pt x="123" y="173"/>
                </a:lnTo>
                <a:lnTo>
                  <a:pt x="126" y="170"/>
                </a:lnTo>
                <a:lnTo>
                  <a:pt x="128" y="168"/>
                </a:lnTo>
                <a:lnTo>
                  <a:pt x="128" y="163"/>
                </a:lnTo>
                <a:lnTo>
                  <a:pt x="130" y="166"/>
                </a:lnTo>
                <a:lnTo>
                  <a:pt x="130" y="168"/>
                </a:lnTo>
                <a:lnTo>
                  <a:pt x="133" y="170"/>
                </a:lnTo>
                <a:lnTo>
                  <a:pt x="135" y="170"/>
                </a:lnTo>
                <a:lnTo>
                  <a:pt x="137" y="170"/>
                </a:lnTo>
                <a:lnTo>
                  <a:pt x="135" y="168"/>
                </a:lnTo>
                <a:lnTo>
                  <a:pt x="135" y="166"/>
                </a:lnTo>
                <a:lnTo>
                  <a:pt x="137" y="166"/>
                </a:lnTo>
                <a:lnTo>
                  <a:pt x="140" y="166"/>
                </a:lnTo>
                <a:lnTo>
                  <a:pt x="142" y="166"/>
                </a:lnTo>
                <a:lnTo>
                  <a:pt x="144" y="163"/>
                </a:lnTo>
                <a:lnTo>
                  <a:pt x="144" y="161"/>
                </a:lnTo>
                <a:lnTo>
                  <a:pt x="142" y="156"/>
                </a:lnTo>
                <a:lnTo>
                  <a:pt x="144" y="152"/>
                </a:lnTo>
                <a:lnTo>
                  <a:pt x="144" y="149"/>
                </a:lnTo>
                <a:lnTo>
                  <a:pt x="144" y="145"/>
                </a:lnTo>
                <a:lnTo>
                  <a:pt x="144" y="142"/>
                </a:lnTo>
                <a:lnTo>
                  <a:pt x="147" y="142"/>
                </a:lnTo>
                <a:lnTo>
                  <a:pt x="147" y="145"/>
                </a:lnTo>
                <a:lnTo>
                  <a:pt x="149" y="142"/>
                </a:lnTo>
                <a:lnTo>
                  <a:pt x="149" y="140"/>
                </a:lnTo>
                <a:lnTo>
                  <a:pt x="147" y="138"/>
                </a:lnTo>
                <a:lnTo>
                  <a:pt x="144" y="135"/>
                </a:lnTo>
                <a:lnTo>
                  <a:pt x="147" y="135"/>
                </a:lnTo>
                <a:lnTo>
                  <a:pt x="147" y="133"/>
                </a:lnTo>
                <a:lnTo>
                  <a:pt x="149" y="133"/>
                </a:lnTo>
                <a:lnTo>
                  <a:pt x="149" y="131"/>
                </a:lnTo>
                <a:lnTo>
                  <a:pt x="151" y="128"/>
                </a:lnTo>
                <a:lnTo>
                  <a:pt x="151" y="126"/>
                </a:lnTo>
                <a:lnTo>
                  <a:pt x="151" y="124"/>
                </a:lnTo>
                <a:lnTo>
                  <a:pt x="151" y="122"/>
                </a:lnTo>
                <a:lnTo>
                  <a:pt x="151" y="119"/>
                </a:lnTo>
                <a:lnTo>
                  <a:pt x="154" y="119"/>
                </a:lnTo>
                <a:lnTo>
                  <a:pt x="156" y="119"/>
                </a:lnTo>
                <a:lnTo>
                  <a:pt x="156" y="117"/>
                </a:lnTo>
                <a:lnTo>
                  <a:pt x="158" y="115"/>
                </a:lnTo>
                <a:lnTo>
                  <a:pt x="158" y="112"/>
                </a:lnTo>
                <a:lnTo>
                  <a:pt x="160" y="112"/>
                </a:lnTo>
                <a:lnTo>
                  <a:pt x="160" y="110"/>
                </a:lnTo>
                <a:lnTo>
                  <a:pt x="163" y="110"/>
                </a:lnTo>
                <a:lnTo>
                  <a:pt x="165" y="110"/>
                </a:lnTo>
                <a:lnTo>
                  <a:pt x="167" y="110"/>
                </a:lnTo>
                <a:lnTo>
                  <a:pt x="167" y="108"/>
                </a:lnTo>
                <a:lnTo>
                  <a:pt x="170" y="108"/>
                </a:lnTo>
                <a:lnTo>
                  <a:pt x="170" y="105"/>
                </a:lnTo>
                <a:lnTo>
                  <a:pt x="170" y="103"/>
                </a:lnTo>
                <a:lnTo>
                  <a:pt x="167" y="105"/>
                </a:lnTo>
                <a:lnTo>
                  <a:pt x="165" y="101"/>
                </a:lnTo>
                <a:lnTo>
                  <a:pt x="163" y="96"/>
                </a:lnTo>
                <a:lnTo>
                  <a:pt x="163" y="94"/>
                </a:lnTo>
                <a:lnTo>
                  <a:pt x="163" y="89"/>
                </a:lnTo>
                <a:lnTo>
                  <a:pt x="165" y="87"/>
                </a:lnTo>
                <a:lnTo>
                  <a:pt x="165" y="84"/>
                </a:lnTo>
                <a:lnTo>
                  <a:pt x="163" y="82"/>
                </a:lnTo>
                <a:lnTo>
                  <a:pt x="160" y="82"/>
                </a:lnTo>
                <a:lnTo>
                  <a:pt x="160" y="84"/>
                </a:lnTo>
                <a:lnTo>
                  <a:pt x="158" y="84"/>
                </a:lnTo>
                <a:lnTo>
                  <a:pt x="158" y="87"/>
                </a:lnTo>
                <a:lnTo>
                  <a:pt x="158" y="89"/>
                </a:lnTo>
                <a:lnTo>
                  <a:pt x="158" y="91"/>
                </a:lnTo>
                <a:lnTo>
                  <a:pt x="158" y="94"/>
                </a:lnTo>
                <a:lnTo>
                  <a:pt x="160" y="94"/>
                </a:lnTo>
                <a:lnTo>
                  <a:pt x="160" y="96"/>
                </a:lnTo>
                <a:lnTo>
                  <a:pt x="160" y="101"/>
                </a:lnTo>
                <a:lnTo>
                  <a:pt x="160" y="98"/>
                </a:lnTo>
                <a:lnTo>
                  <a:pt x="160" y="96"/>
                </a:lnTo>
                <a:lnTo>
                  <a:pt x="158" y="96"/>
                </a:lnTo>
                <a:lnTo>
                  <a:pt x="156" y="91"/>
                </a:lnTo>
                <a:lnTo>
                  <a:pt x="154" y="89"/>
                </a:lnTo>
                <a:lnTo>
                  <a:pt x="154" y="87"/>
                </a:lnTo>
                <a:lnTo>
                  <a:pt x="154" y="84"/>
                </a:lnTo>
                <a:lnTo>
                  <a:pt x="156" y="82"/>
                </a:lnTo>
                <a:lnTo>
                  <a:pt x="156" y="80"/>
                </a:lnTo>
                <a:lnTo>
                  <a:pt x="158" y="80"/>
                </a:lnTo>
                <a:lnTo>
                  <a:pt x="160" y="80"/>
                </a:lnTo>
                <a:lnTo>
                  <a:pt x="163" y="80"/>
                </a:lnTo>
                <a:lnTo>
                  <a:pt x="163" y="82"/>
                </a:lnTo>
                <a:lnTo>
                  <a:pt x="165" y="82"/>
                </a:lnTo>
                <a:lnTo>
                  <a:pt x="165" y="80"/>
                </a:lnTo>
                <a:lnTo>
                  <a:pt x="167" y="80"/>
                </a:lnTo>
                <a:lnTo>
                  <a:pt x="165" y="77"/>
                </a:lnTo>
                <a:lnTo>
                  <a:pt x="167" y="77"/>
                </a:lnTo>
                <a:lnTo>
                  <a:pt x="165" y="75"/>
                </a:lnTo>
                <a:lnTo>
                  <a:pt x="165" y="73"/>
                </a:lnTo>
                <a:lnTo>
                  <a:pt x="163" y="73"/>
                </a:lnTo>
                <a:lnTo>
                  <a:pt x="163" y="70"/>
                </a:lnTo>
                <a:lnTo>
                  <a:pt x="163" y="68"/>
                </a:lnTo>
                <a:lnTo>
                  <a:pt x="160" y="68"/>
                </a:lnTo>
                <a:lnTo>
                  <a:pt x="158" y="63"/>
                </a:lnTo>
                <a:lnTo>
                  <a:pt x="160" y="61"/>
                </a:lnTo>
                <a:lnTo>
                  <a:pt x="158" y="61"/>
                </a:lnTo>
                <a:lnTo>
                  <a:pt x="156" y="61"/>
                </a:lnTo>
                <a:lnTo>
                  <a:pt x="156" y="63"/>
                </a:lnTo>
                <a:lnTo>
                  <a:pt x="154" y="63"/>
                </a:lnTo>
                <a:lnTo>
                  <a:pt x="154" y="61"/>
                </a:lnTo>
                <a:lnTo>
                  <a:pt x="151" y="61"/>
                </a:lnTo>
                <a:lnTo>
                  <a:pt x="151" y="59"/>
                </a:lnTo>
                <a:lnTo>
                  <a:pt x="154" y="59"/>
                </a:lnTo>
                <a:lnTo>
                  <a:pt x="154" y="56"/>
                </a:lnTo>
                <a:lnTo>
                  <a:pt x="154" y="54"/>
                </a:lnTo>
                <a:lnTo>
                  <a:pt x="151" y="54"/>
                </a:lnTo>
                <a:lnTo>
                  <a:pt x="154" y="52"/>
                </a:lnTo>
                <a:lnTo>
                  <a:pt x="154" y="54"/>
                </a:lnTo>
                <a:lnTo>
                  <a:pt x="156" y="52"/>
                </a:lnTo>
                <a:lnTo>
                  <a:pt x="158" y="52"/>
                </a:lnTo>
                <a:lnTo>
                  <a:pt x="158" y="54"/>
                </a:lnTo>
                <a:lnTo>
                  <a:pt x="158" y="56"/>
                </a:lnTo>
                <a:lnTo>
                  <a:pt x="158" y="59"/>
                </a:lnTo>
                <a:lnTo>
                  <a:pt x="160" y="56"/>
                </a:lnTo>
                <a:lnTo>
                  <a:pt x="163" y="59"/>
                </a:lnTo>
                <a:lnTo>
                  <a:pt x="163" y="61"/>
                </a:lnTo>
                <a:lnTo>
                  <a:pt x="165" y="61"/>
                </a:lnTo>
                <a:lnTo>
                  <a:pt x="165" y="59"/>
                </a:lnTo>
                <a:lnTo>
                  <a:pt x="165" y="54"/>
                </a:lnTo>
                <a:lnTo>
                  <a:pt x="165" y="52"/>
                </a:lnTo>
                <a:lnTo>
                  <a:pt x="163" y="47"/>
                </a:lnTo>
                <a:lnTo>
                  <a:pt x="165" y="47"/>
                </a:lnTo>
                <a:lnTo>
                  <a:pt x="167" y="52"/>
                </a:lnTo>
                <a:lnTo>
                  <a:pt x="170" y="52"/>
                </a:lnTo>
                <a:lnTo>
                  <a:pt x="172" y="49"/>
                </a:lnTo>
                <a:lnTo>
                  <a:pt x="172" y="47"/>
                </a:lnTo>
                <a:lnTo>
                  <a:pt x="172" y="45"/>
                </a:lnTo>
                <a:lnTo>
                  <a:pt x="170" y="45"/>
                </a:lnTo>
                <a:lnTo>
                  <a:pt x="170" y="42"/>
                </a:lnTo>
                <a:lnTo>
                  <a:pt x="170" y="40"/>
                </a:lnTo>
                <a:lnTo>
                  <a:pt x="170" y="38"/>
                </a:lnTo>
                <a:lnTo>
                  <a:pt x="170" y="35"/>
                </a:lnTo>
                <a:lnTo>
                  <a:pt x="172" y="33"/>
                </a:lnTo>
                <a:lnTo>
                  <a:pt x="172" y="31"/>
                </a:lnTo>
                <a:lnTo>
                  <a:pt x="170" y="28"/>
                </a:lnTo>
                <a:lnTo>
                  <a:pt x="167" y="28"/>
                </a:lnTo>
                <a:lnTo>
                  <a:pt x="165" y="31"/>
                </a:lnTo>
                <a:lnTo>
                  <a:pt x="163" y="33"/>
                </a:lnTo>
                <a:lnTo>
                  <a:pt x="160" y="31"/>
                </a:lnTo>
                <a:lnTo>
                  <a:pt x="163" y="31"/>
                </a:lnTo>
                <a:lnTo>
                  <a:pt x="163" y="28"/>
                </a:lnTo>
                <a:lnTo>
                  <a:pt x="163" y="26"/>
                </a:lnTo>
                <a:lnTo>
                  <a:pt x="163" y="24"/>
                </a:lnTo>
                <a:lnTo>
                  <a:pt x="160" y="26"/>
                </a:lnTo>
                <a:lnTo>
                  <a:pt x="163" y="24"/>
                </a:lnTo>
                <a:lnTo>
                  <a:pt x="163" y="21"/>
                </a:lnTo>
                <a:lnTo>
                  <a:pt x="160" y="17"/>
                </a:lnTo>
                <a:lnTo>
                  <a:pt x="160" y="14"/>
                </a:lnTo>
                <a:lnTo>
                  <a:pt x="163" y="14"/>
                </a:lnTo>
                <a:lnTo>
                  <a:pt x="163" y="12"/>
                </a:lnTo>
                <a:lnTo>
                  <a:pt x="158" y="10"/>
                </a:lnTo>
                <a:lnTo>
                  <a:pt x="158" y="7"/>
                </a:lnTo>
                <a:lnTo>
                  <a:pt x="160" y="7"/>
                </a:lnTo>
                <a:lnTo>
                  <a:pt x="165" y="10"/>
                </a:lnTo>
                <a:lnTo>
                  <a:pt x="165" y="7"/>
                </a:lnTo>
                <a:lnTo>
                  <a:pt x="163" y="5"/>
                </a:lnTo>
                <a:close/>
              </a:path>
            </a:pathLst>
          </a:custGeom>
          <a:solidFill>
            <a:srgbClr val="3EAD92"/>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9" name="NavigationTriangle">
            <a:extLst>
              <a:ext uri="{FF2B5EF4-FFF2-40B4-BE49-F238E27FC236}">
                <a16:creationId xmlns:a16="http://schemas.microsoft.com/office/drawing/2014/main" id="{859D8817-E9A6-48DC-9386-D71FCCCD44BF}"/>
              </a:ext>
            </a:extLst>
          </p:cNvPr>
          <p:cNvSpPr/>
          <p:nvPr/>
        </p:nvSpPr>
        <p:spPr>
          <a:xfrm rot="16200000">
            <a:off x="11116165" y="-21446"/>
            <a:ext cx="1054387" cy="1097280"/>
          </a:xfrm>
          <a:prstGeom prst="triangle">
            <a:avLst>
              <a:gd name="adj" fmla="val 100000"/>
            </a:avLst>
          </a:prstGeom>
          <a:solidFill>
            <a:srgbClr val="6E6F7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endParaRPr>
          </a:p>
        </p:txBody>
      </p:sp>
      <p:grpSp>
        <p:nvGrpSpPr>
          <p:cNvPr id="20" name="Group 19">
            <a:extLst>
              <a:ext uri="{FF2B5EF4-FFF2-40B4-BE49-F238E27FC236}">
                <a16:creationId xmlns:a16="http://schemas.microsoft.com/office/drawing/2014/main" id="{BD50C574-5786-419B-89E9-4C4FC7FC9CE9}"/>
              </a:ext>
            </a:extLst>
          </p:cNvPr>
          <p:cNvGrpSpPr>
            <a:grpSpLocks noChangeAspect="1"/>
          </p:cNvGrpSpPr>
          <p:nvPr/>
        </p:nvGrpSpPr>
        <p:grpSpPr>
          <a:xfrm>
            <a:off x="11597865" y="3926"/>
            <a:ext cx="618874" cy="618874"/>
            <a:chOff x="5294313" y="2627313"/>
            <a:chExt cx="1603375" cy="1603375"/>
          </a:xfrm>
        </p:grpSpPr>
        <p:sp>
          <p:nvSpPr>
            <p:cNvPr id="21" name="AutoShape 3">
              <a:extLst>
                <a:ext uri="{FF2B5EF4-FFF2-40B4-BE49-F238E27FC236}">
                  <a16:creationId xmlns:a16="http://schemas.microsoft.com/office/drawing/2014/main" id="{8CC1D5E9-B6E7-4EB4-98AC-FD4C6FE1112A}"/>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22" name="Freeform 7">
              <a:extLst>
                <a:ext uri="{FF2B5EF4-FFF2-40B4-BE49-F238E27FC236}">
                  <a16:creationId xmlns:a16="http://schemas.microsoft.com/office/drawing/2014/main" id="{1BE91526-E9B7-460E-9B3C-99C9FE9A5F51}"/>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spTree>
    <p:extLst>
      <p:ext uri="{BB962C8B-B14F-4D97-AF65-F5344CB8AC3E}">
        <p14:creationId xmlns:p14="http://schemas.microsoft.com/office/powerpoint/2010/main" val="27377198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defRPr/>
            </a:pPr>
            <a:endParaRPr kumimoji="0" lang="en-US" sz="1400" u="none" strike="noStrike" kern="1200" cap="none" spc="0" normalizeH="0" noProof="0" dirty="0">
              <a:ln>
                <a:noFill/>
              </a:ln>
              <a:solidFill>
                <a:srgbClr val="FFFFFF"/>
              </a:solidFill>
              <a:effectLst/>
              <a:uLnTx/>
              <a:uFillTx/>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868233" y="492291"/>
            <a:ext cx="10567539" cy="526298"/>
          </a:xfrm>
        </p:spPr>
        <p:txBody>
          <a:bodyPr/>
          <a:lstStyle/>
          <a:p>
            <a:r>
              <a:rPr lang="en-US" dirty="0">
                <a:solidFill>
                  <a:srgbClr val="6E6F73"/>
                </a:solidFill>
              </a:rPr>
              <a:t>Additional considerations: </a:t>
            </a:r>
            <a:r>
              <a:rPr lang="en-US" b="1" dirty="0">
                <a:solidFill>
                  <a:srgbClr val="6E6F73"/>
                </a:solidFill>
              </a:rPr>
              <a:t>Campus support</a:t>
            </a:r>
            <a:br>
              <a:rPr lang="en-US" sz="2800" b="1" u="sng" dirty="0">
                <a:solidFill>
                  <a:srgbClr val="295E7E"/>
                </a:solidFill>
              </a:rPr>
            </a:br>
            <a:r>
              <a:rPr lang="en-US" sz="1400" dirty="0">
                <a:solidFill>
                  <a:srgbClr val="575757"/>
                </a:solidFill>
              </a:rPr>
              <a:t>Elements for Institutions to consider &amp; implement where feasible/relevant</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511286" y="1321875"/>
            <a:ext cx="0" cy="4993381"/>
          </a:xfrm>
          <a:prstGeom prst="line">
            <a:avLst/>
          </a:prstGeom>
          <a:ln w="19050" cap="rnd" cmpd="sng" algn="ctr">
            <a:solidFill>
              <a:srgbClr val="6E6F73"/>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 name="ee4pContent2">
            <a:extLst>
              <a:ext uri="{FF2B5EF4-FFF2-40B4-BE49-F238E27FC236}">
                <a16:creationId xmlns:a16="http://schemas.microsoft.com/office/drawing/2014/main" id="{4F326845-E0D3-4002-9836-50A62AF3962D}"/>
              </a:ext>
            </a:extLst>
          </p:cNvPr>
          <p:cNvSpPr txBox="1"/>
          <p:nvPr/>
        </p:nvSpPr>
        <p:spPr>
          <a:xfrm>
            <a:off x="3790031" y="1188720"/>
            <a:ext cx="3852336" cy="5386090"/>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Ongoing communication to workforce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Provide content for vulnerable students/personnel to help navigate back-to-school (e.g. aggregate helpful materials, explain evolving gov't benefits) </a:t>
            </a:r>
          </a:p>
          <a:p>
            <a:pPr marL="81000" marR="0" lvl="1" indent="0" algn="l" defTabSz="685800" rtl="0" eaLnBrk="1" fontAlgn="auto" latinLnBrk="0" hangingPunct="1">
              <a:lnSpc>
                <a:spcPct val="100000"/>
              </a:lnSpc>
              <a:spcBef>
                <a:spcPts val="0"/>
              </a:spcBef>
              <a:spcAft>
                <a:spcPts val="0"/>
              </a:spcAft>
              <a:buClr>
                <a:srgbClr val="29BA74">
                  <a:lumMod val="100000"/>
                </a:srgbClr>
              </a:buClr>
              <a:buSzPct val="100000"/>
              <a:buFont typeface="Trebuchet MS" panose="020B0603020202020204" pitchFamily="34" charset="0"/>
              <a:buNone/>
              <a:tabLst/>
              <a:defRPr/>
            </a:pPr>
            <a:endPar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Enacting modified working models for personnel</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Job shares that allow for reduced hours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Offer partial workforce or alternate day of week operating model</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Different in-office working hours (e.g. two shifts: 6:30a-12:30p and 1p-7p with time between shifts)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Expanded / extended work from home &amp; leave policies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Provide one-time home office supply voucher</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Tiered PTO</a:t>
            </a:r>
            <a:r>
              <a:rPr kumimoji="0" lang="en-US" sz="1000" b="0" i="1"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 </a:t>
            </a: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(e.g. FTEs get additional 80 hours; PTE get additional 40 hours; all paid out at year end if not used)</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workforce relief/aid fund and adopt policy on how funds will be distributed</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policies to encourage students/personnel to stay home when feeling sick or came into contact with positive case</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Decreasing commute risks &amp; pressure on public transport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Promote and enable individual commutes (e.g., subsidized biking/parking)</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Institution-sponsored buses/transit options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rPr>
              <a:t>Alternative hours to limit transportation during high public traffic hours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Wingdings" panose="05000000000000000000" pitchFamily="2" charset="2"/>
              <a:buChar char="q"/>
              <a:tabLst/>
              <a:defRPr/>
            </a:pPr>
            <a:endPar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Providing additional training and resources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Provide guidance on virtual and in-person teams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Provide career planning and resources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Train staff to support new back-to-school model</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Arial" charset="0"/>
                <a:sym typeface="Trebuchet MS" panose="020B0603020202020204" pitchFamily="34" charset="0"/>
              </a:rPr>
              <a:t>Post, in areas visible, required hygienic practices </a:t>
            </a: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endParaRP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endParaRPr>
          </a:p>
        </p:txBody>
      </p:sp>
      <p:sp>
        <p:nvSpPr>
          <p:cNvPr id="11" name="ee4pContent2">
            <a:extLst>
              <a:ext uri="{FF2B5EF4-FFF2-40B4-BE49-F238E27FC236}">
                <a16:creationId xmlns:a16="http://schemas.microsoft.com/office/drawing/2014/main" id="{75238423-3322-406B-A105-2AED9BCA690F}"/>
              </a:ext>
            </a:extLst>
          </p:cNvPr>
          <p:cNvSpPr txBox="1"/>
          <p:nvPr/>
        </p:nvSpPr>
        <p:spPr>
          <a:xfrm>
            <a:off x="7824566" y="1188720"/>
            <a:ext cx="3749040" cy="4616648"/>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Enabling access to education and childcare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On-site day care or study rooms for limited number of children per day</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Voucher for online education tools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Access to apps to match caregivers with need (including recently displaced workers)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Priority for childcare for workers and students not able to WFH</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Building morale and virtual culture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virtual HR office hours and/or HR hotline</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Virtual companywide meetings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Create networks for workers to connect/share remote working best practices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Sponsor well-being challenges geared to staying physically and mentally healthy</a:t>
            </a: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endParaRPr kumimoji="0" lang="en-US" sz="1000" b="1" i="0" u="none" strike="noStrike" kern="1200" cap="none" spc="0" normalizeH="0" baseline="0" noProof="0" dirty="0">
              <a:ln>
                <a:noFill/>
              </a:ln>
              <a:solidFill>
                <a:srgbClr val="295E7E"/>
              </a:solidFill>
              <a:effectLst/>
              <a:uLnTx/>
              <a:uFillTx/>
              <a:latin typeface="Trebuchet MS" panose="020B0603020202020204" pitchFamily="34" charset="0"/>
              <a:ea typeface="+mn-ea"/>
              <a:cs typeface="+mn-cs"/>
              <a:sym typeface="Trebuchet MS" panose="020B0603020202020204" pitchFamily="34" charset="0"/>
            </a:endParaRPr>
          </a:p>
          <a:p>
            <a:pPr marL="0" marR="0" lvl="0" indent="0" algn="l" defTabSz="685800" rtl="0" eaLnBrk="1" fontAlgn="auto" latinLnBrk="0" hangingPunct="1">
              <a:lnSpc>
                <a:spcPct val="100000"/>
              </a:lnSpc>
              <a:spcBef>
                <a:spcPts val="0"/>
              </a:spcBef>
              <a:spcAft>
                <a:spcPts val="0"/>
              </a:spcAft>
              <a:buClrTx/>
              <a:buSzPct val="100000"/>
              <a:buFont typeface="Trebuchet MS" panose="020B0603020202020204" pitchFamily="34" charset="0"/>
              <a:buNone/>
              <a:tabLst/>
              <a:defRPr/>
            </a:pPr>
            <a:r>
              <a:rPr kumimoji="0" lang="en-US" sz="1000" b="1" i="0" u="none" strike="noStrike" kern="1200" cap="none" spc="0" normalizeH="0" baseline="0" noProof="0" dirty="0">
                <a:ln>
                  <a:noFill/>
                </a:ln>
                <a:solidFill>
                  <a:srgbClr val="3EAD92"/>
                </a:solidFill>
                <a:effectLst/>
                <a:uLnTx/>
                <a:uFillTx/>
                <a:latin typeface="Trebuchet MS" panose="020B0603020202020204" pitchFamily="34" charset="0"/>
                <a:ea typeface="+mn-ea"/>
                <a:cs typeface="+mn-cs"/>
                <a:sym typeface="Trebuchet MS" panose="020B0603020202020204" pitchFamily="34" charset="0"/>
              </a:rPr>
              <a:t>Supporting mental health needs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Access to reduced cost and/or free counseling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Access to reduced cost and/or telemedicine consultations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Benefit extensions for household members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lumMod val="100000"/>
                  </a:srgbClr>
                </a:solidFill>
                <a:effectLst/>
                <a:uLnTx/>
                <a:uFillTx/>
                <a:latin typeface="Trebuchet MS" panose="020B0603020202020204" pitchFamily="34" charset="0"/>
                <a:ea typeface="+mn-ea"/>
                <a:cs typeface="+mn-cs"/>
                <a:sym typeface="Trebuchet MS" panose="020B0603020202020204" pitchFamily="34" charset="0"/>
              </a:rPr>
              <a:t>Access to meditation/mindfulness content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rPr>
              <a:t>Digital support groups to decrease isolation and share ideas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rPr>
              <a:t>Virtual play dates for families with children of similar ages</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Arial" charset="0"/>
                <a:sym typeface="Trebuchet MS" panose="020B0603020202020204" pitchFamily="34" charset="0"/>
              </a:rPr>
              <a:t>Expand virtual health and counseling and continue to provide virtual options after reopening </a:t>
            </a:r>
          </a:p>
          <a:p>
            <a:pPr marL="243000" marR="0" lvl="1" indent="-162000" algn="l" defTabSz="685800" rtl="0" eaLnBrk="1" fontAlgn="auto" latinLnBrk="0" hangingPunct="1">
              <a:lnSpc>
                <a:spcPct val="100000"/>
              </a:lnSpc>
              <a:spcBef>
                <a:spcPts val="0"/>
              </a:spcBef>
              <a:spcAft>
                <a:spcPts val="0"/>
              </a:spcAft>
              <a:buClr>
                <a:srgbClr val="575757"/>
              </a:buClr>
              <a:buSzPct val="100000"/>
              <a:buFont typeface="Arial" panose="020B0604020202020204" pitchFamily="34" charset="0"/>
              <a:buChar char="•"/>
              <a:tabLst/>
              <a:defRPr/>
            </a:pPr>
            <a:endParaRPr lang="en-US" sz="1000" dirty="0">
              <a:solidFill>
                <a:srgbClr val="575757"/>
              </a:solidFill>
              <a:cs typeface="Arial" charset="0"/>
            </a:endParaRPr>
          </a:p>
          <a:p>
            <a:pPr lvl="0" defTabSz="685800">
              <a:buSzPct val="100000"/>
              <a:buNone/>
              <a:defRPr/>
            </a:pPr>
            <a:r>
              <a:rPr lang="en-US" sz="1000" b="1" dirty="0">
                <a:solidFill>
                  <a:srgbClr val="3EAD92"/>
                </a:solidFill>
              </a:rPr>
              <a:t>Ensuring equitable outcomes</a:t>
            </a:r>
          </a:p>
          <a:p>
            <a:pPr marL="243000" lvl="1" indent="-162000" defTabSz="685800">
              <a:buClr>
                <a:srgbClr val="575757"/>
              </a:buClr>
              <a:buSzPct val="100000"/>
              <a:buFont typeface="Arial" panose="020B0604020202020204" pitchFamily="34" charset="0"/>
              <a:buChar char="•"/>
              <a:defRPr/>
            </a:pPr>
            <a:r>
              <a:rPr lang="en-US" sz="1000" dirty="0">
                <a:solidFill>
                  <a:srgbClr val="575757">
                    <a:lumMod val="100000"/>
                  </a:srgbClr>
                </a:solidFill>
              </a:rPr>
              <a:t>Consider and mitigate any disproportionate impacts on a given population (e.g., </a:t>
            </a:r>
            <a:r>
              <a:rPr lang="en-US" sz="1000" dirty="0">
                <a:solidFill>
                  <a:srgbClr val="575757"/>
                </a:solidFill>
              </a:rPr>
              <a:t>due to instructional decisions)</a:t>
            </a:r>
            <a:endParaRPr lang="en-US" sz="1000" dirty="0">
              <a:solidFill>
                <a:srgbClr val="575757">
                  <a:lumMod val="100000"/>
                </a:srgbClr>
              </a:solidFill>
            </a:endParaRPr>
          </a:p>
        </p:txBody>
      </p:sp>
      <p:sp>
        <p:nvSpPr>
          <p:cNvPr id="14" name="Title 2">
            <a:extLst>
              <a:ext uri="{FF2B5EF4-FFF2-40B4-BE49-F238E27FC236}">
                <a16:creationId xmlns:a16="http://schemas.microsoft.com/office/drawing/2014/main" id="{5180B747-F9F1-47DB-BB08-DDFB3CD317C2}"/>
              </a:ext>
            </a:extLst>
          </p:cNvPr>
          <p:cNvSpPr txBox="1">
            <a:spLocks/>
          </p:cNvSpPr>
          <p:nvPr/>
        </p:nvSpPr>
        <p:spPr>
          <a:xfrm>
            <a:off x="786849" y="2705607"/>
            <a:ext cx="2361983" cy="3102388"/>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Each individual institution will develop and implement a Safe Back-to-School Plan.</a:t>
            </a:r>
          </a:p>
          <a:p>
            <a:pPr marL="0" marR="0" lvl="0" indent="0" algn="l" defTabSz="385757" rtl="0" eaLnBrk="1" fontAlgn="auto" latinLnBrk="0" hangingPunct="1">
              <a:lnSpc>
                <a:spcPct val="9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endParaRPr>
          </a:p>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The following lists are considerations and examples to aid in the development of individual plans.</a:t>
            </a:r>
          </a:p>
          <a:p>
            <a:pPr marL="0" marR="0" lvl="0" indent="0" algn="l" defTabSz="385757" rtl="0" eaLnBrk="1" fontAlgn="auto" latinLnBrk="0" hangingPunct="1">
              <a:lnSpc>
                <a:spcPct val="90000"/>
              </a:lnSpc>
              <a:spcBef>
                <a:spcPct val="0"/>
              </a:spcBef>
              <a:spcAft>
                <a:spcPts val="0"/>
              </a:spcAft>
              <a:buClrTx/>
              <a:buSzTx/>
              <a:buFontTx/>
              <a:buNone/>
              <a:tabLst/>
              <a:defRPr/>
            </a:pPr>
            <a:endPar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endParaRPr>
          </a:p>
          <a:p>
            <a:pPr marL="0" marR="0" lvl="0" indent="0" algn="l" defTabSz="385757" rtl="0" eaLnBrk="1" fontAlgn="auto" latinLnBrk="0" hangingPunct="1">
              <a:lnSpc>
                <a:spcPct val="90000"/>
              </a:lnSpc>
              <a:spcBef>
                <a:spcPct val="0"/>
              </a:spcBef>
              <a:spcAft>
                <a:spcPts val="0"/>
              </a:spcAft>
              <a:buClrTx/>
              <a:buSzTx/>
              <a:buFontTx/>
              <a:buNone/>
              <a:tabLst/>
              <a:defRPr/>
            </a:pPr>
            <a:r>
              <a:rPr kumimoji="0" lang="en-US" sz="1400" b="0" i="0" u="sng"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Note</a:t>
            </a:r>
            <a:r>
              <a:rPr kumimoji="0" lang="en-US" sz="1400" b="0" i="0" u="none" strike="noStrike" kern="1200" cap="none" spc="0" normalizeH="0" baseline="0" noProof="0" dirty="0">
                <a:ln>
                  <a:noFill/>
                </a:ln>
                <a:solidFill>
                  <a:srgbClr val="575757"/>
                </a:solidFill>
                <a:effectLst/>
                <a:uLnTx/>
                <a:uFillTx/>
                <a:latin typeface="Trebuchet MS"/>
                <a:ea typeface="+mj-ea"/>
                <a:cs typeface="+mj-cs"/>
                <a:sym typeface="Trebuchet MS" panose="020B0603020202020204" pitchFamily="34" charset="0"/>
              </a:rPr>
              <a:t>: Institutions are not recommended to implement all listed examples. These are provided as known practices being utilized to-date and are subject to change.</a:t>
            </a:r>
          </a:p>
        </p:txBody>
      </p:sp>
      <p:sp>
        <p:nvSpPr>
          <p:cNvPr id="15" name="NavigationTriangle">
            <a:extLst>
              <a:ext uri="{FF2B5EF4-FFF2-40B4-BE49-F238E27FC236}">
                <a16:creationId xmlns:a16="http://schemas.microsoft.com/office/drawing/2014/main" id="{A903191B-72AE-4722-838F-871BE9886217}"/>
              </a:ext>
            </a:extLst>
          </p:cNvPr>
          <p:cNvSpPr/>
          <p:nvPr/>
        </p:nvSpPr>
        <p:spPr>
          <a:xfrm rot="16200000">
            <a:off x="11116165" y="-21446"/>
            <a:ext cx="1054387" cy="1097280"/>
          </a:xfrm>
          <a:prstGeom prst="triangle">
            <a:avLst>
              <a:gd name="adj" fmla="val 100000"/>
            </a:avLst>
          </a:prstGeom>
          <a:solidFill>
            <a:srgbClr val="6E6F73"/>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endParaRPr>
          </a:p>
        </p:txBody>
      </p:sp>
      <p:grpSp>
        <p:nvGrpSpPr>
          <p:cNvPr id="16" name="Group 15">
            <a:extLst>
              <a:ext uri="{FF2B5EF4-FFF2-40B4-BE49-F238E27FC236}">
                <a16:creationId xmlns:a16="http://schemas.microsoft.com/office/drawing/2014/main" id="{549CAD08-FDF3-45E3-8C82-CFC3B6590441}"/>
              </a:ext>
            </a:extLst>
          </p:cNvPr>
          <p:cNvGrpSpPr>
            <a:grpSpLocks noChangeAspect="1"/>
          </p:cNvGrpSpPr>
          <p:nvPr/>
        </p:nvGrpSpPr>
        <p:grpSpPr>
          <a:xfrm>
            <a:off x="11597865" y="3926"/>
            <a:ext cx="618874" cy="618874"/>
            <a:chOff x="5294313" y="2627313"/>
            <a:chExt cx="1603375" cy="1603375"/>
          </a:xfrm>
        </p:grpSpPr>
        <p:sp>
          <p:nvSpPr>
            <p:cNvPr id="18" name="AutoShape 3">
              <a:extLst>
                <a:ext uri="{FF2B5EF4-FFF2-40B4-BE49-F238E27FC236}">
                  <a16:creationId xmlns:a16="http://schemas.microsoft.com/office/drawing/2014/main" id="{B58CB77B-1020-4D25-8505-28A42B6C7DAD}"/>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9" name="Freeform 7">
              <a:extLst>
                <a:ext uri="{FF2B5EF4-FFF2-40B4-BE49-F238E27FC236}">
                  <a16:creationId xmlns:a16="http://schemas.microsoft.com/office/drawing/2014/main" id="{03FCE48B-1C09-480F-8D5A-DE48604C63FA}"/>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sp>
        <p:nvSpPr>
          <p:cNvPr id="22" name="Rectangle 21">
            <a:extLst>
              <a:ext uri="{FF2B5EF4-FFF2-40B4-BE49-F238E27FC236}">
                <a16:creationId xmlns:a16="http://schemas.microsoft.com/office/drawing/2014/main" id="{1D4C179F-11A1-44B0-8550-03D6029F9475}"/>
              </a:ext>
            </a:extLst>
          </p:cNvPr>
          <p:cNvSpPr/>
          <p:nvPr/>
        </p:nvSpPr>
        <p:spPr>
          <a:xfrm>
            <a:off x="786849" y="1510880"/>
            <a:ext cx="2476319" cy="1014605"/>
          </a:xfrm>
          <a:prstGeom prst="rect">
            <a:avLst/>
          </a:prstGeom>
          <a:solidFill>
            <a:srgbClr val="6E6F73"/>
          </a:solidFill>
          <a:ln w="9525" cap="rnd" cmpd="sng" algn="ctr">
            <a:solidFill>
              <a:srgbClr val="6E6F73"/>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a:ea typeface="+mn-ea"/>
                <a:cs typeface="+mn-cs"/>
              </a:rPr>
              <a:t>Helping develop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sng" strike="noStrike" kern="1200" cap="none" spc="0" normalizeH="0" baseline="0" noProof="0" dirty="0">
                <a:ln>
                  <a:noFill/>
                </a:ln>
                <a:solidFill>
                  <a:srgbClr val="FFFFFF"/>
                </a:solidFill>
                <a:effectLst/>
                <a:uLnTx/>
                <a:uFillTx/>
                <a:latin typeface="Trebuchet MS"/>
                <a:ea typeface="+mn-ea"/>
                <a:cs typeface="+mn-cs"/>
              </a:rPr>
              <a:t>individualized, flexible</a:t>
            </a:r>
            <a:r>
              <a:rPr kumimoji="0" lang="en-US" sz="1600" b="0" i="0" u="none" strike="noStrike" kern="1200" cap="none" spc="0" normalizeH="0" baseline="0" noProof="0" dirty="0">
                <a:ln>
                  <a:noFill/>
                </a:ln>
                <a:solidFill>
                  <a:srgbClr val="FFFFFF"/>
                </a:solidFill>
                <a:effectLst/>
                <a:uLnTx/>
                <a:uFillTx/>
                <a:latin typeface="Trebuchet MS"/>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Trebuchet MS"/>
                <a:ea typeface="+mn-ea"/>
                <a:cs typeface="+mn-cs"/>
              </a:rPr>
              <a:t>Safe Back-to-School Plans </a:t>
            </a:r>
          </a:p>
        </p:txBody>
      </p:sp>
      <p:sp>
        <p:nvSpPr>
          <p:cNvPr id="25" name="Freeform 10">
            <a:extLst>
              <a:ext uri="{FF2B5EF4-FFF2-40B4-BE49-F238E27FC236}">
                <a16:creationId xmlns:a16="http://schemas.microsoft.com/office/drawing/2014/main" id="{3F8B0EA6-AC56-4F42-A25A-7F1850D0AE8A}"/>
              </a:ext>
            </a:extLst>
          </p:cNvPr>
          <p:cNvSpPr>
            <a:spLocks noChangeAspect="1" noEditPoints="1"/>
          </p:cNvSpPr>
          <p:nvPr/>
        </p:nvSpPr>
        <p:spPr bwMode="auto">
          <a:xfrm rot="20701066">
            <a:off x="460684" y="1347862"/>
            <a:ext cx="652328" cy="491151"/>
          </a:xfrm>
          <a:custGeom>
            <a:avLst/>
            <a:gdLst>
              <a:gd name="T0" fmla="*/ 14 w 514"/>
              <a:gd name="T1" fmla="*/ 215 h 387"/>
              <a:gd name="T2" fmla="*/ 105 w 514"/>
              <a:gd name="T3" fmla="*/ 161 h 387"/>
              <a:gd name="T4" fmla="*/ 137 w 514"/>
              <a:gd name="T5" fmla="*/ 161 h 387"/>
              <a:gd name="T6" fmla="*/ 137 w 514"/>
              <a:gd name="T7" fmla="*/ 154 h 387"/>
              <a:gd name="T8" fmla="*/ 142 w 514"/>
              <a:gd name="T9" fmla="*/ 128 h 387"/>
              <a:gd name="T10" fmla="*/ 140 w 514"/>
              <a:gd name="T11" fmla="*/ 91 h 387"/>
              <a:gd name="T12" fmla="*/ 144 w 514"/>
              <a:gd name="T13" fmla="*/ 77 h 387"/>
              <a:gd name="T14" fmla="*/ 158 w 514"/>
              <a:gd name="T15" fmla="*/ 108 h 387"/>
              <a:gd name="T16" fmla="*/ 149 w 514"/>
              <a:gd name="T17" fmla="*/ 84 h 387"/>
              <a:gd name="T18" fmla="*/ 140 w 514"/>
              <a:gd name="T19" fmla="*/ 56 h 387"/>
              <a:gd name="T20" fmla="*/ 156 w 514"/>
              <a:gd name="T21" fmla="*/ 42 h 387"/>
              <a:gd name="T22" fmla="*/ 126 w 514"/>
              <a:gd name="T23" fmla="*/ 35 h 387"/>
              <a:gd name="T24" fmla="*/ 147 w 514"/>
              <a:gd name="T25" fmla="*/ 33 h 387"/>
              <a:gd name="T26" fmla="*/ 147 w 514"/>
              <a:gd name="T27" fmla="*/ 28 h 387"/>
              <a:gd name="T28" fmla="*/ 163 w 514"/>
              <a:gd name="T29" fmla="*/ 5 h 387"/>
              <a:gd name="T30" fmla="*/ 384 w 514"/>
              <a:gd name="T31" fmla="*/ 70 h 387"/>
              <a:gd name="T32" fmla="*/ 489 w 514"/>
              <a:gd name="T33" fmla="*/ 208 h 387"/>
              <a:gd name="T34" fmla="*/ 458 w 514"/>
              <a:gd name="T35" fmla="*/ 368 h 387"/>
              <a:gd name="T36" fmla="*/ 372 w 514"/>
              <a:gd name="T37" fmla="*/ 366 h 387"/>
              <a:gd name="T38" fmla="*/ 272 w 514"/>
              <a:gd name="T39" fmla="*/ 352 h 387"/>
              <a:gd name="T40" fmla="*/ 202 w 514"/>
              <a:gd name="T41" fmla="*/ 350 h 387"/>
              <a:gd name="T42" fmla="*/ 135 w 514"/>
              <a:gd name="T43" fmla="*/ 329 h 387"/>
              <a:gd name="T44" fmla="*/ 70 w 514"/>
              <a:gd name="T45" fmla="*/ 312 h 387"/>
              <a:gd name="T46" fmla="*/ 70 w 514"/>
              <a:gd name="T47" fmla="*/ 270 h 387"/>
              <a:gd name="T48" fmla="*/ 39 w 514"/>
              <a:gd name="T49" fmla="*/ 243 h 387"/>
              <a:gd name="T50" fmla="*/ 9 w 514"/>
              <a:gd name="T51" fmla="*/ 229 h 387"/>
              <a:gd name="T52" fmla="*/ 14 w 514"/>
              <a:gd name="T53" fmla="*/ 198 h 387"/>
              <a:gd name="T54" fmla="*/ 16 w 514"/>
              <a:gd name="T55" fmla="*/ 215 h 387"/>
              <a:gd name="T56" fmla="*/ 30 w 514"/>
              <a:gd name="T57" fmla="*/ 198 h 387"/>
              <a:gd name="T58" fmla="*/ 16 w 514"/>
              <a:gd name="T59" fmla="*/ 170 h 387"/>
              <a:gd name="T60" fmla="*/ 30 w 514"/>
              <a:gd name="T61" fmla="*/ 168 h 387"/>
              <a:gd name="T62" fmla="*/ 16 w 514"/>
              <a:gd name="T63" fmla="*/ 168 h 387"/>
              <a:gd name="T64" fmla="*/ 21 w 514"/>
              <a:gd name="T65" fmla="*/ 110 h 387"/>
              <a:gd name="T66" fmla="*/ 16 w 514"/>
              <a:gd name="T67" fmla="*/ 63 h 387"/>
              <a:gd name="T68" fmla="*/ 26 w 514"/>
              <a:gd name="T69" fmla="*/ 21 h 387"/>
              <a:gd name="T70" fmla="*/ 65 w 514"/>
              <a:gd name="T71" fmla="*/ 59 h 387"/>
              <a:gd name="T72" fmla="*/ 95 w 514"/>
              <a:gd name="T73" fmla="*/ 70 h 387"/>
              <a:gd name="T74" fmla="*/ 121 w 514"/>
              <a:gd name="T75" fmla="*/ 89 h 387"/>
              <a:gd name="T76" fmla="*/ 137 w 514"/>
              <a:gd name="T77" fmla="*/ 84 h 387"/>
              <a:gd name="T78" fmla="*/ 128 w 514"/>
              <a:gd name="T79" fmla="*/ 119 h 387"/>
              <a:gd name="T80" fmla="*/ 123 w 514"/>
              <a:gd name="T81" fmla="*/ 119 h 387"/>
              <a:gd name="T82" fmla="*/ 109 w 514"/>
              <a:gd name="T83" fmla="*/ 149 h 387"/>
              <a:gd name="T84" fmla="*/ 126 w 514"/>
              <a:gd name="T85" fmla="*/ 128 h 387"/>
              <a:gd name="T86" fmla="*/ 147 w 514"/>
              <a:gd name="T87" fmla="*/ 119 h 387"/>
              <a:gd name="T88" fmla="*/ 130 w 514"/>
              <a:gd name="T89" fmla="*/ 131 h 387"/>
              <a:gd name="T90" fmla="*/ 133 w 514"/>
              <a:gd name="T91" fmla="*/ 152 h 387"/>
              <a:gd name="T92" fmla="*/ 126 w 514"/>
              <a:gd name="T93" fmla="*/ 154 h 387"/>
              <a:gd name="T94" fmla="*/ 109 w 514"/>
              <a:gd name="T95" fmla="*/ 163 h 387"/>
              <a:gd name="T96" fmla="*/ 88 w 514"/>
              <a:gd name="T97" fmla="*/ 170 h 387"/>
              <a:gd name="T98" fmla="*/ 98 w 514"/>
              <a:gd name="T99" fmla="*/ 175 h 387"/>
              <a:gd name="T100" fmla="*/ 109 w 514"/>
              <a:gd name="T101" fmla="*/ 180 h 387"/>
              <a:gd name="T102" fmla="*/ 140 w 514"/>
              <a:gd name="T103" fmla="*/ 166 h 387"/>
              <a:gd name="T104" fmla="*/ 149 w 514"/>
              <a:gd name="T105" fmla="*/ 133 h 387"/>
              <a:gd name="T106" fmla="*/ 167 w 514"/>
              <a:gd name="T107" fmla="*/ 108 h 387"/>
              <a:gd name="T108" fmla="*/ 158 w 514"/>
              <a:gd name="T109" fmla="*/ 91 h 387"/>
              <a:gd name="T110" fmla="*/ 163 w 514"/>
              <a:gd name="T111" fmla="*/ 82 h 387"/>
              <a:gd name="T112" fmla="*/ 154 w 514"/>
              <a:gd name="T113" fmla="*/ 63 h 387"/>
              <a:gd name="T114" fmla="*/ 163 w 514"/>
              <a:gd name="T115" fmla="*/ 61 h 387"/>
              <a:gd name="T116" fmla="*/ 172 w 514"/>
              <a:gd name="T117" fmla="*/ 33 h 387"/>
              <a:gd name="T118" fmla="*/ 163 w 514"/>
              <a:gd name="T119" fmla="*/ 1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4" h="387">
                <a:moveTo>
                  <a:pt x="46" y="257"/>
                </a:moveTo>
                <a:lnTo>
                  <a:pt x="44" y="254"/>
                </a:lnTo>
                <a:lnTo>
                  <a:pt x="42" y="254"/>
                </a:lnTo>
                <a:lnTo>
                  <a:pt x="42" y="252"/>
                </a:lnTo>
                <a:lnTo>
                  <a:pt x="39" y="252"/>
                </a:lnTo>
                <a:lnTo>
                  <a:pt x="39" y="250"/>
                </a:lnTo>
                <a:lnTo>
                  <a:pt x="42" y="250"/>
                </a:lnTo>
                <a:lnTo>
                  <a:pt x="44" y="252"/>
                </a:lnTo>
                <a:lnTo>
                  <a:pt x="44" y="254"/>
                </a:lnTo>
                <a:lnTo>
                  <a:pt x="46" y="257"/>
                </a:lnTo>
                <a:close/>
                <a:moveTo>
                  <a:pt x="14" y="217"/>
                </a:moveTo>
                <a:lnTo>
                  <a:pt x="12" y="219"/>
                </a:lnTo>
                <a:lnTo>
                  <a:pt x="12" y="215"/>
                </a:lnTo>
                <a:lnTo>
                  <a:pt x="12" y="212"/>
                </a:lnTo>
                <a:lnTo>
                  <a:pt x="14" y="210"/>
                </a:lnTo>
                <a:lnTo>
                  <a:pt x="14" y="212"/>
                </a:lnTo>
                <a:lnTo>
                  <a:pt x="14" y="215"/>
                </a:lnTo>
                <a:lnTo>
                  <a:pt x="14" y="217"/>
                </a:lnTo>
                <a:close/>
                <a:moveTo>
                  <a:pt x="112" y="180"/>
                </a:moveTo>
                <a:lnTo>
                  <a:pt x="112" y="177"/>
                </a:lnTo>
                <a:lnTo>
                  <a:pt x="112" y="175"/>
                </a:lnTo>
                <a:lnTo>
                  <a:pt x="112" y="173"/>
                </a:lnTo>
                <a:lnTo>
                  <a:pt x="114" y="173"/>
                </a:lnTo>
                <a:lnTo>
                  <a:pt x="116" y="173"/>
                </a:lnTo>
                <a:lnTo>
                  <a:pt x="116" y="175"/>
                </a:lnTo>
                <a:lnTo>
                  <a:pt x="116" y="177"/>
                </a:lnTo>
                <a:lnTo>
                  <a:pt x="114" y="177"/>
                </a:lnTo>
                <a:lnTo>
                  <a:pt x="112" y="180"/>
                </a:lnTo>
                <a:close/>
                <a:moveTo>
                  <a:pt x="105" y="170"/>
                </a:moveTo>
                <a:lnTo>
                  <a:pt x="102" y="170"/>
                </a:lnTo>
                <a:lnTo>
                  <a:pt x="102" y="168"/>
                </a:lnTo>
                <a:lnTo>
                  <a:pt x="102" y="166"/>
                </a:lnTo>
                <a:lnTo>
                  <a:pt x="102" y="163"/>
                </a:lnTo>
                <a:lnTo>
                  <a:pt x="105" y="161"/>
                </a:lnTo>
                <a:lnTo>
                  <a:pt x="107" y="161"/>
                </a:lnTo>
                <a:lnTo>
                  <a:pt x="109" y="159"/>
                </a:lnTo>
                <a:lnTo>
                  <a:pt x="107" y="161"/>
                </a:lnTo>
                <a:lnTo>
                  <a:pt x="107" y="163"/>
                </a:lnTo>
                <a:lnTo>
                  <a:pt x="105" y="163"/>
                </a:lnTo>
                <a:lnTo>
                  <a:pt x="107" y="166"/>
                </a:lnTo>
                <a:lnTo>
                  <a:pt x="107" y="168"/>
                </a:lnTo>
                <a:lnTo>
                  <a:pt x="105" y="170"/>
                </a:lnTo>
                <a:close/>
                <a:moveTo>
                  <a:pt x="140" y="159"/>
                </a:moveTo>
                <a:lnTo>
                  <a:pt x="140" y="161"/>
                </a:lnTo>
                <a:lnTo>
                  <a:pt x="142" y="161"/>
                </a:lnTo>
                <a:lnTo>
                  <a:pt x="140" y="161"/>
                </a:lnTo>
                <a:lnTo>
                  <a:pt x="137" y="161"/>
                </a:lnTo>
                <a:lnTo>
                  <a:pt x="135" y="163"/>
                </a:lnTo>
                <a:lnTo>
                  <a:pt x="133" y="163"/>
                </a:lnTo>
                <a:lnTo>
                  <a:pt x="135" y="161"/>
                </a:lnTo>
                <a:lnTo>
                  <a:pt x="137" y="161"/>
                </a:lnTo>
                <a:lnTo>
                  <a:pt x="137" y="159"/>
                </a:lnTo>
                <a:lnTo>
                  <a:pt x="135" y="159"/>
                </a:lnTo>
                <a:lnTo>
                  <a:pt x="133" y="159"/>
                </a:lnTo>
                <a:lnTo>
                  <a:pt x="133" y="161"/>
                </a:lnTo>
                <a:lnTo>
                  <a:pt x="133" y="163"/>
                </a:lnTo>
                <a:lnTo>
                  <a:pt x="130" y="163"/>
                </a:lnTo>
                <a:lnTo>
                  <a:pt x="130" y="161"/>
                </a:lnTo>
                <a:lnTo>
                  <a:pt x="130" y="159"/>
                </a:lnTo>
                <a:lnTo>
                  <a:pt x="133" y="159"/>
                </a:lnTo>
                <a:lnTo>
                  <a:pt x="135" y="152"/>
                </a:lnTo>
                <a:lnTo>
                  <a:pt x="137" y="149"/>
                </a:lnTo>
                <a:lnTo>
                  <a:pt x="140" y="149"/>
                </a:lnTo>
                <a:lnTo>
                  <a:pt x="137" y="149"/>
                </a:lnTo>
                <a:lnTo>
                  <a:pt x="137" y="152"/>
                </a:lnTo>
                <a:lnTo>
                  <a:pt x="140" y="152"/>
                </a:lnTo>
                <a:lnTo>
                  <a:pt x="140" y="154"/>
                </a:lnTo>
                <a:lnTo>
                  <a:pt x="137" y="154"/>
                </a:lnTo>
                <a:lnTo>
                  <a:pt x="137" y="156"/>
                </a:lnTo>
                <a:lnTo>
                  <a:pt x="140" y="159"/>
                </a:lnTo>
                <a:close/>
                <a:moveTo>
                  <a:pt x="140" y="138"/>
                </a:moveTo>
                <a:lnTo>
                  <a:pt x="140" y="140"/>
                </a:lnTo>
                <a:lnTo>
                  <a:pt x="137" y="142"/>
                </a:lnTo>
                <a:lnTo>
                  <a:pt x="137" y="140"/>
                </a:lnTo>
                <a:lnTo>
                  <a:pt x="137" y="138"/>
                </a:lnTo>
                <a:lnTo>
                  <a:pt x="135" y="138"/>
                </a:lnTo>
                <a:lnTo>
                  <a:pt x="135" y="135"/>
                </a:lnTo>
                <a:lnTo>
                  <a:pt x="135" y="133"/>
                </a:lnTo>
                <a:lnTo>
                  <a:pt x="135" y="131"/>
                </a:lnTo>
                <a:lnTo>
                  <a:pt x="137" y="131"/>
                </a:lnTo>
                <a:lnTo>
                  <a:pt x="137" y="128"/>
                </a:lnTo>
                <a:lnTo>
                  <a:pt x="140" y="128"/>
                </a:lnTo>
                <a:lnTo>
                  <a:pt x="140" y="126"/>
                </a:lnTo>
                <a:lnTo>
                  <a:pt x="140" y="128"/>
                </a:lnTo>
                <a:lnTo>
                  <a:pt x="142" y="128"/>
                </a:lnTo>
                <a:lnTo>
                  <a:pt x="142" y="131"/>
                </a:lnTo>
                <a:lnTo>
                  <a:pt x="140" y="133"/>
                </a:lnTo>
                <a:lnTo>
                  <a:pt x="140" y="135"/>
                </a:lnTo>
                <a:lnTo>
                  <a:pt x="142" y="135"/>
                </a:lnTo>
                <a:lnTo>
                  <a:pt x="140" y="135"/>
                </a:lnTo>
                <a:lnTo>
                  <a:pt x="140" y="138"/>
                </a:lnTo>
                <a:close/>
                <a:moveTo>
                  <a:pt x="142" y="94"/>
                </a:moveTo>
                <a:lnTo>
                  <a:pt x="140" y="96"/>
                </a:lnTo>
                <a:lnTo>
                  <a:pt x="140" y="98"/>
                </a:lnTo>
                <a:lnTo>
                  <a:pt x="137" y="96"/>
                </a:lnTo>
                <a:lnTo>
                  <a:pt x="137" y="94"/>
                </a:lnTo>
                <a:lnTo>
                  <a:pt x="137" y="91"/>
                </a:lnTo>
                <a:lnTo>
                  <a:pt x="137" y="89"/>
                </a:lnTo>
                <a:lnTo>
                  <a:pt x="140" y="89"/>
                </a:lnTo>
                <a:lnTo>
                  <a:pt x="140" y="91"/>
                </a:lnTo>
                <a:lnTo>
                  <a:pt x="140" y="94"/>
                </a:lnTo>
                <a:lnTo>
                  <a:pt x="140" y="91"/>
                </a:lnTo>
                <a:lnTo>
                  <a:pt x="140" y="89"/>
                </a:lnTo>
                <a:lnTo>
                  <a:pt x="142" y="89"/>
                </a:lnTo>
                <a:lnTo>
                  <a:pt x="142" y="91"/>
                </a:lnTo>
                <a:lnTo>
                  <a:pt x="142" y="94"/>
                </a:lnTo>
                <a:close/>
                <a:moveTo>
                  <a:pt x="156" y="66"/>
                </a:moveTo>
                <a:lnTo>
                  <a:pt x="156" y="68"/>
                </a:lnTo>
                <a:lnTo>
                  <a:pt x="158" y="73"/>
                </a:lnTo>
                <a:lnTo>
                  <a:pt x="158" y="75"/>
                </a:lnTo>
                <a:lnTo>
                  <a:pt x="156" y="75"/>
                </a:lnTo>
                <a:lnTo>
                  <a:pt x="154" y="73"/>
                </a:lnTo>
                <a:lnTo>
                  <a:pt x="151" y="75"/>
                </a:lnTo>
                <a:lnTo>
                  <a:pt x="151" y="73"/>
                </a:lnTo>
                <a:lnTo>
                  <a:pt x="149" y="73"/>
                </a:lnTo>
                <a:lnTo>
                  <a:pt x="149" y="75"/>
                </a:lnTo>
                <a:lnTo>
                  <a:pt x="149" y="77"/>
                </a:lnTo>
                <a:lnTo>
                  <a:pt x="147" y="77"/>
                </a:lnTo>
                <a:lnTo>
                  <a:pt x="144" y="77"/>
                </a:lnTo>
                <a:lnTo>
                  <a:pt x="147" y="77"/>
                </a:lnTo>
                <a:lnTo>
                  <a:pt x="149" y="80"/>
                </a:lnTo>
                <a:lnTo>
                  <a:pt x="151" y="82"/>
                </a:lnTo>
                <a:lnTo>
                  <a:pt x="151" y="84"/>
                </a:lnTo>
                <a:lnTo>
                  <a:pt x="151" y="87"/>
                </a:lnTo>
                <a:lnTo>
                  <a:pt x="151" y="89"/>
                </a:lnTo>
                <a:lnTo>
                  <a:pt x="149" y="96"/>
                </a:lnTo>
                <a:lnTo>
                  <a:pt x="149" y="101"/>
                </a:lnTo>
                <a:lnTo>
                  <a:pt x="151" y="98"/>
                </a:lnTo>
                <a:lnTo>
                  <a:pt x="151" y="96"/>
                </a:lnTo>
                <a:lnTo>
                  <a:pt x="151" y="94"/>
                </a:lnTo>
                <a:lnTo>
                  <a:pt x="154" y="94"/>
                </a:lnTo>
                <a:lnTo>
                  <a:pt x="154" y="96"/>
                </a:lnTo>
                <a:lnTo>
                  <a:pt x="154" y="98"/>
                </a:lnTo>
                <a:lnTo>
                  <a:pt x="158" y="103"/>
                </a:lnTo>
                <a:lnTo>
                  <a:pt x="158" y="105"/>
                </a:lnTo>
                <a:lnTo>
                  <a:pt x="158" y="108"/>
                </a:lnTo>
                <a:lnTo>
                  <a:pt x="158" y="110"/>
                </a:lnTo>
                <a:lnTo>
                  <a:pt x="156" y="112"/>
                </a:lnTo>
                <a:lnTo>
                  <a:pt x="154" y="112"/>
                </a:lnTo>
                <a:lnTo>
                  <a:pt x="151" y="112"/>
                </a:lnTo>
                <a:lnTo>
                  <a:pt x="151" y="110"/>
                </a:lnTo>
                <a:lnTo>
                  <a:pt x="154" y="108"/>
                </a:lnTo>
                <a:lnTo>
                  <a:pt x="154" y="105"/>
                </a:lnTo>
                <a:lnTo>
                  <a:pt x="151" y="103"/>
                </a:lnTo>
                <a:lnTo>
                  <a:pt x="149" y="105"/>
                </a:lnTo>
                <a:lnTo>
                  <a:pt x="147" y="103"/>
                </a:lnTo>
                <a:lnTo>
                  <a:pt x="147" y="101"/>
                </a:lnTo>
                <a:lnTo>
                  <a:pt x="147" y="98"/>
                </a:lnTo>
                <a:lnTo>
                  <a:pt x="147" y="96"/>
                </a:lnTo>
                <a:lnTo>
                  <a:pt x="147" y="94"/>
                </a:lnTo>
                <a:lnTo>
                  <a:pt x="149" y="89"/>
                </a:lnTo>
                <a:lnTo>
                  <a:pt x="149" y="87"/>
                </a:lnTo>
                <a:lnTo>
                  <a:pt x="149" y="84"/>
                </a:lnTo>
                <a:lnTo>
                  <a:pt x="147" y="84"/>
                </a:lnTo>
                <a:lnTo>
                  <a:pt x="144" y="84"/>
                </a:lnTo>
                <a:lnTo>
                  <a:pt x="144" y="82"/>
                </a:lnTo>
                <a:lnTo>
                  <a:pt x="142" y="80"/>
                </a:lnTo>
                <a:lnTo>
                  <a:pt x="142" y="75"/>
                </a:lnTo>
                <a:lnTo>
                  <a:pt x="151" y="66"/>
                </a:lnTo>
                <a:lnTo>
                  <a:pt x="151" y="63"/>
                </a:lnTo>
                <a:lnTo>
                  <a:pt x="154" y="63"/>
                </a:lnTo>
                <a:lnTo>
                  <a:pt x="156" y="63"/>
                </a:lnTo>
                <a:lnTo>
                  <a:pt x="156" y="66"/>
                </a:lnTo>
                <a:close/>
                <a:moveTo>
                  <a:pt x="142" y="54"/>
                </a:moveTo>
                <a:lnTo>
                  <a:pt x="144" y="54"/>
                </a:lnTo>
                <a:lnTo>
                  <a:pt x="144" y="52"/>
                </a:lnTo>
                <a:lnTo>
                  <a:pt x="144" y="54"/>
                </a:lnTo>
                <a:lnTo>
                  <a:pt x="144" y="56"/>
                </a:lnTo>
                <a:lnTo>
                  <a:pt x="142" y="56"/>
                </a:lnTo>
                <a:lnTo>
                  <a:pt x="140" y="56"/>
                </a:lnTo>
                <a:lnTo>
                  <a:pt x="140" y="54"/>
                </a:lnTo>
                <a:lnTo>
                  <a:pt x="137" y="52"/>
                </a:lnTo>
                <a:lnTo>
                  <a:pt x="137" y="49"/>
                </a:lnTo>
                <a:lnTo>
                  <a:pt x="140" y="47"/>
                </a:lnTo>
                <a:lnTo>
                  <a:pt x="140" y="45"/>
                </a:lnTo>
                <a:lnTo>
                  <a:pt x="142" y="45"/>
                </a:lnTo>
                <a:lnTo>
                  <a:pt x="144" y="42"/>
                </a:lnTo>
                <a:lnTo>
                  <a:pt x="144" y="45"/>
                </a:lnTo>
                <a:lnTo>
                  <a:pt x="144" y="47"/>
                </a:lnTo>
                <a:lnTo>
                  <a:pt x="142" y="49"/>
                </a:lnTo>
                <a:lnTo>
                  <a:pt x="142" y="52"/>
                </a:lnTo>
                <a:lnTo>
                  <a:pt x="142" y="54"/>
                </a:lnTo>
                <a:close/>
                <a:moveTo>
                  <a:pt x="154" y="49"/>
                </a:moveTo>
                <a:lnTo>
                  <a:pt x="154" y="47"/>
                </a:lnTo>
                <a:lnTo>
                  <a:pt x="154" y="45"/>
                </a:lnTo>
                <a:lnTo>
                  <a:pt x="154" y="42"/>
                </a:lnTo>
                <a:lnTo>
                  <a:pt x="156" y="42"/>
                </a:lnTo>
                <a:lnTo>
                  <a:pt x="156" y="45"/>
                </a:lnTo>
                <a:lnTo>
                  <a:pt x="156" y="47"/>
                </a:lnTo>
                <a:lnTo>
                  <a:pt x="154" y="49"/>
                </a:lnTo>
                <a:close/>
                <a:moveTo>
                  <a:pt x="135" y="45"/>
                </a:moveTo>
                <a:lnTo>
                  <a:pt x="133" y="47"/>
                </a:lnTo>
                <a:lnTo>
                  <a:pt x="133" y="49"/>
                </a:lnTo>
                <a:lnTo>
                  <a:pt x="135" y="49"/>
                </a:lnTo>
                <a:lnTo>
                  <a:pt x="135" y="52"/>
                </a:lnTo>
                <a:lnTo>
                  <a:pt x="133" y="52"/>
                </a:lnTo>
                <a:lnTo>
                  <a:pt x="130" y="49"/>
                </a:lnTo>
                <a:lnTo>
                  <a:pt x="130" y="47"/>
                </a:lnTo>
                <a:lnTo>
                  <a:pt x="128" y="47"/>
                </a:lnTo>
                <a:lnTo>
                  <a:pt x="128" y="45"/>
                </a:lnTo>
                <a:lnTo>
                  <a:pt x="126" y="45"/>
                </a:lnTo>
                <a:lnTo>
                  <a:pt x="126" y="42"/>
                </a:lnTo>
                <a:lnTo>
                  <a:pt x="126" y="40"/>
                </a:lnTo>
                <a:lnTo>
                  <a:pt x="126" y="35"/>
                </a:lnTo>
                <a:lnTo>
                  <a:pt x="126" y="33"/>
                </a:lnTo>
                <a:lnTo>
                  <a:pt x="128" y="33"/>
                </a:lnTo>
                <a:lnTo>
                  <a:pt x="130" y="33"/>
                </a:lnTo>
                <a:lnTo>
                  <a:pt x="133" y="35"/>
                </a:lnTo>
                <a:lnTo>
                  <a:pt x="133" y="38"/>
                </a:lnTo>
                <a:lnTo>
                  <a:pt x="135" y="40"/>
                </a:lnTo>
                <a:lnTo>
                  <a:pt x="135" y="42"/>
                </a:lnTo>
                <a:lnTo>
                  <a:pt x="137" y="45"/>
                </a:lnTo>
                <a:lnTo>
                  <a:pt x="135" y="45"/>
                </a:lnTo>
                <a:close/>
                <a:moveTo>
                  <a:pt x="149" y="31"/>
                </a:moveTo>
                <a:lnTo>
                  <a:pt x="156" y="35"/>
                </a:lnTo>
                <a:lnTo>
                  <a:pt x="154" y="38"/>
                </a:lnTo>
                <a:lnTo>
                  <a:pt x="151" y="38"/>
                </a:lnTo>
                <a:lnTo>
                  <a:pt x="149" y="40"/>
                </a:lnTo>
                <a:lnTo>
                  <a:pt x="149" y="38"/>
                </a:lnTo>
                <a:lnTo>
                  <a:pt x="147" y="35"/>
                </a:lnTo>
                <a:lnTo>
                  <a:pt x="147" y="33"/>
                </a:lnTo>
                <a:lnTo>
                  <a:pt x="147" y="31"/>
                </a:lnTo>
                <a:lnTo>
                  <a:pt x="144" y="33"/>
                </a:lnTo>
                <a:lnTo>
                  <a:pt x="147" y="40"/>
                </a:lnTo>
                <a:lnTo>
                  <a:pt x="144" y="40"/>
                </a:lnTo>
                <a:lnTo>
                  <a:pt x="142" y="40"/>
                </a:lnTo>
                <a:lnTo>
                  <a:pt x="142" y="38"/>
                </a:lnTo>
                <a:lnTo>
                  <a:pt x="142" y="35"/>
                </a:lnTo>
                <a:lnTo>
                  <a:pt x="140" y="35"/>
                </a:lnTo>
                <a:lnTo>
                  <a:pt x="140" y="33"/>
                </a:lnTo>
                <a:lnTo>
                  <a:pt x="140" y="35"/>
                </a:lnTo>
                <a:lnTo>
                  <a:pt x="137" y="38"/>
                </a:lnTo>
                <a:lnTo>
                  <a:pt x="137" y="35"/>
                </a:lnTo>
                <a:lnTo>
                  <a:pt x="137" y="33"/>
                </a:lnTo>
                <a:lnTo>
                  <a:pt x="140" y="31"/>
                </a:lnTo>
                <a:lnTo>
                  <a:pt x="142" y="31"/>
                </a:lnTo>
                <a:lnTo>
                  <a:pt x="144" y="28"/>
                </a:lnTo>
                <a:lnTo>
                  <a:pt x="147" y="28"/>
                </a:lnTo>
                <a:lnTo>
                  <a:pt x="149" y="31"/>
                </a:lnTo>
                <a:close/>
                <a:moveTo>
                  <a:pt x="163" y="40"/>
                </a:moveTo>
                <a:lnTo>
                  <a:pt x="160" y="40"/>
                </a:lnTo>
                <a:lnTo>
                  <a:pt x="160" y="38"/>
                </a:lnTo>
                <a:lnTo>
                  <a:pt x="160" y="35"/>
                </a:lnTo>
                <a:lnTo>
                  <a:pt x="158" y="33"/>
                </a:lnTo>
                <a:lnTo>
                  <a:pt x="158" y="31"/>
                </a:lnTo>
                <a:lnTo>
                  <a:pt x="160" y="31"/>
                </a:lnTo>
                <a:lnTo>
                  <a:pt x="160" y="33"/>
                </a:lnTo>
                <a:lnTo>
                  <a:pt x="160" y="35"/>
                </a:lnTo>
                <a:lnTo>
                  <a:pt x="163" y="38"/>
                </a:lnTo>
                <a:lnTo>
                  <a:pt x="163" y="40"/>
                </a:lnTo>
                <a:close/>
                <a:moveTo>
                  <a:pt x="147" y="0"/>
                </a:moveTo>
                <a:lnTo>
                  <a:pt x="142" y="0"/>
                </a:lnTo>
                <a:lnTo>
                  <a:pt x="144" y="0"/>
                </a:lnTo>
                <a:lnTo>
                  <a:pt x="147" y="0"/>
                </a:lnTo>
                <a:close/>
                <a:moveTo>
                  <a:pt x="163" y="5"/>
                </a:moveTo>
                <a:lnTo>
                  <a:pt x="170" y="7"/>
                </a:lnTo>
                <a:lnTo>
                  <a:pt x="184" y="12"/>
                </a:lnTo>
                <a:lnTo>
                  <a:pt x="198" y="17"/>
                </a:lnTo>
                <a:lnTo>
                  <a:pt x="209" y="21"/>
                </a:lnTo>
                <a:lnTo>
                  <a:pt x="223" y="24"/>
                </a:lnTo>
                <a:lnTo>
                  <a:pt x="237" y="28"/>
                </a:lnTo>
                <a:lnTo>
                  <a:pt x="251" y="33"/>
                </a:lnTo>
                <a:lnTo>
                  <a:pt x="263" y="35"/>
                </a:lnTo>
                <a:lnTo>
                  <a:pt x="277" y="40"/>
                </a:lnTo>
                <a:lnTo>
                  <a:pt x="291" y="45"/>
                </a:lnTo>
                <a:lnTo>
                  <a:pt x="305" y="49"/>
                </a:lnTo>
                <a:lnTo>
                  <a:pt x="316" y="52"/>
                </a:lnTo>
                <a:lnTo>
                  <a:pt x="330" y="56"/>
                </a:lnTo>
                <a:lnTo>
                  <a:pt x="344" y="59"/>
                </a:lnTo>
                <a:lnTo>
                  <a:pt x="358" y="63"/>
                </a:lnTo>
                <a:lnTo>
                  <a:pt x="372" y="68"/>
                </a:lnTo>
                <a:lnTo>
                  <a:pt x="384" y="70"/>
                </a:lnTo>
                <a:lnTo>
                  <a:pt x="398" y="75"/>
                </a:lnTo>
                <a:lnTo>
                  <a:pt x="412" y="77"/>
                </a:lnTo>
                <a:lnTo>
                  <a:pt x="426" y="82"/>
                </a:lnTo>
                <a:lnTo>
                  <a:pt x="440" y="84"/>
                </a:lnTo>
                <a:lnTo>
                  <a:pt x="451" y="89"/>
                </a:lnTo>
                <a:lnTo>
                  <a:pt x="465" y="91"/>
                </a:lnTo>
                <a:lnTo>
                  <a:pt x="479" y="96"/>
                </a:lnTo>
                <a:lnTo>
                  <a:pt x="493" y="98"/>
                </a:lnTo>
                <a:lnTo>
                  <a:pt x="507" y="103"/>
                </a:lnTo>
                <a:lnTo>
                  <a:pt x="514" y="105"/>
                </a:lnTo>
                <a:lnTo>
                  <a:pt x="510" y="119"/>
                </a:lnTo>
                <a:lnTo>
                  <a:pt x="507" y="133"/>
                </a:lnTo>
                <a:lnTo>
                  <a:pt x="503" y="149"/>
                </a:lnTo>
                <a:lnTo>
                  <a:pt x="500" y="163"/>
                </a:lnTo>
                <a:lnTo>
                  <a:pt x="496" y="177"/>
                </a:lnTo>
                <a:lnTo>
                  <a:pt x="491" y="191"/>
                </a:lnTo>
                <a:lnTo>
                  <a:pt x="489" y="208"/>
                </a:lnTo>
                <a:lnTo>
                  <a:pt x="484" y="222"/>
                </a:lnTo>
                <a:lnTo>
                  <a:pt x="482" y="238"/>
                </a:lnTo>
                <a:lnTo>
                  <a:pt x="477" y="252"/>
                </a:lnTo>
                <a:lnTo>
                  <a:pt x="475" y="266"/>
                </a:lnTo>
                <a:lnTo>
                  <a:pt x="470" y="282"/>
                </a:lnTo>
                <a:lnTo>
                  <a:pt x="465" y="296"/>
                </a:lnTo>
                <a:lnTo>
                  <a:pt x="463" y="312"/>
                </a:lnTo>
                <a:lnTo>
                  <a:pt x="458" y="329"/>
                </a:lnTo>
                <a:lnTo>
                  <a:pt x="456" y="343"/>
                </a:lnTo>
                <a:lnTo>
                  <a:pt x="454" y="345"/>
                </a:lnTo>
                <a:lnTo>
                  <a:pt x="454" y="347"/>
                </a:lnTo>
                <a:lnTo>
                  <a:pt x="454" y="350"/>
                </a:lnTo>
                <a:lnTo>
                  <a:pt x="456" y="354"/>
                </a:lnTo>
                <a:lnTo>
                  <a:pt x="456" y="359"/>
                </a:lnTo>
                <a:lnTo>
                  <a:pt x="456" y="361"/>
                </a:lnTo>
                <a:lnTo>
                  <a:pt x="456" y="366"/>
                </a:lnTo>
                <a:lnTo>
                  <a:pt x="458" y="368"/>
                </a:lnTo>
                <a:lnTo>
                  <a:pt x="456" y="371"/>
                </a:lnTo>
                <a:lnTo>
                  <a:pt x="456" y="373"/>
                </a:lnTo>
                <a:lnTo>
                  <a:pt x="454" y="373"/>
                </a:lnTo>
                <a:lnTo>
                  <a:pt x="451" y="375"/>
                </a:lnTo>
                <a:lnTo>
                  <a:pt x="451" y="378"/>
                </a:lnTo>
                <a:lnTo>
                  <a:pt x="454" y="382"/>
                </a:lnTo>
                <a:lnTo>
                  <a:pt x="456" y="387"/>
                </a:lnTo>
                <a:lnTo>
                  <a:pt x="447" y="385"/>
                </a:lnTo>
                <a:lnTo>
                  <a:pt x="437" y="382"/>
                </a:lnTo>
                <a:lnTo>
                  <a:pt x="430" y="380"/>
                </a:lnTo>
                <a:lnTo>
                  <a:pt x="421" y="378"/>
                </a:lnTo>
                <a:lnTo>
                  <a:pt x="414" y="375"/>
                </a:lnTo>
                <a:lnTo>
                  <a:pt x="405" y="373"/>
                </a:lnTo>
                <a:lnTo>
                  <a:pt x="396" y="373"/>
                </a:lnTo>
                <a:lnTo>
                  <a:pt x="389" y="371"/>
                </a:lnTo>
                <a:lnTo>
                  <a:pt x="379" y="368"/>
                </a:lnTo>
                <a:lnTo>
                  <a:pt x="372" y="366"/>
                </a:lnTo>
                <a:lnTo>
                  <a:pt x="363" y="364"/>
                </a:lnTo>
                <a:lnTo>
                  <a:pt x="354" y="361"/>
                </a:lnTo>
                <a:lnTo>
                  <a:pt x="347" y="359"/>
                </a:lnTo>
                <a:lnTo>
                  <a:pt x="337" y="357"/>
                </a:lnTo>
                <a:lnTo>
                  <a:pt x="330" y="354"/>
                </a:lnTo>
                <a:lnTo>
                  <a:pt x="321" y="352"/>
                </a:lnTo>
                <a:lnTo>
                  <a:pt x="319" y="352"/>
                </a:lnTo>
                <a:lnTo>
                  <a:pt x="314" y="354"/>
                </a:lnTo>
                <a:lnTo>
                  <a:pt x="309" y="354"/>
                </a:lnTo>
                <a:lnTo>
                  <a:pt x="295" y="350"/>
                </a:lnTo>
                <a:lnTo>
                  <a:pt x="288" y="350"/>
                </a:lnTo>
                <a:lnTo>
                  <a:pt x="286" y="350"/>
                </a:lnTo>
                <a:lnTo>
                  <a:pt x="282" y="347"/>
                </a:lnTo>
                <a:lnTo>
                  <a:pt x="279" y="347"/>
                </a:lnTo>
                <a:lnTo>
                  <a:pt x="277" y="347"/>
                </a:lnTo>
                <a:lnTo>
                  <a:pt x="275" y="350"/>
                </a:lnTo>
                <a:lnTo>
                  <a:pt x="272" y="352"/>
                </a:lnTo>
                <a:lnTo>
                  <a:pt x="254" y="350"/>
                </a:lnTo>
                <a:lnTo>
                  <a:pt x="242" y="352"/>
                </a:lnTo>
                <a:lnTo>
                  <a:pt x="240" y="350"/>
                </a:lnTo>
                <a:lnTo>
                  <a:pt x="237" y="352"/>
                </a:lnTo>
                <a:lnTo>
                  <a:pt x="235" y="352"/>
                </a:lnTo>
                <a:lnTo>
                  <a:pt x="233" y="354"/>
                </a:lnTo>
                <a:lnTo>
                  <a:pt x="230" y="354"/>
                </a:lnTo>
                <a:lnTo>
                  <a:pt x="228" y="352"/>
                </a:lnTo>
                <a:lnTo>
                  <a:pt x="223" y="352"/>
                </a:lnTo>
                <a:lnTo>
                  <a:pt x="223" y="354"/>
                </a:lnTo>
                <a:lnTo>
                  <a:pt x="221" y="352"/>
                </a:lnTo>
                <a:lnTo>
                  <a:pt x="219" y="352"/>
                </a:lnTo>
                <a:lnTo>
                  <a:pt x="216" y="352"/>
                </a:lnTo>
                <a:lnTo>
                  <a:pt x="207" y="347"/>
                </a:lnTo>
                <a:lnTo>
                  <a:pt x="205" y="347"/>
                </a:lnTo>
                <a:lnTo>
                  <a:pt x="202" y="347"/>
                </a:lnTo>
                <a:lnTo>
                  <a:pt x="202" y="350"/>
                </a:lnTo>
                <a:lnTo>
                  <a:pt x="200" y="350"/>
                </a:lnTo>
                <a:lnTo>
                  <a:pt x="193" y="350"/>
                </a:lnTo>
                <a:lnTo>
                  <a:pt x="191" y="350"/>
                </a:lnTo>
                <a:lnTo>
                  <a:pt x="188" y="350"/>
                </a:lnTo>
                <a:lnTo>
                  <a:pt x="186" y="350"/>
                </a:lnTo>
                <a:lnTo>
                  <a:pt x="184" y="350"/>
                </a:lnTo>
                <a:lnTo>
                  <a:pt x="181" y="347"/>
                </a:lnTo>
                <a:lnTo>
                  <a:pt x="179" y="347"/>
                </a:lnTo>
                <a:lnTo>
                  <a:pt x="177" y="347"/>
                </a:lnTo>
                <a:lnTo>
                  <a:pt x="170" y="347"/>
                </a:lnTo>
                <a:lnTo>
                  <a:pt x="167" y="345"/>
                </a:lnTo>
                <a:lnTo>
                  <a:pt x="167" y="343"/>
                </a:lnTo>
                <a:lnTo>
                  <a:pt x="167" y="340"/>
                </a:lnTo>
                <a:lnTo>
                  <a:pt x="167" y="338"/>
                </a:lnTo>
                <a:lnTo>
                  <a:pt x="163" y="336"/>
                </a:lnTo>
                <a:lnTo>
                  <a:pt x="144" y="329"/>
                </a:lnTo>
                <a:lnTo>
                  <a:pt x="135" y="329"/>
                </a:lnTo>
                <a:lnTo>
                  <a:pt x="130" y="326"/>
                </a:lnTo>
                <a:lnTo>
                  <a:pt x="128" y="326"/>
                </a:lnTo>
                <a:lnTo>
                  <a:pt x="126" y="326"/>
                </a:lnTo>
                <a:lnTo>
                  <a:pt x="121" y="329"/>
                </a:lnTo>
                <a:lnTo>
                  <a:pt x="116" y="329"/>
                </a:lnTo>
                <a:lnTo>
                  <a:pt x="105" y="331"/>
                </a:lnTo>
                <a:lnTo>
                  <a:pt x="98" y="331"/>
                </a:lnTo>
                <a:lnTo>
                  <a:pt x="95" y="331"/>
                </a:lnTo>
                <a:lnTo>
                  <a:pt x="91" y="326"/>
                </a:lnTo>
                <a:lnTo>
                  <a:pt x="86" y="324"/>
                </a:lnTo>
                <a:lnTo>
                  <a:pt x="84" y="324"/>
                </a:lnTo>
                <a:lnTo>
                  <a:pt x="81" y="322"/>
                </a:lnTo>
                <a:lnTo>
                  <a:pt x="79" y="319"/>
                </a:lnTo>
                <a:lnTo>
                  <a:pt x="77" y="319"/>
                </a:lnTo>
                <a:lnTo>
                  <a:pt x="72" y="317"/>
                </a:lnTo>
                <a:lnTo>
                  <a:pt x="70" y="315"/>
                </a:lnTo>
                <a:lnTo>
                  <a:pt x="70" y="312"/>
                </a:lnTo>
                <a:lnTo>
                  <a:pt x="67" y="312"/>
                </a:lnTo>
                <a:lnTo>
                  <a:pt x="67" y="310"/>
                </a:lnTo>
                <a:lnTo>
                  <a:pt x="67" y="308"/>
                </a:lnTo>
                <a:lnTo>
                  <a:pt x="70" y="305"/>
                </a:lnTo>
                <a:lnTo>
                  <a:pt x="70" y="303"/>
                </a:lnTo>
                <a:lnTo>
                  <a:pt x="70" y="301"/>
                </a:lnTo>
                <a:lnTo>
                  <a:pt x="70" y="296"/>
                </a:lnTo>
                <a:lnTo>
                  <a:pt x="70" y="294"/>
                </a:lnTo>
                <a:lnTo>
                  <a:pt x="72" y="294"/>
                </a:lnTo>
                <a:lnTo>
                  <a:pt x="72" y="291"/>
                </a:lnTo>
                <a:lnTo>
                  <a:pt x="72" y="287"/>
                </a:lnTo>
                <a:lnTo>
                  <a:pt x="72" y="282"/>
                </a:lnTo>
                <a:lnTo>
                  <a:pt x="72" y="280"/>
                </a:lnTo>
                <a:lnTo>
                  <a:pt x="72" y="277"/>
                </a:lnTo>
                <a:lnTo>
                  <a:pt x="72" y="275"/>
                </a:lnTo>
                <a:lnTo>
                  <a:pt x="72" y="273"/>
                </a:lnTo>
                <a:lnTo>
                  <a:pt x="70" y="270"/>
                </a:lnTo>
                <a:lnTo>
                  <a:pt x="70" y="268"/>
                </a:lnTo>
                <a:lnTo>
                  <a:pt x="70" y="266"/>
                </a:lnTo>
                <a:lnTo>
                  <a:pt x="67" y="264"/>
                </a:lnTo>
                <a:lnTo>
                  <a:pt x="65" y="264"/>
                </a:lnTo>
                <a:lnTo>
                  <a:pt x="63" y="261"/>
                </a:lnTo>
                <a:lnTo>
                  <a:pt x="60" y="259"/>
                </a:lnTo>
                <a:lnTo>
                  <a:pt x="60" y="257"/>
                </a:lnTo>
                <a:lnTo>
                  <a:pt x="56" y="257"/>
                </a:lnTo>
                <a:lnTo>
                  <a:pt x="53" y="254"/>
                </a:lnTo>
                <a:lnTo>
                  <a:pt x="51" y="257"/>
                </a:lnTo>
                <a:lnTo>
                  <a:pt x="49" y="257"/>
                </a:lnTo>
                <a:lnTo>
                  <a:pt x="46" y="257"/>
                </a:lnTo>
                <a:lnTo>
                  <a:pt x="44" y="254"/>
                </a:lnTo>
                <a:lnTo>
                  <a:pt x="42" y="250"/>
                </a:lnTo>
                <a:lnTo>
                  <a:pt x="42" y="247"/>
                </a:lnTo>
                <a:lnTo>
                  <a:pt x="42" y="245"/>
                </a:lnTo>
                <a:lnTo>
                  <a:pt x="39" y="243"/>
                </a:lnTo>
                <a:lnTo>
                  <a:pt x="39" y="240"/>
                </a:lnTo>
                <a:lnTo>
                  <a:pt x="30" y="240"/>
                </a:lnTo>
                <a:lnTo>
                  <a:pt x="28" y="238"/>
                </a:lnTo>
                <a:lnTo>
                  <a:pt x="28" y="236"/>
                </a:lnTo>
                <a:lnTo>
                  <a:pt x="26" y="233"/>
                </a:lnTo>
                <a:lnTo>
                  <a:pt x="23" y="233"/>
                </a:lnTo>
                <a:lnTo>
                  <a:pt x="21" y="233"/>
                </a:lnTo>
                <a:lnTo>
                  <a:pt x="21" y="236"/>
                </a:lnTo>
                <a:lnTo>
                  <a:pt x="19" y="233"/>
                </a:lnTo>
                <a:lnTo>
                  <a:pt x="16" y="233"/>
                </a:lnTo>
                <a:lnTo>
                  <a:pt x="16" y="236"/>
                </a:lnTo>
                <a:lnTo>
                  <a:pt x="14" y="233"/>
                </a:lnTo>
                <a:lnTo>
                  <a:pt x="14" y="236"/>
                </a:lnTo>
                <a:lnTo>
                  <a:pt x="12" y="236"/>
                </a:lnTo>
                <a:lnTo>
                  <a:pt x="9" y="233"/>
                </a:lnTo>
                <a:lnTo>
                  <a:pt x="9" y="231"/>
                </a:lnTo>
                <a:lnTo>
                  <a:pt x="9" y="229"/>
                </a:lnTo>
                <a:lnTo>
                  <a:pt x="7" y="226"/>
                </a:lnTo>
                <a:lnTo>
                  <a:pt x="5" y="226"/>
                </a:lnTo>
                <a:lnTo>
                  <a:pt x="2" y="229"/>
                </a:lnTo>
                <a:lnTo>
                  <a:pt x="5" y="229"/>
                </a:lnTo>
                <a:lnTo>
                  <a:pt x="2" y="229"/>
                </a:lnTo>
                <a:lnTo>
                  <a:pt x="0" y="229"/>
                </a:lnTo>
                <a:lnTo>
                  <a:pt x="2" y="229"/>
                </a:lnTo>
                <a:lnTo>
                  <a:pt x="2" y="226"/>
                </a:lnTo>
                <a:lnTo>
                  <a:pt x="2" y="224"/>
                </a:lnTo>
                <a:lnTo>
                  <a:pt x="5" y="222"/>
                </a:lnTo>
                <a:lnTo>
                  <a:pt x="5" y="219"/>
                </a:lnTo>
                <a:lnTo>
                  <a:pt x="7" y="215"/>
                </a:lnTo>
                <a:lnTo>
                  <a:pt x="12" y="198"/>
                </a:lnTo>
                <a:lnTo>
                  <a:pt x="12" y="196"/>
                </a:lnTo>
                <a:lnTo>
                  <a:pt x="14" y="194"/>
                </a:lnTo>
                <a:lnTo>
                  <a:pt x="14" y="196"/>
                </a:lnTo>
                <a:lnTo>
                  <a:pt x="14" y="198"/>
                </a:lnTo>
                <a:lnTo>
                  <a:pt x="14" y="201"/>
                </a:lnTo>
                <a:lnTo>
                  <a:pt x="14" y="203"/>
                </a:lnTo>
                <a:lnTo>
                  <a:pt x="12" y="210"/>
                </a:lnTo>
                <a:lnTo>
                  <a:pt x="9" y="212"/>
                </a:lnTo>
                <a:lnTo>
                  <a:pt x="9" y="217"/>
                </a:lnTo>
                <a:lnTo>
                  <a:pt x="9" y="219"/>
                </a:lnTo>
                <a:lnTo>
                  <a:pt x="12" y="222"/>
                </a:lnTo>
                <a:lnTo>
                  <a:pt x="14" y="219"/>
                </a:lnTo>
                <a:lnTo>
                  <a:pt x="16" y="217"/>
                </a:lnTo>
                <a:lnTo>
                  <a:pt x="19" y="219"/>
                </a:lnTo>
                <a:lnTo>
                  <a:pt x="19" y="222"/>
                </a:lnTo>
                <a:lnTo>
                  <a:pt x="21" y="219"/>
                </a:lnTo>
                <a:lnTo>
                  <a:pt x="19" y="219"/>
                </a:lnTo>
                <a:lnTo>
                  <a:pt x="19" y="217"/>
                </a:lnTo>
                <a:lnTo>
                  <a:pt x="16" y="217"/>
                </a:lnTo>
                <a:lnTo>
                  <a:pt x="19" y="215"/>
                </a:lnTo>
                <a:lnTo>
                  <a:pt x="16" y="215"/>
                </a:lnTo>
                <a:lnTo>
                  <a:pt x="16" y="212"/>
                </a:lnTo>
                <a:lnTo>
                  <a:pt x="19" y="210"/>
                </a:lnTo>
                <a:lnTo>
                  <a:pt x="21" y="210"/>
                </a:lnTo>
                <a:lnTo>
                  <a:pt x="21" y="208"/>
                </a:lnTo>
                <a:lnTo>
                  <a:pt x="21" y="205"/>
                </a:lnTo>
                <a:lnTo>
                  <a:pt x="21" y="203"/>
                </a:lnTo>
                <a:lnTo>
                  <a:pt x="19" y="201"/>
                </a:lnTo>
                <a:lnTo>
                  <a:pt x="19" y="198"/>
                </a:lnTo>
                <a:lnTo>
                  <a:pt x="21" y="201"/>
                </a:lnTo>
                <a:lnTo>
                  <a:pt x="23" y="203"/>
                </a:lnTo>
                <a:lnTo>
                  <a:pt x="21" y="198"/>
                </a:lnTo>
                <a:lnTo>
                  <a:pt x="23" y="196"/>
                </a:lnTo>
                <a:lnTo>
                  <a:pt x="23" y="194"/>
                </a:lnTo>
                <a:lnTo>
                  <a:pt x="26" y="194"/>
                </a:lnTo>
                <a:lnTo>
                  <a:pt x="28" y="194"/>
                </a:lnTo>
                <a:lnTo>
                  <a:pt x="30" y="196"/>
                </a:lnTo>
                <a:lnTo>
                  <a:pt x="30" y="198"/>
                </a:lnTo>
                <a:lnTo>
                  <a:pt x="32" y="198"/>
                </a:lnTo>
                <a:lnTo>
                  <a:pt x="30" y="196"/>
                </a:lnTo>
                <a:lnTo>
                  <a:pt x="30" y="194"/>
                </a:lnTo>
                <a:lnTo>
                  <a:pt x="28" y="191"/>
                </a:lnTo>
                <a:lnTo>
                  <a:pt x="28" y="189"/>
                </a:lnTo>
                <a:lnTo>
                  <a:pt x="26" y="189"/>
                </a:lnTo>
                <a:lnTo>
                  <a:pt x="26" y="191"/>
                </a:lnTo>
                <a:lnTo>
                  <a:pt x="23" y="189"/>
                </a:lnTo>
                <a:lnTo>
                  <a:pt x="21" y="189"/>
                </a:lnTo>
                <a:lnTo>
                  <a:pt x="21" y="191"/>
                </a:lnTo>
                <a:lnTo>
                  <a:pt x="19" y="191"/>
                </a:lnTo>
                <a:lnTo>
                  <a:pt x="19" y="189"/>
                </a:lnTo>
                <a:lnTo>
                  <a:pt x="16" y="187"/>
                </a:lnTo>
                <a:lnTo>
                  <a:pt x="14" y="184"/>
                </a:lnTo>
                <a:lnTo>
                  <a:pt x="16" y="180"/>
                </a:lnTo>
                <a:lnTo>
                  <a:pt x="16" y="175"/>
                </a:lnTo>
                <a:lnTo>
                  <a:pt x="16" y="170"/>
                </a:lnTo>
                <a:lnTo>
                  <a:pt x="19" y="170"/>
                </a:lnTo>
                <a:lnTo>
                  <a:pt x="19" y="173"/>
                </a:lnTo>
                <a:lnTo>
                  <a:pt x="19" y="175"/>
                </a:lnTo>
                <a:lnTo>
                  <a:pt x="19" y="177"/>
                </a:lnTo>
                <a:lnTo>
                  <a:pt x="21" y="177"/>
                </a:lnTo>
                <a:lnTo>
                  <a:pt x="21" y="180"/>
                </a:lnTo>
                <a:lnTo>
                  <a:pt x="23" y="177"/>
                </a:lnTo>
                <a:lnTo>
                  <a:pt x="23" y="175"/>
                </a:lnTo>
                <a:lnTo>
                  <a:pt x="21" y="175"/>
                </a:lnTo>
                <a:lnTo>
                  <a:pt x="21" y="173"/>
                </a:lnTo>
                <a:lnTo>
                  <a:pt x="23" y="173"/>
                </a:lnTo>
                <a:lnTo>
                  <a:pt x="26" y="173"/>
                </a:lnTo>
                <a:lnTo>
                  <a:pt x="28" y="173"/>
                </a:lnTo>
                <a:lnTo>
                  <a:pt x="32" y="170"/>
                </a:lnTo>
                <a:lnTo>
                  <a:pt x="37" y="170"/>
                </a:lnTo>
                <a:lnTo>
                  <a:pt x="35" y="170"/>
                </a:lnTo>
                <a:lnTo>
                  <a:pt x="30" y="168"/>
                </a:lnTo>
                <a:lnTo>
                  <a:pt x="32" y="168"/>
                </a:lnTo>
                <a:lnTo>
                  <a:pt x="30" y="166"/>
                </a:lnTo>
                <a:lnTo>
                  <a:pt x="26" y="166"/>
                </a:lnTo>
                <a:lnTo>
                  <a:pt x="26" y="163"/>
                </a:lnTo>
                <a:lnTo>
                  <a:pt x="28" y="163"/>
                </a:lnTo>
                <a:lnTo>
                  <a:pt x="28" y="161"/>
                </a:lnTo>
                <a:lnTo>
                  <a:pt x="26" y="159"/>
                </a:lnTo>
                <a:lnTo>
                  <a:pt x="23" y="159"/>
                </a:lnTo>
                <a:lnTo>
                  <a:pt x="21" y="156"/>
                </a:lnTo>
                <a:lnTo>
                  <a:pt x="19" y="159"/>
                </a:lnTo>
                <a:lnTo>
                  <a:pt x="19" y="161"/>
                </a:lnTo>
                <a:lnTo>
                  <a:pt x="19" y="163"/>
                </a:lnTo>
                <a:lnTo>
                  <a:pt x="19" y="166"/>
                </a:lnTo>
                <a:lnTo>
                  <a:pt x="19" y="168"/>
                </a:lnTo>
                <a:lnTo>
                  <a:pt x="19" y="166"/>
                </a:lnTo>
                <a:lnTo>
                  <a:pt x="16" y="166"/>
                </a:lnTo>
                <a:lnTo>
                  <a:pt x="16" y="168"/>
                </a:lnTo>
                <a:lnTo>
                  <a:pt x="14" y="166"/>
                </a:lnTo>
                <a:lnTo>
                  <a:pt x="16" y="166"/>
                </a:lnTo>
                <a:lnTo>
                  <a:pt x="16" y="163"/>
                </a:lnTo>
                <a:lnTo>
                  <a:pt x="16" y="161"/>
                </a:lnTo>
                <a:lnTo>
                  <a:pt x="19" y="156"/>
                </a:lnTo>
                <a:lnTo>
                  <a:pt x="19" y="154"/>
                </a:lnTo>
                <a:lnTo>
                  <a:pt x="21" y="149"/>
                </a:lnTo>
                <a:lnTo>
                  <a:pt x="21" y="142"/>
                </a:lnTo>
                <a:lnTo>
                  <a:pt x="21" y="138"/>
                </a:lnTo>
                <a:lnTo>
                  <a:pt x="21" y="135"/>
                </a:lnTo>
                <a:lnTo>
                  <a:pt x="21" y="133"/>
                </a:lnTo>
                <a:lnTo>
                  <a:pt x="21" y="131"/>
                </a:lnTo>
                <a:lnTo>
                  <a:pt x="21" y="128"/>
                </a:lnTo>
                <a:lnTo>
                  <a:pt x="21" y="126"/>
                </a:lnTo>
                <a:lnTo>
                  <a:pt x="19" y="126"/>
                </a:lnTo>
                <a:lnTo>
                  <a:pt x="19" y="124"/>
                </a:lnTo>
                <a:lnTo>
                  <a:pt x="21" y="110"/>
                </a:lnTo>
                <a:lnTo>
                  <a:pt x="23" y="108"/>
                </a:lnTo>
                <a:lnTo>
                  <a:pt x="23" y="101"/>
                </a:lnTo>
                <a:lnTo>
                  <a:pt x="23" y="98"/>
                </a:lnTo>
                <a:lnTo>
                  <a:pt x="23" y="91"/>
                </a:lnTo>
                <a:lnTo>
                  <a:pt x="23" y="89"/>
                </a:lnTo>
                <a:lnTo>
                  <a:pt x="26" y="87"/>
                </a:lnTo>
                <a:lnTo>
                  <a:pt x="23" y="87"/>
                </a:lnTo>
                <a:lnTo>
                  <a:pt x="23" y="84"/>
                </a:lnTo>
                <a:lnTo>
                  <a:pt x="23" y="82"/>
                </a:lnTo>
                <a:lnTo>
                  <a:pt x="23" y="80"/>
                </a:lnTo>
                <a:lnTo>
                  <a:pt x="21" y="77"/>
                </a:lnTo>
                <a:lnTo>
                  <a:pt x="19" y="75"/>
                </a:lnTo>
                <a:lnTo>
                  <a:pt x="19" y="73"/>
                </a:lnTo>
                <a:lnTo>
                  <a:pt x="19" y="70"/>
                </a:lnTo>
                <a:lnTo>
                  <a:pt x="16" y="70"/>
                </a:lnTo>
                <a:lnTo>
                  <a:pt x="16" y="68"/>
                </a:lnTo>
                <a:lnTo>
                  <a:pt x="16" y="63"/>
                </a:lnTo>
                <a:lnTo>
                  <a:pt x="16" y="59"/>
                </a:lnTo>
                <a:lnTo>
                  <a:pt x="16" y="56"/>
                </a:lnTo>
                <a:lnTo>
                  <a:pt x="19" y="52"/>
                </a:lnTo>
                <a:lnTo>
                  <a:pt x="19" y="49"/>
                </a:lnTo>
                <a:lnTo>
                  <a:pt x="19" y="45"/>
                </a:lnTo>
                <a:lnTo>
                  <a:pt x="19" y="42"/>
                </a:lnTo>
                <a:lnTo>
                  <a:pt x="21" y="40"/>
                </a:lnTo>
                <a:lnTo>
                  <a:pt x="23" y="38"/>
                </a:lnTo>
                <a:lnTo>
                  <a:pt x="23" y="35"/>
                </a:lnTo>
                <a:lnTo>
                  <a:pt x="26" y="33"/>
                </a:lnTo>
                <a:lnTo>
                  <a:pt x="26" y="31"/>
                </a:lnTo>
                <a:lnTo>
                  <a:pt x="28" y="31"/>
                </a:lnTo>
                <a:lnTo>
                  <a:pt x="28" y="28"/>
                </a:lnTo>
                <a:lnTo>
                  <a:pt x="26" y="28"/>
                </a:lnTo>
                <a:lnTo>
                  <a:pt x="26" y="26"/>
                </a:lnTo>
                <a:lnTo>
                  <a:pt x="26" y="24"/>
                </a:lnTo>
                <a:lnTo>
                  <a:pt x="26" y="21"/>
                </a:lnTo>
                <a:lnTo>
                  <a:pt x="28" y="21"/>
                </a:lnTo>
                <a:lnTo>
                  <a:pt x="30" y="24"/>
                </a:lnTo>
                <a:lnTo>
                  <a:pt x="32" y="26"/>
                </a:lnTo>
                <a:lnTo>
                  <a:pt x="35" y="26"/>
                </a:lnTo>
                <a:lnTo>
                  <a:pt x="37" y="28"/>
                </a:lnTo>
                <a:lnTo>
                  <a:pt x="39" y="33"/>
                </a:lnTo>
                <a:lnTo>
                  <a:pt x="42" y="38"/>
                </a:lnTo>
                <a:lnTo>
                  <a:pt x="46" y="40"/>
                </a:lnTo>
                <a:lnTo>
                  <a:pt x="49" y="42"/>
                </a:lnTo>
                <a:lnTo>
                  <a:pt x="51" y="42"/>
                </a:lnTo>
                <a:lnTo>
                  <a:pt x="51" y="45"/>
                </a:lnTo>
                <a:lnTo>
                  <a:pt x="56" y="47"/>
                </a:lnTo>
                <a:lnTo>
                  <a:pt x="58" y="49"/>
                </a:lnTo>
                <a:lnTo>
                  <a:pt x="58" y="52"/>
                </a:lnTo>
                <a:lnTo>
                  <a:pt x="60" y="54"/>
                </a:lnTo>
                <a:lnTo>
                  <a:pt x="63" y="56"/>
                </a:lnTo>
                <a:lnTo>
                  <a:pt x="65" y="59"/>
                </a:lnTo>
                <a:lnTo>
                  <a:pt x="67" y="59"/>
                </a:lnTo>
                <a:lnTo>
                  <a:pt x="72" y="61"/>
                </a:lnTo>
                <a:lnTo>
                  <a:pt x="74" y="61"/>
                </a:lnTo>
                <a:lnTo>
                  <a:pt x="77" y="63"/>
                </a:lnTo>
                <a:lnTo>
                  <a:pt x="79" y="63"/>
                </a:lnTo>
                <a:lnTo>
                  <a:pt x="81" y="63"/>
                </a:lnTo>
                <a:lnTo>
                  <a:pt x="84" y="66"/>
                </a:lnTo>
                <a:lnTo>
                  <a:pt x="86" y="66"/>
                </a:lnTo>
                <a:lnTo>
                  <a:pt x="88" y="68"/>
                </a:lnTo>
                <a:lnTo>
                  <a:pt x="91" y="68"/>
                </a:lnTo>
                <a:lnTo>
                  <a:pt x="91" y="70"/>
                </a:lnTo>
                <a:lnTo>
                  <a:pt x="93" y="70"/>
                </a:lnTo>
                <a:lnTo>
                  <a:pt x="95" y="70"/>
                </a:lnTo>
                <a:lnTo>
                  <a:pt x="98" y="70"/>
                </a:lnTo>
                <a:lnTo>
                  <a:pt x="100" y="73"/>
                </a:lnTo>
                <a:lnTo>
                  <a:pt x="98" y="70"/>
                </a:lnTo>
                <a:lnTo>
                  <a:pt x="95" y="70"/>
                </a:lnTo>
                <a:lnTo>
                  <a:pt x="95" y="73"/>
                </a:lnTo>
                <a:lnTo>
                  <a:pt x="98" y="73"/>
                </a:lnTo>
                <a:lnTo>
                  <a:pt x="102" y="75"/>
                </a:lnTo>
                <a:lnTo>
                  <a:pt x="105" y="75"/>
                </a:lnTo>
                <a:lnTo>
                  <a:pt x="107" y="77"/>
                </a:lnTo>
                <a:lnTo>
                  <a:pt x="109" y="77"/>
                </a:lnTo>
                <a:lnTo>
                  <a:pt x="114" y="75"/>
                </a:lnTo>
                <a:lnTo>
                  <a:pt x="116" y="73"/>
                </a:lnTo>
                <a:lnTo>
                  <a:pt x="119" y="73"/>
                </a:lnTo>
                <a:lnTo>
                  <a:pt x="116" y="75"/>
                </a:lnTo>
                <a:lnTo>
                  <a:pt x="114" y="75"/>
                </a:lnTo>
                <a:lnTo>
                  <a:pt x="116" y="75"/>
                </a:lnTo>
                <a:lnTo>
                  <a:pt x="116" y="77"/>
                </a:lnTo>
                <a:lnTo>
                  <a:pt x="119" y="80"/>
                </a:lnTo>
                <a:lnTo>
                  <a:pt x="121" y="84"/>
                </a:lnTo>
                <a:lnTo>
                  <a:pt x="119" y="87"/>
                </a:lnTo>
                <a:lnTo>
                  <a:pt x="121" y="89"/>
                </a:lnTo>
                <a:lnTo>
                  <a:pt x="121" y="84"/>
                </a:lnTo>
                <a:lnTo>
                  <a:pt x="123" y="84"/>
                </a:lnTo>
                <a:lnTo>
                  <a:pt x="126" y="84"/>
                </a:lnTo>
                <a:lnTo>
                  <a:pt x="128" y="84"/>
                </a:lnTo>
                <a:lnTo>
                  <a:pt x="128" y="87"/>
                </a:lnTo>
                <a:lnTo>
                  <a:pt x="128" y="89"/>
                </a:lnTo>
                <a:lnTo>
                  <a:pt x="130" y="91"/>
                </a:lnTo>
                <a:lnTo>
                  <a:pt x="130" y="94"/>
                </a:lnTo>
                <a:lnTo>
                  <a:pt x="128" y="96"/>
                </a:lnTo>
                <a:lnTo>
                  <a:pt x="130" y="96"/>
                </a:lnTo>
                <a:lnTo>
                  <a:pt x="133" y="94"/>
                </a:lnTo>
                <a:lnTo>
                  <a:pt x="130" y="91"/>
                </a:lnTo>
                <a:lnTo>
                  <a:pt x="130" y="87"/>
                </a:lnTo>
                <a:lnTo>
                  <a:pt x="130" y="84"/>
                </a:lnTo>
                <a:lnTo>
                  <a:pt x="133" y="84"/>
                </a:lnTo>
                <a:lnTo>
                  <a:pt x="135" y="84"/>
                </a:lnTo>
                <a:lnTo>
                  <a:pt x="137" y="84"/>
                </a:lnTo>
                <a:lnTo>
                  <a:pt x="140" y="87"/>
                </a:lnTo>
                <a:lnTo>
                  <a:pt x="137" y="87"/>
                </a:lnTo>
                <a:lnTo>
                  <a:pt x="135" y="87"/>
                </a:lnTo>
                <a:lnTo>
                  <a:pt x="135" y="89"/>
                </a:lnTo>
                <a:lnTo>
                  <a:pt x="135" y="91"/>
                </a:lnTo>
                <a:lnTo>
                  <a:pt x="135" y="94"/>
                </a:lnTo>
                <a:lnTo>
                  <a:pt x="137" y="98"/>
                </a:lnTo>
                <a:lnTo>
                  <a:pt x="137" y="101"/>
                </a:lnTo>
                <a:lnTo>
                  <a:pt x="137" y="103"/>
                </a:lnTo>
                <a:lnTo>
                  <a:pt x="137" y="105"/>
                </a:lnTo>
                <a:lnTo>
                  <a:pt x="140" y="110"/>
                </a:lnTo>
                <a:lnTo>
                  <a:pt x="140" y="112"/>
                </a:lnTo>
                <a:lnTo>
                  <a:pt x="137" y="110"/>
                </a:lnTo>
                <a:lnTo>
                  <a:pt x="135" y="112"/>
                </a:lnTo>
                <a:lnTo>
                  <a:pt x="135" y="115"/>
                </a:lnTo>
                <a:lnTo>
                  <a:pt x="130" y="117"/>
                </a:lnTo>
                <a:lnTo>
                  <a:pt x="128" y="119"/>
                </a:lnTo>
                <a:lnTo>
                  <a:pt x="126" y="122"/>
                </a:lnTo>
                <a:lnTo>
                  <a:pt x="126" y="124"/>
                </a:lnTo>
                <a:lnTo>
                  <a:pt x="123" y="124"/>
                </a:lnTo>
                <a:lnTo>
                  <a:pt x="123" y="126"/>
                </a:lnTo>
                <a:lnTo>
                  <a:pt x="121" y="126"/>
                </a:lnTo>
                <a:lnTo>
                  <a:pt x="121" y="124"/>
                </a:lnTo>
                <a:lnTo>
                  <a:pt x="123" y="122"/>
                </a:lnTo>
                <a:lnTo>
                  <a:pt x="126" y="117"/>
                </a:lnTo>
                <a:lnTo>
                  <a:pt x="126" y="115"/>
                </a:lnTo>
                <a:lnTo>
                  <a:pt x="128" y="110"/>
                </a:lnTo>
                <a:lnTo>
                  <a:pt x="126" y="112"/>
                </a:lnTo>
                <a:lnTo>
                  <a:pt x="126" y="115"/>
                </a:lnTo>
                <a:lnTo>
                  <a:pt x="123" y="115"/>
                </a:lnTo>
                <a:lnTo>
                  <a:pt x="123" y="112"/>
                </a:lnTo>
                <a:lnTo>
                  <a:pt x="121" y="115"/>
                </a:lnTo>
                <a:lnTo>
                  <a:pt x="121" y="117"/>
                </a:lnTo>
                <a:lnTo>
                  <a:pt x="123" y="119"/>
                </a:lnTo>
                <a:lnTo>
                  <a:pt x="121" y="119"/>
                </a:lnTo>
                <a:lnTo>
                  <a:pt x="119" y="122"/>
                </a:lnTo>
                <a:lnTo>
                  <a:pt x="119" y="124"/>
                </a:lnTo>
                <a:lnTo>
                  <a:pt x="116" y="124"/>
                </a:lnTo>
                <a:lnTo>
                  <a:pt x="114" y="126"/>
                </a:lnTo>
                <a:lnTo>
                  <a:pt x="112" y="126"/>
                </a:lnTo>
                <a:lnTo>
                  <a:pt x="105" y="131"/>
                </a:lnTo>
                <a:lnTo>
                  <a:pt x="105" y="133"/>
                </a:lnTo>
                <a:lnTo>
                  <a:pt x="100" y="138"/>
                </a:lnTo>
                <a:lnTo>
                  <a:pt x="98" y="140"/>
                </a:lnTo>
                <a:lnTo>
                  <a:pt x="95" y="140"/>
                </a:lnTo>
                <a:lnTo>
                  <a:pt x="95" y="145"/>
                </a:lnTo>
                <a:lnTo>
                  <a:pt x="91" y="147"/>
                </a:lnTo>
                <a:lnTo>
                  <a:pt x="93" y="149"/>
                </a:lnTo>
                <a:lnTo>
                  <a:pt x="95" y="152"/>
                </a:lnTo>
                <a:lnTo>
                  <a:pt x="107" y="149"/>
                </a:lnTo>
                <a:lnTo>
                  <a:pt x="109" y="149"/>
                </a:lnTo>
                <a:lnTo>
                  <a:pt x="114" y="147"/>
                </a:lnTo>
                <a:lnTo>
                  <a:pt x="112" y="147"/>
                </a:lnTo>
                <a:lnTo>
                  <a:pt x="109" y="147"/>
                </a:lnTo>
                <a:lnTo>
                  <a:pt x="102" y="149"/>
                </a:lnTo>
                <a:lnTo>
                  <a:pt x="98" y="149"/>
                </a:lnTo>
                <a:lnTo>
                  <a:pt x="95" y="149"/>
                </a:lnTo>
                <a:lnTo>
                  <a:pt x="95" y="147"/>
                </a:lnTo>
                <a:lnTo>
                  <a:pt x="95" y="145"/>
                </a:lnTo>
                <a:lnTo>
                  <a:pt x="98" y="145"/>
                </a:lnTo>
                <a:lnTo>
                  <a:pt x="100" y="142"/>
                </a:lnTo>
                <a:lnTo>
                  <a:pt x="100" y="140"/>
                </a:lnTo>
                <a:lnTo>
                  <a:pt x="105" y="135"/>
                </a:lnTo>
                <a:lnTo>
                  <a:pt x="112" y="131"/>
                </a:lnTo>
                <a:lnTo>
                  <a:pt x="116" y="128"/>
                </a:lnTo>
                <a:lnTo>
                  <a:pt x="121" y="128"/>
                </a:lnTo>
                <a:lnTo>
                  <a:pt x="123" y="128"/>
                </a:lnTo>
                <a:lnTo>
                  <a:pt x="126" y="128"/>
                </a:lnTo>
                <a:lnTo>
                  <a:pt x="126" y="126"/>
                </a:lnTo>
                <a:lnTo>
                  <a:pt x="128" y="122"/>
                </a:lnTo>
                <a:lnTo>
                  <a:pt x="137" y="115"/>
                </a:lnTo>
                <a:lnTo>
                  <a:pt x="140" y="115"/>
                </a:lnTo>
                <a:lnTo>
                  <a:pt x="140" y="117"/>
                </a:lnTo>
                <a:lnTo>
                  <a:pt x="142" y="117"/>
                </a:lnTo>
                <a:lnTo>
                  <a:pt x="142" y="115"/>
                </a:lnTo>
                <a:lnTo>
                  <a:pt x="142" y="110"/>
                </a:lnTo>
                <a:lnTo>
                  <a:pt x="142" y="108"/>
                </a:lnTo>
                <a:lnTo>
                  <a:pt x="142" y="105"/>
                </a:lnTo>
                <a:lnTo>
                  <a:pt x="144" y="108"/>
                </a:lnTo>
                <a:lnTo>
                  <a:pt x="147" y="110"/>
                </a:lnTo>
                <a:lnTo>
                  <a:pt x="147" y="112"/>
                </a:lnTo>
                <a:lnTo>
                  <a:pt x="147" y="115"/>
                </a:lnTo>
                <a:lnTo>
                  <a:pt x="144" y="117"/>
                </a:lnTo>
                <a:lnTo>
                  <a:pt x="144" y="119"/>
                </a:lnTo>
                <a:lnTo>
                  <a:pt x="147" y="119"/>
                </a:lnTo>
                <a:lnTo>
                  <a:pt x="147" y="122"/>
                </a:lnTo>
                <a:lnTo>
                  <a:pt x="144" y="122"/>
                </a:lnTo>
                <a:lnTo>
                  <a:pt x="147" y="124"/>
                </a:lnTo>
                <a:lnTo>
                  <a:pt x="147" y="126"/>
                </a:lnTo>
                <a:lnTo>
                  <a:pt x="144" y="126"/>
                </a:lnTo>
                <a:lnTo>
                  <a:pt x="140" y="126"/>
                </a:lnTo>
                <a:lnTo>
                  <a:pt x="140" y="124"/>
                </a:lnTo>
                <a:lnTo>
                  <a:pt x="140" y="126"/>
                </a:lnTo>
                <a:lnTo>
                  <a:pt x="137" y="128"/>
                </a:lnTo>
                <a:lnTo>
                  <a:pt x="135" y="128"/>
                </a:lnTo>
                <a:lnTo>
                  <a:pt x="133" y="124"/>
                </a:lnTo>
                <a:lnTo>
                  <a:pt x="133" y="126"/>
                </a:lnTo>
                <a:lnTo>
                  <a:pt x="135" y="128"/>
                </a:lnTo>
                <a:lnTo>
                  <a:pt x="133" y="138"/>
                </a:lnTo>
                <a:lnTo>
                  <a:pt x="130" y="140"/>
                </a:lnTo>
                <a:lnTo>
                  <a:pt x="130" y="135"/>
                </a:lnTo>
                <a:lnTo>
                  <a:pt x="130" y="131"/>
                </a:lnTo>
                <a:lnTo>
                  <a:pt x="128" y="131"/>
                </a:lnTo>
                <a:lnTo>
                  <a:pt x="128" y="133"/>
                </a:lnTo>
                <a:lnTo>
                  <a:pt x="128" y="135"/>
                </a:lnTo>
                <a:lnTo>
                  <a:pt x="130" y="138"/>
                </a:lnTo>
                <a:lnTo>
                  <a:pt x="128" y="140"/>
                </a:lnTo>
                <a:lnTo>
                  <a:pt x="126" y="140"/>
                </a:lnTo>
                <a:lnTo>
                  <a:pt x="126" y="142"/>
                </a:lnTo>
                <a:lnTo>
                  <a:pt x="130" y="142"/>
                </a:lnTo>
                <a:lnTo>
                  <a:pt x="130" y="140"/>
                </a:lnTo>
                <a:lnTo>
                  <a:pt x="133" y="140"/>
                </a:lnTo>
                <a:lnTo>
                  <a:pt x="135" y="140"/>
                </a:lnTo>
                <a:lnTo>
                  <a:pt x="135" y="142"/>
                </a:lnTo>
                <a:lnTo>
                  <a:pt x="135" y="145"/>
                </a:lnTo>
                <a:lnTo>
                  <a:pt x="137" y="147"/>
                </a:lnTo>
                <a:lnTo>
                  <a:pt x="135" y="147"/>
                </a:lnTo>
                <a:lnTo>
                  <a:pt x="135" y="149"/>
                </a:lnTo>
                <a:lnTo>
                  <a:pt x="133" y="152"/>
                </a:lnTo>
                <a:lnTo>
                  <a:pt x="133" y="154"/>
                </a:lnTo>
                <a:lnTo>
                  <a:pt x="130" y="154"/>
                </a:lnTo>
                <a:lnTo>
                  <a:pt x="130" y="156"/>
                </a:lnTo>
                <a:lnTo>
                  <a:pt x="130" y="159"/>
                </a:lnTo>
                <a:lnTo>
                  <a:pt x="130" y="161"/>
                </a:lnTo>
                <a:lnTo>
                  <a:pt x="128" y="161"/>
                </a:lnTo>
                <a:lnTo>
                  <a:pt x="126" y="161"/>
                </a:lnTo>
                <a:lnTo>
                  <a:pt x="126" y="166"/>
                </a:lnTo>
                <a:lnTo>
                  <a:pt x="126" y="168"/>
                </a:lnTo>
                <a:lnTo>
                  <a:pt x="123" y="168"/>
                </a:lnTo>
                <a:lnTo>
                  <a:pt x="121" y="163"/>
                </a:lnTo>
                <a:lnTo>
                  <a:pt x="119" y="163"/>
                </a:lnTo>
                <a:lnTo>
                  <a:pt x="119" y="161"/>
                </a:lnTo>
                <a:lnTo>
                  <a:pt x="121" y="161"/>
                </a:lnTo>
                <a:lnTo>
                  <a:pt x="123" y="159"/>
                </a:lnTo>
                <a:lnTo>
                  <a:pt x="126" y="156"/>
                </a:lnTo>
                <a:lnTo>
                  <a:pt x="126" y="154"/>
                </a:lnTo>
                <a:lnTo>
                  <a:pt x="123" y="156"/>
                </a:lnTo>
                <a:lnTo>
                  <a:pt x="121" y="156"/>
                </a:lnTo>
                <a:lnTo>
                  <a:pt x="119" y="159"/>
                </a:lnTo>
                <a:lnTo>
                  <a:pt x="116" y="159"/>
                </a:lnTo>
                <a:lnTo>
                  <a:pt x="116" y="161"/>
                </a:lnTo>
                <a:lnTo>
                  <a:pt x="114" y="161"/>
                </a:lnTo>
                <a:lnTo>
                  <a:pt x="114" y="163"/>
                </a:lnTo>
                <a:lnTo>
                  <a:pt x="114" y="166"/>
                </a:lnTo>
                <a:lnTo>
                  <a:pt x="114" y="168"/>
                </a:lnTo>
                <a:lnTo>
                  <a:pt x="114" y="170"/>
                </a:lnTo>
                <a:lnTo>
                  <a:pt x="114" y="168"/>
                </a:lnTo>
                <a:lnTo>
                  <a:pt x="112" y="170"/>
                </a:lnTo>
                <a:lnTo>
                  <a:pt x="112" y="173"/>
                </a:lnTo>
                <a:lnTo>
                  <a:pt x="109" y="173"/>
                </a:lnTo>
                <a:lnTo>
                  <a:pt x="109" y="170"/>
                </a:lnTo>
                <a:lnTo>
                  <a:pt x="109" y="166"/>
                </a:lnTo>
                <a:lnTo>
                  <a:pt x="109" y="163"/>
                </a:lnTo>
                <a:lnTo>
                  <a:pt x="112" y="163"/>
                </a:lnTo>
                <a:lnTo>
                  <a:pt x="112" y="161"/>
                </a:lnTo>
                <a:lnTo>
                  <a:pt x="114" y="159"/>
                </a:lnTo>
                <a:lnTo>
                  <a:pt x="114" y="156"/>
                </a:lnTo>
                <a:lnTo>
                  <a:pt x="114" y="154"/>
                </a:lnTo>
                <a:lnTo>
                  <a:pt x="114" y="152"/>
                </a:lnTo>
                <a:lnTo>
                  <a:pt x="109" y="156"/>
                </a:lnTo>
                <a:lnTo>
                  <a:pt x="109" y="159"/>
                </a:lnTo>
                <a:lnTo>
                  <a:pt x="107" y="159"/>
                </a:lnTo>
                <a:lnTo>
                  <a:pt x="105" y="159"/>
                </a:lnTo>
                <a:lnTo>
                  <a:pt x="105" y="161"/>
                </a:lnTo>
                <a:lnTo>
                  <a:pt x="100" y="166"/>
                </a:lnTo>
                <a:lnTo>
                  <a:pt x="98" y="168"/>
                </a:lnTo>
                <a:lnTo>
                  <a:pt x="95" y="168"/>
                </a:lnTo>
                <a:lnTo>
                  <a:pt x="93" y="168"/>
                </a:lnTo>
                <a:lnTo>
                  <a:pt x="91" y="170"/>
                </a:lnTo>
                <a:lnTo>
                  <a:pt x="88" y="170"/>
                </a:lnTo>
                <a:lnTo>
                  <a:pt x="91" y="170"/>
                </a:lnTo>
                <a:lnTo>
                  <a:pt x="93" y="170"/>
                </a:lnTo>
                <a:lnTo>
                  <a:pt x="93" y="173"/>
                </a:lnTo>
                <a:lnTo>
                  <a:pt x="91" y="173"/>
                </a:lnTo>
                <a:lnTo>
                  <a:pt x="88" y="173"/>
                </a:lnTo>
                <a:lnTo>
                  <a:pt x="91" y="173"/>
                </a:lnTo>
                <a:lnTo>
                  <a:pt x="95" y="170"/>
                </a:lnTo>
                <a:lnTo>
                  <a:pt x="98" y="170"/>
                </a:lnTo>
                <a:lnTo>
                  <a:pt x="100" y="168"/>
                </a:lnTo>
                <a:lnTo>
                  <a:pt x="100" y="170"/>
                </a:lnTo>
                <a:lnTo>
                  <a:pt x="95" y="175"/>
                </a:lnTo>
                <a:lnTo>
                  <a:pt x="93" y="175"/>
                </a:lnTo>
                <a:lnTo>
                  <a:pt x="93" y="177"/>
                </a:lnTo>
                <a:lnTo>
                  <a:pt x="95" y="177"/>
                </a:lnTo>
                <a:lnTo>
                  <a:pt x="98" y="175"/>
                </a:lnTo>
                <a:lnTo>
                  <a:pt x="98" y="173"/>
                </a:lnTo>
                <a:lnTo>
                  <a:pt x="98" y="175"/>
                </a:lnTo>
                <a:lnTo>
                  <a:pt x="98" y="177"/>
                </a:lnTo>
                <a:lnTo>
                  <a:pt x="98" y="180"/>
                </a:lnTo>
                <a:lnTo>
                  <a:pt x="98" y="182"/>
                </a:lnTo>
                <a:lnTo>
                  <a:pt x="98" y="180"/>
                </a:lnTo>
                <a:lnTo>
                  <a:pt x="98" y="177"/>
                </a:lnTo>
                <a:lnTo>
                  <a:pt x="100" y="177"/>
                </a:lnTo>
                <a:lnTo>
                  <a:pt x="100" y="175"/>
                </a:lnTo>
                <a:lnTo>
                  <a:pt x="102" y="173"/>
                </a:lnTo>
                <a:lnTo>
                  <a:pt x="105" y="173"/>
                </a:lnTo>
                <a:lnTo>
                  <a:pt x="105" y="175"/>
                </a:lnTo>
                <a:lnTo>
                  <a:pt x="102" y="175"/>
                </a:lnTo>
                <a:lnTo>
                  <a:pt x="105" y="175"/>
                </a:lnTo>
                <a:lnTo>
                  <a:pt x="107" y="175"/>
                </a:lnTo>
                <a:lnTo>
                  <a:pt x="107" y="173"/>
                </a:lnTo>
                <a:lnTo>
                  <a:pt x="107" y="175"/>
                </a:lnTo>
                <a:lnTo>
                  <a:pt x="109" y="177"/>
                </a:lnTo>
                <a:lnTo>
                  <a:pt x="109" y="180"/>
                </a:lnTo>
                <a:lnTo>
                  <a:pt x="112" y="180"/>
                </a:lnTo>
                <a:lnTo>
                  <a:pt x="109" y="182"/>
                </a:lnTo>
                <a:lnTo>
                  <a:pt x="114" y="180"/>
                </a:lnTo>
                <a:lnTo>
                  <a:pt x="116" y="180"/>
                </a:lnTo>
                <a:lnTo>
                  <a:pt x="123" y="173"/>
                </a:lnTo>
                <a:lnTo>
                  <a:pt x="126" y="170"/>
                </a:lnTo>
                <a:lnTo>
                  <a:pt x="128" y="168"/>
                </a:lnTo>
                <a:lnTo>
                  <a:pt x="128" y="163"/>
                </a:lnTo>
                <a:lnTo>
                  <a:pt x="130" y="166"/>
                </a:lnTo>
                <a:lnTo>
                  <a:pt x="130" y="168"/>
                </a:lnTo>
                <a:lnTo>
                  <a:pt x="133" y="170"/>
                </a:lnTo>
                <a:lnTo>
                  <a:pt x="135" y="170"/>
                </a:lnTo>
                <a:lnTo>
                  <a:pt x="137" y="170"/>
                </a:lnTo>
                <a:lnTo>
                  <a:pt x="135" y="168"/>
                </a:lnTo>
                <a:lnTo>
                  <a:pt x="135" y="166"/>
                </a:lnTo>
                <a:lnTo>
                  <a:pt x="137" y="166"/>
                </a:lnTo>
                <a:lnTo>
                  <a:pt x="140" y="166"/>
                </a:lnTo>
                <a:lnTo>
                  <a:pt x="142" y="166"/>
                </a:lnTo>
                <a:lnTo>
                  <a:pt x="144" y="163"/>
                </a:lnTo>
                <a:lnTo>
                  <a:pt x="144" y="161"/>
                </a:lnTo>
                <a:lnTo>
                  <a:pt x="142" y="156"/>
                </a:lnTo>
                <a:lnTo>
                  <a:pt x="144" y="152"/>
                </a:lnTo>
                <a:lnTo>
                  <a:pt x="144" y="149"/>
                </a:lnTo>
                <a:lnTo>
                  <a:pt x="144" y="145"/>
                </a:lnTo>
                <a:lnTo>
                  <a:pt x="144" y="142"/>
                </a:lnTo>
                <a:lnTo>
                  <a:pt x="147" y="142"/>
                </a:lnTo>
                <a:lnTo>
                  <a:pt x="147" y="145"/>
                </a:lnTo>
                <a:lnTo>
                  <a:pt x="149" y="142"/>
                </a:lnTo>
                <a:lnTo>
                  <a:pt x="149" y="140"/>
                </a:lnTo>
                <a:lnTo>
                  <a:pt x="147" y="138"/>
                </a:lnTo>
                <a:lnTo>
                  <a:pt x="144" y="135"/>
                </a:lnTo>
                <a:lnTo>
                  <a:pt x="147" y="135"/>
                </a:lnTo>
                <a:lnTo>
                  <a:pt x="147" y="133"/>
                </a:lnTo>
                <a:lnTo>
                  <a:pt x="149" y="133"/>
                </a:lnTo>
                <a:lnTo>
                  <a:pt x="149" y="131"/>
                </a:lnTo>
                <a:lnTo>
                  <a:pt x="151" y="128"/>
                </a:lnTo>
                <a:lnTo>
                  <a:pt x="151" y="126"/>
                </a:lnTo>
                <a:lnTo>
                  <a:pt x="151" y="124"/>
                </a:lnTo>
                <a:lnTo>
                  <a:pt x="151" y="122"/>
                </a:lnTo>
                <a:lnTo>
                  <a:pt x="151" y="119"/>
                </a:lnTo>
                <a:lnTo>
                  <a:pt x="154" y="119"/>
                </a:lnTo>
                <a:lnTo>
                  <a:pt x="156" y="119"/>
                </a:lnTo>
                <a:lnTo>
                  <a:pt x="156" y="117"/>
                </a:lnTo>
                <a:lnTo>
                  <a:pt x="158" y="115"/>
                </a:lnTo>
                <a:lnTo>
                  <a:pt x="158" y="112"/>
                </a:lnTo>
                <a:lnTo>
                  <a:pt x="160" y="112"/>
                </a:lnTo>
                <a:lnTo>
                  <a:pt x="160" y="110"/>
                </a:lnTo>
                <a:lnTo>
                  <a:pt x="163" y="110"/>
                </a:lnTo>
                <a:lnTo>
                  <a:pt x="165" y="110"/>
                </a:lnTo>
                <a:lnTo>
                  <a:pt x="167" y="110"/>
                </a:lnTo>
                <a:lnTo>
                  <a:pt x="167" y="108"/>
                </a:lnTo>
                <a:lnTo>
                  <a:pt x="170" y="108"/>
                </a:lnTo>
                <a:lnTo>
                  <a:pt x="170" y="105"/>
                </a:lnTo>
                <a:lnTo>
                  <a:pt x="170" y="103"/>
                </a:lnTo>
                <a:lnTo>
                  <a:pt x="167" y="105"/>
                </a:lnTo>
                <a:lnTo>
                  <a:pt x="165" y="101"/>
                </a:lnTo>
                <a:lnTo>
                  <a:pt x="163" y="96"/>
                </a:lnTo>
                <a:lnTo>
                  <a:pt x="163" y="94"/>
                </a:lnTo>
                <a:lnTo>
                  <a:pt x="163" y="89"/>
                </a:lnTo>
                <a:lnTo>
                  <a:pt x="165" y="87"/>
                </a:lnTo>
                <a:lnTo>
                  <a:pt x="165" y="84"/>
                </a:lnTo>
                <a:lnTo>
                  <a:pt x="163" y="82"/>
                </a:lnTo>
                <a:lnTo>
                  <a:pt x="160" y="82"/>
                </a:lnTo>
                <a:lnTo>
                  <a:pt x="160" y="84"/>
                </a:lnTo>
                <a:lnTo>
                  <a:pt x="158" y="84"/>
                </a:lnTo>
                <a:lnTo>
                  <a:pt x="158" y="87"/>
                </a:lnTo>
                <a:lnTo>
                  <a:pt x="158" y="89"/>
                </a:lnTo>
                <a:lnTo>
                  <a:pt x="158" y="91"/>
                </a:lnTo>
                <a:lnTo>
                  <a:pt x="158" y="94"/>
                </a:lnTo>
                <a:lnTo>
                  <a:pt x="160" y="94"/>
                </a:lnTo>
                <a:lnTo>
                  <a:pt x="160" y="96"/>
                </a:lnTo>
                <a:lnTo>
                  <a:pt x="160" y="101"/>
                </a:lnTo>
                <a:lnTo>
                  <a:pt x="160" y="98"/>
                </a:lnTo>
                <a:lnTo>
                  <a:pt x="160" y="96"/>
                </a:lnTo>
                <a:lnTo>
                  <a:pt x="158" y="96"/>
                </a:lnTo>
                <a:lnTo>
                  <a:pt x="156" y="91"/>
                </a:lnTo>
                <a:lnTo>
                  <a:pt x="154" y="89"/>
                </a:lnTo>
                <a:lnTo>
                  <a:pt x="154" y="87"/>
                </a:lnTo>
                <a:lnTo>
                  <a:pt x="154" y="84"/>
                </a:lnTo>
                <a:lnTo>
                  <a:pt x="156" y="82"/>
                </a:lnTo>
                <a:lnTo>
                  <a:pt x="156" y="80"/>
                </a:lnTo>
                <a:lnTo>
                  <a:pt x="158" y="80"/>
                </a:lnTo>
                <a:lnTo>
                  <a:pt x="160" y="80"/>
                </a:lnTo>
                <a:lnTo>
                  <a:pt x="163" y="80"/>
                </a:lnTo>
                <a:lnTo>
                  <a:pt x="163" y="82"/>
                </a:lnTo>
                <a:lnTo>
                  <a:pt x="165" y="82"/>
                </a:lnTo>
                <a:lnTo>
                  <a:pt x="165" y="80"/>
                </a:lnTo>
                <a:lnTo>
                  <a:pt x="167" y="80"/>
                </a:lnTo>
                <a:lnTo>
                  <a:pt x="165" y="77"/>
                </a:lnTo>
                <a:lnTo>
                  <a:pt x="167" y="77"/>
                </a:lnTo>
                <a:lnTo>
                  <a:pt x="165" y="75"/>
                </a:lnTo>
                <a:lnTo>
                  <a:pt x="165" y="73"/>
                </a:lnTo>
                <a:lnTo>
                  <a:pt x="163" y="73"/>
                </a:lnTo>
                <a:lnTo>
                  <a:pt x="163" y="70"/>
                </a:lnTo>
                <a:lnTo>
                  <a:pt x="163" y="68"/>
                </a:lnTo>
                <a:lnTo>
                  <a:pt x="160" y="68"/>
                </a:lnTo>
                <a:lnTo>
                  <a:pt x="158" y="63"/>
                </a:lnTo>
                <a:lnTo>
                  <a:pt x="160" y="61"/>
                </a:lnTo>
                <a:lnTo>
                  <a:pt x="158" y="61"/>
                </a:lnTo>
                <a:lnTo>
                  <a:pt x="156" y="61"/>
                </a:lnTo>
                <a:lnTo>
                  <a:pt x="156" y="63"/>
                </a:lnTo>
                <a:lnTo>
                  <a:pt x="154" y="63"/>
                </a:lnTo>
                <a:lnTo>
                  <a:pt x="154" y="61"/>
                </a:lnTo>
                <a:lnTo>
                  <a:pt x="151" y="61"/>
                </a:lnTo>
                <a:lnTo>
                  <a:pt x="151" y="59"/>
                </a:lnTo>
                <a:lnTo>
                  <a:pt x="154" y="59"/>
                </a:lnTo>
                <a:lnTo>
                  <a:pt x="154" y="56"/>
                </a:lnTo>
                <a:lnTo>
                  <a:pt x="154" y="54"/>
                </a:lnTo>
                <a:lnTo>
                  <a:pt x="151" y="54"/>
                </a:lnTo>
                <a:lnTo>
                  <a:pt x="154" y="52"/>
                </a:lnTo>
                <a:lnTo>
                  <a:pt x="154" y="54"/>
                </a:lnTo>
                <a:lnTo>
                  <a:pt x="156" y="52"/>
                </a:lnTo>
                <a:lnTo>
                  <a:pt x="158" y="52"/>
                </a:lnTo>
                <a:lnTo>
                  <a:pt x="158" y="54"/>
                </a:lnTo>
                <a:lnTo>
                  <a:pt x="158" y="56"/>
                </a:lnTo>
                <a:lnTo>
                  <a:pt x="158" y="59"/>
                </a:lnTo>
                <a:lnTo>
                  <a:pt x="160" y="56"/>
                </a:lnTo>
                <a:lnTo>
                  <a:pt x="163" y="59"/>
                </a:lnTo>
                <a:lnTo>
                  <a:pt x="163" y="61"/>
                </a:lnTo>
                <a:lnTo>
                  <a:pt x="165" y="61"/>
                </a:lnTo>
                <a:lnTo>
                  <a:pt x="165" y="59"/>
                </a:lnTo>
                <a:lnTo>
                  <a:pt x="165" y="54"/>
                </a:lnTo>
                <a:lnTo>
                  <a:pt x="165" y="52"/>
                </a:lnTo>
                <a:lnTo>
                  <a:pt x="163" y="47"/>
                </a:lnTo>
                <a:lnTo>
                  <a:pt x="165" y="47"/>
                </a:lnTo>
                <a:lnTo>
                  <a:pt x="167" y="52"/>
                </a:lnTo>
                <a:lnTo>
                  <a:pt x="170" y="52"/>
                </a:lnTo>
                <a:lnTo>
                  <a:pt x="172" y="49"/>
                </a:lnTo>
                <a:lnTo>
                  <a:pt x="172" y="47"/>
                </a:lnTo>
                <a:lnTo>
                  <a:pt x="172" y="45"/>
                </a:lnTo>
                <a:lnTo>
                  <a:pt x="170" y="45"/>
                </a:lnTo>
                <a:lnTo>
                  <a:pt x="170" y="42"/>
                </a:lnTo>
                <a:lnTo>
                  <a:pt x="170" y="40"/>
                </a:lnTo>
                <a:lnTo>
                  <a:pt x="170" y="38"/>
                </a:lnTo>
                <a:lnTo>
                  <a:pt x="170" y="35"/>
                </a:lnTo>
                <a:lnTo>
                  <a:pt x="172" y="33"/>
                </a:lnTo>
                <a:lnTo>
                  <a:pt x="172" y="31"/>
                </a:lnTo>
                <a:lnTo>
                  <a:pt x="170" y="28"/>
                </a:lnTo>
                <a:lnTo>
                  <a:pt x="167" y="28"/>
                </a:lnTo>
                <a:lnTo>
                  <a:pt x="165" y="31"/>
                </a:lnTo>
                <a:lnTo>
                  <a:pt x="163" y="33"/>
                </a:lnTo>
                <a:lnTo>
                  <a:pt x="160" y="31"/>
                </a:lnTo>
                <a:lnTo>
                  <a:pt x="163" y="31"/>
                </a:lnTo>
                <a:lnTo>
                  <a:pt x="163" y="28"/>
                </a:lnTo>
                <a:lnTo>
                  <a:pt x="163" y="26"/>
                </a:lnTo>
                <a:lnTo>
                  <a:pt x="163" y="24"/>
                </a:lnTo>
                <a:lnTo>
                  <a:pt x="160" y="26"/>
                </a:lnTo>
                <a:lnTo>
                  <a:pt x="163" y="24"/>
                </a:lnTo>
                <a:lnTo>
                  <a:pt x="163" y="21"/>
                </a:lnTo>
                <a:lnTo>
                  <a:pt x="160" y="17"/>
                </a:lnTo>
                <a:lnTo>
                  <a:pt x="160" y="14"/>
                </a:lnTo>
                <a:lnTo>
                  <a:pt x="163" y="14"/>
                </a:lnTo>
                <a:lnTo>
                  <a:pt x="163" y="12"/>
                </a:lnTo>
                <a:lnTo>
                  <a:pt x="158" y="10"/>
                </a:lnTo>
                <a:lnTo>
                  <a:pt x="158" y="7"/>
                </a:lnTo>
                <a:lnTo>
                  <a:pt x="160" y="7"/>
                </a:lnTo>
                <a:lnTo>
                  <a:pt x="165" y="10"/>
                </a:lnTo>
                <a:lnTo>
                  <a:pt x="165" y="7"/>
                </a:lnTo>
                <a:lnTo>
                  <a:pt x="163" y="5"/>
                </a:lnTo>
                <a:close/>
              </a:path>
            </a:pathLst>
          </a:custGeom>
          <a:solidFill>
            <a:srgbClr val="3EAD92"/>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Tree>
    <p:extLst>
      <p:ext uri="{BB962C8B-B14F-4D97-AF65-F5344CB8AC3E}">
        <p14:creationId xmlns:p14="http://schemas.microsoft.com/office/powerpoint/2010/main" val="241510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30000" y="622800"/>
            <a:ext cx="10933350" cy="332399"/>
          </a:xfrm>
        </p:spPr>
        <p:txBody>
          <a:bodyPr/>
          <a:lstStyle/>
          <a:p>
            <a:r>
              <a:rPr lang="en-US" dirty="0">
                <a:solidFill>
                  <a:srgbClr val="29BA74"/>
                </a:solidFill>
              </a:rPr>
              <a:t>Recommended protocols for </a:t>
            </a:r>
            <a:r>
              <a:rPr lang="en-US" b="1" dirty="0">
                <a:solidFill>
                  <a:srgbClr val="29BA74"/>
                </a:solidFill>
              </a:rPr>
              <a:t>food services </a:t>
            </a:r>
            <a:r>
              <a:rPr lang="en-US" dirty="0">
                <a:solidFill>
                  <a:srgbClr val="29BA74"/>
                </a:solidFill>
              </a:rPr>
              <a:t>to resume operations (1/2)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6" y="1753172"/>
            <a:ext cx="8375369" cy="1623521"/>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Complete thorough and detailed cleaning of entire facility, with focus on high-contact areas that would be touched by both students/personnel</a:t>
            </a:r>
            <a:endParaRPr lang="en-US" sz="105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1050" dirty="0">
                <a:solidFill>
                  <a:srgbClr val="575757">
                    <a:lumMod val="100000"/>
                  </a:srgbClr>
                </a:solidFill>
              </a:rPr>
              <a:t>If relevant, consider single-use menus only; follow WA State phased reopening guidance for menus </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Make hand sanitizer readily available to </a:t>
            </a:r>
            <a:r>
              <a:rPr lang="en-US" sz="1050" dirty="0">
                <a:solidFill>
                  <a:srgbClr val="575757">
                    <a:lumMod val="100000"/>
                  </a:srgbClr>
                </a:solidFill>
              </a:rPr>
              <a:t>workers and </a:t>
            </a:r>
            <a:r>
              <a:rPr sz="1050" dirty="0">
                <a:solidFill>
                  <a:srgbClr val="575757">
                    <a:lumMod val="100000"/>
                  </a:srgbClr>
                </a:solidFill>
              </a:rPr>
              <a:t>visitors at counters, tables and stations and consider touchless solutions</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Complete routine sanitization of high-touch surfaces and shared resources (e.g., door handles, points of sales)</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Use </a:t>
            </a:r>
            <a:r>
              <a:rPr sz="1050" dirty="0">
                <a:solidFill>
                  <a:srgbClr val="575757">
                    <a:lumMod val="100000"/>
                  </a:srgbClr>
                </a:solidFill>
                <a:hlinkClick r:id="rId7"/>
              </a:rPr>
              <a:t>EPA-registered disinfectant products </a:t>
            </a:r>
            <a:r>
              <a:rPr sz="1050" dirty="0">
                <a:solidFill>
                  <a:srgbClr val="575757">
                    <a:lumMod val="100000"/>
                  </a:srgbClr>
                </a:solidFill>
              </a:rPr>
              <a:t>and avoid all food contact surfaces when using disinfectants</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Consider reducing facility hours for extra deep cleaning</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Cleaning staff wear disposable gloves and gowns for all tasks in the cleaning process, including handling trash</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When dining reopens, sanitize tabletops, booths, etc. between </a:t>
            </a:r>
            <a:r>
              <a:rPr sz="1050" dirty="0" err="1">
                <a:solidFill>
                  <a:srgbClr val="575757">
                    <a:lumMod val="100000"/>
                  </a:srgbClr>
                </a:solidFill>
              </a:rPr>
              <a:t>seatings</a:t>
            </a:r>
            <a:endParaRPr sz="105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Clean and sanitize restrooms regularly based on frequency of use once dining reopens</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438946"/>
            <a:ext cx="0" cy="4772257"/>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372596"/>
            <a:ext cx="2296074" cy="1014174"/>
          </a:xfrm>
          <a:prstGeom prst="rect">
            <a:avLst/>
          </a:prstGeom>
          <a:solidFill>
            <a:srgbClr val="FFFFFF"/>
          </a:solidFill>
          <a:ln w="19050"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387714"/>
            <a:ext cx="2296069" cy="392415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The following checklist </a:t>
            </a:r>
            <a:r>
              <a:rPr lang="en-US" sz="1200" spc="-10" dirty="0">
                <a:solidFill>
                  <a:srgbClr val="575757"/>
                </a:solidFill>
              </a:rPr>
              <a:t>provides recommendations</a:t>
            </a:r>
            <a:r>
              <a:rPr lang="en-US" sz="1200" dirty="0">
                <a:solidFill>
                  <a:srgbClr val="575757"/>
                </a:solidFill>
              </a:rPr>
              <a:t> for campus food services to reopen operations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These actions will run</a:t>
            </a:r>
            <a:br>
              <a:rPr lang="en-US" sz="1200" dirty="0">
                <a:solidFill>
                  <a:srgbClr val="575757"/>
                </a:solidFill>
              </a:rPr>
            </a:br>
            <a:r>
              <a:rPr lang="en-US" sz="1200" dirty="0">
                <a:solidFill>
                  <a:srgbClr val="575757"/>
                </a:solidFill>
              </a:rPr>
              <a:t>in parallel to public</a:t>
            </a:r>
            <a:br>
              <a:rPr lang="en-US" sz="1200" dirty="0">
                <a:solidFill>
                  <a:srgbClr val="575757"/>
                </a:solidFill>
              </a:rPr>
            </a:br>
            <a:r>
              <a:rPr lang="en-US" sz="12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Subject to change based on public health guidance</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Note: Must consider that food services on a campus will have regular visits and thus may be higher risk than a restaurant</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6" y="4010600"/>
            <a:ext cx="8515688" cy="2115964"/>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Maintain physical distancing of 6 feet for extended periods of &gt;1</a:t>
            </a:r>
            <a:r>
              <a:rPr lang="en-US" sz="1050" dirty="0">
                <a:solidFill>
                  <a:srgbClr val="575757">
                    <a:lumMod val="100000"/>
                  </a:srgbClr>
                </a:solidFill>
              </a:rPr>
              <a:t>5</a:t>
            </a:r>
            <a:r>
              <a:rPr sz="1050" dirty="0">
                <a:solidFill>
                  <a:srgbClr val="575757">
                    <a:lumMod val="100000"/>
                  </a:srgbClr>
                </a:solidFill>
              </a:rPr>
              <a:t> minutes (e.g., students waiting in-line to enter facility, customers waiting for takeaway); PPE </a:t>
            </a:r>
            <a:r>
              <a:rPr lang="en-US" sz="1050" dirty="0">
                <a:solidFill>
                  <a:srgbClr val="575757">
                    <a:lumMod val="100000"/>
                  </a:srgbClr>
                </a:solidFill>
              </a:rPr>
              <a:t>to</a:t>
            </a:r>
            <a:r>
              <a:rPr sz="1050" dirty="0">
                <a:solidFill>
                  <a:srgbClr val="575757">
                    <a:lumMod val="100000"/>
                  </a:srgbClr>
                </a:solidFill>
              </a:rPr>
              <a:t> be provided </a:t>
            </a:r>
            <a:r>
              <a:rPr lang="en-US" sz="1050" dirty="0">
                <a:solidFill>
                  <a:srgbClr val="575757">
                    <a:lumMod val="100000"/>
                  </a:srgbClr>
                </a:solidFill>
              </a:rPr>
              <a:t>for all workers </a:t>
            </a:r>
          </a:p>
          <a:p>
            <a:pPr lvl="1" defTabSz="685800">
              <a:buClr>
                <a:srgbClr val="29BA74">
                  <a:lumMod val="100000"/>
                </a:srgbClr>
              </a:buClr>
              <a:buSzPct val="100000"/>
              <a:buFont typeface="Wingdings" panose="05000000000000000000" pitchFamily="2" charset="2"/>
              <a:buChar char="q"/>
            </a:pPr>
            <a:r>
              <a:rPr lang="en-US" sz="1050" dirty="0">
                <a:solidFill>
                  <a:srgbClr val="575757">
                    <a:lumMod val="100000"/>
                  </a:srgbClr>
                </a:solidFill>
              </a:rPr>
              <a:t>Require dining staff to wear face coverings; follow WA State reopening guidelines and </a:t>
            </a:r>
            <a:r>
              <a:rPr lang="en-US" sz="1050" dirty="0">
                <a:solidFill>
                  <a:srgbClr val="575757"/>
                </a:solidFill>
                <a:hlinkClick r:id="rId8"/>
              </a:rPr>
              <a:t>WA Labor and Industries guidelines for masks </a:t>
            </a:r>
            <a:endParaRPr lang="en-US" sz="105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Implement floor markings to promote physical distancing</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Post signs to remind students/personnel of physical distancing, PPE requirements and to use hand sanitizer</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Enforce capacity limits (e.g., enforced at point of entry with clickers); follow WA </a:t>
            </a:r>
            <a:r>
              <a:rPr lang="en-US" sz="1050" dirty="0">
                <a:solidFill>
                  <a:srgbClr val="575757">
                    <a:lumMod val="100000"/>
                  </a:srgbClr>
                </a:solidFill>
              </a:rPr>
              <a:t>S</a:t>
            </a:r>
            <a:r>
              <a:rPr sz="1050" dirty="0">
                <a:solidFill>
                  <a:srgbClr val="575757">
                    <a:lumMod val="100000"/>
                  </a:srgbClr>
                </a:solidFill>
              </a:rPr>
              <a:t>tate reopening guidelines for restaurants</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Consider an exit from the facility separate from the entrance</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Manage employee schedules to allow for physical distancing whenever possible</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Where possible, workstations </a:t>
            </a:r>
            <a:r>
              <a:rPr lang="en-US" sz="1050" dirty="0">
                <a:solidFill>
                  <a:srgbClr val="575757">
                    <a:lumMod val="100000"/>
                  </a:srgbClr>
                </a:solidFill>
              </a:rPr>
              <a:t>to</a:t>
            </a:r>
            <a:r>
              <a:rPr sz="1050" dirty="0">
                <a:solidFill>
                  <a:srgbClr val="575757">
                    <a:lumMod val="100000"/>
                  </a:srgbClr>
                </a:solidFill>
              </a:rPr>
              <a:t> be staggered so employees can avoid standing direct next to one another</a:t>
            </a:r>
          </a:p>
          <a:p>
            <a:pPr lvl="1" defTabSz="685800">
              <a:buClr>
                <a:srgbClr val="29BA74">
                  <a:lumMod val="100000"/>
                </a:srgbClr>
              </a:buClr>
              <a:buSzPct val="100000"/>
              <a:buFont typeface="Wingdings" panose="05000000000000000000" pitchFamily="2" charset="2"/>
              <a:buChar char="q"/>
            </a:pPr>
            <a:r>
              <a:rPr sz="1050" dirty="0">
                <a:solidFill>
                  <a:srgbClr val="575757">
                    <a:lumMod val="100000"/>
                  </a:srgbClr>
                </a:solidFill>
              </a:rPr>
              <a:t>Limit the number of employees allowed simultaneously in any break rooms</a:t>
            </a:r>
          </a:p>
          <a:p>
            <a:pPr lvl="1" defTabSz="685800">
              <a:buClr>
                <a:srgbClr val="29BA74">
                  <a:lumMod val="100000"/>
                </a:srgbClr>
              </a:buClr>
              <a:buSzPct val="100000"/>
              <a:buFont typeface="Wingdings" panose="05000000000000000000" pitchFamily="2" charset="2"/>
              <a:buChar char="q"/>
            </a:pPr>
            <a:r>
              <a:rPr sz="1050" spc="-30" dirty="0">
                <a:solidFill>
                  <a:srgbClr val="575757">
                    <a:lumMod val="100000"/>
                  </a:srgbClr>
                </a:solidFill>
              </a:rPr>
              <a:t>Update floor plans for common dining areas, redesigning seating arrangements to </a:t>
            </a:r>
            <a:r>
              <a:rPr lang="en-US" sz="1050" dirty="0">
                <a:solidFill>
                  <a:srgbClr val="575757">
                    <a:lumMod val="100000"/>
                  </a:srgbClr>
                </a:solidFill>
              </a:rPr>
              <a:t>ensure to ensure physical distancing may be maintained  between tables while visitors are eating once dining reopens</a:t>
            </a:r>
          </a:p>
          <a:p>
            <a:pPr lvl="1" defTabSz="685800">
              <a:buClr>
                <a:srgbClr val="29BA74">
                  <a:lumMod val="100000"/>
                </a:srgbClr>
              </a:buClr>
              <a:buSzPct val="100000"/>
              <a:buFont typeface="Wingdings" panose="05000000000000000000" pitchFamily="2" charset="2"/>
              <a:buChar char="q"/>
            </a:pPr>
            <a:r>
              <a:rPr lang="en-US" sz="1050" dirty="0">
                <a:solidFill>
                  <a:srgbClr val="575757">
                    <a:lumMod val="100000"/>
                  </a:srgbClr>
                </a:solidFill>
              </a:rPr>
              <a:t>Limit amount of time each patron is allowed to remain in order to reduce exposure</a:t>
            </a:r>
          </a:p>
        </p:txBody>
      </p:sp>
      <p:sp>
        <p:nvSpPr>
          <p:cNvPr id="35" name="Rounded Rectangle 34"/>
          <p:cNvSpPr/>
          <p:nvPr/>
        </p:nvSpPr>
        <p:spPr>
          <a:xfrm>
            <a:off x="3222493" y="1372596"/>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Cleaning and sanitizing</a:t>
            </a:r>
          </a:p>
        </p:txBody>
      </p:sp>
      <p:sp>
        <p:nvSpPr>
          <p:cNvPr id="36" name="Freeform 35"/>
          <p:cNvSpPr/>
          <p:nvPr/>
        </p:nvSpPr>
        <p:spPr>
          <a:xfrm rot="16200000">
            <a:off x="3322016" y="1273076"/>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496167"/>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2" name="Group 41"/>
          <p:cNvGrpSpPr>
            <a:grpSpLocks noChangeAspect="1"/>
          </p:cNvGrpSpPr>
          <p:nvPr/>
        </p:nvGrpSpPr>
        <p:grpSpPr>
          <a:xfrm>
            <a:off x="3279389" y="1388709"/>
            <a:ext cx="365760" cy="365760"/>
            <a:chOff x="5272088" y="2605088"/>
            <a:chExt cx="1647825" cy="1647825"/>
          </a:xfrm>
        </p:grpSpPr>
        <p:sp>
          <p:nvSpPr>
            <p:cNvPr id="43" name="AutoShape 3"/>
            <p:cNvSpPr>
              <a:spLocks noChangeAspect="1" noChangeArrowheads="1" noTextEdit="1"/>
            </p:cNvSpPr>
            <p:nvPr/>
          </p:nvSpPr>
          <p:spPr bwMode="auto">
            <a:xfrm>
              <a:off x="5272088" y="2605088"/>
              <a:ext cx="1647825" cy="1647825"/>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44" name="Group 43"/>
            <p:cNvGrpSpPr/>
            <p:nvPr/>
          </p:nvGrpSpPr>
          <p:grpSpPr>
            <a:xfrm>
              <a:off x="5726113" y="2775744"/>
              <a:ext cx="739775" cy="1306512"/>
              <a:chOff x="5726113" y="2774950"/>
              <a:chExt cx="739775" cy="1306512"/>
            </a:xfrm>
          </p:grpSpPr>
          <p:sp>
            <p:nvSpPr>
              <p:cNvPr id="45" name="Freeform 44"/>
              <p:cNvSpPr>
                <a:spLocks/>
              </p:cNvSpPr>
              <p:nvPr/>
            </p:nvSpPr>
            <p:spPr bwMode="auto">
              <a:xfrm>
                <a:off x="5726113" y="2774950"/>
                <a:ext cx="739775" cy="1306512"/>
              </a:xfrm>
              <a:custGeom>
                <a:avLst/>
                <a:gdLst>
                  <a:gd name="connsiteX0" fmla="*/ 0 w 739775"/>
                  <a:gd name="connsiteY0" fmla="*/ 1217612 h 1306512"/>
                  <a:gd name="connsiteX1" fmla="*/ 739775 w 739775"/>
                  <a:gd name="connsiteY1" fmla="*/ 1217612 h 1306512"/>
                  <a:gd name="connsiteX2" fmla="*/ 641043 w 739775"/>
                  <a:gd name="connsiteY2" fmla="*/ 1306512 h 1306512"/>
                  <a:gd name="connsiteX3" fmla="*/ 98732 w 739775"/>
                  <a:gd name="connsiteY3" fmla="*/ 1306512 h 1306512"/>
                  <a:gd name="connsiteX4" fmla="*/ 0 w 739775"/>
                  <a:gd name="connsiteY4" fmla="*/ 1217612 h 1306512"/>
                  <a:gd name="connsiteX5" fmla="*/ 242812 w 739775"/>
                  <a:gd name="connsiteY5" fmla="*/ 0 h 1306512"/>
                  <a:gd name="connsiteX6" fmla="*/ 456509 w 739775"/>
                  <a:gd name="connsiteY6" fmla="*/ 8563 h 1306512"/>
                  <a:gd name="connsiteX7" fmla="*/ 579438 w 739775"/>
                  <a:gd name="connsiteY7" fmla="*/ 46383 h 1306512"/>
                  <a:gd name="connsiteX8" fmla="*/ 549421 w 739775"/>
                  <a:gd name="connsiteY8" fmla="*/ 77068 h 1306512"/>
                  <a:gd name="connsiteX9" fmla="*/ 445788 w 739775"/>
                  <a:gd name="connsiteY9" fmla="*/ 53519 h 1306512"/>
                  <a:gd name="connsiteX10" fmla="*/ 412912 w 739775"/>
                  <a:gd name="connsiteY10" fmla="*/ 54947 h 1306512"/>
                  <a:gd name="connsiteX11" fmla="*/ 412912 w 739775"/>
                  <a:gd name="connsiteY11" fmla="*/ 144145 h 1306512"/>
                  <a:gd name="connsiteX12" fmla="*/ 426491 w 739775"/>
                  <a:gd name="connsiteY12" fmla="*/ 144145 h 1306512"/>
                  <a:gd name="connsiteX13" fmla="*/ 442215 w 739775"/>
                  <a:gd name="connsiteY13" fmla="*/ 159844 h 1306512"/>
                  <a:gd name="connsiteX14" fmla="*/ 442215 w 739775"/>
                  <a:gd name="connsiteY14" fmla="*/ 182679 h 1306512"/>
                  <a:gd name="connsiteX15" fmla="*/ 482238 w 739775"/>
                  <a:gd name="connsiteY15" fmla="*/ 182679 h 1306512"/>
                  <a:gd name="connsiteX16" fmla="*/ 497962 w 739775"/>
                  <a:gd name="connsiteY16" fmla="*/ 198378 h 1306512"/>
                  <a:gd name="connsiteX17" fmla="*/ 497962 w 739775"/>
                  <a:gd name="connsiteY17" fmla="*/ 360363 h 1306512"/>
                  <a:gd name="connsiteX18" fmla="*/ 242812 w 739775"/>
                  <a:gd name="connsiteY18" fmla="*/ 360363 h 1306512"/>
                  <a:gd name="connsiteX19" fmla="*/ 242812 w 739775"/>
                  <a:gd name="connsiteY19" fmla="*/ 198378 h 1306512"/>
                  <a:gd name="connsiteX20" fmla="*/ 258536 w 739775"/>
                  <a:gd name="connsiteY20" fmla="*/ 182679 h 1306512"/>
                  <a:gd name="connsiteX21" fmla="*/ 297844 w 739775"/>
                  <a:gd name="connsiteY21" fmla="*/ 182679 h 1306512"/>
                  <a:gd name="connsiteX22" fmla="*/ 297844 w 739775"/>
                  <a:gd name="connsiteY22" fmla="*/ 159844 h 1306512"/>
                  <a:gd name="connsiteX23" fmla="*/ 313568 w 739775"/>
                  <a:gd name="connsiteY23" fmla="*/ 144145 h 1306512"/>
                  <a:gd name="connsiteX24" fmla="*/ 327147 w 739775"/>
                  <a:gd name="connsiteY24" fmla="*/ 144145 h 1306512"/>
                  <a:gd name="connsiteX25" fmla="*/ 327147 w 739775"/>
                  <a:gd name="connsiteY25" fmla="*/ 59228 h 1306512"/>
                  <a:gd name="connsiteX26" fmla="*/ 234950 w 739775"/>
                  <a:gd name="connsiteY26" fmla="*/ 43529 h 1306512"/>
                  <a:gd name="connsiteX27" fmla="*/ 242812 w 739775"/>
                  <a:gd name="connsiteY27" fmla="*/ 0 h 130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9775" h="1306512">
                    <a:moveTo>
                      <a:pt x="0" y="1217612"/>
                    </a:moveTo>
                    <a:lnTo>
                      <a:pt x="739775" y="1217612"/>
                    </a:lnTo>
                    <a:cubicBezTo>
                      <a:pt x="735483" y="1266685"/>
                      <a:pt x="693271" y="1306512"/>
                      <a:pt x="641043" y="1306512"/>
                    </a:cubicBezTo>
                    <a:cubicBezTo>
                      <a:pt x="641043" y="1306512"/>
                      <a:pt x="641043" y="1306512"/>
                      <a:pt x="98732" y="1306512"/>
                    </a:cubicBezTo>
                    <a:cubicBezTo>
                      <a:pt x="47219" y="1306512"/>
                      <a:pt x="5008" y="1266685"/>
                      <a:pt x="0" y="1217612"/>
                    </a:cubicBezTo>
                    <a:close/>
                    <a:moveTo>
                      <a:pt x="242812" y="0"/>
                    </a:moveTo>
                    <a:cubicBezTo>
                      <a:pt x="242812" y="0"/>
                      <a:pt x="306421" y="23549"/>
                      <a:pt x="456509" y="8563"/>
                    </a:cubicBezTo>
                    <a:cubicBezTo>
                      <a:pt x="456509" y="8563"/>
                      <a:pt x="538700" y="0"/>
                      <a:pt x="579438" y="46383"/>
                    </a:cubicBezTo>
                    <a:cubicBezTo>
                      <a:pt x="579438" y="46383"/>
                      <a:pt x="579438" y="46383"/>
                      <a:pt x="549421" y="77068"/>
                    </a:cubicBezTo>
                    <a:cubicBezTo>
                      <a:pt x="549421" y="77068"/>
                      <a:pt x="510827" y="52806"/>
                      <a:pt x="445788" y="53519"/>
                    </a:cubicBezTo>
                    <a:cubicBezTo>
                      <a:pt x="434353" y="54233"/>
                      <a:pt x="423632" y="54233"/>
                      <a:pt x="412912" y="54947"/>
                    </a:cubicBezTo>
                    <a:cubicBezTo>
                      <a:pt x="412912" y="54947"/>
                      <a:pt x="412912" y="54947"/>
                      <a:pt x="412912" y="144145"/>
                    </a:cubicBezTo>
                    <a:cubicBezTo>
                      <a:pt x="412912" y="144145"/>
                      <a:pt x="412912" y="144145"/>
                      <a:pt x="426491" y="144145"/>
                    </a:cubicBezTo>
                    <a:cubicBezTo>
                      <a:pt x="435782" y="144145"/>
                      <a:pt x="442215" y="151281"/>
                      <a:pt x="442215" y="159844"/>
                    </a:cubicBezTo>
                    <a:cubicBezTo>
                      <a:pt x="442215" y="159844"/>
                      <a:pt x="442215" y="159844"/>
                      <a:pt x="442215" y="182679"/>
                    </a:cubicBezTo>
                    <a:cubicBezTo>
                      <a:pt x="442215" y="182679"/>
                      <a:pt x="442215" y="182679"/>
                      <a:pt x="482238" y="182679"/>
                    </a:cubicBezTo>
                    <a:cubicBezTo>
                      <a:pt x="490815" y="182679"/>
                      <a:pt x="497962" y="189815"/>
                      <a:pt x="497962" y="198378"/>
                    </a:cubicBezTo>
                    <a:cubicBezTo>
                      <a:pt x="497962" y="198378"/>
                      <a:pt x="497962" y="198378"/>
                      <a:pt x="497962" y="360363"/>
                    </a:cubicBezTo>
                    <a:cubicBezTo>
                      <a:pt x="497962" y="360363"/>
                      <a:pt x="497962" y="360363"/>
                      <a:pt x="242812" y="360363"/>
                    </a:cubicBezTo>
                    <a:cubicBezTo>
                      <a:pt x="242812" y="360363"/>
                      <a:pt x="242812" y="360363"/>
                      <a:pt x="242812" y="198378"/>
                    </a:cubicBezTo>
                    <a:cubicBezTo>
                      <a:pt x="242812" y="189815"/>
                      <a:pt x="249959" y="182679"/>
                      <a:pt x="258536" y="182679"/>
                    </a:cubicBezTo>
                    <a:cubicBezTo>
                      <a:pt x="258536" y="182679"/>
                      <a:pt x="258536" y="182679"/>
                      <a:pt x="297844" y="182679"/>
                    </a:cubicBezTo>
                    <a:cubicBezTo>
                      <a:pt x="297844" y="182679"/>
                      <a:pt x="297844" y="182679"/>
                      <a:pt x="297844" y="159844"/>
                    </a:cubicBezTo>
                    <a:cubicBezTo>
                      <a:pt x="297844" y="151281"/>
                      <a:pt x="304991" y="144145"/>
                      <a:pt x="313568" y="144145"/>
                    </a:cubicBezTo>
                    <a:cubicBezTo>
                      <a:pt x="313568" y="144145"/>
                      <a:pt x="313568" y="144145"/>
                      <a:pt x="327147" y="144145"/>
                    </a:cubicBezTo>
                    <a:lnTo>
                      <a:pt x="327147" y="59228"/>
                    </a:lnTo>
                    <a:cubicBezTo>
                      <a:pt x="297844" y="58515"/>
                      <a:pt x="267827" y="54233"/>
                      <a:pt x="234950" y="43529"/>
                    </a:cubicBezTo>
                    <a:cubicBezTo>
                      <a:pt x="234950" y="43529"/>
                      <a:pt x="234950" y="43529"/>
                      <a:pt x="24281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46" name="Freeform 7"/>
              <p:cNvSpPr>
                <a:spLocks noEditPoints="1"/>
              </p:cNvSpPr>
              <p:nvPr/>
            </p:nvSpPr>
            <p:spPr bwMode="auto">
              <a:xfrm>
                <a:off x="5727701" y="3167063"/>
                <a:ext cx="736600" cy="793750"/>
              </a:xfrm>
              <a:custGeom>
                <a:avLst/>
                <a:gdLst>
                  <a:gd name="T0" fmla="*/ 975 w 1030"/>
                  <a:gd name="T1" fmla="*/ 555 h 1110"/>
                  <a:gd name="T2" fmla="*/ 973 w 1030"/>
                  <a:gd name="T3" fmla="*/ 532 h 1110"/>
                  <a:gd name="T4" fmla="*/ 971 w 1030"/>
                  <a:gd name="T5" fmla="*/ 509 h 1110"/>
                  <a:gd name="T6" fmla="*/ 971 w 1030"/>
                  <a:gd name="T7" fmla="*/ 509 h 1110"/>
                  <a:gd name="T8" fmla="*/ 959 w 1030"/>
                  <a:gd name="T9" fmla="*/ 390 h 1110"/>
                  <a:gd name="T10" fmla="*/ 955 w 1030"/>
                  <a:gd name="T11" fmla="*/ 345 h 1110"/>
                  <a:gd name="T12" fmla="*/ 939 w 1030"/>
                  <a:gd name="T13" fmla="*/ 188 h 1110"/>
                  <a:gd name="T14" fmla="*/ 939 w 1030"/>
                  <a:gd name="T15" fmla="*/ 186 h 1110"/>
                  <a:gd name="T16" fmla="*/ 732 w 1030"/>
                  <a:gd name="T17" fmla="*/ 0 h 1110"/>
                  <a:gd name="T18" fmla="*/ 299 w 1030"/>
                  <a:gd name="T19" fmla="*/ 0 h 1110"/>
                  <a:gd name="T20" fmla="*/ 93 w 1030"/>
                  <a:gd name="T21" fmla="*/ 179 h 1110"/>
                  <a:gd name="T22" fmla="*/ 92 w 1030"/>
                  <a:gd name="T23" fmla="*/ 188 h 1110"/>
                  <a:gd name="T24" fmla="*/ 85 w 1030"/>
                  <a:gd name="T25" fmla="*/ 253 h 1110"/>
                  <a:gd name="T26" fmla="*/ 79 w 1030"/>
                  <a:gd name="T27" fmla="*/ 320 h 1110"/>
                  <a:gd name="T28" fmla="*/ 79 w 1030"/>
                  <a:gd name="T29" fmla="*/ 320 h 1110"/>
                  <a:gd name="T30" fmla="*/ 76 w 1030"/>
                  <a:gd name="T31" fmla="*/ 345 h 1110"/>
                  <a:gd name="T32" fmla="*/ 74 w 1030"/>
                  <a:gd name="T33" fmla="*/ 370 h 1110"/>
                  <a:gd name="T34" fmla="*/ 67 w 1030"/>
                  <a:gd name="T35" fmla="*/ 438 h 1110"/>
                  <a:gd name="T36" fmla="*/ 67 w 1030"/>
                  <a:gd name="T37" fmla="*/ 438 h 1110"/>
                  <a:gd name="T38" fmla="*/ 0 w 1030"/>
                  <a:gd name="T39" fmla="*/ 1110 h 1110"/>
                  <a:gd name="T40" fmla="*/ 1030 w 1030"/>
                  <a:gd name="T41" fmla="*/ 1110 h 1110"/>
                  <a:gd name="T42" fmla="*/ 975 w 1030"/>
                  <a:gd name="T43" fmla="*/ 555 h 1110"/>
                  <a:gd name="T44" fmla="*/ 136 w 1030"/>
                  <a:gd name="T45" fmla="*/ 192 h 1110"/>
                  <a:gd name="T46" fmla="*/ 299 w 1030"/>
                  <a:gd name="T47" fmla="*/ 44 h 1110"/>
                  <a:gd name="T48" fmla="*/ 732 w 1030"/>
                  <a:gd name="T49" fmla="*/ 44 h 1110"/>
                  <a:gd name="T50" fmla="*/ 895 w 1030"/>
                  <a:gd name="T51" fmla="*/ 192 h 1110"/>
                  <a:gd name="T52" fmla="*/ 915 w 1030"/>
                  <a:gd name="T53" fmla="*/ 394 h 1110"/>
                  <a:gd name="T54" fmla="*/ 924 w 1030"/>
                  <a:gd name="T55" fmla="*/ 479 h 1110"/>
                  <a:gd name="T56" fmla="*/ 789 w 1030"/>
                  <a:gd name="T57" fmla="*/ 501 h 1110"/>
                  <a:gd name="T58" fmla="*/ 580 w 1030"/>
                  <a:gd name="T59" fmla="*/ 442 h 1110"/>
                  <a:gd name="T60" fmla="*/ 503 w 1030"/>
                  <a:gd name="T61" fmla="*/ 382 h 1110"/>
                  <a:gd name="T62" fmla="*/ 503 w 1030"/>
                  <a:gd name="T63" fmla="*/ 382 h 1110"/>
                  <a:gd name="T64" fmla="*/ 503 w 1030"/>
                  <a:gd name="T65" fmla="*/ 382 h 1110"/>
                  <a:gd name="T66" fmla="*/ 217 w 1030"/>
                  <a:gd name="T67" fmla="*/ 249 h 1110"/>
                  <a:gd name="T68" fmla="*/ 129 w 1030"/>
                  <a:gd name="T69" fmla="*/ 259 h 1110"/>
                  <a:gd name="T70" fmla="*/ 136 w 1030"/>
                  <a:gd name="T71" fmla="*/ 192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0" h="1110">
                    <a:moveTo>
                      <a:pt x="975" y="555"/>
                    </a:moveTo>
                    <a:cubicBezTo>
                      <a:pt x="973" y="532"/>
                      <a:pt x="973" y="532"/>
                      <a:pt x="973" y="532"/>
                    </a:cubicBezTo>
                    <a:cubicBezTo>
                      <a:pt x="971" y="509"/>
                      <a:pt x="971" y="509"/>
                      <a:pt x="971" y="509"/>
                    </a:cubicBezTo>
                    <a:cubicBezTo>
                      <a:pt x="971" y="509"/>
                      <a:pt x="971" y="509"/>
                      <a:pt x="971" y="509"/>
                    </a:cubicBezTo>
                    <a:cubicBezTo>
                      <a:pt x="959" y="390"/>
                      <a:pt x="959" y="390"/>
                      <a:pt x="959" y="390"/>
                    </a:cubicBezTo>
                    <a:cubicBezTo>
                      <a:pt x="955" y="345"/>
                      <a:pt x="955" y="345"/>
                      <a:pt x="955" y="345"/>
                    </a:cubicBezTo>
                    <a:cubicBezTo>
                      <a:pt x="939" y="188"/>
                      <a:pt x="939" y="188"/>
                      <a:pt x="939" y="188"/>
                    </a:cubicBezTo>
                    <a:cubicBezTo>
                      <a:pt x="939" y="187"/>
                      <a:pt x="939" y="187"/>
                      <a:pt x="939" y="186"/>
                    </a:cubicBezTo>
                    <a:cubicBezTo>
                      <a:pt x="927" y="81"/>
                      <a:pt x="838" y="0"/>
                      <a:pt x="732" y="0"/>
                    </a:cubicBezTo>
                    <a:cubicBezTo>
                      <a:pt x="299" y="0"/>
                      <a:pt x="299" y="0"/>
                      <a:pt x="299" y="0"/>
                    </a:cubicBezTo>
                    <a:cubicBezTo>
                      <a:pt x="195" y="0"/>
                      <a:pt x="107" y="77"/>
                      <a:pt x="93" y="179"/>
                    </a:cubicBezTo>
                    <a:cubicBezTo>
                      <a:pt x="92" y="182"/>
                      <a:pt x="92" y="185"/>
                      <a:pt x="92" y="188"/>
                    </a:cubicBezTo>
                    <a:cubicBezTo>
                      <a:pt x="85" y="253"/>
                      <a:pt x="85" y="253"/>
                      <a:pt x="85" y="253"/>
                    </a:cubicBezTo>
                    <a:cubicBezTo>
                      <a:pt x="79" y="320"/>
                      <a:pt x="79" y="320"/>
                      <a:pt x="79" y="320"/>
                    </a:cubicBezTo>
                    <a:cubicBezTo>
                      <a:pt x="79" y="320"/>
                      <a:pt x="79" y="320"/>
                      <a:pt x="79" y="320"/>
                    </a:cubicBezTo>
                    <a:cubicBezTo>
                      <a:pt x="76" y="345"/>
                      <a:pt x="76" y="345"/>
                      <a:pt x="76" y="345"/>
                    </a:cubicBezTo>
                    <a:cubicBezTo>
                      <a:pt x="74" y="370"/>
                      <a:pt x="74" y="370"/>
                      <a:pt x="74" y="370"/>
                    </a:cubicBezTo>
                    <a:cubicBezTo>
                      <a:pt x="67" y="438"/>
                      <a:pt x="67" y="438"/>
                      <a:pt x="67" y="438"/>
                    </a:cubicBezTo>
                    <a:cubicBezTo>
                      <a:pt x="67" y="438"/>
                      <a:pt x="67" y="438"/>
                      <a:pt x="67" y="438"/>
                    </a:cubicBezTo>
                    <a:cubicBezTo>
                      <a:pt x="0" y="1110"/>
                      <a:pt x="0" y="1110"/>
                      <a:pt x="0" y="1110"/>
                    </a:cubicBezTo>
                    <a:cubicBezTo>
                      <a:pt x="1030" y="1110"/>
                      <a:pt x="1030" y="1110"/>
                      <a:pt x="1030" y="1110"/>
                    </a:cubicBezTo>
                    <a:lnTo>
                      <a:pt x="975" y="555"/>
                    </a:lnTo>
                    <a:close/>
                    <a:moveTo>
                      <a:pt x="136" y="192"/>
                    </a:moveTo>
                    <a:cubicBezTo>
                      <a:pt x="144" y="108"/>
                      <a:pt x="214" y="44"/>
                      <a:pt x="299" y="44"/>
                    </a:cubicBezTo>
                    <a:cubicBezTo>
                      <a:pt x="732" y="44"/>
                      <a:pt x="732" y="44"/>
                      <a:pt x="732" y="44"/>
                    </a:cubicBezTo>
                    <a:cubicBezTo>
                      <a:pt x="817" y="44"/>
                      <a:pt x="887" y="108"/>
                      <a:pt x="895" y="192"/>
                    </a:cubicBezTo>
                    <a:cubicBezTo>
                      <a:pt x="915" y="394"/>
                      <a:pt x="915" y="394"/>
                      <a:pt x="915" y="394"/>
                    </a:cubicBezTo>
                    <a:cubicBezTo>
                      <a:pt x="924" y="479"/>
                      <a:pt x="924" y="479"/>
                      <a:pt x="924" y="479"/>
                    </a:cubicBezTo>
                    <a:cubicBezTo>
                      <a:pt x="878" y="494"/>
                      <a:pt x="833" y="501"/>
                      <a:pt x="789" y="501"/>
                    </a:cubicBezTo>
                    <a:cubicBezTo>
                      <a:pt x="715" y="501"/>
                      <a:pt x="645" y="481"/>
                      <a:pt x="580" y="442"/>
                    </a:cubicBezTo>
                    <a:cubicBezTo>
                      <a:pt x="531" y="413"/>
                      <a:pt x="504" y="382"/>
                      <a:pt x="503" y="382"/>
                    </a:cubicBezTo>
                    <a:cubicBezTo>
                      <a:pt x="503" y="382"/>
                      <a:pt x="503" y="382"/>
                      <a:pt x="503" y="382"/>
                    </a:cubicBezTo>
                    <a:cubicBezTo>
                      <a:pt x="503" y="382"/>
                      <a:pt x="503" y="382"/>
                      <a:pt x="503" y="382"/>
                    </a:cubicBezTo>
                    <a:cubicBezTo>
                      <a:pt x="424" y="295"/>
                      <a:pt x="325" y="249"/>
                      <a:pt x="217" y="249"/>
                    </a:cubicBezTo>
                    <a:cubicBezTo>
                      <a:pt x="184" y="249"/>
                      <a:pt x="154" y="253"/>
                      <a:pt x="129" y="259"/>
                    </a:cubicBezTo>
                    <a:lnTo>
                      <a:pt x="136" y="19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9" name="Rounded Rectangle 38"/>
          <p:cNvSpPr/>
          <p:nvPr/>
        </p:nvSpPr>
        <p:spPr>
          <a:xfrm>
            <a:off x="3222493" y="3595520"/>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Physical distancing</a:t>
            </a:r>
          </a:p>
        </p:txBody>
      </p:sp>
      <p:sp>
        <p:nvSpPr>
          <p:cNvPr id="40" name="Freeform 39"/>
          <p:cNvSpPr/>
          <p:nvPr/>
        </p:nvSpPr>
        <p:spPr>
          <a:xfrm rot="16200000">
            <a:off x="3322016" y="3495999"/>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3719091"/>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7" name="Group 9">
            <a:extLst>
              <a:ext uri="{FF2B5EF4-FFF2-40B4-BE49-F238E27FC236}">
                <a16:creationId xmlns:a16="http://schemas.microsoft.com/office/drawing/2014/main" id="{6CE7620A-E7DF-461B-A45F-403362C7666A}"/>
              </a:ext>
            </a:extLst>
          </p:cNvPr>
          <p:cNvGrpSpPr>
            <a:grpSpLocks noChangeAspect="1"/>
          </p:cNvGrpSpPr>
          <p:nvPr/>
        </p:nvGrpSpPr>
        <p:grpSpPr bwMode="auto">
          <a:xfrm>
            <a:off x="3282733" y="3605283"/>
            <a:ext cx="365422" cy="365760"/>
            <a:chOff x="1682" y="0"/>
            <a:chExt cx="4316" cy="4320"/>
          </a:xfrm>
        </p:grpSpPr>
        <p:sp>
          <p:nvSpPr>
            <p:cNvPr id="48" name="AutoShape 8">
              <a:extLst>
                <a:ext uri="{FF2B5EF4-FFF2-40B4-BE49-F238E27FC236}">
                  <a16:creationId xmlns:a16="http://schemas.microsoft.com/office/drawing/2014/main" id="{E3BD8820-5E85-44A9-ABEC-AA79AFA6E2D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9" name="Freeform 10">
              <a:extLst>
                <a:ext uri="{FF2B5EF4-FFF2-40B4-BE49-F238E27FC236}">
                  <a16:creationId xmlns:a16="http://schemas.microsoft.com/office/drawing/2014/main" id="{B7DD58C0-34F0-4F1C-B548-3F6547BF4AE9}"/>
                </a:ext>
              </a:extLst>
            </p:cNvPr>
            <p:cNvSpPr>
              <a:spLocks noEditPoints="1"/>
            </p:cNvSpPr>
            <p:nvPr/>
          </p:nvSpPr>
          <p:spPr bwMode="auto">
            <a:xfrm>
              <a:off x="1948" y="782"/>
              <a:ext cx="3537" cy="2760"/>
            </a:xfrm>
            <a:custGeom>
              <a:avLst/>
              <a:gdLst>
                <a:gd name="T0" fmla="*/ 706 w 1888"/>
                <a:gd name="T1" fmla="*/ 1198 h 1472"/>
                <a:gd name="T2" fmla="*/ 750 w 1888"/>
                <a:gd name="T3" fmla="*/ 1171 h 1472"/>
                <a:gd name="T4" fmla="*/ 750 w 1888"/>
                <a:gd name="T5" fmla="*/ 1384 h 1472"/>
                <a:gd name="T6" fmla="*/ 740 w 1888"/>
                <a:gd name="T7" fmla="*/ 1403 h 1472"/>
                <a:gd name="T8" fmla="*/ 414 w 1888"/>
                <a:gd name="T9" fmla="*/ 1472 h 1472"/>
                <a:gd name="T10" fmla="*/ 381 w 1888"/>
                <a:gd name="T11" fmla="*/ 1472 h 1472"/>
                <a:gd name="T12" fmla="*/ 360 w 1888"/>
                <a:gd name="T13" fmla="*/ 1450 h 1472"/>
                <a:gd name="T14" fmla="*/ 360 w 1888"/>
                <a:gd name="T15" fmla="*/ 1253 h 1472"/>
                <a:gd name="T16" fmla="*/ 279 w 1888"/>
                <a:gd name="T17" fmla="*/ 1256 h 1472"/>
                <a:gd name="T18" fmla="*/ 140 w 1888"/>
                <a:gd name="T19" fmla="*/ 1231 h 1472"/>
                <a:gd name="T20" fmla="*/ 115 w 1888"/>
                <a:gd name="T21" fmla="*/ 1086 h 1472"/>
                <a:gd name="T22" fmla="*/ 117 w 1888"/>
                <a:gd name="T23" fmla="*/ 1004 h 1472"/>
                <a:gd name="T24" fmla="*/ 12 w 1888"/>
                <a:gd name="T25" fmla="*/ 954 h 1472"/>
                <a:gd name="T26" fmla="*/ 53 w 1888"/>
                <a:gd name="T27" fmla="*/ 863 h 1472"/>
                <a:gd name="T28" fmla="*/ 103 w 1888"/>
                <a:gd name="T29" fmla="*/ 784 h 1472"/>
                <a:gd name="T30" fmla="*/ 108 w 1888"/>
                <a:gd name="T31" fmla="*/ 712 h 1472"/>
                <a:gd name="T32" fmla="*/ 110 w 1888"/>
                <a:gd name="T33" fmla="*/ 667 h 1472"/>
                <a:gd name="T34" fmla="*/ 117 w 1888"/>
                <a:gd name="T35" fmla="*/ 621 h 1472"/>
                <a:gd name="T36" fmla="*/ 155 w 1888"/>
                <a:gd name="T37" fmla="*/ 659 h 1472"/>
                <a:gd name="T38" fmla="*/ 154 w 1888"/>
                <a:gd name="T39" fmla="*/ 671 h 1472"/>
                <a:gd name="T40" fmla="*/ 152 w 1888"/>
                <a:gd name="T41" fmla="*/ 714 h 1472"/>
                <a:gd name="T42" fmla="*/ 143 w 1888"/>
                <a:gd name="T43" fmla="*/ 801 h 1472"/>
                <a:gd name="T44" fmla="*/ 84 w 1888"/>
                <a:gd name="T45" fmla="*/ 894 h 1472"/>
                <a:gd name="T46" fmla="*/ 54 w 1888"/>
                <a:gd name="T47" fmla="*/ 939 h 1472"/>
                <a:gd name="T48" fmla="*/ 138 w 1888"/>
                <a:gd name="T49" fmla="*/ 959 h 1472"/>
                <a:gd name="T50" fmla="*/ 156 w 1888"/>
                <a:gd name="T51" fmla="*/ 965 h 1472"/>
                <a:gd name="T52" fmla="*/ 163 w 1888"/>
                <a:gd name="T53" fmla="*/ 982 h 1472"/>
                <a:gd name="T54" fmla="*/ 171 w 1888"/>
                <a:gd name="T55" fmla="*/ 1200 h 1472"/>
                <a:gd name="T56" fmla="*/ 270 w 1888"/>
                <a:gd name="T57" fmla="*/ 1212 h 1472"/>
                <a:gd name="T58" fmla="*/ 275 w 1888"/>
                <a:gd name="T59" fmla="*/ 1212 h 1472"/>
                <a:gd name="T60" fmla="*/ 377 w 1888"/>
                <a:gd name="T61" fmla="*/ 1207 h 1472"/>
                <a:gd name="T62" fmla="*/ 395 w 1888"/>
                <a:gd name="T63" fmla="*/ 1210 h 1472"/>
                <a:gd name="T64" fmla="*/ 404 w 1888"/>
                <a:gd name="T65" fmla="*/ 1228 h 1472"/>
                <a:gd name="T66" fmla="*/ 404 w 1888"/>
                <a:gd name="T67" fmla="*/ 1428 h 1472"/>
                <a:gd name="T68" fmla="*/ 706 w 1888"/>
                <a:gd name="T69" fmla="*/ 1372 h 1472"/>
                <a:gd name="T70" fmla="*/ 706 w 1888"/>
                <a:gd name="T71" fmla="*/ 1198 h 1472"/>
                <a:gd name="T72" fmla="*/ 1887 w 1888"/>
                <a:gd name="T73" fmla="*/ 259 h 1472"/>
                <a:gd name="T74" fmla="*/ 1446 w 1888"/>
                <a:gd name="T75" fmla="*/ 17 h 1472"/>
                <a:gd name="T76" fmla="*/ 898 w 1888"/>
                <a:gd name="T77" fmla="*/ 288 h 1472"/>
                <a:gd name="T78" fmla="*/ 1172 w 1888"/>
                <a:gd name="T79" fmla="*/ 1085 h 1472"/>
                <a:gd name="T80" fmla="*/ 1181 w 1888"/>
                <a:gd name="T81" fmla="*/ 663 h 1472"/>
                <a:gd name="T82" fmla="*/ 1571 w 1888"/>
                <a:gd name="T83" fmla="*/ 549 h 1472"/>
                <a:gd name="T84" fmla="*/ 1510 w 1888"/>
                <a:gd name="T85" fmla="*/ 608 h 1472"/>
                <a:gd name="T86" fmla="*/ 1518 w 1888"/>
                <a:gd name="T87" fmla="*/ 621 h 1472"/>
                <a:gd name="T88" fmla="*/ 1836 w 1888"/>
                <a:gd name="T89" fmla="*/ 381 h 1472"/>
                <a:gd name="T90" fmla="*/ 1836 w 1888"/>
                <a:gd name="T91" fmla="*/ 381 h 1472"/>
                <a:gd name="T92" fmla="*/ 1887 w 1888"/>
                <a:gd name="T93" fmla="*/ 267 h 1472"/>
                <a:gd name="T94" fmla="*/ 1887 w 1888"/>
                <a:gd name="T95" fmla="*/ 259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8" h="1472">
                  <a:moveTo>
                    <a:pt x="706" y="1198"/>
                  </a:moveTo>
                  <a:cubicBezTo>
                    <a:pt x="717" y="1194"/>
                    <a:pt x="731" y="1186"/>
                    <a:pt x="750" y="1171"/>
                  </a:cubicBezTo>
                  <a:cubicBezTo>
                    <a:pt x="750" y="1384"/>
                    <a:pt x="750" y="1384"/>
                    <a:pt x="750" y="1384"/>
                  </a:cubicBezTo>
                  <a:cubicBezTo>
                    <a:pt x="750" y="1392"/>
                    <a:pt x="746" y="1399"/>
                    <a:pt x="740" y="1403"/>
                  </a:cubicBezTo>
                  <a:cubicBezTo>
                    <a:pt x="637" y="1465"/>
                    <a:pt x="481" y="1472"/>
                    <a:pt x="414" y="1472"/>
                  </a:cubicBezTo>
                  <a:cubicBezTo>
                    <a:pt x="395" y="1472"/>
                    <a:pt x="383" y="1472"/>
                    <a:pt x="381" y="1472"/>
                  </a:cubicBezTo>
                  <a:cubicBezTo>
                    <a:pt x="370" y="1471"/>
                    <a:pt x="360" y="1461"/>
                    <a:pt x="360" y="1450"/>
                  </a:cubicBezTo>
                  <a:cubicBezTo>
                    <a:pt x="360" y="1253"/>
                    <a:pt x="360" y="1253"/>
                    <a:pt x="360" y="1253"/>
                  </a:cubicBezTo>
                  <a:cubicBezTo>
                    <a:pt x="335" y="1255"/>
                    <a:pt x="300" y="1256"/>
                    <a:pt x="279" y="1256"/>
                  </a:cubicBezTo>
                  <a:cubicBezTo>
                    <a:pt x="179" y="1257"/>
                    <a:pt x="152" y="1243"/>
                    <a:pt x="140" y="1231"/>
                  </a:cubicBezTo>
                  <a:cubicBezTo>
                    <a:pt x="128" y="1219"/>
                    <a:pt x="115" y="1191"/>
                    <a:pt x="115" y="1086"/>
                  </a:cubicBezTo>
                  <a:cubicBezTo>
                    <a:pt x="115" y="1054"/>
                    <a:pt x="116" y="1024"/>
                    <a:pt x="117" y="1004"/>
                  </a:cubicBezTo>
                  <a:cubicBezTo>
                    <a:pt x="51" y="1004"/>
                    <a:pt x="19" y="973"/>
                    <a:pt x="12" y="954"/>
                  </a:cubicBezTo>
                  <a:cubicBezTo>
                    <a:pt x="0" y="927"/>
                    <a:pt x="32" y="884"/>
                    <a:pt x="53" y="863"/>
                  </a:cubicBezTo>
                  <a:cubicBezTo>
                    <a:pt x="75" y="841"/>
                    <a:pt x="93" y="808"/>
                    <a:pt x="103" y="784"/>
                  </a:cubicBezTo>
                  <a:cubicBezTo>
                    <a:pt x="106" y="774"/>
                    <a:pt x="107" y="737"/>
                    <a:pt x="108" y="712"/>
                  </a:cubicBezTo>
                  <a:cubicBezTo>
                    <a:pt x="109" y="695"/>
                    <a:pt x="109" y="679"/>
                    <a:pt x="110" y="667"/>
                  </a:cubicBezTo>
                  <a:cubicBezTo>
                    <a:pt x="111" y="654"/>
                    <a:pt x="114" y="637"/>
                    <a:pt x="117" y="621"/>
                  </a:cubicBezTo>
                  <a:cubicBezTo>
                    <a:pt x="128" y="633"/>
                    <a:pt x="141" y="646"/>
                    <a:pt x="155" y="659"/>
                  </a:cubicBezTo>
                  <a:cubicBezTo>
                    <a:pt x="155" y="663"/>
                    <a:pt x="154" y="667"/>
                    <a:pt x="154" y="671"/>
                  </a:cubicBezTo>
                  <a:cubicBezTo>
                    <a:pt x="153" y="682"/>
                    <a:pt x="152" y="697"/>
                    <a:pt x="152" y="714"/>
                  </a:cubicBezTo>
                  <a:cubicBezTo>
                    <a:pt x="151" y="757"/>
                    <a:pt x="150" y="785"/>
                    <a:pt x="143" y="801"/>
                  </a:cubicBezTo>
                  <a:cubicBezTo>
                    <a:pt x="138" y="814"/>
                    <a:pt x="117" y="861"/>
                    <a:pt x="84" y="894"/>
                  </a:cubicBezTo>
                  <a:cubicBezTo>
                    <a:pt x="66" y="912"/>
                    <a:pt x="56" y="931"/>
                    <a:pt x="54" y="939"/>
                  </a:cubicBezTo>
                  <a:cubicBezTo>
                    <a:pt x="60" y="945"/>
                    <a:pt x="82" y="965"/>
                    <a:pt x="138" y="959"/>
                  </a:cubicBezTo>
                  <a:cubicBezTo>
                    <a:pt x="145" y="958"/>
                    <a:pt x="151" y="960"/>
                    <a:pt x="156" y="965"/>
                  </a:cubicBezTo>
                  <a:cubicBezTo>
                    <a:pt x="161" y="969"/>
                    <a:pt x="163" y="976"/>
                    <a:pt x="163" y="982"/>
                  </a:cubicBezTo>
                  <a:cubicBezTo>
                    <a:pt x="155" y="1085"/>
                    <a:pt x="159" y="1185"/>
                    <a:pt x="171" y="1200"/>
                  </a:cubicBezTo>
                  <a:cubicBezTo>
                    <a:pt x="172" y="1201"/>
                    <a:pt x="186" y="1212"/>
                    <a:pt x="270" y="1212"/>
                  </a:cubicBezTo>
                  <a:cubicBezTo>
                    <a:pt x="272" y="1212"/>
                    <a:pt x="273" y="1212"/>
                    <a:pt x="275" y="1212"/>
                  </a:cubicBezTo>
                  <a:cubicBezTo>
                    <a:pt x="324" y="1212"/>
                    <a:pt x="370" y="1208"/>
                    <a:pt x="377" y="1207"/>
                  </a:cubicBezTo>
                  <a:cubicBezTo>
                    <a:pt x="383" y="1205"/>
                    <a:pt x="389" y="1206"/>
                    <a:pt x="395" y="1210"/>
                  </a:cubicBezTo>
                  <a:cubicBezTo>
                    <a:pt x="401" y="1214"/>
                    <a:pt x="404" y="1221"/>
                    <a:pt x="404" y="1228"/>
                  </a:cubicBezTo>
                  <a:cubicBezTo>
                    <a:pt x="404" y="1428"/>
                    <a:pt x="404" y="1428"/>
                    <a:pt x="404" y="1428"/>
                  </a:cubicBezTo>
                  <a:cubicBezTo>
                    <a:pt x="459" y="1429"/>
                    <a:pt x="609" y="1425"/>
                    <a:pt x="706" y="1372"/>
                  </a:cubicBezTo>
                  <a:lnTo>
                    <a:pt x="706" y="1198"/>
                  </a:lnTo>
                  <a:close/>
                  <a:moveTo>
                    <a:pt x="1887" y="259"/>
                  </a:moveTo>
                  <a:cubicBezTo>
                    <a:pt x="1888" y="187"/>
                    <a:pt x="1772" y="37"/>
                    <a:pt x="1446" y="17"/>
                  </a:cubicBezTo>
                  <a:cubicBezTo>
                    <a:pt x="1160" y="0"/>
                    <a:pt x="974" y="142"/>
                    <a:pt x="898" y="288"/>
                  </a:cubicBezTo>
                  <a:cubicBezTo>
                    <a:pt x="683" y="701"/>
                    <a:pt x="1137" y="1101"/>
                    <a:pt x="1172" y="1085"/>
                  </a:cubicBezTo>
                  <a:cubicBezTo>
                    <a:pt x="1223" y="1062"/>
                    <a:pt x="1012" y="832"/>
                    <a:pt x="1181" y="663"/>
                  </a:cubicBezTo>
                  <a:cubicBezTo>
                    <a:pt x="1181" y="663"/>
                    <a:pt x="1383" y="625"/>
                    <a:pt x="1571" y="549"/>
                  </a:cubicBezTo>
                  <a:cubicBezTo>
                    <a:pt x="1559" y="565"/>
                    <a:pt x="1540" y="585"/>
                    <a:pt x="1510" y="608"/>
                  </a:cubicBezTo>
                  <a:cubicBezTo>
                    <a:pt x="1503" y="614"/>
                    <a:pt x="1510" y="625"/>
                    <a:pt x="1518" y="621"/>
                  </a:cubicBezTo>
                  <a:cubicBezTo>
                    <a:pt x="1614" y="572"/>
                    <a:pt x="1788" y="447"/>
                    <a:pt x="1836" y="381"/>
                  </a:cubicBezTo>
                  <a:cubicBezTo>
                    <a:pt x="1836" y="381"/>
                    <a:pt x="1836" y="381"/>
                    <a:pt x="1836" y="381"/>
                  </a:cubicBezTo>
                  <a:cubicBezTo>
                    <a:pt x="1865" y="346"/>
                    <a:pt x="1884" y="309"/>
                    <a:pt x="1887" y="267"/>
                  </a:cubicBezTo>
                  <a:lnTo>
                    <a:pt x="1887" y="2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0" name="Freeform 11">
              <a:extLst>
                <a:ext uri="{FF2B5EF4-FFF2-40B4-BE49-F238E27FC236}">
                  <a16:creationId xmlns:a16="http://schemas.microsoft.com/office/drawing/2014/main" id="{6093B9A4-FDEF-4A7E-A35A-4911ED82F09A}"/>
                </a:ext>
              </a:extLst>
            </p:cNvPr>
            <p:cNvSpPr>
              <a:spLocks noEditPoints="1"/>
            </p:cNvSpPr>
            <p:nvPr/>
          </p:nvSpPr>
          <p:spPr bwMode="auto">
            <a:xfrm>
              <a:off x="2152" y="1329"/>
              <a:ext cx="3578" cy="2213"/>
            </a:xfrm>
            <a:custGeom>
              <a:avLst/>
              <a:gdLst>
                <a:gd name="T0" fmla="*/ 1896 w 1910"/>
                <a:gd name="T1" fmla="*/ 537 h 1180"/>
                <a:gd name="T2" fmla="*/ 1768 w 1910"/>
                <a:gd name="T3" fmla="*/ 596 h 1180"/>
                <a:gd name="T4" fmla="*/ 1764 w 1910"/>
                <a:gd name="T5" fmla="*/ 596 h 1180"/>
                <a:gd name="T6" fmla="*/ 1767 w 1910"/>
                <a:gd name="T7" fmla="*/ 704 h 1180"/>
                <a:gd name="T8" fmla="*/ 1737 w 1910"/>
                <a:gd name="T9" fmla="*/ 881 h 1180"/>
                <a:gd name="T10" fmla="*/ 1568 w 1910"/>
                <a:gd name="T11" fmla="*/ 911 h 1180"/>
                <a:gd name="T12" fmla="*/ 1461 w 1910"/>
                <a:gd name="T13" fmla="*/ 906 h 1180"/>
                <a:gd name="T14" fmla="*/ 1461 w 1910"/>
                <a:gd name="T15" fmla="*/ 1158 h 1180"/>
                <a:gd name="T16" fmla="*/ 1440 w 1910"/>
                <a:gd name="T17" fmla="*/ 1180 h 1180"/>
                <a:gd name="T18" fmla="*/ 1399 w 1910"/>
                <a:gd name="T19" fmla="*/ 1180 h 1180"/>
                <a:gd name="T20" fmla="*/ 996 w 1910"/>
                <a:gd name="T21" fmla="*/ 1095 h 1180"/>
                <a:gd name="T22" fmla="*/ 985 w 1910"/>
                <a:gd name="T23" fmla="*/ 1076 h 1180"/>
                <a:gd name="T24" fmla="*/ 985 w 1910"/>
                <a:gd name="T25" fmla="*/ 800 h 1180"/>
                <a:gd name="T26" fmla="*/ 1029 w 1910"/>
                <a:gd name="T27" fmla="*/ 829 h 1180"/>
                <a:gd name="T28" fmla="*/ 1029 w 1910"/>
                <a:gd name="T29" fmla="*/ 1063 h 1180"/>
                <a:gd name="T30" fmla="*/ 1417 w 1910"/>
                <a:gd name="T31" fmla="*/ 1136 h 1180"/>
                <a:gd name="T32" fmla="*/ 1417 w 1910"/>
                <a:gd name="T33" fmla="*/ 881 h 1180"/>
                <a:gd name="T34" fmla="*/ 1427 w 1910"/>
                <a:gd name="T35" fmla="*/ 863 h 1180"/>
                <a:gd name="T36" fmla="*/ 1444 w 1910"/>
                <a:gd name="T37" fmla="*/ 860 h 1180"/>
                <a:gd name="T38" fmla="*/ 1574 w 1910"/>
                <a:gd name="T39" fmla="*/ 867 h 1180"/>
                <a:gd name="T40" fmla="*/ 1706 w 1910"/>
                <a:gd name="T41" fmla="*/ 850 h 1180"/>
                <a:gd name="T42" fmla="*/ 1723 w 1910"/>
                <a:gd name="T43" fmla="*/ 704 h 1180"/>
                <a:gd name="T44" fmla="*/ 1718 w 1910"/>
                <a:gd name="T45" fmla="*/ 574 h 1180"/>
                <a:gd name="T46" fmla="*/ 1725 w 1910"/>
                <a:gd name="T47" fmla="*/ 556 h 1180"/>
                <a:gd name="T48" fmla="*/ 1742 w 1910"/>
                <a:gd name="T49" fmla="*/ 550 h 1180"/>
                <a:gd name="T50" fmla="*/ 1855 w 1910"/>
                <a:gd name="T51" fmla="*/ 522 h 1180"/>
                <a:gd name="T52" fmla="*/ 1814 w 1910"/>
                <a:gd name="T53" fmla="*/ 460 h 1180"/>
                <a:gd name="T54" fmla="*/ 1742 w 1910"/>
                <a:gd name="T55" fmla="*/ 346 h 1180"/>
                <a:gd name="T56" fmla="*/ 1731 w 1910"/>
                <a:gd name="T57" fmla="*/ 239 h 1180"/>
                <a:gd name="T58" fmla="*/ 1729 w 1910"/>
                <a:gd name="T59" fmla="*/ 185 h 1180"/>
                <a:gd name="T60" fmla="*/ 1725 w 1910"/>
                <a:gd name="T61" fmla="*/ 154 h 1180"/>
                <a:gd name="T62" fmla="*/ 1763 w 1910"/>
                <a:gd name="T63" fmla="*/ 115 h 1180"/>
                <a:gd name="T64" fmla="*/ 1773 w 1910"/>
                <a:gd name="T65" fmla="*/ 181 h 1180"/>
                <a:gd name="T66" fmla="*/ 1775 w 1910"/>
                <a:gd name="T67" fmla="*/ 238 h 1180"/>
                <a:gd name="T68" fmla="*/ 1783 w 1910"/>
                <a:gd name="T69" fmla="*/ 329 h 1180"/>
                <a:gd name="T70" fmla="*/ 1845 w 1910"/>
                <a:gd name="T71" fmla="*/ 429 h 1180"/>
                <a:gd name="T72" fmla="*/ 1896 w 1910"/>
                <a:gd name="T73" fmla="*/ 537 h 1180"/>
                <a:gd name="T74" fmla="*/ 794 w 1910"/>
                <a:gd name="T75" fmla="*/ 577 h 1180"/>
                <a:gd name="T76" fmla="*/ 692 w 1910"/>
                <a:gd name="T77" fmla="*/ 302 h 1180"/>
                <a:gd name="T78" fmla="*/ 700 w 1910"/>
                <a:gd name="T79" fmla="*/ 112 h 1180"/>
                <a:gd name="T80" fmla="*/ 355 w 1910"/>
                <a:gd name="T81" fmla="*/ 10 h 1180"/>
                <a:gd name="T82" fmla="*/ 2 w 1910"/>
                <a:gd name="T83" fmla="*/ 204 h 1180"/>
                <a:gd name="T84" fmla="*/ 2 w 1910"/>
                <a:gd name="T85" fmla="*/ 210 h 1180"/>
                <a:gd name="T86" fmla="*/ 42 w 1910"/>
                <a:gd name="T87" fmla="*/ 301 h 1180"/>
                <a:gd name="T88" fmla="*/ 42 w 1910"/>
                <a:gd name="T89" fmla="*/ 301 h 1180"/>
                <a:gd name="T90" fmla="*/ 297 w 1910"/>
                <a:gd name="T91" fmla="*/ 493 h 1180"/>
                <a:gd name="T92" fmla="*/ 303 w 1910"/>
                <a:gd name="T93" fmla="*/ 483 h 1180"/>
                <a:gd name="T94" fmla="*/ 255 w 1910"/>
                <a:gd name="T95" fmla="*/ 436 h 1180"/>
                <a:gd name="T96" fmla="*/ 567 w 1910"/>
                <a:gd name="T97" fmla="*/ 527 h 1180"/>
                <a:gd name="T98" fmla="*/ 575 w 1910"/>
                <a:gd name="T99" fmla="*/ 866 h 1180"/>
                <a:gd name="T100" fmla="*/ 803 w 1910"/>
                <a:gd name="T101" fmla="*/ 591 h 1180"/>
                <a:gd name="T102" fmla="*/ 794 w 1910"/>
                <a:gd name="T103" fmla="*/ 577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10" h="1180">
                  <a:moveTo>
                    <a:pt x="1896" y="537"/>
                  </a:moveTo>
                  <a:cubicBezTo>
                    <a:pt x="1889" y="555"/>
                    <a:pt x="1852" y="596"/>
                    <a:pt x="1768" y="596"/>
                  </a:cubicBezTo>
                  <a:cubicBezTo>
                    <a:pt x="1767" y="596"/>
                    <a:pt x="1765" y="596"/>
                    <a:pt x="1764" y="596"/>
                  </a:cubicBezTo>
                  <a:cubicBezTo>
                    <a:pt x="1765" y="621"/>
                    <a:pt x="1767" y="661"/>
                    <a:pt x="1767" y="704"/>
                  </a:cubicBezTo>
                  <a:cubicBezTo>
                    <a:pt x="1767" y="833"/>
                    <a:pt x="1751" y="866"/>
                    <a:pt x="1737" y="881"/>
                  </a:cubicBezTo>
                  <a:cubicBezTo>
                    <a:pt x="1724" y="894"/>
                    <a:pt x="1693" y="912"/>
                    <a:pt x="1568" y="911"/>
                  </a:cubicBezTo>
                  <a:cubicBezTo>
                    <a:pt x="1537" y="911"/>
                    <a:pt x="1491" y="908"/>
                    <a:pt x="1461" y="906"/>
                  </a:cubicBezTo>
                  <a:cubicBezTo>
                    <a:pt x="1461" y="1158"/>
                    <a:pt x="1461" y="1158"/>
                    <a:pt x="1461" y="1158"/>
                  </a:cubicBezTo>
                  <a:cubicBezTo>
                    <a:pt x="1461" y="1169"/>
                    <a:pt x="1451" y="1179"/>
                    <a:pt x="1440" y="1180"/>
                  </a:cubicBezTo>
                  <a:cubicBezTo>
                    <a:pt x="1437" y="1180"/>
                    <a:pt x="1423" y="1180"/>
                    <a:pt x="1399" y="1180"/>
                  </a:cubicBezTo>
                  <a:cubicBezTo>
                    <a:pt x="1316" y="1180"/>
                    <a:pt x="1123" y="1171"/>
                    <a:pt x="996" y="1095"/>
                  </a:cubicBezTo>
                  <a:cubicBezTo>
                    <a:pt x="989" y="1091"/>
                    <a:pt x="985" y="1084"/>
                    <a:pt x="985" y="1076"/>
                  </a:cubicBezTo>
                  <a:cubicBezTo>
                    <a:pt x="985" y="800"/>
                    <a:pt x="985" y="800"/>
                    <a:pt x="985" y="800"/>
                  </a:cubicBezTo>
                  <a:cubicBezTo>
                    <a:pt x="1004" y="815"/>
                    <a:pt x="1018" y="824"/>
                    <a:pt x="1029" y="829"/>
                  </a:cubicBezTo>
                  <a:cubicBezTo>
                    <a:pt x="1029" y="1063"/>
                    <a:pt x="1029" y="1063"/>
                    <a:pt x="1029" y="1063"/>
                  </a:cubicBezTo>
                  <a:cubicBezTo>
                    <a:pt x="1156" y="1133"/>
                    <a:pt x="1353" y="1137"/>
                    <a:pt x="1417" y="1136"/>
                  </a:cubicBezTo>
                  <a:cubicBezTo>
                    <a:pt x="1417" y="881"/>
                    <a:pt x="1417" y="881"/>
                    <a:pt x="1417" y="881"/>
                  </a:cubicBezTo>
                  <a:cubicBezTo>
                    <a:pt x="1417" y="874"/>
                    <a:pt x="1420" y="867"/>
                    <a:pt x="1427" y="863"/>
                  </a:cubicBezTo>
                  <a:cubicBezTo>
                    <a:pt x="1432" y="859"/>
                    <a:pt x="1438" y="858"/>
                    <a:pt x="1444" y="860"/>
                  </a:cubicBezTo>
                  <a:cubicBezTo>
                    <a:pt x="1453" y="861"/>
                    <a:pt x="1511" y="867"/>
                    <a:pt x="1574" y="867"/>
                  </a:cubicBezTo>
                  <a:cubicBezTo>
                    <a:pt x="1688" y="867"/>
                    <a:pt x="1705" y="851"/>
                    <a:pt x="1706" y="850"/>
                  </a:cubicBezTo>
                  <a:cubicBezTo>
                    <a:pt x="1708" y="848"/>
                    <a:pt x="1723" y="829"/>
                    <a:pt x="1723" y="704"/>
                  </a:cubicBezTo>
                  <a:cubicBezTo>
                    <a:pt x="1723" y="638"/>
                    <a:pt x="1718" y="575"/>
                    <a:pt x="1718" y="574"/>
                  </a:cubicBezTo>
                  <a:cubicBezTo>
                    <a:pt x="1718" y="567"/>
                    <a:pt x="1720" y="561"/>
                    <a:pt x="1725" y="556"/>
                  </a:cubicBezTo>
                  <a:cubicBezTo>
                    <a:pt x="1729" y="552"/>
                    <a:pt x="1736" y="550"/>
                    <a:pt x="1742" y="550"/>
                  </a:cubicBezTo>
                  <a:cubicBezTo>
                    <a:pt x="1815" y="558"/>
                    <a:pt x="1848" y="532"/>
                    <a:pt x="1855" y="522"/>
                  </a:cubicBezTo>
                  <a:cubicBezTo>
                    <a:pt x="1853" y="513"/>
                    <a:pt x="1841" y="487"/>
                    <a:pt x="1814" y="460"/>
                  </a:cubicBezTo>
                  <a:cubicBezTo>
                    <a:pt x="1774" y="420"/>
                    <a:pt x="1749" y="362"/>
                    <a:pt x="1742" y="346"/>
                  </a:cubicBezTo>
                  <a:cubicBezTo>
                    <a:pt x="1734" y="327"/>
                    <a:pt x="1733" y="291"/>
                    <a:pt x="1731" y="239"/>
                  </a:cubicBezTo>
                  <a:cubicBezTo>
                    <a:pt x="1731" y="219"/>
                    <a:pt x="1730" y="199"/>
                    <a:pt x="1729" y="185"/>
                  </a:cubicBezTo>
                  <a:cubicBezTo>
                    <a:pt x="1729" y="176"/>
                    <a:pt x="1727" y="165"/>
                    <a:pt x="1725" y="154"/>
                  </a:cubicBezTo>
                  <a:cubicBezTo>
                    <a:pt x="1739" y="141"/>
                    <a:pt x="1752" y="128"/>
                    <a:pt x="1763" y="115"/>
                  </a:cubicBezTo>
                  <a:cubicBezTo>
                    <a:pt x="1767" y="138"/>
                    <a:pt x="1772" y="163"/>
                    <a:pt x="1773" y="181"/>
                  </a:cubicBezTo>
                  <a:cubicBezTo>
                    <a:pt x="1774" y="197"/>
                    <a:pt x="1775" y="217"/>
                    <a:pt x="1775" y="238"/>
                  </a:cubicBezTo>
                  <a:cubicBezTo>
                    <a:pt x="1776" y="271"/>
                    <a:pt x="1777" y="316"/>
                    <a:pt x="1783" y="329"/>
                  </a:cubicBezTo>
                  <a:cubicBezTo>
                    <a:pt x="1795" y="359"/>
                    <a:pt x="1818" y="402"/>
                    <a:pt x="1845" y="429"/>
                  </a:cubicBezTo>
                  <a:cubicBezTo>
                    <a:pt x="1869" y="453"/>
                    <a:pt x="1910" y="506"/>
                    <a:pt x="1896" y="537"/>
                  </a:cubicBezTo>
                  <a:close/>
                  <a:moveTo>
                    <a:pt x="794" y="577"/>
                  </a:moveTo>
                  <a:cubicBezTo>
                    <a:pt x="739" y="486"/>
                    <a:pt x="705" y="394"/>
                    <a:pt x="692" y="302"/>
                  </a:cubicBezTo>
                  <a:cubicBezTo>
                    <a:pt x="684" y="237"/>
                    <a:pt x="686" y="173"/>
                    <a:pt x="700" y="112"/>
                  </a:cubicBezTo>
                  <a:cubicBezTo>
                    <a:pt x="621" y="46"/>
                    <a:pt x="505" y="0"/>
                    <a:pt x="355" y="10"/>
                  </a:cubicBezTo>
                  <a:cubicBezTo>
                    <a:pt x="93" y="26"/>
                    <a:pt x="0" y="146"/>
                    <a:pt x="2" y="204"/>
                  </a:cubicBezTo>
                  <a:cubicBezTo>
                    <a:pt x="2" y="210"/>
                    <a:pt x="2" y="210"/>
                    <a:pt x="2" y="210"/>
                  </a:cubicBezTo>
                  <a:cubicBezTo>
                    <a:pt x="4" y="243"/>
                    <a:pt x="19" y="273"/>
                    <a:pt x="42" y="301"/>
                  </a:cubicBezTo>
                  <a:cubicBezTo>
                    <a:pt x="42" y="301"/>
                    <a:pt x="42" y="301"/>
                    <a:pt x="42" y="301"/>
                  </a:cubicBezTo>
                  <a:cubicBezTo>
                    <a:pt x="80" y="354"/>
                    <a:pt x="220" y="454"/>
                    <a:pt x="297" y="493"/>
                  </a:cubicBezTo>
                  <a:cubicBezTo>
                    <a:pt x="304" y="497"/>
                    <a:pt x="309" y="488"/>
                    <a:pt x="303" y="483"/>
                  </a:cubicBezTo>
                  <a:cubicBezTo>
                    <a:pt x="280" y="465"/>
                    <a:pt x="265" y="449"/>
                    <a:pt x="255" y="436"/>
                  </a:cubicBezTo>
                  <a:cubicBezTo>
                    <a:pt x="405" y="497"/>
                    <a:pt x="567" y="527"/>
                    <a:pt x="567" y="527"/>
                  </a:cubicBezTo>
                  <a:cubicBezTo>
                    <a:pt x="703" y="662"/>
                    <a:pt x="534" y="847"/>
                    <a:pt x="575" y="866"/>
                  </a:cubicBezTo>
                  <a:cubicBezTo>
                    <a:pt x="592" y="873"/>
                    <a:pt x="733" y="757"/>
                    <a:pt x="803" y="591"/>
                  </a:cubicBezTo>
                  <a:cubicBezTo>
                    <a:pt x="800" y="586"/>
                    <a:pt x="797" y="582"/>
                    <a:pt x="794" y="5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656302"/>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NavigationTriangle">
            <a:extLst>
              <a:ext uri="{FF2B5EF4-FFF2-40B4-BE49-F238E27FC236}">
                <a16:creationId xmlns:a16="http://schemas.microsoft.com/office/drawing/2014/main" id="{EBBA586E-C835-487F-9839-3BAEC60C14F7}"/>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9" name="Group 58">
            <a:extLst>
              <a:ext uri="{FF2B5EF4-FFF2-40B4-BE49-F238E27FC236}">
                <a16:creationId xmlns:a16="http://schemas.microsoft.com/office/drawing/2014/main" id="{3E5DEC95-1E87-4E2F-A494-08F4B4A1120F}"/>
              </a:ext>
            </a:extLst>
          </p:cNvPr>
          <p:cNvGrpSpPr>
            <a:grpSpLocks noChangeAspect="1"/>
          </p:cNvGrpSpPr>
          <p:nvPr/>
        </p:nvGrpSpPr>
        <p:grpSpPr>
          <a:xfrm>
            <a:off x="11597865" y="3926"/>
            <a:ext cx="618874" cy="618874"/>
            <a:chOff x="5294313" y="2627313"/>
            <a:chExt cx="1603375" cy="1603375"/>
          </a:xfrm>
        </p:grpSpPr>
        <p:sp>
          <p:nvSpPr>
            <p:cNvPr id="60" name="AutoShape 3">
              <a:extLst>
                <a:ext uri="{FF2B5EF4-FFF2-40B4-BE49-F238E27FC236}">
                  <a16:creationId xmlns:a16="http://schemas.microsoft.com/office/drawing/2014/main" id="{01F923ED-7008-474E-9E38-2ABA5E047227}"/>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1" name="Freeform 7">
              <a:extLst>
                <a:ext uri="{FF2B5EF4-FFF2-40B4-BE49-F238E27FC236}">
                  <a16:creationId xmlns:a16="http://schemas.microsoft.com/office/drawing/2014/main" id="{94250F24-E0C6-442A-80D8-3D6FB82CB7FC}"/>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52" name="TextBox 51">
            <a:extLst>
              <a:ext uri="{FF2B5EF4-FFF2-40B4-BE49-F238E27FC236}">
                <a16:creationId xmlns:a16="http://schemas.microsoft.com/office/drawing/2014/main" id="{DCBDA495-C567-4267-9447-89567F028CD7}"/>
              </a:ext>
            </a:extLst>
          </p:cNvPr>
          <p:cNvSpPr txBox="1"/>
          <p:nvPr/>
        </p:nvSpPr>
        <p:spPr>
          <a:xfrm>
            <a:off x="8796184" y="0"/>
            <a:ext cx="2277986"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FOOD SERVICES</a:t>
            </a:r>
          </a:p>
        </p:txBody>
      </p:sp>
      <p:sp>
        <p:nvSpPr>
          <p:cNvPr id="54" name="ee4pFootnotes">
            <a:extLst>
              <a:ext uri="{FF2B5EF4-FFF2-40B4-BE49-F238E27FC236}">
                <a16:creationId xmlns:a16="http://schemas.microsoft.com/office/drawing/2014/main" id="{C8C83AE4-F21E-4B97-8DFF-4CDB95DB26BD}"/>
              </a:ext>
            </a:extLst>
          </p:cNvPr>
          <p:cNvSpPr>
            <a:spLocks noChangeArrowheads="1"/>
          </p:cNvSpPr>
          <p:nvPr/>
        </p:nvSpPr>
        <p:spPr bwMode="auto">
          <a:xfrm>
            <a:off x="630000" y="6348448"/>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rgbClr val="7F7F7F"/>
                </a:solidFill>
                <a:cs typeface="Arial" pitchFamily="34" charset="0"/>
              </a:rPr>
              <a:t>Source: National Restaurant Association COVID-19 Reopening Guidance, Cushman and Wakefield Recovery Readiness</a:t>
            </a:r>
          </a:p>
        </p:txBody>
      </p:sp>
    </p:spTree>
    <p:extLst>
      <p:ext uri="{BB962C8B-B14F-4D97-AF65-F5344CB8AC3E}">
        <p14:creationId xmlns:p14="http://schemas.microsoft.com/office/powerpoint/2010/main" val="1622641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extLst>
              <p:ext uri="{D42A27DB-BD31-4B8C-83A1-F6EECF244321}">
                <p14:modId xmlns:p14="http://schemas.microsoft.com/office/powerpoint/2010/main" val="1575070899"/>
              </p:ext>
            </p:ext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3" name="Title 2"/>
          <p:cNvSpPr>
            <a:spLocks noGrp="1"/>
          </p:cNvSpPr>
          <p:nvPr>
            <p:ph type="title"/>
          </p:nvPr>
        </p:nvSpPr>
        <p:spPr>
          <a:xfrm>
            <a:off x="630000" y="488576"/>
            <a:ext cx="10933350" cy="332399"/>
          </a:xfrm>
        </p:spPr>
        <p:txBody>
          <a:bodyPr/>
          <a:lstStyle/>
          <a:p>
            <a:r>
              <a:rPr lang="en-US" dirty="0">
                <a:solidFill>
                  <a:srgbClr val="29BA74"/>
                </a:solidFill>
              </a:rPr>
              <a:t>Recommended protocols for </a:t>
            </a:r>
            <a:r>
              <a:rPr lang="en-US" b="1" dirty="0">
                <a:solidFill>
                  <a:srgbClr val="29BA74"/>
                </a:solidFill>
              </a:rPr>
              <a:t>food services</a:t>
            </a:r>
            <a:r>
              <a:rPr lang="en-US" dirty="0">
                <a:solidFill>
                  <a:srgbClr val="29BA74"/>
                </a:solidFill>
              </a:rPr>
              <a:t> to resume operations (2/2)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5" y="1285969"/>
            <a:ext cx="8674222" cy="1246495"/>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Require employees with COVID-19 symptoms to remain home until they are symptom-free for </a:t>
            </a:r>
            <a:r>
              <a:rPr lang="en-US" sz="900" dirty="0">
                <a:solidFill>
                  <a:srgbClr val="575757">
                    <a:lumMod val="100000"/>
                  </a:srgbClr>
                </a:solidFill>
              </a:rPr>
              <a:t>ten days and three days without medication (whichever longer)</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Ask employees to self-quarantine</a:t>
            </a:r>
            <a:r>
              <a:rPr lang="en-US" sz="900" dirty="0">
                <a:solidFill>
                  <a:srgbClr val="575757">
                    <a:lumMod val="100000"/>
                  </a:srgbClr>
                </a:solidFill>
              </a:rPr>
              <a:t> for 14-days from symptom onset or test positivity of the case </a:t>
            </a:r>
            <a:r>
              <a:rPr sz="900" dirty="0">
                <a:solidFill>
                  <a:srgbClr val="575757">
                    <a:lumMod val="100000"/>
                  </a:srgbClr>
                </a:solidFill>
              </a:rPr>
              <a:t>per Washington public health guidelines if confirmed to have COVID-19 or exposed</a:t>
            </a:r>
          </a:p>
          <a:p>
            <a:pPr lvl="1" defTabSz="685800">
              <a:buClr>
                <a:srgbClr val="29BA74">
                  <a:lumMod val="100000"/>
                </a:srgbClr>
              </a:buClr>
              <a:buSzPct val="100000"/>
              <a:buFont typeface="Wingdings" panose="05000000000000000000" pitchFamily="2" charset="2"/>
              <a:buChar char="q"/>
            </a:pPr>
            <a:r>
              <a:rPr lang="en-US" sz="900" spc="-20" dirty="0">
                <a:solidFill>
                  <a:srgbClr val="575757">
                    <a:lumMod val="100000"/>
                  </a:srgbClr>
                </a:solidFill>
              </a:rPr>
              <a:t>P</a:t>
            </a:r>
            <a:r>
              <a:rPr sz="900" spc="-20" dirty="0">
                <a:solidFill>
                  <a:srgbClr val="575757">
                    <a:lumMod val="100000"/>
                  </a:srgbClr>
                </a:solidFill>
              </a:rPr>
              <a:t>rovide employees with face coverings and keep face coverings clean</a:t>
            </a:r>
            <a:r>
              <a:rPr lang="en-US" sz="900" spc="-20" dirty="0">
                <a:solidFill>
                  <a:srgbClr val="575757">
                    <a:lumMod val="100000"/>
                  </a:srgbClr>
                </a:solidFill>
              </a:rPr>
              <a:t> and ask employees to follow 6 ft distancing guidelines; </a:t>
            </a:r>
            <a:r>
              <a:rPr lang="en-US" sz="900" dirty="0">
                <a:solidFill>
                  <a:srgbClr val="575757">
                    <a:lumMod val="100000"/>
                  </a:srgbClr>
                </a:solidFill>
              </a:rPr>
              <a:t>follow WA State reopening guidelines and </a:t>
            </a:r>
            <a:r>
              <a:rPr lang="en-US" sz="900" dirty="0">
                <a:solidFill>
                  <a:srgbClr val="575757"/>
                </a:solidFill>
                <a:hlinkClick r:id="rId7"/>
              </a:rPr>
              <a:t>WA Labor and Industries guidelines for masks </a:t>
            </a:r>
            <a:endParaRPr sz="900" spc="-2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Train all employees on the importance of frequent handwashing, the use of hand sanitizers with at least 60% alcohol content, and give them clear instruction to avoid touching hands to face</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t>Educate workers in the language they understand best about coronavirus and how to prevent transmission, and the institution's COVID-19 policies</a:t>
            </a:r>
          </a:p>
          <a:p>
            <a:pPr marL="108000" lvl="1" indent="0" defTabSz="685800">
              <a:buClr>
                <a:srgbClr val="29BA74">
                  <a:lumMod val="100000"/>
                </a:srgbClr>
              </a:buClr>
              <a:buSzPct val="100000"/>
              <a:buNone/>
            </a:pPr>
            <a:endParaRPr sz="900" dirty="0">
              <a:solidFill>
                <a:srgbClr val="575757">
                  <a:lumMod val="100000"/>
                </a:srgbClr>
              </a:solidFill>
            </a:endParaRP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084638"/>
            <a:ext cx="0" cy="5157096"/>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ee4pContent3">
            <a:extLst>
              <a:ext uri="{FF2B5EF4-FFF2-40B4-BE49-F238E27FC236}">
                <a16:creationId xmlns:a16="http://schemas.microsoft.com/office/drawing/2014/main" id="{6D7308AB-DD71-445A-9006-8D979B0B1579}"/>
              </a:ext>
            </a:extLst>
          </p:cNvPr>
          <p:cNvSpPr txBox="1"/>
          <p:nvPr/>
        </p:nvSpPr>
        <p:spPr>
          <a:xfrm>
            <a:off x="3222495" y="2844779"/>
            <a:ext cx="8853924" cy="11079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Have the ability to log all workers that come on premise for purposes of supporting public health contact tracing by the WA </a:t>
            </a:r>
            <a:r>
              <a:rPr sz="900" dirty="0" err="1">
                <a:solidFill>
                  <a:srgbClr val="575757">
                    <a:lumMod val="100000"/>
                  </a:srgbClr>
                </a:solidFill>
              </a:rPr>
              <a:t>DOH</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Check appropriate functioning of HVAC</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Ask workers resuming on</a:t>
            </a:r>
            <a:r>
              <a:rPr lang="en-US" sz="900" dirty="0">
                <a:solidFill>
                  <a:srgbClr val="575757">
                    <a:lumMod val="100000"/>
                  </a:srgbClr>
                </a:solidFill>
              </a:rPr>
              <a:t>-</a:t>
            </a:r>
            <a:r>
              <a:rPr sz="900" dirty="0">
                <a:solidFill>
                  <a:srgbClr val="575757">
                    <a:lumMod val="100000"/>
                  </a:srgbClr>
                </a:solidFill>
              </a:rPr>
              <a:t>premise work to confirm they have not experienced symptoms for 14 days </a:t>
            </a:r>
            <a:r>
              <a:rPr lang="en-US" sz="900" dirty="0">
                <a:solidFill>
                  <a:srgbClr val="575757">
                    <a:lumMod val="100000"/>
                  </a:srgbClr>
                </a:solidFill>
              </a:rPr>
              <a:t>from symptom onset or test positivity of the case </a:t>
            </a:r>
            <a:r>
              <a:rPr sz="900" dirty="0">
                <a:solidFill>
                  <a:srgbClr val="575757">
                    <a:lumMod val="100000"/>
                  </a:srgbClr>
                </a:solidFill>
              </a:rPr>
              <a:t>prior to return</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Restrict cash payments; allow payments only by card or contactless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use of pre-rolled, disposable silverware if possible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adequate storage of necessary materials to meet PPE and cleaning requirements</a:t>
            </a:r>
          </a:p>
          <a:p>
            <a:pPr lvl="1" defTabSz="685800">
              <a:buClr>
                <a:srgbClr val="29BA74">
                  <a:lumMod val="100000"/>
                </a:srgbClr>
              </a:buClr>
              <a:buSzPct val="100000"/>
              <a:buFont typeface="Wingdings" panose="05000000000000000000" pitchFamily="2" charset="2"/>
              <a:buChar char="q"/>
            </a:pPr>
            <a:r>
              <a:rPr sz="900" spc="-10" dirty="0">
                <a:solidFill>
                  <a:srgbClr val="575757">
                    <a:lumMod val="100000"/>
                  </a:srgbClr>
                </a:solidFill>
              </a:rPr>
              <a:t>Communicate safety protocols to all workers and dining visitors, including available contact to report violations of protocols</a:t>
            </a:r>
          </a:p>
          <a:p>
            <a:pPr lvl="1" defTabSz="685800">
              <a:buClr>
                <a:srgbClr val="29BA74">
                  <a:lumMod val="100000"/>
                </a:srgbClr>
              </a:buClr>
              <a:buSzPct val="100000"/>
              <a:buFont typeface="Wingdings" panose="05000000000000000000" pitchFamily="2" charset="2"/>
              <a:buChar char="q"/>
            </a:pPr>
            <a:r>
              <a:rPr sz="900" spc="-30" dirty="0">
                <a:solidFill>
                  <a:srgbClr val="575757">
                    <a:lumMod val="100000"/>
                  </a:srgbClr>
                </a:solidFill>
              </a:rPr>
              <a:t>If offering delivery options, ensure coolers and transport containers are sanitized and encourage customers to use "no touch" deliveries</a:t>
            </a: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348448"/>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rgbClr val="7F7F7F"/>
                </a:solidFill>
                <a:cs typeface="Arial" pitchFamily="34" charset="0"/>
              </a:rPr>
              <a:t>Source: National Restaurant Association COVID-19 Reopening Guidance, Cushman and Wakefield Recovery Readiness</a:t>
            </a:r>
          </a:p>
        </p:txBody>
      </p:sp>
      <p:sp>
        <p:nvSpPr>
          <p:cNvPr id="35" name="Rounded Rectangle 34"/>
          <p:cNvSpPr/>
          <p:nvPr/>
        </p:nvSpPr>
        <p:spPr>
          <a:xfrm>
            <a:off x="3222494" y="85230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Employee health and personal hygiene</a:t>
            </a:r>
          </a:p>
        </p:txBody>
      </p:sp>
      <p:sp>
        <p:nvSpPr>
          <p:cNvPr id="36" name="Freeform 35"/>
          <p:cNvSpPr/>
          <p:nvPr/>
        </p:nvSpPr>
        <p:spPr>
          <a:xfrm rot="16200000">
            <a:off x="3322016" y="752785"/>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982469"/>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7" name="Group 66"/>
          <p:cNvGrpSpPr>
            <a:grpSpLocks noChangeAspect="1"/>
          </p:cNvGrpSpPr>
          <p:nvPr/>
        </p:nvGrpSpPr>
        <p:grpSpPr>
          <a:xfrm>
            <a:off x="3279389" y="868418"/>
            <a:ext cx="366113" cy="365760"/>
            <a:chOff x="6464300" y="2606675"/>
            <a:chExt cx="1646238" cy="1644650"/>
          </a:xfrm>
        </p:grpSpPr>
        <p:sp>
          <p:nvSpPr>
            <p:cNvPr id="68" name="AutoShape 3"/>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69" name="Group 68"/>
            <p:cNvGrpSpPr/>
            <p:nvPr/>
          </p:nvGrpSpPr>
          <p:grpSpPr>
            <a:xfrm>
              <a:off x="6729414" y="2786063"/>
              <a:ext cx="1122265" cy="1220788"/>
              <a:chOff x="6729414" y="2786063"/>
              <a:chExt cx="1122265" cy="1220788"/>
            </a:xfrm>
          </p:grpSpPr>
          <p:sp>
            <p:nvSpPr>
              <p:cNvPr id="70" name="Freeform 69"/>
              <p:cNvSpPr>
                <a:spLocks/>
              </p:cNvSpPr>
              <p:nvPr/>
            </p:nvSpPr>
            <p:spPr bwMode="auto">
              <a:xfrm>
                <a:off x="7069138" y="2786063"/>
                <a:ext cx="755650" cy="665163"/>
              </a:xfrm>
              <a:custGeom>
                <a:avLst/>
                <a:gdLst>
                  <a:gd name="T0" fmla="*/ 1055 w 1058"/>
                  <a:gd name="T1" fmla="*/ 393 h 930"/>
                  <a:gd name="T2" fmla="*/ 1055 w 1058"/>
                  <a:gd name="T3" fmla="*/ 389 h 930"/>
                  <a:gd name="T4" fmla="*/ 798 w 1058"/>
                  <a:gd name="T5" fmla="*/ 134 h 930"/>
                  <a:gd name="T6" fmla="*/ 771 w 1058"/>
                  <a:gd name="T7" fmla="*/ 135 h 930"/>
                  <a:gd name="T8" fmla="*/ 710 w 1058"/>
                  <a:gd name="T9" fmla="*/ 148 h 930"/>
                  <a:gd name="T10" fmla="*/ 708 w 1058"/>
                  <a:gd name="T11" fmla="*/ 149 h 930"/>
                  <a:gd name="T12" fmla="*/ 596 w 1058"/>
                  <a:gd name="T13" fmla="*/ 232 h 930"/>
                  <a:gd name="T14" fmla="*/ 594 w 1058"/>
                  <a:gd name="T15" fmla="*/ 233 h 930"/>
                  <a:gd name="T16" fmla="*/ 594 w 1058"/>
                  <a:gd name="T17" fmla="*/ 234 h 930"/>
                  <a:gd name="T18" fmla="*/ 573 w 1058"/>
                  <a:gd name="T19" fmla="*/ 264 h 930"/>
                  <a:gd name="T20" fmla="*/ 559 w 1058"/>
                  <a:gd name="T21" fmla="*/ 244 h 930"/>
                  <a:gd name="T22" fmla="*/ 551 w 1058"/>
                  <a:gd name="T23" fmla="*/ 237 h 930"/>
                  <a:gd name="T24" fmla="*/ 105 w 1058"/>
                  <a:gd name="T25" fmla="*/ 505 h 930"/>
                  <a:gd name="T26" fmla="*/ 105 w 1058"/>
                  <a:gd name="T27" fmla="*/ 505 h 930"/>
                  <a:gd name="T28" fmla="*/ 106 w 1058"/>
                  <a:gd name="T29" fmla="*/ 505 h 930"/>
                  <a:gd name="T30" fmla="*/ 106 w 1058"/>
                  <a:gd name="T31" fmla="*/ 505 h 930"/>
                  <a:gd name="T32" fmla="*/ 337 w 1058"/>
                  <a:gd name="T33" fmla="*/ 505 h 930"/>
                  <a:gd name="T34" fmla="*/ 392 w 1058"/>
                  <a:gd name="T35" fmla="*/ 396 h 930"/>
                  <a:gd name="T36" fmla="*/ 413 w 1058"/>
                  <a:gd name="T37" fmla="*/ 384 h 930"/>
                  <a:gd name="T38" fmla="*/ 432 w 1058"/>
                  <a:gd name="T39" fmla="*/ 398 h 930"/>
                  <a:gd name="T40" fmla="*/ 505 w 1058"/>
                  <a:gd name="T41" fmla="*/ 581 h 930"/>
                  <a:gd name="T42" fmla="*/ 544 w 1058"/>
                  <a:gd name="T43" fmla="*/ 515 h 930"/>
                  <a:gd name="T44" fmla="*/ 563 w 1058"/>
                  <a:gd name="T45" fmla="*/ 504 h 930"/>
                  <a:gd name="T46" fmla="*/ 658 w 1058"/>
                  <a:gd name="T47" fmla="*/ 504 h 930"/>
                  <a:gd name="T48" fmla="*/ 707 w 1058"/>
                  <a:gd name="T49" fmla="*/ 472 h 930"/>
                  <a:gd name="T50" fmla="*/ 761 w 1058"/>
                  <a:gd name="T51" fmla="*/ 526 h 930"/>
                  <a:gd name="T52" fmla="*/ 707 w 1058"/>
                  <a:gd name="T53" fmla="*/ 580 h 930"/>
                  <a:gd name="T54" fmla="*/ 658 w 1058"/>
                  <a:gd name="T55" fmla="*/ 548 h 930"/>
                  <a:gd name="T56" fmla="*/ 575 w 1058"/>
                  <a:gd name="T57" fmla="*/ 548 h 930"/>
                  <a:gd name="T58" fmla="*/ 520 w 1058"/>
                  <a:gd name="T59" fmla="*/ 642 h 930"/>
                  <a:gd name="T60" fmla="*/ 501 w 1058"/>
                  <a:gd name="T61" fmla="*/ 652 h 930"/>
                  <a:gd name="T62" fmla="*/ 500 w 1058"/>
                  <a:gd name="T63" fmla="*/ 652 h 930"/>
                  <a:gd name="T64" fmla="*/ 481 w 1058"/>
                  <a:gd name="T65" fmla="*/ 639 h 930"/>
                  <a:gd name="T66" fmla="*/ 410 w 1058"/>
                  <a:gd name="T67" fmla="*/ 460 h 930"/>
                  <a:gd name="T68" fmla="*/ 371 w 1058"/>
                  <a:gd name="T69" fmla="*/ 537 h 930"/>
                  <a:gd name="T70" fmla="*/ 351 w 1058"/>
                  <a:gd name="T71" fmla="*/ 549 h 930"/>
                  <a:gd name="T72" fmla="*/ 124 w 1058"/>
                  <a:gd name="T73" fmla="*/ 549 h 930"/>
                  <a:gd name="T74" fmla="*/ 541 w 1058"/>
                  <a:gd name="T75" fmla="*/ 916 h 930"/>
                  <a:gd name="T76" fmla="*/ 546 w 1058"/>
                  <a:gd name="T77" fmla="*/ 919 h 930"/>
                  <a:gd name="T78" fmla="*/ 571 w 1058"/>
                  <a:gd name="T79" fmla="*/ 930 h 930"/>
                  <a:gd name="T80" fmla="*/ 595 w 1058"/>
                  <a:gd name="T81" fmla="*/ 919 h 930"/>
                  <a:gd name="T82" fmla="*/ 600 w 1058"/>
                  <a:gd name="T83" fmla="*/ 916 h 930"/>
                  <a:gd name="T84" fmla="*/ 1055 w 1058"/>
                  <a:gd name="T85" fmla="*/ 393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8" h="930">
                    <a:moveTo>
                      <a:pt x="1055" y="393"/>
                    </a:moveTo>
                    <a:cubicBezTo>
                      <a:pt x="1055" y="392"/>
                      <a:pt x="1055" y="390"/>
                      <a:pt x="1055" y="389"/>
                    </a:cubicBezTo>
                    <a:cubicBezTo>
                      <a:pt x="1055" y="248"/>
                      <a:pt x="940" y="134"/>
                      <a:pt x="798" y="134"/>
                    </a:cubicBezTo>
                    <a:cubicBezTo>
                      <a:pt x="788" y="134"/>
                      <a:pt x="780" y="134"/>
                      <a:pt x="771" y="135"/>
                    </a:cubicBezTo>
                    <a:cubicBezTo>
                      <a:pt x="750" y="136"/>
                      <a:pt x="729" y="141"/>
                      <a:pt x="710" y="148"/>
                    </a:cubicBezTo>
                    <a:cubicBezTo>
                      <a:pt x="710" y="148"/>
                      <a:pt x="709" y="149"/>
                      <a:pt x="708" y="149"/>
                    </a:cubicBezTo>
                    <a:cubicBezTo>
                      <a:pt x="662" y="166"/>
                      <a:pt x="624" y="195"/>
                      <a:pt x="596" y="232"/>
                    </a:cubicBezTo>
                    <a:cubicBezTo>
                      <a:pt x="595" y="232"/>
                      <a:pt x="594" y="233"/>
                      <a:pt x="594" y="233"/>
                    </a:cubicBezTo>
                    <a:cubicBezTo>
                      <a:pt x="594" y="234"/>
                      <a:pt x="594" y="234"/>
                      <a:pt x="594" y="234"/>
                    </a:cubicBezTo>
                    <a:cubicBezTo>
                      <a:pt x="586" y="243"/>
                      <a:pt x="579" y="254"/>
                      <a:pt x="573" y="264"/>
                    </a:cubicBezTo>
                    <a:cubicBezTo>
                      <a:pt x="569" y="257"/>
                      <a:pt x="564" y="251"/>
                      <a:pt x="559" y="244"/>
                    </a:cubicBezTo>
                    <a:cubicBezTo>
                      <a:pt x="556" y="242"/>
                      <a:pt x="553" y="240"/>
                      <a:pt x="551" y="237"/>
                    </a:cubicBezTo>
                    <a:cubicBezTo>
                      <a:pt x="361" y="0"/>
                      <a:pt x="0" y="204"/>
                      <a:pt x="105" y="505"/>
                    </a:cubicBezTo>
                    <a:cubicBezTo>
                      <a:pt x="105" y="505"/>
                      <a:pt x="105" y="505"/>
                      <a:pt x="105" y="505"/>
                    </a:cubicBezTo>
                    <a:cubicBezTo>
                      <a:pt x="106" y="505"/>
                      <a:pt x="106" y="505"/>
                      <a:pt x="106" y="505"/>
                    </a:cubicBezTo>
                    <a:cubicBezTo>
                      <a:pt x="106" y="505"/>
                      <a:pt x="106" y="505"/>
                      <a:pt x="106" y="505"/>
                    </a:cubicBezTo>
                    <a:cubicBezTo>
                      <a:pt x="337" y="505"/>
                      <a:pt x="337" y="505"/>
                      <a:pt x="337" y="505"/>
                    </a:cubicBezTo>
                    <a:cubicBezTo>
                      <a:pt x="392" y="396"/>
                      <a:pt x="392" y="396"/>
                      <a:pt x="392" y="396"/>
                    </a:cubicBezTo>
                    <a:cubicBezTo>
                      <a:pt x="396" y="389"/>
                      <a:pt x="404" y="384"/>
                      <a:pt x="413" y="384"/>
                    </a:cubicBezTo>
                    <a:cubicBezTo>
                      <a:pt x="421" y="385"/>
                      <a:pt x="429" y="390"/>
                      <a:pt x="432" y="398"/>
                    </a:cubicBezTo>
                    <a:cubicBezTo>
                      <a:pt x="505" y="581"/>
                      <a:pt x="505" y="581"/>
                      <a:pt x="505" y="581"/>
                    </a:cubicBezTo>
                    <a:cubicBezTo>
                      <a:pt x="544" y="515"/>
                      <a:pt x="544" y="515"/>
                      <a:pt x="544" y="515"/>
                    </a:cubicBezTo>
                    <a:cubicBezTo>
                      <a:pt x="548" y="508"/>
                      <a:pt x="555" y="504"/>
                      <a:pt x="563" y="504"/>
                    </a:cubicBezTo>
                    <a:cubicBezTo>
                      <a:pt x="658" y="504"/>
                      <a:pt x="658" y="504"/>
                      <a:pt x="658" y="504"/>
                    </a:cubicBezTo>
                    <a:cubicBezTo>
                      <a:pt x="667" y="485"/>
                      <a:pt x="685" y="472"/>
                      <a:pt x="707" y="472"/>
                    </a:cubicBezTo>
                    <a:cubicBezTo>
                      <a:pt x="737" y="472"/>
                      <a:pt x="761" y="496"/>
                      <a:pt x="761" y="526"/>
                    </a:cubicBezTo>
                    <a:cubicBezTo>
                      <a:pt x="761" y="556"/>
                      <a:pt x="737" y="580"/>
                      <a:pt x="707" y="580"/>
                    </a:cubicBezTo>
                    <a:cubicBezTo>
                      <a:pt x="685" y="580"/>
                      <a:pt x="667" y="567"/>
                      <a:pt x="658" y="548"/>
                    </a:cubicBezTo>
                    <a:cubicBezTo>
                      <a:pt x="575" y="548"/>
                      <a:pt x="575" y="548"/>
                      <a:pt x="575" y="548"/>
                    </a:cubicBezTo>
                    <a:cubicBezTo>
                      <a:pt x="520" y="642"/>
                      <a:pt x="520" y="642"/>
                      <a:pt x="520" y="642"/>
                    </a:cubicBezTo>
                    <a:cubicBezTo>
                      <a:pt x="516" y="648"/>
                      <a:pt x="509" y="652"/>
                      <a:pt x="501" y="652"/>
                    </a:cubicBezTo>
                    <a:cubicBezTo>
                      <a:pt x="501" y="652"/>
                      <a:pt x="500" y="652"/>
                      <a:pt x="500" y="652"/>
                    </a:cubicBezTo>
                    <a:cubicBezTo>
                      <a:pt x="491" y="652"/>
                      <a:pt x="484" y="646"/>
                      <a:pt x="481" y="639"/>
                    </a:cubicBezTo>
                    <a:cubicBezTo>
                      <a:pt x="410" y="460"/>
                      <a:pt x="410" y="460"/>
                      <a:pt x="410" y="460"/>
                    </a:cubicBezTo>
                    <a:cubicBezTo>
                      <a:pt x="371" y="537"/>
                      <a:pt x="371" y="537"/>
                      <a:pt x="371" y="537"/>
                    </a:cubicBezTo>
                    <a:cubicBezTo>
                      <a:pt x="367" y="545"/>
                      <a:pt x="359" y="549"/>
                      <a:pt x="351" y="549"/>
                    </a:cubicBezTo>
                    <a:cubicBezTo>
                      <a:pt x="124" y="549"/>
                      <a:pt x="124" y="549"/>
                      <a:pt x="124" y="549"/>
                    </a:cubicBezTo>
                    <a:cubicBezTo>
                      <a:pt x="181" y="666"/>
                      <a:pt x="309" y="795"/>
                      <a:pt x="541" y="916"/>
                    </a:cubicBezTo>
                    <a:cubicBezTo>
                      <a:pt x="542" y="917"/>
                      <a:pt x="544" y="918"/>
                      <a:pt x="546" y="919"/>
                    </a:cubicBezTo>
                    <a:cubicBezTo>
                      <a:pt x="571" y="930"/>
                      <a:pt x="571" y="930"/>
                      <a:pt x="571" y="930"/>
                    </a:cubicBezTo>
                    <a:cubicBezTo>
                      <a:pt x="595" y="919"/>
                      <a:pt x="595" y="919"/>
                      <a:pt x="595" y="919"/>
                    </a:cubicBezTo>
                    <a:cubicBezTo>
                      <a:pt x="597" y="918"/>
                      <a:pt x="599" y="917"/>
                      <a:pt x="600" y="916"/>
                    </a:cubicBezTo>
                    <a:cubicBezTo>
                      <a:pt x="943" y="737"/>
                      <a:pt x="1058" y="543"/>
                      <a:pt x="1055" y="3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Freeform 70"/>
              <p:cNvSpPr>
                <a:spLocks/>
              </p:cNvSpPr>
              <p:nvPr/>
            </p:nvSpPr>
            <p:spPr bwMode="auto">
              <a:xfrm>
                <a:off x="6729414" y="3465513"/>
                <a:ext cx="1122265" cy="541338"/>
              </a:xfrm>
              <a:custGeom>
                <a:avLst/>
                <a:gdLst>
                  <a:gd name="connsiteX0" fmla="*/ 408151 w 1122265"/>
                  <a:gd name="connsiteY0" fmla="*/ 31591 h 541338"/>
                  <a:gd name="connsiteX1" fmla="*/ 324550 w 1122265"/>
                  <a:gd name="connsiteY1" fmla="*/ 51601 h 541338"/>
                  <a:gd name="connsiteX2" fmla="*/ 30162 w 1122265"/>
                  <a:gd name="connsiteY2" fmla="*/ 218820 h 541338"/>
                  <a:gd name="connsiteX3" fmla="*/ 30162 w 1122265"/>
                  <a:gd name="connsiteY3" fmla="*/ 503237 h 541338"/>
                  <a:gd name="connsiteX4" fmla="*/ 366708 w 1122265"/>
                  <a:gd name="connsiteY4" fmla="*/ 373177 h 541338"/>
                  <a:gd name="connsiteX5" fmla="*/ 417440 w 1122265"/>
                  <a:gd name="connsiteY5" fmla="*/ 365316 h 541338"/>
                  <a:gd name="connsiteX6" fmla="*/ 566778 w 1122265"/>
                  <a:gd name="connsiteY6" fmla="*/ 376036 h 541338"/>
                  <a:gd name="connsiteX7" fmla="*/ 795429 w 1122265"/>
                  <a:gd name="connsiteY7" fmla="*/ 349595 h 541338"/>
                  <a:gd name="connsiteX8" fmla="*/ 1046230 w 1122265"/>
                  <a:gd name="connsiteY8" fmla="*/ 183090 h 541338"/>
                  <a:gd name="connsiteX9" fmla="*/ 1078384 w 1122265"/>
                  <a:gd name="connsiteY9" fmla="*/ 145930 h 541338"/>
                  <a:gd name="connsiteX10" fmla="*/ 1073383 w 1122265"/>
                  <a:gd name="connsiteY10" fmla="*/ 71610 h 541338"/>
                  <a:gd name="connsiteX11" fmla="*/ 1034798 w 1122265"/>
                  <a:gd name="connsiteY11" fmla="*/ 58032 h 541338"/>
                  <a:gd name="connsiteX12" fmla="*/ 997642 w 1122265"/>
                  <a:gd name="connsiteY12" fmla="*/ 75897 h 541338"/>
                  <a:gd name="connsiteX13" fmla="*/ 949768 w 1122265"/>
                  <a:gd name="connsiteY13" fmla="*/ 129494 h 541338"/>
                  <a:gd name="connsiteX14" fmla="*/ 804003 w 1122265"/>
                  <a:gd name="connsiteY14" fmla="*/ 220964 h 541338"/>
                  <a:gd name="connsiteX15" fmla="*/ 606792 w 1122265"/>
                  <a:gd name="connsiteY15" fmla="*/ 210245 h 541338"/>
                  <a:gd name="connsiteX16" fmla="*/ 551772 w 1122265"/>
                  <a:gd name="connsiteY16" fmla="*/ 188092 h 541338"/>
                  <a:gd name="connsiteX17" fmla="*/ 542483 w 1122265"/>
                  <a:gd name="connsiteY17" fmla="*/ 171656 h 541338"/>
                  <a:gd name="connsiteX18" fmla="*/ 556060 w 1122265"/>
                  <a:gd name="connsiteY18" fmla="*/ 158078 h 541338"/>
                  <a:gd name="connsiteX19" fmla="*/ 713972 w 1122265"/>
                  <a:gd name="connsiteY19" fmla="*/ 142357 h 541338"/>
                  <a:gd name="connsiteX20" fmla="*/ 757558 w 1122265"/>
                  <a:gd name="connsiteY20" fmla="*/ 95192 h 541338"/>
                  <a:gd name="connsiteX21" fmla="*/ 711828 w 1122265"/>
                  <a:gd name="connsiteY21" fmla="*/ 47313 h 541338"/>
                  <a:gd name="connsiteX22" fmla="*/ 408151 w 1122265"/>
                  <a:gd name="connsiteY22" fmla="*/ 31591 h 541338"/>
                  <a:gd name="connsiteX23" fmla="*/ 389667 w 1122265"/>
                  <a:gd name="connsiteY23" fmla="*/ 0 h 541338"/>
                  <a:gd name="connsiteX24" fmla="*/ 393235 w 1122265"/>
                  <a:gd name="connsiteY24" fmla="*/ 0 h 541338"/>
                  <a:gd name="connsiteX25" fmla="*/ 396090 w 1122265"/>
                  <a:gd name="connsiteY25" fmla="*/ 0 h 541338"/>
                  <a:gd name="connsiteX26" fmla="*/ 398944 w 1122265"/>
                  <a:gd name="connsiteY26" fmla="*/ 0 h 541338"/>
                  <a:gd name="connsiteX27" fmla="*/ 402513 w 1122265"/>
                  <a:gd name="connsiteY27" fmla="*/ 0 h 541338"/>
                  <a:gd name="connsiteX28" fmla="*/ 410363 w 1122265"/>
                  <a:gd name="connsiteY28" fmla="*/ 0 h 541338"/>
                  <a:gd name="connsiteX29" fmla="*/ 714389 w 1122265"/>
                  <a:gd name="connsiteY29" fmla="*/ 15712 h 541338"/>
                  <a:gd name="connsiteX30" fmla="*/ 779333 w 1122265"/>
                  <a:gd name="connsiteY30" fmla="*/ 56419 h 541338"/>
                  <a:gd name="connsiteX31" fmla="*/ 781474 w 1122265"/>
                  <a:gd name="connsiteY31" fmla="*/ 60704 h 541338"/>
                  <a:gd name="connsiteX32" fmla="*/ 787897 w 1122265"/>
                  <a:gd name="connsiteY32" fmla="*/ 79273 h 541338"/>
                  <a:gd name="connsiteX33" fmla="*/ 789324 w 1122265"/>
                  <a:gd name="connsiteY33" fmla="*/ 94984 h 541338"/>
                  <a:gd name="connsiteX34" fmla="*/ 788611 w 1122265"/>
                  <a:gd name="connsiteY34" fmla="*/ 100698 h 541338"/>
                  <a:gd name="connsiteX35" fmla="*/ 788611 w 1122265"/>
                  <a:gd name="connsiteY35" fmla="*/ 101412 h 541338"/>
                  <a:gd name="connsiteX36" fmla="*/ 787897 w 1122265"/>
                  <a:gd name="connsiteY36" fmla="*/ 107125 h 541338"/>
                  <a:gd name="connsiteX37" fmla="*/ 762918 w 1122265"/>
                  <a:gd name="connsiteY37" fmla="*/ 154260 h 541338"/>
                  <a:gd name="connsiteX38" fmla="*/ 762205 w 1122265"/>
                  <a:gd name="connsiteY38" fmla="*/ 154260 h 541338"/>
                  <a:gd name="connsiteX39" fmla="*/ 757923 w 1122265"/>
                  <a:gd name="connsiteY39" fmla="*/ 157831 h 541338"/>
                  <a:gd name="connsiteX40" fmla="*/ 753641 w 1122265"/>
                  <a:gd name="connsiteY40" fmla="*/ 160688 h 541338"/>
                  <a:gd name="connsiteX41" fmla="*/ 752927 w 1122265"/>
                  <a:gd name="connsiteY41" fmla="*/ 161402 h 541338"/>
                  <a:gd name="connsiteX42" fmla="*/ 748645 w 1122265"/>
                  <a:gd name="connsiteY42" fmla="*/ 164258 h 541338"/>
                  <a:gd name="connsiteX43" fmla="*/ 747218 w 1122265"/>
                  <a:gd name="connsiteY43" fmla="*/ 164973 h 541338"/>
                  <a:gd name="connsiteX44" fmla="*/ 742222 w 1122265"/>
                  <a:gd name="connsiteY44" fmla="*/ 167115 h 541338"/>
                  <a:gd name="connsiteX45" fmla="*/ 741508 w 1122265"/>
                  <a:gd name="connsiteY45" fmla="*/ 167829 h 541338"/>
                  <a:gd name="connsiteX46" fmla="*/ 737226 w 1122265"/>
                  <a:gd name="connsiteY46" fmla="*/ 169258 h 541338"/>
                  <a:gd name="connsiteX47" fmla="*/ 717957 w 1122265"/>
                  <a:gd name="connsiteY47" fmla="*/ 173543 h 541338"/>
                  <a:gd name="connsiteX48" fmla="*/ 623752 w 1122265"/>
                  <a:gd name="connsiteY48" fmla="*/ 182827 h 541338"/>
                  <a:gd name="connsiteX49" fmla="*/ 742222 w 1122265"/>
                  <a:gd name="connsiteY49" fmla="*/ 199967 h 541338"/>
                  <a:gd name="connsiteX50" fmla="*/ 774337 w 1122265"/>
                  <a:gd name="connsiteY50" fmla="*/ 195682 h 541338"/>
                  <a:gd name="connsiteX51" fmla="*/ 784329 w 1122265"/>
                  <a:gd name="connsiteY51" fmla="*/ 193539 h 541338"/>
                  <a:gd name="connsiteX52" fmla="*/ 785756 w 1122265"/>
                  <a:gd name="connsiteY52" fmla="*/ 192825 h 541338"/>
                  <a:gd name="connsiteX53" fmla="*/ 795747 w 1122265"/>
                  <a:gd name="connsiteY53" fmla="*/ 190683 h 541338"/>
                  <a:gd name="connsiteX54" fmla="*/ 825722 w 1122265"/>
                  <a:gd name="connsiteY54" fmla="*/ 179970 h 541338"/>
                  <a:gd name="connsiteX55" fmla="*/ 908508 w 1122265"/>
                  <a:gd name="connsiteY55" fmla="*/ 127122 h 541338"/>
                  <a:gd name="connsiteX56" fmla="*/ 927064 w 1122265"/>
                  <a:gd name="connsiteY56" fmla="*/ 108553 h 541338"/>
                  <a:gd name="connsiteX57" fmla="*/ 974166 w 1122265"/>
                  <a:gd name="connsiteY57" fmla="*/ 54991 h 541338"/>
                  <a:gd name="connsiteX58" fmla="*/ 977021 w 1122265"/>
                  <a:gd name="connsiteY58" fmla="*/ 51420 h 541338"/>
                  <a:gd name="connsiteX59" fmla="*/ 977734 w 1122265"/>
                  <a:gd name="connsiteY59" fmla="*/ 51420 h 541338"/>
                  <a:gd name="connsiteX60" fmla="*/ 1032687 w 1122265"/>
                  <a:gd name="connsiteY60" fmla="*/ 26424 h 541338"/>
                  <a:gd name="connsiteX61" fmla="*/ 1033401 w 1122265"/>
                  <a:gd name="connsiteY61" fmla="*/ 26424 h 541338"/>
                  <a:gd name="connsiteX62" fmla="*/ 1037683 w 1122265"/>
                  <a:gd name="connsiteY62" fmla="*/ 26424 h 541338"/>
                  <a:gd name="connsiteX63" fmla="*/ 1039111 w 1122265"/>
                  <a:gd name="connsiteY63" fmla="*/ 26424 h 541338"/>
                  <a:gd name="connsiteX64" fmla="*/ 1078363 w 1122265"/>
                  <a:gd name="connsiteY64" fmla="*/ 37137 h 541338"/>
                  <a:gd name="connsiteX65" fmla="*/ 1081931 w 1122265"/>
                  <a:gd name="connsiteY65" fmla="*/ 39279 h 541338"/>
                  <a:gd name="connsiteX66" fmla="*/ 1084786 w 1122265"/>
                  <a:gd name="connsiteY66" fmla="*/ 40708 h 541338"/>
                  <a:gd name="connsiteX67" fmla="*/ 1085499 w 1122265"/>
                  <a:gd name="connsiteY67" fmla="*/ 41422 h 541338"/>
                  <a:gd name="connsiteX68" fmla="*/ 1088354 w 1122265"/>
                  <a:gd name="connsiteY68" fmla="*/ 43564 h 541338"/>
                  <a:gd name="connsiteX69" fmla="*/ 1089068 w 1122265"/>
                  <a:gd name="connsiteY69" fmla="*/ 44278 h 541338"/>
                  <a:gd name="connsiteX70" fmla="*/ 1091209 w 1122265"/>
                  <a:gd name="connsiteY70" fmla="*/ 45707 h 541338"/>
                  <a:gd name="connsiteX71" fmla="*/ 1094063 w 1122265"/>
                  <a:gd name="connsiteY71" fmla="*/ 47849 h 541338"/>
                  <a:gd name="connsiteX72" fmla="*/ 1094063 w 1122265"/>
                  <a:gd name="connsiteY72" fmla="*/ 48563 h 541338"/>
                  <a:gd name="connsiteX73" fmla="*/ 1101914 w 1122265"/>
                  <a:gd name="connsiteY73" fmla="*/ 165687 h 541338"/>
                  <a:gd name="connsiteX74" fmla="*/ 1070512 w 1122265"/>
                  <a:gd name="connsiteY74" fmla="*/ 203538 h 541338"/>
                  <a:gd name="connsiteX75" fmla="*/ 964888 w 1122265"/>
                  <a:gd name="connsiteY75" fmla="*/ 299950 h 541338"/>
                  <a:gd name="connsiteX76" fmla="*/ 955611 w 1122265"/>
                  <a:gd name="connsiteY76" fmla="*/ 306377 h 541338"/>
                  <a:gd name="connsiteX77" fmla="*/ 947046 w 1122265"/>
                  <a:gd name="connsiteY77" fmla="*/ 312091 h 541338"/>
                  <a:gd name="connsiteX78" fmla="*/ 805025 w 1122265"/>
                  <a:gd name="connsiteY78" fmla="*/ 379222 h 541338"/>
                  <a:gd name="connsiteX79" fmla="*/ 791465 w 1122265"/>
                  <a:gd name="connsiteY79" fmla="*/ 383507 h 541338"/>
                  <a:gd name="connsiteX80" fmla="*/ 787183 w 1122265"/>
                  <a:gd name="connsiteY80" fmla="*/ 384222 h 541338"/>
                  <a:gd name="connsiteX81" fmla="*/ 778619 w 1122265"/>
                  <a:gd name="connsiteY81" fmla="*/ 387078 h 541338"/>
                  <a:gd name="connsiteX82" fmla="*/ 772910 w 1122265"/>
                  <a:gd name="connsiteY82" fmla="*/ 388507 h 541338"/>
                  <a:gd name="connsiteX83" fmla="*/ 765059 w 1122265"/>
                  <a:gd name="connsiteY83" fmla="*/ 389935 h 541338"/>
                  <a:gd name="connsiteX84" fmla="*/ 758636 w 1122265"/>
                  <a:gd name="connsiteY84" fmla="*/ 392077 h 541338"/>
                  <a:gd name="connsiteX85" fmla="*/ 752927 w 1122265"/>
                  <a:gd name="connsiteY85" fmla="*/ 392792 h 541338"/>
                  <a:gd name="connsiteX86" fmla="*/ 723666 w 1122265"/>
                  <a:gd name="connsiteY86" fmla="*/ 399219 h 541338"/>
                  <a:gd name="connsiteX87" fmla="*/ 720812 w 1122265"/>
                  <a:gd name="connsiteY87" fmla="*/ 399219 h 541338"/>
                  <a:gd name="connsiteX88" fmla="*/ 710106 w 1122265"/>
                  <a:gd name="connsiteY88" fmla="*/ 401362 h 541338"/>
                  <a:gd name="connsiteX89" fmla="*/ 708679 w 1122265"/>
                  <a:gd name="connsiteY89" fmla="*/ 401362 h 541338"/>
                  <a:gd name="connsiteX90" fmla="*/ 649444 w 1122265"/>
                  <a:gd name="connsiteY90" fmla="*/ 407789 h 541338"/>
                  <a:gd name="connsiteX91" fmla="*/ 647303 w 1122265"/>
                  <a:gd name="connsiteY91" fmla="*/ 407789 h 541338"/>
                  <a:gd name="connsiteX92" fmla="*/ 636598 w 1122265"/>
                  <a:gd name="connsiteY92" fmla="*/ 408503 h 541338"/>
                  <a:gd name="connsiteX93" fmla="*/ 634457 w 1122265"/>
                  <a:gd name="connsiteY93" fmla="*/ 408503 h 541338"/>
                  <a:gd name="connsiteX94" fmla="*/ 620183 w 1122265"/>
                  <a:gd name="connsiteY94" fmla="*/ 408503 h 541338"/>
                  <a:gd name="connsiteX95" fmla="*/ 619470 w 1122265"/>
                  <a:gd name="connsiteY95" fmla="*/ 408503 h 541338"/>
                  <a:gd name="connsiteX96" fmla="*/ 611619 w 1122265"/>
                  <a:gd name="connsiteY96" fmla="*/ 408503 h 541338"/>
                  <a:gd name="connsiteX97" fmla="*/ 605196 w 1122265"/>
                  <a:gd name="connsiteY97" fmla="*/ 408503 h 541338"/>
                  <a:gd name="connsiteX98" fmla="*/ 598060 w 1122265"/>
                  <a:gd name="connsiteY98" fmla="*/ 408503 h 541338"/>
                  <a:gd name="connsiteX99" fmla="*/ 591637 w 1122265"/>
                  <a:gd name="connsiteY99" fmla="*/ 408503 h 541338"/>
                  <a:gd name="connsiteX100" fmla="*/ 583786 w 1122265"/>
                  <a:gd name="connsiteY100" fmla="*/ 407789 h 541338"/>
                  <a:gd name="connsiteX101" fmla="*/ 578077 w 1122265"/>
                  <a:gd name="connsiteY101" fmla="*/ 407789 h 541338"/>
                  <a:gd name="connsiteX102" fmla="*/ 565944 w 1122265"/>
                  <a:gd name="connsiteY102" fmla="*/ 407075 h 541338"/>
                  <a:gd name="connsiteX103" fmla="*/ 565231 w 1122265"/>
                  <a:gd name="connsiteY103" fmla="*/ 407075 h 541338"/>
                  <a:gd name="connsiteX104" fmla="*/ 484585 w 1122265"/>
                  <a:gd name="connsiteY104" fmla="*/ 401362 h 541338"/>
                  <a:gd name="connsiteX105" fmla="*/ 416073 w 1122265"/>
                  <a:gd name="connsiteY105" fmla="*/ 396362 h 541338"/>
                  <a:gd name="connsiteX106" fmla="*/ 410363 w 1122265"/>
                  <a:gd name="connsiteY106" fmla="*/ 396362 h 541338"/>
                  <a:gd name="connsiteX107" fmla="*/ 406795 w 1122265"/>
                  <a:gd name="connsiteY107" fmla="*/ 396362 h 541338"/>
                  <a:gd name="connsiteX108" fmla="*/ 392521 w 1122265"/>
                  <a:gd name="connsiteY108" fmla="*/ 397791 h 541338"/>
                  <a:gd name="connsiteX109" fmla="*/ 388239 w 1122265"/>
                  <a:gd name="connsiteY109" fmla="*/ 398505 h 541338"/>
                  <a:gd name="connsiteX110" fmla="*/ 388239 w 1122265"/>
                  <a:gd name="connsiteY110" fmla="*/ 399219 h 541338"/>
                  <a:gd name="connsiteX111" fmla="*/ 383957 w 1122265"/>
                  <a:gd name="connsiteY111" fmla="*/ 399933 h 541338"/>
                  <a:gd name="connsiteX112" fmla="*/ 383244 w 1122265"/>
                  <a:gd name="connsiteY112" fmla="*/ 400647 h 541338"/>
                  <a:gd name="connsiteX113" fmla="*/ 378961 w 1122265"/>
                  <a:gd name="connsiteY113" fmla="*/ 402076 h 541338"/>
                  <a:gd name="connsiteX114" fmla="*/ 21410 w 1122265"/>
                  <a:gd name="connsiteY114" fmla="*/ 540624 h 541338"/>
                  <a:gd name="connsiteX115" fmla="*/ 15701 w 1122265"/>
                  <a:gd name="connsiteY115" fmla="*/ 541338 h 541338"/>
                  <a:gd name="connsiteX116" fmla="*/ 7137 w 1122265"/>
                  <a:gd name="connsiteY116" fmla="*/ 538481 h 541338"/>
                  <a:gd name="connsiteX117" fmla="*/ 0 w 1122265"/>
                  <a:gd name="connsiteY117" fmla="*/ 525626 h 541338"/>
                  <a:gd name="connsiteX118" fmla="*/ 0 w 1122265"/>
                  <a:gd name="connsiteY118" fmla="*/ 209251 h 541338"/>
                  <a:gd name="connsiteX119" fmla="*/ 7851 w 1122265"/>
                  <a:gd name="connsiteY119" fmla="*/ 195682 h 541338"/>
                  <a:gd name="connsiteX120" fmla="*/ 309735 w 1122265"/>
                  <a:gd name="connsiteY120" fmla="*/ 24282 h 541338"/>
                  <a:gd name="connsiteX121" fmla="*/ 315444 w 1122265"/>
                  <a:gd name="connsiteY121" fmla="*/ 21425 h 541338"/>
                  <a:gd name="connsiteX122" fmla="*/ 317585 w 1122265"/>
                  <a:gd name="connsiteY122" fmla="*/ 19997 h 541338"/>
                  <a:gd name="connsiteX123" fmla="*/ 320440 w 1122265"/>
                  <a:gd name="connsiteY123" fmla="*/ 18568 h 541338"/>
                  <a:gd name="connsiteX124" fmla="*/ 324009 w 1122265"/>
                  <a:gd name="connsiteY124" fmla="*/ 17140 h 541338"/>
                  <a:gd name="connsiteX125" fmla="*/ 326150 w 1122265"/>
                  <a:gd name="connsiteY125" fmla="*/ 15712 h 541338"/>
                  <a:gd name="connsiteX126" fmla="*/ 329718 w 1122265"/>
                  <a:gd name="connsiteY126" fmla="*/ 14283 h 541338"/>
                  <a:gd name="connsiteX127" fmla="*/ 331859 w 1122265"/>
                  <a:gd name="connsiteY127" fmla="*/ 13569 h 541338"/>
                  <a:gd name="connsiteX128" fmla="*/ 336141 w 1122265"/>
                  <a:gd name="connsiteY128" fmla="*/ 12141 h 541338"/>
                  <a:gd name="connsiteX129" fmla="*/ 337568 w 1122265"/>
                  <a:gd name="connsiteY129" fmla="*/ 11427 h 541338"/>
                  <a:gd name="connsiteX130" fmla="*/ 341850 w 1122265"/>
                  <a:gd name="connsiteY130" fmla="*/ 9998 h 541338"/>
                  <a:gd name="connsiteX131" fmla="*/ 342564 w 1122265"/>
                  <a:gd name="connsiteY131" fmla="*/ 9284 h 541338"/>
                  <a:gd name="connsiteX132" fmla="*/ 347560 w 1122265"/>
                  <a:gd name="connsiteY132" fmla="*/ 7856 h 541338"/>
                  <a:gd name="connsiteX133" fmla="*/ 348273 w 1122265"/>
                  <a:gd name="connsiteY133" fmla="*/ 7856 h 541338"/>
                  <a:gd name="connsiteX134" fmla="*/ 381816 w 1122265"/>
                  <a:gd name="connsiteY134" fmla="*/ 714 h 541338"/>
                  <a:gd name="connsiteX135" fmla="*/ 383244 w 1122265"/>
                  <a:gd name="connsiteY135" fmla="*/ 714 h 541338"/>
                  <a:gd name="connsiteX136" fmla="*/ 386812 w 1122265"/>
                  <a:gd name="connsiteY136" fmla="*/ 714 h 541338"/>
                  <a:gd name="connsiteX137" fmla="*/ 389667 w 1122265"/>
                  <a:gd name="connsiteY137" fmla="*/ 0 h 54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22265" h="541338">
                    <a:moveTo>
                      <a:pt x="408151" y="31591"/>
                    </a:moveTo>
                    <a:cubicBezTo>
                      <a:pt x="378855" y="30162"/>
                      <a:pt x="349559" y="37308"/>
                      <a:pt x="324550" y="51601"/>
                    </a:cubicBezTo>
                    <a:cubicBezTo>
                      <a:pt x="324550" y="51601"/>
                      <a:pt x="324550" y="51601"/>
                      <a:pt x="30162" y="218820"/>
                    </a:cubicBezTo>
                    <a:cubicBezTo>
                      <a:pt x="30162" y="218820"/>
                      <a:pt x="30162" y="218820"/>
                      <a:pt x="30162" y="503237"/>
                    </a:cubicBezTo>
                    <a:cubicBezTo>
                      <a:pt x="30162" y="503237"/>
                      <a:pt x="30162" y="503237"/>
                      <a:pt x="366708" y="373177"/>
                    </a:cubicBezTo>
                    <a:cubicBezTo>
                      <a:pt x="383142" y="366746"/>
                      <a:pt x="400291" y="363887"/>
                      <a:pt x="417440" y="365316"/>
                    </a:cubicBezTo>
                    <a:cubicBezTo>
                      <a:pt x="417440" y="365316"/>
                      <a:pt x="417440" y="365316"/>
                      <a:pt x="566778" y="376036"/>
                    </a:cubicBezTo>
                    <a:cubicBezTo>
                      <a:pt x="643947" y="381753"/>
                      <a:pt x="721117" y="372463"/>
                      <a:pt x="795429" y="349595"/>
                    </a:cubicBezTo>
                    <a:cubicBezTo>
                      <a:pt x="893320" y="318867"/>
                      <a:pt x="979779" y="261697"/>
                      <a:pt x="1046230" y="183090"/>
                    </a:cubicBezTo>
                    <a:cubicBezTo>
                      <a:pt x="1046230" y="183090"/>
                      <a:pt x="1046230" y="183090"/>
                      <a:pt x="1078384" y="145930"/>
                    </a:cubicBezTo>
                    <a:cubicBezTo>
                      <a:pt x="1096962" y="123777"/>
                      <a:pt x="1094819" y="90904"/>
                      <a:pt x="1073383" y="71610"/>
                    </a:cubicBezTo>
                    <a:cubicBezTo>
                      <a:pt x="1062665" y="62320"/>
                      <a:pt x="1049088" y="57317"/>
                      <a:pt x="1034798" y="58032"/>
                    </a:cubicBezTo>
                    <a:cubicBezTo>
                      <a:pt x="1020507" y="58747"/>
                      <a:pt x="1006931" y="65178"/>
                      <a:pt x="997642" y="75897"/>
                    </a:cubicBezTo>
                    <a:cubicBezTo>
                      <a:pt x="997642" y="75897"/>
                      <a:pt x="997642" y="75897"/>
                      <a:pt x="949768" y="129494"/>
                    </a:cubicBezTo>
                    <a:cubicBezTo>
                      <a:pt x="911183" y="173800"/>
                      <a:pt x="860451" y="205243"/>
                      <a:pt x="804003" y="220964"/>
                    </a:cubicBezTo>
                    <a:cubicBezTo>
                      <a:pt x="738980" y="239544"/>
                      <a:pt x="668956" y="235257"/>
                      <a:pt x="606792" y="210245"/>
                    </a:cubicBezTo>
                    <a:cubicBezTo>
                      <a:pt x="606792" y="210245"/>
                      <a:pt x="606792" y="210245"/>
                      <a:pt x="551772" y="188092"/>
                    </a:cubicBezTo>
                    <a:cubicBezTo>
                      <a:pt x="545342" y="185234"/>
                      <a:pt x="541054" y="178802"/>
                      <a:pt x="542483" y="171656"/>
                    </a:cubicBezTo>
                    <a:cubicBezTo>
                      <a:pt x="543198" y="164510"/>
                      <a:pt x="548914" y="158793"/>
                      <a:pt x="556060" y="158078"/>
                    </a:cubicBezTo>
                    <a:cubicBezTo>
                      <a:pt x="556060" y="158078"/>
                      <a:pt x="556060" y="158078"/>
                      <a:pt x="713972" y="142357"/>
                    </a:cubicBezTo>
                    <a:cubicBezTo>
                      <a:pt x="738980" y="140213"/>
                      <a:pt x="757558" y="119489"/>
                      <a:pt x="757558" y="95192"/>
                    </a:cubicBezTo>
                    <a:cubicBezTo>
                      <a:pt x="757558" y="69466"/>
                      <a:pt x="737551" y="48742"/>
                      <a:pt x="711828" y="47313"/>
                    </a:cubicBezTo>
                    <a:cubicBezTo>
                      <a:pt x="711828" y="47313"/>
                      <a:pt x="711828" y="47313"/>
                      <a:pt x="408151" y="31591"/>
                    </a:cubicBezTo>
                    <a:close/>
                    <a:moveTo>
                      <a:pt x="389667" y="0"/>
                    </a:moveTo>
                    <a:cubicBezTo>
                      <a:pt x="391094" y="0"/>
                      <a:pt x="391808" y="0"/>
                      <a:pt x="393235" y="0"/>
                    </a:cubicBezTo>
                    <a:cubicBezTo>
                      <a:pt x="393949" y="0"/>
                      <a:pt x="395376" y="0"/>
                      <a:pt x="396090" y="0"/>
                    </a:cubicBezTo>
                    <a:cubicBezTo>
                      <a:pt x="397517" y="0"/>
                      <a:pt x="398231" y="0"/>
                      <a:pt x="398944" y="0"/>
                    </a:cubicBezTo>
                    <a:cubicBezTo>
                      <a:pt x="400372" y="0"/>
                      <a:pt x="401085" y="0"/>
                      <a:pt x="402513" y="0"/>
                    </a:cubicBezTo>
                    <a:cubicBezTo>
                      <a:pt x="404654" y="0"/>
                      <a:pt x="407508" y="0"/>
                      <a:pt x="410363" y="0"/>
                    </a:cubicBezTo>
                    <a:cubicBezTo>
                      <a:pt x="410363" y="0"/>
                      <a:pt x="410363" y="0"/>
                      <a:pt x="714389" y="15712"/>
                    </a:cubicBezTo>
                    <a:cubicBezTo>
                      <a:pt x="742222" y="17140"/>
                      <a:pt x="765773" y="33566"/>
                      <a:pt x="779333" y="56419"/>
                    </a:cubicBezTo>
                    <a:cubicBezTo>
                      <a:pt x="780047" y="57848"/>
                      <a:pt x="780760" y="59276"/>
                      <a:pt x="781474" y="60704"/>
                    </a:cubicBezTo>
                    <a:cubicBezTo>
                      <a:pt x="784329" y="66418"/>
                      <a:pt x="786470" y="72845"/>
                      <a:pt x="787897" y="79273"/>
                    </a:cubicBezTo>
                    <a:cubicBezTo>
                      <a:pt x="788611" y="84272"/>
                      <a:pt x="789324" y="89271"/>
                      <a:pt x="789324" y="94984"/>
                    </a:cubicBezTo>
                    <a:cubicBezTo>
                      <a:pt x="789324" y="97127"/>
                      <a:pt x="789324" y="98555"/>
                      <a:pt x="788611" y="100698"/>
                    </a:cubicBezTo>
                    <a:cubicBezTo>
                      <a:pt x="788611" y="100698"/>
                      <a:pt x="788611" y="101412"/>
                      <a:pt x="788611" y="101412"/>
                    </a:cubicBezTo>
                    <a:cubicBezTo>
                      <a:pt x="788611" y="103554"/>
                      <a:pt x="788611" y="104983"/>
                      <a:pt x="787897" y="107125"/>
                    </a:cubicBezTo>
                    <a:cubicBezTo>
                      <a:pt x="785042" y="125693"/>
                      <a:pt x="775765" y="142119"/>
                      <a:pt x="762918" y="154260"/>
                    </a:cubicBezTo>
                    <a:cubicBezTo>
                      <a:pt x="762918" y="154260"/>
                      <a:pt x="762205" y="154260"/>
                      <a:pt x="762205" y="154260"/>
                    </a:cubicBezTo>
                    <a:cubicBezTo>
                      <a:pt x="760777" y="155688"/>
                      <a:pt x="759350" y="156403"/>
                      <a:pt x="757923" y="157831"/>
                    </a:cubicBezTo>
                    <a:cubicBezTo>
                      <a:pt x="756495" y="159259"/>
                      <a:pt x="755068" y="159973"/>
                      <a:pt x="753641" y="160688"/>
                    </a:cubicBezTo>
                    <a:cubicBezTo>
                      <a:pt x="752927" y="161402"/>
                      <a:pt x="752927" y="161402"/>
                      <a:pt x="752927" y="161402"/>
                    </a:cubicBezTo>
                    <a:cubicBezTo>
                      <a:pt x="751500" y="162116"/>
                      <a:pt x="750072" y="163544"/>
                      <a:pt x="748645" y="164258"/>
                    </a:cubicBezTo>
                    <a:cubicBezTo>
                      <a:pt x="747931" y="164258"/>
                      <a:pt x="747218" y="164258"/>
                      <a:pt x="747218" y="164973"/>
                    </a:cubicBezTo>
                    <a:cubicBezTo>
                      <a:pt x="745790" y="165687"/>
                      <a:pt x="744363" y="166401"/>
                      <a:pt x="742222" y="167115"/>
                    </a:cubicBezTo>
                    <a:cubicBezTo>
                      <a:pt x="742222" y="167115"/>
                      <a:pt x="741508" y="167115"/>
                      <a:pt x="741508" y="167829"/>
                    </a:cubicBezTo>
                    <a:cubicBezTo>
                      <a:pt x="740081" y="167829"/>
                      <a:pt x="738653" y="168543"/>
                      <a:pt x="737226" y="169258"/>
                    </a:cubicBezTo>
                    <a:cubicBezTo>
                      <a:pt x="730803" y="171400"/>
                      <a:pt x="724380" y="172828"/>
                      <a:pt x="717957" y="173543"/>
                    </a:cubicBezTo>
                    <a:cubicBezTo>
                      <a:pt x="717957" y="173543"/>
                      <a:pt x="717957" y="173543"/>
                      <a:pt x="623752" y="182827"/>
                    </a:cubicBezTo>
                    <a:cubicBezTo>
                      <a:pt x="661577" y="197110"/>
                      <a:pt x="702256" y="202823"/>
                      <a:pt x="742222" y="199967"/>
                    </a:cubicBezTo>
                    <a:cubicBezTo>
                      <a:pt x="752927" y="199253"/>
                      <a:pt x="763632" y="197824"/>
                      <a:pt x="774337" y="195682"/>
                    </a:cubicBezTo>
                    <a:cubicBezTo>
                      <a:pt x="777906" y="194968"/>
                      <a:pt x="780760" y="194253"/>
                      <a:pt x="784329" y="193539"/>
                    </a:cubicBezTo>
                    <a:cubicBezTo>
                      <a:pt x="785042" y="193539"/>
                      <a:pt x="785042" y="193539"/>
                      <a:pt x="785756" y="192825"/>
                    </a:cubicBezTo>
                    <a:cubicBezTo>
                      <a:pt x="789324" y="192111"/>
                      <a:pt x="792179" y="191397"/>
                      <a:pt x="795747" y="190683"/>
                    </a:cubicBezTo>
                    <a:cubicBezTo>
                      <a:pt x="805739" y="187826"/>
                      <a:pt x="815730" y="184255"/>
                      <a:pt x="825722" y="179970"/>
                    </a:cubicBezTo>
                    <a:cubicBezTo>
                      <a:pt x="856410" y="167829"/>
                      <a:pt x="884243" y="149975"/>
                      <a:pt x="908508" y="127122"/>
                    </a:cubicBezTo>
                    <a:cubicBezTo>
                      <a:pt x="914931" y="121408"/>
                      <a:pt x="920641" y="114981"/>
                      <a:pt x="927064" y="108553"/>
                    </a:cubicBezTo>
                    <a:cubicBezTo>
                      <a:pt x="927064" y="108553"/>
                      <a:pt x="927064" y="108553"/>
                      <a:pt x="974166" y="54991"/>
                    </a:cubicBezTo>
                    <a:cubicBezTo>
                      <a:pt x="975593" y="53563"/>
                      <a:pt x="976307" y="52848"/>
                      <a:pt x="977021" y="51420"/>
                    </a:cubicBezTo>
                    <a:cubicBezTo>
                      <a:pt x="977734" y="51420"/>
                      <a:pt x="977734" y="51420"/>
                      <a:pt x="977734" y="51420"/>
                    </a:cubicBezTo>
                    <a:cubicBezTo>
                      <a:pt x="992722" y="36423"/>
                      <a:pt x="1011991" y="27853"/>
                      <a:pt x="1032687" y="26424"/>
                    </a:cubicBezTo>
                    <a:cubicBezTo>
                      <a:pt x="1033401" y="26424"/>
                      <a:pt x="1033401" y="26424"/>
                      <a:pt x="1033401" y="26424"/>
                    </a:cubicBezTo>
                    <a:cubicBezTo>
                      <a:pt x="1034828" y="26424"/>
                      <a:pt x="1036256" y="26424"/>
                      <a:pt x="1037683" y="26424"/>
                    </a:cubicBezTo>
                    <a:cubicBezTo>
                      <a:pt x="1037683" y="26424"/>
                      <a:pt x="1038397" y="26424"/>
                      <a:pt x="1039111" y="26424"/>
                    </a:cubicBezTo>
                    <a:cubicBezTo>
                      <a:pt x="1052670" y="26424"/>
                      <a:pt x="1066230" y="30709"/>
                      <a:pt x="1078363" y="37137"/>
                    </a:cubicBezTo>
                    <a:cubicBezTo>
                      <a:pt x="1079790" y="37851"/>
                      <a:pt x="1080504" y="38565"/>
                      <a:pt x="1081931" y="39279"/>
                    </a:cubicBezTo>
                    <a:cubicBezTo>
                      <a:pt x="1083358" y="39993"/>
                      <a:pt x="1084072" y="40708"/>
                      <a:pt x="1084786" y="40708"/>
                    </a:cubicBezTo>
                    <a:cubicBezTo>
                      <a:pt x="1085499" y="41422"/>
                      <a:pt x="1085499" y="41422"/>
                      <a:pt x="1085499" y="41422"/>
                    </a:cubicBezTo>
                    <a:cubicBezTo>
                      <a:pt x="1086213" y="42136"/>
                      <a:pt x="1087640" y="42850"/>
                      <a:pt x="1088354" y="43564"/>
                    </a:cubicBezTo>
                    <a:cubicBezTo>
                      <a:pt x="1088354" y="43564"/>
                      <a:pt x="1089068" y="44278"/>
                      <a:pt x="1089068" y="44278"/>
                    </a:cubicBezTo>
                    <a:cubicBezTo>
                      <a:pt x="1089781" y="44993"/>
                      <a:pt x="1090495" y="44993"/>
                      <a:pt x="1091209" y="45707"/>
                    </a:cubicBezTo>
                    <a:cubicBezTo>
                      <a:pt x="1091922" y="46421"/>
                      <a:pt x="1092636" y="47135"/>
                      <a:pt x="1094063" y="47849"/>
                    </a:cubicBezTo>
                    <a:cubicBezTo>
                      <a:pt x="1094063" y="47849"/>
                      <a:pt x="1094063" y="48563"/>
                      <a:pt x="1094063" y="48563"/>
                    </a:cubicBezTo>
                    <a:cubicBezTo>
                      <a:pt x="1128320" y="79273"/>
                      <a:pt x="1131888" y="130693"/>
                      <a:pt x="1101914" y="165687"/>
                    </a:cubicBezTo>
                    <a:cubicBezTo>
                      <a:pt x="1101914" y="165687"/>
                      <a:pt x="1101914" y="165687"/>
                      <a:pt x="1070512" y="203538"/>
                    </a:cubicBezTo>
                    <a:cubicBezTo>
                      <a:pt x="1039111" y="239960"/>
                      <a:pt x="1003427" y="272812"/>
                      <a:pt x="964888" y="299950"/>
                    </a:cubicBezTo>
                    <a:cubicBezTo>
                      <a:pt x="962034" y="302092"/>
                      <a:pt x="958465" y="304235"/>
                      <a:pt x="955611" y="306377"/>
                    </a:cubicBezTo>
                    <a:cubicBezTo>
                      <a:pt x="952756" y="308520"/>
                      <a:pt x="949901" y="310662"/>
                      <a:pt x="947046" y="312091"/>
                    </a:cubicBezTo>
                    <a:cubicBezTo>
                      <a:pt x="903512" y="340657"/>
                      <a:pt x="855696" y="363511"/>
                      <a:pt x="805025" y="379222"/>
                    </a:cubicBezTo>
                    <a:cubicBezTo>
                      <a:pt x="800743" y="380651"/>
                      <a:pt x="796461" y="382079"/>
                      <a:pt x="791465" y="383507"/>
                    </a:cubicBezTo>
                    <a:cubicBezTo>
                      <a:pt x="790038" y="383507"/>
                      <a:pt x="788611" y="384222"/>
                      <a:pt x="787183" y="384222"/>
                    </a:cubicBezTo>
                    <a:cubicBezTo>
                      <a:pt x="784329" y="384936"/>
                      <a:pt x="781474" y="386364"/>
                      <a:pt x="778619" y="387078"/>
                    </a:cubicBezTo>
                    <a:cubicBezTo>
                      <a:pt x="776478" y="387078"/>
                      <a:pt x="774337" y="387792"/>
                      <a:pt x="772910" y="388507"/>
                    </a:cubicBezTo>
                    <a:cubicBezTo>
                      <a:pt x="770055" y="389221"/>
                      <a:pt x="767914" y="389221"/>
                      <a:pt x="765059" y="389935"/>
                    </a:cubicBezTo>
                    <a:cubicBezTo>
                      <a:pt x="762918" y="390649"/>
                      <a:pt x="760777" y="391363"/>
                      <a:pt x="758636" y="392077"/>
                    </a:cubicBezTo>
                    <a:cubicBezTo>
                      <a:pt x="756495" y="392077"/>
                      <a:pt x="755068" y="392792"/>
                      <a:pt x="752927" y="392792"/>
                    </a:cubicBezTo>
                    <a:cubicBezTo>
                      <a:pt x="742936" y="394934"/>
                      <a:pt x="732944" y="397077"/>
                      <a:pt x="723666" y="399219"/>
                    </a:cubicBezTo>
                    <a:cubicBezTo>
                      <a:pt x="722239" y="399219"/>
                      <a:pt x="721525" y="399219"/>
                      <a:pt x="720812" y="399219"/>
                    </a:cubicBezTo>
                    <a:cubicBezTo>
                      <a:pt x="717243" y="399933"/>
                      <a:pt x="713675" y="400647"/>
                      <a:pt x="710106" y="401362"/>
                    </a:cubicBezTo>
                    <a:cubicBezTo>
                      <a:pt x="709393" y="401362"/>
                      <a:pt x="709393" y="401362"/>
                      <a:pt x="708679" y="401362"/>
                    </a:cubicBezTo>
                    <a:cubicBezTo>
                      <a:pt x="688696" y="404218"/>
                      <a:pt x="669427" y="406361"/>
                      <a:pt x="649444" y="407789"/>
                    </a:cubicBezTo>
                    <a:cubicBezTo>
                      <a:pt x="648730" y="407789"/>
                      <a:pt x="648017" y="407789"/>
                      <a:pt x="647303" y="407789"/>
                    </a:cubicBezTo>
                    <a:cubicBezTo>
                      <a:pt x="643735" y="407789"/>
                      <a:pt x="640166" y="407789"/>
                      <a:pt x="636598" y="408503"/>
                    </a:cubicBezTo>
                    <a:cubicBezTo>
                      <a:pt x="635884" y="408503"/>
                      <a:pt x="635171" y="408503"/>
                      <a:pt x="634457" y="408503"/>
                    </a:cubicBezTo>
                    <a:cubicBezTo>
                      <a:pt x="629461" y="408503"/>
                      <a:pt x="625179" y="408503"/>
                      <a:pt x="620183" y="408503"/>
                    </a:cubicBezTo>
                    <a:cubicBezTo>
                      <a:pt x="620183" y="408503"/>
                      <a:pt x="619470" y="408503"/>
                      <a:pt x="619470" y="408503"/>
                    </a:cubicBezTo>
                    <a:cubicBezTo>
                      <a:pt x="616615" y="408503"/>
                      <a:pt x="613760" y="408503"/>
                      <a:pt x="611619" y="408503"/>
                    </a:cubicBezTo>
                    <a:cubicBezTo>
                      <a:pt x="609478" y="408503"/>
                      <a:pt x="607337" y="408503"/>
                      <a:pt x="605196" y="408503"/>
                    </a:cubicBezTo>
                    <a:cubicBezTo>
                      <a:pt x="603055" y="408503"/>
                      <a:pt x="600201" y="408503"/>
                      <a:pt x="598060" y="408503"/>
                    </a:cubicBezTo>
                    <a:cubicBezTo>
                      <a:pt x="595919" y="408503"/>
                      <a:pt x="593778" y="408503"/>
                      <a:pt x="591637" y="408503"/>
                    </a:cubicBezTo>
                    <a:cubicBezTo>
                      <a:pt x="588782" y="408503"/>
                      <a:pt x="586641" y="408503"/>
                      <a:pt x="583786" y="407789"/>
                    </a:cubicBezTo>
                    <a:cubicBezTo>
                      <a:pt x="581645" y="407789"/>
                      <a:pt x="580218" y="407789"/>
                      <a:pt x="578077" y="407789"/>
                    </a:cubicBezTo>
                    <a:cubicBezTo>
                      <a:pt x="574508" y="407789"/>
                      <a:pt x="570226" y="407075"/>
                      <a:pt x="565944" y="407075"/>
                    </a:cubicBezTo>
                    <a:cubicBezTo>
                      <a:pt x="565944" y="407075"/>
                      <a:pt x="565231" y="407075"/>
                      <a:pt x="565231" y="407075"/>
                    </a:cubicBezTo>
                    <a:cubicBezTo>
                      <a:pt x="565231" y="407075"/>
                      <a:pt x="565231" y="407075"/>
                      <a:pt x="484585" y="401362"/>
                    </a:cubicBezTo>
                    <a:cubicBezTo>
                      <a:pt x="484585" y="401362"/>
                      <a:pt x="484585" y="401362"/>
                      <a:pt x="416073" y="396362"/>
                    </a:cubicBezTo>
                    <a:cubicBezTo>
                      <a:pt x="414645" y="396362"/>
                      <a:pt x="412504" y="396362"/>
                      <a:pt x="410363" y="396362"/>
                    </a:cubicBezTo>
                    <a:cubicBezTo>
                      <a:pt x="409649" y="396362"/>
                      <a:pt x="408222" y="396362"/>
                      <a:pt x="406795" y="396362"/>
                    </a:cubicBezTo>
                    <a:cubicBezTo>
                      <a:pt x="401799" y="396362"/>
                      <a:pt x="397517" y="397077"/>
                      <a:pt x="392521" y="397791"/>
                    </a:cubicBezTo>
                    <a:cubicBezTo>
                      <a:pt x="391094" y="398505"/>
                      <a:pt x="389667" y="398505"/>
                      <a:pt x="388239" y="398505"/>
                    </a:cubicBezTo>
                    <a:cubicBezTo>
                      <a:pt x="388239" y="399219"/>
                      <a:pt x="388239" y="399219"/>
                      <a:pt x="388239" y="399219"/>
                    </a:cubicBezTo>
                    <a:cubicBezTo>
                      <a:pt x="386812" y="399219"/>
                      <a:pt x="385385" y="399933"/>
                      <a:pt x="383957" y="399933"/>
                    </a:cubicBezTo>
                    <a:cubicBezTo>
                      <a:pt x="383957" y="399933"/>
                      <a:pt x="383957" y="399933"/>
                      <a:pt x="383244" y="400647"/>
                    </a:cubicBezTo>
                    <a:cubicBezTo>
                      <a:pt x="381816" y="400647"/>
                      <a:pt x="380389" y="401362"/>
                      <a:pt x="378961" y="402076"/>
                    </a:cubicBezTo>
                    <a:cubicBezTo>
                      <a:pt x="378961" y="402076"/>
                      <a:pt x="378961" y="402076"/>
                      <a:pt x="21410" y="540624"/>
                    </a:cubicBezTo>
                    <a:cubicBezTo>
                      <a:pt x="19983" y="541338"/>
                      <a:pt x="17842" y="541338"/>
                      <a:pt x="15701" y="541338"/>
                    </a:cubicBezTo>
                    <a:cubicBezTo>
                      <a:pt x="12846" y="541338"/>
                      <a:pt x="9992" y="540624"/>
                      <a:pt x="7137" y="538481"/>
                    </a:cubicBezTo>
                    <a:cubicBezTo>
                      <a:pt x="2855" y="535625"/>
                      <a:pt x="0" y="530626"/>
                      <a:pt x="0" y="525626"/>
                    </a:cubicBezTo>
                    <a:cubicBezTo>
                      <a:pt x="0" y="525626"/>
                      <a:pt x="0" y="525626"/>
                      <a:pt x="0" y="209251"/>
                    </a:cubicBezTo>
                    <a:cubicBezTo>
                      <a:pt x="0" y="203538"/>
                      <a:pt x="3569" y="198538"/>
                      <a:pt x="7851" y="195682"/>
                    </a:cubicBezTo>
                    <a:cubicBezTo>
                      <a:pt x="7851" y="195682"/>
                      <a:pt x="7851" y="195682"/>
                      <a:pt x="309735" y="24282"/>
                    </a:cubicBezTo>
                    <a:cubicBezTo>
                      <a:pt x="311162" y="22853"/>
                      <a:pt x="313303" y="22139"/>
                      <a:pt x="315444" y="21425"/>
                    </a:cubicBezTo>
                    <a:cubicBezTo>
                      <a:pt x="316158" y="20711"/>
                      <a:pt x="316872" y="20711"/>
                      <a:pt x="317585" y="19997"/>
                    </a:cubicBezTo>
                    <a:cubicBezTo>
                      <a:pt x="318299" y="19283"/>
                      <a:pt x="319726" y="18568"/>
                      <a:pt x="320440" y="18568"/>
                    </a:cubicBezTo>
                    <a:cubicBezTo>
                      <a:pt x="321868" y="17854"/>
                      <a:pt x="322581" y="17140"/>
                      <a:pt x="324009" y="17140"/>
                    </a:cubicBezTo>
                    <a:cubicBezTo>
                      <a:pt x="324722" y="16426"/>
                      <a:pt x="325436" y="16426"/>
                      <a:pt x="326150" y="15712"/>
                    </a:cubicBezTo>
                    <a:cubicBezTo>
                      <a:pt x="327577" y="14998"/>
                      <a:pt x="329004" y="14998"/>
                      <a:pt x="329718" y="14283"/>
                    </a:cubicBezTo>
                    <a:cubicBezTo>
                      <a:pt x="330432" y="14283"/>
                      <a:pt x="331145" y="13569"/>
                      <a:pt x="331859" y="13569"/>
                    </a:cubicBezTo>
                    <a:cubicBezTo>
                      <a:pt x="333286" y="12855"/>
                      <a:pt x="334714" y="12141"/>
                      <a:pt x="336141" y="12141"/>
                    </a:cubicBezTo>
                    <a:cubicBezTo>
                      <a:pt x="336141" y="11427"/>
                      <a:pt x="336855" y="11427"/>
                      <a:pt x="337568" y="11427"/>
                    </a:cubicBezTo>
                    <a:cubicBezTo>
                      <a:pt x="338996" y="10713"/>
                      <a:pt x="340423" y="9998"/>
                      <a:pt x="341850" y="9998"/>
                    </a:cubicBezTo>
                    <a:cubicBezTo>
                      <a:pt x="342564" y="9284"/>
                      <a:pt x="342564" y="9284"/>
                      <a:pt x="342564" y="9284"/>
                    </a:cubicBezTo>
                    <a:cubicBezTo>
                      <a:pt x="344705" y="8570"/>
                      <a:pt x="346132" y="8570"/>
                      <a:pt x="347560" y="7856"/>
                    </a:cubicBezTo>
                    <a:cubicBezTo>
                      <a:pt x="348273" y="7856"/>
                      <a:pt x="348273" y="7856"/>
                      <a:pt x="348273" y="7856"/>
                    </a:cubicBezTo>
                    <a:cubicBezTo>
                      <a:pt x="359692" y="4285"/>
                      <a:pt x="370397" y="2143"/>
                      <a:pt x="381816" y="714"/>
                    </a:cubicBezTo>
                    <a:cubicBezTo>
                      <a:pt x="382530" y="714"/>
                      <a:pt x="383244" y="714"/>
                      <a:pt x="383244" y="714"/>
                    </a:cubicBezTo>
                    <a:cubicBezTo>
                      <a:pt x="384671" y="714"/>
                      <a:pt x="386098" y="714"/>
                      <a:pt x="386812" y="714"/>
                    </a:cubicBezTo>
                    <a:cubicBezTo>
                      <a:pt x="388239" y="714"/>
                      <a:pt x="388953" y="714"/>
                      <a:pt x="389667"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9" name="Rounded Rectangle 38"/>
          <p:cNvSpPr/>
          <p:nvPr/>
        </p:nvSpPr>
        <p:spPr>
          <a:xfrm>
            <a:off x="3222493" y="2440431"/>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Facility safety</a:t>
            </a:r>
          </a:p>
        </p:txBody>
      </p:sp>
      <p:sp>
        <p:nvSpPr>
          <p:cNvPr id="40" name="Freeform 39"/>
          <p:cNvSpPr/>
          <p:nvPr/>
        </p:nvSpPr>
        <p:spPr>
          <a:xfrm rot="16200000">
            <a:off x="3322016" y="2340910"/>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2564002"/>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1769337"/>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3222493" y="4032034"/>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Customer expectations</a:t>
            </a:r>
          </a:p>
        </p:txBody>
      </p:sp>
      <p:sp>
        <p:nvSpPr>
          <p:cNvPr id="33" name="Freeform 32"/>
          <p:cNvSpPr/>
          <p:nvPr/>
        </p:nvSpPr>
        <p:spPr>
          <a:xfrm rot="16200000">
            <a:off x="3322016" y="3932513"/>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4" name="Isosceles Triangle 33"/>
          <p:cNvSpPr/>
          <p:nvPr/>
        </p:nvSpPr>
        <p:spPr>
          <a:xfrm rot="5400000">
            <a:off x="3678827" y="4155605"/>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AutoShape 3"/>
          <p:cNvSpPr>
            <a:spLocks noChangeAspect="1" noChangeArrowheads="1" noTextEdit="1"/>
          </p:cNvSpPr>
          <p:nvPr/>
        </p:nvSpPr>
        <p:spPr bwMode="auto">
          <a:xfrm>
            <a:off x="3282733" y="4041797"/>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2" name="Group 81"/>
          <p:cNvGrpSpPr>
            <a:grpSpLocks noChangeAspect="1"/>
          </p:cNvGrpSpPr>
          <p:nvPr/>
        </p:nvGrpSpPr>
        <p:grpSpPr>
          <a:xfrm>
            <a:off x="3282735" y="4070719"/>
            <a:ext cx="366113" cy="365760"/>
            <a:chOff x="5273675" y="2606675"/>
            <a:chExt cx="1646238" cy="1644650"/>
          </a:xfrm>
        </p:grpSpPr>
        <p:sp>
          <p:nvSpPr>
            <p:cNvPr id="83"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4" name="Group 83"/>
            <p:cNvGrpSpPr/>
            <p:nvPr/>
          </p:nvGrpSpPr>
          <p:grpSpPr>
            <a:xfrm>
              <a:off x="5562600" y="2774950"/>
              <a:ext cx="1108231" cy="1265238"/>
              <a:chOff x="5562600" y="2774950"/>
              <a:chExt cx="1108231" cy="1265238"/>
            </a:xfrm>
          </p:grpSpPr>
          <p:sp>
            <p:nvSpPr>
              <p:cNvPr id="85" name="Freeform 84"/>
              <p:cNvSpPr>
                <a:spLocks/>
              </p:cNvSpPr>
              <p:nvPr/>
            </p:nvSpPr>
            <p:spPr bwMode="auto">
              <a:xfrm>
                <a:off x="5616418" y="2774950"/>
                <a:ext cx="1054413" cy="1209675"/>
              </a:xfrm>
              <a:custGeom>
                <a:avLst/>
                <a:gdLst>
                  <a:gd name="connsiteX0" fmla="*/ 1038660 w 1054413"/>
                  <a:gd name="connsiteY0" fmla="*/ 1076325 h 1209675"/>
                  <a:gd name="connsiteX1" fmla="*/ 1050117 w 1054413"/>
                  <a:gd name="connsiteY1" fmla="*/ 1080604 h 1209675"/>
                  <a:gd name="connsiteX2" fmla="*/ 1050117 w 1054413"/>
                  <a:gd name="connsiteY2" fmla="*/ 1102710 h 1209675"/>
                  <a:gd name="connsiteX3" fmla="*/ 948436 w 1054413"/>
                  <a:gd name="connsiteY3" fmla="*/ 1204683 h 1209675"/>
                  <a:gd name="connsiteX4" fmla="*/ 936979 w 1054413"/>
                  <a:gd name="connsiteY4" fmla="*/ 1209675 h 1209675"/>
                  <a:gd name="connsiteX5" fmla="*/ 926238 w 1054413"/>
                  <a:gd name="connsiteY5" fmla="*/ 1204683 h 1209675"/>
                  <a:gd name="connsiteX6" fmla="*/ 894015 w 1054413"/>
                  <a:gd name="connsiteY6" fmla="*/ 1173307 h 1209675"/>
                  <a:gd name="connsiteX7" fmla="*/ 894015 w 1054413"/>
                  <a:gd name="connsiteY7" fmla="*/ 1150488 h 1209675"/>
                  <a:gd name="connsiteX8" fmla="*/ 904756 w 1054413"/>
                  <a:gd name="connsiteY8" fmla="*/ 1145496 h 1209675"/>
                  <a:gd name="connsiteX9" fmla="*/ 916213 w 1054413"/>
                  <a:gd name="connsiteY9" fmla="*/ 1150488 h 1209675"/>
                  <a:gd name="connsiteX10" fmla="*/ 936979 w 1054413"/>
                  <a:gd name="connsiteY10" fmla="*/ 1171881 h 1209675"/>
                  <a:gd name="connsiteX11" fmla="*/ 1027919 w 1054413"/>
                  <a:gd name="connsiteY11" fmla="*/ 1080604 h 1209675"/>
                  <a:gd name="connsiteX12" fmla="*/ 1038660 w 1054413"/>
                  <a:gd name="connsiteY12" fmla="*/ 1076325 h 1209675"/>
                  <a:gd name="connsiteX13" fmla="*/ 594086 w 1054413"/>
                  <a:gd name="connsiteY13" fmla="*/ 1076325 h 1209675"/>
                  <a:gd name="connsiteX14" fmla="*/ 604873 w 1054413"/>
                  <a:gd name="connsiteY14" fmla="*/ 1080604 h 1209675"/>
                  <a:gd name="connsiteX15" fmla="*/ 604873 w 1054413"/>
                  <a:gd name="connsiteY15" fmla="*/ 1102710 h 1209675"/>
                  <a:gd name="connsiteX16" fmla="*/ 565321 w 1054413"/>
                  <a:gd name="connsiteY16" fmla="*/ 1142644 h 1209675"/>
                  <a:gd name="connsiteX17" fmla="*/ 534399 w 1054413"/>
                  <a:gd name="connsiteY17" fmla="*/ 1174733 h 1209675"/>
                  <a:gd name="connsiteX18" fmla="*/ 503477 w 1054413"/>
                  <a:gd name="connsiteY18" fmla="*/ 1204683 h 1209675"/>
                  <a:gd name="connsiteX19" fmla="*/ 492690 w 1054413"/>
                  <a:gd name="connsiteY19" fmla="*/ 1209675 h 1209675"/>
                  <a:gd name="connsiteX20" fmla="*/ 481184 w 1054413"/>
                  <a:gd name="connsiteY20" fmla="*/ 1204683 h 1209675"/>
                  <a:gd name="connsiteX21" fmla="*/ 448823 w 1054413"/>
                  <a:gd name="connsiteY21" fmla="*/ 1173307 h 1209675"/>
                  <a:gd name="connsiteX22" fmla="*/ 448823 w 1054413"/>
                  <a:gd name="connsiteY22" fmla="*/ 1150488 h 1209675"/>
                  <a:gd name="connsiteX23" fmla="*/ 460329 w 1054413"/>
                  <a:gd name="connsiteY23" fmla="*/ 1145496 h 1209675"/>
                  <a:gd name="connsiteX24" fmla="*/ 471116 w 1054413"/>
                  <a:gd name="connsiteY24" fmla="*/ 1150488 h 1209675"/>
                  <a:gd name="connsiteX25" fmla="*/ 492690 w 1054413"/>
                  <a:gd name="connsiteY25" fmla="*/ 1171881 h 1209675"/>
                  <a:gd name="connsiteX26" fmla="*/ 562445 w 1054413"/>
                  <a:gd name="connsiteY26" fmla="*/ 1100571 h 1209675"/>
                  <a:gd name="connsiteX27" fmla="*/ 582580 w 1054413"/>
                  <a:gd name="connsiteY27" fmla="*/ 1080604 h 1209675"/>
                  <a:gd name="connsiteX28" fmla="*/ 594086 w 1054413"/>
                  <a:gd name="connsiteY28" fmla="*/ 1076325 h 1209675"/>
                  <a:gd name="connsiteX29" fmla="*/ 148089 w 1054413"/>
                  <a:gd name="connsiteY29" fmla="*/ 1076325 h 1209675"/>
                  <a:gd name="connsiteX30" fmla="*/ 158820 w 1054413"/>
                  <a:gd name="connsiteY30" fmla="*/ 1080604 h 1209675"/>
                  <a:gd name="connsiteX31" fmla="*/ 158820 w 1054413"/>
                  <a:gd name="connsiteY31" fmla="*/ 1102710 h 1209675"/>
                  <a:gd name="connsiteX32" fmla="*/ 120188 w 1054413"/>
                  <a:gd name="connsiteY32" fmla="*/ 1142644 h 1209675"/>
                  <a:gd name="connsiteX33" fmla="*/ 88711 w 1054413"/>
                  <a:gd name="connsiteY33" fmla="*/ 1174733 h 1209675"/>
                  <a:gd name="connsiteX34" fmla="*/ 57948 w 1054413"/>
                  <a:gd name="connsiteY34" fmla="*/ 1204683 h 1209675"/>
                  <a:gd name="connsiteX35" fmla="*/ 47217 w 1054413"/>
                  <a:gd name="connsiteY35" fmla="*/ 1209675 h 1209675"/>
                  <a:gd name="connsiteX36" fmla="*/ 36486 w 1054413"/>
                  <a:gd name="connsiteY36" fmla="*/ 1204683 h 1209675"/>
                  <a:gd name="connsiteX37" fmla="*/ 4293 w 1054413"/>
                  <a:gd name="connsiteY37" fmla="*/ 1173307 h 1209675"/>
                  <a:gd name="connsiteX38" fmla="*/ 4293 w 1054413"/>
                  <a:gd name="connsiteY38" fmla="*/ 1150488 h 1209675"/>
                  <a:gd name="connsiteX39" fmla="*/ 15740 w 1054413"/>
                  <a:gd name="connsiteY39" fmla="*/ 1145496 h 1209675"/>
                  <a:gd name="connsiteX40" fmla="*/ 26471 w 1054413"/>
                  <a:gd name="connsiteY40" fmla="*/ 1150488 h 1209675"/>
                  <a:gd name="connsiteX41" fmla="*/ 47217 w 1054413"/>
                  <a:gd name="connsiteY41" fmla="*/ 1171881 h 1209675"/>
                  <a:gd name="connsiteX42" fmla="*/ 117327 w 1054413"/>
                  <a:gd name="connsiteY42" fmla="*/ 1100571 h 1209675"/>
                  <a:gd name="connsiteX43" fmla="*/ 137358 w 1054413"/>
                  <a:gd name="connsiteY43" fmla="*/ 1080604 h 1209675"/>
                  <a:gd name="connsiteX44" fmla="*/ 148089 w 1054413"/>
                  <a:gd name="connsiteY44" fmla="*/ 1076325 h 1209675"/>
                  <a:gd name="connsiteX45" fmla="*/ 478016 w 1054413"/>
                  <a:gd name="connsiteY45" fmla="*/ 0 h 1209675"/>
                  <a:gd name="connsiteX46" fmla="*/ 686000 w 1054413"/>
                  <a:gd name="connsiteY46" fmla="*/ 211298 h 1209675"/>
                  <a:gd name="connsiteX47" fmla="*/ 685287 w 1054413"/>
                  <a:gd name="connsiteY47" fmla="*/ 251273 h 1209675"/>
                  <a:gd name="connsiteX48" fmla="*/ 700245 w 1054413"/>
                  <a:gd name="connsiteY48" fmla="*/ 296959 h 1209675"/>
                  <a:gd name="connsiteX49" fmla="*/ 673891 w 1054413"/>
                  <a:gd name="connsiteY49" fmla="*/ 311949 h 1209675"/>
                  <a:gd name="connsiteX50" fmla="*/ 648249 w 1054413"/>
                  <a:gd name="connsiteY50" fmla="*/ 319088 h 1209675"/>
                  <a:gd name="connsiteX51" fmla="*/ 636141 w 1054413"/>
                  <a:gd name="connsiteY51" fmla="*/ 316232 h 1209675"/>
                  <a:gd name="connsiteX52" fmla="*/ 383996 w 1054413"/>
                  <a:gd name="connsiteY52" fmla="*/ 165612 h 1209675"/>
                  <a:gd name="connsiteX53" fmla="*/ 363340 w 1054413"/>
                  <a:gd name="connsiteY53" fmla="*/ 177747 h 1209675"/>
                  <a:gd name="connsiteX54" fmla="*/ 292825 w 1054413"/>
                  <a:gd name="connsiteY54" fmla="*/ 295531 h 1209675"/>
                  <a:gd name="connsiteX55" fmla="*/ 281429 w 1054413"/>
                  <a:gd name="connsiteY55" fmla="*/ 298386 h 1209675"/>
                  <a:gd name="connsiteX56" fmla="*/ 279292 w 1054413"/>
                  <a:gd name="connsiteY56" fmla="*/ 295531 h 1209675"/>
                  <a:gd name="connsiteX57" fmla="*/ 270032 w 1054413"/>
                  <a:gd name="connsiteY57" fmla="*/ 211298 h 1209675"/>
                  <a:gd name="connsiteX58" fmla="*/ 478016 w 1054413"/>
                  <a:gd name="connsiteY58" fmla="*/ 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54413" h="1209675">
                    <a:moveTo>
                      <a:pt x="1038660" y="1076325"/>
                    </a:moveTo>
                    <a:cubicBezTo>
                      <a:pt x="1042956" y="1076325"/>
                      <a:pt x="1046536" y="1077751"/>
                      <a:pt x="1050117" y="1080604"/>
                    </a:cubicBezTo>
                    <a:cubicBezTo>
                      <a:pt x="1055845" y="1087022"/>
                      <a:pt x="1055845" y="1097005"/>
                      <a:pt x="1050117" y="1102710"/>
                    </a:cubicBezTo>
                    <a:cubicBezTo>
                      <a:pt x="1050117" y="1102710"/>
                      <a:pt x="1050117" y="1102710"/>
                      <a:pt x="948436" y="1204683"/>
                    </a:cubicBezTo>
                    <a:cubicBezTo>
                      <a:pt x="945571" y="1208249"/>
                      <a:pt x="941275" y="1209675"/>
                      <a:pt x="936979" y="1209675"/>
                    </a:cubicBezTo>
                    <a:cubicBezTo>
                      <a:pt x="932682" y="1209675"/>
                      <a:pt x="929102" y="1208249"/>
                      <a:pt x="926238" y="1204683"/>
                    </a:cubicBezTo>
                    <a:cubicBezTo>
                      <a:pt x="926238" y="1204683"/>
                      <a:pt x="926238" y="1204683"/>
                      <a:pt x="894015" y="1173307"/>
                    </a:cubicBezTo>
                    <a:cubicBezTo>
                      <a:pt x="887570" y="1166889"/>
                      <a:pt x="887570" y="1156906"/>
                      <a:pt x="894015" y="1150488"/>
                    </a:cubicBezTo>
                    <a:cubicBezTo>
                      <a:pt x="896879" y="1146922"/>
                      <a:pt x="901175" y="1145496"/>
                      <a:pt x="904756" y="1145496"/>
                    </a:cubicBezTo>
                    <a:cubicBezTo>
                      <a:pt x="909052" y="1145496"/>
                      <a:pt x="913349" y="1146922"/>
                      <a:pt x="916213" y="1150488"/>
                    </a:cubicBezTo>
                    <a:cubicBezTo>
                      <a:pt x="916213" y="1150488"/>
                      <a:pt x="916213" y="1150488"/>
                      <a:pt x="936979" y="1171881"/>
                    </a:cubicBezTo>
                    <a:cubicBezTo>
                      <a:pt x="936979" y="1171881"/>
                      <a:pt x="936979" y="1171881"/>
                      <a:pt x="1027919" y="1080604"/>
                    </a:cubicBezTo>
                    <a:cubicBezTo>
                      <a:pt x="1030783" y="1077751"/>
                      <a:pt x="1035079" y="1076325"/>
                      <a:pt x="1038660" y="1076325"/>
                    </a:cubicBezTo>
                    <a:close/>
                    <a:moveTo>
                      <a:pt x="594086" y="1076325"/>
                    </a:moveTo>
                    <a:cubicBezTo>
                      <a:pt x="597682" y="1076325"/>
                      <a:pt x="601997" y="1077751"/>
                      <a:pt x="604873" y="1080604"/>
                    </a:cubicBezTo>
                    <a:cubicBezTo>
                      <a:pt x="611345" y="1087022"/>
                      <a:pt x="611345" y="1097005"/>
                      <a:pt x="604873" y="1102710"/>
                    </a:cubicBezTo>
                    <a:cubicBezTo>
                      <a:pt x="604873" y="1102710"/>
                      <a:pt x="604873" y="1102710"/>
                      <a:pt x="565321" y="1142644"/>
                    </a:cubicBezTo>
                    <a:cubicBezTo>
                      <a:pt x="565321" y="1142644"/>
                      <a:pt x="565321" y="1142644"/>
                      <a:pt x="534399" y="1174733"/>
                    </a:cubicBezTo>
                    <a:cubicBezTo>
                      <a:pt x="534399" y="1174733"/>
                      <a:pt x="534399" y="1174733"/>
                      <a:pt x="503477" y="1204683"/>
                    </a:cubicBezTo>
                    <a:cubicBezTo>
                      <a:pt x="500600" y="1208249"/>
                      <a:pt x="497005" y="1209675"/>
                      <a:pt x="492690" y="1209675"/>
                    </a:cubicBezTo>
                    <a:cubicBezTo>
                      <a:pt x="488375" y="1209675"/>
                      <a:pt x="484060" y="1208249"/>
                      <a:pt x="481184" y="1204683"/>
                    </a:cubicBezTo>
                    <a:cubicBezTo>
                      <a:pt x="481184" y="1204683"/>
                      <a:pt x="481184" y="1204683"/>
                      <a:pt x="448823" y="1173307"/>
                    </a:cubicBezTo>
                    <a:cubicBezTo>
                      <a:pt x="443070" y="1166889"/>
                      <a:pt x="443070" y="1156906"/>
                      <a:pt x="448823" y="1150488"/>
                    </a:cubicBezTo>
                    <a:cubicBezTo>
                      <a:pt x="452419" y="1146922"/>
                      <a:pt x="456014" y="1145496"/>
                      <a:pt x="460329" y="1145496"/>
                    </a:cubicBezTo>
                    <a:cubicBezTo>
                      <a:pt x="463925" y="1145496"/>
                      <a:pt x="468240" y="1146922"/>
                      <a:pt x="471116" y="1150488"/>
                    </a:cubicBezTo>
                    <a:cubicBezTo>
                      <a:pt x="471116" y="1150488"/>
                      <a:pt x="471116" y="1150488"/>
                      <a:pt x="492690" y="1171881"/>
                    </a:cubicBezTo>
                    <a:cubicBezTo>
                      <a:pt x="492690" y="1171881"/>
                      <a:pt x="492690" y="1171881"/>
                      <a:pt x="562445" y="1100571"/>
                    </a:cubicBezTo>
                    <a:cubicBezTo>
                      <a:pt x="562445" y="1100571"/>
                      <a:pt x="562445" y="1100571"/>
                      <a:pt x="582580" y="1080604"/>
                    </a:cubicBezTo>
                    <a:cubicBezTo>
                      <a:pt x="585457" y="1077751"/>
                      <a:pt x="589772" y="1076325"/>
                      <a:pt x="594086" y="1076325"/>
                    </a:cubicBezTo>
                    <a:close/>
                    <a:moveTo>
                      <a:pt x="148089" y="1076325"/>
                    </a:moveTo>
                    <a:cubicBezTo>
                      <a:pt x="151666" y="1076325"/>
                      <a:pt x="155958" y="1077751"/>
                      <a:pt x="158820" y="1080604"/>
                    </a:cubicBezTo>
                    <a:cubicBezTo>
                      <a:pt x="165258" y="1087022"/>
                      <a:pt x="165258" y="1097005"/>
                      <a:pt x="158820" y="1102710"/>
                    </a:cubicBezTo>
                    <a:cubicBezTo>
                      <a:pt x="120188" y="1142644"/>
                      <a:pt x="120188" y="1142644"/>
                      <a:pt x="120188" y="1142644"/>
                    </a:cubicBezTo>
                    <a:cubicBezTo>
                      <a:pt x="88711" y="1174733"/>
                      <a:pt x="88711" y="1174733"/>
                      <a:pt x="88711" y="1174733"/>
                    </a:cubicBezTo>
                    <a:cubicBezTo>
                      <a:pt x="57948" y="1204683"/>
                      <a:pt x="57948" y="1204683"/>
                      <a:pt x="57948" y="1204683"/>
                    </a:cubicBezTo>
                    <a:cubicBezTo>
                      <a:pt x="55087" y="1208249"/>
                      <a:pt x="51510" y="1209675"/>
                      <a:pt x="47217" y="1209675"/>
                    </a:cubicBezTo>
                    <a:cubicBezTo>
                      <a:pt x="43640" y="1209675"/>
                      <a:pt x="39348" y="1208249"/>
                      <a:pt x="36486" y="1204683"/>
                    </a:cubicBezTo>
                    <a:cubicBezTo>
                      <a:pt x="4293" y="1173307"/>
                      <a:pt x="4293" y="1173307"/>
                      <a:pt x="4293" y="1173307"/>
                    </a:cubicBezTo>
                    <a:cubicBezTo>
                      <a:pt x="-1430" y="1166889"/>
                      <a:pt x="-1430" y="1156906"/>
                      <a:pt x="4293" y="1150488"/>
                    </a:cubicBezTo>
                    <a:cubicBezTo>
                      <a:pt x="7870" y="1146922"/>
                      <a:pt x="11447" y="1145496"/>
                      <a:pt x="15740" y="1145496"/>
                    </a:cubicBezTo>
                    <a:cubicBezTo>
                      <a:pt x="19317" y="1145496"/>
                      <a:pt x="23609" y="1146922"/>
                      <a:pt x="26471" y="1150488"/>
                    </a:cubicBezTo>
                    <a:cubicBezTo>
                      <a:pt x="47217" y="1171881"/>
                      <a:pt x="47217" y="1171881"/>
                      <a:pt x="47217" y="1171881"/>
                    </a:cubicBezTo>
                    <a:cubicBezTo>
                      <a:pt x="117327" y="1100571"/>
                      <a:pt x="117327" y="1100571"/>
                      <a:pt x="117327" y="1100571"/>
                    </a:cubicBezTo>
                    <a:cubicBezTo>
                      <a:pt x="137358" y="1080604"/>
                      <a:pt x="137358" y="1080604"/>
                      <a:pt x="137358" y="1080604"/>
                    </a:cubicBezTo>
                    <a:cubicBezTo>
                      <a:pt x="140219" y="1077751"/>
                      <a:pt x="144512" y="1076325"/>
                      <a:pt x="148089" y="1076325"/>
                    </a:cubicBezTo>
                    <a:close/>
                    <a:moveTo>
                      <a:pt x="478016" y="0"/>
                    </a:moveTo>
                    <a:cubicBezTo>
                      <a:pt x="595541" y="0"/>
                      <a:pt x="686000" y="94941"/>
                      <a:pt x="686000" y="211298"/>
                    </a:cubicBezTo>
                    <a:cubicBezTo>
                      <a:pt x="686000" y="225574"/>
                      <a:pt x="686000" y="238424"/>
                      <a:pt x="685287" y="251273"/>
                    </a:cubicBezTo>
                    <a:cubicBezTo>
                      <a:pt x="683863" y="262694"/>
                      <a:pt x="688137" y="279826"/>
                      <a:pt x="700245" y="296959"/>
                    </a:cubicBezTo>
                    <a:cubicBezTo>
                      <a:pt x="700245" y="296959"/>
                      <a:pt x="688137" y="305525"/>
                      <a:pt x="673891" y="311949"/>
                    </a:cubicBezTo>
                    <a:cubicBezTo>
                      <a:pt x="665344" y="315519"/>
                      <a:pt x="656084" y="318374"/>
                      <a:pt x="648249" y="319088"/>
                    </a:cubicBezTo>
                    <a:cubicBezTo>
                      <a:pt x="643976" y="319088"/>
                      <a:pt x="639702" y="318374"/>
                      <a:pt x="636141" y="316232"/>
                    </a:cubicBezTo>
                    <a:cubicBezTo>
                      <a:pt x="612636" y="302669"/>
                      <a:pt x="513630" y="165612"/>
                      <a:pt x="383996" y="165612"/>
                    </a:cubicBezTo>
                    <a:cubicBezTo>
                      <a:pt x="383996" y="165612"/>
                      <a:pt x="369750" y="173464"/>
                      <a:pt x="363340" y="177747"/>
                    </a:cubicBezTo>
                    <a:cubicBezTo>
                      <a:pt x="317042" y="209156"/>
                      <a:pt x="305646" y="276257"/>
                      <a:pt x="292825" y="295531"/>
                    </a:cubicBezTo>
                    <a:cubicBezTo>
                      <a:pt x="289264" y="301242"/>
                      <a:pt x="285702" y="302669"/>
                      <a:pt x="281429" y="298386"/>
                    </a:cubicBezTo>
                    <a:cubicBezTo>
                      <a:pt x="280716" y="297673"/>
                      <a:pt x="280004" y="296959"/>
                      <a:pt x="279292" y="295531"/>
                    </a:cubicBezTo>
                    <a:cubicBezTo>
                      <a:pt x="273594" y="281254"/>
                      <a:pt x="270032" y="235568"/>
                      <a:pt x="270032" y="211298"/>
                    </a:cubicBezTo>
                    <a:cubicBezTo>
                      <a:pt x="270032" y="94941"/>
                      <a:pt x="360491" y="0"/>
                      <a:pt x="4780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6" name="Freeform 85"/>
              <p:cNvSpPr>
                <a:spLocks/>
              </p:cNvSpPr>
              <p:nvPr/>
            </p:nvSpPr>
            <p:spPr bwMode="auto">
              <a:xfrm>
                <a:off x="5562600" y="3089275"/>
                <a:ext cx="1063626" cy="950913"/>
              </a:xfrm>
              <a:custGeom>
                <a:avLst/>
                <a:gdLst>
                  <a:gd name="connsiteX0" fmla="*/ 906190 w 1063626"/>
                  <a:gd name="connsiteY0" fmla="*/ 777875 h 950913"/>
                  <a:gd name="connsiteX1" fmla="*/ 1023913 w 1063626"/>
                  <a:gd name="connsiteY1" fmla="*/ 777875 h 950913"/>
                  <a:gd name="connsiteX2" fmla="*/ 992709 w 1063626"/>
                  <a:gd name="connsiteY2" fmla="*/ 809207 h 950913"/>
                  <a:gd name="connsiteX3" fmla="*/ 921792 w 1063626"/>
                  <a:gd name="connsiteY3" fmla="*/ 809207 h 950913"/>
                  <a:gd name="connsiteX4" fmla="*/ 921792 w 1063626"/>
                  <a:gd name="connsiteY4" fmla="*/ 919581 h 950913"/>
                  <a:gd name="connsiteX5" fmla="*/ 1032423 w 1063626"/>
                  <a:gd name="connsiteY5" fmla="*/ 919581 h 950913"/>
                  <a:gd name="connsiteX6" fmla="*/ 1032423 w 1063626"/>
                  <a:gd name="connsiteY6" fmla="*/ 901779 h 950913"/>
                  <a:gd name="connsiteX7" fmla="*/ 1063626 w 1063626"/>
                  <a:gd name="connsiteY7" fmla="*/ 870447 h 950913"/>
                  <a:gd name="connsiteX8" fmla="*/ 1063626 w 1063626"/>
                  <a:gd name="connsiteY8" fmla="*/ 935247 h 950913"/>
                  <a:gd name="connsiteX9" fmla="*/ 1048024 w 1063626"/>
                  <a:gd name="connsiteY9" fmla="*/ 950913 h 950913"/>
                  <a:gd name="connsiteX10" fmla="*/ 906190 w 1063626"/>
                  <a:gd name="connsiteY10" fmla="*/ 950913 h 950913"/>
                  <a:gd name="connsiteX11" fmla="*/ 890588 w 1063626"/>
                  <a:gd name="connsiteY11" fmla="*/ 935247 h 950913"/>
                  <a:gd name="connsiteX12" fmla="*/ 890588 w 1063626"/>
                  <a:gd name="connsiteY12" fmla="*/ 793541 h 950913"/>
                  <a:gd name="connsiteX13" fmla="*/ 906190 w 1063626"/>
                  <a:gd name="connsiteY13" fmla="*/ 777875 h 950913"/>
                  <a:gd name="connsiteX14" fmla="*/ 461833 w 1063626"/>
                  <a:gd name="connsiteY14" fmla="*/ 777875 h 950913"/>
                  <a:gd name="connsiteX15" fmla="*/ 580635 w 1063626"/>
                  <a:gd name="connsiteY15" fmla="*/ 777875 h 950913"/>
                  <a:gd name="connsiteX16" fmla="*/ 549146 w 1063626"/>
                  <a:gd name="connsiteY16" fmla="*/ 809207 h 950913"/>
                  <a:gd name="connsiteX17" fmla="*/ 477578 w 1063626"/>
                  <a:gd name="connsiteY17" fmla="*/ 809207 h 950913"/>
                  <a:gd name="connsiteX18" fmla="*/ 477578 w 1063626"/>
                  <a:gd name="connsiteY18" fmla="*/ 919581 h 950913"/>
                  <a:gd name="connsiteX19" fmla="*/ 589223 w 1063626"/>
                  <a:gd name="connsiteY19" fmla="*/ 919581 h 950913"/>
                  <a:gd name="connsiteX20" fmla="*/ 589223 w 1063626"/>
                  <a:gd name="connsiteY20" fmla="*/ 901779 h 950913"/>
                  <a:gd name="connsiteX21" fmla="*/ 620713 w 1063626"/>
                  <a:gd name="connsiteY21" fmla="*/ 870447 h 950913"/>
                  <a:gd name="connsiteX22" fmla="*/ 620713 w 1063626"/>
                  <a:gd name="connsiteY22" fmla="*/ 935247 h 950913"/>
                  <a:gd name="connsiteX23" fmla="*/ 604968 w 1063626"/>
                  <a:gd name="connsiteY23" fmla="*/ 950913 h 950913"/>
                  <a:gd name="connsiteX24" fmla="*/ 461833 w 1063626"/>
                  <a:gd name="connsiteY24" fmla="*/ 950913 h 950913"/>
                  <a:gd name="connsiteX25" fmla="*/ 446088 w 1063626"/>
                  <a:gd name="connsiteY25" fmla="*/ 935247 h 950913"/>
                  <a:gd name="connsiteX26" fmla="*/ 446088 w 1063626"/>
                  <a:gd name="connsiteY26" fmla="*/ 793541 h 950913"/>
                  <a:gd name="connsiteX27" fmla="*/ 461833 w 1063626"/>
                  <a:gd name="connsiteY27" fmla="*/ 777875 h 950913"/>
                  <a:gd name="connsiteX28" fmla="*/ 15680 w 1063626"/>
                  <a:gd name="connsiteY28" fmla="*/ 777875 h 950913"/>
                  <a:gd name="connsiteX29" fmla="*/ 134711 w 1063626"/>
                  <a:gd name="connsiteY29" fmla="*/ 777875 h 950913"/>
                  <a:gd name="connsiteX30" fmla="*/ 103349 w 1063626"/>
                  <a:gd name="connsiteY30" fmla="*/ 809207 h 950913"/>
                  <a:gd name="connsiteX31" fmla="*/ 32074 w 1063626"/>
                  <a:gd name="connsiteY31" fmla="*/ 809207 h 950913"/>
                  <a:gd name="connsiteX32" fmla="*/ 32074 w 1063626"/>
                  <a:gd name="connsiteY32" fmla="*/ 919581 h 950913"/>
                  <a:gd name="connsiteX33" fmla="*/ 143264 w 1063626"/>
                  <a:gd name="connsiteY33" fmla="*/ 919581 h 950913"/>
                  <a:gd name="connsiteX34" fmla="*/ 143264 w 1063626"/>
                  <a:gd name="connsiteY34" fmla="*/ 901779 h 950913"/>
                  <a:gd name="connsiteX35" fmla="*/ 174625 w 1063626"/>
                  <a:gd name="connsiteY35" fmla="*/ 870447 h 950913"/>
                  <a:gd name="connsiteX36" fmla="*/ 174625 w 1063626"/>
                  <a:gd name="connsiteY36" fmla="*/ 935247 h 950913"/>
                  <a:gd name="connsiteX37" fmla="*/ 158945 w 1063626"/>
                  <a:gd name="connsiteY37" fmla="*/ 950913 h 950913"/>
                  <a:gd name="connsiteX38" fmla="*/ 15680 w 1063626"/>
                  <a:gd name="connsiteY38" fmla="*/ 950913 h 950913"/>
                  <a:gd name="connsiteX39" fmla="*/ 0 w 1063626"/>
                  <a:gd name="connsiteY39" fmla="*/ 935247 h 950913"/>
                  <a:gd name="connsiteX40" fmla="*/ 0 w 1063626"/>
                  <a:gd name="connsiteY40" fmla="*/ 793541 h 950913"/>
                  <a:gd name="connsiteX41" fmla="*/ 15680 w 1063626"/>
                  <a:gd name="connsiteY41" fmla="*/ 777875 h 950913"/>
                  <a:gd name="connsiteX42" fmla="*/ 514162 w 1063626"/>
                  <a:gd name="connsiteY42" fmla="*/ 481013 h 950913"/>
                  <a:gd name="connsiteX43" fmla="*/ 545576 w 1063626"/>
                  <a:gd name="connsiteY43" fmla="*/ 481013 h 950913"/>
                  <a:gd name="connsiteX44" fmla="*/ 545576 w 1063626"/>
                  <a:gd name="connsiteY44" fmla="*/ 619644 h 950913"/>
                  <a:gd name="connsiteX45" fmla="*/ 979656 w 1063626"/>
                  <a:gd name="connsiteY45" fmla="*/ 619644 h 950913"/>
                  <a:gd name="connsiteX46" fmla="*/ 995363 w 1063626"/>
                  <a:gd name="connsiteY46" fmla="*/ 635365 h 950913"/>
                  <a:gd name="connsiteX47" fmla="*/ 995363 w 1063626"/>
                  <a:gd name="connsiteY47" fmla="*/ 746126 h 950913"/>
                  <a:gd name="connsiteX48" fmla="*/ 963949 w 1063626"/>
                  <a:gd name="connsiteY48" fmla="*/ 746126 h 950913"/>
                  <a:gd name="connsiteX49" fmla="*/ 963949 w 1063626"/>
                  <a:gd name="connsiteY49" fmla="*/ 651086 h 950913"/>
                  <a:gd name="connsiteX50" fmla="*/ 545576 w 1063626"/>
                  <a:gd name="connsiteY50" fmla="*/ 651086 h 950913"/>
                  <a:gd name="connsiteX51" fmla="*/ 545576 w 1063626"/>
                  <a:gd name="connsiteY51" fmla="*/ 746126 h 950913"/>
                  <a:gd name="connsiteX52" fmla="*/ 514162 w 1063626"/>
                  <a:gd name="connsiteY52" fmla="*/ 746126 h 950913"/>
                  <a:gd name="connsiteX53" fmla="*/ 514162 w 1063626"/>
                  <a:gd name="connsiteY53" fmla="*/ 651086 h 950913"/>
                  <a:gd name="connsiteX54" fmla="*/ 96501 w 1063626"/>
                  <a:gd name="connsiteY54" fmla="*/ 651086 h 950913"/>
                  <a:gd name="connsiteX55" fmla="*/ 96501 w 1063626"/>
                  <a:gd name="connsiteY55" fmla="*/ 746126 h 950913"/>
                  <a:gd name="connsiteX56" fmla="*/ 65088 w 1063626"/>
                  <a:gd name="connsiteY56" fmla="*/ 746126 h 950913"/>
                  <a:gd name="connsiteX57" fmla="*/ 65088 w 1063626"/>
                  <a:gd name="connsiteY57" fmla="*/ 635365 h 950913"/>
                  <a:gd name="connsiteX58" fmla="*/ 80795 w 1063626"/>
                  <a:gd name="connsiteY58" fmla="*/ 619644 h 950913"/>
                  <a:gd name="connsiteX59" fmla="*/ 514162 w 1063626"/>
                  <a:gd name="connsiteY59" fmla="*/ 619644 h 950913"/>
                  <a:gd name="connsiteX60" fmla="*/ 514162 w 1063626"/>
                  <a:gd name="connsiteY60" fmla="*/ 481013 h 950913"/>
                  <a:gd name="connsiteX61" fmla="*/ 402739 w 1063626"/>
                  <a:gd name="connsiteY61" fmla="*/ 268288 h 950913"/>
                  <a:gd name="connsiteX62" fmla="*/ 414854 w 1063626"/>
                  <a:gd name="connsiteY62" fmla="*/ 281944 h 950913"/>
                  <a:gd name="connsiteX63" fmla="*/ 416280 w 1063626"/>
                  <a:gd name="connsiteY63" fmla="*/ 284101 h 950913"/>
                  <a:gd name="connsiteX64" fmla="*/ 531019 w 1063626"/>
                  <a:gd name="connsiteY64" fmla="*/ 330101 h 950913"/>
                  <a:gd name="connsiteX65" fmla="*/ 645759 w 1063626"/>
                  <a:gd name="connsiteY65" fmla="*/ 284101 h 950913"/>
                  <a:gd name="connsiteX66" fmla="*/ 647184 w 1063626"/>
                  <a:gd name="connsiteY66" fmla="*/ 281944 h 950913"/>
                  <a:gd name="connsiteX67" fmla="*/ 660012 w 1063626"/>
                  <a:gd name="connsiteY67" fmla="*/ 268288 h 950913"/>
                  <a:gd name="connsiteX68" fmla="*/ 830340 w 1063626"/>
                  <a:gd name="connsiteY68" fmla="*/ 297757 h 950913"/>
                  <a:gd name="connsiteX69" fmla="*/ 926550 w 1063626"/>
                  <a:gd name="connsiteY69" fmla="*/ 437914 h 950913"/>
                  <a:gd name="connsiteX70" fmla="*/ 917286 w 1063626"/>
                  <a:gd name="connsiteY70" fmla="*/ 450851 h 950913"/>
                  <a:gd name="connsiteX71" fmla="*/ 144753 w 1063626"/>
                  <a:gd name="connsiteY71" fmla="*/ 450851 h 950913"/>
                  <a:gd name="connsiteX72" fmla="*/ 135488 w 1063626"/>
                  <a:gd name="connsiteY72" fmla="*/ 437914 h 950913"/>
                  <a:gd name="connsiteX73" fmla="*/ 231698 w 1063626"/>
                  <a:gd name="connsiteY73" fmla="*/ 297757 h 950913"/>
                  <a:gd name="connsiteX74" fmla="*/ 402739 w 1063626"/>
                  <a:gd name="connsiteY74" fmla="*/ 268288 h 950913"/>
                  <a:gd name="connsiteX75" fmla="*/ 317500 w 1063626"/>
                  <a:gd name="connsiteY75" fmla="*/ 0 h 950913"/>
                  <a:gd name="connsiteX76" fmla="*/ 353933 w 1063626"/>
                  <a:gd name="connsiteY76" fmla="*/ 16502 h 950913"/>
                  <a:gd name="connsiteX77" fmla="*/ 367506 w 1063626"/>
                  <a:gd name="connsiteY77" fmla="*/ 29416 h 950913"/>
                  <a:gd name="connsiteX78" fmla="*/ 375365 w 1063626"/>
                  <a:gd name="connsiteY78" fmla="*/ 38026 h 950913"/>
                  <a:gd name="connsiteX79" fmla="*/ 436086 w 1063626"/>
                  <a:gd name="connsiteY79" fmla="*/ 169322 h 950913"/>
                  <a:gd name="connsiteX80" fmla="*/ 531813 w 1063626"/>
                  <a:gd name="connsiteY80" fmla="*/ 218110 h 950913"/>
                  <a:gd name="connsiteX81" fmla="*/ 627539 w 1063626"/>
                  <a:gd name="connsiteY81" fmla="*/ 169322 h 950913"/>
                  <a:gd name="connsiteX82" fmla="*/ 688975 w 1063626"/>
                  <a:gd name="connsiteY82" fmla="*/ 38026 h 950913"/>
                  <a:gd name="connsiteX83" fmla="*/ 696119 w 1063626"/>
                  <a:gd name="connsiteY83" fmla="*/ 29416 h 950913"/>
                  <a:gd name="connsiteX84" fmla="*/ 708978 w 1063626"/>
                  <a:gd name="connsiteY84" fmla="*/ 17937 h 950913"/>
                  <a:gd name="connsiteX85" fmla="*/ 746125 w 1063626"/>
                  <a:gd name="connsiteY85" fmla="*/ 717 h 950913"/>
                  <a:gd name="connsiteX86" fmla="*/ 746125 w 1063626"/>
                  <a:gd name="connsiteY86" fmla="*/ 2870 h 950913"/>
                  <a:gd name="connsiteX87" fmla="*/ 714693 w 1063626"/>
                  <a:gd name="connsiteY87" fmla="*/ 53810 h 950913"/>
                  <a:gd name="connsiteX88" fmla="*/ 647541 w 1063626"/>
                  <a:gd name="connsiteY88" fmla="*/ 191564 h 950913"/>
                  <a:gd name="connsiteX89" fmla="*/ 640398 w 1063626"/>
                  <a:gd name="connsiteY89" fmla="*/ 197303 h 950913"/>
                  <a:gd name="connsiteX90" fmla="*/ 640398 w 1063626"/>
                  <a:gd name="connsiteY90" fmla="*/ 245374 h 950913"/>
                  <a:gd name="connsiteX91" fmla="*/ 635397 w 1063626"/>
                  <a:gd name="connsiteY91" fmla="*/ 252548 h 950913"/>
                  <a:gd name="connsiteX92" fmla="*/ 610394 w 1063626"/>
                  <a:gd name="connsiteY92" fmla="*/ 276225 h 950913"/>
                  <a:gd name="connsiteX93" fmla="*/ 610394 w 1063626"/>
                  <a:gd name="connsiteY93" fmla="*/ 217393 h 950913"/>
                  <a:gd name="connsiteX94" fmla="*/ 531813 w 1063626"/>
                  <a:gd name="connsiteY94" fmla="*/ 248244 h 950913"/>
                  <a:gd name="connsiteX95" fmla="*/ 452517 w 1063626"/>
                  <a:gd name="connsiteY95" fmla="*/ 218110 h 950913"/>
                  <a:gd name="connsiteX96" fmla="*/ 452517 w 1063626"/>
                  <a:gd name="connsiteY96" fmla="*/ 276225 h 950913"/>
                  <a:gd name="connsiteX97" fmla="*/ 427514 w 1063626"/>
                  <a:gd name="connsiteY97" fmla="*/ 252548 h 950913"/>
                  <a:gd name="connsiteX98" fmla="*/ 423228 w 1063626"/>
                  <a:gd name="connsiteY98" fmla="*/ 245374 h 950913"/>
                  <a:gd name="connsiteX99" fmla="*/ 423228 w 1063626"/>
                  <a:gd name="connsiteY99" fmla="*/ 197303 h 950913"/>
                  <a:gd name="connsiteX100" fmla="*/ 416798 w 1063626"/>
                  <a:gd name="connsiteY100" fmla="*/ 191564 h 950913"/>
                  <a:gd name="connsiteX101" fmla="*/ 349647 w 1063626"/>
                  <a:gd name="connsiteY101" fmla="*/ 53810 h 950913"/>
                  <a:gd name="connsiteX102" fmla="*/ 317500 w 1063626"/>
                  <a:gd name="connsiteY102" fmla="*/ 3587 h 950913"/>
                  <a:gd name="connsiteX103" fmla="*/ 317500 w 1063626"/>
                  <a:gd name="connsiteY103" fmla="*/ 0 h 95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063626" h="950913">
                    <a:moveTo>
                      <a:pt x="906190" y="777875"/>
                    </a:moveTo>
                    <a:cubicBezTo>
                      <a:pt x="906190" y="777875"/>
                      <a:pt x="906190" y="777875"/>
                      <a:pt x="1023913" y="777875"/>
                    </a:cubicBezTo>
                    <a:cubicBezTo>
                      <a:pt x="1023913" y="777875"/>
                      <a:pt x="1023913" y="777875"/>
                      <a:pt x="992709" y="809207"/>
                    </a:cubicBezTo>
                    <a:cubicBezTo>
                      <a:pt x="992709" y="809207"/>
                      <a:pt x="992709" y="809207"/>
                      <a:pt x="921792" y="809207"/>
                    </a:cubicBezTo>
                    <a:cubicBezTo>
                      <a:pt x="921792" y="809207"/>
                      <a:pt x="921792" y="809207"/>
                      <a:pt x="921792" y="919581"/>
                    </a:cubicBezTo>
                    <a:cubicBezTo>
                      <a:pt x="921792" y="919581"/>
                      <a:pt x="921792" y="919581"/>
                      <a:pt x="1032423" y="919581"/>
                    </a:cubicBezTo>
                    <a:cubicBezTo>
                      <a:pt x="1032423" y="919581"/>
                      <a:pt x="1032423" y="919581"/>
                      <a:pt x="1032423" y="901779"/>
                    </a:cubicBezTo>
                    <a:cubicBezTo>
                      <a:pt x="1063626" y="870447"/>
                      <a:pt x="1063626" y="870447"/>
                      <a:pt x="1063626" y="870447"/>
                    </a:cubicBezTo>
                    <a:cubicBezTo>
                      <a:pt x="1063626" y="870447"/>
                      <a:pt x="1063626" y="870447"/>
                      <a:pt x="1063626" y="935247"/>
                    </a:cubicBezTo>
                    <a:cubicBezTo>
                      <a:pt x="1063626" y="944504"/>
                      <a:pt x="1056535" y="950913"/>
                      <a:pt x="1048024" y="950913"/>
                    </a:cubicBezTo>
                    <a:cubicBezTo>
                      <a:pt x="1048024" y="950913"/>
                      <a:pt x="1048024" y="950913"/>
                      <a:pt x="906190" y="950913"/>
                    </a:cubicBezTo>
                    <a:cubicBezTo>
                      <a:pt x="897680" y="950913"/>
                      <a:pt x="890588" y="944504"/>
                      <a:pt x="890588" y="935247"/>
                    </a:cubicBezTo>
                    <a:cubicBezTo>
                      <a:pt x="890588" y="935247"/>
                      <a:pt x="890588" y="935247"/>
                      <a:pt x="890588" y="793541"/>
                    </a:cubicBezTo>
                    <a:cubicBezTo>
                      <a:pt x="890588" y="784996"/>
                      <a:pt x="897680" y="777875"/>
                      <a:pt x="906190" y="777875"/>
                    </a:cubicBezTo>
                    <a:close/>
                    <a:moveTo>
                      <a:pt x="461833" y="777875"/>
                    </a:moveTo>
                    <a:cubicBezTo>
                      <a:pt x="461833" y="777875"/>
                      <a:pt x="461833" y="777875"/>
                      <a:pt x="580635" y="777875"/>
                    </a:cubicBezTo>
                    <a:cubicBezTo>
                      <a:pt x="580635" y="777875"/>
                      <a:pt x="580635" y="777875"/>
                      <a:pt x="549146" y="809207"/>
                    </a:cubicBezTo>
                    <a:cubicBezTo>
                      <a:pt x="549146" y="809207"/>
                      <a:pt x="549146" y="809207"/>
                      <a:pt x="477578" y="809207"/>
                    </a:cubicBezTo>
                    <a:cubicBezTo>
                      <a:pt x="477578" y="809207"/>
                      <a:pt x="477578" y="809207"/>
                      <a:pt x="477578" y="919581"/>
                    </a:cubicBezTo>
                    <a:cubicBezTo>
                      <a:pt x="477578" y="919581"/>
                      <a:pt x="477578" y="919581"/>
                      <a:pt x="589223" y="919581"/>
                    </a:cubicBezTo>
                    <a:cubicBezTo>
                      <a:pt x="589223" y="919581"/>
                      <a:pt x="589223" y="919581"/>
                      <a:pt x="589223" y="901779"/>
                    </a:cubicBezTo>
                    <a:cubicBezTo>
                      <a:pt x="589223" y="901779"/>
                      <a:pt x="589223" y="901779"/>
                      <a:pt x="620713" y="870447"/>
                    </a:cubicBezTo>
                    <a:cubicBezTo>
                      <a:pt x="620713" y="870447"/>
                      <a:pt x="620713" y="870447"/>
                      <a:pt x="620713" y="935247"/>
                    </a:cubicBezTo>
                    <a:cubicBezTo>
                      <a:pt x="620713" y="944504"/>
                      <a:pt x="613556" y="950913"/>
                      <a:pt x="604968" y="950913"/>
                    </a:cubicBezTo>
                    <a:cubicBezTo>
                      <a:pt x="604968" y="950913"/>
                      <a:pt x="604968" y="950913"/>
                      <a:pt x="461833" y="950913"/>
                    </a:cubicBezTo>
                    <a:cubicBezTo>
                      <a:pt x="453245" y="950913"/>
                      <a:pt x="446088" y="944504"/>
                      <a:pt x="446088" y="935247"/>
                    </a:cubicBezTo>
                    <a:cubicBezTo>
                      <a:pt x="446088" y="935247"/>
                      <a:pt x="446088" y="935247"/>
                      <a:pt x="446088" y="793541"/>
                    </a:cubicBezTo>
                    <a:cubicBezTo>
                      <a:pt x="446088" y="784996"/>
                      <a:pt x="453245" y="777875"/>
                      <a:pt x="461833" y="777875"/>
                    </a:cubicBezTo>
                    <a:close/>
                    <a:moveTo>
                      <a:pt x="15680" y="777875"/>
                    </a:moveTo>
                    <a:cubicBezTo>
                      <a:pt x="15680" y="777875"/>
                      <a:pt x="15680" y="777875"/>
                      <a:pt x="134711" y="777875"/>
                    </a:cubicBezTo>
                    <a:cubicBezTo>
                      <a:pt x="134711" y="777875"/>
                      <a:pt x="134711" y="777875"/>
                      <a:pt x="103349" y="809207"/>
                    </a:cubicBezTo>
                    <a:cubicBezTo>
                      <a:pt x="103349" y="809207"/>
                      <a:pt x="103349" y="809207"/>
                      <a:pt x="32074" y="809207"/>
                    </a:cubicBezTo>
                    <a:cubicBezTo>
                      <a:pt x="32074" y="809207"/>
                      <a:pt x="32074" y="809207"/>
                      <a:pt x="32074" y="919581"/>
                    </a:cubicBezTo>
                    <a:cubicBezTo>
                      <a:pt x="32074" y="919581"/>
                      <a:pt x="32074" y="919581"/>
                      <a:pt x="143264" y="919581"/>
                    </a:cubicBezTo>
                    <a:cubicBezTo>
                      <a:pt x="143264" y="919581"/>
                      <a:pt x="143264" y="919581"/>
                      <a:pt x="143264" y="901779"/>
                    </a:cubicBezTo>
                    <a:cubicBezTo>
                      <a:pt x="143264" y="901779"/>
                      <a:pt x="143264" y="901779"/>
                      <a:pt x="174625" y="870447"/>
                    </a:cubicBezTo>
                    <a:cubicBezTo>
                      <a:pt x="174625" y="870447"/>
                      <a:pt x="174625" y="870447"/>
                      <a:pt x="174625" y="935247"/>
                    </a:cubicBezTo>
                    <a:cubicBezTo>
                      <a:pt x="174625" y="944504"/>
                      <a:pt x="167498" y="950913"/>
                      <a:pt x="158945" y="950913"/>
                    </a:cubicBezTo>
                    <a:cubicBezTo>
                      <a:pt x="158945" y="950913"/>
                      <a:pt x="158945" y="950913"/>
                      <a:pt x="15680" y="950913"/>
                    </a:cubicBezTo>
                    <a:cubicBezTo>
                      <a:pt x="7127" y="950913"/>
                      <a:pt x="0" y="944504"/>
                      <a:pt x="0" y="935247"/>
                    </a:cubicBezTo>
                    <a:cubicBezTo>
                      <a:pt x="0" y="935247"/>
                      <a:pt x="0" y="935247"/>
                      <a:pt x="0" y="793541"/>
                    </a:cubicBezTo>
                    <a:cubicBezTo>
                      <a:pt x="0" y="784996"/>
                      <a:pt x="7127" y="777875"/>
                      <a:pt x="15680" y="777875"/>
                    </a:cubicBezTo>
                    <a:close/>
                    <a:moveTo>
                      <a:pt x="514162" y="481013"/>
                    </a:moveTo>
                    <a:cubicBezTo>
                      <a:pt x="514162" y="481013"/>
                      <a:pt x="514162" y="481013"/>
                      <a:pt x="545576" y="481013"/>
                    </a:cubicBezTo>
                    <a:cubicBezTo>
                      <a:pt x="545576" y="481013"/>
                      <a:pt x="545576" y="481013"/>
                      <a:pt x="545576" y="619644"/>
                    </a:cubicBezTo>
                    <a:cubicBezTo>
                      <a:pt x="545576" y="619644"/>
                      <a:pt x="545576" y="619644"/>
                      <a:pt x="979656" y="619644"/>
                    </a:cubicBezTo>
                    <a:cubicBezTo>
                      <a:pt x="988224" y="619644"/>
                      <a:pt x="995363" y="626790"/>
                      <a:pt x="995363" y="635365"/>
                    </a:cubicBezTo>
                    <a:cubicBezTo>
                      <a:pt x="995363" y="635365"/>
                      <a:pt x="995363" y="635365"/>
                      <a:pt x="995363" y="746126"/>
                    </a:cubicBezTo>
                    <a:cubicBezTo>
                      <a:pt x="995363" y="746126"/>
                      <a:pt x="995363" y="746126"/>
                      <a:pt x="963949" y="746126"/>
                    </a:cubicBezTo>
                    <a:cubicBezTo>
                      <a:pt x="963949" y="746126"/>
                      <a:pt x="963949" y="746126"/>
                      <a:pt x="963949" y="651086"/>
                    </a:cubicBezTo>
                    <a:cubicBezTo>
                      <a:pt x="963949" y="651086"/>
                      <a:pt x="963949" y="651086"/>
                      <a:pt x="545576" y="651086"/>
                    </a:cubicBezTo>
                    <a:cubicBezTo>
                      <a:pt x="545576" y="651086"/>
                      <a:pt x="545576" y="651086"/>
                      <a:pt x="545576" y="746126"/>
                    </a:cubicBezTo>
                    <a:cubicBezTo>
                      <a:pt x="545576" y="746126"/>
                      <a:pt x="545576" y="746126"/>
                      <a:pt x="514162" y="746126"/>
                    </a:cubicBezTo>
                    <a:cubicBezTo>
                      <a:pt x="514162" y="746126"/>
                      <a:pt x="514162" y="746126"/>
                      <a:pt x="514162" y="651086"/>
                    </a:cubicBezTo>
                    <a:cubicBezTo>
                      <a:pt x="514162" y="651086"/>
                      <a:pt x="514162" y="651086"/>
                      <a:pt x="96501" y="651086"/>
                    </a:cubicBezTo>
                    <a:cubicBezTo>
                      <a:pt x="96501" y="651086"/>
                      <a:pt x="96501" y="651086"/>
                      <a:pt x="96501" y="746126"/>
                    </a:cubicBezTo>
                    <a:cubicBezTo>
                      <a:pt x="96501" y="746126"/>
                      <a:pt x="96501" y="746126"/>
                      <a:pt x="65088" y="746126"/>
                    </a:cubicBezTo>
                    <a:cubicBezTo>
                      <a:pt x="65088" y="746126"/>
                      <a:pt x="65088" y="746126"/>
                      <a:pt x="65088" y="635365"/>
                    </a:cubicBezTo>
                    <a:cubicBezTo>
                      <a:pt x="65088" y="626790"/>
                      <a:pt x="72227" y="619644"/>
                      <a:pt x="80795" y="619644"/>
                    </a:cubicBezTo>
                    <a:cubicBezTo>
                      <a:pt x="80795" y="619644"/>
                      <a:pt x="80795" y="619644"/>
                      <a:pt x="514162" y="619644"/>
                    </a:cubicBezTo>
                    <a:cubicBezTo>
                      <a:pt x="514162" y="619644"/>
                      <a:pt x="514162" y="619644"/>
                      <a:pt x="514162" y="481013"/>
                    </a:cubicBezTo>
                    <a:close/>
                    <a:moveTo>
                      <a:pt x="402739" y="268288"/>
                    </a:moveTo>
                    <a:cubicBezTo>
                      <a:pt x="402739" y="268288"/>
                      <a:pt x="406302" y="274038"/>
                      <a:pt x="414854" y="281944"/>
                    </a:cubicBezTo>
                    <a:cubicBezTo>
                      <a:pt x="415567" y="282663"/>
                      <a:pt x="416280" y="283382"/>
                      <a:pt x="416280" y="284101"/>
                    </a:cubicBezTo>
                    <a:cubicBezTo>
                      <a:pt x="436234" y="302069"/>
                      <a:pt x="474006" y="329382"/>
                      <a:pt x="531019" y="330101"/>
                    </a:cubicBezTo>
                    <a:cubicBezTo>
                      <a:pt x="588033" y="329382"/>
                      <a:pt x="626517" y="302069"/>
                      <a:pt x="645759" y="284101"/>
                    </a:cubicBezTo>
                    <a:cubicBezTo>
                      <a:pt x="645759" y="283382"/>
                      <a:pt x="647184" y="282663"/>
                      <a:pt x="647184" y="281944"/>
                    </a:cubicBezTo>
                    <a:cubicBezTo>
                      <a:pt x="655736" y="274038"/>
                      <a:pt x="660012" y="268288"/>
                      <a:pt x="660012" y="268288"/>
                    </a:cubicBezTo>
                    <a:cubicBezTo>
                      <a:pt x="660012" y="268288"/>
                      <a:pt x="770476" y="269726"/>
                      <a:pt x="830340" y="297757"/>
                    </a:cubicBezTo>
                    <a:cubicBezTo>
                      <a:pt x="878801" y="319320"/>
                      <a:pt x="914435" y="404851"/>
                      <a:pt x="926550" y="437914"/>
                    </a:cubicBezTo>
                    <a:cubicBezTo>
                      <a:pt x="928688" y="443664"/>
                      <a:pt x="924412" y="450851"/>
                      <a:pt x="917286" y="450851"/>
                    </a:cubicBezTo>
                    <a:cubicBezTo>
                      <a:pt x="917286" y="450851"/>
                      <a:pt x="917286" y="450851"/>
                      <a:pt x="144753" y="450851"/>
                    </a:cubicBezTo>
                    <a:cubicBezTo>
                      <a:pt x="137626" y="450851"/>
                      <a:pt x="133350" y="443664"/>
                      <a:pt x="135488" y="437914"/>
                    </a:cubicBezTo>
                    <a:cubicBezTo>
                      <a:pt x="147604" y="404851"/>
                      <a:pt x="183237" y="319320"/>
                      <a:pt x="231698" y="297757"/>
                    </a:cubicBezTo>
                    <a:cubicBezTo>
                      <a:pt x="291563" y="269726"/>
                      <a:pt x="402739" y="268288"/>
                      <a:pt x="402739" y="268288"/>
                    </a:cubicBezTo>
                    <a:close/>
                    <a:moveTo>
                      <a:pt x="317500" y="0"/>
                    </a:moveTo>
                    <a:cubicBezTo>
                      <a:pt x="317500" y="0"/>
                      <a:pt x="317500" y="0"/>
                      <a:pt x="353933" y="16502"/>
                    </a:cubicBezTo>
                    <a:cubicBezTo>
                      <a:pt x="356791" y="22241"/>
                      <a:pt x="361791" y="26546"/>
                      <a:pt x="367506" y="29416"/>
                    </a:cubicBezTo>
                    <a:cubicBezTo>
                      <a:pt x="371078" y="31568"/>
                      <a:pt x="373936" y="34438"/>
                      <a:pt x="375365" y="38026"/>
                    </a:cubicBezTo>
                    <a:cubicBezTo>
                      <a:pt x="396796" y="93988"/>
                      <a:pt x="425371" y="160713"/>
                      <a:pt x="436086" y="169322"/>
                    </a:cubicBezTo>
                    <a:cubicBezTo>
                      <a:pt x="454660" y="185824"/>
                      <a:pt x="504666" y="218110"/>
                      <a:pt x="531813" y="218110"/>
                    </a:cubicBezTo>
                    <a:cubicBezTo>
                      <a:pt x="558245" y="218110"/>
                      <a:pt x="608965" y="185824"/>
                      <a:pt x="627539" y="169322"/>
                    </a:cubicBezTo>
                    <a:cubicBezTo>
                      <a:pt x="636826" y="160713"/>
                      <a:pt x="667544" y="93988"/>
                      <a:pt x="688975" y="38026"/>
                    </a:cubicBezTo>
                    <a:cubicBezTo>
                      <a:pt x="690404" y="34438"/>
                      <a:pt x="693261" y="31568"/>
                      <a:pt x="696119" y="29416"/>
                    </a:cubicBezTo>
                    <a:cubicBezTo>
                      <a:pt x="701834" y="27264"/>
                      <a:pt x="706120" y="22959"/>
                      <a:pt x="708978" y="17937"/>
                    </a:cubicBezTo>
                    <a:cubicBezTo>
                      <a:pt x="708978" y="17937"/>
                      <a:pt x="708978" y="17937"/>
                      <a:pt x="746125" y="717"/>
                    </a:cubicBezTo>
                    <a:cubicBezTo>
                      <a:pt x="746125" y="1435"/>
                      <a:pt x="746125" y="2152"/>
                      <a:pt x="746125" y="2870"/>
                    </a:cubicBezTo>
                    <a:cubicBezTo>
                      <a:pt x="744696" y="13632"/>
                      <a:pt x="738267" y="38743"/>
                      <a:pt x="714693" y="53810"/>
                    </a:cubicBezTo>
                    <a:cubicBezTo>
                      <a:pt x="701834" y="88248"/>
                      <a:pt x="666115" y="175062"/>
                      <a:pt x="647541" y="191564"/>
                    </a:cubicBezTo>
                    <a:cubicBezTo>
                      <a:pt x="645398" y="192999"/>
                      <a:pt x="643255" y="195151"/>
                      <a:pt x="640398" y="197303"/>
                    </a:cubicBezTo>
                    <a:cubicBezTo>
                      <a:pt x="640398" y="197303"/>
                      <a:pt x="640398" y="197303"/>
                      <a:pt x="640398" y="245374"/>
                    </a:cubicBezTo>
                    <a:cubicBezTo>
                      <a:pt x="640398" y="245374"/>
                      <a:pt x="640398" y="245374"/>
                      <a:pt x="635397" y="252548"/>
                    </a:cubicBezTo>
                    <a:cubicBezTo>
                      <a:pt x="634683" y="253266"/>
                      <a:pt x="626825" y="264745"/>
                      <a:pt x="610394" y="276225"/>
                    </a:cubicBezTo>
                    <a:cubicBezTo>
                      <a:pt x="610394" y="276225"/>
                      <a:pt x="610394" y="276225"/>
                      <a:pt x="610394" y="217393"/>
                    </a:cubicBezTo>
                    <a:cubicBezTo>
                      <a:pt x="586105" y="233177"/>
                      <a:pt x="556101" y="248244"/>
                      <a:pt x="531813" y="248244"/>
                    </a:cubicBezTo>
                    <a:cubicBezTo>
                      <a:pt x="507524" y="248244"/>
                      <a:pt x="476806" y="233177"/>
                      <a:pt x="452517" y="218110"/>
                    </a:cubicBezTo>
                    <a:cubicBezTo>
                      <a:pt x="452517" y="218110"/>
                      <a:pt x="452517" y="218110"/>
                      <a:pt x="452517" y="276225"/>
                    </a:cubicBezTo>
                    <a:cubicBezTo>
                      <a:pt x="436801" y="264745"/>
                      <a:pt x="428228" y="253266"/>
                      <a:pt x="427514" y="252548"/>
                    </a:cubicBezTo>
                    <a:cubicBezTo>
                      <a:pt x="427514" y="252548"/>
                      <a:pt x="427514" y="252548"/>
                      <a:pt x="423228" y="245374"/>
                    </a:cubicBezTo>
                    <a:cubicBezTo>
                      <a:pt x="423228" y="245374"/>
                      <a:pt x="423228" y="245374"/>
                      <a:pt x="423228" y="197303"/>
                    </a:cubicBezTo>
                    <a:cubicBezTo>
                      <a:pt x="421085" y="195151"/>
                      <a:pt x="418941" y="192999"/>
                      <a:pt x="416798" y="191564"/>
                    </a:cubicBezTo>
                    <a:cubicBezTo>
                      <a:pt x="398225" y="175062"/>
                      <a:pt x="362506" y="88248"/>
                      <a:pt x="349647" y="53810"/>
                    </a:cubicBezTo>
                    <a:cubicBezTo>
                      <a:pt x="326787" y="40178"/>
                      <a:pt x="320358" y="16502"/>
                      <a:pt x="317500" y="3587"/>
                    </a:cubicBezTo>
                    <a:cubicBezTo>
                      <a:pt x="317500" y="2870"/>
                      <a:pt x="317500" y="1435"/>
                      <a:pt x="3175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56" name="Rounded Rectangle 55"/>
          <p:cNvSpPr/>
          <p:nvPr/>
        </p:nvSpPr>
        <p:spPr>
          <a:xfrm>
            <a:off x="3222494" y="519973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Student/personnel support</a:t>
            </a:r>
          </a:p>
        </p:txBody>
      </p:sp>
      <p:sp>
        <p:nvSpPr>
          <p:cNvPr id="57" name="Freeform 56"/>
          <p:cNvSpPr/>
          <p:nvPr/>
        </p:nvSpPr>
        <p:spPr>
          <a:xfrm rot="16200000">
            <a:off x="3322017" y="5100214"/>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p:cNvSpPr/>
          <p:nvPr/>
        </p:nvSpPr>
        <p:spPr>
          <a:xfrm rot="5400000">
            <a:off x="3678828" y="5259138"/>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9" name="Group 78"/>
          <p:cNvGrpSpPr/>
          <p:nvPr/>
        </p:nvGrpSpPr>
        <p:grpSpPr>
          <a:xfrm>
            <a:off x="3322472" y="5257998"/>
            <a:ext cx="285577" cy="281462"/>
            <a:chOff x="5452534" y="2741613"/>
            <a:chExt cx="1285344" cy="1266823"/>
          </a:xfrm>
        </p:grpSpPr>
        <p:sp>
          <p:nvSpPr>
            <p:cNvPr id="80" name="Freeform 79"/>
            <p:cNvSpPr>
              <a:spLocks/>
            </p:cNvSpPr>
            <p:nvPr/>
          </p:nvSpPr>
          <p:spPr bwMode="auto">
            <a:xfrm>
              <a:off x="5667375" y="2741613"/>
              <a:ext cx="858838" cy="982662"/>
            </a:xfrm>
            <a:custGeom>
              <a:avLst/>
              <a:gdLst>
                <a:gd name="T0" fmla="*/ 23 w 1204"/>
                <a:gd name="T1" fmla="*/ 830 h 1374"/>
                <a:gd name="T2" fmla="*/ 63 w 1204"/>
                <a:gd name="T3" fmla="*/ 830 h 1374"/>
                <a:gd name="T4" fmla="*/ 83 w 1204"/>
                <a:gd name="T5" fmla="*/ 818 h 1374"/>
                <a:gd name="T6" fmla="*/ 241 w 1204"/>
                <a:gd name="T7" fmla="*/ 1039 h 1374"/>
                <a:gd name="T8" fmla="*/ 338 w 1204"/>
                <a:gd name="T9" fmla="*/ 1228 h 1374"/>
                <a:gd name="T10" fmla="*/ 338 w 1204"/>
                <a:gd name="T11" fmla="*/ 1325 h 1374"/>
                <a:gd name="T12" fmla="*/ 345 w 1204"/>
                <a:gd name="T13" fmla="*/ 1335 h 1374"/>
                <a:gd name="T14" fmla="*/ 382 w 1204"/>
                <a:gd name="T15" fmla="*/ 1374 h 1374"/>
                <a:gd name="T16" fmla="*/ 382 w 1204"/>
                <a:gd name="T17" fmla="*/ 1265 h 1374"/>
                <a:gd name="T18" fmla="*/ 602 w 1204"/>
                <a:gd name="T19" fmla="*/ 1361 h 1374"/>
                <a:gd name="T20" fmla="*/ 822 w 1204"/>
                <a:gd name="T21" fmla="*/ 1265 h 1374"/>
                <a:gd name="T22" fmla="*/ 822 w 1204"/>
                <a:gd name="T23" fmla="*/ 1374 h 1374"/>
                <a:gd name="T24" fmla="*/ 859 w 1204"/>
                <a:gd name="T25" fmla="*/ 1335 h 1374"/>
                <a:gd name="T26" fmla="*/ 866 w 1204"/>
                <a:gd name="T27" fmla="*/ 1325 h 1374"/>
                <a:gd name="T28" fmla="*/ 866 w 1204"/>
                <a:gd name="T29" fmla="*/ 1228 h 1374"/>
                <a:gd name="T30" fmla="*/ 1010 w 1204"/>
                <a:gd name="T31" fmla="*/ 926 h 1374"/>
                <a:gd name="T32" fmla="*/ 1079 w 1204"/>
                <a:gd name="T33" fmla="*/ 816 h 1374"/>
                <a:gd name="T34" fmla="*/ 1079 w 1204"/>
                <a:gd name="T35" fmla="*/ 815 h 1374"/>
                <a:gd name="T36" fmla="*/ 1027 w 1204"/>
                <a:gd name="T37" fmla="*/ 840 h 1374"/>
                <a:gd name="T38" fmla="*/ 982 w 1204"/>
                <a:gd name="T39" fmla="*/ 891 h 1374"/>
                <a:gd name="T40" fmla="*/ 972 w 1204"/>
                <a:gd name="T41" fmla="*/ 902 h 1374"/>
                <a:gd name="T42" fmla="*/ 828 w 1204"/>
                <a:gd name="T43" fmla="*/ 1204 h 1374"/>
                <a:gd name="T44" fmla="*/ 602 w 1204"/>
                <a:gd name="T45" fmla="*/ 1317 h 1374"/>
                <a:gd name="T46" fmla="*/ 376 w 1204"/>
                <a:gd name="T47" fmla="*/ 1204 h 1374"/>
                <a:gd name="T48" fmla="*/ 314 w 1204"/>
                <a:gd name="T49" fmla="*/ 1093 h 1374"/>
                <a:gd name="T50" fmla="*/ 509 w 1204"/>
                <a:gd name="T51" fmla="*/ 1168 h 1374"/>
                <a:gd name="T52" fmla="*/ 602 w 1204"/>
                <a:gd name="T53" fmla="*/ 1216 h 1374"/>
                <a:gd name="T54" fmla="*/ 695 w 1204"/>
                <a:gd name="T55" fmla="*/ 1168 h 1374"/>
                <a:gd name="T56" fmla="*/ 700 w 1204"/>
                <a:gd name="T57" fmla="*/ 1147 h 1374"/>
                <a:gd name="T58" fmla="*/ 693 w 1204"/>
                <a:gd name="T59" fmla="*/ 1122 h 1374"/>
                <a:gd name="T60" fmla="*/ 602 w 1204"/>
                <a:gd name="T61" fmla="*/ 1078 h 1374"/>
                <a:gd name="T62" fmla="*/ 511 w 1204"/>
                <a:gd name="T63" fmla="*/ 1122 h 1374"/>
                <a:gd name="T64" fmla="*/ 276 w 1204"/>
                <a:gd name="T65" fmla="*/ 1009 h 1374"/>
                <a:gd name="T66" fmla="*/ 133 w 1204"/>
                <a:gd name="T67" fmla="*/ 817 h 1374"/>
                <a:gd name="T68" fmla="*/ 86 w 1204"/>
                <a:gd name="T69" fmla="*/ 632 h 1374"/>
                <a:gd name="T70" fmla="*/ 84 w 1204"/>
                <a:gd name="T71" fmla="*/ 588 h 1374"/>
                <a:gd name="T72" fmla="*/ 86 w 1204"/>
                <a:gd name="T73" fmla="*/ 543 h 1374"/>
                <a:gd name="T74" fmla="*/ 602 w 1204"/>
                <a:gd name="T75" fmla="*/ 46 h 1374"/>
                <a:gd name="T76" fmla="*/ 1118 w 1204"/>
                <a:gd name="T77" fmla="*/ 543 h 1374"/>
                <a:gd name="T78" fmla="*/ 1118 w 1204"/>
                <a:gd name="T79" fmla="*/ 807 h 1374"/>
                <a:gd name="T80" fmla="*/ 1121 w 1204"/>
                <a:gd name="T81" fmla="*/ 818 h 1374"/>
                <a:gd name="T82" fmla="*/ 1141 w 1204"/>
                <a:gd name="T83" fmla="*/ 830 h 1374"/>
                <a:gd name="T84" fmla="*/ 1181 w 1204"/>
                <a:gd name="T85" fmla="*/ 830 h 1374"/>
                <a:gd name="T86" fmla="*/ 1204 w 1204"/>
                <a:gd name="T87" fmla="*/ 807 h 1374"/>
                <a:gd name="T88" fmla="*/ 1204 w 1204"/>
                <a:gd name="T89" fmla="*/ 501 h 1374"/>
                <a:gd name="T90" fmla="*/ 1181 w 1204"/>
                <a:gd name="T91" fmla="*/ 478 h 1374"/>
                <a:gd name="T92" fmla="*/ 1156 w 1204"/>
                <a:gd name="T93" fmla="*/ 478 h 1374"/>
                <a:gd name="T94" fmla="*/ 602 w 1204"/>
                <a:gd name="T95" fmla="*/ 0 h 1374"/>
                <a:gd name="T96" fmla="*/ 48 w 1204"/>
                <a:gd name="T97" fmla="*/ 478 h 1374"/>
                <a:gd name="T98" fmla="*/ 23 w 1204"/>
                <a:gd name="T99" fmla="*/ 478 h 1374"/>
                <a:gd name="T100" fmla="*/ 0 w 1204"/>
                <a:gd name="T101" fmla="*/ 501 h 1374"/>
                <a:gd name="T102" fmla="*/ 0 w 1204"/>
                <a:gd name="T103" fmla="*/ 807 h 1374"/>
                <a:gd name="T104" fmla="*/ 23 w 1204"/>
                <a:gd name="T105" fmla="*/ 830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4" h="1374">
                  <a:moveTo>
                    <a:pt x="23" y="830"/>
                  </a:moveTo>
                  <a:cubicBezTo>
                    <a:pt x="23" y="830"/>
                    <a:pt x="23" y="830"/>
                    <a:pt x="63" y="830"/>
                  </a:cubicBezTo>
                  <a:cubicBezTo>
                    <a:pt x="72" y="830"/>
                    <a:pt x="79" y="825"/>
                    <a:pt x="83" y="818"/>
                  </a:cubicBezTo>
                  <a:cubicBezTo>
                    <a:pt x="119" y="904"/>
                    <a:pt x="173" y="980"/>
                    <a:pt x="241" y="1039"/>
                  </a:cubicBezTo>
                  <a:cubicBezTo>
                    <a:pt x="272" y="1112"/>
                    <a:pt x="311" y="1194"/>
                    <a:pt x="338" y="1228"/>
                  </a:cubicBezTo>
                  <a:cubicBezTo>
                    <a:pt x="338" y="1228"/>
                    <a:pt x="338" y="1228"/>
                    <a:pt x="338" y="1325"/>
                  </a:cubicBezTo>
                  <a:cubicBezTo>
                    <a:pt x="338" y="1325"/>
                    <a:pt x="338" y="1325"/>
                    <a:pt x="345" y="1335"/>
                  </a:cubicBezTo>
                  <a:cubicBezTo>
                    <a:pt x="347" y="1337"/>
                    <a:pt x="359" y="1353"/>
                    <a:pt x="382" y="1374"/>
                  </a:cubicBezTo>
                  <a:cubicBezTo>
                    <a:pt x="382" y="1374"/>
                    <a:pt x="382" y="1374"/>
                    <a:pt x="382" y="1265"/>
                  </a:cubicBezTo>
                  <a:cubicBezTo>
                    <a:pt x="441" y="1308"/>
                    <a:pt x="537" y="1361"/>
                    <a:pt x="602" y="1361"/>
                  </a:cubicBezTo>
                  <a:cubicBezTo>
                    <a:pt x="667" y="1361"/>
                    <a:pt x="763" y="1308"/>
                    <a:pt x="822" y="1265"/>
                  </a:cubicBezTo>
                  <a:cubicBezTo>
                    <a:pt x="822" y="1265"/>
                    <a:pt x="822" y="1265"/>
                    <a:pt x="822" y="1374"/>
                  </a:cubicBezTo>
                  <a:cubicBezTo>
                    <a:pt x="845" y="1353"/>
                    <a:pt x="857" y="1337"/>
                    <a:pt x="859" y="1335"/>
                  </a:cubicBezTo>
                  <a:cubicBezTo>
                    <a:pt x="859" y="1335"/>
                    <a:pt x="859" y="1335"/>
                    <a:pt x="866" y="1325"/>
                  </a:cubicBezTo>
                  <a:cubicBezTo>
                    <a:pt x="866" y="1325"/>
                    <a:pt x="866" y="1325"/>
                    <a:pt x="866" y="1228"/>
                  </a:cubicBezTo>
                  <a:cubicBezTo>
                    <a:pt x="911" y="1172"/>
                    <a:pt x="988" y="981"/>
                    <a:pt x="1010" y="926"/>
                  </a:cubicBezTo>
                  <a:cubicBezTo>
                    <a:pt x="1062" y="895"/>
                    <a:pt x="1076" y="839"/>
                    <a:pt x="1079" y="816"/>
                  </a:cubicBezTo>
                  <a:cubicBezTo>
                    <a:pt x="1079" y="816"/>
                    <a:pt x="1079" y="816"/>
                    <a:pt x="1079" y="815"/>
                  </a:cubicBezTo>
                  <a:cubicBezTo>
                    <a:pt x="1027" y="840"/>
                    <a:pt x="1027" y="840"/>
                    <a:pt x="1027" y="840"/>
                  </a:cubicBezTo>
                  <a:cubicBezTo>
                    <a:pt x="1020" y="858"/>
                    <a:pt x="1006" y="879"/>
                    <a:pt x="982" y="891"/>
                  </a:cubicBezTo>
                  <a:cubicBezTo>
                    <a:pt x="977" y="893"/>
                    <a:pt x="973" y="897"/>
                    <a:pt x="972" y="902"/>
                  </a:cubicBezTo>
                  <a:cubicBezTo>
                    <a:pt x="931" y="1005"/>
                    <a:pt x="856" y="1179"/>
                    <a:pt x="828" y="1204"/>
                  </a:cubicBezTo>
                  <a:cubicBezTo>
                    <a:pt x="783" y="1244"/>
                    <a:pt x="667" y="1317"/>
                    <a:pt x="602" y="1317"/>
                  </a:cubicBezTo>
                  <a:cubicBezTo>
                    <a:pt x="537" y="1317"/>
                    <a:pt x="421" y="1244"/>
                    <a:pt x="376" y="1204"/>
                  </a:cubicBezTo>
                  <a:cubicBezTo>
                    <a:pt x="363" y="1192"/>
                    <a:pt x="339" y="1148"/>
                    <a:pt x="314" y="1093"/>
                  </a:cubicBezTo>
                  <a:cubicBezTo>
                    <a:pt x="373" y="1130"/>
                    <a:pt x="439" y="1156"/>
                    <a:pt x="509" y="1168"/>
                  </a:cubicBezTo>
                  <a:cubicBezTo>
                    <a:pt x="521" y="1196"/>
                    <a:pt x="558" y="1216"/>
                    <a:pt x="602" y="1216"/>
                  </a:cubicBezTo>
                  <a:cubicBezTo>
                    <a:pt x="646" y="1216"/>
                    <a:pt x="683" y="1196"/>
                    <a:pt x="695" y="1168"/>
                  </a:cubicBezTo>
                  <a:cubicBezTo>
                    <a:pt x="698" y="1161"/>
                    <a:pt x="700" y="1154"/>
                    <a:pt x="700" y="1147"/>
                  </a:cubicBezTo>
                  <a:cubicBezTo>
                    <a:pt x="700" y="1138"/>
                    <a:pt x="698" y="1130"/>
                    <a:pt x="693" y="1122"/>
                  </a:cubicBezTo>
                  <a:cubicBezTo>
                    <a:pt x="679" y="1096"/>
                    <a:pt x="644" y="1078"/>
                    <a:pt x="602" y="1078"/>
                  </a:cubicBezTo>
                  <a:cubicBezTo>
                    <a:pt x="560" y="1078"/>
                    <a:pt x="525" y="1096"/>
                    <a:pt x="511" y="1122"/>
                  </a:cubicBezTo>
                  <a:cubicBezTo>
                    <a:pt x="423" y="1105"/>
                    <a:pt x="343" y="1066"/>
                    <a:pt x="276" y="1009"/>
                  </a:cubicBezTo>
                  <a:cubicBezTo>
                    <a:pt x="216" y="957"/>
                    <a:pt x="166" y="892"/>
                    <a:pt x="133" y="817"/>
                  </a:cubicBezTo>
                  <a:cubicBezTo>
                    <a:pt x="108" y="760"/>
                    <a:pt x="91" y="698"/>
                    <a:pt x="86" y="632"/>
                  </a:cubicBezTo>
                  <a:cubicBezTo>
                    <a:pt x="85" y="618"/>
                    <a:pt x="84" y="603"/>
                    <a:pt x="84" y="588"/>
                  </a:cubicBezTo>
                  <a:cubicBezTo>
                    <a:pt x="84" y="573"/>
                    <a:pt x="85" y="558"/>
                    <a:pt x="86" y="543"/>
                  </a:cubicBezTo>
                  <a:cubicBezTo>
                    <a:pt x="108" y="265"/>
                    <a:pt x="331" y="46"/>
                    <a:pt x="602" y="46"/>
                  </a:cubicBezTo>
                  <a:cubicBezTo>
                    <a:pt x="873" y="46"/>
                    <a:pt x="1096" y="265"/>
                    <a:pt x="1118" y="543"/>
                  </a:cubicBezTo>
                  <a:cubicBezTo>
                    <a:pt x="1119" y="558"/>
                    <a:pt x="1118" y="807"/>
                    <a:pt x="1118" y="807"/>
                  </a:cubicBezTo>
                  <a:cubicBezTo>
                    <a:pt x="1118" y="811"/>
                    <a:pt x="1119" y="814"/>
                    <a:pt x="1121" y="818"/>
                  </a:cubicBezTo>
                  <a:cubicBezTo>
                    <a:pt x="1125" y="825"/>
                    <a:pt x="1132" y="830"/>
                    <a:pt x="1141" y="830"/>
                  </a:cubicBezTo>
                  <a:cubicBezTo>
                    <a:pt x="1141" y="830"/>
                    <a:pt x="1141" y="830"/>
                    <a:pt x="1181" y="830"/>
                  </a:cubicBezTo>
                  <a:cubicBezTo>
                    <a:pt x="1193" y="830"/>
                    <a:pt x="1204" y="819"/>
                    <a:pt x="1204" y="807"/>
                  </a:cubicBezTo>
                  <a:cubicBezTo>
                    <a:pt x="1204" y="807"/>
                    <a:pt x="1204" y="807"/>
                    <a:pt x="1204" y="501"/>
                  </a:cubicBezTo>
                  <a:cubicBezTo>
                    <a:pt x="1204" y="488"/>
                    <a:pt x="1193" y="478"/>
                    <a:pt x="1181" y="478"/>
                  </a:cubicBezTo>
                  <a:cubicBezTo>
                    <a:pt x="1181" y="478"/>
                    <a:pt x="1181" y="478"/>
                    <a:pt x="1156" y="478"/>
                  </a:cubicBezTo>
                  <a:cubicBezTo>
                    <a:pt x="1106" y="206"/>
                    <a:pt x="877" y="0"/>
                    <a:pt x="602" y="0"/>
                  </a:cubicBezTo>
                  <a:cubicBezTo>
                    <a:pt x="327" y="0"/>
                    <a:pt x="98" y="206"/>
                    <a:pt x="48" y="478"/>
                  </a:cubicBezTo>
                  <a:cubicBezTo>
                    <a:pt x="48" y="478"/>
                    <a:pt x="48" y="478"/>
                    <a:pt x="23" y="478"/>
                  </a:cubicBezTo>
                  <a:cubicBezTo>
                    <a:pt x="11" y="478"/>
                    <a:pt x="0" y="488"/>
                    <a:pt x="0" y="501"/>
                  </a:cubicBezTo>
                  <a:cubicBezTo>
                    <a:pt x="0" y="501"/>
                    <a:pt x="0" y="501"/>
                    <a:pt x="0" y="807"/>
                  </a:cubicBezTo>
                  <a:cubicBezTo>
                    <a:pt x="0" y="819"/>
                    <a:pt x="11" y="830"/>
                    <a:pt x="23"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81" name="Freeform 80"/>
            <p:cNvSpPr>
              <a:spLocks/>
            </p:cNvSpPr>
            <p:nvPr/>
          </p:nvSpPr>
          <p:spPr bwMode="auto">
            <a:xfrm>
              <a:off x="5452534" y="2811462"/>
              <a:ext cx="1285344" cy="1196974"/>
            </a:xfrm>
            <a:custGeom>
              <a:avLst/>
              <a:gdLst>
                <a:gd name="connsiteX0" fmla="*/ 434470 w 1285344"/>
                <a:gd name="connsiteY0" fmla="*/ 903287 h 1196974"/>
                <a:gd name="connsiteX1" fmla="*/ 638744 w 1285344"/>
                <a:gd name="connsiteY1" fmla="*/ 1069781 h 1196974"/>
                <a:gd name="connsiteX2" fmla="*/ 647315 w 1285344"/>
                <a:gd name="connsiteY2" fmla="*/ 1069781 h 1196974"/>
                <a:gd name="connsiteX3" fmla="*/ 851588 w 1285344"/>
                <a:gd name="connsiteY3" fmla="*/ 903287 h 1196974"/>
                <a:gd name="connsiteX4" fmla="*/ 1128715 w 1285344"/>
                <a:gd name="connsiteY4" fmla="*/ 949734 h 1196974"/>
                <a:gd name="connsiteX5" fmla="*/ 1284420 w 1285344"/>
                <a:gd name="connsiteY5" fmla="*/ 1175537 h 1196974"/>
                <a:gd name="connsiteX6" fmla="*/ 1269421 w 1285344"/>
                <a:gd name="connsiteY6" fmla="*/ 1196974 h 1196974"/>
                <a:gd name="connsiteX7" fmla="*/ 15923 w 1285344"/>
                <a:gd name="connsiteY7" fmla="*/ 1196974 h 1196974"/>
                <a:gd name="connsiteX8" fmla="*/ 924 w 1285344"/>
                <a:gd name="connsiteY8" fmla="*/ 1175537 h 1196974"/>
                <a:gd name="connsiteX9" fmla="*/ 157343 w 1285344"/>
                <a:gd name="connsiteY9" fmla="*/ 949734 h 1196974"/>
                <a:gd name="connsiteX10" fmla="*/ 434470 w 1285344"/>
                <a:gd name="connsiteY10" fmla="*/ 903287 h 1196974"/>
                <a:gd name="connsiteX11" fmla="*/ 643132 w 1285344"/>
                <a:gd name="connsiteY11" fmla="*/ 0 h 1196974"/>
                <a:gd name="connsiteX12" fmla="*/ 979349 w 1285344"/>
                <a:gd name="connsiteY12" fmla="*/ 340390 h 1196974"/>
                <a:gd name="connsiteX13" fmla="*/ 978634 w 1285344"/>
                <a:gd name="connsiteY13" fmla="*/ 404615 h 1196974"/>
                <a:gd name="connsiteX14" fmla="*/ 1002240 w 1285344"/>
                <a:gd name="connsiteY14" fmla="*/ 478116 h 1196974"/>
                <a:gd name="connsiteX15" fmla="*/ 979349 w 1285344"/>
                <a:gd name="connsiteY15" fmla="*/ 491675 h 1196974"/>
                <a:gd name="connsiteX16" fmla="*/ 950735 w 1285344"/>
                <a:gd name="connsiteY16" fmla="*/ 505233 h 1196974"/>
                <a:gd name="connsiteX17" fmla="*/ 899229 w 1285344"/>
                <a:gd name="connsiteY17" fmla="*/ 508087 h 1196974"/>
                <a:gd name="connsiteX18" fmla="*/ 490046 w 1285344"/>
                <a:gd name="connsiteY18" fmla="*/ 266889 h 1196974"/>
                <a:gd name="connsiteX19" fmla="*/ 457140 w 1285344"/>
                <a:gd name="connsiteY19" fmla="*/ 285442 h 1196974"/>
                <a:gd name="connsiteX20" fmla="*/ 325514 w 1285344"/>
                <a:gd name="connsiteY20" fmla="*/ 480257 h 1196974"/>
                <a:gd name="connsiteX21" fmla="*/ 306915 w 1285344"/>
                <a:gd name="connsiteY21" fmla="*/ 340390 h 1196974"/>
                <a:gd name="connsiteX22" fmla="*/ 643132 w 1285344"/>
                <a:gd name="connsiteY22" fmla="*/ 0 h 119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85344" h="1196974">
                  <a:moveTo>
                    <a:pt x="434470" y="903287"/>
                  </a:moveTo>
                  <a:cubicBezTo>
                    <a:pt x="434470" y="903287"/>
                    <a:pt x="573033" y="1017618"/>
                    <a:pt x="638744" y="1069781"/>
                  </a:cubicBezTo>
                  <a:cubicBezTo>
                    <a:pt x="641601" y="1071925"/>
                    <a:pt x="645172" y="1071925"/>
                    <a:pt x="647315" y="1069781"/>
                  </a:cubicBezTo>
                  <a:cubicBezTo>
                    <a:pt x="736595" y="998325"/>
                    <a:pt x="851588" y="903287"/>
                    <a:pt x="851588" y="903287"/>
                  </a:cubicBezTo>
                  <a:cubicBezTo>
                    <a:pt x="851588" y="903287"/>
                    <a:pt x="1031578" y="905431"/>
                    <a:pt x="1128715" y="949734"/>
                  </a:cubicBezTo>
                  <a:cubicBezTo>
                    <a:pt x="1207282" y="985462"/>
                    <a:pt x="1264421" y="1123374"/>
                    <a:pt x="1284420" y="1175537"/>
                  </a:cubicBezTo>
                  <a:cubicBezTo>
                    <a:pt x="1287991" y="1186256"/>
                    <a:pt x="1280849" y="1196974"/>
                    <a:pt x="1269421" y="1196974"/>
                  </a:cubicBezTo>
                  <a:cubicBezTo>
                    <a:pt x="1269421" y="1196974"/>
                    <a:pt x="1269421" y="1196974"/>
                    <a:pt x="15923" y="1196974"/>
                  </a:cubicBezTo>
                  <a:cubicBezTo>
                    <a:pt x="4495" y="1196974"/>
                    <a:pt x="-2647" y="1186256"/>
                    <a:pt x="924" y="1175537"/>
                  </a:cubicBezTo>
                  <a:cubicBezTo>
                    <a:pt x="20923" y="1123374"/>
                    <a:pt x="78777" y="985462"/>
                    <a:pt x="157343" y="949734"/>
                  </a:cubicBezTo>
                  <a:cubicBezTo>
                    <a:pt x="254480" y="905431"/>
                    <a:pt x="434470" y="903287"/>
                    <a:pt x="434470" y="903287"/>
                  </a:cubicBezTo>
                  <a:close/>
                  <a:moveTo>
                    <a:pt x="643132" y="0"/>
                  </a:moveTo>
                  <a:cubicBezTo>
                    <a:pt x="833416" y="0"/>
                    <a:pt x="979349" y="151998"/>
                    <a:pt x="979349" y="340390"/>
                  </a:cubicBezTo>
                  <a:cubicBezTo>
                    <a:pt x="979349" y="362512"/>
                    <a:pt x="980064" y="383206"/>
                    <a:pt x="978634" y="404615"/>
                  </a:cubicBezTo>
                  <a:cubicBezTo>
                    <a:pt x="977203" y="422455"/>
                    <a:pt x="982926" y="450285"/>
                    <a:pt x="1002240" y="478116"/>
                  </a:cubicBezTo>
                  <a:cubicBezTo>
                    <a:pt x="1002240" y="478116"/>
                    <a:pt x="992941" y="484538"/>
                    <a:pt x="979349" y="491675"/>
                  </a:cubicBezTo>
                  <a:cubicBezTo>
                    <a:pt x="970765" y="496670"/>
                    <a:pt x="960750" y="501665"/>
                    <a:pt x="950735" y="505233"/>
                  </a:cubicBezTo>
                  <a:cubicBezTo>
                    <a:pt x="932135" y="512369"/>
                    <a:pt x="912821" y="515937"/>
                    <a:pt x="899229" y="508087"/>
                  </a:cubicBezTo>
                  <a:cubicBezTo>
                    <a:pt x="861315" y="487393"/>
                    <a:pt x="700360" y="266889"/>
                    <a:pt x="490046" y="266889"/>
                  </a:cubicBezTo>
                  <a:cubicBezTo>
                    <a:pt x="490046" y="266889"/>
                    <a:pt x="467870" y="279734"/>
                    <a:pt x="457140" y="285442"/>
                  </a:cubicBezTo>
                  <a:cubicBezTo>
                    <a:pt x="362713" y="350381"/>
                    <a:pt x="358421" y="510228"/>
                    <a:pt x="325514" y="480257"/>
                  </a:cubicBezTo>
                  <a:cubicBezTo>
                    <a:pt x="313353" y="465271"/>
                    <a:pt x="306915" y="381779"/>
                    <a:pt x="306915" y="340390"/>
                  </a:cubicBezTo>
                  <a:cubicBezTo>
                    <a:pt x="306915" y="151998"/>
                    <a:pt x="452848" y="0"/>
                    <a:pt x="643132"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63" name="ee4pContent3">
            <a:extLst>
              <a:ext uri="{FF2B5EF4-FFF2-40B4-BE49-F238E27FC236}">
                <a16:creationId xmlns:a16="http://schemas.microsoft.com/office/drawing/2014/main" id="{6D7308AB-DD71-445A-9006-8D979B0B1579}"/>
              </a:ext>
            </a:extLst>
          </p:cNvPr>
          <p:cNvSpPr txBox="1"/>
          <p:nvPr/>
        </p:nvSpPr>
        <p:spPr>
          <a:xfrm>
            <a:off x="3222495" y="4438568"/>
            <a:ext cx="8339501"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Visible entry point signage for workers, volunteers and visitors on shared responsibilities (including proper hygiene and sanitization, physical distancing, PPE guidance and information for reporting concerns</a:t>
            </a:r>
            <a:r>
              <a:rPr lang="en-US" sz="900" dirty="0">
                <a:solidFill>
                  <a:srgbClr val="575757">
                    <a:lumMod val="100000"/>
                  </a:srgbClr>
                </a:solidFill>
              </a:rPr>
              <a:t>,)</a:t>
            </a:r>
          </a:p>
          <a:p>
            <a:pPr lvl="1" defTabSz="685800">
              <a:buClr>
                <a:srgbClr val="29BA74">
                  <a:lumMod val="100000"/>
                </a:srgbClr>
              </a:buClr>
              <a:buSzPct val="100000"/>
              <a:buFont typeface="Wingdings" panose="05000000000000000000" pitchFamily="2" charset="2"/>
              <a:buChar char="q"/>
            </a:pPr>
            <a:r>
              <a:rPr lang="en-US" sz="900" dirty="0"/>
              <a:t>Require or strongly encourage all patrons to wear cloth face coverings</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Make visitor safety guidelines publicly available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using social media or website to educate students/personnel on food service protocols and what to expect in dining halls</a:t>
            </a:r>
          </a:p>
        </p:txBody>
      </p:sp>
      <p:sp>
        <p:nvSpPr>
          <p:cNvPr id="64" name="ee4pContent3">
            <a:extLst>
              <a:ext uri="{FF2B5EF4-FFF2-40B4-BE49-F238E27FC236}">
                <a16:creationId xmlns:a16="http://schemas.microsoft.com/office/drawing/2014/main" id="{6D7308AB-DD71-445A-9006-8D979B0B1579}"/>
              </a:ext>
            </a:extLst>
          </p:cNvPr>
          <p:cNvSpPr txBox="1"/>
          <p:nvPr/>
        </p:nvSpPr>
        <p:spPr>
          <a:xfrm>
            <a:off x="3222494" y="5606269"/>
            <a:ext cx="8674223"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lang="en-US" sz="900" dirty="0">
                <a:solidFill>
                  <a:srgbClr val="575757"/>
                </a:solidFill>
              </a:rPr>
              <a:t>Adhere to state and federal law for health and safety during COVID-19 including WA State's "Safe Start" guidelines and </a:t>
            </a:r>
            <a:r>
              <a:rPr lang="en-US" sz="900" dirty="0">
                <a:solidFill>
                  <a:srgbClr val="575757"/>
                </a:solidFill>
                <a:hlinkClick r:id="rId8"/>
              </a:rPr>
              <a:t>WA Labor &amp; Industries guidelines </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Mitigate anxiety by recognizing fear in returning, communicating transparently, listening and surveying </a:t>
            </a:r>
            <a:r>
              <a:rPr lang="en-US" sz="900" dirty="0">
                <a:solidFill>
                  <a:srgbClr val="575757">
                    <a:lumMod val="100000"/>
                  </a:srgbClr>
                </a:solidFill>
              </a:rPr>
              <a:t>students/personnel </a:t>
            </a:r>
            <a:r>
              <a:rPr sz="900" dirty="0">
                <a:solidFill>
                  <a:srgbClr val="575757">
                    <a:lumMod val="100000"/>
                  </a:srgbClr>
                </a:solidFill>
              </a:rPr>
              <a:t>regularly</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Provide early reopening communication by keeping workforce informed as soon as appropriate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Reinforce training after Day One by providing ongoing methods of additional training to reinforce messaging and changes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any student</a:t>
            </a:r>
            <a:r>
              <a:rPr lang="en-US" sz="900" dirty="0">
                <a:solidFill>
                  <a:srgbClr val="575757">
                    <a:lumMod val="100000"/>
                  </a:srgbClr>
                </a:solidFill>
              </a:rPr>
              <a:t>/employee </a:t>
            </a:r>
            <a:r>
              <a:rPr sz="900" dirty="0">
                <a:solidFill>
                  <a:srgbClr val="575757">
                    <a:lumMod val="100000"/>
                  </a:srgbClr>
                </a:solidFill>
              </a:rPr>
              <a:t>can follow on-campus student health specific guidelines before returning to work and while working</a:t>
            </a:r>
          </a:p>
        </p:txBody>
      </p:sp>
      <p:cxnSp>
        <p:nvCxnSpPr>
          <p:cNvPr id="65" name="Straight Connector 64">
            <a:extLst>
              <a:ext uri="{FF2B5EF4-FFF2-40B4-BE49-F238E27FC236}">
                <a16:creationId xmlns:a16="http://schemas.microsoft.com/office/drawing/2014/main" id="{54BE4CB7-A624-4E95-9ECE-75F35F33F93E}"/>
              </a:ext>
            </a:extLst>
          </p:cNvPr>
          <p:cNvCxnSpPr>
            <a:cxnSpLocks/>
          </p:cNvCxnSpPr>
          <p:nvPr/>
        </p:nvCxnSpPr>
        <p:spPr>
          <a:xfrm rot="5400000">
            <a:off x="7392925" y="-186280"/>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BE4CB7-A624-4E95-9ECE-75F35F33F93E}"/>
              </a:ext>
            </a:extLst>
          </p:cNvPr>
          <p:cNvCxnSpPr>
            <a:cxnSpLocks/>
          </p:cNvCxnSpPr>
          <p:nvPr/>
        </p:nvCxnSpPr>
        <p:spPr>
          <a:xfrm rot="5400000">
            <a:off x="7392925" y="988772"/>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NavigationTriangle">
            <a:extLst>
              <a:ext uri="{FF2B5EF4-FFF2-40B4-BE49-F238E27FC236}">
                <a16:creationId xmlns:a16="http://schemas.microsoft.com/office/drawing/2014/main" id="{964CAF56-4ED6-4A7E-B391-F61B8AE41528}"/>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92" name="Group 91">
            <a:extLst>
              <a:ext uri="{FF2B5EF4-FFF2-40B4-BE49-F238E27FC236}">
                <a16:creationId xmlns:a16="http://schemas.microsoft.com/office/drawing/2014/main" id="{3BE6E304-5042-477E-88C9-FADB0DCC4D84}"/>
              </a:ext>
            </a:extLst>
          </p:cNvPr>
          <p:cNvGrpSpPr>
            <a:grpSpLocks noChangeAspect="1"/>
          </p:cNvGrpSpPr>
          <p:nvPr/>
        </p:nvGrpSpPr>
        <p:grpSpPr>
          <a:xfrm>
            <a:off x="11597865" y="3926"/>
            <a:ext cx="618874" cy="618874"/>
            <a:chOff x="5294313" y="2627313"/>
            <a:chExt cx="1603375" cy="1603375"/>
          </a:xfrm>
        </p:grpSpPr>
        <p:sp>
          <p:nvSpPr>
            <p:cNvPr id="93" name="AutoShape 3">
              <a:extLst>
                <a:ext uri="{FF2B5EF4-FFF2-40B4-BE49-F238E27FC236}">
                  <a16:creationId xmlns:a16="http://schemas.microsoft.com/office/drawing/2014/main" id="{2580AE45-40BE-49D8-846D-97850979598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94" name="Freeform 7">
              <a:extLst>
                <a:ext uri="{FF2B5EF4-FFF2-40B4-BE49-F238E27FC236}">
                  <a16:creationId xmlns:a16="http://schemas.microsoft.com/office/drawing/2014/main" id="{E2E93630-E6CD-404C-ABAC-3FD3711936C3}"/>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nvGrpSpPr>
          <p:cNvPr id="107" name="Group 106">
            <a:extLst>
              <a:ext uri="{FF2B5EF4-FFF2-40B4-BE49-F238E27FC236}">
                <a16:creationId xmlns:a16="http://schemas.microsoft.com/office/drawing/2014/main" id="{83B800AD-5D99-47CF-9FC5-40FD005983E5}"/>
              </a:ext>
            </a:extLst>
          </p:cNvPr>
          <p:cNvGrpSpPr>
            <a:grpSpLocks noChangeAspect="1"/>
          </p:cNvGrpSpPr>
          <p:nvPr/>
        </p:nvGrpSpPr>
        <p:grpSpPr>
          <a:xfrm>
            <a:off x="3302203" y="2456545"/>
            <a:ext cx="365422" cy="365760"/>
            <a:chOff x="5273799" y="2606040"/>
            <a:chExt cx="1644396" cy="1645920"/>
          </a:xfrm>
        </p:grpSpPr>
        <p:sp>
          <p:nvSpPr>
            <p:cNvPr id="108" name="AutoShape 13">
              <a:extLst>
                <a:ext uri="{FF2B5EF4-FFF2-40B4-BE49-F238E27FC236}">
                  <a16:creationId xmlns:a16="http://schemas.microsoft.com/office/drawing/2014/main" id="{A47E33AA-3A65-465A-AB18-A933F27DF805}"/>
                </a:ext>
              </a:extLst>
            </p:cNvPr>
            <p:cNvSpPr>
              <a:spLocks noChangeAspect="1" noChangeArrowheads="1" noTextEdit="1"/>
            </p:cNvSpPr>
            <p:nvPr/>
          </p:nvSpPr>
          <p:spPr bwMode="auto">
            <a:xfrm>
              <a:off x="5273799"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09" name="Group 108">
              <a:extLst>
                <a:ext uri="{FF2B5EF4-FFF2-40B4-BE49-F238E27FC236}">
                  <a16:creationId xmlns:a16="http://schemas.microsoft.com/office/drawing/2014/main" id="{9C4AC00B-E890-4EBE-BEB5-6DE9AB5EF40D}"/>
                </a:ext>
              </a:extLst>
            </p:cNvPr>
            <p:cNvGrpSpPr/>
            <p:nvPr/>
          </p:nvGrpSpPr>
          <p:grpSpPr>
            <a:xfrm>
              <a:off x="5407149" y="2775204"/>
              <a:ext cx="1379220" cy="1306068"/>
              <a:chOff x="5407149" y="2775204"/>
              <a:chExt cx="1379220" cy="1306068"/>
            </a:xfrm>
          </p:grpSpPr>
          <p:sp>
            <p:nvSpPr>
              <p:cNvPr id="110" name="Freeform 15">
                <a:extLst>
                  <a:ext uri="{FF2B5EF4-FFF2-40B4-BE49-F238E27FC236}">
                    <a16:creationId xmlns:a16="http://schemas.microsoft.com/office/drawing/2014/main" id="{77D0EF63-679F-412A-BAC6-3DF1555AB884}"/>
                  </a:ext>
                </a:extLst>
              </p:cNvPr>
              <p:cNvSpPr>
                <a:spLocks noEditPoints="1"/>
              </p:cNvSpPr>
              <p:nvPr/>
            </p:nvSpPr>
            <p:spPr bwMode="auto">
              <a:xfrm>
                <a:off x="5602983" y="3357372"/>
                <a:ext cx="987552" cy="308229"/>
              </a:xfrm>
              <a:custGeom>
                <a:avLst/>
                <a:gdLst>
                  <a:gd name="T0" fmla="*/ 10 w 1384"/>
                  <a:gd name="T1" fmla="*/ 183 h 431"/>
                  <a:gd name="T2" fmla="*/ 0 w 1384"/>
                  <a:gd name="T3" fmla="*/ 10 h 431"/>
                  <a:gd name="T4" fmla="*/ 292 w 1384"/>
                  <a:gd name="T5" fmla="*/ 0 h 431"/>
                  <a:gd name="T6" fmla="*/ 302 w 1384"/>
                  <a:gd name="T7" fmla="*/ 173 h 431"/>
                  <a:gd name="T8" fmla="*/ 662 w 1384"/>
                  <a:gd name="T9" fmla="*/ 173 h 431"/>
                  <a:gd name="T10" fmla="*/ 652 w 1384"/>
                  <a:gd name="T11" fmla="*/ 0 h 431"/>
                  <a:gd name="T12" fmla="*/ 361 w 1384"/>
                  <a:gd name="T13" fmla="*/ 10 h 431"/>
                  <a:gd name="T14" fmla="*/ 371 w 1384"/>
                  <a:gd name="T15" fmla="*/ 183 h 431"/>
                  <a:gd name="T16" fmla="*/ 662 w 1384"/>
                  <a:gd name="T17" fmla="*/ 173 h 431"/>
                  <a:gd name="T18" fmla="*/ 1023 w 1384"/>
                  <a:gd name="T19" fmla="*/ 10 h 431"/>
                  <a:gd name="T20" fmla="*/ 732 w 1384"/>
                  <a:gd name="T21" fmla="*/ 0 h 431"/>
                  <a:gd name="T22" fmla="*/ 722 w 1384"/>
                  <a:gd name="T23" fmla="*/ 173 h 431"/>
                  <a:gd name="T24" fmla="*/ 1013 w 1384"/>
                  <a:gd name="T25" fmla="*/ 183 h 431"/>
                  <a:gd name="T26" fmla="*/ 1384 w 1384"/>
                  <a:gd name="T27" fmla="*/ 173 h 431"/>
                  <a:gd name="T28" fmla="*/ 1374 w 1384"/>
                  <a:gd name="T29" fmla="*/ 0 h 431"/>
                  <a:gd name="T30" fmla="*/ 1082 w 1384"/>
                  <a:gd name="T31" fmla="*/ 10 h 431"/>
                  <a:gd name="T32" fmla="*/ 1092 w 1384"/>
                  <a:gd name="T33" fmla="*/ 183 h 431"/>
                  <a:gd name="T34" fmla="*/ 1384 w 1384"/>
                  <a:gd name="T35" fmla="*/ 173 h 431"/>
                  <a:gd name="T36" fmla="*/ 302 w 1384"/>
                  <a:gd name="T37" fmla="*/ 258 h 431"/>
                  <a:gd name="T38" fmla="*/ 10 w 1384"/>
                  <a:gd name="T39" fmla="*/ 248 h 431"/>
                  <a:gd name="T40" fmla="*/ 0 w 1384"/>
                  <a:gd name="T41" fmla="*/ 421 h 431"/>
                  <a:gd name="T42" fmla="*/ 292 w 1384"/>
                  <a:gd name="T43" fmla="*/ 431 h 431"/>
                  <a:gd name="T44" fmla="*/ 662 w 1384"/>
                  <a:gd name="T45" fmla="*/ 421 h 431"/>
                  <a:gd name="T46" fmla="*/ 652 w 1384"/>
                  <a:gd name="T47" fmla="*/ 248 h 431"/>
                  <a:gd name="T48" fmla="*/ 361 w 1384"/>
                  <a:gd name="T49" fmla="*/ 258 h 431"/>
                  <a:gd name="T50" fmla="*/ 371 w 1384"/>
                  <a:gd name="T51" fmla="*/ 431 h 431"/>
                  <a:gd name="T52" fmla="*/ 662 w 1384"/>
                  <a:gd name="T53" fmla="*/ 421 h 431"/>
                  <a:gd name="T54" fmla="*/ 1023 w 1384"/>
                  <a:gd name="T55" fmla="*/ 258 h 431"/>
                  <a:gd name="T56" fmla="*/ 732 w 1384"/>
                  <a:gd name="T57" fmla="*/ 248 h 431"/>
                  <a:gd name="T58" fmla="*/ 722 w 1384"/>
                  <a:gd name="T59" fmla="*/ 421 h 431"/>
                  <a:gd name="T60" fmla="*/ 1013 w 1384"/>
                  <a:gd name="T61" fmla="*/ 431 h 431"/>
                  <a:gd name="T62" fmla="*/ 1384 w 1384"/>
                  <a:gd name="T63" fmla="*/ 421 h 431"/>
                  <a:gd name="T64" fmla="*/ 1374 w 1384"/>
                  <a:gd name="T65" fmla="*/ 248 h 431"/>
                  <a:gd name="T66" fmla="*/ 1082 w 1384"/>
                  <a:gd name="T67" fmla="*/ 258 h 431"/>
                  <a:gd name="T68" fmla="*/ 1092 w 1384"/>
                  <a:gd name="T69" fmla="*/ 431 h 431"/>
                  <a:gd name="T70" fmla="*/ 1384 w 1384"/>
                  <a:gd name="T71" fmla="*/ 42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84" h="431">
                    <a:moveTo>
                      <a:pt x="292" y="183"/>
                    </a:moveTo>
                    <a:cubicBezTo>
                      <a:pt x="10" y="183"/>
                      <a:pt x="10" y="183"/>
                      <a:pt x="10" y="183"/>
                    </a:cubicBezTo>
                    <a:cubicBezTo>
                      <a:pt x="4" y="183"/>
                      <a:pt x="0" y="179"/>
                      <a:pt x="0" y="173"/>
                    </a:cubicBezTo>
                    <a:cubicBezTo>
                      <a:pt x="0" y="10"/>
                      <a:pt x="0" y="10"/>
                      <a:pt x="0" y="10"/>
                    </a:cubicBezTo>
                    <a:cubicBezTo>
                      <a:pt x="0" y="5"/>
                      <a:pt x="4" y="0"/>
                      <a:pt x="10" y="0"/>
                    </a:cubicBezTo>
                    <a:cubicBezTo>
                      <a:pt x="292" y="0"/>
                      <a:pt x="292" y="0"/>
                      <a:pt x="292" y="0"/>
                    </a:cubicBezTo>
                    <a:cubicBezTo>
                      <a:pt x="297" y="0"/>
                      <a:pt x="302" y="5"/>
                      <a:pt x="302" y="10"/>
                    </a:cubicBezTo>
                    <a:cubicBezTo>
                      <a:pt x="302" y="173"/>
                      <a:pt x="302" y="173"/>
                      <a:pt x="302" y="173"/>
                    </a:cubicBezTo>
                    <a:cubicBezTo>
                      <a:pt x="302" y="179"/>
                      <a:pt x="297" y="183"/>
                      <a:pt x="292" y="183"/>
                    </a:cubicBezTo>
                    <a:close/>
                    <a:moveTo>
                      <a:pt x="662" y="173"/>
                    </a:moveTo>
                    <a:cubicBezTo>
                      <a:pt x="662" y="10"/>
                      <a:pt x="662" y="10"/>
                      <a:pt x="662" y="10"/>
                    </a:cubicBezTo>
                    <a:cubicBezTo>
                      <a:pt x="662" y="5"/>
                      <a:pt x="658" y="0"/>
                      <a:pt x="652" y="0"/>
                    </a:cubicBezTo>
                    <a:cubicBezTo>
                      <a:pt x="371" y="0"/>
                      <a:pt x="371" y="0"/>
                      <a:pt x="371" y="0"/>
                    </a:cubicBezTo>
                    <a:cubicBezTo>
                      <a:pt x="365" y="0"/>
                      <a:pt x="361" y="5"/>
                      <a:pt x="361" y="10"/>
                    </a:cubicBezTo>
                    <a:cubicBezTo>
                      <a:pt x="361" y="173"/>
                      <a:pt x="361" y="173"/>
                      <a:pt x="361" y="173"/>
                    </a:cubicBezTo>
                    <a:cubicBezTo>
                      <a:pt x="361" y="179"/>
                      <a:pt x="365" y="183"/>
                      <a:pt x="371" y="183"/>
                    </a:cubicBezTo>
                    <a:cubicBezTo>
                      <a:pt x="652" y="183"/>
                      <a:pt x="652" y="183"/>
                      <a:pt x="652" y="183"/>
                    </a:cubicBezTo>
                    <a:cubicBezTo>
                      <a:pt x="658" y="183"/>
                      <a:pt x="662" y="179"/>
                      <a:pt x="662" y="173"/>
                    </a:cubicBezTo>
                    <a:close/>
                    <a:moveTo>
                      <a:pt x="1023" y="173"/>
                    </a:moveTo>
                    <a:cubicBezTo>
                      <a:pt x="1023" y="10"/>
                      <a:pt x="1023" y="10"/>
                      <a:pt x="1023" y="10"/>
                    </a:cubicBezTo>
                    <a:cubicBezTo>
                      <a:pt x="1023" y="5"/>
                      <a:pt x="1019" y="0"/>
                      <a:pt x="1013" y="0"/>
                    </a:cubicBezTo>
                    <a:cubicBezTo>
                      <a:pt x="732" y="0"/>
                      <a:pt x="732" y="0"/>
                      <a:pt x="732" y="0"/>
                    </a:cubicBezTo>
                    <a:cubicBezTo>
                      <a:pt x="726" y="0"/>
                      <a:pt x="722" y="5"/>
                      <a:pt x="722" y="10"/>
                    </a:cubicBezTo>
                    <a:cubicBezTo>
                      <a:pt x="722" y="173"/>
                      <a:pt x="722" y="173"/>
                      <a:pt x="722" y="173"/>
                    </a:cubicBezTo>
                    <a:cubicBezTo>
                      <a:pt x="722" y="179"/>
                      <a:pt x="726" y="183"/>
                      <a:pt x="732" y="183"/>
                    </a:cubicBezTo>
                    <a:cubicBezTo>
                      <a:pt x="1013" y="183"/>
                      <a:pt x="1013" y="183"/>
                      <a:pt x="1013" y="183"/>
                    </a:cubicBezTo>
                    <a:cubicBezTo>
                      <a:pt x="1019" y="183"/>
                      <a:pt x="1023" y="179"/>
                      <a:pt x="1023" y="173"/>
                    </a:cubicBezTo>
                    <a:close/>
                    <a:moveTo>
                      <a:pt x="1384" y="173"/>
                    </a:moveTo>
                    <a:cubicBezTo>
                      <a:pt x="1384" y="10"/>
                      <a:pt x="1384" y="10"/>
                      <a:pt x="1384" y="10"/>
                    </a:cubicBezTo>
                    <a:cubicBezTo>
                      <a:pt x="1384" y="5"/>
                      <a:pt x="1380" y="0"/>
                      <a:pt x="1374" y="0"/>
                    </a:cubicBezTo>
                    <a:cubicBezTo>
                      <a:pt x="1092" y="0"/>
                      <a:pt x="1092" y="0"/>
                      <a:pt x="1092" y="0"/>
                    </a:cubicBezTo>
                    <a:cubicBezTo>
                      <a:pt x="1087" y="0"/>
                      <a:pt x="1082" y="5"/>
                      <a:pt x="1082" y="10"/>
                    </a:cubicBezTo>
                    <a:cubicBezTo>
                      <a:pt x="1082" y="173"/>
                      <a:pt x="1082" y="173"/>
                      <a:pt x="1082" y="173"/>
                    </a:cubicBezTo>
                    <a:cubicBezTo>
                      <a:pt x="1082" y="179"/>
                      <a:pt x="1087" y="183"/>
                      <a:pt x="1092" y="183"/>
                    </a:cubicBezTo>
                    <a:cubicBezTo>
                      <a:pt x="1374" y="183"/>
                      <a:pt x="1374" y="183"/>
                      <a:pt x="1374" y="183"/>
                    </a:cubicBezTo>
                    <a:cubicBezTo>
                      <a:pt x="1380" y="183"/>
                      <a:pt x="1384" y="179"/>
                      <a:pt x="1384" y="173"/>
                    </a:cubicBezTo>
                    <a:close/>
                    <a:moveTo>
                      <a:pt x="302" y="421"/>
                    </a:moveTo>
                    <a:cubicBezTo>
                      <a:pt x="302" y="258"/>
                      <a:pt x="302" y="258"/>
                      <a:pt x="302" y="258"/>
                    </a:cubicBezTo>
                    <a:cubicBezTo>
                      <a:pt x="302" y="253"/>
                      <a:pt x="297" y="248"/>
                      <a:pt x="292" y="248"/>
                    </a:cubicBezTo>
                    <a:cubicBezTo>
                      <a:pt x="10" y="248"/>
                      <a:pt x="10" y="248"/>
                      <a:pt x="10" y="248"/>
                    </a:cubicBezTo>
                    <a:cubicBezTo>
                      <a:pt x="4" y="248"/>
                      <a:pt x="0" y="253"/>
                      <a:pt x="0" y="258"/>
                    </a:cubicBezTo>
                    <a:cubicBezTo>
                      <a:pt x="0" y="421"/>
                      <a:pt x="0" y="421"/>
                      <a:pt x="0" y="421"/>
                    </a:cubicBezTo>
                    <a:cubicBezTo>
                      <a:pt x="0" y="427"/>
                      <a:pt x="4" y="431"/>
                      <a:pt x="10" y="431"/>
                    </a:cubicBezTo>
                    <a:cubicBezTo>
                      <a:pt x="292" y="431"/>
                      <a:pt x="292" y="431"/>
                      <a:pt x="292" y="431"/>
                    </a:cubicBezTo>
                    <a:cubicBezTo>
                      <a:pt x="297" y="431"/>
                      <a:pt x="302" y="427"/>
                      <a:pt x="302" y="421"/>
                    </a:cubicBezTo>
                    <a:close/>
                    <a:moveTo>
                      <a:pt x="662" y="421"/>
                    </a:moveTo>
                    <a:cubicBezTo>
                      <a:pt x="662" y="258"/>
                      <a:pt x="662" y="258"/>
                      <a:pt x="662" y="258"/>
                    </a:cubicBezTo>
                    <a:cubicBezTo>
                      <a:pt x="662" y="253"/>
                      <a:pt x="658" y="248"/>
                      <a:pt x="652" y="248"/>
                    </a:cubicBezTo>
                    <a:cubicBezTo>
                      <a:pt x="371" y="248"/>
                      <a:pt x="371" y="248"/>
                      <a:pt x="371" y="248"/>
                    </a:cubicBezTo>
                    <a:cubicBezTo>
                      <a:pt x="365" y="248"/>
                      <a:pt x="361" y="253"/>
                      <a:pt x="361" y="258"/>
                    </a:cubicBezTo>
                    <a:cubicBezTo>
                      <a:pt x="361" y="421"/>
                      <a:pt x="361" y="421"/>
                      <a:pt x="361" y="421"/>
                    </a:cubicBezTo>
                    <a:cubicBezTo>
                      <a:pt x="361" y="427"/>
                      <a:pt x="365" y="431"/>
                      <a:pt x="371" y="431"/>
                    </a:cubicBezTo>
                    <a:cubicBezTo>
                      <a:pt x="652" y="431"/>
                      <a:pt x="652" y="431"/>
                      <a:pt x="652" y="431"/>
                    </a:cubicBezTo>
                    <a:cubicBezTo>
                      <a:pt x="658" y="431"/>
                      <a:pt x="662" y="427"/>
                      <a:pt x="662" y="421"/>
                    </a:cubicBezTo>
                    <a:close/>
                    <a:moveTo>
                      <a:pt x="1023" y="421"/>
                    </a:moveTo>
                    <a:cubicBezTo>
                      <a:pt x="1023" y="258"/>
                      <a:pt x="1023" y="258"/>
                      <a:pt x="1023" y="258"/>
                    </a:cubicBezTo>
                    <a:cubicBezTo>
                      <a:pt x="1023" y="253"/>
                      <a:pt x="1019" y="248"/>
                      <a:pt x="1013" y="248"/>
                    </a:cubicBezTo>
                    <a:cubicBezTo>
                      <a:pt x="732" y="248"/>
                      <a:pt x="732" y="248"/>
                      <a:pt x="732" y="248"/>
                    </a:cubicBezTo>
                    <a:cubicBezTo>
                      <a:pt x="726" y="248"/>
                      <a:pt x="722" y="253"/>
                      <a:pt x="722" y="258"/>
                    </a:cubicBezTo>
                    <a:cubicBezTo>
                      <a:pt x="722" y="421"/>
                      <a:pt x="722" y="421"/>
                      <a:pt x="722" y="421"/>
                    </a:cubicBezTo>
                    <a:cubicBezTo>
                      <a:pt x="722" y="427"/>
                      <a:pt x="726" y="431"/>
                      <a:pt x="732" y="431"/>
                    </a:cubicBezTo>
                    <a:cubicBezTo>
                      <a:pt x="1013" y="431"/>
                      <a:pt x="1013" y="431"/>
                      <a:pt x="1013" y="431"/>
                    </a:cubicBezTo>
                    <a:cubicBezTo>
                      <a:pt x="1019" y="431"/>
                      <a:pt x="1023" y="427"/>
                      <a:pt x="1023" y="421"/>
                    </a:cubicBezTo>
                    <a:close/>
                    <a:moveTo>
                      <a:pt x="1384" y="421"/>
                    </a:moveTo>
                    <a:cubicBezTo>
                      <a:pt x="1384" y="258"/>
                      <a:pt x="1384" y="258"/>
                      <a:pt x="1384" y="258"/>
                    </a:cubicBezTo>
                    <a:cubicBezTo>
                      <a:pt x="1384" y="253"/>
                      <a:pt x="1380" y="248"/>
                      <a:pt x="1374" y="248"/>
                    </a:cubicBezTo>
                    <a:cubicBezTo>
                      <a:pt x="1092" y="248"/>
                      <a:pt x="1092" y="248"/>
                      <a:pt x="1092" y="248"/>
                    </a:cubicBezTo>
                    <a:cubicBezTo>
                      <a:pt x="1087" y="248"/>
                      <a:pt x="1082" y="253"/>
                      <a:pt x="1082" y="258"/>
                    </a:cubicBezTo>
                    <a:cubicBezTo>
                      <a:pt x="1082" y="421"/>
                      <a:pt x="1082" y="421"/>
                      <a:pt x="1082" y="421"/>
                    </a:cubicBezTo>
                    <a:cubicBezTo>
                      <a:pt x="1082" y="427"/>
                      <a:pt x="1087" y="431"/>
                      <a:pt x="1092" y="431"/>
                    </a:cubicBezTo>
                    <a:cubicBezTo>
                      <a:pt x="1374" y="431"/>
                      <a:pt x="1374" y="431"/>
                      <a:pt x="1374" y="431"/>
                    </a:cubicBezTo>
                    <a:cubicBezTo>
                      <a:pt x="1380" y="431"/>
                      <a:pt x="1384" y="427"/>
                      <a:pt x="1384" y="421"/>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111" name="Freeform 16">
                <a:extLst>
                  <a:ext uri="{FF2B5EF4-FFF2-40B4-BE49-F238E27FC236}">
                    <a16:creationId xmlns:a16="http://schemas.microsoft.com/office/drawing/2014/main" id="{9739529C-10B6-4FF3-B062-35FC06A06920}"/>
                  </a:ext>
                </a:extLst>
              </p:cNvPr>
              <p:cNvSpPr>
                <a:spLocks noEditPoints="1"/>
              </p:cNvSpPr>
              <p:nvPr/>
            </p:nvSpPr>
            <p:spPr bwMode="auto">
              <a:xfrm>
                <a:off x="5407149" y="2775204"/>
                <a:ext cx="1379220" cy="1306068"/>
              </a:xfrm>
              <a:custGeom>
                <a:avLst/>
                <a:gdLst>
                  <a:gd name="T0" fmla="*/ 1687 w 1932"/>
                  <a:gd name="T1" fmla="*/ 15 h 1828"/>
                  <a:gd name="T2" fmla="*/ 1735 w 1932"/>
                  <a:gd name="T3" fmla="*/ 587 h 1828"/>
                  <a:gd name="T4" fmla="*/ 1719 w 1932"/>
                  <a:gd name="T5" fmla="*/ 604 h 1828"/>
                  <a:gd name="T6" fmla="*/ 1417 w 1932"/>
                  <a:gd name="T7" fmla="*/ 604 h 1828"/>
                  <a:gd name="T8" fmla="*/ 1401 w 1932"/>
                  <a:gd name="T9" fmla="*/ 587 h 1828"/>
                  <a:gd name="T10" fmla="*/ 1449 w 1932"/>
                  <a:gd name="T11" fmla="*/ 15 h 1828"/>
                  <a:gd name="T12" fmla="*/ 1465 w 1932"/>
                  <a:gd name="T13" fmla="*/ 0 h 1828"/>
                  <a:gd name="T14" fmla="*/ 1671 w 1932"/>
                  <a:gd name="T15" fmla="*/ 0 h 1828"/>
                  <a:gd name="T16" fmla="*/ 1687 w 1932"/>
                  <a:gd name="T17" fmla="*/ 15 h 1828"/>
                  <a:gd name="T18" fmla="*/ 1932 w 1932"/>
                  <a:gd name="T19" fmla="*/ 1706 h 1828"/>
                  <a:gd name="T20" fmla="*/ 1932 w 1932"/>
                  <a:gd name="T21" fmla="*/ 1806 h 1828"/>
                  <a:gd name="T22" fmla="*/ 1910 w 1932"/>
                  <a:gd name="T23" fmla="*/ 1828 h 1828"/>
                  <a:gd name="T24" fmla="*/ 22 w 1932"/>
                  <a:gd name="T25" fmla="*/ 1828 h 1828"/>
                  <a:gd name="T26" fmla="*/ 0 w 1932"/>
                  <a:gd name="T27" fmla="*/ 1806 h 1828"/>
                  <a:gd name="T28" fmla="*/ 0 w 1932"/>
                  <a:gd name="T29" fmla="*/ 1706 h 1828"/>
                  <a:gd name="T30" fmla="*/ 22 w 1932"/>
                  <a:gd name="T31" fmla="*/ 1684 h 1828"/>
                  <a:gd name="T32" fmla="*/ 98 w 1932"/>
                  <a:gd name="T33" fmla="*/ 1684 h 1828"/>
                  <a:gd name="T34" fmla="*/ 98 w 1932"/>
                  <a:gd name="T35" fmla="*/ 1647 h 1828"/>
                  <a:gd name="T36" fmla="*/ 120 w 1932"/>
                  <a:gd name="T37" fmla="*/ 1625 h 1828"/>
                  <a:gd name="T38" fmla="*/ 1812 w 1932"/>
                  <a:gd name="T39" fmla="*/ 1625 h 1828"/>
                  <a:gd name="T40" fmla="*/ 1834 w 1932"/>
                  <a:gd name="T41" fmla="*/ 1647 h 1828"/>
                  <a:gd name="T42" fmla="*/ 1834 w 1932"/>
                  <a:gd name="T43" fmla="*/ 1684 h 1828"/>
                  <a:gd name="T44" fmla="*/ 1910 w 1932"/>
                  <a:gd name="T45" fmla="*/ 1684 h 1828"/>
                  <a:gd name="T46" fmla="*/ 1932 w 1932"/>
                  <a:gd name="T47" fmla="*/ 1706 h 1828"/>
                  <a:gd name="T48" fmla="*/ 1812 w 1932"/>
                  <a:gd name="T49" fmla="*/ 670 h 1828"/>
                  <a:gd name="T50" fmla="*/ 1790 w 1932"/>
                  <a:gd name="T51" fmla="*/ 648 h 1828"/>
                  <a:gd name="T52" fmla="*/ 1286 w 1932"/>
                  <a:gd name="T53" fmla="*/ 648 h 1828"/>
                  <a:gd name="T54" fmla="*/ 713 w 1932"/>
                  <a:gd name="T55" fmla="*/ 459 h 1828"/>
                  <a:gd name="T56" fmla="*/ 693 w 1932"/>
                  <a:gd name="T57" fmla="*/ 462 h 1828"/>
                  <a:gd name="T58" fmla="*/ 684 w 1932"/>
                  <a:gd name="T59" fmla="*/ 480 h 1828"/>
                  <a:gd name="T60" fmla="*/ 684 w 1932"/>
                  <a:gd name="T61" fmla="*/ 638 h 1828"/>
                  <a:gd name="T62" fmla="*/ 147 w 1932"/>
                  <a:gd name="T63" fmla="*/ 459 h 1828"/>
                  <a:gd name="T64" fmla="*/ 127 w 1932"/>
                  <a:gd name="T65" fmla="*/ 462 h 1828"/>
                  <a:gd name="T66" fmla="*/ 118 w 1932"/>
                  <a:gd name="T67" fmla="*/ 480 h 1828"/>
                  <a:gd name="T68" fmla="*/ 118 w 1932"/>
                  <a:gd name="T69" fmla="*/ 1581 h 1828"/>
                  <a:gd name="T70" fmla="*/ 162 w 1932"/>
                  <a:gd name="T71" fmla="*/ 1581 h 1828"/>
                  <a:gd name="T72" fmla="*/ 162 w 1932"/>
                  <a:gd name="T73" fmla="*/ 510 h 1828"/>
                  <a:gd name="T74" fmla="*/ 699 w 1932"/>
                  <a:gd name="T75" fmla="*/ 689 h 1828"/>
                  <a:gd name="T76" fmla="*/ 719 w 1932"/>
                  <a:gd name="T77" fmla="*/ 686 h 1828"/>
                  <a:gd name="T78" fmla="*/ 728 w 1932"/>
                  <a:gd name="T79" fmla="*/ 668 h 1828"/>
                  <a:gd name="T80" fmla="*/ 728 w 1932"/>
                  <a:gd name="T81" fmla="*/ 510 h 1828"/>
                  <a:gd name="T82" fmla="*/ 1275 w 1932"/>
                  <a:gd name="T83" fmla="*/ 691 h 1828"/>
                  <a:gd name="T84" fmla="*/ 1282 w 1932"/>
                  <a:gd name="T85" fmla="*/ 692 h 1828"/>
                  <a:gd name="T86" fmla="*/ 1768 w 1932"/>
                  <a:gd name="T87" fmla="*/ 692 h 1828"/>
                  <a:gd name="T88" fmla="*/ 1768 w 1932"/>
                  <a:gd name="T89" fmla="*/ 1581 h 1828"/>
                  <a:gd name="T90" fmla="*/ 1812 w 1932"/>
                  <a:gd name="T91" fmla="*/ 1581 h 1828"/>
                  <a:gd name="T92" fmla="*/ 1812 w 1932"/>
                  <a:gd name="T93" fmla="*/ 670 h 1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32" h="1828">
                    <a:moveTo>
                      <a:pt x="1687" y="15"/>
                    </a:moveTo>
                    <a:cubicBezTo>
                      <a:pt x="1735" y="587"/>
                      <a:pt x="1735" y="587"/>
                      <a:pt x="1735" y="587"/>
                    </a:cubicBezTo>
                    <a:cubicBezTo>
                      <a:pt x="1736" y="596"/>
                      <a:pt x="1728" y="604"/>
                      <a:pt x="1719" y="604"/>
                    </a:cubicBezTo>
                    <a:cubicBezTo>
                      <a:pt x="1417" y="604"/>
                      <a:pt x="1417" y="604"/>
                      <a:pt x="1417" y="604"/>
                    </a:cubicBezTo>
                    <a:cubicBezTo>
                      <a:pt x="1407" y="604"/>
                      <a:pt x="1400" y="596"/>
                      <a:pt x="1401" y="587"/>
                    </a:cubicBezTo>
                    <a:cubicBezTo>
                      <a:pt x="1449" y="15"/>
                      <a:pt x="1449" y="15"/>
                      <a:pt x="1449" y="15"/>
                    </a:cubicBezTo>
                    <a:cubicBezTo>
                      <a:pt x="1450" y="6"/>
                      <a:pt x="1457" y="0"/>
                      <a:pt x="1465" y="0"/>
                    </a:cubicBezTo>
                    <a:cubicBezTo>
                      <a:pt x="1671" y="0"/>
                      <a:pt x="1671" y="0"/>
                      <a:pt x="1671" y="0"/>
                    </a:cubicBezTo>
                    <a:cubicBezTo>
                      <a:pt x="1679" y="0"/>
                      <a:pt x="1686" y="6"/>
                      <a:pt x="1687" y="15"/>
                    </a:cubicBezTo>
                    <a:close/>
                    <a:moveTo>
                      <a:pt x="1932" y="1706"/>
                    </a:moveTo>
                    <a:cubicBezTo>
                      <a:pt x="1932" y="1806"/>
                      <a:pt x="1932" y="1806"/>
                      <a:pt x="1932" y="1806"/>
                    </a:cubicBezTo>
                    <a:cubicBezTo>
                      <a:pt x="1932" y="1818"/>
                      <a:pt x="1923" y="1828"/>
                      <a:pt x="1910" y="1828"/>
                    </a:cubicBezTo>
                    <a:cubicBezTo>
                      <a:pt x="22" y="1828"/>
                      <a:pt x="22" y="1828"/>
                      <a:pt x="22" y="1828"/>
                    </a:cubicBezTo>
                    <a:cubicBezTo>
                      <a:pt x="9" y="1828"/>
                      <a:pt x="0" y="1818"/>
                      <a:pt x="0" y="1806"/>
                    </a:cubicBezTo>
                    <a:cubicBezTo>
                      <a:pt x="0" y="1706"/>
                      <a:pt x="0" y="1706"/>
                      <a:pt x="0" y="1706"/>
                    </a:cubicBezTo>
                    <a:cubicBezTo>
                      <a:pt x="0" y="1694"/>
                      <a:pt x="9" y="1684"/>
                      <a:pt x="22" y="1684"/>
                    </a:cubicBezTo>
                    <a:cubicBezTo>
                      <a:pt x="98" y="1684"/>
                      <a:pt x="98" y="1684"/>
                      <a:pt x="98" y="1684"/>
                    </a:cubicBezTo>
                    <a:cubicBezTo>
                      <a:pt x="98" y="1647"/>
                      <a:pt x="98" y="1647"/>
                      <a:pt x="98" y="1647"/>
                    </a:cubicBezTo>
                    <a:cubicBezTo>
                      <a:pt x="98" y="1635"/>
                      <a:pt x="108" y="1625"/>
                      <a:pt x="120" y="1625"/>
                    </a:cubicBezTo>
                    <a:cubicBezTo>
                      <a:pt x="1812" y="1625"/>
                      <a:pt x="1812" y="1625"/>
                      <a:pt x="1812" y="1625"/>
                    </a:cubicBezTo>
                    <a:cubicBezTo>
                      <a:pt x="1824" y="1625"/>
                      <a:pt x="1834" y="1635"/>
                      <a:pt x="1834" y="1647"/>
                    </a:cubicBezTo>
                    <a:cubicBezTo>
                      <a:pt x="1834" y="1684"/>
                      <a:pt x="1834" y="1684"/>
                      <a:pt x="1834" y="1684"/>
                    </a:cubicBezTo>
                    <a:cubicBezTo>
                      <a:pt x="1910" y="1684"/>
                      <a:pt x="1910" y="1684"/>
                      <a:pt x="1910" y="1684"/>
                    </a:cubicBezTo>
                    <a:cubicBezTo>
                      <a:pt x="1923" y="1684"/>
                      <a:pt x="1932" y="1694"/>
                      <a:pt x="1932" y="1706"/>
                    </a:cubicBezTo>
                    <a:close/>
                    <a:moveTo>
                      <a:pt x="1812" y="670"/>
                    </a:moveTo>
                    <a:cubicBezTo>
                      <a:pt x="1812" y="658"/>
                      <a:pt x="1802" y="648"/>
                      <a:pt x="1790" y="648"/>
                    </a:cubicBezTo>
                    <a:cubicBezTo>
                      <a:pt x="1286" y="648"/>
                      <a:pt x="1286" y="648"/>
                      <a:pt x="1286" y="648"/>
                    </a:cubicBezTo>
                    <a:cubicBezTo>
                      <a:pt x="713" y="459"/>
                      <a:pt x="713" y="459"/>
                      <a:pt x="713" y="459"/>
                    </a:cubicBezTo>
                    <a:cubicBezTo>
                      <a:pt x="706" y="457"/>
                      <a:pt x="699" y="458"/>
                      <a:pt x="693" y="462"/>
                    </a:cubicBezTo>
                    <a:cubicBezTo>
                      <a:pt x="687" y="466"/>
                      <a:pt x="684" y="473"/>
                      <a:pt x="684" y="480"/>
                    </a:cubicBezTo>
                    <a:cubicBezTo>
                      <a:pt x="684" y="638"/>
                      <a:pt x="684" y="638"/>
                      <a:pt x="684" y="638"/>
                    </a:cubicBezTo>
                    <a:cubicBezTo>
                      <a:pt x="147" y="459"/>
                      <a:pt x="147" y="459"/>
                      <a:pt x="147" y="459"/>
                    </a:cubicBezTo>
                    <a:cubicBezTo>
                      <a:pt x="140" y="457"/>
                      <a:pt x="133" y="458"/>
                      <a:pt x="127" y="462"/>
                    </a:cubicBezTo>
                    <a:cubicBezTo>
                      <a:pt x="121" y="466"/>
                      <a:pt x="118" y="473"/>
                      <a:pt x="118" y="480"/>
                    </a:cubicBezTo>
                    <a:cubicBezTo>
                      <a:pt x="118" y="1581"/>
                      <a:pt x="118" y="1581"/>
                      <a:pt x="118" y="1581"/>
                    </a:cubicBezTo>
                    <a:cubicBezTo>
                      <a:pt x="162" y="1581"/>
                      <a:pt x="162" y="1581"/>
                      <a:pt x="162" y="1581"/>
                    </a:cubicBezTo>
                    <a:cubicBezTo>
                      <a:pt x="162" y="510"/>
                      <a:pt x="162" y="510"/>
                      <a:pt x="162" y="510"/>
                    </a:cubicBezTo>
                    <a:cubicBezTo>
                      <a:pt x="699" y="689"/>
                      <a:pt x="699" y="689"/>
                      <a:pt x="699" y="689"/>
                    </a:cubicBezTo>
                    <a:cubicBezTo>
                      <a:pt x="706" y="691"/>
                      <a:pt x="713" y="690"/>
                      <a:pt x="719" y="686"/>
                    </a:cubicBezTo>
                    <a:cubicBezTo>
                      <a:pt x="725" y="682"/>
                      <a:pt x="728" y="675"/>
                      <a:pt x="728" y="668"/>
                    </a:cubicBezTo>
                    <a:cubicBezTo>
                      <a:pt x="728" y="510"/>
                      <a:pt x="728" y="510"/>
                      <a:pt x="728" y="510"/>
                    </a:cubicBezTo>
                    <a:cubicBezTo>
                      <a:pt x="1275" y="691"/>
                      <a:pt x="1275" y="691"/>
                      <a:pt x="1275" y="691"/>
                    </a:cubicBezTo>
                    <a:cubicBezTo>
                      <a:pt x="1277" y="692"/>
                      <a:pt x="1280" y="692"/>
                      <a:pt x="1282" y="692"/>
                    </a:cubicBezTo>
                    <a:cubicBezTo>
                      <a:pt x="1768" y="692"/>
                      <a:pt x="1768" y="692"/>
                      <a:pt x="1768" y="692"/>
                    </a:cubicBezTo>
                    <a:cubicBezTo>
                      <a:pt x="1768" y="1581"/>
                      <a:pt x="1768" y="1581"/>
                      <a:pt x="1768" y="1581"/>
                    </a:cubicBezTo>
                    <a:cubicBezTo>
                      <a:pt x="1812" y="1581"/>
                      <a:pt x="1812" y="1581"/>
                      <a:pt x="1812" y="1581"/>
                    </a:cubicBezTo>
                    <a:lnTo>
                      <a:pt x="1812" y="67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74" name="Rectangle 73">
            <a:extLst>
              <a:ext uri="{FF2B5EF4-FFF2-40B4-BE49-F238E27FC236}">
                <a16:creationId xmlns:a16="http://schemas.microsoft.com/office/drawing/2014/main" id="{0749372A-EC6B-410A-8878-9164DD758160}"/>
              </a:ext>
            </a:extLst>
          </p:cNvPr>
          <p:cNvSpPr/>
          <p:nvPr/>
        </p:nvSpPr>
        <p:spPr>
          <a:xfrm>
            <a:off x="630000" y="1239246"/>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75" name="Title 2">
            <a:extLst>
              <a:ext uri="{FF2B5EF4-FFF2-40B4-BE49-F238E27FC236}">
                <a16:creationId xmlns:a16="http://schemas.microsoft.com/office/drawing/2014/main" id="{2101A60B-734D-4306-BD8C-AFB7A7D52E0D}"/>
              </a:ext>
            </a:extLst>
          </p:cNvPr>
          <p:cNvSpPr txBox="1">
            <a:spLocks/>
          </p:cNvSpPr>
          <p:nvPr/>
        </p:nvSpPr>
        <p:spPr>
          <a:xfrm>
            <a:off x="630001" y="2254364"/>
            <a:ext cx="2296069" cy="392415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The following checklist </a:t>
            </a:r>
            <a:r>
              <a:rPr lang="en-US" sz="1200" spc="-10" dirty="0">
                <a:solidFill>
                  <a:srgbClr val="575757"/>
                </a:solidFill>
              </a:rPr>
              <a:t>provides recommendations</a:t>
            </a:r>
            <a:r>
              <a:rPr lang="en-US" sz="1200" dirty="0">
                <a:solidFill>
                  <a:srgbClr val="575757"/>
                </a:solidFill>
              </a:rPr>
              <a:t> for campus food services to reopen operations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These actions will run</a:t>
            </a:r>
            <a:br>
              <a:rPr lang="en-US" sz="1200" dirty="0">
                <a:solidFill>
                  <a:srgbClr val="575757"/>
                </a:solidFill>
              </a:rPr>
            </a:br>
            <a:r>
              <a:rPr lang="en-US" sz="1200" dirty="0">
                <a:solidFill>
                  <a:srgbClr val="575757"/>
                </a:solidFill>
              </a:rPr>
              <a:t>in parallel to public</a:t>
            </a:r>
            <a:br>
              <a:rPr lang="en-US" sz="1200" dirty="0">
                <a:solidFill>
                  <a:srgbClr val="575757"/>
                </a:solidFill>
              </a:rPr>
            </a:br>
            <a:r>
              <a:rPr lang="en-US" sz="12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1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Subject to change based on public health guidance</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200" dirty="0">
                <a:solidFill>
                  <a:srgbClr val="575757"/>
                </a:solidFill>
              </a:rPr>
              <a:t>Note: Must consider that food services on a campus will have regular visits and thus may be higher risk than a restaurant</a:t>
            </a:r>
          </a:p>
        </p:txBody>
      </p:sp>
      <p:sp>
        <p:nvSpPr>
          <p:cNvPr id="52" name="TextBox 51">
            <a:extLst>
              <a:ext uri="{FF2B5EF4-FFF2-40B4-BE49-F238E27FC236}">
                <a16:creationId xmlns:a16="http://schemas.microsoft.com/office/drawing/2014/main" id="{DCBDA495-C567-4267-9447-89567F028CD7}"/>
              </a:ext>
            </a:extLst>
          </p:cNvPr>
          <p:cNvSpPr txBox="1"/>
          <p:nvPr/>
        </p:nvSpPr>
        <p:spPr>
          <a:xfrm>
            <a:off x="8796184" y="0"/>
            <a:ext cx="2277986"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FOOD SERVICES</a:t>
            </a:r>
          </a:p>
        </p:txBody>
      </p:sp>
    </p:spTree>
    <p:extLst>
      <p:ext uri="{BB962C8B-B14F-4D97-AF65-F5344CB8AC3E}">
        <p14:creationId xmlns:p14="http://schemas.microsoft.com/office/powerpoint/2010/main" val="16094019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30000" y="622800"/>
            <a:ext cx="10933350" cy="332399"/>
          </a:xfrm>
        </p:spPr>
        <p:txBody>
          <a:bodyPr/>
          <a:lstStyle/>
          <a:p>
            <a:r>
              <a:rPr lang="en-US" dirty="0">
                <a:solidFill>
                  <a:srgbClr val="29BA74"/>
                </a:solidFill>
              </a:rPr>
              <a:t>Recommended protocols for </a:t>
            </a:r>
            <a:r>
              <a:rPr lang="en-US" b="1" dirty="0">
                <a:solidFill>
                  <a:srgbClr val="29BA74"/>
                </a:solidFill>
              </a:rPr>
              <a:t>campus</a:t>
            </a:r>
            <a:r>
              <a:rPr lang="en-US" dirty="0">
                <a:solidFill>
                  <a:srgbClr val="29BA74"/>
                </a:solidFill>
              </a:rPr>
              <a:t> </a:t>
            </a:r>
            <a:r>
              <a:rPr lang="en-US" b="1" dirty="0">
                <a:solidFill>
                  <a:srgbClr val="29BA74"/>
                </a:solidFill>
              </a:rPr>
              <a:t>transportation</a:t>
            </a:r>
            <a:r>
              <a:rPr lang="en-US" dirty="0">
                <a:solidFill>
                  <a:srgbClr val="29BA74"/>
                </a:solidFill>
              </a:rPr>
              <a:t> to resume operations (1/2)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6" y="1787677"/>
            <a:ext cx="8515685" cy="135421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After each journey, complete thorough and detailed cleaning of all surfaces, with focus on high-contact areas that would be touched by both employees and passengers (e.g., handles, metal bars)</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Make hand sanitizer readily available </a:t>
            </a:r>
            <a:r>
              <a:rPr lang="en-US" sz="1100" dirty="0">
                <a:solidFill>
                  <a:srgbClr val="575757">
                    <a:lumMod val="100000"/>
                  </a:srgbClr>
                </a:solidFill>
              </a:rPr>
              <a:t>a</a:t>
            </a:r>
            <a:r>
              <a:rPr sz="1100" dirty="0">
                <a:solidFill>
                  <a:srgbClr val="575757">
                    <a:lumMod val="100000"/>
                  </a:srgbClr>
                </a:solidFill>
              </a:rPr>
              <a:t>nd create frequent opportunities for employees to wash their hands</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Provide disposable disinfectant wipes on buses, etc. and train employees on how to regularly clean the area</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Use </a:t>
            </a:r>
            <a:r>
              <a:rPr sz="1100" dirty="0">
                <a:solidFill>
                  <a:srgbClr val="575757">
                    <a:lumMod val="100000"/>
                  </a:srgbClr>
                </a:solidFill>
                <a:hlinkClick r:id="rId7"/>
              </a:rPr>
              <a:t>EPA-registered disinfectant products </a:t>
            </a:r>
            <a:endParaRPr sz="11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Consider reducing operating hours for extra deep cleaning</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Cleaning staff wear disposable gloves and gowns for all tasks in the cleaning process, including handling trash</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Clean and sanitize restrooms regularly based on frequency of use </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438945"/>
            <a:ext cx="0" cy="4507484"/>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460391"/>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475509"/>
            <a:ext cx="2296069" cy="366254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 following checklist </a:t>
            </a:r>
            <a:r>
              <a:rPr lang="en-US" sz="1400" spc="-10" dirty="0">
                <a:solidFill>
                  <a:srgbClr val="575757"/>
                </a:solidFill>
              </a:rPr>
              <a:t>provides adaptations</a:t>
            </a:r>
            <a:r>
              <a:rPr lang="en-US" sz="1400" dirty="0">
                <a:solidFill>
                  <a:srgbClr val="575757"/>
                </a:solidFill>
              </a:rPr>
              <a:t> for campus transportation, if applicable, to resume operations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These actions will run</a:t>
            </a:r>
            <a:br>
              <a:rPr lang="en-US" sz="1400" dirty="0">
                <a:solidFill>
                  <a:srgbClr val="575757"/>
                </a:solidFill>
              </a:rPr>
            </a:br>
            <a:r>
              <a:rPr lang="en-US" sz="1400" dirty="0">
                <a:solidFill>
                  <a:srgbClr val="575757"/>
                </a:solidFill>
              </a:rPr>
              <a:t>in parallel to public</a:t>
            </a:r>
            <a:br>
              <a:rPr lang="en-US" sz="1400" dirty="0">
                <a:solidFill>
                  <a:srgbClr val="575757"/>
                </a:solidFill>
              </a:rPr>
            </a:br>
            <a:r>
              <a:rPr lang="en-US" sz="14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Subject to change based on public health guidance</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5" y="3915104"/>
            <a:ext cx="8339503" cy="2200602"/>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Institute measures to physically separate employees from passengers by a distance of 6 feet or greater (e.g., physical partitions for drivers)</a:t>
            </a:r>
            <a:endParaRPr lang="en-US" sz="11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Consider limiting capacity based on size of vehicle (e.g., 50%)</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Ask passengers to maintain physical distancing of 6 feet and face masks worn by all employees and passengers</a:t>
            </a:r>
            <a:r>
              <a:rPr lang="en-US" sz="1100" dirty="0">
                <a:solidFill>
                  <a:srgbClr val="575757">
                    <a:lumMod val="100000"/>
                  </a:srgbClr>
                </a:solidFill>
              </a:rPr>
              <a:t>; </a:t>
            </a:r>
            <a:r>
              <a:rPr lang="en-US" sz="1100" dirty="0">
                <a:solidFill>
                  <a:srgbClr val="575757"/>
                </a:solidFill>
              </a:rPr>
              <a:t>Follow </a:t>
            </a:r>
            <a:r>
              <a:rPr lang="en-US" sz="1100" dirty="0">
                <a:solidFill>
                  <a:srgbClr val="575757"/>
                </a:solidFill>
                <a:hlinkClick r:id="rId8"/>
              </a:rPr>
              <a:t>WA Labor and Industries guidelines for masks </a:t>
            </a:r>
            <a:endParaRPr sz="11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Implement floor markings to promote physical distancing on board</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Post signs for passengers to remind them of physical distancing, face covering requirements and to use hand sanitizer</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Limit contact between employees and passengers as much as possible</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Consider designating specific doors for entry only and others for exit only to minimize passenger contact</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Manage employee schedules to allow for physical distancing whenever possible</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Consider closing off every other seat on board with tape or signs to promote physical distancing</a:t>
            </a:r>
          </a:p>
          <a:p>
            <a:pPr lvl="1" defTabSz="685800">
              <a:buClr>
                <a:srgbClr val="29BA74">
                  <a:lumMod val="100000"/>
                </a:srgbClr>
              </a:buClr>
              <a:buSzPct val="100000"/>
              <a:buFont typeface="Wingdings" panose="05000000000000000000" pitchFamily="2" charset="2"/>
              <a:buChar char="q"/>
            </a:pPr>
            <a:r>
              <a:rPr sz="1100" dirty="0">
                <a:solidFill>
                  <a:srgbClr val="575757">
                    <a:lumMod val="100000"/>
                  </a:srgbClr>
                </a:solidFill>
              </a:rPr>
              <a:t>Encourage employees and passengers to avoid congregating in waiting areas and design a process to ensure </a:t>
            </a:r>
            <a:r>
              <a:rPr lang="en-US" sz="1100" dirty="0">
                <a:solidFill>
                  <a:srgbClr val="575757">
                    <a:lumMod val="100000"/>
                  </a:srgbClr>
                </a:solidFill>
              </a:rPr>
              <a:t>all </a:t>
            </a:r>
            <a:r>
              <a:rPr sz="1100" dirty="0">
                <a:solidFill>
                  <a:srgbClr val="575757">
                    <a:lumMod val="100000"/>
                  </a:srgbClr>
                </a:solidFill>
              </a:rPr>
              <a:t>stay separate while waiting to board (e.g., outdoor distancing)</a:t>
            </a: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64601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prstClr val="white">
                    <a:lumMod val="50000"/>
                  </a:prstClr>
                </a:solidFill>
                <a:cs typeface="Arial" pitchFamily="34" charset="0"/>
              </a:rPr>
              <a:t>Source: CDC, US Department of Transportation</a:t>
            </a:r>
          </a:p>
        </p:txBody>
      </p:sp>
      <p:sp>
        <p:nvSpPr>
          <p:cNvPr id="35" name="Rounded Rectangle 34"/>
          <p:cNvSpPr/>
          <p:nvPr/>
        </p:nvSpPr>
        <p:spPr>
          <a:xfrm>
            <a:off x="3222493" y="1372596"/>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Cleaning and sanitizing</a:t>
            </a:r>
          </a:p>
        </p:txBody>
      </p:sp>
      <p:sp>
        <p:nvSpPr>
          <p:cNvPr id="36" name="Freeform 35"/>
          <p:cNvSpPr/>
          <p:nvPr/>
        </p:nvSpPr>
        <p:spPr>
          <a:xfrm rot="16200000">
            <a:off x="3322016" y="1273076"/>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496167"/>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2" name="Group 41"/>
          <p:cNvGrpSpPr>
            <a:grpSpLocks noChangeAspect="1"/>
          </p:cNvGrpSpPr>
          <p:nvPr/>
        </p:nvGrpSpPr>
        <p:grpSpPr>
          <a:xfrm>
            <a:off x="3279389" y="1388709"/>
            <a:ext cx="365760" cy="365760"/>
            <a:chOff x="5272088" y="2605088"/>
            <a:chExt cx="1647825" cy="1647825"/>
          </a:xfrm>
        </p:grpSpPr>
        <p:sp>
          <p:nvSpPr>
            <p:cNvPr id="43" name="AutoShape 3"/>
            <p:cNvSpPr>
              <a:spLocks noChangeAspect="1" noChangeArrowheads="1" noTextEdit="1"/>
            </p:cNvSpPr>
            <p:nvPr/>
          </p:nvSpPr>
          <p:spPr bwMode="auto">
            <a:xfrm>
              <a:off x="5272088" y="2605088"/>
              <a:ext cx="1647825" cy="1647825"/>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44" name="Group 43"/>
            <p:cNvGrpSpPr/>
            <p:nvPr/>
          </p:nvGrpSpPr>
          <p:grpSpPr>
            <a:xfrm>
              <a:off x="5726113" y="2775744"/>
              <a:ext cx="739775" cy="1306512"/>
              <a:chOff x="5726113" y="2774950"/>
              <a:chExt cx="739775" cy="1306512"/>
            </a:xfrm>
          </p:grpSpPr>
          <p:sp>
            <p:nvSpPr>
              <p:cNvPr id="45" name="Freeform 44"/>
              <p:cNvSpPr>
                <a:spLocks/>
              </p:cNvSpPr>
              <p:nvPr/>
            </p:nvSpPr>
            <p:spPr bwMode="auto">
              <a:xfrm>
                <a:off x="5726113" y="2774950"/>
                <a:ext cx="739775" cy="1306512"/>
              </a:xfrm>
              <a:custGeom>
                <a:avLst/>
                <a:gdLst>
                  <a:gd name="connsiteX0" fmla="*/ 0 w 739775"/>
                  <a:gd name="connsiteY0" fmla="*/ 1217612 h 1306512"/>
                  <a:gd name="connsiteX1" fmla="*/ 739775 w 739775"/>
                  <a:gd name="connsiteY1" fmla="*/ 1217612 h 1306512"/>
                  <a:gd name="connsiteX2" fmla="*/ 641043 w 739775"/>
                  <a:gd name="connsiteY2" fmla="*/ 1306512 h 1306512"/>
                  <a:gd name="connsiteX3" fmla="*/ 98732 w 739775"/>
                  <a:gd name="connsiteY3" fmla="*/ 1306512 h 1306512"/>
                  <a:gd name="connsiteX4" fmla="*/ 0 w 739775"/>
                  <a:gd name="connsiteY4" fmla="*/ 1217612 h 1306512"/>
                  <a:gd name="connsiteX5" fmla="*/ 242812 w 739775"/>
                  <a:gd name="connsiteY5" fmla="*/ 0 h 1306512"/>
                  <a:gd name="connsiteX6" fmla="*/ 456509 w 739775"/>
                  <a:gd name="connsiteY6" fmla="*/ 8563 h 1306512"/>
                  <a:gd name="connsiteX7" fmla="*/ 579438 w 739775"/>
                  <a:gd name="connsiteY7" fmla="*/ 46383 h 1306512"/>
                  <a:gd name="connsiteX8" fmla="*/ 549421 w 739775"/>
                  <a:gd name="connsiteY8" fmla="*/ 77068 h 1306512"/>
                  <a:gd name="connsiteX9" fmla="*/ 445788 w 739775"/>
                  <a:gd name="connsiteY9" fmla="*/ 53519 h 1306512"/>
                  <a:gd name="connsiteX10" fmla="*/ 412912 w 739775"/>
                  <a:gd name="connsiteY10" fmla="*/ 54947 h 1306512"/>
                  <a:gd name="connsiteX11" fmla="*/ 412912 w 739775"/>
                  <a:gd name="connsiteY11" fmla="*/ 144145 h 1306512"/>
                  <a:gd name="connsiteX12" fmla="*/ 426491 w 739775"/>
                  <a:gd name="connsiteY12" fmla="*/ 144145 h 1306512"/>
                  <a:gd name="connsiteX13" fmla="*/ 442215 w 739775"/>
                  <a:gd name="connsiteY13" fmla="*/ 159844 h 1306512"/>
                  <a:gd name="connsiteX14" fmla="*/ 442215 w 739775"/>
                  <a:gd name="connsiteY14" fmla="*/ 182679 h 1306512"/>
                  <a:gd name="connsiteX15" fmla="*/ 482238 w 739775"/>
                  <a:gd name="connsiteY15" fmla="*/ 182679 h 1306512"/>
                  <a:gd name="connsiteX16" fmla="*/ 497962 w 739775"/>
                  <a:gd name="connsiteY16" fmla="*/ 198378 h 1306512"/>
                  <a:gd name="connsiteX17" fmla="*/ 497962 w 739775"/>
                  <a:gd name="connsiteY17" fmla="*/ 360363 h 1306512"/>
                  <a:gd name="connsiteX18" fmla="*/ 242812 w 739775"/>
                  <a:gd name="connsiteY18" fmla="*/ 360363 h 1306512"/>
                  <a:gd name="connsiteX19" fmla="*/ 242812 w 739775"/>
                  <a:gd name="connsiteY19" fmla="*/ 198378 h 1306512"/>
                  <a:gd name="connsiteX20" fmla="*/ 258536 w 739775"/>
                  <a:gd name="connsiteY20" fmla="*/ 182679 h 1306512"/>
                  <a:gd name="connsiteX21" fmla="*/ 297844 w 739775"/>
                  <a:gd name="connsiteY21" fmla="*/ 182679 h 1306512"/>
                  <a:gd name="connsiteX22" fmla="*/ 297844 w 739775"/>
                  <a:gd name="connsiteY22" fmla="*/ 159844 h 1306512"/>
                  <a:gd name="connsiteX23" fmla="*/ 313568 w 739775"/>
                  <a:gd name="connsiteY23" fmla="*/ 144145 h 1306512"/>
                  <a:gd name="connsiteX24" fmla="*/ 327147 w 739775"/>
                  <a:gd name="connsiteY24" fmla="*/ 144145 h 1306512"/>
                  <a:gd name="connsiteX25" fmla="*/ 327147 w 739775"/>
                  <a:gd name="connsiteY25" fmla="*/ 59228 h 1306512"/>
                  <a:gd name="connsiteX26" fmla="*/ 234950 w 739775"/>
                  <a:gd name="connsiteY26" fmla="*/ 43529 h 1306512"/>
                  <a:gd name="connsiteX27" fmla="*/ 242812 w 739775"/>
                  <a:gd name="connsiteY27" fmla="*/ 0 h 130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9775" h="1306512">
                    <a:moveTo>
                      <a:pt x="0" y="1217612"/>
                    </a:moveTo>
                    <a:lnTo>
                      <a:pt x="739775" y="1217612"/>
                    </a:lnTo>
                    <a:cubicBezTo>
                      <a:pt x="735483" y="1266685"/>
                      <a:pt x="693271" y="1306512"/>
                      <a:pt x="641043" y="1306512"/>
                    </a:cubicBezTo>
                    <a:cubicBezTo>
                      <a:pt x="641043" y="1306512"/>
                      <a:pt x="641043" y="1306512"/>
                      <a:pt x="98732" y="1306512"/>
                    </a:cubicBezTo>
                    <a:cubicBezTo>
                      <a:pt x="47219" y="1306512"/>
                      <a:pt x="5008" y="1266685"/>
                      <a:pt x="0" y="1217612"/>
                    </a:cubicBezTo>
                    <a:close/>
                    <a:moveTo>
                      <a:pt x="242812" y="0"/>
                    </a:moveTo>
                    <a:cubicBezTo>
                      <a:pt x="242812" y="0"/>
                      <a:pt x="306421" y="23549"/>
                      <a:pt x="456509" y="8563"/>
                    </a:cubicBezTo>
                    <a:cubicBezTo>
                      <a:pt x="456509" y="8563"/>
                      <a:pt x="538700" y="0"/>
                      <a:pt x="579438" y="46383"/>
                    </a:cubicBezTo>
                    <a:cubicBezTo>
                      <a:pt x="579438" y="46383"/>
                      <a:pt x="579438" y="46383"/>
                      <a:pt x="549421" y="77068"/>
                    </a:cubicBezTo>
                    <a:cubicBezTo>
                      <a:pt x="549421" y="77068"/>
                      <a:pt x="510827" y="52806"/>
                      <a:pt x="445788" y="53519"/>
                    </a:cubicBezTo>
                    <a:cubicBezTo>
                      <a:pt x="434353" y="54233"/>
                      <a:pt x="423632" y="54233"/>
                      <a:pt x="412912" y="54947"/>
                    </a:cubicBezTo>
                    <a:cubicBezTo>
                      <a:pt x="412912" y="54947"/>
                      <a:pt x="412912" y="54947"/>
                      <a:pt x="412912" y="144145"/>
                    </a:cubicBezTo>
                    <a:cubicBezTo>
                      <a:pt x="412912" y="144145"/>
                      <a:pt x="412912" y="144145"/>
                      <a:pt x="426491" y="144145"/>
                    </a:cubicBezTo>
                    <a:cubicBezTo>
                      <a:pt x="435782" y="144145"/>
                      <a:pt x="442215" y="151281"/>
                      <a:pt x="442215" y="159844"/>
                    </a:cubicBezTo>
                    <a:cubicBezTo>
                      <a:pt x="442215" y="159844"/>
                      <a:pt x="442215" y="159844"/>
                      <a:pt x="442215" y="182679"/>
                    </a:cubicBezTo>
                    <a:cubicBezTo>
                      <a:pt x="442215" y="182679"/>
                      <a:pt x="442215" y="182679"/>
                      <a:pt x="482238" y="182679"/>
                    </a:cubicBezTo>
                    <a:cubicBezTo>
                      <a:pt x="490815" y="182679"/>
                      <a:pt x="497962" y="189815"/>
                      <a:pt x="497962" y="198378"/>
                    </a:cubicBezTo>
                    <a:cubicBezTo>
                      <a:pt x="497962" y="198378"/>
                      <a:pt x="497962" y="198378"/>
                      <a:pt x="497962" y="360363"/>
                    </a:cubicBezTo>
                    <a:cubicBezTo>
                      <a:pt x="497962" y="360363"/>
                      <a:pt x="497962" y="360363"/>
                      <a:pt x="242812" y="360363"/>
                    </a:cubicBezTo>
                    <a:cubicBezTo>
                      <a:pt x="242812" y="360363"/>
                      <a:pt x="242812" y="360363"/>
                      <a:pt x="242812" y="198378"/>
                    </a:cubicBezTo>
                    <a:cubicBezTo>
                      <a:pt x="242812" y="189815"/>
                      <a:pt x="249959" y="182679"/>
                      <a:pt x="258536" y="182679"/>
                    </a:cubicBezTo>
                    <a:cubicBezTo>
                      <a:pt x="258536" y="182679"/>
                      <a:pt x="258536" y="182679"/>
                      <a:pt x="297844" y="182679"/>
                    </a:cubicBezTo>
                    <a:cubicBezTo>
                      <a:pt x="297844" y="182679"/>
                      <a:pt x="297844" y="182679"/>
                      <a:pt x="297844" y="159844"/>
                    </a:cubicBezTo>
                    <a:cubicBezTo>
                      <a:pt x="297844" y="151281"/>
                      <a:pt x="304991" y="144145"/>
                      <a:pt x="313568" y="144145"/>
                    </a:cubicBezTo>
                    <a:cubicBezTo>
                      <a:pt x="313568" y="144145"/>
                      <a:pt x="313568" y="144145"/>
                      <a:pt x="327147" y="144145"/>
                    </a:cubicBezTo>
                    <a:lnTo>
                      <a:pt x="327147" y="59228"/>
                    </a:lnTo>
                    <a:cubicBezTo>
                      <a:pt x="297844" y="58515"/>
                      <a:pt x="267827" y="54233"/>
                      <a:pt x="234950" y="43529"/>
                    </a:cubicBezTo>
                    <a:cubicBezTo>
                      <a:pt x="234950" y="43529"/>
                      <a:pt x="234950" y="43529"/>
                      <a:pt x="24281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46" name="Freeform 7"/>
              <p:cNvSpPr>
                <a:spLocks noEditPoints="1"/>
              </p:cNvSpPr>
              <p:nvPr/>
            </p:nvSpPr>
            <p:spPr bwMode="auto">
              <a:xfrm>
                <a:off x="5727701" y="3167063"/>
                <a:ext cx="736600" cy="793750"/>
              </a:xfrm>
              <a:custGeom>
                <a:avLst/>
                <a:gdLst>
                  <a:gd name="T0" fmla="*/ 975 w 1030"/>
                  <a:gd name="T1" fmla="*/ 555 h 1110"/>
                  <a:gd name="T2" fmla="*/ 973 w 1030"/>
                  <a:gd name="T3" fmla="*/ 532 h 1110"/>
                  <a:gd name="T4" fmla="*/ 971 w 1030"/>
                  <a:gd name="T5" fmla="*/ 509 h 1110"/>
                  <a:gd name="T6" fmla="*/ 971 w 1030"/>
                  <a:gd name="T7" fmla="*/ 509 h 1110"/>
                  <a:gd name="T8" fmla="*/ 959 w 1030"/>
                  <a:gd name="T9" fmla="*/ 390 h 1110"/>
                  <a:gd name="T10" fmla="*/ 955 w 1030"/>
                  <a:gd name="T11" fmla="*/ 345 h 1110"/>
                  <a:gd name="T12" fmla="*/ 939 w 1030"/>
                  <a:gd name="T13" fmla="*/ 188 h 1110"/>
                  <a:gd name="T14" fmla="*/ 939 w 1030"/>
                  <a:gd name="T15" fmla="*/ 186 h 1110"/>
                  <a:gd name="T16" fmla="*/ 732 w 1030"/>
                  <a:gd name="T17" fmla="*/ 0 h 1110"/>
                  <a:gd name="T18" fmla="*/ 299 w 1030"/>
                  <a:gd name="T19" fmla="*/ 0 h 1110"/>
                  <a:gd name="T20" fmla="*/ 93 w 1030"/>
                  <a:gd name="T21" fmla="*/ 179 h 1110"/>
                  <a:gd name="T22" fmla="*/ 92 w 1030"/>
                  <a:gd name="T23" fmla="*/ 188 h 1110"/>
                  <a:gd name="T24" fmla="*/ 85 w 1030"/>
                  <a:gd name="T25" fmla="*/ 253 h 1110"/>
                  <a:gd name="T26" fmla="*/ 79 w 1030"/>
                  <a:gd name="T27" fmla="*/ 320 h 1110"/>
                  <a:gd name="T28" fmla="*/ 79 w 1030"/>
                  <a:gd name="T29" fmla="*/ 320 h 1110"/>
                  <a:gd name="T30" fmla="*/ 76 w 1030"/>
                  <a:gd name="T31" fmla="*/ 345 h 1110"/>
                  <a:gd name="T32" fmla="*/ 74 w 1030"/>
                  <a:gd name="T33" fmla="*/ 370 h 1110"/>
                  <a:gd name="T34" fmla="*/ 67 w 1030"/>
                  <a:gd name="T35" fmla="*/ 438 h 1110"/>
                  <a:gd name="T36" fmla="*/ 67 w 1030"/>
                  <a:gd name="T37" fmla="*/ 438 h 1110"/>
                  <a:gd name="T38" fmla="*/ 0 w 1030"/>
                  <a:gd name="T39" fmla="*/ 1110 h 1110"/>
                  <a:gd name="T40" fmla="*/ 1030 w 1030"/>
                  <a:gd name="T41" fmla="*/ 1110 h 1110"/>
                  <a:gd name="T42" fmla="*/ 975 w 1030"/>
                  <a:gd name="T43" fmla="*/ 555 h 1110"/>
                  <a:gd name="T44" fmla="*/ 136 w 1030"/>
                  <a:gd name="T45" fmla="*/ 192 h 1110"/>
                  <a:gd name="T46" fmla="*/ 299 w 1030"/>
                  <a:gd name="T47" fmla="*/ 44 h 1110"/>
                  <a:gd name="T48" fmla="*/ 732 w 1030"/>
                  <a:gd name="T49" fmla="*/ 44 h 1110"/>
                  <a:gd name="T50" fmla="*/ 895 w 1030"/>
                  <a:gd name="T51" fmla="*/ 192 h 1110"/>
                  <a:gd name="T52" fmla="*/ 915 w 1030"/>
                  <a:gd name="T53" fmla="*/ 394 h 1110"/>
                  <a:gd name="T54" fmla="*/ 924 w 1030"/>
                  <a:gd name="T55" fmla="*/ 479 h 1110"/>
                  <a:gd name="T56" fmla="*/ 789 w 1030"/>
                  <a:gd name="T57" fmla="*/ 501 h 1110"/>
                  <a:gd name="T58" fmla="*/ 580 w 1030"/>
                  <a:gd name="T59" fmla="*/ 442 h 1110"/>
                  <a:gd name="T60" fmla="*/ 503 w 1030"/>
                  <a:gd name="T61" fmla="*/ 382 h 1110"/>
                  <a:gd name="T62" fmla="*/ 503 w 1030"/>
                  <a:gd name="T63" fmla="*/ 382 h 1110"/>
                  <a:gd name="T64" fmla="*/ 503 w 1030"/>
                  <a:gd name="T65" fmla="*/ 382 h 1110"/>
                  <a:gd name="T66" fmla="*/ 217 w 1030"/>
                  <a:gd name="T67" fmla="*/ 249 h 1110"/>
                  <a:gd name="T68" fmla="*/ 129 w 1030"/>
                  <a:gd name="T69" fmla="*/ 259 h 1110"/>
                  <a:gd name="T70" fmla="*/ 136 w 1030"/>
                  <a:gd name="T71" fmla="*/ 192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0" h="1110">
                    <a:moveTo>
                      <a:pt x="975" y="555"/>
                    </a:moveTo>
                    <a:cubicBezTo>
                      <a:pt x="973" y="532"/>
                      <a:pt x="973" y="532"/>
                      <a:pt x="973" y="532"/>
                    </a:cubicBezTo>
                    <a:cubicBezTo>
                      <a:pt x="971" y="509"/>
                      <a:pt x="971" y="509"/>
                      <a:pt x="971" y="509"/>
                    </a:cubicBezTo>
                    <a:cubicBezTo>
                      <a:pt x="971" y="509"/>
                      <a:pt x="971" y="509"/>
                      <a:pt x="971" y="509"/>
                    </a:cubicBezTo>
                    <a:cubicBezTo>
                      <a:pt x="959" y="390"/>
                      <a:pt x="959" y="390"/>
                      <a:pt x="959" y="390"/>
                    </a:cubicBezTo>
                    <a:cubicBezTo>
                      <a:pt x="955" y="345"/>
                      <a:pt x="955" y="345"/>
                      <a:pt x="955" y="345"/>
                    </a:cubicBezTo>
                    <a:cubicBezTo>
                      <a:pt x="939" y="188"/>
                      <a:pt x="939" y="188"/>
                      <a:pt x="939" y="188"/>
                    </a:cubicBezTo>
                    <a:cubicBezTo>
                      <a:pt x="939" y="187"/>
                      <a:pt x="939" y="187"/>
                      <a:pt x="939" y="186"/>
                    </a:cubicBezTo>
                    <a:cubicBezTo>
                      <a:pt x="927" y="81"/>
                      <a:pt x="838" y="0"/>
                      <a:pt x="732" y="0"/>
                    </a:cubicBezTo>
                    <a:cubicBezTo>
                      <a:pt x="299" y="0"/>
                      <a:pt x="299" y="0"/>
                      <a:pt x="299" y="0"/>
                    </a:cubicBezTo>
                    <a:cubicBezTo>
                      <a:pt x="195" y="0"/>
                      <a:pt x="107" y="77"/>
                      <a:pt x="93" y="179"/>
                    </a:cubicBezTo>
                    <a:cubicBezTo>
                      <a:pt x="92" y="182"/>
                      <a:pt x="92" y="185"/>
                      <a:pt x="92" y="188"/>
                    </a:cubicBezTo>
                    <a:cubicBezTo>
                      <a:pt x="85" y="253"/>
                      <a:pt x="85" y="253"/>
                      <a:pt x="85" y="253"/>
                    </a:cubicBezTo>
                    <a:cubicBezTo>
                      <a:pt x="79" y="320"/>
                      <a:pt x="79" y="320"/>
                      <a:pt x="79" y="320"/>
                    </a:cubicBezTo>
                    <a:cubicBezTo>
                      <a:pt x="79" y="320"/>
                      <a:pt x="79" y="320"/>
                      <a:pt x="79" y="320"/>
                    </a:cubicBezTo>
                    <a:cubicBezTo>
                      <a:pt x="76" y="345"/>
                      <a:pt x="76" y="345"/>
                      <a:pt x="76" y="345"/>
                    </a:cubicBezTo>
                    <a:cubicBezTo>
                      <a:pt x="74" y="370"/>
                      <a:pt x="74" y="370"/>
                      <a:pt x="74" y="370"/>
                    </a:cubicBezTo>
                    <a:cubicBezTo>
                      <a:pt x="67" y="438"/>
                      <a:pt x="67" y="438"/>
                      <a:pt x="67" y="438"/>
                    </a:cubicBezTo>
                    <a:cubicBezTo>
                      <a:pt x="67" y="438"/>
                      <a:pt x="67" y="438"/>
                      <a:pt x="67" y="438"/>
                    </a:cubicBezTo>
                    <a:cubicBezTo>
                      <a:pt x="0" y="1110"/>
                      <a:pt x="0" y="1110"/>
                      <a:pt x="0" y="1110"/>
                    </a:cubicBezTo>
                    <a:cubicBezTo>
                      <a:pt x="1030" y="1110"/>
                      <a:pt x="1030" y="1110"/>
                      <a:pt x="1030" y="1110"/>
                    </a:cubicBezTo>
                    <a:lnTo>
                      <a:pt x="975" y="555"/>
                    </a:lnTo>
                    <a:close/>
                    <a:moveTo>
                      <a:pt x="136" y="192"/>
                    </a:moveTo>
                    <a:cubicBezTo>
                      <a:pt x="144" y="108"/>
                      <a:pt x="214" y="44"/>
                      <a:pt x="299" y="44"/>
                    </a:cubicBezTo>
                    <a:cubicBezTo>
                      <a:pt x="732" y="44"/>
                      <a:pt x="732" y="44"/>
                      <a:pt x="732" y="44"/>
                    </a:cubicBezTo>
                    <a:cubicBezTo>
                      <a:pt x="817" y="44"/>
                      <a:pt x="887" y="108"/>
                      <a:pt x="895" y="192"/>
                    </a:cubicBezTo>
                    <a:cubicBezTo>
                      <a:pt x="915" y="394"/>
                      <a:pt x="915" y="394"/>
                      <a:pt x="915" y="394"/>
                    </a:cubicBezTo>
                    <a:cubicBezTo>
                      <a:pt x="924" y="479"/>
                      <a:pt x="924" y="479"/>
                      <a:pt x="924" y="479"/>
                    </a:cubicBezTo>
                    <a:cubicBezTo>
                      <a:pt x="878" y="494"/>
                      <a:pt x="833" y="501"/>
                      <a:pt x="789" y="501"/>
                    </a:cubicBezTo>
                    <a:cubicBezTo>
                      <a:pt x="715" y="501"/>
                      <a:pt x="645" y="481"/>
                      <a:pt x="580" y="442"/>
                    </a:cubicBezTo>
                    <a:cubicBezTo>
                      <a:pt x="531" y="413"/>
                      <a:pt x="504" y="382"/>
                      <a:pt x="503" y="382"/>
                    </a:cubicBezTo>
                    <a:cubicBezTo>
                      <a:pt x="503" y="382"/>
                      <a:pt x="503" y="382"/>
                      <a:pt x="503" y="382"/>
                    </a:cubicBezTo>
                    <a:cubicBezTo>
                      <a:pt x="503" y="382"/>
                      <a:pt x="503" y="382"/>
                      <a:pt x="503" y="382"/>
                    </a:cubicBezTo>
                    <a:cubicBezTo>
                      <a:pt x="424" y="295"/>
                      <a:pt x="325" y="249"/>
                      <a:pt x="217" y="249"/>
                    </a:cubicBezTo>
                    <a:cubicBezTo>
                      <a:pt x="184" y="249"/>
                      <a:pt x="154" y="253"/>
                      <a:pt x="129" y="259"/>
                    </a:cubicBezTo>
                    <a:lnTo>
                      <a:pt x="136" y="19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9" name="Rounded Rectangle 38"/>
          <p:cNvSpPr/>
          <p:nvPr/>
        </p:nvSpPr>
        <p:spPr>
          <a:xfrm>
            <a:off x="3222493" y="3500024"/>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Physical distancing</a:t>
            </a:r>
          </a:p>
        </p:txBody>
      </p:sp>
      <p:sp>
        <p:nvSpPr>
          <p:cNvPr id="40" name="Freeform 39"/>
          <p:cNvSpPr/>
          <p:nvPr/>
        </p:nvSpPr>
        <p:spPr>
          <a:xfrm rot="16200000">
            <a:off x="3322016" y="3400503"/>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3623595"/>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7" name="Group 9">
            <a:extLst>
              <a:ext uri="{FF2B5EF4-FFF2-40B4-BE49-F238E27FC236}">
                <a16:creationId xmlns:a16="http://schemas.microsoft.com/office/drawing/2014/main" id="{6CE7620A-E7DF-461B-A45F-403362C7666A}"/>
              </a:ext>
            </a:extLst>
          </p:cNvPr>
          <p:cNvGrpSpPr>
            <a:grpSpLocks noChangeAspect="1"/>
          </p:cNvGrpSpPr>
          <p:nvPr/>
        </p:nvGrpSpPr>
        <p:grpSpPr bwMode="auto">
          <a:xfrm>
            <a:off x="3282733" y="3509787"/>
            <a:ext cx="365422" cy="365760"/>
            <a:chOff x="1682" y="0"/>
            <a:chExt cx="4316" cy="4320"/>
          </a:xfrm>
        </p:grpSpPr>
        <p:sp>
          <p:nvSpPr>
            <p:cNvPr id="48" name="AutoShape 8">
              <a:extLst>
                <a:ext uri="{FF2B5EF4-FFF2-40B4-BE49-F238E27FC236}">
                  <a16:creationId xmlns:a16="http://schemas.microsoft.com/office/drawing/2014/main" id="{E3BD8820-5E85-44A9-ABEC-AA79AFA6E2D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9" name="Freeform 10">
              <a:extLst>
                <a:ext uri="{FF2B5EF4-FFF2-40B4-BE49-F238E27FC236}">
                  <a16:creationId xmlns:a16="http://schemas.microsoft.com/office/drawing/2014/main" id="{B7DD58C0-34F0-4F1C-B548-3F6547BF4AE9}"/>
                </a:ext>
              </a:extLst>
            </p:cNvPr>
            <p:cNvSpPr>
              <a:spLocks noEditPoints="1"/>
            </p:cNvSpPr>
            <p:nvPr/>
          </p:nvSpPr>
          <p:spPr bwMode="auto">
            <a:xfrm>
              <a:off x="1948" y="782"/>
              <a:ext cx="3537" cy="2760"/>
            </a:xfrm>
            <a:custGeom>
              <a:avLst/>
              <a:gdLst>
                <a:gd name="T0" fmla="*/ 706 w 1888"/>
                <a:gd name="T1" fmla="*/ 1198 h 1472"/>
                <a:gd name="T2" fmla="*/ 750 w 1888"/>
                <a:gd name="T3" fmla="*/ 1171 h 1472"/>
                <a:gd name="T4" fmla="*/ 750 w 1888"/>
                <a:gd name="T5" fmla="*/ 1384 h 1472"/>
                <a:gd name="T6" fmla="*/ 740 w 1888"/>
                <a:gd name="T7" fmla="*/ 1403 h 1472"/>
                <a:gd name="T8" fmla="*/ 414 w 1888"/>
                <a:gd name="T9" fmla="*/ 1472 h 1472"/>
                <a:gd name="T10" fmla="*/ 381 w 1888"/>
                <a:gd name="T11" fmla="*/ 1472 h 1472"/>
                <a:gd name="T12" fmla="*/ 360 w 1888"/>
                <a:gd name="T13" fmla="*/ 1450 h 1472"/>
                <a:gd name="T14" fmla="*/ 360 w 1888"/>
                <a:gd name="T15" fmla="*/ 1253 h 1472"/>
                <a:gd name="T16" fmla="*/ 279 w 1888"/>
                <a:gd name="T17" fmla="*/ 1256 h 1472"/>
                <a:gd name="T18" fmla="*/ 140 w 1888"/>
                <a:gd name="T19" fmla="*/ 1231 h 1472"/>
                <a:gd name="T20" fmla="*/ 115 w 1888"/>
                <a:gd name="T21" fmla="*/ 1086 h 1472"/>
                <a:gd name="T22" fmla="*/ 117 w 1888"/>
                <a:gd name="T23" fmla="*/ 1004 h 1472"/>
                <a:gd name="T24" fmla="*/ 12 w 1888"/>
                <a:gd name="T25" fmla="*/ 954 h 1472"/>
                <a:gd name="T26" fmla="*/ 53 w 1888"/>
                <a:gd name="T27" fmla="*/ 863 h 1472"/>
                <a:gd name="T28" fmla="*/ 103 w 1888"/>
                <a:gd name="T29" fmla="*/ 784 h 1472"/>
                <a:gd name="T30" fmla="*/ 108 w 1888"/>
                <a:gd name="T31" fmla="*/ 712 h 1472"/>
                <a:gd name="T32" fmla="*/ 110 w 1888"/>
                <a:gd name="T33" fmla="*/ 667 h 1472"/>
                <a:gd name="T34" fmla="*/ 117 w 1888"/>
                <a:gd name="T35" fmla="*/ 621 h 1472"/>
                <a:gd name="T36" fmla="*/ 155 w 1888"/>
                <a:gd name="T37" fmla="*/ 659 h 1472"/>
                <a:gd name="T38" fmla="*/ 154 w 1888"/>
                <a:gd name="T39" fmla="*/ 671 h 1472"/>
                <a:gd name="T40" fmla="*/ 152 w 1888"/>
                <a:gd name="T41" fmla="*/ 714 h 1472"/>
                <a:gd name="T42" fmla="*/ 143 w 1888"/>
                <a:gd name="T43" fmla="*/ 801 h 1472"/>
                <a:gd name="T44" fmla="*/ 84 w 1888"/>
                <a:gd name="T45" fmla="*/ 894 h 1472"/>
                <a:gd name="T46" fmla="*/ 54 w 1888"/>
                <a:gd name="T47" fmla="*/ 939 h 1472"/>
                <a:gd name="T48" fmla="*/ 138 w 1888"/>
                <a:gd name="T49" fmla="*/ 959 h 1472"/>
                <a:gd name="T50" fmla="*/ 156 w 1888"/>
                <a:gd name="T51" fmla="*/ 965 h 1472"/>
                <a:gd name="T52" fmla="*/ 163 w 1888"/>
                <a:gd name="T53" fmla="*/ 982 h 1472"/>
                <a:gd name="T54" fmla="*/ 171 w 1888"/>
                <a:gd name="T55" fmla="*/ 1200 h 1472"/>
                <a:gd name="T56" fmla="*/ 270 w 1888"/>
                <a:gd name="T57" fmla="*/ 1212 h 1472"/>
                <a:gd name="T58" fmla="*/ 275 w 1888"/>
                <a:gd name="T59" fmla="*/ 1212 h 1472"/>
                <a:gd name="T60" fmla="*/ 377 w 1888"/>
                <a:gd name="T61" fmla="*/ 1207 h 1472"/>
                <a:gd name="T62" fmla="*/ 395 w 1888"/>
                <a:gd name="T63" fmla="*/ 1210 h 1472"/>
                <a:gd name="T64" fmla="*/ 404 w 1888"/>
                <a:gd name="T65" fmla="*/ 1228 h 1472"/>
                <a:gd name="T66" fmla="*/ 404 w 1888"/>
                <a:gd name="T67" fmla="*/ 1428 h 1472"/>
                <a:gd name="T68" fmla="*/ 706 w 1888"/>
                <a:gd name="T69" fmla="*/ 1372 h 1472"/>
                <a:gd name="T70" fmla="*/ 706 w 1888"/>
                <a:gd name="T71" fmla="*/ 1198 h 1472"/>
                <a:gd name="T72" fmla="*/ 1887 w 1888"/>
                <a:gd name="T73" fmla="*/ 259 h 1472"/>
                <a:gd name="T74" fmla="*/ 1446 w 1888"/>
                <a:gd name="T75" fmla="*/ 17 h 1472"/>
                <a:gd name="T76" fmla="*/ 898 w 1888"/>
                <a:gd name="T77" fmla="*/ 288 h 1472"/>
                <a:gd name="T78" fmla="*/ 1172 w 1888"/>
                <a:gd name="T79" fmla="*/ 1085 h 1472"/>
                <a:gd name="T80" fmla="*/ 1181 w 1888"/>
                <a:gd name="T81" fmla="*/ 663 h 1472"/>
                <a:gd name="T82" fmla="*/ 1571 w 1888"/>
                <a:gd name="T83" fmla="*/ 549 h 1472"/>
                <a:gd name="T84" fmla="*/ 1510 w 1888"/>
                <a:gd name="T85" fmla="*/ 608 h 1472"/>
                <a:gd name="T86" fmla="*/ 1518 w 1888"/>
                <a:gd name="T87" fmla="*/ 621 h 1472"/>
                <a:gd name="T88" fmla="*/ 1836 w 1888"/>
                <a:gd name="T89" fmla="*/ 381 h 1472"/>
                <a:gd name="T90" fmla="*/ 1836 w 1888"/>
                <a:gd name="T91" fmla="*/ 381 h 1472"/>
                <a:gd name="T92" fmla="*/ 1887 w 1888"/>
                <a:gd name="T93" fmla="*/ 267 h 1472"/>
                <a:gd name="T94" fmla="*/ 1887 w 1888"/>
                <a:gd name="T95" fmla="*/ 259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8" h="1472">
                  <a:moveTo>
                    <a:pt x="706" y="1198"/>
                  </a:moveTo>
                  <a:cubicBezTo>
                    <a:pt x="717" y="1194"/>
                    <a:pt x="731" y="1186"/>
                    <a:pt x="750" y="1171"/>
                  </a:cubicBezTo>
                  <a:cubicBezTo>
                    <a:pt x="750" y="1384"/>
                    <a:pt x="750" y="1384"/>
                    <a:pt x="750" y="1384"/>
                  </a:cubicBezTo>
                  <a:cubicBezTo>
                    <a:pt x="750" y="1392"/>
                    <a:pt x="746" y="1399"/>
                    <a:pt x="740" y="1403"/>
                  </a:cubicBezTo>
                  <a:cubicBezTo>
                    <a:pt x="637" y="1465"/>
                    <a:pt x="481" y="1472"/>
                    <a:pt x="414" y="1472"/>
                  </a:cubicBezTo>
                  <a:cubicBezTo>
                    <a:pt x="395" y="1472"/>
                    <a:pt x="383" y="1472"/>
                    <a:pt x="381" y="1472"/>
                  </a:cubicBezTo>
                  <a:cubicBezTo>
                    <a:pt x="370" y="1471"/>
                    <a:pt x="360" y="1461"/>
                    <a:pt x="360" y="1450"/>
                  </a:cubicBezTo>
                  <a:cubicBezTo>
                    <a:pt x="360" y="1253"/>
                    <a:pt x="360" y="1253"/>
                    <a:pt x="360" y="1253"/>
                  </a:cubicBezTo>
                  <a:cubicBezTo>
                    <a:pt x="335" y="1255"/>
                    <a:pt x="300" y="1256"/>
                    <a:pt x="279" y="1256"/>
                  </a:cubicBezTo>
                  <a:cubicBezTo>
                    <a:pt x="179" y="1257"/>
                    <a:pt x="152" y="1243"/>
                    <a:pt x="140" y="1231"/>
                  </a:cubicBezTo>
                  <a:cubicBezTo>
                    <a:pt x="128" y="1219"/>
                    <a:pt x="115" y="1191"/>
                    <a:pt x="115" y="1086"/>
                  </a:cubicBezTo>
                  <a:cubicBezTo>
                    <a:pt x="115" y="1054"/>
                    <a:pt x="116" y="1024"/>
                    <a:pt x="117" y="1004"/>
                  </a:cubicBezTo>
                  <a:cubicBezTo>
                    <a:pt x="51" y="1004"/>
                    <a:pt x="19" y="973"/>
                    <a:pt x="12" y="954"/>
                  </a:cubicBezTo>
                  <a:cubicBezTo>
                    <a:pt x="0" y="927"/>
                    <a:pt x="32" y="884"/>
                    <a:pt x="53" y="863"/>
                  </a:cubicBezTo>
                  <a:cubicBezTo>
                    <a:pt x="75" y="841"/>
                    <a:pt x="93" y="808"/>
                    <a:pt x="103" y="784"/>
                  </a:cubicBezTo>
                  <a:cubicBezTo>
                    <a:pt x="106" y="774"/>
                    <a:pt x="107" y="737"/>
                    <a:pt x="108" y="712"/>
                  </a:cubicBezTo>
                  <a:cubicBezTo>
                    <a:pt x="109" y="695"/>
                    <a:pt x="109" y="679"/>
                    <a:pt x="110" y="667"/>
                  </a:cubicBezTo>
                  <a:cubicBezTo>
                    <a:pt x="111" y="654"/>
                    <a:pt x="114" y="637"/>
                    <a:pt x="117" y="621"/>
                  </a:cubicBezTo>
                  <a:cubicBezTo>
                    <a:pt x="128" y="633"/>
                    <a:pt x="141" y="646"/>
                    <a:pt x="155" y="659"/>
                  </a:cubicBezTo>
                  <a:cubicBezTo>
                    <a:pt x="155" y="663"/>
                    <a:pt x="154" y="667"/>
                    <a:pt x="154" y="671"/>
                  </a:cubicBezTo>
                  <a:cubicBezTo>
                    <a:pt x="153" y="682"/>
                    <a:pt x="152" y="697"/>
                    <a:pt x="152" y="714"/>
                  </a:cubicBezTo>
                  <a:cubicBezTo>
                    <a:pt x="151" y="757"/>
                    <a:pt x="150" y="785"/>
                    <a:pt x="143" y="801"/>
                  </a:cubicBezTo>
                  <a:cubicBezTo>
                    <a:pt x="138" y="814"/>
                    <a:pt x="117" y="861"/>
                    <a:pt x="84" y="894"/>
                  </a:cubicBezTo>
                  <a:cubicBezTo>
                    <a:pt x="66" y="912"/>
                    <a:pt x="56" y="931"/>
                    <a:pt x="54" y="939"/>
                  </a:cubicBezTo>
                  <a:cubicBezTo>
                    <a:pt x="60" y="945"/>
                    <a:pt x="82" y="965"/>
                    <a:pt x="138" y="959"/>
                  </a:cubicBezTo>
                  <a:cubicBezTo>
                    <a:pt x="145" y="958"/>
                    <a:pt x="151" y="960"/>
                    <a:pt x="156" y="965"/>
                  </a:cubicBezTo>
                  <a:cubicBezTo>
                    <a:pt x="161" y="969"/>
                    <a:pt x="163" y="976"/>
                    <a:pt x="163" y="982"/>
                  </a:cubicBezTo>
                  <a:cubicBezTo>
                    <a:pt x="155" y="1085"/>
                    <a:pt x="159" y="1185"/>
                    <a:pt x="171" y="1200"/>
                  </a:cubicBezTo>
                  <a:cubicBezTo>
                    <a:pt x="172" y="1201"/>
                    <a:pt x="186" y="1212"/>
                    <a:pt x="270" y="1212"/>
                  </a:cubicBezTo>
                  <a:cubicBezTo>
                    <a:pt x="272" y="1212"/>
                    <a:pt x="273" y="1212"/>
                    <a:pt x="275" y="1212"/>
                  </a:cubicBezTo>
                  <a:cubicBezTo>
                    <a:pt x="324" y="1212"/>
                    <a:pt x="370" y="1208"/>
                    <a:pt x="377" y="1207"/>
                  </a:cubicBezTo>
                  <a:cubicBezTo>
                    <a:pt x="383" y="1205"/>
                    <a:pt x="389" y="1206"/>
                    <a:pt x="395" y="1210"/>
                  </a:cubicBezTo>
                  <a:cubicBezTo>
                    <a:pt x="401" y="1214"/>
                    <a:pt x="404" y="1221"/>
                    <a:pt x="404" y="1228"/>
                  </a:cubicBezTo>
                  <a:cubicBezTo>
                    <a:pt x="404" y="1428"/>
                    <a:pt x="404" y="1428"/>
                    <a:pt x="404" y="1428"/>
                  </a:cubicBezTo>
                  <a:cubicBezTo>
                    <a:pt x="459" y="1429"/>
                    <a:pt x="609" y="1425"/>
                    <a:pt x="706" y="1372"/>
                  </a:cubicBezTo>
                  <a:lnTo>
                    <a:pt x="706" y="1198"/>
                  </a:lnTo>
                  <a:close/>
                  <a:moveTo>
                    <a:pt x="1887" y="259"/>
                  </a:moveTo>
                  <a:cubicBezTo>
                    <a:pt x="1888" y="187"/>
                    <a:pt x="1772" y="37"/>
                    <a:pt x="1446" y="17"/>
                  </a:cubicBezTo>
                  <a:cubicBezTo>
                    <a:pt x="1160" y="0"/>
                    <a:pt x="974" y="142"/>
                    <a:pt x="898" y="288"/>
                  </a:cubicBezTo>
                  <a:cubicBezTo>
                    <a:pt x="683" y="701"/>
                    <a:pt x="1137" y="1101"/>
                    <a:pt x="1172" y="1085"/>
                  </a:cubicBezTo>
                  <a:cubicBezTo>
                    <a:pt x="1223" y="1062"/>
                    <a:pt x="1012" y="832"/>
                    <a:pt x="1181" y="663"/>
                  </a:cubicBezTo>
                  <a:cubicBezTo>
                    <a:pt x="1181" y="663"/>
                    <a:pt x="1383" y="625"/>
                    <a:pt x="1571" y="549"/>
                  </a:cubicBezTo>
                  <a:cubicBezTo>
                    <a:pt x="1559" y="565"/>
                    <a:pt x="1540" y="585"/>
                    <a:pt x="1510" y="608"/>
                  </a:cubicBezTo>
                  <a:cubicBezTo>
                    <a:pt x="1503" y="614"/>
                    <a:pt x="1510" y="625"/>
                    <a:pt x="1518" y="621"/>
                  </a:cubicBezTo>
                  <a:cubicBezTo>
                    <a:pt x="1614" y="572"/>
                    <a:pt x="1788" y="447"/>
                    <a:pt x="1836" y="381"/>
                  </a:cubicBezTo>
                  <a:cubicBezTo>
                    <a:pt x="1836" y="381"/>
                    <a:pt x="1836" y="381"/>
                    <a:pt x="1836" y="381"/>
                  </a:cubicBezTo>
                  <a:cubicBezTo>
                    <a:pt x="1865" y="346"/>
                    <a:pt x="1884" y="309"/>
                    <a:pt x="1887" y="267"/>
                  </a:cubicBezTo>
                  <a:lnTo>
                    <a:pt x="1887" y="2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0" name="Freeform 11">
              <a:extLst>
                <a:ext uri="{FF2B5EF4-FFF2-40B4-BE49-F238E27FC236}">
                  <a16:creationId xmlns:a16="http://schemas.microsoft.com/office/drawing/2014/main" id="{6093B9A4-FDEF-4A7E-A35A-4911ED82F09A}"/>
                </a:ext>
              </a:extLst>
            </p:cNvPr>
            <p:cNvSpPr>
              <a:spLocks noEditPoints="1"/>
            </p:cNvSpPr>
            <p:nvPr/>
          </p:nvSpPr>
          <p:spPr bwMode="auto">
            <a:xfrm>
              <a:off x="2152" y="1329"/>
              <a:ext cx="3578" cy="2213"/>
            </a:xfrm>
            <a:custGeom>
              <a:avLst/>
              <a:gdLst>
                <a:gd name="T0" fmla="*/ 1896 w 1910"/>
                <a:gd name="T1" fmla="*/ 537 h 1180"/>
                <a:gd name="T2" fmla="*/ 1768 w 1910"/>
                <a:gd name="T3" fmla="*/ 596 h 1180"/>
                <a:gd name="T4" fmla="*/ 1764 w 1910"/>
                <a:gd name="T5" fmla="*/ 596 h 1180"/>
                <a:gd name="T6" fmla="*/ 1767 w 1910"/>
                <a:gd name="T7" fmla="*/ 704 h 1180"/>
                <a:gd name="T8" fmla="*/ 1737 w 1910"/>
                <a:gd name="T9" fmla="*/ 881 h 1180"/>
                <a:gd name="T10" fmla="*/ 1568 w 1910"/>
                <a:gd name="T11" fmla="*/ 911 h 1180"/>
                <a:gd name="T12" fmla="*/ 1461 w 1910"/>
                <a:gd name="T13" fmla="*/ 906 h 1180"/>
                <a:gd name="T14" fmla="*/ 1461 w 1910"/>
                <a:gd name="T15" fmla="*/ 1158 h 1180"/>
                <a:gd name="T16" fmla="*/ 1440 w 1910"/>
                <a:gd name="T17" fmla="*/ 1180 h 1180"/>
                <a:gd name="T18" fmla="*/ 1399 w 1910"/>
                <a:gd name="T19" fmla="*/ 1180 h 1180"/>
                <a:gd name="T20" fmla="*/ 996 w 1910"/>
                <a:gd name="T21" fmla="*/ 1095 h 1180"/>
                <a:gd name="T22" fmla="*/ 985 w 1910"/>
                <a:gd name="T23" fmla="*/ 1076 h 1180"/>
                <a:gd name="T24" fmla="*/ 985 w 1910"/>
                <a:gd name="T25" fmla="*/ 800 h 1180"/>
                <a:gd name="T26" fmla="*/ 1029 w 1910"/>
                <a:gd name="T27" fmla="*/ 829 h 1180"/>
                <a:gd name="T28" fmla="*/ 1029 w 1910"/>
                <a:gd name="T29" fmla="*/ 1063 h 1180"/>
                <a:gd name="T30" fmla="*/ 1417 w 1910"/>
                <a:gd name="T31" fmla="*/ 1136 h 1180"/>
                <a:gd name="T32" fmla="*/ 1417 w 1910"/>
                <a:gd name="T33" fmla="*/ 881 h 1180"/>
                <a:gd name="T34" fmla="*/ 1427 w 1910"/>
                <a:gd name="T35" fmla="*/ 863 h 1180"/>
                <a:gd name="T36" fmla="*/ 1444 w 1910"/>
                <a:gd name="T37" fmla="*/ 860 h 1180"/>
                <a:gd name="T38" fmla="*/ 1574 w 1910"/>
                <a:gd name="T39" fmla="*/ 867 h 1180"/>
                <a:gd name="T40" fmla="*/ 1706 w 1910"/>
                <a:gd name="T41" fmla="*/ 850 h 1180"/>
                <a:gd name="T42" fmla="*/ 1723 w 1910"/>
                <a:gd name="T43" fmla="*/ 704 h 1180"/>
                <a:gd name="T44" fmla="*/ 1718 w 1910"/>
                <a:gd name="T45" fmla="*/ 574 h 1180"/>
                <a:gd name="T46" fmla="*/ 1725 w 1910"/>
                <a:gd name="T47" fmla="*/ 556 h 1180"/>
                <a:gd name="T48" fmla="*/ 1742 w 1910"/>
                <a:gd name="T49" fmla="*/ 550 h 1180"/>
                <a:gd name="T50" fmla="*/ 1855 w 1910"/>
                <a:gd name="T51" fmla="*/ 522 h 1180"/>
                <a:gd name="T52" fmla="*/ 1814 w 1910"/>
                <a:gd name="T53" fmla="*/ 460 h 1180"/>
                <a:gd name="T54" fmla="*/ 1742 w 1910"/>
                <a:gd name="T55" fmla="*/ 346 h 1180"/>
                <a:gd name="T56" fmla="*/ 1731 w 1910"/>
                <a:gd name="T57" fmla="*/ 239 h 1180"/>
                <a:gd name="T58" fmla="*/ 1729 w 1910"/>
                <a:gd name="T59" fmla="*/ 185 h 1180"/>
                <a:gd name="T60" fmla="*/ 1725 w 1910"/>
                <a:gd name="T61" fmla="*/ 154 h 1180"/>
                <a:gd name="T62" fmla="*/ 1763 w 1910"/>
                <a:gd name="T63" fmla="*/ 115 h 1180"/>
                <a:gd name="T64" fmla="*/ 1773 w 1910"/>
                <a:gd name="T65" fmla="*/ 181 h 1180"/>
                <a:gd name="T66" fmla="*/ 1775 w 1910"/>
                <a:gd name="T67" fmla="*/ 238 h 1180"/>
                <a:gd name="T68" fmla="*/ 1783 w 1910"/>
                <a:gd name="T69" fmla="*/ 329 h 1180"/>
                <a:gd name="T70" fmla="*/ 1845 w 1910"/>
                <a:gd name="T71" fmla="*/ 429 h 1180"/>
                <a:gd name="T72" fmla="*/ 1896 w 1910"/>
                <a:gd name="T73" fmla="*/ 537 h 1180"/>
                <a:gd name="T74" fmla="*/ 794 w 1910"/>
                <a:gd name="T75" fmla="*/ 577 h 1180"/>
                <a:gd name="T76" fmla="*/ 692 w 1910"/>
                <a:gd name="T77" fmla="*/ 302 h 1180"/>
                <a:gd name="T78" fmla="*/ 700 w 1910"/>
                <a:gd name="T79" fmla="*/ 112 h 1180"/>
                <a:gd name="T80" fmla="*/ 355 w 1910"/>
                <a:gd name="T81" fmla="*/ 10 h 1180"/>
                <a:gd name="T82" fmla="*/ 2 w 1910"/>
                <a:gd name="T83" fmla="*/ 204 h 1180"/>
                <a:gd name="T84" fmla="*/ 2 w 1910"/>
                <a:gd name="T85" fmla="*/ 210 h 1180"/>
                <a:gd name="T86" fmla="*/ 42 w 1910"/>
                <a:gd name="T87" fmla="*/ 301 h 1180"/>
                <a:gd name="T88" fmla="*/ 42 w 1910"/>
                <a:gd name="T89" fmla="*/ 301 h 1180"/>
                <a:gd name="T90" fmla="*/ 297 w 1910"/>
                <a:gd name="T91" fmla="*/ 493 h 1180"/>
                <a:gd name="T92" fmla="*/ 303 w 1910"/>
                <a:gd name="T93" fmla="*/ 483 h 1180"/>
                <a:gd name="T94" fmla="*/ 255 w 1910"/>
                <a:gd name="T95" fmla="*/ 436 h 1180"/>
                <a:gd name="T96" fmla="*/ 567 w 1910"/>
                <a:gd name="T97" fmla="*/ 527 h 1180"/>
                <a:gd name="T98" fmla="*/ 575 w 1910"/>
                <a:gd name="T99" fmla="*/ 866 h 1180"/>
                <a:gd name="T100" fmla="*/ 803 w 1910"/>
                <a:gd name="T101" fmla="*/ 591 h 1180"/>
                <a:gd name="T102" fmla="*/ 794 w 1910"/>
                <a:gd name="T103" fmla="*/ 577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10" h="1180">
                  <a:moveTo>
                    <a:pt x="1896" y="537"/>
                  </a:moveTo>
                  <a:cubicBezTo>
                    <a:pt x="1889" y="555"/>
                    <a:pt x="1852" y="596"/>
                    <a:pt x="1768" y="596"/>
                  </a:cubicBezTo>
                  <a:cubicBezTo>
                    <a:pt x="1767" y="596"/>
                    <a:pt x="1765" y="596"/>
                    <a:pt x="1764" y="596"/>
                  </a:cubicBezTo>
                  <a:cubicBezTo>
                    <a:pt x="1765" y="621"/>
                    <a:pt x="1767" y="661"/>
                    <a:pt x="1767" y="704"/>
                  </a:cubicBezTo>
                  <a:cubicBezTo>
                    <a:pt x="1767" y="833"/>
                    <a:pt x="1751" y="866"/>
                    <a:pt x="1737" y="881"/>
                  </a:cubicBezTo>
                  <a:cubicBezTo>
                    <a:pt x="1724" y="894"/>
                    <a:pt x="1693" y="912"/>
                    <a:pt x="1568" y="911"/>
                  </a:cubicBezTo>
                  <a:cubicBezTo>
                    <a:pt x="1537" y="911"/>
                    <a:pt x="1491" y="908"/>
                    <a:pt x="1461" y="906"/>
                  </a:cubicBezTo>
                  <a:cubicBezTo>
                    <a:pt x="1461" y="1158"/>
                    <a:pt x="1461" y="1158"/>
                    <a:pt x="1461" y="1158"/>
                  </a:cubicBezTo>
                  <a:cubicBezTo>
                    <a:pt x="1461" y="1169"/>
                    <a:pt x="1451" y="1179"/>
                    <a:pt x="1440" y="1180"/>
                  </a:cubicBezTo>
                  <a:cubicBezTo>
                    <a:pt x="1437" y="1180"/>
                    <a:pt x="1423" y="1180"/>
                    <a:pt x="1399" y="1180"/>
                  </a:cubicBezTo>
                  <a:cubicBezTo>
                    <a:pt x="1316" y="1180"/>
                    <a:pt x="1123" y="1171"/>
                    <a:pt x="996" y="1095"/>
                  </a:cubicBezTo>
                  <a:cubicBezTo>
                    <a:pt x="989" y="1091"/>
                    <a:pt x="985" y="1084"/>
                    <a:pt x="985" y="1076"/>
                  </a:cubicBezTo>
                  <a:cubicBezTo>
                    <a:pt x="985" y="800"/>
                    <a:pt x="985" y="800"/>
                    <a:pt x="985" y="800"/>
                  </a:cubicBezTo>
                  <a:cubicBezTo>
                    <a:pt x="1004" y="815"/>
                    <a:pt x="1018" y="824"/>
                    <a:pt x="1029" y="829"/>
                  </a:cubicBezTo>
                  <a:cubicBezTo>
                    <a:pt x="1029" y="1063"/>
                    <a:pt x="1029" y="1063"/>
                    <a:pt x="1029" y="1063"/>
                  </a:cubicBezTo>
                  <a:cubicBezTo>
                    <a:pt x="1156" y="1133"/>
                    <a:pt x="1353" y="1137"/>
                    <a:pt x="1417" y="1136"/>
                  </a:cubicBezTo>
                  <a:cubicBezTo>
                    <a:pt x="1417" y="881"/>
                    <a:pt x="1417" y="881"/>
                    <a:pt x="1417" y="881"/>
                  </a:cubicBezTo>
                  <a:cubicBezTo>
                    <a:pt x="1417" y="874"/>
                    <a:pt x="1420" y="867"/>
                    <a:pt x="1427" y="863"/>
                  </a:cubicBezTo>
                  <a:cubicBezTo>
                    <a:pt x="1432" y="859"/>
                    <a:pt x="1438" y="858"/>
                    <a:pt x="1444" y="860"/>
                  </a:cubicBezTo>
                  <a:cubicBezTo>
                    <a:pt x="1453" y="861"/>
                    <a:pt x="1511" y="867"/>
                    <a:pt x="1574" y="867"/>
                  </a:cubicBezTo>
                  <a:cubicBezTo>
                    <a:pt x="1688" y="867"/>
                    <a:pt x="1705" y="851"/>
                    <a:pt x="1706" y="850"/>
                  </a:cubicBezTo>
                  <a:cubicBezTo>
                    <a:pt x="1708" y="848"/>
                    <a:pt x="1723" y="829"/>
                    <a:pt x="1723" y="704"/>
                  </a:cubicBezTo>
                  <a:cubicBezTo>
                    <a:pt x="1723" y="638"/>
                    <a:pt x="1718" y="575"/>
                    <a:pt x="1718" y="574"/>
                  </a:cubicBezTo>
                  <a:cubicBezTo>
                    <a:pt x="1718" y="567"/>
                    <a:pt x="1720" y="561"/>
                    <a:pt x="1725" y="556"/>
                  </a:cubicBezTo>
                  <a:cubicBezTo>
                    <a:pt x="1729" y="552"/>
                    <a:pt x="1736" y="550"/>
                    <a:pt x="1742" y="550"/>
                  </a:cubicBezTo>
                  <a:cubicBezTo>
                    <a:pt x="1815" y="558"/>
                    <a:pt x="1848" y="532"/>
                    <a:pt x="1855" y="522"/>
                  </a:cubicBezTo>
                  <a:cubicBezTo>
                    <a:pt x="1853" y="513"/>
                    <a:pt x="1841" y="487"/>
                    <a:pt x="1814" y="460"/>
                  </a:cubicBezTo>
                  <a:cubicBezTo>
                    <a:pt x="1774" y="420"/>
                    <a:pt x="1749" y="362"/>
                    <a:pt x="1742" y="346"/>
                  </a:cubicBezTo>
                  <a:cubicBezTo>
                    <a:pt x="1734" y="327"/>
                    <a:pt x="1733" y="291"/>
                    <a:pt x="1731" y="239"/>
                  </a:cubicBezTo>
                  <a:cubicBezTo>
                    <a:pt x="1731" y="219"/>
                    <a:pt x="1730" y="199"/>
                    <a:pt x="1729" y="185"/>
                  </a:cubicBezTo>
                  <a:cubicBezTo>
                    <a:pt x="1729" y="176"/>
                    <a:pt x="1727" y="165"/>
                    <a:pt x="1725" y="154"/>
                  </a:cubicBezTo>
                  <a:cubicBezTo>
                    <a:pt x="1739" y="141"/>
                    <a:pt x="1752" y="128"/>
                    <a:pt x="1763" y="115"/>
                  </a:cubicBezTo>
                  <a:cubicBezTo>
                    <a:pt x="1767" y="138"/>
                    <a:pt x="1772" y="163"/>
                    <a:pt x="1773" y="181"/>
                  </a:cubicBezTo>
                  <a:cubicBezTo>
                    <a:pt x="1774" y="197"/>
                    <a:pt x="1775" y="217"/>
                    <a:pt x="1775" y="238"/>
                  </a:cubicBezTo>
                  <a:cubicBezTo>
                    <a:pt x="1776" y="271"/>
                    <a:pt x="1777" y="316"/>
                    <a:pt x="1783" y="329"/>
                  </a:cubicBezTo>
                  <a:cubicBezTo>
                    <a:pt x="1795" y="359"/>
                    <a:pt x="1818" y="402"/>
                    <a:pt x="1845" y="429"/>
                  </a:cubicBezTo>
                  <a:cubicBezTo>
                    <a:pt x="1869" y="453"/>
                    <a:pt x="1910" y="506"/>
                    <a:pt x="1896" y="537"/>
                  </a:cubicBezTo>
                  <a:close/>
                  <a:moveTo>
                    <a:pt x="794" y="577"/>
                  </a:moveTo>
                  <a:cubicBezTo>
                    <a:pt x="739" y="486"/>
                    <a:pt x="705" y="394"/>
                    <a:pt x="692" y="302"/>
                  </a:cubicBezTo>
                  <a:cubicBezTo>
                    <a:pt x="684" y="237"/>
                    <a:pt x="686" y="173"/>
                    <a:pt x="700" y="112"/>
                  </a:cubicBezTo>
                  <a:cubicBezTo>
                    <a:pt x="621" y="46"/>
                    <a:pt x="505" y="0"/>
                    <a:pt x="355" y="10"/>
                  </a:cubicBezTo>
                  <a:cubicBezTo>
                    <a:pt x="93" y="26"/>
                    <a:pt x="0" y="146"/>
                    <a:pt x="2" y="204"/>
                  </a:cubicBezTo>
                  <a:cubicBezTo>
                    <a:pt x="2" y="210"/>
                    <a:pt x="2" y="210"/>
                    <a:pt x="2" y="210"/>
                  </a:cubicBezTo>
                  <a:cubicBezTo>
                    <a:pt x="4" y="243"/>
                    <a:pt x="19" y="273"/>
                    <a:pt x="42" y="301"/>
                  </a:cubicBezTo>
                  <a:cubicBezTo>
                    <a:pt x="42" y="301"/>
                    <a:pt x="42" y="301"/>
                    <a:pt x="42" y="301"/>
                  </a:cubicBezTo>
                  <a:cubicBezTo>
                    <a:pt x="80" y="354"/>
                    <a:pt x="220" y="454"/>
                    <a:pt x="297" y="493"/>
                  </a:cubicBezTo>
                  <a:cubicBezTo>
                    <a:pt x="304" y="497"/>
                    <a:pt x="309" y="488"/>
                    <a:pt x="303" y="483"/>
                  </a:cubicBezTo>
                  <a:cubicBezTo>
                    <a:pt x="280" y="465"/>
                    <a:pt x="265" y="449"/>
                    <a:pt x="255" y="436"/>
                  </a:cubicBezTo>
                  <a:cubicBezTo>
                    <a:pt x="405" y="497"/>
                    <a:pt x="567" y="527"/>
                    <a:pt x="567" y="527"/>
                  </a:cubicBezTo>
                  <a:cubicBezTo>
                    <a:pt x="703" y="662"/>
                    <a:pt x="534" y="847"/>
                    <a:pt x="575" y="866"/>
                  </a:cubicBezTo>
                  <a:cubicBezTo>
                    <a:pt x="592" y="873"/>
                    <a:pt x="733" y="757"/>
                    <a:pt x="803" y="591"/>
                  </a:cubicBezTo>
                  <a:cubicBezTo>
                    <a:pt x="800" y="586"/>
                    <a:pt x="797" y="582"/>
                    <a:pt x="794" y="5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751798"/>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NavigationTriangle">
            <a:extLst>
              <a:ext uri="{FF2B5EF4-FFF2-40B4-BE49-F238E27FC236}">
                <a16:creationId xmlns:a16="http://schemas.microsoft.com/office/drawing/2014/main" id="{EBBA586E-C835-487F-9839-3BAEC60C14F7}"/>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9" name="Group 58">
            <a:extLst>
              <a:ext uri="{FF2B5EF4-FFF2-40B4-BE49-F238E27FC236}">
                <a16:creationId xmlns:a16="http://schemas.microsoft.com/office/drawing/2014/main" id="{3E5DEC95-1E87-4E2F-A494-08F4B4A1120F}"/>
              </a:ext>
            </a:extLst>
          </p:cNvPr>
          <p:cNvGrpSpPr>
            <a:grpSpLocks noChangeAspect="1"/>
          </p:cNvGrpSpPr>
          <p:nvPr/>
        </p:nvGrpSpPr>
        <p:grpSpPr>
          <a:xfrm>
            <a:off x="11597865" y="3926"/>
            <a:ext cx="618874" cy="618874"/>
            <a:chOff x="5294313" y="2627313"/>
            <a:chExt cx="1603375" cy="1603375"/>
          </a:xfrm>
        </p:grpSpPr>
        <p:sp>
          <p:nvSpPr>
            <p:cNvPr id="60" name="AutoShape 3">
              <a:extLst>
                <a:ext uri="{FF2B5EF4-FFF2-40B4-BE49-F238E27FC236}">
                  <a16:creationId xmlns:a16="http://schemas.microsoft.com/office/drawing/2014/main" id="{01F923ED-7008-474E-9E38-2ABA5E047227}"/>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1" name="Freeform 7">
              <a:extLst>
                <a:ext uri="{FF2B5EF4-FFF2-40B4-BE49-F238E27FC236}">
                  <a16:creationId xmlns:a16="http://schemas.microsoft.com/office/drawing/2014/main" id="{94250F24-E0C6-442A-80D8-3D6FB82CB7FC}"/>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56" name="TextBox 55">
            <a:extLst>
              <a:ext uri="{FF2B5EF4-FFF2-40B4-BE49-F238E27FC236}">
                <a16:creationId xmlns:a16="http://schemas.microsoft.com/office/drawing/2014/main" id="{D96BA7AF-66C1-4E84-973A-F3E4E1ED0DA4}"/>
              </a:ext>
            </a:extLst>
          </p:cNvPr>
          <p:cNvSpPr txBox="1"/>
          <p:nvPr/>
        </p:nvSpPr>
        <p:spPr>
          <a:xfrm>
            <a:off x="9229207" y="0"/>
            <a:ext cx="1865511"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TRANSPORTATION</a:t>
            </a:r>
          </a:p>
        </p:txBody>
      </p:sp>
    </p:spTree>
    <p:extLst>
      <p:ext uri="{BB962C8B-B14F-4D97-AF65-F5344CB8AC3E}">
        <p14:creationId xmlns:p14="http://schemas.microsoft.com/office/powerpoint/2010/main" val="21068246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30000" y="622800"/>
            <a:ext cx="10933350" cy="332399"/>
          </a:xfrm>
        </p:spPr>
        <p:txBody>
          <a:bodyPr/>
          <a:lstStyle/>
          <a:p>
            <a:r>
              <a:rPr lang="en-US" dirty="0">
                <a:solidFill>
                  <a:srgbClr val="29BA74"/>
                </a:solidFill>
              </a:rPr>
              <a:t>Recommended protocols for </a:t>
            </a:r>
            <a:r>
              <a:rPr lang="en-US" b="1" dirty="0">
                <a:solidFill>
                  <a:srgbClr val="29BA74"/>
                </a:solidFill>
              </a:rPr>
              <a:t>campus</a:t>
            </a:r>
            <a:r>
              <a:rPr lang="en-US" dirty="0">
                <a:solidFill>
                  <a:srgbClr val="29BA74"/>
                </a:solidFill>
              </a:rPr>
              <a:t> </a:t>
            </a:r>
            <a:r>
              <a:rPr lang="en-US" b="1" dirty="0">
                <a:solidFill>
                  <a:srgbClr val="29BA74"/>
                </a:solidFill>
              </a:rPr>
              <a:t>transportation</a:t>
            </a:r>
            <a:r>
              <a:rPr lang="en-US" dirty="0">
                <a:solidFill>
                  <a:srgbClr val="29BA74"/>
                </a:solidFill>
              </a:rPr>
              <a:t> to resume operations (2/2)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5" y="1430132"/>
            <a:ext cx="8683750" cy="9694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Require employees with any COVID-19 symptoms to remain home until they are symptom-free for</a:t>
            </a:r>
            <a:r>
              <a:rPr lang="en-US" sz="900" dirty="0">
                <a:solidFill>
                  <a:srgbClr val="575757">
                    <a:lumMod val="100000"/>
                  </a:srgbClr>
                </a:solidFill>
              </a:rPr>
              <a:t> ten days and</a:t>
            </a:r>
            <a:r>
              <a:rPr sz="900" dirty="0">
                <a:solidFill>
                  <a:srgbClr val="575757">
                    <a:lumMod val="100000"/>
                  </a:srgbClr>
                </a:solidFill>
              </a:rPr>
              <a:t> three days without medication</a:t>
            </a:r>
            <a:r>
              <a:rPr lang="en-US" sz="900" dirty="0">
                <a:solidFill>
                  <a:srgbClr val="575757">
                    <a:lumMod val="100000"/>
                  </a:srgbClr>
                </a:solidFill>
              </a:rPr>
              <a:t> (whichever longer)</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Require employees to self-quarantine </a:t>
            </a:r>
            <a:r>
              <a:rPr lang="en-US" sz="900" dirty="0">
                <a:solidFill>
                  <a:srgbClr val="575757">
                    <a:lumMod val="100000"/>
                  </a:srgbClr>
                </a:solidFill>
              </a:rPr>
              <a:t>for 14-days from symptom onset or test positivity of the case </a:t>
            </a:r>
            <a:r>
              <a:rPr sz="900" dirty="0">
                <a:solidFill>
                  <a:srgbClr val="575757">
                    <a:lumMod val="100000"/>
                  </a:srgbClr>
                </a:solidFill>
              </a:rPr>
              <a:t>per Washington public health guidelines if they have been exposed to COVID-19</a:t>
            </a:r>
          </a:p>
          <a:p>
            <a:pPr lvl="1" defTabSz="685800">
              <a:buClr>
                <a:srgbClr val="29BA74">
                  <a:lumMod val="100000"/>
                </a:srgbClr>
              </a:buClr>
              <a:buSzPct val="100000"/>
              <a:buFont typeface="Wingdings" panose="05000000000000000000" pitchFamily="2" charset="2"/>
              <a:buChar char="q"/>
            </a:pPr>
            <a:r>
              <a:rPr lang="en-US" sz="900" spc="-20" dirty="0">
                <a:solidFill>
                  <a:srgbClr val="575757">
                    <a:lumMod val="100000"/>
                  </a:srgbClr>
                </a:solidFill>
              </a:rPr>
              <a:t>P</a:t>
            </a:r>
            <a:r>
              <a:rPr sz="900" spc="-20" dirty="0">
                <a:solidFill>
                  <a:srgbClr val="575757">
                    <a:lumMod val="100000"/>
                  </a:srgbClr>
                </a:solidFill>
              </a:rPr>
              <a:t>rovide employees with face masks and keep face masks clean</a:t>
            </a:r>
            <a:r>
              <a:rPr lang="en-US" sz="900" dirty="0">
                <a:solidFill>
                  <a:srgbClr val="575757">
                    <a:lumMod val="100000"/>
                  </a:srgbClr>
                </a:solidFill>
              </a:rPr>
              <a:t>; </a:t>
            </a:r>
            <a:r>
              <a:rPr lang="en-US" sz="900" dirty="0">
                <a:solidFill>
                  <a:srgbClr val="575757"/>
                </a:solidFill>
              </a:rPr>
              <a:t>Follow </a:t>
            </a:r>
            <a:r>
              <a:rPr lang="en-US" sz="900" dirty="0">
                <a:solidFill>
                  <a:srgbClr val="575757"/>
                </a:solidFill>
                <a:hlinkClick r:id="rId7"/>
              </a:rPr>
              <a:t>WA Labor and Industries guidelines for masks </a:t>
            </a:r>
            <a:endParaRPr sz="900" spc="-2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Train all employees on the importance of frequent handwashing, the use of hand sanitizers with at least 60% alcohol content, and give them clear instruction to avoid touching hands to face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Train all employees on symptom detection, sources of high risk to COVID-19, prevention measures and leave benefits/policies</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186491"/>
            <a:ext cx="0" cy="5278069"/>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207937"/>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223055"/>
            <a:ext cx="2296069" cy="3662541"/>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 following checklist </a:t>
            </a:r>
            <a:r>
              <a:rPr lang="en-US" sz="1400" spc="-10" dirty="0">
                <a:solidFill>
                  <a:srgbClr val="575757"/>
                </a:solidFill>
              </a:rPr>
              <a:t>provides adaptations</a:t>
            </a:r>
            <a:r>
              <a:rPr lang="en-US" sz="1400" dirty="0">
                <a:solidFill>
                  <a:srgbClr val="575757"/>
                </a:solidFill>
              </a:rPr>
              <a:t> for campus transportation, if applicable, to resume operations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These actions will run</a:t>
            </a:r>
            <a:br>
              <a:rPr lang="en-US" sz="1400" dirty="0">
                <a:solidFill>
                  <a:srgbClr val="575757"/>
                </a:solidFill>
              </a:rPr>
            </a:br>
            <a:r>
              <a:rPr lang="en-US" sz="1400" dirty="0">
                <a:solidFill>
                  <a:srgbClr val="575757"/>
                </a:solidFill>
              </a:rPr>
              <a:t>in parallel to public</a:t>
            </a:r>
            <a:br>
              <a:rPr lang="en-US" sz="1400" dirty="0">
                <a:solidFill>
                  <a:srgbClr val="575757"/>
                </a:solidFill>
              </a:rPr>
            </a:br>
            <a:r>
              <a:rPr lang="en-US" sz="14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Subject to change based on public health guidance</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5" y="2889204"/>
            <a:ext cx="8375365" cy="8309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Have the ability to log all employees that come on board for purposes of supporting public health contact tracing by the Washington Department of Health</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Check appropriate functioning of HVAC</a:t>
            </a: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Ask workers resuming work to confirm they have not experienced symptoms for 14 days from symptom onset or test positivity of the case prior to return</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adequate storage of necessary materials to meet PPE (face masks, gloves, etc.) and cleaning requirements</a:t>
            </a:r>
          </a:p>
          <a:p>
            <a:pPr lvl="1" defTabSz="685800">
              <a:buClr>
                <a:srgbClr val="29BA74">
                  <a:lumMod val="100000"/>
                </a:srgbClr>
              </a:buClr>
              <a:buSzPct val="100000"/>
              <a:buFont typeface="Wingdings" panose="05000000000000000000" pitchFamily="2" charset="2"/>
              <a:buChar char="q"/>
            </a:pPr>
            <a:r>
              <a:rPr sz="900" spc="-10" dirty="0">
                <a:solidFill>
                  <a:srgbClr val="575757">
                    <a:lumMod val="100000"/>
                  </a:srgbClr>
                </a:solidFill>
              </a:rPr>
              <a:t>Communicate safety protocols to all employees and passengers, including available contact to report violations of protocols</a:t>
            </a:r>
          </a:p>
          <a:p>
            <a:pPr lvl="1" defTabSz="685800">
              <a:buClr>
                <a:srgbClr val="29BA74">
                  <a:lumMod val="100000"/>
                </a:srgbClr>
              </a:buClr>
              <a:buSzPct val="100000"/>
              <a:buFont typeface="Wingdings" panose="05000000000000000000" pitchFamily="2" charset="2"/>
              <a:buChar char="q"/>
            </a:pPr>
            <a:r>
              <a:rPr sz="900" spc="-10" dirty="0">
                <a:solidFill>
                  <a:srgbClr val="575757">
                    <a:lumMod val="100000"/>
                  </a:srgbClr>
                </a:solidFill>
              </a:rPr>
              <a:t>Consider using no-touch trash receptables if possible</a:t>
            </a: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622748"/>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prstClr val="white">
                    <a:lumMod val="50000"/>
                  </a:prstClr>
                </a:solidFill>
                <a:cs typeface="Arial" pitchFamily="34" charset="0"/>
              </a:rPr>
              <a:t>Source: CDC, US Department of Transportation</a:t>
            </a:r>
          </a:p>
        </p:txBody>
      </p:sp>
      <p:sp>
        <p:nvSpPr>
          <p:cNvPr id="35" name="Rounded Rectangle 34"/>
          <p:cNvSpPr/>
          <p:nvPr/>
        </p:nvSpPr>
        <p:spPr>
          <a:xfrm>
            <a:off x="3222494" y="101108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Employee health and </a:t>
            </a:r>
            <a:r>
              <a:rPr lang="en-US" sz="1400">
                <a:solidFill>
                  <a:srgbClr val="FFFFFF"/>
                </a:solidFill>
              </a:rPr>
              <a:t>personal hygiene</a:t>
            </a:r>
            <a:endParaRPr lang="en-US" sz="1400" dirty="0">
              <a:solidFill>
                <a:srgbClr val="FFFFFF"/>
              </a:solidFill>
            </a:endParaRPr>
          </a:p>
        </p:txBody>
      </p:sp>
      <p:sp>
        <p:nvSpPr>
          <p:cNvPr id="36" name="Freeform 35"/>
          <p:cNvSpPr/>
          <p:nvPr/>
        </p:nvSpPr>
        <p:spPr>
          <a:xfrm rot="16200000">
            <a:off x="3322016" y="911565"/>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134656"/>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7" name="Group 66"/>
          <p:cNvGrpSpPr>
            <a:grpSpLocks noChangeAspect="1"/>
          </p:cNvGrpSpPr>
          <p:nvPr/>
        </p:nvGrpSpPr>
        <p:grpSpPr>
          <a:xfrm>
            <a:off x="3279389" y="1027198"/>
            <a:ext cx="366113" cy="365760"/>
            <a:chOff x="6464300" y="2606675"/>
            <a:chExt cx="1646238" cy="1644650"/>
          </a:xfrm>
        </p:grpSpPr>
        <p:sp>
          <p:nvSpPr>
            <p:cNvPr id="68" name="AutoShape 3"/>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69" name="Group 68"/>
            <p:cNvGrpSpPr/>
            <p:nvPr/>
          </p:nvGrpSpPr>
          <p:grpSpPr>
            <a:xfrm>
              <a:off x="6729414" y="2786063"/>
              <a:ext cx="1122265" cy="1220788"/>
              <a:chOff x="6729414" y="2786063"/>
              <a:chExt cx="1122265" cy="1220788"/>
            </a:xfrm>
          </p:grpSpPr>
          <p:sp>
            <p:nvSpPr>
              <p:cNvPr id="70" name="Freeform 69"/>
              <p:cNvSpPr>
                <a:spLocks/>
              </p:cNvSpPr>
              <p:nvPr/>
            </p:nvSpPr>
            <p:spPr bwMode="auto">
              <a:xfrm>
                <a:off x="7069138" y="2786063"/>
                <a:ext cx="755650" cy="665163"/>
              </a:xfrm>
              <a:custGeom>
                <a:avLst/>
                <a:gdLst>
                  <a:gd name="T0" fmla="*/ 1055 w 1058"/>
                  <a:gd name="T1" fmla="*/ 393 h 930"/>
                  <a:gd name="T2" fmla="*/ 1055 w 1058"/>
                  <a:gd name="T3" fmla="*/ 389 h 930"/>
                  <a:gd name="T4" fmla="*/ 798 w 1058"/>
                  <a:gd name="T5" fmla="*/ 134 h 930"/>
                  <a:gd name="T6" fmla="*/ 771 w 1058"/>
                  <a:gd name="T7" fmla="*/ 135 h 930"/>
                  <a:gd name="T8" fmla="*/ 710 w 1058"/>
                  <a:gd name="T9" fmla="*/ 148 h 930"/>
                  <a:gd name="T10" fmla="*/ 708 w 1058"/>
                  <a:gd name="T11" fmla="*/ 149 h 930"/>
                  <a:gd name="T12" fmla="*/ 596 w 1058"/>
                  <a:gd name="T13" fmla="*/ 232 h 930"/>
                  <a:gd name="T14" fmla="*/ 594 w 1058"/>
                  <a:gd name="T15" fmla="*/ 233 h 930"/>
                  <a:gd name="T16" fmla="*/ 594 w 1058"/>
                  <a:gd name="T17" fmla="*/ 234 h 930"/>
                  <a:gd name="T18" fmla="*/ 573 w 1058"/>
                  <a:gd name="T19" fmla="*/ 264 h 930"/>
                  <a:gd name="T20" fmla="*/ 559 w 1058"/>
                  <a:gd name="T21" fmla="*/ 244 h 930"/>
                  <a:gd name="T22" fmla="*/ 551 w 1058"/>
                  <a:gd name="T23" fmla="*/ 237 h 930"/>
                  <a:gd name="T24" fmla="*/ 105 w 1058"/>
                  <a:gd name="T25" fmla="*/ 505 h 930"/>
                  <a:gd name="T26" fmla="*/ 105 w 1058"/>
                  <a:gd name="T27" fmla="*/ 505 h 930"/>
                  <a:gd name="T28" fmla="*/ 106 w 1058"/>
                  <a:gd name="T29" fmla="*/ 505 h 930"/>
                  <a:gd name="T30" fmla="*/ 106 w 1058"/>
                  <a:gd name="T31" fmla="*/ 505 h 930"/>
                  <a:gd name="T32" fmla="*/ 337 w 1058"/>
                  <a:gd name="T33" fmla="*/ 505 h 930"/>
                  <a:gd name="T34" fmla="*/ 392 w 1058"/>
                  <a:gd name="T35" fmla="*/ 396 h 930"/>
                  <a:gd name="T36" fmla="*/ 413 w 1058"/>
                  <a:gd name="T37" fmla="*/ 384 h 930"/>
                  <a:gd name="T38" fmla="*/ 432 w 1058"/>
                  <a:gd name="T39" fmla="*/ 398 h 930"/>
                  <a:gd name="T40" fmla="*/ 505 w 1058"/>
                  <a:gd name="T41" fmla="*/ 581 h 930"/>
                  <a:gd name="T42" fmla="*/ 544 w 1058"/>
                  <a:gd name="T43" fmla="*/ 515 h 930"/>
                  <a:gd name="T44" fmla="*/ 563 w 1058"/>
                  <a:gd name="T45" fmla="*/ 504 h 930"/>
                  <a:gd name="T46" fmla="*/ 658 w 1058"/>
                  <a:gd name="T47" fmla="*/ 504 h 930"/>
                  <a:gd name="T48" fmla="*/ 707 w 1058"/>
                  <a:gd name="T49" fmla="*/ 472 h 930"/>
                  <a:gd name="T50" fmla="*/ 761 w 1058"/>
                  <a:gd name="T51" fmla="*/ 526 h 930"/>
                  <a:gd name="T52" fmla="*/ 707 w 1058"/>
                  <a:gd name="T53" fmla="*/ 580 h 930"/>
                  <a:gd name="T54" fmla="*/ 658 w 1058"/>
                  <a:gd name="T55" fmla="*/ 548 h 930"/>
                  <a:gd name="T56" fmla="*/ 575 w 1058"/>
                  <a:gd name="T57" fmla="*/ 548 h 930"/>
                  <a:gd name="T58" fmla="*/ 520 w 1058"/>
                  <a:gd name="T59" fmla="*/ 642 h 930"/>
                  <a:gd name="T60" fmla="*/ 501 w 1058"/>
                  <a:gd name="T61" fmla="*/ 652 h 930"/>
                  <a:gd name="T62" fmla="*/ 500 w 1058"/>
                  <a:gd name="T63" fmla="*/ 652 h 930"/>
                  <a:gd name="T64" fmla="*/ 481 w 1058"/>
                  <a:gd name="T65" fmla="*/ 639 h 930"/>
                  <a:gd name="T66" fmla="*/ 410 w 1058"/>
                  <a:gd name="T67" fmla="*/ 460 h 930"/>
                  <a:gd name="T68" fmla="*/ 371 w 1058"/>
                  <a:gd name="T69" fmla="*/ 537 h 930"/>
                  <a:gd name="T70" fmla="*/ 351 w 1058"/>
                  <a:gd name="T71" fmla="*/ 549 h 930"/>
                  <a:gd name="T72" fmla="*/ 124 w 1058"/>
                  <a:gd name="T73" fmla="*/ 549 h 930"/>
                  <a:gd name="T74" fmla="*/ 541 w 1058"/>
                  <a:gd name="T75" fmla="*/ 916 h 930"/>
                  <a:gd name="T76" fmla="*/ 546 w 1058"/>
                  <a:gd name="T77" fmla="*/ 919 h 930"/>
                  <a:gd name="T78" fmla="*/ 571 w 1058"/>
                  <a:gd name="T79" fmla="*/ 930 h 930"/>
                  <a:gd name="T80" fmla="*/ 595 w 1058"/>
                  <a:gd name="T81" fmla="*/ 919 h 930"/>
                  <a:gd name="T82" fmla="*/ 600 w 1058"/>
                  <a:gd name="T83" fmla="*/ 916 h 930"/>
                  <a:gd name="T84" fmla="*/ 1055 w 1058"/>
                  <a:gd name="T85" fmla="*/ 393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8" h="930">
                    <a:moveTo>
                      <a:pt x="1055" y="393"/>
                    </a:moveTo>
                    <a:cubicBezTo>
                      <a:pt x="1055" y="392"/>
                      <a:pt x="1055" y="390"/>
                      <a:pt x="1055" y="389"/>
                    </a:cubicBezTo>
                    <a:cubicBezTo>
                      <a:pt x="1055" y="248"/>
                      <a:pt x="940" y="134"/>
                      <a:pt x="798" y="134"/>
                    </a:cubicBezTo>
                    <a:cubicBezTo>
                      <a:pt x="788" y="134"/>
                      <a:pt x="780" y="134"/>
                      <a:pt x="771" y="135"/>
                    </a:cubicBezTo>
                    <a:cubicBezTo>
                      <a:pt x="750" y="136"/>
                      <a:pt x="729" y="141"/>
                      <a:pt x="710" y="148"/>
                    </a:cubicBezTo>
                    <a:cubicBezTo>
                      <a:pt x="710" y="148"/>
                      <a:pt x="709" y="149"/>
                      <a:pt x="708" y="149"/>
                    </a:cubicBezTo>
                    <a:cubicBezTo>
                      <a:pt x="662" y="166"/>
                      <a:pt x="624" y="195"/>
                      <a:pt x="596" y="232"/>
                    </a:cubicBezTo>
                    <a:cubicBezTo>
                      <a:pt x="595" y="232"/>
                      <a:pt x="594" y="233"/>
                      <a:pt x="594" y="233"/>
                    </a:cubicBezTo>
                    <a:cubicBezTo>
                      <a:pt x="594" y="234"/>
                      <a:pt x="594" y="234"/>
                      <a:pt x="594" y="234"/>
                    </a:cubicBezTo>
                    <a:cubicBezTo>
                      <a:pt x="586" y="243"/>
                      <a:pt x="579" y="254"/>
                      <a:pt x="573" y="264"/>
                    </a:cubicBezTo>
                    <a:cubicBezTo>
                      <a:pt x="569" y="257"/>
                      <a:pt x="564" y="251"/>
                      <a:pt x="559" y="244"/>
                    </a:cubicBezTo>
                    <a:cubicBezTo>
                      <a:pt x="556" y="242"/>
                      <a:pt x="553" y="240"/>
                      <a:pt x="551" y="237"/>
                    </a:cubicBezTo>
                    <a:cubicBezTo>
                      <a:pt x="361" y="0"/>
                      <a:pt x="0" y="204"/>
                      <a:pt x="105" y="505"/>
                    </a:cubicBezTo>
                    <a:cubicBezTo>
                      <a:pt x="105" y="505"/>
                      <a:pt x="105" y="505"/>
                      <a:pt x="105" y="505"/>
                    </a:cubicBezTo>
                    <a:cubicBezTo>
                      <a:pt x="106" y="505"/>
                      <a:pt x="106" y="505"/>
                      <a:pt x="106" y="505"/>
                    </a:cubicBezTo>
                    <a:cubicBezTo>
                      <a:pt x="106" y="505"/>
                      <a:pt x="106" y="505"/>
                      <a:pt x="106" y="505"/>
                    </a:cubicBezTo>
                    <a:cubicBezTo>
                      <a:pt x="337" y="505"/>
                      <a:pt x="337" y="505"/>
                      <a:pt x="337" y="505"/>
                    </a:cubicBezTo>
                    <a:cubicBezTo>
                      <a:pt x="392" y="396"/>
                      <a:pt x="392" y="396"/>
                      <a:pt x="392" y="396"/>
                    </a:cubicBezTo>
                    <a:cubicBezTo>
                      <a:pt x="396" y="389"/>
                      <a:pt x="404" y="384"/>
                      <a:pt x="413" y="384"/>
                    </a:cubicBezTo>
                    <a:cubicBezTo>
                      <a:pt x="421" y="385"/>
                      <a:pt x="429" y="390"/>
                      <a:pt x="432" y="398"/>
                    </a:cubicBezTo>
                    <a:cubicBezTo>
                      <a:pt x="505" y="581"/>
                      <a:pt x="505" y="581"/>
                      <a:pt x="505" y="581"/>
                    </a:cubicBezTo>
                    <a:cubicBezTo>
                      <a:pt x="544" y="515"/>
                      <a:pt x="544" y="515"/>
                      <a:pt x="544" y="515"/>
                    </a:cubicBezTo>
                    <a:cubicBezTo>
                      <a:pt x="548" y="508"/>
                      <a:pt x="555" y="504"/>
                      <a:pt x="563" y="504"/>
                    </a:cubicBezTo>
                    <a:cubicBezTo>
                      <a:pt x="658" y="504"/>
                      <a:pt x="658" y="504"/>
                      <a:pt x="658" y="504"/>
                    </a:cubicBezTo>
                    <a:cubicBezTo>
                      <a:pt x="667" y="485"/>
                      <a:pt x="685" y="472"/>
                      <a:pt x="707" y="472"/>
                    </a:cubicBezTo>
                    <a:cubicBezTo>
                      <a:pt x="737" y="472"/>
                      <a:pt x="761" y="496"/>
                      <a:pt x="761" y="526"/>
                    </a:cubicBezTo>
                    <a:cubicBezTo>
                      <a:pt x="761" y="556"/>
                      <a:pt x="737" y="580"/>
                      <a:pt x="707" y="580"/>
                    </a:cubicBezTo>
                    <a:cubicBezTo>
                      <a:pt x="685" y="580"/>
                      <a:pt x="667" y="567"/>
                      <a:pt x="658" y="548"/>
                    </a:cubicBezTo>
                    <a:cubicBezTo>
                      <a:pt x="575" y="548"/>
                      <a:pt x="575" y="548"/>
                      <a:pt x="575" y="548"/>
                    </a:cubicBezTo>
                    <a:cubicBezTo>
                      <a:pt x="520" y="642"/>
                      <a:pt x="520" y="642"/>
                      <a:pt x="520" y="642"/>
                    </a:cubicBezTo>
                    <a:cubicBezTo>
                      <a:pt x="516" y="648"/>
                      <a:pt x="509" y="652"/>
                      <a:pt x="501" y="652"/>
                    </a:cubicBezTo>
                    <a:cubicBezTo>
                      <a:pt x="501" y="652"/>
                      <a:pt x="500" y="652"/>
                      <a:pt x="500" y="652"/>
                    </a:cubicBezTo>
                    <a:cubicBezTo>
                      <a:pt x="491" y="652"/>
                      <a:pt x="484" y="646"/>
                      <a:pt x="481" y="639"/>
                    </a:cubicBezTo>
                    <a:cubicBezTo>
                      <a:pt x="410" y="460"/>
                      <a:pt x="410" y="460"/>
                      <a:pt x="410" y="460"/>
                    </a:cubicBezTo>
                    <a:cubicBezTo>
                      <a:pt x="371" y="537"/>
                      <a:pt x="371" y="537"/>
                      <a:pt x="371" y="537"/>
                    </a:cubicBezTo>
                    <a:cubicBezTo>
                      <a:pt x="367" y="545"/>
                      <a:pt x="359" y="549"/>
                      <a:pt x="351" y="549"/>
                    </a:cubicBezTo>
                    <a:cubicBezTo>
                      <a:pt x="124" y="549"/>
                      <a:pt x="124" y="549"/>
                      <a:pt x="124" y="549"/>
                    </a:cubicBezTo>
                    <a:cubicBezTo>
                      <a:pt x="181" y="666"/>
                      <a:pt x="309" y="795"/>
                      <a:pt x="541" y="916"/>
                    </a:cubicBezTo>
                    <a:cubicBezTo>
                      <a:pt x="542" y="917"/>
                      <a:pt x="544" y="918"/>
                      <a:pt x="546" y="919"/>
                    </a:cubicBezTo>
                    <a:cubicBezTo>
                      <a:pt x="571" y="930"/>
                      <a:pt x="571" y="930"/>
                      <a:pt x="571" y="930"/>
                    </a:cubicBezTo>
                    <a:cubicBezTo>
                      <a:pt x="595" y="919"/>
                      <a:pt x="595" y="919"/>
                      <a:pt x="595" y="919"/>
                    </a:cubicBezTo>
                    <a:cubicBezTo>
                      <a:pt x="597" y="918"/>
                      <a:pt x="599" y="917"/>
                      <a:pt x="600" y="916"/>
                    </a:cubicBezTo>
                    <a:cubicBezTo>
                      <a:pt x="943" y="737"/>
                      <a:pt x="1058" y="543"/>
                      <a:pt x="1055" y="3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1" name="Freeform 70"/>
              <p:cNvSpPr>
                <a:spLocks/>
              </p:cNvSpPr>
              <p:nvPr/>
            </p:nvSpPr>
            <p:spPr bwMode="auto">
              <a:xfrm>
                <a:off x="6729414" y="3465513"/>
                <a:ext cx="1122265" cy="541338"/>
              </a:xfrm>
              <a:custGeom>
                <a:avLst/>
                <a:gdLst>
                  <a:gd name="connsiteX0" fmla="*/ 408151 w 1122265"/>
                  <a:gd name="connsiteY0" fmla="*/ 31591 h 541338"/>
                  <a:gd name="connsiteX1" fmla="*/ 324550 w 1122265"/>
                  <a:gd name="connsiteY1" fmla="*/ 51601 h 541338"/>
                  <a:gd name="connsiteX2" fmla="*/ 30162 w 1122265"/>
                  <a:gd name="connsiteY2" fmla="*/ 218820 h 541338"/>
                  <a:gd name="connsiteX3" fmla="*/ 30162 w 1122265"/>
                  <a:gd name="connsiteY3" fmla="*/ 503237 h 541338"/>
                  <a:gd name="connsiteX4" fmla="*/ 366708 w 1122265"/>
                  <a:gd name="connsiteY4" fmla="*/ 373177 h 541338"/>
                  <a:gd name="connsiteX5" fmla="*/ 417440 w 1122265"/>
                  <a:gd name="connsiteY5" fmla="*/ 365316 h 541338"/>
                  <a:gd name="connsiteX6" fmla="*/ 566778 w 1122265"/>
                  <a:gd name="connsiteY6" fmla="*/ 376036 h 541338"/>
                  <a:gd name="connsiteX7" fmla="*/ 795429 w 1122265"/>
                  <a:gd name="connsiteY7" fmla="*/ 349595 h 541338"/>
                  <a:gd name="connsiteX8" fmla="*/ 1046230 w 1122265"/>
                  <a:gd name="connsiteY8" fmla="*/ 183090 h 541338"/>
                  <a:gd name="connsiteX9" fmla="*/ 1078384 w 1122265"/>
                  <a:gd name="connsiteY9" fmla="*/ 145930 h 541338"/>
                  <a:gd name="connsiteX10" fmla="*/ 1073383 w 1122265"/>
                  <a:gd name="connsiteY10" fmla="*/ 71610 h 541338"/>
                  <a:gd name="connsiteX11" fmla="*/ 1034798 w 1122265"/>
                  <a:gd name="connsiteY11" fmla="*/ 58032 h 541338"/>
                  <a:gd name="connsiteX12" fmla="*/ 997642 w 1122265"/>
                  <a:gd name="connsiteY12" fmla="*/ 75897 h 541338"/>
                  <a:gd name="connsiteX13" fmla="*/ 949768 w 1122265"/>
                  <a:gd name="connsiteY13" fmla="*/ 129494 h 541338"/>
                  <a:gd name="connsiteX14" fmla="*/ 804003 w 1122265"/>
                  <a:gd name="connsiteY14" fmla="*/ 220964 h 541338"/>
                  <a:gd name="connsiteX15" fmla="*/ 606792 w 1122265"/>
                  <a:gd name="connsiteY15" fmla="*/ 210245 h 541338"/>
                  <a:gd name="connsiteX16" fmla="*/ 551772 w 1122265"/>
                  <a:gd name="connsiteY16" fmla="*/ 188092 h 541338"/>
                  <a:gd name="connsiteX17" fmla="*/ 542483 w 1122265"/>
                  <a:gd name="connsiteY17" fmla="*/ 171656 h 541338"/>
                  <a:gd name="connsiteX18" fmla="*/ 556060 w 1122265"/>
                  <a:gd name="connsiteY18" fmla="*/ 158078 h 541338"/>
                  <a:gd name="connsiteX19" fmla="*/ 713972 w 1122265"/>
                  <a:gd name="connsiteY19" fmla="*/ 142357 h 541338"/>
                  <a:gd name="connsiteX20" fmla="*/ 757558 w 1122265"/>
                  <a:gd name="connsiteY20" fmla="*/ 95192 h 541338"/>
                  <a:gd name="connsiteX21" fmla="*/ 711828 w 1122265"/>
                  <a:gd name="connsiteY21" fmla="*/ 47313 h 541338"/>
                  <a:gd name="connsiteX22" fmla="*/ 408151 w 1122265"/>
                  <a:gd name="connsiteY22" fmla="*/ 31591 h 541338"/>
                  <a:gd name="connsiteX23" fmla="*/ 389667 w 1122265"/>
                  <a:gd name="connsiteY23" fmla="*/ 0 h 541338"/>
                  <a:gd name="connsiteX24" fmla="*/ 393235 w 1122265"/>
                  <a:gd name="connsiteY24" fmla="*/ 0 h 541338"/>
                  <a:gd name="connsiteX25" fmla="*/ 396090 w 1122265"/>
                  <a:gd name="connsiteY25" fmla="*/ 0 h 541338"/>
                  <a:gd name="connsiteX26" fmla="*/ 398944 w 1122265"/>
                  <a:gd name="connsiteY26" fmla="*/ 0 h 541338"/>
                  <a:gd name="connsiteX27" fmla="*/ 402513 w 1122265"/>
                  <a:gd name="connsiteY27" fmla="*/ 0 h 541338"/>
                  <a:gd name="connsiteX28" fmla="*/ 410363 w 1122265"/>
                  <a:gd name="connsiteY28" fmla="*/ 0 h 541338"/>
                  <a:gd name="connsiteX29" fmla="*/ 714389 w 1122265"/>
                  <a:gd name="connsiteY29" fmla="*/ 15712 h 541338"/>
                  <a:gd name="connsiteX30" fmla="*/ 779333 w 1122265"/>
                  <a:gd name="connsiteY30" fmla="*/ 56419 h 541338"/>
                  <a:gd name="connsiteX31" fmla="*/ 781474 w 1122265"/>
                  <a:gd name="connsiteY31" fmla="*/ 60704 h 541338"/>
                  <a:gd name="connsiteX32" fmla="*/ 787897 w 1122265"/>
                  <a:gd name="connsiteY32" fmla="*/ 79273 h 541338"/>
                  <a:gd name="connsiteX33" fmla="*/ 789324 w 1122265"/>
                  <a:gd name="connsiteY33" fmla="*/ 94984 h 541338"/>
                  <a:gd name="connsiteX34" fmla="*/ 788611 w 1122265"/>
                  <a:gd name="connsiteY34" fmla="*/ 100698 h 541338"/>
                  <a:gd name="connsiteX35" fmla="*/ 788611 w 1122265"/>
                  <a:gd name="connsiteY35" fmla="*/ 101412 h 541338"/>
                  <a:gd name="connsiteX36" fmla="*/ 787897 w 1122265"/>
                  <a:gd name="connsiteY36" fmla="*/ 107125 h 541338"/>
                  <a:gd name="connsiteX37" fmla="*/ 762918 w 1122265"/>
                  <a:gd name="connsiteY37" fmla="*/ 154260 h 541338"/>
                  <a:gd name="connsiteX38" fmla="*/ 762205 w 1122265"/>
                  <a:gd name="connsiteY38" fmla="*/ 154260 h 541338"/>
                  <a:gd name="connsiteX39" fmla="*/ 757923 w 1122265"/>
                  <a:gd name="connsiteY39" fmla="*/ 157831 h 541338"/>
                  <a:gd name="connsiteX40" fmla="*/ 753641 w 1122265"/>
                  <a:gd name="connsiteY40" fmla="*/ 160688 h 541338"/>
                  <a:gd name="connsiteX41" fmla="*/ 752927 w 1122265"/>
                  <a:gd name="connsiteY41" fmla="*/ 161402 h 541338"/>
                  <a:gd name="connsiteX42" fmla="*/ 748645 w 1122265"/>
                  <a:gd name="connsiteY42" fmla="*/ 164258 h 541338"/>
                  <a:gd name="connsiteX43" fmla="*/ 747218 w 1122265"/>
                  <a:gd name="connsiteY43" fmla="*/ 164973 h 541338"/>
                  <a:gd name="connsiteX44" fmla="*/ 742222 w 1122265"/>
                  <a:gd name="connsiteY44" fmla="*/ 167115 h 541338"/>
                  <a:gd name="connsiteX45" fmla="*/ 741508 w 1122265"/>
                  <a:gd name="connsiteY45" fmla="*/ 167829 h 541338"/>
                  <a:gd name="connsiteX46" fmla="*/ 737226 w 1122265"/>
                  <a:gd name="connsiteY46" fmla="*/ 169258 h 541338"/>
                  <a:gd name="connsiteX47" fmla="*/ 717957 w 1122265"/>
                  <a:gd name="connsiteY47" fmla="*/ 173543 h 541338"/>
                  <a:gd name="connsiteX48" fmla="*/ 623752 w 1122265"/>
                  <a:gd name="connsiteY48" fmla="*/ 182827 h 541338"/>
                  <a:gd name="connsiteX49" fmla="*/ 742222 w 1122265"/>
                  <a:gd name="connsiteY49" fmla="*/ 199967 h 541338"/>
                  <a:gd name="connsiteX50" fmla="*/ 774337 w 1122265"/>
                  <a:gd name="connsiteY50" fmla="*/ 195682 h 541338"/>
                  <a:gd name="connsiteX51" fmla="*/ 784329 w 1122265"/>
                  <a:gd name="connsiteY51" fmla="*/ 193539 h 541338"/>
                  <a:gd name="connsiteX52" fmla="*/ 785756 w 1122265"/>
                  <a:gd name="connsiteY52" fmla="*/ 192825 h 541338"/>
                  <a:gd name="connsiteX53" fmla="*/ 795747 w 1122265"/>
                  <a:gd name="connsiteY53" fmla="*/ 190683 h 541338"/>
                  <a:gd name="connsiteX54" fmla="*/ 825722 w 1122265"/>
                  <a:gd name="connsiteY54" fmla="*/ 179970 h 541338"/>
                  <a:gd name="connsiteX55" fmla="*/ 908508 w 1122265"/>
                  <a:gd name="connsiteY55" fmla="*/ 127122 h 541338"/>
                  <a:gd name="connsiteX56" fmla="*/ 927064 w 1122265"/>
                  <a:gd name="connsiteY56" fmla="*/ 108553 h 541338"/>
                  <a:gd name="connsiteX57" fmla="*/ 974166 w 1122265"/>
                  <a:gd name="connsiteY57" fmla="*/ 54991 h 541338"/>
                  <a:gd name="connsiteX58" fmla="*/ 977021 w 1122265"/>
                  <a:gd name="connsiteY58" fmla="*/ 51420 h 541338"/>
                  <a:gd name="connsiteX59" fmla="*/ 977734 w 1122265"/>
                  <a:gd name="connsiteY59" fmla="*/ 51420 h 541338"/>
                  <a:gd name="connsiteX60" fmla="*/ 1032687 w 1122265"/>
                  <a:gd name="connsiteY60" fmla="*/ 26424 h 541338"/>
                  <a:gd name="connsiteX61" fmla="*/ 1033401 w 1122265"/>
                  <a:gd name="connsiteY61" fmla="*/ 26424 h 541338"/>
                  <a:gd name="connsiteX62" fmla="*/ 1037683 w 1122265"/>
                  <a:gd name="connsiteY62" fmla="*/ 26424 h 541338"/>
                  <a:gd name="connsiteX63" fmla="*/ 1039111 w 1122265"/>
                  <a:gd name="connsiteY63" fmla="*/ 26424 h 541338"/>
                  <a:gd name="connsiteX64" fmla="*/ 1078363 w 1122265"/>
                  <a:gd name="connsiteY64" fmla="*/ 37137 h 541338"/>
                  <a:gd name="connsiteX65" fmla="*/ 1081931 w 1122265"/>
                  <a:gd name="connsiteY65" fmla="*/ 39279 h 541338"/>
                  <a:gd name="connsiteX66" fmla="*/ 1084786 w 1122265"/>
                  <a:gd name="connsiteY66" fmla="*/ 40708 h 541338"/>
                  <a:gd name="connsiteX67" fmla="*/ 1085499 w 1122265"/>
                  <a:gd name="connsiteY67" fmla="*/ 41422 h 541338"/>
                  <a:gd name="connsiteX68" fmla="*/ 1088354 w 1122265"/>
                  <a:gd name="connsiteY68" fmla="*/ 43564 h 541338"/>
                  <a:gd name="connsiteX69" fmla="*/ 1089068 w 1122265"/>
                  <a:gd name="connsiteY69" fmla="*/ 44278 h 541338"/>
                  <a:gd name="connsiteX70" fmla="*/ 1091209 w 1122265"/>
                  <a:gd name="connsiteY70" fmla="*/ 45707 h 541338"/>
                  <a:gd name="connsiteX71" fmla="*/ 1094063 w 1122265"/>
                  <a:gd name="connsiteY71" fmla="*/ 47849 h 541338"/>
                  <a:gd name="connsiteX72" fmla="*/ 1094063 w 1122265"/>
                  <a:gd name="connsiteY72" fmla="*/ 48563 h 541338"/>
                  <a:gd name="connsiteX73" fmla="*/ 1101914 w 1122265"/>
                  <a:gd name="connsiteY73" fmla="*/ 165687 h 541338"/>
                  <a:gd name="connsiteX74" fmla="*/ 1070512 w 1122265"/>
                  <a:gd name="connsiteY74" fmla="*/ 203538 h 541338"/>
                  <a:gd name="connsiteX75" fmla="*/ 964888 w 1122265"/>
                  <a:gd name="connsiteY75" fmla="*/ 299950 h 541338"/>
                  <a:gd name="connsiteX76" fmla="*/ 955611 w 1122265"/>
                  <a:gd name="connsiteY76" fmla="*/ 306377 h 541338"/>
                  <a:gd name="connsiteX77" fmla="*/ 947046 w 1122265"/>
                  <a:gd name="connsiteY77" fmla="*/ 312091 h 541338"/>
                  <a:gd name="connsiteX78" fmla="*/ 805025 w 1122265"/>
                  <a:gd name="connsiteY78" fmla="*/ 379222 h 541338"/>
                  <a:gd name="connsiteX79" fmla="*/ 791465 w 1122265"/>
                  <a:gd name="connsiteY79" fmla="*/ 383507 h 541338"/>
                  <a:gd name="connsiteX80" fmla="*/ 787183 w 1122265"/>
                  <a:gd name="connsiteY80" fmla="*/ 384222 h 541338"/>
                  <a:gd name="connsiteX81" fmla="*/ 778619 w 1122265"/>
                  <a:gd name="connsiteY81" fmla="*/ 387078 h 541338"/>
                  <a:gd name="connsiteX82" fmla="*/ 772910 w 1122265"/>
                  <a:gd name="connsiteY82" fmla="*/ 388507 h 541338"/>
                  <a:gd name="connsiteX83" fmla="*/ 765059 w 1122265"/>
                  <a:gd name="connsiteY83" fmla="*/ 389935 h 541338"/>
                  <a:gd name="connsiteX84" fmla="*/ 758636 w 1122265"/>
                  <a:gd name="connsiteY84" fmla="*/ 392077 h 541338"/>
                  <a:gd name="connsiteX85" fmla="*/ 752927 w 1122265"/>
                  <a:gd name="connsiteY85" fmla="*/ 392792 h 541338"/>
                  <a:gd name="connsiteX86" fmla="*/ 723666 w 1122265"/>
                  <a:gd name="connsiteY86" fmla="*/ 399219 h 541338"/>
                  <a:gd name="connsiteX87" fmla="*/ 720812 w 1122265"/>
                  <a:gd name="connsiteY87" fmla="*/ 399219 h 541338"/>
                  <a:gd name="connsiteX88" fmla="*/ 710106 w 1122265"/>
                  <a:gd name="connsiteY88" fmla="*/ 401362 h 541338"/>
                  <a:gd name="connsiteX89" fmla="*/ 708679 w 1122265"/>
                  <a:gd name="connsiteY89" fmla="*/ 401362 h 541338"/>
                  <a:gd name="connsiteX90" fmla="*/ 649444 w 1122265"/>
                  <a:gd name="connsiteY90" fmla="*/ 407789 h 541338"/>
                  <a:gd name="connsiteX91" fmla="*/ 647303 w 1122265"/>
                  <a:gd name="connsiteY91" fmla="*/ 407789 h 541338"/>
                  <a:gd name="connsiteX92" fmla="*/ 636598 w 1122265"/>
                  <a:gd name="connsiteY92" fmla="*/ 408503 h 541338"/>
                  <a:gd name="connsiteX93" fmla="*/ 634457 w 1122265"/>
                  <a:gd name="connsiteY93" fmla="*/ 408503 h 541338"/>
                  <a:gd name="connsiteX94" fmla="*/ 620183 w 1122265"/>
                  <a:gd name="connsiteY94" fmla="*/ 408503 h 541338"/>
                  <a:gd name="connsiteX95" fmla="*/ 619470 w 1122265"/>
                  <a:gd name="connsiteY95" fmla="*/ 408503 h 541338"/>
                  <a:gd name="connsiteX96" fmla="*/ 611619 w 1122265"/>
                  <a:gd name="connsiteY96" fmla="*/ 408503 h 541338"/>
                  <a:gd name="connsiteX97" fmla="*/ 605196 w 1122265"/>
                  <a:gd name="connsiteY97" fmla="*/ 408503 h 541338"/>
                  <a:gd name="connsiteX98" fmla="*/ 598060 w 1122265"/>
                  <a:gd name="connsiteY98" fmla="*/ 408503 h 541338"/>
                  <a:gd name="connsiteX99" fmla="*/ 591637 w 1122265"/>
                  <a:gd name="connsiteY99" fmla="*/ 408503 h 541338"/>
                  <a:gd name="connsiteX100" fmla="*/ 583786 w 1122265"/>
                  <a:gd name="connsiteY100" fmla="*/ 407789 h 541338"/>
                  <a:gd name="connsiteX101" fmla="*/ 578077 w 1122265"/>
                  <a:gd name="connsiteY101" fmla="*/ 407789 h 541338"/>
                  <a:gd name="connsiteX102" fmla="*/ 565944 w 1122265"/>
                  <a:gd name="connsiteY102" fmla="*/ 407075 h 541338"/>
                  <a:gd name="connsiteX103" fmla="*/ 565231 w 1122265"/>
                  <a:gd name="connsiteY103" fmla="*/ 407075 h 541338"/>
                  <a:gd name="connsiteX104" fmla="*/ 484585 w 1122265"/>
                  <a:gd name="connsiteY104" fmla="*/ 401362 h 541338"/>
                  <a:gd name="connsiteX105" fmla="*/ 416073 w 1122265"/>
                  <a:gd name="connsiteY105" fmla="*/ 396362 h 541338"/>
                  <a:gd name="connsiteX106" fmla="*/ 410363 w 1122265"/>
                  <a:gd name="connsiteY106" fmla="*/ 396362 h 541338"/>
                  <a:gd name="connsiteX107" fmla="*/ 406795 w 1122265"/>
                  <a:gd name="connsiteY107" fmla="*/ 396362 h 541338"/>
                  <a:gd name="connsiteX108" fmla="*/ 392521 w 1122265"/>
                  <a:gd name="connsiteY108" fmla="*/ 397791 h 541338"/>
                  <a:gd name="connsiteX109" fmla="*/ 388239 w 1122265"/>
                  <a:gd name="connsiteY109" fmla="*/ 398505 h 541338"/>
                  <a:gd name="connsiteX110" fmla="*/ 388239 w 1122265"/>
                  <a:gd name="connsiteY110" fmla="*/ 399219 h 541338"/>
                  <a:gd name="connsiteX111" fmla="*/ 383957 w 1122265"/>
                  <a:gd name="connsiteY111" fmla="*/ 399933 h 541338"/>
                  <a:gd name="connsiteX112" fmla="*/ 383244 w 1122265"/>
                  <a:gd name="connsiteY112" fmla="*/ 400647 h 541338"/>
                  <a:gd name="connsiteX113" fmla="*/ 378961 w 1122265"/>
                  <a:gd name="connsiteY113" fmla="*/ 402076 h 541338"/>
                  <a:gd name="connsiteX114" fmla="*/ 21410 w 1122265"/>
                  <a:gd name="connsiteY114" fmla="*/ 540624 h 541338"/>
                  <a:gd name="connsiteX115" fmla="*/ 15701 w 1122265"/>
                  <a:gd name="connsiteY115" fmla="*/ 541338 h 541338"/>
                  <a:gd name="connsiteX116" fmla="*/ 7137 w 1122265"/>
                  <a:gd name="connsiteY116" fmla="*/ 538481 h 541338"/>
                  <a:gd name="connsiteX117" fmla="*/ 0 w 1122265"/>
                  <a:gd name="connsiteY117" fmla="*/ 525626 h 541338"/>
                  <a:gd name="connsiteX118" fmla="*/ 0 w 1122265"/>
                  <a:gd name="connsiteY118" fmla="*/ 209251 h 541338"/>
                  <a:gd name="connsiteX119" fmla="*/ 7851 w 1122265"/>
                  <a:gd name="connsiteY119" fmla="*/ 195682 h 541338"/>
                  <a:gd name="connsiteX120" fmla="*/ 309735 w 1122265"/>
                  <a:gd name="connsiteY120" fmla="*/ 24282 h 541338"/>
                  <a:gd name="connsiteX121" fmla="*/ 315444 w 1122265"/>
                  <a:gd name="connsiteY121" fmla="*/ 21425 h 541338"/>
                  <a:gd name="connsiteX122" fmla="*/ 317585 w 1122265"/>
                  <a:gd name="connsiteY122" fmla="*/ 19997 h 541338"/>
                  <a:gd name="connsiteX123" fmla="*/ 320440 w 1122265"/>
                  <a:gd name="connsiteY123" fmla="*/ 18568 h 541338"/>
                  <a:gd name="connsiteX124" fmla="*/ 324009 w 1122265"/>
                  <a:gd name="connsiteY124" fmla="*/ 17140 h 541338"/>
                  <a:gd name="connsiteX125" fmla="*/ 326150 w 1122265"/>
                  <a:gd name="connsiteY125" fmla="*/ 15712 h 541338"/>
                  <a:gd name="connsiteX126" fmla="*/ 329718 w 1122265"/>
                  <a:gd name="connsiteY126" fmla="*/ 14283 h 541338"/>
                  <a:gd name="connsiteX127" fmla="*/ 331859 w 1122265"/>
                  <a:gd name="connsiteY127" fmla="*/ 13569 h 541338"/>
                  <a:gd name="connsiteX128" fmla="*/ 336141 w 1122265"/>
                  <a:gd name="connsiteY128" fmla="*/ 12141 h 541338"/>
                  <a:gd name="connsiteX129" fmla="*/ 337568 w 1122265"/>
                  <a:gd name="connsiteY129" fmla="*/ 11427 h 541338"/>
                  <a:gd name="connsiteX130" fmla="*/ 341850 w 1122265"/>
                  <a:gd name="connsiteY130" fmla="*/ 9998 h 541338"/>
                  <a:gd name="connsiteX131" fmla="*/ 342564 w 1122265"/>
                  <a:gd name="connsiteY131" fmla="*/ 9284 h 541338"/>
                  <a:gd name="connsiteX132" fmla="*/ 347560 w 1122265"/>
                  <a:gd name="connsiteY132" fmla="*/ 7856 h 541338"/>
                  <a:gd name="connsiteX133" fmla="*/ 348273 w 1122265"/>
                  <a:gd name="connsiteY133" fmla="*/ 7856 h 541338"/>
                  <a:gd name="connsiteX134" fmla="*/ 381816 w 1122265"/>
                  <a:gd name="connsiteY134" fmla="*/ 714 h 541338"/>
                  <a:gd name="connsiteX135" fmla="*/ 383244 w 1122265"/>
                  <a:gd name="connsiteY135" fmla="*/ 714 h 541338"/>
                  <a:gd name="connsiteX136" fmla="*/ 386812 w 1122265"/>
                  <a:gd name="connsiteY136" fmla="*/ 714 h 541338"/>
                  <a:gd name="connsiteX137" fmla="*/ 389667 w 1122265"/>
                  <a:gd name="connsiteY137" fmla="*/ 0 h 54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22265" h="541338">
                    <a:moveTo>
                      <a:pt x="408151" y="31591"/>
                    </a:moveTo>
                    <a:cubicBezTo>
                      <a:pt x="378855" y="30162"/>
                      <a:pt x="349559" y="37308"/>
                      <a:pt x="324550" y="51601"/>
                    </a:cubicBezTo>
                    <a:cubicBezTo>
                      <a:pt x="324550" y="51601"/>
                      <a:pt x="324550" y="51601"/>
                      <a:pt x="30162" y="218820"/>
                    </a:cubicBezTo>
                    <a:cubicBezTo>
                      <a:pt x="30162" y="218820"/>
                      <a:pt x="30162" y="218820"/>
                      <a:pt x="30162" y="503237"/>
                    </a:cubicBezTo>
                    <a:cubicBezTo>
                      <a:pt x="30162" y="503237"/>
                      <a:pt x="30162" y="503237"/>
                      <a:pt x="366708" y="373177"/>
                    </a:cubicBezTo>
                    <a:cubicBezTo>
                      <a:pt x="383142" y="366746"/>
                      <a:pt x="400291" y="363887"/>
                      <a:pt x="417440" y="365316"/>
                    </a:cubicBezTo>
                    <a:cubicBezTo>
                      <a:pt x="417440" y="365316"/>
                      <a:pt x="417440" y="365316"/>
                      <a:pt x="566778" y="376036"/>
                    </a:cubicBezTo>
                    <a:cubicBezTo>
                      <a:pt x="643947" y="381753"/>
                      <a:pt x="721117" y="372463"/>
                      <a:pt x="795429" y="349595"/>
                    </a:cubicBezTo>
                    <a:cubicBezTo>
                      <a:pt x="893320" y="318867"/>
                      <a:pt x="979779" y="261697"/>
                      <a:pt x="1046230" y="183090"/>
                    </a:cubicBezTo>
                    <a:cubicBezTo>
                      <a:pt x="1046230" y="183090"/>
                      <a:pt x="1046230" y="183090"/>
                      <a:pt x="1078384" y="145930"/>
                    </a:cubicBezTo>
                    <a:cubicBezTo>
                      <a:pt x="1096962" y="123777"/>
                      <a:pt x="1094819" y="90904"/>
                      <a:pt x="1073383" y="71610"/>
                    </a:cubicBezTo>
                    <a:cubicBezTo>
                      <a:pt x="1062665" y="62320"/>
                      <a:pt x="1049088" y="57317"/>
                      <a:pt x="1034798" y="58032"/>
                    </a:cubicBezTo>
                    <a:cubicBezTo>
                      <a:pt x="1020507" y="58747"/>
                      <a:pt x="1006931" y="65178"/>
                      <a:pt x="997642" y="75897"/>
                    </a:cubicBezTo>
                    <a:cubicBezTo>
                      <a:pt x="997642" y="75897"/>
                      <a:pt x="997642" y="75897"/>
                      <a:pt x="949768" y="129494"/>
                    </a:cubicBezTo>
                    <a:cubicBezTo>
                      <a:pt x="911183" y="173800"/>
                      <a:pt x="860451" y="205243"/>
                      <a:pt x="804003" y="220964"/>
                    </a:cubicBezTo>
                    <a:cubicBezTo>
                      <a:pt x="738980" y="239544"/>
                      <a:pt x="668956" y="235257"/>
                      <a:pt x="606792" y="210245"/>
                    </a:cubicBezTo>
                    <a:cubicBezTo>
                      <a:pt x="606792" y="210245"/>
                      <a:pt x="606792" y="210245"/>
                      <a:pt x="551772" y="188092"/>
                    </a:cubicBezTo>
                    <a:cubicBezTo>
                      <a:pt x="545342" y="185234"/>
                      <a:pt x="541054" y="178802"/>
                      <a:pt x="542483" y="171656"/>
                    </a:cubicBezTo>
                    <a:cubicBezTo>
                      <a:pt x="543198" y="164510"/>
                      <a:pt x="548914" y="158793"/>
                      <a:pt x="556060" y="158078"/>
                    </a:cubicBezTo>
                    <a:cubicBezTo>
                      <a:pt x="556060" y="158078"/>
                      <a:pt x="556060" y="158078"/>
                      <a:pt x="713972" y="142357"/>
                    </a:cubicBezTo>
                    <a:cubicBezTo>
                      <a:pt x="738980" y="140213"/>
                      <a:pt x="757558" y="119489"/>
                      <a:pt x="757558" y="95192"/>
                    </a:cubicBezTo>
                    <a:cubicBezTo>
                      <a:pt x="757558" y="69466"/>
                      <a:pt x="737551" y="48742"/>
                      <a:pt x="711828" y="47313"/>
                    </a:cubicBezTo>
                    <a:cubicBezTo>
                      <a:pt x="711828" y="47313"/>
                      <a:pt x="711828" y="47313"/>
                      <a:pt x="408151" y="31591"/>
                    </a:cubicBezTo>
                    <a:close/>
                    <a:moveTo>
                      <a:pt x="389667" y="0"/>
                    </a:moveTo>
                    <a:cubicBezTo>
                      <a:pt x="391094" y="0"/>
                      <a:pt x="391808" y="0"/>
                      <a:pt x="393235" y="0"/>
                    </a:cubicBezTo>
                    <a:cubicBezTo>
                      <a:pt x="393949" y="0"/>
                      <a:pt x="395376" y="0"/>
                      <a:pt x="396090" y="0"/>
                    </a:cubicBezTo>
                    <a:cubicBezTo>
                      <a:pt x="397517" y="0"/>
                      <a:pt x="398231" y="0"/>
                      <a:pt x="398944" y="0"/>
                    </a:cubicBezTo>
                    <a:cubicBezTo>
                      <a:pt x="400372" y="0"/>
                      <a:pt x="401085" y="0"/>
                      <a:pt x="402513" y="0"/>
                    </a:cubicBezTo>
                    <a:cubicBezTo>
                      <a:pt x="404654" y="0"/>
                      <a:pt x="407508" y="0"/>
                      <a:pt x="410363" y="0"/>
                    </a:cubicBezTo>
                    <a:cubicBezTo>
                      <a:pt x="410363" y="0"/>
                      <a:pt x="410363" y="0"/>
                      <a:pt x="714389" y="15712"/>
                    </a:cubicBezTo>
                    <a:cubicBezTo>
                      <a:pt x="742222" y="17140"/>
                      <a:pt x="765773" y="33566"/>
                      <a:pt x="779333" y="56419"/>
                    </a:cubicBezTo>
                    <a:cubicBezTo>
                      <a:pt x="780047" y="57848"/>
                      <a:pt x="780760" y="59276"/>
                      <a:pt x="781474" y="60704"/>
                    </a:cubicBezTo>
                    <a:cubicBezTo>
                      <a:pt x="784329" y="66418"/>
                      <a:pt x="786470" y="72845"/>
                      <a:pt x="787897" y="79273"/>
                    </a:cubicBezTo>
                    <a:cubicBezTo>
                      <a:pt x="788611" y="84272"/>
                      <a:pt x="789324" y="89271"/>
                      <a:pt x="789324" y="94984"/>
                    </a:cubicBezTo>
                    <a:cubicBezTo>
                      <a:pt x="789324" y="97127"/>
                      <a:pt x="789324" y="98555"/>
                      <a:pt x="788611" y="100698"/>
                    </a:cubicBezTo>
                    <a:cubicBezTo>
                      <a:pt x="788611" y="100698"/>
                      <a:pt x="788611" y="101412"/>
                      <a:pt x="788611" y="101412"/>
                    </a:cubicBezTo>
                    <a:cubicBezTo>
                      <a:pt x="788611" y="103554"/>
                      <a:pt x="788611" y="104983"/>
                      <a:pt x="787897" y="107125"/>
                    </a:cubicBezTo>
                    <a:cubicBezTo>
                      <a:pt x="785042" y="125693"/>
                      <a:pt x="775765" y="142119"/>
                      <a:pt x="762918" y="154260"/>
                    </a:cubicBezTo>
                    <a:cubicBezTo>
                      <a:pt x="762918" y="154260"/>
                      <a:pt x="762205" y="154260"/>
                      <a:pt x="762205" y="154260"/>
                    </a:cubicBezTo>
                    <a:cubicBezTo>
                      <a:pt x="760777" y="155688"/>
                      <a:pt x="759350" y="156403"/>
                      <a:pt x="757923" y="157831"/>
                    </a:cubicBezTo>
                    <a:cubicBezTo>
                      <a:pt x="756495" y="159259"/>
                      <a:pt x="755068" y="159973"/>
                      <a:pt x="753641" y="160688"/>
                    </a:cubicBezTo>
                    <a:cubicBezTo>
                      <a:pt x="752927" y="161402"/>
                      <a:pt x="752927" y="161402"/>
                      <a:pt x="752927" y="161402"/>
                    </a:cubicBezTo>
                    <a:cubicBezTo>
                      <a:pt x="751500" y="162116"/>
                      <a:pt x="750072" y="163544"/>
                      <a:pt x="748645" y="164258"/>
                    </a:cubicBezTo>
                    <a:cubicBezTo>
                      <a:pt x="747931" y="164258"/>
                      <a:pt x="747218" y="164258"/>
                      <a:pt x="747218" y="164973"/>
                    </a:cubicBezTo>
                    <a:cubicBezTo>
                      <a:pt x="745790" y="165687"/>
                      <a:pt x="744363" y="166401"/>
                      <a:pt x="742222" y="167115"/>
                    </a:cubicBezTo>
                    <a:cubicBezTo>
                      <a:pt x="742222" y="167115"/>
                      <a:pt x="741508" y="167115"/>
                      <a:pt x="741508" y="167829"/>
                    </a:cubicBezTo>
                    <a:cubicBezTo>
                      <a:pt x="740081" y="167829"/>
                      <a:pt x="738653" y="168543"/>
                      <a:pt x="737226" y="169258"/>
                    </a:cubicBezTo>
                    <a:cubicBezTo>
                      <a:pt x="730803" y="171400"/>
                      <a:pt x="724380" y="172828"/>
                      <a:pt x="717957" y="173543"/>
                    </a:cubicBezTo>
                    <a:cubicBezTo>
                      <a:pt x="717957" y="173543"/>
                      <a:pt x="717957" y="173543"/>
                      <a:pt x="623752" y="182827"/>
                    </a:cubicBezTo>
                    <a:cubicBezTo>
                      <a:pt x="661577" y="197110"/>
                      <a:pt x="702256" y="202823"/>
                      <a:pt x="742222" y="199967"/>
                    </a:cubicBezTo>
                    <a:cubicBezTo>
                      <a:pt x="752927" y="199253"/>
                      <a:pt x="763632" y="197824"/>
                      <a:pt x="774337" y="195682"/>
                    </a:cubicBezTo>
                    <a:cubicBezTo>
                      <a:pt x="777906" y="194968"/>
                      <a:pt x="780760" y="194253"/>
                      <a:pt x="784329" y="193539"/>
                    </a:cubicBezTo>
                    <a:cubicBezTo>
                      <a:pt x="785042" y="193539"/>
                      <a:pt x="785042" y="193539"/>
                      <a:pt x="785756" y="192825"/>
                    </a:cubicBezTo>
                    <a:cubicBezTo>
                      <a:pt x="789324" y="192111"/>
                      <a:pt x="792179" y="191397"/>
                      <a:pt x="795747" y="190683"/>
                    </a:cubicBezTo>
                    <a:cubicBezTo>
                      <a:pt x="805739" y="187826"/>
                      <a:pt x="815730" y="184255"/>
                      <a:pt x="825722" y="179970"/>
                    </a:cubicBezTo>
                    <a:cubicBezTo>
                      <a:pt x="856410" y="167829"/>
                      <a:pt x="884243" y="149975"/>
                      <a:pt x="908508" y="127122"/>
                    </a:cubicBezTo>
                    <a:cubicBezTo>
                      <a:pt x="914931" y="121408"/>
                      <a:pt x="920641" y="114981"/>
                      <a:pt x="927064" y="108553"/>
                    </a:cubicBezTo>
                    <a:cubicBezTo>
                      <a:pt x="927064" y="108553"/>
                      <a:pt x="927064" y="108553"/>
                      <a:pt x="974166" y="54991"/>
                    </a:cubicBezTo>
                    <a:cubicBezTo>
                      <a:pt x="975593" y="53563"/>
                      <a:pt x="976307" y="52848"/>
                      <a:pt x="977021" y="51420"/>
                    </a:cubicBezTo>
                    <a:cubicBezTo>
                      <a:pt x="977734" y="51420"/>
                      <a:pt x="977734" y="51420"/>
                      <a:pt x="977734" y="51420"/>
                    </a:cubicBezTo>
                    <a:cubicBezTo>
                      <a:pt x="992722" y="36423"/>
                      <a:pt x="1011991" y="27853"/>
                      <a:pt x="1032687" y="26424"/>
                    </a:cubicBezTo>
                    <a:cubicBezTo>
                      <a:pt x="1033401" y="26424"/>
                      <a:pt x="1033401" y="26424"/>
                      <a:pt x="1033401" y="26424"/>
                    </a:cubicBezTo>
                    <a:cubicBezTo>
                      <a:pt x="1034828" y="26424"/>
                      <a:pt x="1036256" y="26424"/>
                      <a:pt x="1037683" y="26424"/>
                    </a:cubicBezTo>
                    <a:cubicBezTo>
                      <a:pt x="1037683" y="26424"/>
                      <a:pt x="1038397" y="26424"/>
                      <a:pt x="1039111" y="26424"/>
                    </a:cubicBezTo>
                    <a:cubicBezTo>
                      <a:pt x="1052670" y="26424"/>
                      <a:pt x="1066230" y="30709"/>
                      <a:pt x="1078363" y="37137"/>
                    </a:cubicBezTo>
                    <a:cubicBezTo>
                      <a:pt x="1079790" y="37851"/>
                      <a:pt x="1080504" y="38565"/>
                      <a:pt x="1081931" y="39279"/>
                    </a:cubicBezTo>
                    <a:cubicBezTo>
                      <a:pt x="1083358" y="39993"/>
                      <a:pt x="1084072" y="40708"/>
                      <a:pt x="1084786" y="40708"/>
                    </a:cubicBezTo>
                    <a:cubicBezTo>
                      <a:pt x="1085499" y="41422"/>
                      <a:pt x="1085499" y="41422"/>
                      <a:pt x="1085499" y="41422"/>
                    </a:cubicBezTo>
                    <a:cubicBezTo>
                      <a:pt x="1086213" y="42136"/>
                      <a:pt x="1087640" y="42850"/>
                      <a:pt x="1088354" y="43564"/>
                    </a:cubicBezTo>
                    <a:cubicBezTo>
                      <a:pt x="1088354" y="43564"/>
                      <a:pt x="1089068" y="44278"/>
                      <a:pt x="1089068" y="44278"/>
                    </a:cubicBezTo>
                    <a:cubicBezTo>
                      <a:pt x="1089781" y="44993"/>
                      <a:pt x="1090495" y="44993"/>
                      <a:pt x="1091209" y="45707"/>
                    </a:cubicBezTo>
                    <a:cubicBezTo>
                      <a:pt x="1091922" y="46421"/>
                      <a:pt x="1092636" y="47135"/>
                      <a:pt x="1094063" y="47849"/>
                    </a:cubicBezTo>
                    <a:cubicBezTo>
                      <a:pt x="1094063" y="47849"/>
                      <a:pt x="1094063" y="48563"/>
                      <a:pt x="1094063" y="48563"/>
                    </a:cubicBezTo>
                    <a:cubicBezTo>
                      <a:pt x="1128320" y="79273"/>
                      <a:pt x="1131888" y="130693"/>
                      <a:pt x="1101914" y="165687"/>
                    </a:cubicBezTo>
                    <a:cubicBezTo>
                      <a:pt x="1101914" y="165687"/>
                      <a:pt x="1101914" y="165687"/>
                      <a:pt x="1070512" y="203538"/>
                    </a:cubicBezTo>
                    <a:cubicBezTo>
                      <a:pt x="1039111" y="239960"/>
                      <a:pt x="1003427" y="272812"/>
                      <a:pt x="964888" y="299950"/>
                    </a:cubicBezTo>
                    <a:cubicBezTo>
                      <a:pt x="962034" y="302092"/>
                      <a:pt x="958465" y="304235"/>
                      <a:pt x="955611" y="306377"/>
                    </a:cubicBezTo>
                    <a:cubicBezTo>
                      <a:pt x="952756" y="308520"/>
                      <a:pt x="949901" y="310662"/>
                      <a:pt x="947046" y="312091"/>
                    </a:cubicBezTo>
                    <a:cubicBezTo>
                      <a:pt x="903512" y="340657"/>
                      <a:pt x="855696" y="363511"/>
                      <a:pt x="805025" y="379222"/>
                    </a:cubicBezTo>
                    <a:cubicBezTo>
                      <a:pt x="800743" y="380651"/>
                      <a:pt x="796461" y="382079"/>
                      <a:pt x="791465" y="383507"/>
                    </a:cubicBezTo>
                    <a:cubicBezTo>
                      <a:pt x="790038" y="383507"/>
                      <a:pt x="788611" y="384222"/>
                      <a:pt x="787183" y="384222"/>
                    </a:cubicBezTo>
                    <a:cubicBezTo>
                      <a:pt x="784329" y="384936"/>
                      <a:pt x="781474" y="386364"/>
                      <a:pt x="778619" y="387078"/>
                    </a:cubicBezTo>
                    <a:cubicBezTo>
                      <a:pt x="776478" y="387078"/>
                      <a:pt x="774337" y="387792"/>
                      <a:pt x="772910" y="388507"/>
                    </a:cubicBezTo>
                    <a:cubicBezTo>
                      <a:pt x="770055" y="389221"/>
                      <a:pt x="767914" y="389221"/>
                      <a:pt x="765059" y="389935"/>
                    </a:cubicBezTo>
                    <a:cubicBezTo>
                      <a:pt x="762918" y="390649"/>
                      <a:pt x="760777" y="391363"/>
                      <a:pt x="758636" y="392077"/>
                    </a:cubicBezTo>
                    <a:cubicBezTo>
                      <a:pt x="756495" y="392077"/>
                      <a:pt x="755068" y="392792"/>
                      <a:pt x="752927" y="392792"/>
                    </a:cubicBezTo>
                    <a:cubicBezTo>
                      <a:pt x="742936" y="394934"/>
                      <a:pt x="732944" y="397077"/>
                      <a:pt x="723666" y="399219"/>
                    </a:cubicBezTo>
                    <a:cubicBezTo>
                      <a:pt x="722239" y="399219"/>
                      <a:pt x="721525" y="399219"/>
                      <a:pt x="720812" y="399219"/>
                    </a:cubicBezTo>
                    <a:cubicBezTo>
                      <a:pt x="717243" y="399933"/>
                      <a:pt x="713675" y="400647"/>
                      <a:pt x="710106" y="401362"/>
                    </a:cubicBezTo>
                    <a:cubicBezTo>
                      <a:pt x="709393" y="401362"/>
                      <a:pt x="709393" y="401362"/>
                      <a:pt x="708679" y="401362"/>
                    </a:cubicBezTo>
                    <a:cubicBezTo>
                      <a:pt x="688696" y="404218"/>
                      <a:pt x="669427" y="406361"/>
                      <a:pt x="649444" y="407789"/>
                    </a:cubicBezTo>
                    <a:cubicBezTo>
                      <a:pt x="648730" y="407789"/>
                      <a:pt x="648017" y="407789"/>
                      <a:pt x="647303" y="407789"/>
                    </a:cubicBezTo>
                    <a:cubicBezTo>
                      <a:pt x="643735" y="407789"/>
                      <a:pt x="640166" y="407789"/>
                      <a:pt x="636598" y="408503"/>
                    </a:cubicBezTo>
                    <a:cubicBezTo>
                      <a:pt x="635884" y="408503"/>
                      <a:pt x="635171" y="408503"/>
                      <a:pt x="634457" y="408503"/>
                    </a:cubicBezTo>
                    <a:cubicBezTo>
                      <a:pt x="629461" y="408503"/>
                      <a:pt x="625179" y="408503"/>
                      <a:pt x="620183" y="408503"/>
                    </a:cubicBezTo>
                    <a:cubicBezTo>
                      <a:pt x="620183" y="408503"/>
                      <a:pt x="619470" y="408503"/>
                      <a:pt x="619470" y="408503"/>
                    </a:cubicBezTo>
                    <a:cubicBezTo>
                      <a:pt x="616615" y="408503"/>
                      <a:pt x="613760" y="408503"/>
                      <a:pt x="611619" y="408503"/>
                    </a:cubicBezTo>
                    <a:cubicBezTo>
                      <a:pt x="609478" y="408503"/>
                      <a:pt x="607337" y="408503"/>
                      <a:pt x="605196" y="408503"/>
                    </a:cubicBezTo>
                    <a:cubicBezTo>
                      <a:pt x="603055" y="408503"/>
                      <a:pt x="600201" y="408503"/>
                      <a:pt x="598060" y="408503"/>
                    </a:cubicBezTo>
                    <a:cubicBezTo>
                      <a:pt x="595919" y="408503"/>
                      <a:pt x="593778" y="408503"/>
                      <a:pt x="591637" y="408503"/>
                    </a:cubicBezTo>
                    <a:cubicBezTo>
                      <a:pt x="588782" y="408503"/>
                      <a:pt x="586641" y="408503"/>
                      <a:pt x="583786" y="407789"/>
                    </a:cubicBezTo>
                    <a:cubicBezTo>
                      <a:pt x="581645" y="407789"/>
                      <a:pt x="580218" y="407789"/>
                      <a:pt x="578077" y="407789"/>
                    </a:cubicBezTo>
                    <a:cubicBezTo>
                      <a:pt x="574508" y="407789"/>
                      <a:pt x="570226" y="407075"/>
                      <a:pt x="565944" y="407075"/>
                    </a:cubicBezTo>
                    <a:cubicBezTo>
                      <a:pt x="565944" y="407075"/>
                      <a:pt x="565231" y="407075"/>
                      <a:pt x="565231" y="407075"/>
                    </a:cubicBezTo>
                    <a:cubicBezTo>
                      <a:pt x="565231" y="407075"/>
                      <a:pt x="565231" y="407075"/>
                      <a:pt x="484585" y="401362"/>
                    </a:cubicBezTo>
                    <a:cubicBezTo>
                      <a:pt x="484585" y="401362"/>
                      <a:pt x="484585" y="401362"/>
                      <a:pt x="416073" y="396362"/>
                    </a:cubicBezTo>
                    <a:cubicBezTo>
                      <a:pt x="414645" y="396362"/>
                      <a:pt x="412504" y="396362"/>
                      <a:pt x="410363" y="396362"/>
                    </a:cubicBezTo>
                    <a:cubicBezTo>
                      <a:pt x="409649" y="396362"/>
                      <a:pt x="408222" y="396362"/>
                      <a:pt x="406795" y="396362"/>
                    </a:cubicBezTo>
                    <a:cubicBezTo>
                      <a:pt x="401799" y="396362"/>
                      <a:pt x="397517" y="397077"/>
                      <a:pt x="392521" y="397791"/>
                    </a:cubicBezTo>
                    <a:cubicBezTo>
                      <a:pt x="391094" y="398505"/>
                      <a:pt x="389667" y="398505"/>
                      <a:pt x="388239" y="398505"/>
                    </a:cubicBezTo>
                    <a:cubicBezTo>
                      <a:pt x="388239" y="399219"/>
                      <a:pt x="388239" y="399219"/>
                      <a:pt x="388239" y="399219"/>
                    </a:cubicBezTo>
                    <a:cubicBezTo>
                      <a:pt x="386812" y="399219"/>
                      <a:pt x="385385" y="399933"/>
                      <a:pt x="383957" y="399933"/>
                    </a:cubicBezTo>
                    <a:cubicBezTo>
                      <a:pt x="383957" y="399933"/>
                      <a:pt x="383957" y="399933"/>
                      <a:pt x="383244" y="400647"/>
                    </a:cubicBezTo>
                    <a:cubicBezTo>
                      <a:pt x="381816" y="400647"/>
                      <a:pt x="380389" y="401362"/>
                      <a:pt x="378961" y="402076"/>
                    </a:cubicBezTo>
                    <a:cubicBezTo>
                      <a:pt x="378961" y="402076"/>
                      <a:pt x="378961" y="402076"/>
                      <a:pt x="21410" y="540624"/>
                    </a:cubicBezTo>
                    <a:cubicBezTo>
                      <a:pt x="19983" y="541338"/>
                      <a:pt x="17842" y="541338"/>
                      <a:pt x="15701" y="541338"/>
                    </a:cubicBezTo>
                    <a:cubicBezTo>
                      <a:pt x="12846" y="541338"/>
                      <a:pt x="9992" y="540624"/>
                      <a:pt x="7137" y="538481"/>
                    </a:cubicBezTo>
                    <a:cubicBezTo>
                      <a:pt x="2855" y="535625"/>
                      <a:pt x="0" y="530626"/>
                      <a:pt x="0" y="525626"/>
                    </a:cubicBezTo>
                    <a:cubicBezTo>
                      <a:pt x="0" y="525626"/>
                      <a:pt x="0" y="525626"/>
                      <a:pt x="0" y="209251"/>
                    </a:cubicBezTo>
                    <a:cubicBezTo>
                      <a:pt x="0" y="203538"/>
                      <a:pt x="3569" y="198538"/>
                      <a:pt x="7851" y="195682"/>
                    </a:cubicBezTo>
                    <a:cubicBezTo>
                      <a:pt x="7851" y="195682"/>
                      <a:pt x="7851" y="195682"/>
                      <a:pt x="309735" y="24282"/>
                    </a:cubicBezTo>
                    <a:cubicBezTo>
                      <a:pt x="311162" y="22853"/>
                      <a:pt x="313303" y="22139"/>
                      <a:pt x="315444" y="21425"/>
                    </a:cubicBezTo>
                    <a:cubicBezTo>
                      <a:pt x="316158" y="20711"/>
                      <a:pt x="316872" y="20711"/>
                      <a:pt x="317585" y="19997"/>
                    </a:cubicBezTo>
                    <a:cubicBezTo>
                      <a:pt x="318299" y="19283"/>
                      <a:pt x="319726" y="18568"/>
                      <a:pt x="320440" y="18568"/>
                    </a:cubicBezTo>
                    <a:cubicBezTo>
                      <a:pt x="321868" y="17854"/>
                      <a:pt x="322581" y="17140"/>
                      <a:pt x="324009" y="17140"/>
                    </a:cubicBezTo>
                    <a:cubicBezTo>
                      <a:pt x="324722" y="16426"/>
                      <a:pt x="325436" y="16426"/>
                      <a:pt x="326150" y="15712"/>
                    </a:cubicBezTo>
                    <a:cubicBezTo>
                      <a:pt x="327577" y="14998"/>
                      <a:pt x="329004" y="14998"/>
                      <a:pt x="329718" y="14283"/>
                    </a:cubicBezTo>
                    <a:cubicBezTo>
                      <a:pt x="330432" y="14283"/>
                      <a:pt x="331145" y="13569"/>
                      <a:pt x="331859" y="13569"/>
                    </a:cubicBezTo>
                    <a:cubicBezTo>
                      <a:pt x="333286" y="12855"/>
                      <a:pt x="334714" y="12141"/>
                      <a:pt x="336141" y="12141"/>
                    </a:cubicBezTo>
                    <a:cubicBezTo>
                      <a:pt x="336141" y="11427"/>
                      <a:pt x="336855" y="11427"/>
                      <a:pt x="337568" y="11427"/>
                    </a:cubicBezTo>
                    <a:cubicBezTo>
                      <a:pt x="338996" y="10713"/>
                      <a:pt x="340423" y="9998"/>
                      <a:pt x="341850" y="9998"/>
                    </a:cubicBezTo>
                    <a:cubicBezTo>
                      <a:pt x="342564" y="9284"/>
                      <a:pt x="342564" y="9284"/>
                      <a:pt x="342564" y="9284"/>
                    </a:cubicBezTo>
                    <a:cubicBezTo>
                      <a:pt x="344705" y="8570"/>
                      <a:pt x="346132" y="8570"/>
                      <a:pt x="347560" y="7856"/>
                    </a:cubicBezTo>
                    <a:cubicBezTo>
                      <a:pt x="348273" y="7856"/>
                      <a:pt x="348273" y="7856"/>
                      <a:pt x="348273" y="7856"/>
                    </a:cubicBezTo>
                    <a:cubicBezTo>
                      <a:pt x="359692" y="4285"/>
                      <a:pt x="370397" y="2143"/>
                      <a:pt x="381816" y="714"/>
                    </a:cubicBezTo>
                    <a:cubicBezTo>
                      <a:pt x="382530" y="714"/>
                      <a:pt x="383244" y="714"/>
                      <a:pt x="383244" y="714"/>
                    </a:cubicBezTo>
                    <a:cubicBezTo>
                      <a:pt x="384671" y="714"/>
                      <a:pt x="386098" y="714"/>
                      <a:pt x="386812" y="714"/>
                    </a:cubicBezTo>
                    <a:cubicBezTo>
                      <a:pt x="388239" y="714"/>
                      <a:pt x="388953" y="714"/>
                      <a:pt x="389667"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9" name="Rounded Rectangle 38"/>
          <p:cNvSpPr/>
          <p:nvPr/>
        </p:nvSpPr>
        <p:spPr>
          <a:xfrm>
            <a:off x="3222493" y="2473145"/>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Vehicle safety</a:t>
            </a:r>
          </a:p>
        </p:txBody>
      </p:sp>
      <p:sp>
        <p:nvSpPr>
          <p:cNvPr id="40" name="Freeform 39"/>
          <p:cNvSpPr/>
          <p:nvPr/>
        </p:nvSpPr>
        <p:spPr>
          <a:xfrm rot="16200000">
            <a:off x="3322016" y="2373624"/>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2596716"/>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24" y="-1736623"/>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3222493" y="3786073"/>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Passenger expectations</a:t>
            </a:r>
          </a:p>
        </p:txBody>
      </p:sp>
      <p:sp>
        <p:nvSpPr>
          <p:cNvPr id="33" name="Freeform 32"/>
          <p:cNvSpPr/>
          <p:nvPr/>
        </p:nvSpPr>
        <p:spPr>
          <a:xfrm rot="16200000">
            <a:off x="3322016" y="3686552"/>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4" name="Isosceles Triangle 33"/>
          <p:cNvSpPr/>
          <p:nvPr/>
        </p:nvSpPr>
        <p:spPr>
          <a:xfrm rot="5400000">
            <a:off x="3678827" y="3909644"/>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AutoShape 3"/>
          <p:cNvSpPr>
            <a:spLocks noChangeAspect="1" noChangeArrowheads="1" noTextEdit="1"/>
          </p:cNvSpPr>
          <p:nvPr/>
        </p:nvSpPr>
        <p:spPr bwMode="auto">
          <a:xfrm>
            <a:off x="3282733" y="3795836"/>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2" name="Group 81"/>
          <p:cNvGrpSpPr>
            <a:grpSpLocks noChangeAspect="1"/>
          </p:cNvGrpSpPr>
          <p:nvPr/>
        </p:nvGrpSpPr>
        <p:grpSpPr>
          <a:xfrm>
            <a:off x="3282735" y="3824758"/>
            <a:ext cx="366113" cy="365760"/>
            <a:chOff x="5273675" y="2606675"/>
            <a:chExt cx="1646238" cy="1644650"/>
          </a:xfrm>
        </p:grpSpPr>
        <p:sp>
          <p:nvSpPr>
            <p:cNvPr id="83"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4" name="Group 83"/>
            <p:cNvGrpSpPr/>
            <p:nvPr/>
          </p:nvGrpSpPr>
          <p:grpSpPr>
            <a:xfrm>
              <a:off x="5562600" y="2774950"/>
              <a:ext cx="1108231" cy="1265238"/>
              <a:chOff x="5562600" y="2774950"/>
              <a:chExt cx="1108231" cy="1265238"/>
            </a:xfrm>
          </p:grpSpPr>
          <p:sp>
            <p:nvSpPr>
              <p:cNvPr id="85" name="Freeform 84"/>
              <p:cNvSpPr>
                <a:spLocks/>
              </p:cNvSpPr>
              <p:nvPr/>
            </p:nvSpPr>
            <p:spPr bwMode="auto">
              <a:xfrm>
                <a:off x="5616418" y="2774950"/>
                <a:ext cx="1054413" cy="1209675"/>
              </a:xfrm>
              <a:custGeom>
                <a:avLst/>
                <a:gdLst>
                  <a:gd name="connsiteX0" fmla="*/ 1038660 w 1054413"/>
                  <a:gd name="connsiteY0" fmla="*/ 1076325 h 1209675"/>
                  <a:gd name="connsiteX1" fmla="*/ 1050117 w 1054413"/>
                  <a:gd name="connsiteY1" fmla="*/ 1080604 h 1209675"/>
                  <a:gd name="connsiteX2" fmla="*/ 1050117 w 1054413"/>
                  <a:gd name="connsiteY2" fmla="*/ 1102710 h 1209675"/>
                  <a:gd name="connsiteX3" fmla="*/ 948436 w 1054413"/>
                  <a:gd name="connsiteY3" fmla="*/ 1204683 h 1209675"/>
                  <a:gd name="connsiteX4" fmla="*/ 936979 w 1054413"/>
                  <a:gd name="connsiteY4" fmla="*/ 1209675 h 1209675"/>
                  <a:gd name="connsiteX5" fmla="*/ 926238 w 1054413"/>
                  <a:gd name="connsiteY5" fmla="*/ 1204683 h 1209675"/>
                  <a:gd name="connsiteX6" fmla="*/ 894015 w 1054413"/>
                  <a:gd name="connsiteY6" fmla="*/ 1173307 h 1209675"/>
                  <a:gd name="connsiteX7" fmla="*/ 894015 w 1054413"/>
                  <a:gd name="connsiteY7" fmla="*/ 1150488 h 1209675"/>
                  <a:gd name="connsiteX8" fmla="*/ 904756 w 1054413"/>
                  <a:gd name="connsiteY8" fmla="*/ 1145496 h 1209675"/>
                  <a:gd name="connsiteX9" fmla="*/ 916213 w 1054413"/>
                  <a:gd name="connsiteY9" fmla="*/ 1150488 h 1209675"/>
                  <a:gd name="connsiteX10" fmla="*/ 936979 w 1054413"/>
                  <a:gd name="connsiteY10" fmla="*/ 1171881 h 1209675"/>
                  <a:gd name="connsiteX11" fmla="*/ 1027919 w 1054413"/>
                  <a:gd name="connsiteY11" fmla="*/ 1080604 h 1209675"/>
                  <a:gd name="connsiteX12" fmla="*/ 1038660 w 1054413"/>
                  <a:gd name="connsiteY12" fmla="*/ 1076325 h 1209675"/>
                  <a:gd name="connsiteX13" fmla="*/ 594086 w 1054413"/>
                  <a:gd name="connsiteY13" fmla="*/ 1076325 h 1209675"/>
                  <a:gd name="connsiteX14" fmla="*/ 604873 w 1054413"/>
                  <a:gd name="connsiteY14" fmla="*/ 1080604 h 1209675"/>
                  <a:gd name="connsiteX15" fmla="*/ 604873 w 1054413"/>
                  <a:gd name="connsiteY15" fmla="*/ 1102710 h 1209675"/>
                  <a:gd name="connsiteX16" fmla="*/ 565321 w 1054413"/>
                  <a:gd name="connsiteY16" fmla="*/ 1142644 h 1209675"/>
                  <a:gd name="connsiteX17" fmla="*/ 534399 w 1054413"/>
                  <a:gd name="connsiteY17" fmla="*/ 1174733 h 1209675"/>
                  <a:gd name="connsiteX18" fmla="*/ 503477 w 1054413"/>
                  <a:gd name="connsiteY18" fmla="*/ 1204683 h 1209675"/>
                  <a:gd name="connsiteX19" fmla="*/ 492690 w 1054413"/>
                  <a:gd name="connsiteY19" fmla="*/ 1209675 h 1209675"/>
                  <a:gd name="connsiteX20" fmla="*/ 481184 w 1054413"/>
                  <a:gd name="connsiteY20" fmla="*/ 1204683 h 1209675"/>
                  <a:gd name="connsiteX21" fmla="*/ 448823 w 1054413"/>
                  <a:gd name="connsiteY21" fmla="*/ 1173307 h 1209675"/>
                  <a:gd name="connsiteX22" fmla="*/ 448823 w 1054413"/>
                  <a:gd name="connsiteY22" fmla="*/ 1150488 h 1209675"/>
                  <a:gd name="connsiteX23" fmla="*/ 460329 w 1054413"/>
                  <a:gd name="connsiteY23" fmla="*/ 1145496 h 1209675"/>
                  <a:gd name="connsiteX24" fmla="*/ 471116 w 1054413"/>
                  <a:gd name="connsiteY24" fmla="*/ 1150488 h 1209675"/>
                  <a:gd name="connsiteX25" fmla="*/ 492690 w 1054413"/>
                  <a:gd name="connsiteY25" fmla="*/ 1171881 h 1209675"/>
                  <a:gd name="connsiteX26" fmla="*/ 562445 w 1054413"/>
                  <a:gd name="connsiteY26" fmla="*/ 1100571 h 1209675"/>
                  <a:gd name="connsiteX27" fmla="*/ 582580 w 1054413"/>
                  <a:gd name="connsiteY27" fmla="*/ 1080604 h 1209675"/>
                  <a:gd name="connsiteX28" fmla="*/ 594086 w 1054413"/>
                  <a:gd name="connsiteY28" fmla="*/ 1076325 h 1209675"/>
                  <a:gd name="connsiteX29" fmla="*/ 148089 w 1054413"/>
                  <a:gd name="connsiteY29" fmla="*/ 1076325 h 1209675"/>
                  <a:gd name="connsiteX30" fmla="*/ 158820 w 1054413"/>
                  <a:gd name="connsiteY30" fmla="*/ 1080604 h 1209675"/>
                  <a:gd name="connsiteX31" fmla="*/ 158820 w 1054413"/>
                  <a:gd name="connsiteY31" fmla="*/ 1102710 h 1209675"/>
                  <a:gd name="connsiteX32" fmla="*/ 120188 w 1054413"/>
                  <a:gd name="connsiteY32" fmla="*/ 1142644 h 1209675"/>
                  <a:gd name="connsiteX33" fmla="*/ 88711 w 1054413"/>
                  <a:gd name="connsiteY33" fmla="*/ 1174733 h 1209675"/>
                  <a:gd name="connsiteX34" fmla="*/ 57948 w 1054413"/>
                  <a:gd name="connsiteY34" fmla="*/ 1204683 h 1209675"/>
                  <a:gd name="connsiteX35" fmla="*/ 47217 w 1054413"/>
                  <a:gd name="connsiteY35" fmla="*/ 1209675 h 1209675"/>
                  <a:gd name="connsiteX36" fmla="*/ 36486 w 1054413"/>
                  <a:gd name="connsiteY36" fmla="*/ 1204683 h 1209675"/>
                  <a:gd name="connsiteX37" fmla="*/ 4293 w 1054413"/>
                  <a:gd name="connsiteY37" fmla="*/ 1173307 h 1209675"/>
                  <a:gd name="connsiteX38" fmla="*/ 4293 w 1054413"/>
                  <a:gd name="connsiteY38" fmla="*/ 1150488 h 1209675"/>
                  <a:gd name="connsiteX39" fmla="*/ 15740 w 1054413"/>
                  <a:gd name="connsiteY39" fmla="*/ 1145496 h 1209675"/>
                  <a:gd name="connsiteX40" fmla="*/ 26471 w 1054413"/>
                  <a:gd name="connsiteY40" fmla="*/ 1150488 h 1209675"/>
                  <a:gd name="connsiteX41" fmla="*/ 47217 w 1054413"/>
                  <a:gd name="connsiteY41" fmla="*/ 1171881 h 1209675"/>
                  <a:gd name="connsiteX42" fmla="*/ 117327 w 1054413"/>
                  <a:gd name="connsiteY42" fmla="*/ 1100571 h 1209675"/>
                  <a:gd name="connsiteX43" fmla="*/ 137358 w 1054413"/>
                  <a:gd name="connsiteY43" fmla="*/ 1080604 h 1209675"/>
                  <a:gd name="connsiteX44" fmla="*/ 148089 w 1054413"/>
                  <a:gd name="connsiteY44" fmla="*/ 1076325 h 1209675"/>
                  <a:gd name="connsiteX45" fmla="*/ 478016 w 1054413"/>
                  <a:gd name="connsiteY45" fmla="*/ 0 h 1209675"/>
                  <a:gd name="connsiteX46" fmla="*/ 686000 w 1054413"/>
                  <a:gd name="connsiteY46" fmla="*/ 211298 h 1209675"/>
                  <a:gd name="connsiteX47" fmla="*/ 685287 w 1054413"/>
                  <a:gd name="connsiteY47" fmla="*/ 251273 h 1209675"/>
                  <a:gd name="connsiteX48" fmla="*/ 700245 w 1054413"/>
                  <a:gd name="connsiteY48" fmla="*/ 296959 h 1209675"/>
                  <a:gd name="connsiteX49" fmla="*/ 673891 w 1054413"/>
                  <a:gd name="connsiteY49" fmla="*/ 311949 h 1209675"/>
                  <a:gd name="connsiteX50" fmla="*/ 648249 w 1054413"/>
                  <a:gd name="connsiteY50" fmla="*/ 319088 h 1209675"/>
                  <a:gd name="connsiteX51" fmla="*/ 636141 w 1054413"/>
                  <a:gd name="connsiteY51" fmla="*/ 316232 h 1209675"/>
                  <a:gd name="connsiteX52" fmla="*/ 383996 w 1054413"/>
                  <a:gd name="connsiteY52" fmla="*/ 165612 h 1209675"/>
                  <a:gd name="connsiteX53" fmla="*/ 363340 w 1054413"/>
                  <a:gd name="connsiteY53" fmla="*/ 177747 h 1209675"/>
                  <a:gd name="connsiteX54" fmla="*/ 292825 w 1054413"/>
                  <a:gd name="connsiteY54" fmla="*/ 295531 h 1209675"/>
                  <a:gd name="connsiteX55" fmla="*/ 281429 w 1054413"/>
                  <a:gd name="connsiteY55" fmla="*/ 298386 h 1209675"/>
                  <a:gd name="connsiteX56" fmla="*/ 279292 w 1054413"/>
                  <a:gd name="connsiteY56" fmla="*/ 295531 h 1209675"/>
                  <a:gd name="connsiteX57" fmla="*/ 270032 w 1054413"/>
                  <a:gd name="connsiteY57" fmla="*/ 211298 h 1209675"/>
                  <a:gd name="connsiteX58" fmla="*/ 478016 w 1054413"/>
                  <a:gd name="connsiteY58" fmla="*/ 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54413" h="1209675">
                    <a:moveTo>
                      <a:pt x="1038660" y="1076325"/>
                    </a:moveTo>
                    <a:cubicBezTo>
                      <a:pt x="1042956" y="1076325"/>
                      <a:pt x="1046536" y="1077751"/>
                      <a:pt x="1050117" y="1080604"/>
                    </a:cubicBezTo>
                    <a:cubicBezTo>
                      <a:pt x="1055845" y="1087022"/>
                      <a:pt x="1055845" y="1097005"/>
                      <a:pt x="1050117" y="1102710"/>
                    </a:cubicBezTo>
                    <a:cubicBezTo>
                      <a:pt x="1050117" y="1102710"/>
                      <a:pt x="1050117" y="1102710"/>
                      <a:pt x="948436" y="1204683"/>
                    </a:cubicBezTo>
                    <a:cubicBezTo>
                      <a:pt x="945571" y="1208249"/>
                      <a:pt x="941275" y="1209675"/>
                      <a:pt x="936979" y="1209675"/>
                    </a:cubicBezTo>
                    <a:cubicBezTo>
                      <a:pt x="932682" y="1209675"/>
                      <a:pt x="929102" y="1208249"/>
                      <a:pt x="926238" y="1204683"/>
                    </a:cubicBezTo>
                    <a:cubicBezTo>
                      <a:pt x="926238" y="1204683"/>
                      <a:pt x="926238" y="1204683"/>
                      <a:pt x="894015" y="1173307"/>
                    </a:cubicBezTo>
                    <a:cubicBezTo>
                      <a:pt x="887570" y="1166889"/>
                      <a:pt x="887570" y="1156906"/>
                      <a:pt x="894015" y="1150488"/>
                    </a:cubicBezTo>
                    <a:cubicBezTo>
                      <a:pt x="896879" y="1146922"/>
                      <a:pt x="901175" y="1145496"/>
                      <a:pt x="904756" y="1145496"/>
                    </a:cubicBezTo>
                    <a:cubicBezTo>
                      <a:pt x="909052" y="1145496"/>
                      <a:pt x="913349" y="1146922"/>
                      <a:pt x="916213" y="1150488"/>
                    </a:cubicBezTo>
                    <a:cubicBezTo>
                      <a:pt x="916213" y="1150488"/>
                      <a:pt x="916213" y="1150488"/>
                      <a:pt x="936979" y="1171881"/>
                    </a:cubicBezTo>
                    <a:cubicBezTo>
                      <a:pt x="936979" y="1171881"/>
                      <a:pt x="936979" y="1171881"/>
                      <a:pt x="1027919" y="1080604"/>
                    </a:cubicBezTo>
                    <a:cubicBezTo>
                      <a:pt x="1030783" y="1077751"/>
                      <a:pt x="1035079" y="1076325"/>
                      <a:pt x="1038660" y="1076325"/>
                    </a:cubicBezTo>
                    <a:close/>
                    <a:moveTo>
                      <a:pt x="594086" y="1076325"/>
                    </a:moveTo>
                    <a:cubicBezTo>
                      <a:pt x="597682" y="1076325"/>
                      <a:pt x="601997" y="1077751"/>
                      <a:pt x="604873" y="1080604"/>
                    </a:cubicBezTo>
                    <a:cubicBezTo>
                      <a:pt x="611345" y="1087022"/>
                      <a:pt x="611345" y="1097005"/>
                      <a:pt x="604873" y="1102710"/>
                    </a:cubicBezTo>
                    <a:cubicBezTo>
                      <a:pt x="604873" y="1102710"/>
                      <a:pt x="604873" y="1102710"/>
                      <a:pt x="565321" y="1142644"/>
                    </a:cubicBezTo>
                    <a:cubicBezTo>
                      <a:pt x="565321" y="1142644"/>
                      <a:pt x="565321" y="1142644"/>
                      <a:pt x="534399" y="1174733"/>
                    </a:cubicBezTo>
                    <a:cubicBezTo>
                      <a:pt x="534399" y="1174733"/>
                      <a:pt x="534399" y="1174733"/>
                      <a:pt x="503477" y="1204683"/>
                    </a:cubicBezTo>
                    <a:cubicBezTo>
                      <a:pt x="500600" y="1208249"/>
                      <a:pt x="497005" y="1209675"/>
                      <a:pt x="492690" y="1209675"/>
                    </a:cubicBezTo>
                    <a:cubicBezTo>
                      <a:pt x="488375" y="1209675"/>
                      <a:pt x="484060" y="1208249"/>
                      <a:pt x="481184" y="1204683"/>
                    </a:cubicBezTo>
                    <a:cubicBezTo>
                      <a:pt x="481184" y="1204683"/>
                      <a:pt x="481184" y="1204683"/>
                      <a:pt x="448823" y="1173307"/>
                    </a:cubicBezTo>
                    <a:cubicBezTo>
                      <a:pt x="443070" y="1166889"/>
                      <a:pt x="443070" y="1156906"/>
                      <a:pt x="448823" y="1150488"/>
                    </a:cubicBezTo>
                    <a:cubicBezTo>
                      <a:pt x="452419" y="1146922"/>
                      <a:pt x="456014" y="1145496"/>
                      <a:pt x="460329" y="1145496"/>
                    </a:cubicBezTo>
                    <a:cubicBezTo>
                      <a:pt x="463925" y="1145496"/>
                      <a:pt x="468240" y="1146922"/>
                      <a:pt x="471116" y="1150488"/>
                    </a:cubicBezTo>
                    <a:cubicBezTo>
                      <a:pt x="471116" y="1150488"/>
                      <a:pt x="471116" y="1150488"/>
                      <a:pt x="492690" y="1171881"/>
                    </a:cubicBezTo>
                    <a:cubicBezTo>
                      <a:pt x="492690" y="1171881"/>
                      <a:pt x="492690" y="1171881"/>
                      <a:pt x="562445" y="1100571"/>
                    </a:cubicBezTo>
                    <a:cubicBezTo>
                      <a:pt x="562445" y="1100571"/>
                      <a:pt x="562445" y="1100571"/>
                      <a:pt x="582580" y="1080604"/>
                    </a:cubicBezTo>
                    <a:cubicBezTo>
                      <a:pt x="585457" y="1077751"/>
                      <a:pt x="589772" y="1076325"/>
                      <a:pt x="594086" y="1076325"/>
                    </a:cubicBezTo>
                    <a:close/>
                    <a:moveTo>
                      <a:pt x="148089" y="1076325"/>
                    </a:moveTo>
                    <a:cubicBezTo>
                      <a:pt x="151666" y="1076325"/>
                      <a:pt x="155958" y="1077751"/>
                      <a:pt x="158820" y="1080604"/>
                    </a:cubicBezTo>
                    <a:cubicBezTo>
                      <a:pt x="165258" y="1087022"/>
                      <a:pt x="165258" y="1097005"/>
                      <a:pt x="158820" y="1102710"/>
                    </a:cubicBezTo>
                    <a:cubicBezTo>
                      <a:pt x="120188" y="1142644"/>
                      <a:pt x="120188" y="1142644"/>
                      <a:pt x="120188" y="1142644"/>
                    </a:cubicBezTo>
                    <a:cubicBezTo>
                      <a:pt x="88711" y="1174733"/>
                      <a:pt x="88711" y="1174733"/>
                      <a:pt x="88711" y="1174733"/>
                    </a:cubicBezTo>
                    <a:cubicBezTo>
                      <a:pt x="57948" y="1204683"/>
                      <a:pt x="57948" y="1204683"/>
                      <a:pt x="57948" y="1204683"/>
                    </a:cubicBezTo>
                    <a:cubicBezTo>
                      <a:pt x="55087" y="1208249"/>
                      <a:pt x="51510" y="1209675"/>
                      <a:pt x="47217" y="1209675"/>
                    </a:cubicBezTo>
                    <a:cubicBezTo>
                      <a:pt x="43640" y="1209675"/>
                      <a:pt x="39348" y="1208249"/>
                      <a:pt x="36486" y="1204683"/>
                    </a:cubicBezTo>
                    <a:cubicBezTo>
                      <a:pt x="4293" y="1173307"/>
                      <a:pt x="4293" y="1173307"/>
                      <a:pt x="4293" y="1173307"/>
                    </a:cubicBezTo>
                    <a:cubicBezTo>
                      <a:pt x="-1430" y="1166889"/>
                      <a:pt x="-1430" y="1156906"/>
                      <a:pt x="4293" y="1150488"/>
                    </a:cubicBezTo>
                    <a:cubicBezTo>
                      <a:pt x="7870" y="1146922"/>
                      <a:pt x="11447" y="1145496"/>
                      <a:pt x="15740" y="1145496"/>
                    </a:cubicBezTo>
                    <a:cubicBezTo>
                      <a:pt x="19317" y="1145496"/>
                      <a:pt x="23609" y="1146922"/>
                      <a:pt x="26471" y="1150488"/>
                    </a:cubicBezTo>
                    <a:cubicBezTo>
                      <a:pt x="47217" y="1171881"/>
                      <a:pt x="47217" y="1171881"/>
                      <a:pt x="47217" y="1171881"/>
                    </a:cubicBezTo>
                    <a:cubicBezTo>
                      <a:pt x="117327" y="1100571"/>
                      <a:pt x="117327" y="1100571"/>
                      <a:pt x="117327" y="1100571"/>
                    </a:cubicBezTo>
                    <a:cubicBezTo>
                      <a:pt x="137358" y="1080604"/>
                      <a:pt x="137358" y="1080604"/>
                      <a:pt x="137358" y="1080604"/>
                    </a:cubicBezTo>
                    <a:cubicBezTo>
                      <a:pt x="140219" y="1077751"/>
                      <a:pt x="144512" y="1076325"/>
                      <a:pt x="148089" y="1076325"/>
                    </a:cubicBezTo>
                    <a:close/>
                    <a:moveTo>
                      <a:pt x="478016" y="0"/>
                    </a:moveTo>
                    <a:cubicBezTo>
                      <a:pt x="595541" y="0"/>
                      <a:pt x="686000" y="94941"/>
                      <a:pt x="686000" y="211298"/>
                    </a:cubicBezTo>
                    <a:cubicBezTo>
                      <a:pt x="686000" y="225574"/>
                      <a:pt x="686000" y="238424"/>
                      <a:pt x="685287" y="251273"/>
                    </a:cubicBezTo>
                    <a:cubicBezTo>
                      <a:pt x="683863" y="262694"/>
                      <a:pt x="688137" y="279826"/>
                      <a:pt x="700245" y="296959"/>
                    </a:cubicBezTo>
                    <a:cubicBezTo>
                      <a:pt x="700245" y="296959"/>
                      <a:pt x="688137" y="305525"/>
                      <a:pt x="673891" y="311949"/>
                    </a:cubicBezTo>
                    <a:cubicBezTo>
                      <a:pt x="665344" y="315519"/>
                      <a:pt x="656084" y="318374"/>
                      <a:pt x="648249" y="319088"/>
                    </a:cubicBezTo>
                    <a:cubicBezTo>
                      <a:pt x="643976" y="319088"/>
                      <a:pt x="639702" y="318374"/>
                      <a:pt x="636141" y="316232"/>
                    </a:cubicBezTo>
                    <a:cubicBezTo>
                      <a:pt x="612636" y="302669"/>
                      <a:pt x="513630" y="165612"/>
                      <a:pt x="383996" y="165612"/>
                    </a:cubicBezTo>
                    <a:cubicBezTo>
                      <a:pt x="383996" y="165612"/>
                      <a:pt x="369750" y="173464"/>
                      <a:pt x="363340" y="177747"/>
                    </a:cubicBezTo>
                    <a:cubicBezTo>
                      <a:pt x="317042" y="209156"/>
                      <a:pt x="305646" y="276257"/>
                      <a:pt x="292825" y="295531"/>
                    </a:cubicBezTo>
                    <a:cubicBezTo>
                      <a:pt x="289264" y="301242"/>
                      <a:pt x="285702" y="302669"/>
                      <a:pt x="281429" y="298386"/>
                    </a:cubicBezTo>
                    <a:cubicBezTo>
                      <a:pt x="280716" y="297673"/>
                      <a:pt x="280004" y="296959"/>
                      <a:pt x="279292" y="295531"/>
                    </a:cubicBezTo>
                    <a:cubicBezTo>
                      <a:pt x="273594" y="281254"/>
                      <a:pt x="270032" y="235568"/>
                      <a:pt x="270032" y="211298"/>
                    </a:cubicBezTo>
                    <a:cubicBezTo>
                      <a:pt x="270032" y="94941"/>
                      <a:pt x="360491" y="0"/>
                      <a:pt x="4780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6" name="Freeform 85"/>
              <p:cNvSpPr>
                <a:spLocks/>
              </p:cNvSpPr>
              <p:nvPr/>
            </p:nvSpPr>
            <p:spPr bwMode="auto">
              <a:xfrm>
                <a:off x="5562600" y="3089275"/>
                <a:ext cx="1063626" cy="950913"/>
              </a:xfrm>
              <a:custGeom>
                <a:avLst/>
                <a:gdLst>
                  <a:gd name="connsiteX0" fmla="*/ 906190 w 1063626"/>
                  <a:gd name="connsiteY0" fmla="*/ 777875 h 950913"/>
                  <a:gd name="connsiteX1" fmla="*/ 1023913 w 1063626"/>
                  <a:gd name="connsiteY1" fmla="*/ 777875 h 950913"/>
                  <a:gd name="connsiteX2" fmla="*/ 992709 w 1063626"/>
                  <a:gd name="connsiteY2" fmla="*/ 809207 h 950913"/>
                  <a:gd name="connsiteX3" fmla="*/ 921792 w 1063626"/>
                  <a:gd name="connsiteY3" fmla="*/ 809207 h 950913"/>
                  <a:gd name="connsiteX4" fmla="*/ 921792 w 1063626"/>
                  <a:gd name="connsiteY4" fmla="*/ 919581 h 950913"/>
                  <a:gd name="connsiteX5" fmla="*/ 1032423 w 1063626"/>
                  <a:gd name="connsiteY5" fmla="*/ 919581 h 950913"/>
                  <a:gd name="connsiteX6" fmla="*/ 1032423 w 1063626"/>
                  <a:gd name="connsiteY6" fmla="*/ 901779 h 950913"/>
                  <a:gd name="connsiteX7" fmla="*/ 1063626 w 1063626"/>
                  <a:gd name="connsiteY7" fmla="*/ 870447 h 950913"/>
                  <a:gd name="connsiteX8" fmla="*/ 1063626 w 1063626"/>
                  <a:gd name="connsiteY8" fmla="*/ 935247 h 950913"/>
                  <a:gd name="connsiteX9" fmla="*/ 1048024 w 1063626"/>
                  <a:gd name="connsiteY9" fmla="*/ 950913 h 950913"/>
                  <a:gd name="connsiteX10" fmla="*/ 906190 w 1063626"/>
                  <a:gd name="connsiteY10" fmla="*/ 950913 h 950913"/>
                  <a:gd name="connsiteX11" fmla="*/ 890588 w 1063626"/>
                  <a:gd name="connsiteY11" fmla="*/ 935247 h 950913"/>
                  <a:gd name="connsiteX12" fmla="*/ 890588 w 1063626"/>
                  <a:gd name="connsiteY12" fmla="*/ 793541 h 950913"/>
                  <a:gd name="connsiteX13" fmla="*/ 906190 w 1063626"/>
                  <a:gd name="connsiteY13" fmla="*/ 777875 h 950913"/>
                  <a:gd name="connsiteX14" fmla="*/ 461833 w 1063626"/>
                  <a:gd name="connsiteY14" fmla="*/ 777875 h 950913"/>
                  <a:gd name="connsiteX15" fmla="*/ 580635 w 1063626"/>
                  <a:gd name="connsiteY15" fmla="*/ 777875 h 950913"/>
                  <a:gd name="connsiteX16" fmla="*/ 549146 w 1063626"/>
                  <a:gd name="connsiteY16" fmla="*/ 809207 h 950913"/>
                  <a:gd name="connsiteX17" fmla="*/ 477578 w 1063626"/>
                  <a:gd name="connsiteY17" fmla="*/ 809207 h 950913"/>
                  <a:gd name="connsiteX18" fmla="*/ 477578 w 1063626"/>
                  <a:gd name="connsiteY18" fmla="*/ 919581 h 950913"/>
                  <a:gd name="connsiteX19" fmla="*/ 589223 w 1063626"/>
                  <a:gd name="connsiteY19" fmla="*/ 919581 h 950913"/>
                  <a:gd name="connsiteX20" fmla="*/ 589223 w 1063626"/>
                  <a:gd name="connsiteY20" fmla="*/ 901779 h 950913"/>
                  <a:gd name="connsiteX21" fmla="*/ 620713 w 1063626"/>
                  <a:gd name="connsiteY21" fmla="*/ 870447 h 950913"/>
                  <a:gd name="connsiteX22" fmla="*/ 620713 w 1063626"/>
                  <a:gd name="connsiteY22" fmla="*/ 935247 h 950913"/>
                  <a:gd name="connsiteX23" fmla="*/ 604968 w 1063626"/>
                  <a:gd name="connsiteY23" fmla="*/ 950913 h 950913"/>
                  <a:gd name="connsiteX24" fmla="*/ 461833 w 1063626"/>
                  <a:gd name="connsiteY24" fmla="*/ 950913 h 950913"/>
                  <a:gd name="connsiteX25" fmla="*/ 446088 w 1063626"/>
                  <a:gd name="connsiteY25" fmla="*/ 935247 h 950913"/>
                  <a:gd name="connsiteX26" fmla="*/ 446088 w 1063626"/>
                  <a:gd name="connsiteY26" fmla="*/ 793541 h 950913"/>
                  <a:gd name="connsiteX27" fmla="*/ 461833 w 1063626"/>
                  <a:gd name="connsiteY27" fmla="*/ 777875 h 950913"/>
                  <a:gd name="connsiteX28" fmla="*/ 15680 w 1063626"/>
                  <a:gd name="connsiteY28" fmla="*/ 777875 h 950913"/>
                  <a:gd name="connsiteX29" fmla="*/ 134711 w 1063626"/>
                  <a:gd name="connsiteY29" fmla="*/ 777875 h 950913"/>
                  <a:gd name="connsiteX30" fmla="*/ 103349 w 1063626"/>
                  <a:gd name="connsiteY30" fmla="*/ 809207 h 950913"/>
                  <a:gd name="connsiteX31" fmla="*/ 32074 w 1063626"/>
                  <a:gd name="connsiteY31" fmla="*/ 809207 h 950913"/>
                  <a:gd name="connsiteX32" fmla="*/ 32074 w 1063626"/>
                  <a:gd name="connsiteY32" fmla="*/ 919581 h 950913"/>
                  <a:gd name="connsiteX33" fmla="*/ 143264 w 1063626"/>
                  <a:gd name="connsiteY33" fmla="*/ 919581 h 950913"/>
                  <a:gd name="connsiteX34" fmla="*/ 143264 w 1063626"/>
                  <a:gd name="connsiteY34" fmla="*/ 901779 h 950913"/>
                  <a:gd name="connsiteX35" fmla="*/ 174625 w 1063626"/>
                  <a:gd name="connsiteY35" fmla="*/ 870447 h 950913"/>
                  <a:gd name="connsiteX36" fmla="*/ 174625 w 1063626"/>
                  <a:gd name="connsiteY36" fmla="*/ 935247 h 950913"/>
                  <a:gd name="connsiteX37" fmla="*/ 158945 w 1063626"/>
                  <a:gd name="connsiteY37" fmla="*/ 950913 h 950913"/>
                  <a:gd name="connsiteX38" fmla="*/ 15680 w 1063626"/>
                  <a:gd name="connsiteY38" fmla="*/ 950913 h 950913"/>
                  <a:gd name="connsiteX39" fmla="*/ 0 w 1063626"/>
                  <a:gd name="connsiteY39" fmla="*/ 935247 h 950913"/>
                  <a:gd name="connsiteX40" fmla="*/ 0 w 1063626"/>
                  <a:gd name="connsiteY40" fmla="*/ 793541 h 950913"/>
                  <a:gd name="connsiteX41" fmla="*/ 15680 w 1063626"/>
                  <a:gd name="connsiteY41" fmla="*/ 777875 h 950913"/>
                  <a:gd name="connsiteX42" fmla="*/ 514162 w 1063626"/>
                  <a:gd name="connsiteY42" fmla="*/ 481013 h 950913"/>
                  <a:gd name="connsiteX43" fmla="*/ 545576 w 1063626"/>
                  <a:gd name="connsiteY43" fmla="*/ 481013 h 950913"/>
                  <a:gd name="connsiteX44" fmla="*/ 545576 w 1063626"/>
                  <a:gd name="connsiteY44" fmla="*/ 619644 h 950913"/>
                  <a:gd name="connsiteX45" fmla="*/ 979656 w 1063626"/>
                  <a:gd name="connsiteY45" fmla="*/ 619644 h 950913"/>
                  <a:gd name="connsiteX46" fmla="*/ 995363 w 1063626"/>
                  <a:gd name="connsiteY46" fmla="*/ 635365 h 950913"/>
                  <a:gd name="connsiteX47" fmla="*/ 995363 w 1063626"/>
                  <a:gd name="connsiteY47" fmla="*/ 746126 h 950913"/>
                  <a:gd name="connsiteX48" fmla="*/ 963949 w 1063626"/>
                  <a:gd name="connsiteY48" fmla="*/ 746126 h 950913"/>
                  <a:gd name="connsiteX49" fmla="*/ 963949 w 1063626"/>
                  <a:gd name="connsiteY49" fmla="*/ 651086 h 950913"/>
                  <a:gd name="connsiteX50" fmla="*/ 545576 w 1063626"/>
                  <a:gd name="connsiteY50" fmla="*/ 651086 h 950913"/>
                  <a:gd name="connsiteX51" fmla="*/ 545576 w 1063626"/>
                  <a:gd name="connsiteY51" fmla="*/ 746126 h 950913"/>
                  <a:gd name="connsiteX52" fmla="*/ 514162 w 1063626"/>
                  <a:gd name="connsiteY52" fmla="*/ 746126 h 950913"/>
                  <a:gd name="connsiteX53" fmla="*/ 514162 w 1063626"/>
                  <a:gd name="connsiteY53" fmla="*/ 651086 h 950913"/>
                  <a:gd name="connsiteX54" fmla="*/ 96501 w 1063626"/>
                  <a:gd name="connsiteY54" fmla="*/ 651086 h 950913"/>
                  <a:gd name="connsiteX55" fmla="*/ 96501 w 1063626"/>
                  <a:gd name="connsiteY55" fmla="*/ 746126 h 950913"/>
                  <a:gd name="connsiteX56" fmla="*/ 65088 w 1063626"/>
                  <a:gd name="connsiteY56" fmla="*/ 746126 h 950913"/>
                  <a:gd name="connsiteX57" fmla="*/ 65088 w 1063626"/>
                  <a:gd name="connsiteY57" fmla="*/ 635365 h 950913"/>
                  <a:gd name="connsiteX58" fmla="*/ 80795 w 1063626"/>
                  <a:gd name="connsiteY58" fmla="*/ 619644 h 950913"/>
                  <a:gd name="connsiteX59" fmla="*/ 514162 w 1063626"/>
                  <a:gd name="connsiteY59" fmla="*/ 619644 h 950913"/>
                  <a:gd name="connsiteX60" fmla="*/ 514162 w 1063626"/>
                  <a:gd name="connsiteY60" fmla="*/ 481013 h 950913"/>
                  <a:gd name="connsiteX61" fmla="*/ 402739 w 1063626"/>
                  <a:gd name="connsiteY61" fmla="*/ 268288 h 950913"/>
                  <a:gd name="connsiteX62" fmla="*/ 414854 w 1063626"/>
                  <a:gd name="connsiteY62" fmla="*/ 281944 h 950913"/>
                  <a:gd name="connsiteX63" fmla="*/ 416280 w 1063626"/>
                  <a:gd name="connsiteY63" fmla="*/ 284101 h 950913"/>
                  <a:gd name="connsiteX64" fmla="*/ 531019 w 1063626"/>
                  <a:gd name="connsiteY64" fmla="*/ 330101 h 950913"/>
                  <a:gd name="connsiteX65" fmla="*/ 645759 w 1063626"/>
                  <a:gd name="connsiteY65" fmla="*/ 284101 h 950913"/>
                  <a:gd name="connsiteX66" fmla="*/ 647184 w 1063626"/>
                  <a:gd name="connsiteY66" fmla="*/ 281944 h 950913"/>
                  <a:gd name="connsiteX67" fmla="*/ 660012 w 1063626"/>
                  <a:gd name="connsiteY67" fmla="*/ 268288 h 950913"/>
                  <a:gd name="connsiteX68" fmla="*/ 830340 w 1063626"/>
                  <a:gd name="connsiteY68" fmla="*/ 297757 h 950913"/>
                  <a:gd name="connsiteX69" fmla="*/ 926550 w 1063626"/>
                  <a:gd name="connsiteY69" fmla="*/ 437914 h 950913"/>
                  <a:gd name="connsiteX70" fmla="*/ 917286 w 1063626"/>
                  <a:gd name="connsiteY70" fmla="*/ 450851 h 950913"/>
                  <a:gd name="connsiteX71" fmla="*/ 144753 w 1063626"/>
                  <a:gd name="connsiteY71" fmla="*/ 450851 h 950913"/>
                  <a:gd name="connsiteX72" fmla="*/ 135488 w 1063626"/>
                  <a:gd name="connsiteY72" fmla="*/ 437914 h 950913"/>
                  <a:gd name="connsiteX73" fmla="*/ 231698 w 1063626"/>
                  <a:gd name="connsiteY73" fmla="*/ 297757 h 950913"/>
                  <a:gd name="connsiteX74" fmla="*/ 402739 w 1063626"/>
                  <a:gd name="connsiteY74" fmla="*/ 268288 h 950913"/>
                  <a:gd name="connsiteX75" fmla="*/ 317500 w 1063626"/>
                  <a:gd name="connsiteY75" fmla="*/ 0 h 950913"/>
                  <a:gd name="connsiteX76" fmla="*/ 353933 w 1063626"/>
                  <a:gd name="connsiteY76" fmla="*/ 16502 h 950913"/>
                  <a:gd name="connsiteX77" fmla="*/ 367506 w 1063626"/>
                  <a:gd name="connsiteY77" fmla="*/ 29416 h 950913"/>
                  <a:gd name="connsiteX78" fmla="*/ 375365 w 1063626"/>
                  <a:gd name="connsiteY78" fmla="*/ 38026 h 950913"/>
                  <a:gd name="connsiteX79" fmla="*/ 436086 w 1063626"/>
                  <a:gd name="connsiteY79" fmla="*/ 169322 h 950913"/>
                  <a:gd name="connsiteX80" fmla="*/ 531813 w 1063626"/>
                  <a:gd name="connsiteY80" fmla="*/ 218110 h 950913"/>
                  <a:gd name="connsiteX81" fmla="*/ 627539 w 1063626"/>
                  <a:gd name="connsiteY81" fmla="*/ 169322 h 950913"/>
                  <a:gd name="connsiteX82" fmla="*/ 688975 w 1063626"/>
                  <a:gd name="connsiteY82" fmla="*/ 38026 h 950913"/>
                  <a:gd name="connsiteX83" fmla="*/ 696119 w 1063626"/>
                  <a:gd name="connsiteY83" fmla="*/ 29416 h 950913"/>
                  <a:gd name="connsiteX84" fmla="*/ 708978 w 1063626"/>
                  <a:gd name="connsiteY84" fmla="*/ 17937 h 950913"/>
                  <a:gd name="connsiteX85" fmla="*/ 746125 w 1063626"/>
                  <a:gd name="connsiteY85" fmla="*/ 717 h 950913"/>
                  <a:gd name="connsiteX86" fmla="*/ 746125 w 1063626"/>
                  <a:gd name="connsiteY86" fmla="*/ 2870 h 950913"/>
                  <a:gd name="connsiteX87" fmla="*/ 714693 w 1063626"/>
                  <a:gd name="connsiteY87" fmla="*/ 53810 h 950913"/>
                  <a:gd name="connsiteX88" fmla="*/ 647541 w 1063626"/>
                  <a:gd name="connsiteY88" fmla="*/ 191564 h 950913"/>
                  <a:gd name="connsiteX89" fmla="*/ 640398 w 1063626"/>
                  <a:gd name="connsiteY89" fmla="*/ 197303 h 950913"/>
                  <a:gd name="connsiteX90" fmla="*/ 640398 w 1063626"/>
                  <a:gd name="connsiteY90" fmla="*/ 245374 h 950913"/>
                  <a:gd name="connsiteX91" fmla="*/ 635397 w 1063626"/>
                  <a:gd name="connsiteY91" fmla="*/ 252548 h 950913"/>
                  <a:gd name="connsiteX92" fmla="*/ 610394 w 1063626"/>
                  <a:gd name="connsiteY92" fmla="*/ 276225 h 950913"/>
                  <a:gd name="connsiteX93" fmla="*/ 610394 w 1063626"/>
                  <a:gd name="connsiteY93" fmla="*/ 217393 h 950913"/>
                  <a:gd name="connsiteX94" fmla="*/ 531813 w 1063626"/>
                  <a:gd name="connsiteY94" fmla="*/ 248244 h 950913"/>
                  <a:gd name="connsiteX95" fmla="*/ 452517 w 1063626"/>
                  <a:gd name="connsiteY95" fmla="*/ 218110 h 950913"/>
                  <a:gd name="connsiteX96" fmla="*/ 452517 w 1063626"/>
                  <a:gd name="connsiteY96" fmla="*/ 276225 h 950913"/>
                  <a:gd name="connsiteX97" fmla="*/ 427514 w 1063626"/>
                  <a:gd name="connsiteY97" fmla="*/ 252548 h 950913"/>
                  <a:gd name="connsiteX98" fmla="*/ 423228 w 1063626"/>
                  <a:gd name="connsiteY98" fmla="*/ 245374 h 950913"/>
                  <a:gd name="connsiteX99" fmla="*/ 423228 w 1063626"/>
                  <a:gd name="connsiteY99" fmla="*/ 197303 h 950913"/>
                  <a:gd name="connsiteX100" fmla="*/ 416798 w 1063626"/>
                  <a:gd name="connsiteY100" fmla="*/ 191564 h 950913"/>
                  <a:gd name="connsiteX101" fmla="*/ 349647 w 1063626"/>
                  <a:gd name="connsiteY101" fmla="*/ 53810 h 950913"/>
                  <a:gd name="connsiteX102" fmla="*/ 317500 w 1063626"/>
                  <a:gd name="connsiteY102" fmla="*/ 3587 h 950913"/>
                  <a:gd name="connsiteX103" fmla="*/ 317500 w 1063626"/>
                  <a:gd name="connsiteY103" fmla="*/ 0 h 95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063626" h="950913">
                    <a:moveTo>
                      <a:pt x="906190" y="777875"/>
                    </a:moveTo>
                    <a:cubicBezTo>
                      <a:pt x="906190" y="777875"/>
                      <a:pt x="906190" y="777875"/>
                      <a:pt x="1023913" y="777875"/>
                    </a:cubicBezTo>
                    <a:cubicBezTo>
                      <a:pt x="1023913" y="777875"/>
                      <a:pt x="1023913" y="777875"/>
                      <a:pt x="992709" y="809207"/>
                    </a:cubicBezTo>
                    <a:cubicBezTo>
                      <a:pt x="992709" y="809207"/>
                      <a:pt x="992709" y="809207"/>
                      <a:pt x="921792" y="809207"/>
                    </a:cubicBezTo>
                    <a:cubicBezTo>
                      <a:pt x="921792" y="809207"/>
                      <a:pt x="921792" y="809207"/>
                      <a:pt x="921792" y="919581"/>
                    </a:cubicBezTo>
                    <a:cubicBezTo>
                      <a:pt x="921792" y="919581"/>
                      <a:pt x="921792" y="919581"/>
                      <a:pt x="1032423" y="919581"/>
                    </a:cubicBezTo>
                    <a:cubicBezTo>
                      <a:pt x="1032423" y="919581"/>
                      <a:pt x="1032423" y="919581"/>
                      <a:pt x="1032423" y="901779"/>
                    </a:cubicBezTo>
                    <a:cubicBezTo>
                      <a:pt x="1063626" y="870447"/>
                      <a:pt x="1063626" y="870447"/>
                      <a:pt x="1063626" y="870447"/>
                    </a:cubicBezTo>
                    <a:cubicBezTo>
                      <a:pt x="1063626" y="870447"/>
                      <a:pt x="1063626" y="870447"/>
                      <a:pt x="1063626" y="935247"/>
                    </a:cubicBezTo>
                    <a:cubicBezTo>
                      <a:pt x="1063626" y="944504"/>
                      <a:pt x="1056535" y="950913"/>
                      <a:pt x="1048024" y="950913"/>
                    </a:cubicBezTo>
                    <a:cubicBezTo>
                      <a:pt x="1048024" y="950913"/>
                      <a:pt x="1048024" y="950913"/>
                      <a:pt x="906190" y="950913"/>
                    </a:cubicBezTo>
                    <a:cubicBezTo>
                      <a:pt x="897680" y="950913"/>
                      <a:pt x="890588" y="944504"/>
                      <a:pt x="890588" y="935247"/>
                    </a:cubicBezTo>
                    <a:cubicBezTo>
                      <a:pt x="890588" y="935247"/>
                      <a:pt x="890588" y="935247"/>
                      <a:pt x="890588" y="793541"/>
                    </a:cubicBezTo>
                    <a:cubicBezTo>
                      <a:pt x="890588" y="784996"/>
                      <a:pt x="897680" y="777875"/>
                      <a:pt x="906190" y="777875"/>
                    </a:cubicBezTo>
                    <a:close/>
                    <a:moveTo>
                      <a:pt x="461833" y="777875"/>
                    </a:moveTo>
                    <a:cubicBezTo>
                      <a:pt x="461833" y="777875"/>
                      <a:pt x="461833" y="777875"/>
                      <a:pt x="580635" y="777875"/>
                    </a:cubicBezTo>
                    <a:cubicBezTo>
                      <a:pt x="580635" y="777875"/>
                      <a:pt x="580635" y="777875"/>
                      <a:pt x="549146" y="809207"/>
                    </a:cubicBezTo>
                    <a:cubicBezTo>
                      <a:pt x="549146" y="809207"/>
                      <a:pt x="549146" y="809207"/>
                      <a:pt x="477578" y="809207"/>
                    </a:cubicBezTo>
                    <a:cubicBezTo>
                      <a:pt x="477578" y="809207"/>
                      <a:pt x="477578" y="809207"/>
                      <a:pt x="477578" y="919581"/>
                    </a:cubicBezTo>
                    <a:cubicBezTo>
                      <a:pt x="477578" y="919581"/>
                      <a:pt x="477578" y="919581"/>
                      <a:pt x="589223" y="919581"/>
                    </a:cubicBezTo>
                    <a:cubicBezTo>
                      <a:pt x="589223" y="919581"/>
                      <a:pt x="589223" y="919581"/>
                      <a:pt x="589223" y="901779"/>
                    </a:cubicBezTo>
                    <a:cubicBezTo>
                      <a:pt x="589223" y="901779"/>
                      <a:pt x="589223" y="901779"/>
                      <a:pt x="620713" y="870447"/>
                    </a:cubicBezTo>
                    <a:cubicBezTo>
                      <a:pt x="620713" y="870447"/>
                      <a:pt x="620713" y="870447"/>
                      <a:pt x="620713" y="935247"/>
                    </a:cubicBezTo>
                    <a:cubicBezTo>
                      <a:pt x="620713" y="944504"/>
                      <a:pt x="613556" y="950913"/>
                      <a:pt x="604968" y="950913"/>
                    </a:cubicBezTo>
                    <a:cubicBezTo>
                      <a:pt x="604968" y="950913"/>
                      <a:pt x="604968" y="950913"/>
                      <a:pt x="461833" y="950913"/>
                    </a:cubicBezTo>
                    <a:cubicBezTo>
                      <a:pt x="453245" y="950913"/>
                      <a:pt x="446088" y="944504"/>
                      <a:pt x="446088" y="935247"/>
                    </a:cubicBezTo>
                    <a:cubicBezTo>
                      <a:pt x="446088" y="935247"/>
                      <a:pt x="446088" y="935247"/>
                      <a:pt x="446088" y="793541"/>
                    </a:cubicBezTo>
                    <a:cubicBezTo>
                      <a:pt x="446088" y="784996"/>
                      <a:pt x="453245" y="777875"/>
                      <a:pt x="461833" y="777875"/>
                    </a:cubicBezTo>
                    <a:close/>
                    <a:moveTo>
                      <a:pt x="15680" y="777875"/>
                    </a:moveTo>
                    <a:cubicBezTo>
                      <a:pt x="15680" y="777875"/>
                      <a:pt x="15680" y="777875"/>
                      <a:pt x="134711" y="777875"/>
                    </a:cubicBezTo>
                    <a:cubicBezTo>
                      <a:pt x="134711" y="777875"/>
                      <a:pt x="134711" y="777875"/>
                      <a:pt x="103349" y="809207"/>
                    </a:cubicBezTo>
                    <a:cubicBezTo>
                      <a:pt x="103349" y="809207"/>
                      <a:pt x="103349" y="809207"/>
                      <a:pt x="32074" y="809207"/>
                    </a:cubicBezTo>
                    <a:cubicBezTo>
                      <a:pt x="32074" y="809207"/>
                      <a:pt x="32074" y="809207"/>
                      <a:pt x="32074" y="919581"/>
                    </a:cubicBezTo>
                    <a:cubicBezTo>
                      <a:pt x="32074" y="919581"/>
                      <a:pt x="32074" y="919581"/>
                      <a:pt x="143264" y="919581"/>
                    </a:cubicBezTo>
                    <a:cubicBezTo>
                      <a:pt x="143264" y="919581"/>
                      <a:pt x="143264" y="919581"/>
                      <a:pt x="143264" y="901779"/>
                    </a:cubicBezTo>
                    <a:cubicBezTo>
                      <a:pt x="143264" y="901779"/>
                      <a:pt x="143264" y="901779"/>
                      <a:pt x="174625" y="870447"/>
                    </a:cubicBezTo>
                    <a:cubicBezTo>
                      <a:pt x="174625" y="870447"/>
                      <a:pt x="174625" y="870447"/>
                      <a:pt x="174625" y="935247"/>
                    </a:cubicBezTo>
                    <a:cubicBezTo>
                      <a:pt x="174625" y="944504"/>
                      <a:pt x="167498" y="950913"/>
                      <a:pt x="158945" y="950913"/>
                    </a:cubicBezTo>
                    <a:cubicBezTo>
                      <a:pt x="158945" y="950913"/>
                      <a:pt x="158945" y="950913"/>
                      <a:pt x="15680" y="950913"/>
                    </a:cubicBezTo>
                    <a:cubicBezTo>
                      <a:pt x="7127" y="950913"/>
                      <a:pt x="0" y="944504"/>
                      <a:pt x="0" y="935247"/>
                    </a:cubicBezTo>
                    <a:cubicBezTo>
                      <a:pt x="0" y="935247"/>
                      <a:pt x="0" y="935247"/>
                      <a:pt x="0" y="793541"/>
                    </a:cubicBezTo>
                    <a:cubicBezTo>
                      <a:pt x="0" y="784996"/>
                      <a:pt x="7127" y="777875"/>
                      <a:pt x="15680" y="777875"/>
                    </a:cubicBezTo>
                    <a:close/>
                    <a:moveTo>
                      <a:pt x="514162" y="481013"/>
                    </a:moveTo>
                    <a:cubicBezTo>
                      <a:pt x="514162" y="481013"/>
                      <a:pt x="514162" y="481013"/>
                      <a:pt x="545576" y="481013"/>
                    </a:cubicBezTo>
                    <a:cubicBezTo>
                      <a:pt x="545576" y="481013"/>
                      <a:pt x="545576" y="481013"/>
                      <a:pt x="545576" y="619644"/>
                    </a:cubicBezTo>
                    <a:cubicBezTo>
                      <a:pt x="545576" y="619644"/>
                      <a:pt x="545576" y="619644"/>
                      <a:pt x="979656" y="619644"/>
                    </a:cubicBezTo>
                    <a:cubicBezTo>
                      <a:pt x="988224" y="619644"/>
                      <a:pt x="995363" y="626790"/>
                      <a:pt x="995363" y="635365"/>
                    </a:cubicBezTo>
                    <a:cubicBezTo>
                      <a:pt x="995363" y="635365"/>
                      <a:pt x="995363" y="635365"/>
                      <a:pt x="995363" y="746126"/>
                    </a:cubicBezTo>
                    <a:cubicBezTo>
                      <a:pt x="995363" y="746126"/>
                      <a:pt x="995363" y="746126"/>
                      <a:pt x="963949" y="746126"/>
                    </a:cubicBezTo>
                    <a:cubicBezTo>
                      <a:pt x="963949" y="746126"/>
                      <a:pt x="963949" y="746126"/>
                      <a:pt x="963949" y="651086"/>
                    </a:cubicBezTo>
                    <a:cubicBezTo>
                      <a:pt x="963949" y="651086"/>
                      <a:pt x="963949" y="651086"/>
                      <a:pt x="545576" y="651086"/>
                    </a:cubicBezTo>
                    <a:cubicBezTo>
                      <a:pt x="545576" y="651086"/>
                      <a:pt x="545576" y="651086"/>
                      <a:pt x="545576" y="746126"/>
                    </a:cubicBezTo>
                    <a:cubicBezTo>
                      <a:pt x="545576" y="746126"/>
                      <a:pt x="545576" y="746126"/>
                      <a:pt x="514162" y="746126"/>
                    </a:cubicBezTo>
                    <a:cubicBezTo>
                      <a:pt x="514162" y="746126"/>
                      <a:pt x="514162" y="746126"/>
                      <a:pt x="514162" y="651086"/>
                    </a:cubicBezTo>
                    <a:cubicBezTo>
                      <a:pt x="514162" y="651086"/>
                      <a:pt x="514162" y="651086"/>
                      <a:pt x="96501" y="651086"/>
                    </a:cubicBezTo>
                    <a:cubicBezTo>
                      <a:pt x="96501" y="651086"/>
                      <a:pt x="96501" y="651086"/>
                      <a:pt x="96501" y="746126"/>
                    </a:cubicBezTo>
                    <a:cubicBezTo>
                      <a:pt x="96501" y="746126"/>
                      <a:pt x="96501" y="746126"/>
                      <a:pt x="65088" y="746126"/>
                    </a:cubicBezTo>
                    <a:cubicBezTo>
                      <a:pt x="65088" y="746126"/>
                      <a:pt x="65088" y="746126"/>
                      <a:pt x="65088" y="635365"/>
                    </a:cubicBezTo>
                    <a:cubicBezTo>
                      <a:pt x="65088" y="626790"/>
                      <a:pt x="72227" y="619644"/>
                      <a:pt x="80795" y="619644"/>
                    </a:cubicBezTo>
                    <a:cubicBezTo>
                      <a:pt x="80795" y="619644"/>
                      <a:pt x="80795" y="619644"/>
                      <a:pt x="514162" y="619644"/>
                    </a:cubicBezTo>
                    <a:cubicBezTo>
                      <a:pt x="514162" y="619644"/>
                      <a:pt x="514162" y="619644"/>
                      <a:pt x="514162" y="481013"/>
                    </a:cubicBezTo>
                    <a:close/>
                    <a:moveTo>
                      <a:pt x="402739" y="268288"/>
                    </a:moveTo>
                    <a:cubicBezTo>
                      <a:pt x="402739" y="268288"/>
                      <a:pt x="406302" y="274038"/>
                      <a:pt x="414854" y="281944"/>
                    </a:cubicBezTo>
                    <a:cubicBezTo>
                      <a:pt x="415567" y="282663"/>
                      <a:pt x="416280" y="283382"/>
                      <a:pt x="416280" y="284101"/>
                    </a:cubicBezTo>
                    <a:cubicBezTo>
                      <a:pt x="436234" y="302069"/>
                      <a:pt x="474006" y="329382"/>
                      <a:pt x="531019" y="330101"/>
                    </a:cubicBezTo>
                    <a:cubicBezTo>
                      <a:pt x="588033" y="329382"/>
                      <a:pt x="626517" y="302069"/>
                      <a:pt x="645759" y="284101"/>
                    </a:cubicBezTo>
                    <a:cubicBezTo>
                      <a:pt x="645759" y="283382"/>
                      <a:pt x="647184" y="282663"/>
                      <a:pt x="647184" y="281944"/>
                    </a:cubicBezTo>
                    <a:cubicBezTo>
                      <a:pt x="655736" y="274038"/>
                      <a:pt x="660012" y="268288"/>
                      <a:pt x="660012" y="268288"/>
                    </a:cubicBezTo>
                    <a:cubicBezTo>
                      <a:pt x="660012" y="268288"/>
                      <a:pt x="770476" y="269726"/>
                      <a:pt x="830340" y="297757"/>
                    </a:cubicBezTo>
                    <a:cubicBezTo>
                      <a:pt x="878801" y="319320"/>
                      <a:pt x="914435" y="404851"/>
                      <a:pt x="926550" y="437914"/>
                    </a:cubicBezTo>
                    <a:cubicBezTo>
                      <a:pt x="928688" y="443664"/>
                      <a:pt x="924412" y="450851"/>
                      <a:pt x="917286" y="450851"/>
                    </a:cubicBezTo>
                    <a:cubicBezTo>
                      <a:pt x="917286" y="450851"/>
                      <a:pt x="917286" y="450851"/>
                      <a:pt x="144753" y="450851"/>
                    </a:cubicBezTo>
                    <a:cubicBezTo>
                      <a:pt x="137626" y="450851"/>
                      <a:pt x="133350" y="443664"/>
                      <a:pt x="135488" y="437914"/>
                    </a:cubicBezTo>
                    <a:cubicBezTo>
                      <a:pt x="147604" y="404851"/>
                      <a:pt x="183237" y="319320"/>
                      <a:pt x="231698" y="297757"/>
                    </a:cubicBezTo>
                    <a:cubicBezTo>
                      <a:pt x="291563" y="269726"/>
                      <a:pt x="402739" y="268288"/>
                      <a:pt x="402739" y="268288"/>
                    </a:cubicBezTo>
                    <a:close/>
                    <a:moveTo>
                      <a:pt x="317500" y="0"/>
                    </a:moveTo>
                    <a:cubicBezTo>
                      <a:pt x="317500" y="0"/>
                      <a:pt x="317500" y="0"/>
                      <a:pt x="353933" y="16502"/>
                    </a:cubicBezTo>
                    <a:cubicBezTo>
                      <a:pt x="356791" y="22241"/>
                      <a:pt x="361791" y="26546"/>
                      <a:pt x="367506" y="29416"/>
                    </a:cubicBezTo>
                    <a:cubicBezTo>
                      <a:pt x="371078" y="31568"/>
                      <a:pt x="373936" y="34438"/>
                      <a:pt x="375365" y="38026"/>
                    </a:cubicBezTo>
                    <a:cubicBezTo>
                      <a:pt x="396796" y="93988"/>
                      <a:pt x="425371" y="160713"/>
                      <a:pt x="436086" y="169322"/>
                    </a:cubicBezTo>
                    <a:cubicBezTo>
                      <a:pt x="454660" y="185824"/>
                      <a:pt x="504666" y="218110"/>
                      <a:pt x="531813" y="218110"/>
                    </a:cubicBezTo>
                    <a:cubicBezTo>
                      <a:pt x="558245" y="218110"/>
                      <a:pt x="608965" y="185824"/>
                      <a:pt x="627539" y="169322"/>
                    </a:cubicBezTo>
                    <a:cubicBezTo>
                      <a:pt x="636826" y="160713"/>
                      <a:pt x="667544" y="93988"/>
                      <a:pt x="688975" y="38026"/>
                    </a:cubicBezTo>
                    <a:cubicBezTo>
                      <a:pt x="690404" y="34438"/>
                      <a:pt x="693261" y="31568"/>
                      <a:pt x="696119" y="29416"/>
                    </a:cubicBezTo>
                    <a:cubicBezTo>
                      <a:pt x="701834" y="27264"/>
                      <a:pt x="706120" y="22959"/>
                      <a:pt x="708978" y="17937"/>
                    </a:cubicBezTo>
                    <a:cubicBezTo>
                      <a:pt x="708978" y="17937"/>
                      <a:pt x="708978" y="17937"/>
                      <a:pt x="746125" y="717"/>
                    </a:cubicBezTo>
                    <a:cubicBezTo>
                      <a:pt x="746125" y="1435"/>
                      <a:pt x="746125" y="2152"/>
                      <a:pt x="746125" y="2870"/>
                    </a:cubicBezTo>
                    <a:cubicBezTo>
                      <a:pt x="744696" y="13632"/>
                      <a:pt x="738267" y="38743"/>
                      <a:pt x="714693" y="53810"/>
                    </a:cubicBezTo>
                    <a:cubicBezTo>
                      <a:pt x="701834" y="88248"/>
                      <a:pt x="666115" y="175062"/>
                      <a:pt x="647541" y="191564"/>
                    </a:cubicBezTo>
                    <a:cubicBezTo>
                      <a:pt x="645398" y="192999"/>
                      <a:pt x="643255" y="195151"/>
                      <a:pt x="640398" y="197303"/>
                    </a:cubicBezTo>
                    <a:cubicBezTo>
                      <a:pt x="640398" y="197303"/>
                      <a:pt x="640398" y="197303"/>
                      <a:pt x="640398" y="245374"/>
                    </a:cubicBezTo>
                    <a:cubicBezTo>
                      <a:pt x="640398" y="245374"/>
                      <a:pt x="640398" y="245374"/>
                      <a:pt x="635397" y="252548"/>
                    </a:cubicBezTo>
                    <a:cubicBezTo>
                      <a:pt x="634683" y="253266"/>
                      <a:pt x="626825" y="264745"/>
                      <a:pt x="610394" y="276225"/>
                    </a:cubicBezTo>
                    <a:cubicBezTo>
                      <a:pt x="610394" y="276225"/>
                      <a:pt x="610394" y="276225"/>
                      <a:pt x="610394" y="217393"/>
                    </a:cubicBezTo>
                    <a:cubicBezTo>
                      <a:pt x="586105" y="233177"/>
                      <a:pt x="556101" y="248244"/>
                      <a:pt x="531813" y="248244"/>
                    </a:cubicBezTo>
                    <a:cubicBezTo>
                      <a:pt x="507524" y="248244"/>
                      <a:pt x="476806" y="233177"/>
                      <a:pt x="452517" y="218110"/>
                    </a:cubicBezTo>
                    <a:cubicBezTo>
                      <a:pt x="452517" y="218110"/>
                      <a:pt x="452517" y="218110"/>
                      <a:pt x="452517" y="276225"/>
                    </a:cubicBezTo>
                    <a:cubicBezTo>
                      <a:pt x="436801" y="264745"/>
                      <a:pt x="428228" y="253266"/>
                      <a:pt x="427514" y="252548"/>
                    </a:cubicBezTo>
                    <a:cubicBezTo>
                      <a:pt x="427514" y="252548"/>
                      <a:pt x="427514" y="252548"/>
                      <a:pt x="423228" y="245374"/>
                    </a:cubicBezTo>
                    <a:cubicBezTo>
                      <a:pt x="423228" y="245374"/>
                      <a:pt x="423228" y="245374"/>
                      <a:pt x="423228" y="197303"/>
                    </a:cubicBezTo>
                    <a:cubicBezTo>
                      <a:pt x="421085" y="195151"/>
                      <a:pt x="418941" y="192999"/>
                      <a:pt x="416798" y="191564"/>
                    </a:cubicBezTo>
                    <a:cubicBezTo>
                      <a:pt x="398225" y="175062"/>
                      <a:pt x="362506" y="88248"/>
                      <a:pt x="349647" y="53810"/>
                    </a:cubicBezTo>
                    <a:cubicBezTo>
                      <a:pt x="326787" y="40178"/>
                      <a:pt x="320358" y="16502"/>
                      <a:pt x="317500" y="3587"/>
                    </a:cubicBezTo>
                    <a:cubicBezTo>
                      <a:pt x="317500" y="2870"/>
                      <a:pt x="317500" y="1435"/>
                      <a:pt x="3175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56" name="Rounded Rectangle 55"/>
          <p:cNvSpPr/>
          <p:nvPr/>
        </p:nvSpPr>
        <p:spPr>
          <a:xfrm>
            <a:off x="3222494" y="5025371"/>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Employee support</a:t>
            </a:r>
          </a:p>
        </p:txBody>
      </p:sp>
      <p:sp>
        <p:nvSpPr>
          <p:cNvPr id="57" name="Freeform 56"/>
          <p:cNvSpPr/>
          <p:nvPr/>
        </p:nvSpPr>
        <p:spPr>
          <a:xfrm rot="16200000">
            <a:off x="3322017" y="4925850"/>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p:cNvSpPr/>
          <p:nvPr/>
        </p:nvSpPr>
        <p:spPr>
          <a:xfrm rot="5400000">
            <a:off x="3678828" y="5148942"/>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9" name="Group 78"/>
          <p:cNvGrpSpPr/>
          <p:nvPr/>
        </p:nvGrpSpPr>
        <p:grpSpPr>
          <a:xfrm>
            <a:off x="3322472" y="5073234"/>
            <a:ext cx="285577" cy="281462"/>
            <a:chOff x="5452534" y="2741613"/>
            <a:chExt cx="1285344" cy="1266823"/>
          </a:xfrm>
        </p:grpSpPr>
        <p:sp>
          <p:nvSpPr>
            <p:cNvPr id="80" name="Freeform 79"/>
            <p:cNvSpPr>
              <a:spLocks/>
            </p:cNvSpPr>
            <p:nvPr/>
          </p:nvSpPr>
          <p:spPr bwMode="auto">
            <a:xfrm>
              <a:off x="5667375" y="2741613"/>
              <a:ext cx="858838" cy="982662"/>
            </a:xfrm>
            <a:custGeom>
              <a:avLst/>
              <a:gdLst>
                <a:gd name="T0" fmla="*/ 23 w 1204"/>
                <a:gd name="T1" fmla="*/ 830 h 1374"/>
                <a:gd name="T2" fmla="*/ 63 w 1204"/>
                <a:gd name="T3" fmla="*/ 830 h 1374"/>
                <a:gd name="T4" fmla="*/ 83 w 1204"/>
                <a:gd name="T5" fmla="*/ 818 h 1374"/>
                <a:gd name="T6" fmla="*/ 241 w 1204"/>
                <a:gd name="T7" fmla="*/ 1039 h 1374"/>
                <a:gd name="T8" fmla="*/ 338 w 1204"/>
                <a:gd name="T9" fmla="*/ 1228 h 1374"/>
                <a:gd name="T10" fmla="*/ 338 w 1204"/>
                <a:gd name="T11" fmla="*/ 1325 h 1374"/>
                <a:gd name="T12" fmla="*/ 345 w 1204"/>
                <a:gd name="T13" fmla="*/ 1335 h 1374"/>
                <a:gd name="T14" fmla="*/ 382 w 1204"/>
                <a:gd name="T15" fmla="*/ 1374 h 1374"/>
                <a:gd name="T16" fmla="*/ 382 w 1204"/>
                <a:gd name="T17" fmla="*/ 1265 h 1374"/>
                <a:gd name="T18" fmla="*/ 602 w 1204"/>
                <a:gd name="T19" fmla="*/ 1361 h 1374"/>
                <a:gd name="T20" fmla="*/ 822 w 1204"/>
                <a:gd name="T21" fmla="*/ 1265 h 1374"/>
                <a:gd name="T22" fmla="*/ 822 w 1204"/>
                <a:gd name="T23" fmla="*/ 1374 h 1374"/>
                <a:gd name="T24" fmla="*/ 859 w 1204"/>
                <a:gd name="T25" fmla="*/ 1335 h 1374"/>
                <a:gd name="T26" fmla="*/ 866 w 1204"/>
                <a:gd name="T27" fmla="*/ 1325 h 1374"/>
                <a:gd name="T28" fmla="*/ 866 w 1204"/>
                <a:gd name="T29" fmla="*/ 1228 h 1374"/>
                <a:gd name="T30" fmla="*/ 1010 w 1204"/>
                <a:gd name="T31" fmla="*/ 926 h 1374"/>
                <a:gd name="T32" fmla="*/ 1079 w 1204"/>
                <a:gd name="T33" fmla="*/ 816 h 1374"/>
                <a:gd name="T34" fmla="*/ 1079 w 1204"/>
                <a:gd name="T35" fmla="*/ 815 h 1374"/>
                <a:gd name="T36" fmla="*/ 1027 w 1204"/>
                <a:gd name="T37" fmla="*/ 840 h 1374"/>
                <a:gd name="T38" fmla="*/ 982 w 1204"/>
                <a:gd name="T39" fmla="*/ 891 h 1374"/>
                <a:gd name="T40" fmla="*/ 972 w 1204"/>
                <a:gd name="T41" fmla="*/ 902 h 1374"/>
                <a:gd name="T42" fmla="*/ 828 w 1204"/>
                <a:gd name="T43" fmla="*/ 1204 h 1374"/>
                <a:gd name="T44" fmla="*/ 602 w 1204"/>
                <a:gd name="T45" fmla="*/ 1317 h 1374"/>
                <a:gd name="T46" fmla="*/ 376 w 1204"/>
                <a:gd name="T47" fmla="*/ 1204 h 1374"/>
                <a:gd name="T48" fmla="*/ 314 w 1204"/>
                <a:gd name="T49" fmla="*/ 1093 h 1374"/>
                <a:gd name="T50" fmla="*/ 509 w 1204"/>
                <a:gd name="T51" fmla="*/ 1168 h 1374"/>
                <a:gd name="T52" fmla="*/ 602 w 1204"/>
                <a:gd name="T53" fmla="*/ 1216 h 1374"/>
                <a:gd name="T54" fmla="*/ 695 w 1204"/>
                <a:gd name="T55" fmla="*/ 1168 h 1374"/>
                <a:gd name="T56" fmla="*/ 700 w 1204"/>
                <a:gd name="T57" fmla="*/ 1147 h 1374"/>
                <a:gd name="T58" fmla="*/ 693 w 1204"/>
                <a:gd name="T59" fmla="*/ 1122 h 1374"/>
                <a:gd name="T60" fmla="*/ 602 w 1204"/>
                <a:gd name="T61" fmla="*/ 1078 h 1374"/>
                <a:gd name="T62" fmla="*/ 511 w 1204"/>
                <a:gd name="T63" fmla="*/ 1122 h 1374"/>
                <a:gd name="T64" fmla="*/ 276 w 1204"/>
                <a:gd name="T65" fmla="*/ 1009 h 1374"/>
                <a:gd name="T66" fmla="*/ 133 w 1204"/>
                <a:gd name="T67" fmla="*/ 817 h 1374"/>
                <a:gd name="T68" fmla="*/ 86 w 1204"/>
                <a:gd name="T69" fmla="*/ 632 h 1374"/>
                <a:gd name="T70" fmla="*/ 84 w 1204"/>
                <a:gd name="T71" fmla="*/ 588 h 1374"/>
                <a:gd name="T72" fmla="*/ 86 w 1204"/>
                <a:gd name="T73" fmla="*/ 543 h 1374"/>
                <a:gd name="T74" fmla="*/ 602 w 1204"/>
                <a:gd name="T75" fmla="*/ 46 h 1374"/>
                <a:gd name="T76" fmla="*/ 1118 w 1204"/>
                <a:gd name="T77" fmla="*/ 543 h 1374"/>
                <a:gd name="T78" fmla="*/ 1118 w 1204"/>
                <a:gd name="T79" fmla="*/ 807 h 1374"/>
                <a:gd name="T80" fmla="*/ 1121 w 1204"/>
                <a:gd name="T81" fmla="*/ 818 h 1374"/>
                <a:gd name="T82" fmla="*/ 1141 w 1204"/>
                <a:gd name="T83" fmla="*/ 830 h 1374"/>
                <a:gd name="T84" fmla="*/ 1181 w 1204"/>
                <a:gd name="T85" fmla="*/ 830 h 1374"/>
                <a:gd name="T86" fmla="*/ 1204 w 1204"/>
                <a:gd name="T87" fmla="*/ 807 h 1374"/>
                <a:gd name="T88" fmla="*/ 1204 w 1204"/>
                <a:gd name="T89" fmla="*/ 501 h 1374"/>
                <a:gd name="T90" fmla="*/ 1181 w 1204"/>
                <a:gd name="T91" fmla="*/ 478 h 1374"/>
                <a:gd name="T92" fmla="*/ 1156 w 1204"/>
                <a:gd name="T93" fmla="*/ 478 h 1374"/>
                <a:gd name="T94" fmla="*/ 602 w 1204"/>
                <a:gd name="T95" fmla="*/ 0 h 1374"/>
                <a:gd name="T96" fmla="*/ 48 w 1204"/>
                <a:gd name="T97" fmla="*/ 478 h 1374"/>
                <a:gd name="T98" fmla="*/ 23 w 1204"/>
                <a:gd name="T99" fmla="*/ 478 h 1374"/>
                <a:gd name="T100" fmla="*/ 0 w 1204"/>
                <a:gd name="T101" fmla="*/ 501 h 1374"/>
                <a:gd name="T102" fmla="*/ 0 w 1204"/>
                <a:gd name="T103" fmla="*/ 807 h 1374"/>
                <a:gd name="T104" fmla="*/ 23 w 1204"/>
                <a:gd name="T105" fmla="*/ 830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4" h="1374">
                  <a:moveTo>
                    <a:pt x="23" y="830"/>
                  </a:moveTo>
                  <a:cubicBezTo>
                    <a:pt x="23" y="830"/>
                    <a:pt x="23" y="830"/>
                    <a:pt x="63" y="830"/>
                  </a:cubicBezTo>
                  <a:cubicBezTo>
                    <a:pt x="72" y="830"/>
                    <a:pt x="79" y="825"/>
                    <a:pt x="83" y="818"/>
                  </a:cubicBezTo>
                  <a:cubicBezTo>
                    <a:pt x="119" y="904"/>
                    <a:pt x="173" y="980"/>
                    <a:pt x="241" y="1039"/>
                  </a:cubicBezTo>
                  <a:cubicBezTo>
                    <a:pt x="272" y="1112"/>
                    <a:pt x="311" y="1194"/>
                    <a:pt x="338" y="1228"/>
                  </a:cubicBezTo>
                  <a:cubicBezTo>
                    <a:pt x="338" y="1228"/>
                    <a:pt x="338" y="1228"/>
                    <a:pt x="338" y="1325"/>
                  </a:cubicBezTo>
                  <a:cubicBezTo>
                    <a:pt x="338" y="1325"/>
                    <a:pt x="338" y="1325"/>
                    <a:pt x="345" y="1335"/>
                  </a:cubicBezTo>
                  <a:cubicBezTo>
                    <a:pt x="347" y="1337"/>
                    <a:pt x="359" y="1353"/>
                    <a:pt x="382" y="1374"/>
                  </a:cubicBezTo>
                  <a:cubicBezTo>
                    <a:pt x="382" y="1374"/>
                    <a:pt x="382" y="1374"/>
                    <a:pt x="382" y="1265"/>
                  </a:cubicBezTo>
                  <a:cubicBezTo>
                    <a:pt x="441" y="1308"/>
                    <a:pt x="537" y="1361"/>
                    <a:pt x="602" y="1361"/>
                  </a:cubicBezTo>
                  <a:cubicBezTo>
                    <a:pt x="667" y="1361"/>
                    <a:pt x="763" y="1308"/>
                    <a:pt x="822" y="1265"/>
                  </a:cubicBezTo>
                  <a:cubicBezTo>
                    <a:pt x="822" y="1265"/>
                    <a:pt x="822" y="1265"/>
                    <a:pt x="822" y="1374"/>
                  </a:cubicBezTo>
                  <a:cubicBezTo>
                    <a:pt x="845" y="1353"/>
                    <a:pt x="857" y="1337"/>
                    <a:pt x="859" y="1335"/>
                  </a:cubicBezTo>
                  <a:cubicBezTo>
                    <a:pt x="859" y="1335"/>
                    <a:pt x="859" y="1335"/>
                    <a:pt x="866" y="1325"/>
                  </a:cubicBezTo>
                  <a:cubicBezTo>
                    <a:pt x="866" y="1325"/>
                    <a:pt x="866" y="1325"/>
                    <a:pt x="866" y="1228"/>
                  </a:cubicBezTo>
                  <a:cubicBezTo>
                    <a:pt x="911" y="1172"/>
                    <a:pt x="988" y="981"/>
                    <a:pt x="1010" y="926"/>
                  </a:cubicBezTo>
                  <a:cubicBezTo>
                    <a:pt x="1062" y="895"/>
                    <a:pt x="1076" y="839"/>
                    <a:pt x="1079" y="816"/>
                  </a:cubicBezTo>
                  <a:cubicBezTo>
                    <a:pt x="1079" y="816"/>
                    <a:pt x="1079" y="816"/>
                    <a:pt x="1079" y="815"/>
                  </a:cubicBezTo>
                  <a:cubicBezTo>
                    <a:pt x="1027" y="840"/>
                    <a:pt x="1027" y="840"/>
                    <a:pt x="1027" y="840"/>
                  </a:cubicBezTo>
                  <a:cubicBezTo>
                    <a:pt x="1020" y="858"/>
                    <a:pt x="1006" y="879"/>
                    <a:pt x="982" y="891"/>
                  </a:cubicBezTo>
                  <a:cubicBezTo>
                    <a:pt x="977" y="893"/>
                    <a:pt x="973" y="897"/>
                    <a:pt x="972" y="902"/>
                  </a:cubicBezTo>
                  <a:cubicBezTo>
                    <a:pt x="931" y="1005"/>
                    <a:pt x="856" y="1179"/>
                    <a:pt x="828" y="1204"/>
                  </a:cubicBezTo>
                  <a:cubicBezTo>
                    <a:pt x="783" y="1244"/>
                    <a:pt x="667" y="1317"/>
                    <a:pt x="602" y="1317"/>
                  </a:cubicBezTo>
                  <a:cubicBezTo>
                    <a:pt x="537" y="1317"/>
                    <a:pt x="421" y="1244"/>
                    <a:pt x="376" y="1204"/>
                  </a:cubicBezTo>
                  <a:cubicBezTo>
                    <a:pt x="363" y="1192"/>
                    <a:pt x="339" y="1148"/>
                    <a:pt x="314" y="1093"/>
                  </a:cubicBezTo>
                  <a:cubicBezTo>
                    <a:pt x="373" y="1130"/>
                    <a:pt x="439" y="1156"/>
                    <a:pt x="509" y="1168"/>
                  </a:cubicBezTo>
                  <a:cubicBezTo>
                    <a:pt x="521" y="1196"/>
                    <a:pt x="558" y="1216"/>
                    <a:pt x="602" y="1216"/>
                  </a:cubicBezTo>
                  <a:cubicBezTo>
                    <a:pt x="646" y="1216"/>
                    <a:pt x="683" y="1196"/>
                    <a:pt x="695" y="1168"/>
                  </a:cubicBezTo>
                  <a:cubicBezTo>
                    <a:pt x="698" y="1161"/>
                    <a:pt x="700" y="1154"/>
                    <a:pt x="700" y="1147"/>
                  </a:cubicBezTo>
                  <a:cubicBezTo>
                    <a:pt x="700" y="1138"/>
                    <a:pt x="698" y="1130"/>
                    <a:pt x="693" y="1122"/>
                  </a:cubicBezTo>
                  <a:cubicBezTo>
                    <a:pt x="679" y="1096"/>
                    <a:pt x="644" y="1078"/>
                    <a:pt x="602" y="1078"/>
                  </a:cubicBezTo>
                  <a:cubicBezTo>
                    <a:pt x="560" y="1078"/>
                    <a:pt x="525" y="1096"/>
                    <a:pt x="511" y="1122"/>
                  </a:cubicBezTo>
                  <a:cubicBezTo>
                    <a:pt x="423" y="1105"/>
                    <a:pt x="343" y="1066"/>
                    <a:pt x="276" y="1009"/>
                  </a:cubicBezTo>
                  <a:cubicBezTo>
                    <a:pt x="216" y="957"/>
                    <a:pt x="166" y="892"/>
                    <a:pt x="133" y="817"/>
                  </a:cubicBezTo>
                  <a:cubicBezTo>
                    <a:pt x="108" y="760"/>
                    <a:pt x="91" y="698"/>
                    <a:pt x="86" y="632"/>
                  </a:cubicBezTo>
                  <a:cubicBezTo>
                    <a:pt x="85" y="618"/>
                    <a:pt x="84" y="603"/>
                    <a:pt x="84" y="588"/>
                  </a:cubicBezTo>
                  <a:cubicBezTo>
                    <a:pt x="84" y="573"/>
                    <a:pt x="85" y="558"/>
                    <a:pt x="86" y="543"/>
                  </a:cubicBezTo>
                  <a:cubicBezTo>
                    <a:pt x="108" y="265"/>
                    <a:pt x="331" y="46"/>
                    <a:pt x="602" y="46"/>
                  </a:cubicBezTo>
                  <a:cubicBezTo>
                    <a:pt x="873" y="46"/>
                    <a:pt x="1096" y="265"/>
                    <a:pt x="1118" y="543"/>
                  </a:cubicBezTo>
                  <a:cubicBezTo>
                    <a:pt x="1119" y="558"/>
                    <a:pt x="1118" y="807"/>
                    <a:pt x="1118" y="807"/>
                  </a:cubicBezTo>
                  <a:cubicBezTo>
                    <a:pt x="1118" y="811"/>
                    <a:pt x="1119" y="814"/>
                    <a:pt x="1121" y="818"/>
                  </a:cubicBezTo>
                  <a:cubicBezTo>
                    <a:pt x="1125" y="825"/>
                    <a:pt x="1132" y="830"/>
                    <a:pt x="1141" y="830"/>
                  </a:cubicBezTo>
                  <a:cubicBezTo>
                    <a:pt x="1141" y="830"/>
                    <a:pt x="1141" y="830"/>
                    <a:pt x="1181" y="830"/>
                  </a:cubicBezTo>
                  <a:cubicBezTo>
                    <a:pt x="1193" y="830"/>
                    <a:pt x="1204" y="819"/>
                    <a:pt x="1204" y="807"/>
                  </a:cubicBezTo>
                  <a:cubicBezTo>
                    <a:pt x="1204" y="807"/>
                    <a:pt x="1204" y="807"/>
                    <a:pt x="1204" y="501"/>
                  </a:cubicBezTo>
                  <a:cubicBezTo>
                    <a:pt x="1204" y="488"/>
                    <a:pt x="1193" y="478"/>
                    <a:pt x="1181" y="478"/>
                  </a:cubicBezTo>
                  <a:cubicBezTo>
                    <a:pt x="1181" y="478"/>
                    <a:pt x="1181" y="478"/>
                    <a:pt x="1156" y="478"/>
                  </a:cubicBezTo>
                  <a:cubicBezTo>
                    <a:pt x="1106" y="206"/>
                    <a:pt x="877" y="0"/>
                    <a:pt x="602" y="0"/>
                  </a:cubicBezTo>
                  <a:cubicBezTo>
                    <a:pt x="327" y="0"/>
                    <a:pt x="98" y="206"/>
                    <a:pt x="48" y="478"/>
                  </a:cubicBezTo>
                  <a:cubicBezTo>
                    <a:pt x="48" y="478"/>
                    <a:pt x="48" y="478"/>
                    <a:pt x="23" y="478"/>
                  </a:cubicBezTo>
                  <a:cubicBezTo>
                    <a:pt x="11" y="478"/>
                    <a:pt x="0" y="488"/>
                    <a:pt x="0" y="501"/>
                  </a:cubicBezTo>
                  <a:cubicBezTo>
                    <a:pt x="0" y="501"/>
                    <a:pt x="0" y="501"/>
                    <a:pt x="0" y="807"/>
                  </a:cubicBezTo>
                  <a:cubicBezTo>
                    <a:pt x="0" y="819"/>
                    <a:pt x="11" y="830"/>
                    <a:pt x="23"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81" name="Freeform 80"/>
            <p:cNvSpPr>
              <a:spLocks/>
            </p:cNvSpPr>
            <p:nvPr/>
          </p:nvSpPr>
          <p:spPr bwMode="auto">
            <a:xfrm>
              <a:off x="5452534" y="2811462"/>
              <a:ext cx="1285344" cy="1196974"/>
            </a:xfrm>
            <a:custGeom>
              <a:avLst/>
              <a:gdLst>
                <a:gd name="connsiteX0" fmla="*/ 434470 w 1285344"/>
                <a:gd name="connsiteY0" fmla="*/ 903287 h 1196974"/>
                <a:gd name="connsiteX1" fmla="*/ 638744 w 1285344"/>
                <a:gd name="connsiteY1" fmla="*/ 1069781 h 1196974"/>
                <a:gd name="connsiteX2" fmla="*/ 647315 w 1285344"/>
                <a:gd name="connsiteY2" fmla="*/ 1069781 h 1196974"/>
                <a:gd name="connsiteX3" fmla="*/ 851588 w 1285344"/>
                <a:gd name="connsiteY3" fmla="*/ 903287 h 1196974"/>
                <a:gd name="connsiteX4" fmla="*/ 1128715 w 1285344"/>
                <a:gd name="connsiteY4" fmla="*/ 949734 h 1196974"/>
                <a:gd name="connsiteX5" fmla="*/ 1284420 w 1285344"/>
                <a:gd name="connsiteY5" fmla="*/ 1175537 h 1196974"/>
                <a:gd name="connsiteX6" fmla="*/ 1269421 w 1285344"/>
                <a:gd name="connsiteY6" fmla="*/ 1196974 h 1196974"/>
                <a:gd name="connsiteX7" fmla="*/ 15923 w 1285344"/>
                <a:gd name="connsiteY7" fmla="*/ 1196974 h 1196974"/>
                <a:gd name="connsiteX8" fmla="*/ 924 w 1285344"/>
                <a:gd name="connsiteY8" fmla="*/ 1175537 h 1196974"/>
                <a:gd name="connsiteX9" fmla="*/ 157343 w 1285344"/>
                <a:gd name="connsiteY9" fmla="*/ 949734 h 1196974"/>
                <a:gd name="connsiteX10" fmla="*/ 434470 w 1285344"/>
                <a:gd name="connsiteY10" fmla="*/ 903287 h 1196974"/>
                <a:gd name="connsiteX11" fmla="*/ 643132 w 1285344"/>
                <a:gd name="connsiteY11" fmla="*/ 0 h 1196974"/>
                <a:gd name="connsiteX12" fmla="*/ 979349 w 1285344"/>
                <a:gd name="connsiteY12" fmla="*/ 340390 h 1196974"/>
                <a:gd name="connsiteX13" fmla="*/ 978634 w 1285344"/>
                <a:gd name="connsiteY13" fmla="*/ 404615 h 1196974"/>
                <a:gd name="connsiteX14" fmla="*/ 1002240 w 1285344"/>
                <a:gd name="connsiteY14" fmla="*/ 478116 h 1196974"/>
                <a:gd name="connsiteX15" fmla="*/ 979349 w 1285344"/>
                <a:gd name="connsiteY15" fmla="*/ 491675 h 1196974"/>
                <a:gd name="connsiteX16" fmla="*/ 950735 w 1285344"/>
                <a:gd name="connsiteY16" fmla="*/ 505233 h 1196974"/>
                <a:gd name="connsiteX17" fmla="*/ 899229 w 1285344"/>
                <a:gd name="connsiteY17" fmla="*/ 508087 h 1196974"/>
                <a:gd name="connsiteX18" fmla="*/ 490046 w 1285344"/>
                <a:gd name="connsiteY18" fmla="*/ 266889 h 1196974"/>
                <a:gd name="connsiteX19" fmla="*/ 457140 w 1285344"/>
                <a:gd name="connsiteY19" fmla="*/ 285442 h 1196974"/>
                <a:gd name="connsiteX20" fmla="*/ 325514 w 1285344"/>
                <a:gd name="connsiteY20" fmla="*/ 480257 h 1196974"/>
                <a:gd name="connsiteX21" fmla="*/ 306915 w 1285344"/>
                <a:gd name="connsiteY21" fmla="*/ 340390 h 1196974"/>
                <a:gd name="connsiteX22" fmla="*/ 643132 w 1285344"/>
                <a:gd name="connsiteY22" fmla="*/ 0 h 119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85344" h="1196974">
                  <a:moveTo>
                    <a:pt x="434470" y="903287"/>
                  </a:moveTo>
                  <a:cubicBezTo>
                    <a:pt x="434470" y="903287"/>
                    <a:pt x="573033" y="1017618"/>
                    <a:pt x="638744" y="1069781"/>
                  </a:cubicBezTo>
                  <a:cubicBezTo>
                    <a:pt x="641601" y="1071925"/>
                    <a:pt x="645172" y="1071925"/>
                    <a:pt x="647315" y="1069781"/>
                  </a:cubicBezTo>
                  <a:cubicBezTo>
                    <a:pt x="736595" y="998325"/>
                    <a:pt x="851588" y="903287"/>
                    <a:pt x="851588" y="903287"/>
                  </a:cubicBezTo>
                  <a:cubicBezTo>
                    <a:pt x="851588" y="903287"/>
                    <a:pt x="1031578" y="905431"/>
                    <a:pt x="1128715" y="949734"/>
                  </a:cubicBezTo>
                  <a:cubicBezTo>
                    <a:pt x="1207282" y="985462"/>
                    <a:pt x="1264421" y="1123374"/>
                    <a:pt x="1284420" y="1175537"/>
                  </a:cubicBezTo>
                  <a:cubicBezTo>
                    <a:pt x="1287991" y="1186256"/>
                    <a:pt x="1280849" y="1196974"/>
                    <a:pt x="1269421" y="1196974"/>
                  </a:cubicBezTo>
                  <a:cubicBezTo>
                    <a:pt x="1269421" y="1196974"/>
                    <a:pt x="1269421" y="1196974"/>
                    <a:pt x="15923" y="1196974"/>
                  </a:cubicBezTo>
                  <a:cubicBezTo>
                    <a:pt x="4495" y="1196974"/>
                    <a:pt x="-2647" y="1186256"/>
                    <a:pt x="924" y="1175537"/>
                  </a:cubicBezTo>
                  <a:cubicBezTo>
                    <a:pt x="20923" y="1123374"/>
                    <a:pt x="78777" y="985462"/>
                    <a:pt x="157343" y="949734"/>
                  </a:cubicBezTo>
                  <a:cubicBezTo>
                    <a:pt x="254480" y="905431"/>
                    <a:pt x="434470" y="903287"/>
                    <a:pt x="434470" y="903287"/>
                  </a:cubicBezTo>
                  <a:close/>
                  <a:moveTo>
                    <a:pt x="643132" y="0"/>
                  </a:moveTo>
                  <a:cubicBezTo>
                    <a:pt x="833416" y="0"/>
                    <a:pt x="979349" y="151998"/>
                    <a:pt x="979349" y="340390"/>
                  </a:cubicBezTo>
                  <a:cubicBezTo>
                    <a:pt x="979349" y="362512"/>
                    <a:pt x="980064" y="383206"/>
                    <a:pt x="978634" y="404615"/>
                  </a:cubicBezTo>
                  <a:cubicBezTo>
                    <a:pt x="977203" y="422455"/>
                    <a:pt x="982926" y="450285"/>
                    <a:pt x="1002240" y="478116"/>
                  </a:cubicBezTo>
                  <a:cubicBezTo>
                    <a:pt x="1002240" y="478116"/>
                    <a:pt x="992941" y="484538"/>
                    <a:pt x="979349" y="491675"/>
                  </a:cubicBezTo>
                  <a:cubicBezTo>
                    <a:pt x="970765" y="496670"/>
                    <a:pt x="960750" y="501665"/>
                    <a:pt x="950735" y="505233"/>
                  </a:cubicBezTo>
                  <a:cubicBezTo>
                    <a:pt x="932135" y="512369"/>
                    <a:pt x="912821" y="515937"/>
                    <a:pt x="899229" y="508087"/>
                  </a:cubicBezTo>
                  <a:cubicBezTo>
                    <a:pt x="861315" y="487393"/>
                    <a:pt x="700360" y="266889"/>
                    <a:pt x="490046" y="266889"/>
                  </a:cubicBezTo>
                  <a:cubicBezTo>
                    <a:pt x="490046" y="266889"/>
                    <a:pt x="467870" y="279734"/>
                    <a:pt x="457140" y="285442"/>
                  </a:cubicBezTo>
                  <a:cubicBezTo>
                    <a:pt x="362713" y="350381"/>
                    <a:pt x="358421" y="510228"/>
                    <a:pt x="325514" y="480257"/>
                  </a:cubicBezTo>
                  <a:cubicBezTo>
                    <a:pt x="313353" y="465271"/>
                    <a:pt x="306915" y="381779"/>
                    <a:pt x="306915" y="340390"/>
                  </a:cubicBezTo>
                  <a:cubicBezTo>
                    <a:pt x="306915" y="151998"/>
                    <a:pt x="452848" y="0"/>
                    <a:pt x="643132"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63" name="ee4pContent3">
            <a:extLst>
              <a:ext uri="{FF2B5EF4-FFF2-40B4-BE49-F238E27FC236}">
                <a16:creationId xmlns:a16="http://schemas.microsoft.com/office/drawing/2014/main" id="{6D7308AB-DD71-445A-9006-8D979B0B1579}"/>
              </a:ext>
            </a:extLst>
          </p:cNvPr>
          <p:cNvSpPr txBox="1"/>
          <p:nvPr/>
        </p:nvSpPr>
        <p:spPr>
          <a:xfrm>
            <a:off x="3222496" y="4202132"/>
            <a:ext cx="8375365"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Implement signs on board for employees and passengers on shared responsibilities (including proper hygiene and sanitization, physical distancing, face coverings and information for reporting concerns)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Make passenger safety guidelines publicly available</a:t>
            </a:r>
            <a:r>
              <a:rPr lang="en-US" sz="900" dirty="0">
                <a:solidFill>
                  <a:srgbClr val="575757">
                    <a:lumMod val="100000"/>
                  </a:srgbClr>
                </a:solidFill>
              </a:rPr>
              <a:t> and p</a:t>
            </a:r>
            <a:r>
              <a:rPr lang="en-US" sz="900" dirty="0"/>
              <a:t>ost signs to strongly encourage passengers to wear face coverings</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using social media or website to educate passengers on safety protocols and what to expect when on board</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Place signs at the entrance stating how passengers and employees can prepare to be on board</a:t>
            </a:r>
          </a:p>
        </p:txBody>
      </p:sp>
      <p:sp>
        <p:nvSpPr>
          <p:cNvPr id="64" name="ee4pContent3">
            <a:extLst>
              <a:ext uri="{FF2B5EF4-FFF2-40B4-BE49-F238E27FC236}">
                <a16:creationId xmlns:a16="http://schemas.microsoft.com/office/drawing/2014/main" id="{6D7308AB-DD71-445A-9006-8D979B0B1579}"/>
              </a:ext>
            </a:extLst>
          </p:cNvPr>
          <p:cNvSpPr txBox="1"/>
          <p:nvPr/>
        </p:nvSpPr>
        <p:spPr>
          <a:xfrm>
            <a:off x="3222496" y="5471677"/>
            <a:ext cx="8545172" cy="9694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lang="en-US" sz="900" dirty="0">
                <a:solidFill>
                  <a:srgbClr val="575757"/>
                </a:solidFill>
              </a:rPr>
              <a:t>Adhere to state and federal law for health and safety during COVID-19 including WA State's "Safe Start" guidelines and </a:t>
            </a:r>
            <a:r>
              <a:rPr lang="en-US" sz="900" dirty="0">
                <a:solidFill>
                  <a:srgbClr val="575757"/>
                </a:solidFill>
                <a:hlinkClick r:id="rId8"/>
              </a:rPr>
              <a:t>WA Labor &amp; Industries guidelines </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Mitigate anxiety by recognizing fear in returning, communicating transparently, listening and surveying employees regularly</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Provide early reopening communication by keeping workforce informed as soon as appropriate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Reinforce training after Day One by providing ongoing methods of additional training to reinforce messaging and changes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If employees have children, provide support in navigating childcare options when returning to work</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any employees can follow on-campus student specific health guidelines before returning to work and while working</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If employees refuse to work due to COVID-19 related safety concerns, provide high risk individuals with benefits per WA Proclamation 20-46</a:t>
            </a:r>
            <a:endParaRPr sz="900" dirty="0">
              <a:solidFill>
                <a:srgbClr val="575757">
                  <a:lumMod val="100000"/>
                </a:srgbClr>
              </a:solidFill>
            </a:endParaRPr>
          </a:p>
        </p:txBody>
      </p:sp>
      <p:cxnSp>
        <p:nvCxnSpPr>
          <p:cNvPr id="65" name="Straight Connector 64">
            <a:extLst>
              <a:ext uri="{FF2B5EF4-FFF2-40B4-BE49-F238E27FC236}">
                <a16:creationId xmlns:a16="http://schemas.microsoft.com/office/drawing/2014/main" id="{54BE4CB7-A624-4E95-9ECE-75F35F33F93E}"/>
              </a:ext>
            </a:extLst>
          </p:cNvPr>
          <p:cNvCxnSpPr>
            <a:cxnSpLocks/>
          </p:cNvCxnSpPr>
          <p:nvPr/>
        </p:nvCxnSpPr>
        <p:spPr>
          <a:xfrm rot="5400000">
            <a:off x="7392925" y="-432241"/>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BE4CB7-A624-4E95-9ECE-75F35F33F93E}"/>
              </a:ext>
            </a:extLst>
          </p:cNvPr>
          <p:cNvCxnSpPr>
            <a:cxnSpLocks/>
          </p:cNvCxnSpPr>
          <p:nvPr/>
        </p:nvCxnSpPr>
        <p:spPr>
          <a:xfrm rot="5400000">
            <a:off x="7392925" y="814408"/>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NavigationTriangle">
            <a:extLst>
              <a:ext uri="{FF2B5EF4-FFF2-40B4-BE49-F238E27FC236}">
                <a16:creationId xmlns:a16="http://schemas.microsoft.com/office/drawing/2014/main" id="{964CAF56-4ED6-4A7E-B391-F61B8AE41528}"/>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92" name="Group 91">
            <a:extLst>
              <a:ext uri="{FF2B5EF4-FFF2-40B4-BE49-F238E27FC236}">
                <a16:creationId xmlns:a16="http://schemas.microsoft.com/office/drawing/2014/main" id="{3BE6E304-5042-477E-88C9-FADB0DCC4D84}"/>
              </a:ext>
            </a:extLst>
          </p:cNvPr>
          <p:cNvGrpSpPr>
            <a:grpSpLocks noChangeAspect="1"/>
          </p:cNvGrpSpPr>
          <p:nvPr/>
        </p:nvGrpSpPr>
        <p:grpSpPr>
          <a:xfrm>
            <a:off x="11597865" y="3926"/>
            <a:ext cx="618874" cy="618874"/>
            <a:chOff x="5294313" y="2627313"/>
            <a:chExt cx="1603375" cy="1603375"/>
          </a:xfrm>
        </p:grpSpPr>
        <p:sp>
          <p:nvSpPr>
            <p:cNvPr id="93" name="AutoShape 3">
              <a:extLst>
                <a:ext uri="{FF2B5EF4-FFF2-40B4-BE49-F238E27FC236}">
                  <a16:creationId xmlns:a16="http://schemas.microsoft.com/office/drawing/2014/main" id="{2580AE45-40BE-49D8-846D-97850979598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94" name="Freeform 7">
              <a:extLst>
                <a:ext uri="{FF2B5EF4-FFF2-40B4-BE49-F238E27FC236}">
                  <a16:creationId xmlns:a16="http://schemas.microsoft.com/office/drawing/2014/main" id="{E2E93630-E6CD-404C-ABAC-3FD3711936C3}"/>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nvGrpSpPr>
          <p:cNvPr id="72" name="bcgIcons_Train">
            <a:extLst>
              <a:ext uri="{FF2B5EF4-FFF2-40B4-BE49-F238E27FC236}">
                <a16:creationId xmlns:a16="http://schemas.microsoft.com/office/drawing/2014/main" id="{443CBF26-E1A2-4856-898A-505F8FCB4CFF}"/>
              </a:ext>
            </a:extLst>
          </p:cNvPr>
          <p:cNvGrpSpPr>
            <a:grpSpLocks noChangeAspect="1"/>
          </p:cNvGrpSpPr>
          <p:nvPr/>
        </p:nvGrpSpPr>
        <p:grpSpPr bwMode="auto">
          <a:xfrm>
            <a:off x="3300975" y="2489259"/>
            <a:ext cx="365422" cy="365760"/>
            <a:chOff x="1682" y="0"/>
            <a:chExt cx="4316" cy="4320"/>
          </a:xfrm>
        </p:grpSpPr>
        <p:sp>
          <p:nvSpPr>
            <p:cNvPr id="73" name="AutoShape 37">
              <a:extLst>
                <a:ext uri="{FF2B5EF4-FFF2-40B4-BE49-F238E27FC236}">
                  <a16:creationId xmlns:a16="http://schemas.microsoft.com/office/drawing/2014/main" id="{1355D867-F99D-46B6-B779-466662BEE79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4" name="Freeform 39">
              <a:extLst>
                <a:ext uri="{FF2B5EF4-FFF2-40B4-BE49-F238E27FC236}">
                  <a16:creationId xmlns:a16="http://schemas.microsoft.com/office/drawing/2014/main" id="{C9459A2E-785D-4E23-A9FB-68409ABED10F}"/>
                </a:ext>
              </a:extLst>
            </p:cNvPr>
            <p:cNvSpPr>
              <a:spLocks noEditPoints="1"/>
            </p:cNvSpPr>
            <p:nvPr/>
          </p:nvSpPr>
          <p:spPr bwMode="auto">
            <a:xfrm>
              <a:off x="2154" y="1556"/>
              <a:ext cx="3095" cy="488"/>
            </a:xfrm>
            <a:custGeom>
              <a:avLst/>
              <a:gdLst>
                <a:gd name="T0" fmla="*/ 981 w 1652"/>
                <a:gd name="T1" fmla="*/ 250 h 260"/>
                <a:gd name="T2" fmla="*/ 981 w 1652"/>
                <a:gd name="T3" fmla="*/ 10 h 260"/>
                <a:gd name="T4" fmla="*/ 991 w 1652"/>
                <a:gd name="T5" fmla="*/ 0 h 260"/>
                <a:gd name="T6" fmla="*/ 1164 w 1652"/>
                <a:gd name="T7" fmla="*/ 0 h 260"/>
                <a:gd name="T8" fmla="*/ 1174 w 1652"/>
                <a:gd name="T9" fmla="*/ 10 h 260"/>
                <a:gd name="T10" fmla="*/ 1174 w 1652"/>
                <a:gd name="T11" fmla="*/ 250 h 260"/>
                <a:gd name="T12" fmla="*/ 1164 w 1652"/>
                <a:gd name="T13" fmla="*/ 260 h 260"/>
                <a:gd name="T14" fmla="*/ 991 w 1652"/>
                <a:gd name="T15" fmla="*/ 260 h 260"/>
                <a:gd name="T16" fmla="*/ 981 w 1652"/>
                <a:gd name="T17" fmla="*/ 250 h 260"/>
                <a:gd name="T18" fmla="*/ 755 w 1652"/>
                <a:gd name="T19" fmla="*/ 260 h 260"/>
                <a:gd name="T20" fmla="*/ 927 w 1652"/>
                <a:gd name="T21" fmla="*/ 260 h 260"/>
                <a:gd name="T22" fmla="*/ 937 w 1652"/>
                <a:gd name="T23" fmla="*/ 250 h 260"/>
                <a:gd name="T24" fmla="*/ 937 w 1652"/>
                <a:gd name="T25" fmla="*/ 10 h 260"/>
                <a:gd name="T26" fmla="*/ 927 w 1652"/>
                <a:gd name="T27" fmla="*/ 0 h 260"/>
                <a:gd name="T28" fmla="*/ 755 w 1652"/>
                <a:gd name="T29" fmla="*/ 0 h 260"/>
                <a:gd name="T30" fmla="*/ 745 w 1652"/>
                <a:gd name="T31" fmla="*/ 10 h 260"/>
                <a:gd name="T32" fmla="*/ 745 w 1652"/>
                <a:gd name="T33" fmla="*/ 250 h 260"/>
                <a:gd name="T34" fmla="*/ 755 w 1652"/>
                <a:gd name="T35" fmla="*/ 260 h 260"/>
                <a:gd name="T36" fmla="*/ 246 w 1652"/>
                <a:gd name="T37" fmla="*/ 260 h 260"/>
                <a:gd name="T38" fmla="*/ 418 w 1652"/>
                <a:gd name="T39" fmla="*/ 260 h 260"/>
                <a:gd name="T40" fmla="*/ 428 w 1652"/>
                <a:gd name="T41" fmla="*/ 250 h 260"/>
                <a:gd name="T42" fmla="*/ 428 w 1652"/>
                <a:gd name="T43" fmla="*/ 10 h 260"/>
                <a:gd name="T44" fmla="*/ 418 w 1652"/>
                <a:gd name="T45" fmla="*/ 0 h 260"/>
                <a:gd name="T46" fmla="*/ 246 w 1652"/>
                <a:gd name="T47" fmla="*/ 0 h 260"/>
                <a:gd name="T48" fmla="*/ 236 w 1652"/>
                <a:gd name="T49" fmla="*/ 10 h 260"/>
                <a:gd name="T50" fmla="*/ 236 w 1652"/>
                <a:gd name="T51" fmla="*/ 250 h 260"/>
                <a:gd name="T52" fmla="*/ 246 w 1652"/>
                <a:gd name="T53" fmla="*/ 260 h 260"/>
                <a:gd name="T54" fmla="*/ 10 w 1652"/>
                <a:gd name="T55" fmla="*/ 260 h 260"/>
                <a:gd name="T56" fmla="*/ 182 w 1652"/>
                <a:gd name="T57" fmla="*/ 260 h 260"/>
                <a:gd name="T58" fmla="*/ 192 w 1652"/>
                <a:gd name="T59" fmla="*/ 250 h 260"/>
                <a:gd name="T60" fmla="*/ 192 w 1652"/>
                <a:gd name="T61" fmla="*/ 10 h 260"/>
                <a:gd name="T62" fmla="*/ 182 w 1652"/>
                <a:gd name="T63" fmla="*/ 0 h 260"/>
                <a:gd name="T64" fmla="*/ 10 w 1652"/>
                <a:gd name="T65" fmla="*/ 0 h 260"/>
                <a:gd name="T66" fmla="*/ 0 w 1652"/>
                <a:gd name="T67" fmla="*/ 10 h 260"/>
                <a:gd name="T68" fmla="*/ 0 w 1652"/>
                <a:gd name="T69" fmla="*/ 250 h 260"/>
                <a:gd name="T70" fmla="*/ 10 w 1652"/>
                <a:gd name="T71" fmla="*/ 260 h 260"/>
                <a:gd name="T72" fmla="*/ 1301 w 1652"/>
                <a:gd name="T73" fmla="*/ 260 h 260"/>
                <a:gd name="T74" fmla="*/ 1639 w 1652"/>
                <a:gd name="T75" fmla="*/ 260 h 260"/>
                <a:gd name="T76" fmla="*/ 1647 w 1652"/>
                <a:gd name="T77" fmla="*/ 245 h 260"/>
                <a:gd name="T78" fmla="*/ 1475 w 1652"/>
                <a:gd name="T79" fmla="*/ 4 h 260"/>
                <a:gd name="T80" fmla="*/ 1467 w 1652"/>
                <a:gd name="T81" fmla="*/ 0 h 260"/>
                <a:gd name="T82" fmla="*/ 1301 w 1652"/>
                <a:gd name="T83" fmla="*/ 0 h 260"/>
                <a:gd name="T84" fmla="*/ 1291 w 1652"/>
                <a:gd name="T85" fmla="*/ 10 h 260"/>
                <a:gd name="T86" fmla="*/ 1291 w 1652"/>
                <a:gd name="T87" fmla="*/ 251 h 260"/>
                <a:gd name="T88" fmla="*/ 1301 w 1652"/>
                <a:gd name="T89" fmla="*/ 26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52" h="260">
                  <a:moveTo>
                    <a:pt x="981" y="250"/>
                  </a:moveTo>
                  <a:cubicBezTo>
                    <a:pt x="981" y="10"/>
                    <a:pt x="981" y="10"/>
                    <a:pt x="981" y="10"/>
                  </a:cubicBezTo>
                  <a:cubicBezTo>
                    <a:pt x="981" y="5"/>
                    <a:pt x="986" y="0"/>
                    <a:pt x="991" y="0"/>
                  </a:cubicBezTo>
                  <a:cubicBezTo>
                    <a:pt x="1164" y="0"/>
                    <a:pt x="1164" y="0"/>
                    <a:pt x="1164" y="0"/>
                  </a:cubicBezTo>
                  <a:cubicBezTo>
                    <a:pt x="1169" y="0"/>
                    <a:pt x="1174" y="5"/>
                    <a:pt x="1174" y="10"/>
                  </a:cubicBezTo>
                  <a:cubicBezTo>
                    <a:pt x="1174" y="250"/>
                    <a:pt x="1174" y="250"/>
                    <a:pt x="1174" y="250"/>
                  </a:cubicBezTo>
                  <a:cubicBezTo>
                    <a:pt x="1174" y="256"/>
                    <a:pt x="1169" y="260"/>
                    <a:pt x="1164" y="260"/>
                  </a:cubicBezTo>
                  <a:cubicBezTo>
                    <a:pt x="991" y="260"/>
                    <a:pt x="991" y="260"/>
                    <a:pt x="991" y="260"/>
                  </a:cubicBezTo>
                  <a:cubicBezTo>
                    <a:pt x="986" y="260"/>
                    <a:pt x="981" y="256"/>
                    <a:pt x="981" y="250"/>
                  </a:cubicBezTo>
                  <a:close/>
                  <a:moveTo>
                    <a:pt x="755" y="260"/>
                  </a:moveTo>
                  <a:cubicBezTo>
                    <a:pt x="927" y="260"/>
                    <a:pt x="927" y="260"/>
                    <a:pt x="927" y="260"/>
                  </a:cubicBezTo>
                  <a:cubicBezTo>
                    <a:pt x="933" y="260"/>
                    <a:pt x="937" y="256"/>
                    <a:pt x="937" y="250"/>
                  </a:cubicBezTo>
                  <a:cubicBezTo>
                    <a:pt x="937" y="10"/>
                    <a:pt x="937" y="10"/>
                    <a:pt x="937" y="10"/>
                  </a:cubicBezTo>
                  <a:cubicBezTo>
                    <a:pt x="937" y="5"/>
                    <a:pt x="933" y="0"/>
                    <a:pt x="927" y="0"/>
                  </a:cubicBezTo>
                  <a:cubicBezTo>
                    <a:pt x="755" y="0"/>
                    <a:pt x="755" y="0"/>
                    <a:pt x="755" y="0"/>
                  </a:cubicBezTo>
                  <a:cubicBezTo>
                    <a:pt x="749" y="0"/>
                    <a:pt x="745" y="5"/>
                    <a:pt x="745" y="10"/>
                  </a:cubicBezTo>
                  <a:cubicBezTo>
                    <a:pt x="745" y="250"/>
                    <a:pt x="745" y="250"/>
                    <a:pt x="745" y="250"/>
                  </a:cubicBezTo>
                  <a:cubicBezTo>
                    <a:pt x="745" y="256"/>
                    <a:pt x="749" y="260"/>
                    <a:pt x="755" y="260"/>
                  </a:cubicBezTo>
                  <a:close/>
                  <a:moveTo>
                    <a:pt x="246" y="260"/>
                  </a:moveTo>
                  <a:cubicBezTo>
                    <a:pt x="418" y="260"/>
                    <a:pt x="418" y="260"/>
                    <a:pt x="418" y="260"/>
                  </a:cubicBezTo>
                  <a:cubicBezTo>
                    <a:pt x="424" y="260"/>
                    <a:pt x="428" y="256"/>
                    <a:pt x="428" y="250"/>
                  </a:cubicBezTo>
                  <a:cubicBezTo>
                    <a:pt x="428" y="10"/>
                    <a:pt x="428" y="10"/>
                    <a:pt x="428" y="10"/>
                  </a:cubicBezTo>
                  <a:cubicBezTo>
                    <a:pt x="428" y="5"/>
                    <a:pt x="424" y="0"/>
                    <a:pt x="418" y="0"/>
                  </a:cubicBezTo>
                  <a:cubicBezTo>
                    <a:pt x="246" y="0"/>
                    <a:pt x="246" y="0"/>
                    <a:pt x="246" y="0"/>
                  </a:cubicBezTo>
                  <a:cubicBezTo>
                    <a:pt x="241" y="0"/>
                    <a:pt x="236" y="5"/>
                    <a:pt x="236" y="10"/>
                  </a:cubicBezTo>
                  <a:cubicBezTo>
                    <a:pt x="236" y="250"/>
                    <a:pt x="236" y="250"/>
                    <a:pt x="236" y="250"/>
                  </a:cubicBezTo>
                  <a:cubicBezTo>
                    <a:pt x="236" y="256"/>
                    <a:pt x="241" y="260"/>
                    <a:pt x="246" y="260"/>
                  </a:cubicBezTo>
                  <a:close/>
                  <a:moveTo>
                    <a:pt x="10" y="260"/>
                  </a:moveTo>
                  <a:cubicBezTo>
                    <a:pt x="182" y="260"/>
                    <a:pt x="182" y="260"/>
                    <a:pt x="182" y="260"/>
                  </a:cubicBezTo>
                  <a:cubicBezTo>
                    <a:pt x="188" y="260"/>
                    <a:pt x="192" y="256"/>
                    <a:pt x="192" y="250"/>
                  </a:cubicBezTo>
                  <a:cubicBezTo>
                    <a:pt x="192" y="10"/>
                    <a:pt x="192" y="10"/>
                    <a:pt x="192" y="10"/>
                  </a:cubicBezTo>
                  <a:cubicBezTo>
                    <a:pt x="192" y="5"/>
                    <a:pt x="188" y="0"/>
                    <a:pt x="182" y="0"/>
                  </a:cubicBezTo>
                  <a:cubicBezTo>
                    <a:pt x="10" y="0"/>
                    <a:pt x="10" y="0"/>
                    <a:pt x="10" y="0"/>
                  </a:cubicBezTo>
                  <a:cubicBezTo>
                    <a:pt x="4" y="0"/>
                    <a:pt x="0" y="5"/>
                    <a:pt x="0" y="10"/>
                  </a:cubicBezTo>
                  <a:cubicBezTo>
                    <a:pt x="0" y="250"/>
                    <a:pt x="0" y="250"/>
                    <a:pt x="0" y="250"/>
                  </a:cubicBezTo>
                  <a:cubicBezTo>
                    <a:pt x="0" y="256"/>
                    <a:pt x="4" y="260"/>
                    <a:pt x="10" y="260"/>
                  </a:cubicBezTo>
                  <a:close/>
                  <a:moveTo>
                    <a:pt x="1301" y="260"/>
                  </a:moveTo>
                  <a:cubicBezTo>
                    <a:pt x="1639" y="260"/>
                    <a:pt x="1639" y="260"/>
                    <a:pt x="1639" y="260"/>
                  </a:cubicBezTo>
                  <a:cubicBezTo>
                    <a:pt x="1647" y="260"/>
                    <a:pt x="1652" y="251"/>
                    <a:pt x="1647" y="245"/>
                  </a:cubicBezTo>
                  <a:cubicBezTo>
                    <a:pt x="1475" y="4"/>
                    <a:pt x="1475" y="4"/>
                    <a:pt x="1475" y="4"/>
                  </a:cubicBezTo>
                  <a:cubicBezTo>
                    <a:pt x="1474" y="2"/>
                    <a:pt x="1471" y="0"/>
                    <a:pt x="1467" y="0"/>
                  </a:cubicBezTo>
                  <a:cubicBezTo>
                    <a:pt x="1301" y="0"/>
                    <a:pt x="1301" y="0"/>
                    <a:pt x="1301" y="0"/>
                  </a:cubicBezTo>
                  <a:cubicBezTo>
                    <a:pt x="1296" y="0"/>
                    <a:pt x="1291" y="5"/>
                    <a:pt x="1291" y="10"/>
                  </a:cubicBezTo>
                  <a:cubicBezTo>
                    <a:pt x="1291" y="251"/>
                    <a:pt x="1291" y="251"/>
                    <a:pt x="1291" y="251"/>
                  </a:cubicBezTo>
                  <a:cubicBezTo>
                    <a:pt x="1291" y="256"/>
                    <a:pt x="1296" y="260"/>
                    <a:pt x="1301" y="26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5" name="Freeform 40">
              <a:extLst>
                <a:ext uri="{FF2B5EF4-FFF2-40B4-BE49-F238E27FC236}">
                  <a16:creationId xmlns:a16="http://schemas.microsoft.com/office/drawing/2014/main" id="{6C6706A3-EE43-4F63-A5E8-F992F5D47EF7}"/>
                </a:ext>
              </a:extLst>
            </p:cNvPr>
            <p:cNvSpPr>
              <a:spLocks noEditPoints="1"/>
            </p:cNvSpPr>
            <p:nvPr/>
          </p:nvSpPr>
          <p:spPr bwMode="auto">
            <a:xfrm>
              <a:off x="1858" y="1378"/>
              <a:ext cx="3968" cy="1534"/>
            </a:xfrm>
            <a:custGeom>
              <a:avLst/>
              <a:gdLst>
                <a:gd name="T0" fmla="*/ 1898 w 2118"/>
                <a:gd name="T1" fmla="*/ 707 h 818"/>
                <a:gd name="T2" fmla="*/ 1961 w 2118"/>
                <a:gd name="T3" fmla="*/ 658 h 818"/>
                <a:gd name="T4" fmla="*/ 1804 w 2118"/>
                <a:gd name="T5" fmla="*/ 701 h 818"/>
                <a:gd name="T6" fmla="*/ 1819 w 2118"/>
                <a:gd name="T7" fmla="*/ 658 h 818"/>
                <a:gd name="T8" fmla="*/ 941 w 2118"/>
                <a:gd name="T9" fmla="*/ 657 h 818"/>
                <a:gd name="T10" fmla="*/ 1042 w 2118"/>
                <a:gd name="T11" fmla="*/ 700 h 818"/>
                <a:gd name="T12" fmla="*/ 941 w 2118"/>
                <a:gd name="T13" fmla="*/ 657 h 818"/>
                <a:gd name="T14" fmla="*/ 1104 w 2118"/>
                <a:gd name="T15" fmla="*/ 711 h 818"/>
                <a:gd name="T16" fmla="*/ 1039 w 2118"/>
                <a:gd name="T17" fmla="*/ 657 h 818"/>
                <a:gd name="T18" fmla="*/ 552 w 2118"/>
                <a:gd name="T19" fmla="*/ 706 h 818"/>
                <a:gd name="T20" fmla="*/ 489 w 2118"/>
                <a:gd name="T21" fmla="*/ 657 h 818"/>
                <a:gd name="T22" fmla="*/ 457 w 2118"/>
                <a:gd name="T23" fmla="*/ 700 h 818"/>
                <a:gd name="T24" fmla="*/ 473 w 2118"/>
                <a:gd name="T25" fmla="*/ 657 h 818"/>
                <a:gd name="T26" fmla="*/ 22 w 2118"/>
                <a:gd name="T27" fmla="*/ 818 h 818"/>
                <a:gd name="T28" fmla="*/ 2118 w 2118"/>
                <a:gd name="T29" fmla="*/ 796 h 818"/>
                <a:gd name="T30" fmla="*/ 22 w 2118"/>
                <a:gd name="T31" fmla="*/ 774 h 818"/>
                <a:gd name="T32" fmla="*/ 22 w 2118"/>
                <a:gd name="T33" fmla="*/ 818 h 818"/>
                <a:gd name="T34" fmla="*/ 690 w 2118"/>
                <a:gd name="T35" fmla="*/ 0 h 818"/>
                <a:gd name="T36" fmla="*/ 744 w 2118"/>
                <a:gd name="T37" fmla="*/ 580 h 818"/>
                <a:gd name="T38" fmla="*/ 54 w 2118"/>
                <a:gd name="T39" fmla="*/ 634 h 818"/>
                <a:gd name="T40" fmla="*/ 0 w 2118"/>
                <a:gd name="T41" fmla="*/ 54 h 818"/>
                <a:gd name="T42" fmla="*/ 690 w 2118"/>
                <a:gd name="T43" fmla="*/ 44 h 818"/>
                <a:gd name="T44" fmla="*/ 44 w 2118"/>
                <a:gd name="T45" fmla="*/ 54 h 818"/>
                <a:gd name="T46" fmla="*/ 700 w 2118"/>
                <a:gd name="T47" fmla="*/ 517 h 818"/>
                <a:gd name="T48" fmla="*/ 690 w 2118"/>
                <a:gd name="T49" fmla="*/ 44 h 818"/>
                <a:gd name="T50" fmla="*/ 1660 w 2118"/>
                <a:gd name="T51" fmla="*/ 0 h 818"/>
                <a:gd name="T52" fmla="*/ 2078 w 2118"/>
                <a:gd name="T53" fmla="*/ 549 h 818"/>
                <a:gd name="T54" fmla="*/ 2034 w 2118"/>
                <a:gd name="T55" fmla="*/ 634 h 818"/>
                <a:gd name="T56" fmla="*/ 811 w 2118"/>
                <a:gd name="T57" fmla="*/ 580 h 818"/>
                <a:gd name="T58" fmla="*/ 865 w 2118"/>
                <a:gd name="T59" fmla="*/ 0 h 818"/>
                <a:gd name="T60" fmla="*/ 1660 w 2118"/>
                <a:gd name="T61" fmla="*/ 44 h 818"/>
                <a:gd name="T62" fmla="*/ 855 w 2118"/>
                <a:gd name="T63" fmla="*/ 54 h 818"/>
                <a:gd name="T64" fmla="*/ 2001 w 2118"/>
                <a:gd name="T65" fmla="*/ 517 h 8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118" h="818">
                  <a:moveTo>
                    <a:pt x="1961" y="658"/>
                  </a:moveTo>
                  <a:cubicBezTo>
                    <a:pt x="1954" y="686"/>
                    <a:pt x="1928" y="707"/>
                    <a:pt x="1898" y="707"/>
                  </a:cubicBezTo>
                  <a:cubicBezTo>
                    <a:pt x="1868" y="707"/>
                    <a:pt x="1843" y="686"/>
                    <a:pt x="1836" y="658"/>
                  </a:cubicBezTo>
                  <a:lnTo>
                    <a:pt x="1961" y="658"/>
                  </a:lnTo>
                  <a:close/>
                  <a:moveTo>
                    <a:pt x="1737" y="658"/>
                  </a:moveTo>
                  <a:cubicBezTo>
                    <a:pt x="1749" y="684"/>
                    <a:pt x="1774" y="701"/>
                    <a:pt x="1804" y="701"/>
                  </a:cubicBezTo>
                  <a:cubicBezTo>
                    <a:pt x="1815" y="701"/>
                    <a:pt x="1826" y="699"/>
                    <a:pt x="1836" y="694"/>
                  </a:cubicBezTo>
                  <a:cubicBezTo>
                    <a:pt x="1828" y="684"/>
                    <a:pt x="1822" y="671"/>
                    <a:pt x="1819" y="658"/>
                  </a:cubicBezTo>
                  <a:lnTo>
                    <a:pt x="1737" y="658"/>
                  </a:lnTo>
                  <a:close/>
                  <a:moveTo>
                    <a:pt x="941" y="657"/>
                  </a:moveTo>
                  <a:cubicBezTo>
                    <a:pt x="950" y="686"/>
                    <a:pt x="977" y="707"/>
                    <a:pt x="1010" y="707"/>
                  </a:cubicBezTo>
                  <a:cubicBezTo>
                    <a:pt x="1021" y="707"/>
                    <a:pt x="1032" y="704"/>
                    <a:pt x="1042" y="700"/>
                  </a:cubicBezTo>
                  <a:cubicBezTo>
                    <a:pt x="1032" y="688"/>
                    <a:pt x="1026" y="673"/>
                    <a:pt x="1024" y="657"/>
                  </a:cubicBezTo>
                  <a:lnTo>
                    <a:pt x="941" y="657"/>
                  </a:lnTo>
                  <a:close/>
                  <a:moveTo>
                    <a:pt x="1039" y="657"/>
                  </a:moveTo>
                  <a:cubicBezTo>
                    <a:pt x="1045" y="688"/>
                    <a:pt x="1072" y="711"/>
                    <a:pt x="1104" y="711"/>
                  </a:cubicBezTo>
                  <a:cubicBezTo>
                    <a:pt x="1136" y="711"/>
                    <a:pt x="1163" y="688"/>
                    <a:pt x="1169" y="658"/>
                  </a:cubicBezTo>
                  <a:lnTo>
                    <a:pt x="1039" y="657"/>
                  </a:lnTo>
                  <a:close/>
                  <a:moveTo>
                    <a:pt x="489" y="657"/>
                  </a:moveTo>
                  <a:cubicBezTo>
                    <a:pt x="496" y="685"/>
                    <a:pt x="522" y="706"/>
                    <a:pt x="552" y="706"/>
                  </a:cubicBezTo>
                  <a:cubicBezTo>
                    <a:pt x="582" y="706"/>
                    <a:pt x="607" y="685"/>
                    <a:pt x="615" y="657"/>
                  </a:cubicBezTo>
                  <a:lnTo>
                    <a:pt x="489" y="657"/>
                  </a:lnTo>
                  <a:close/>
                  <a:moveTo>
                    <a:pt x="391" y="657"/>
                  </a:moveTo>
                  <a:cubicBezTo>
                    <a:pt x="402" y="682"/>
                    <a:pt x="428" y="700"/>
                    <a:pt x="457" y="700"/>
                  </a:cubicBezTo>
                  <a:cubicBezTo>
                    <a:pt x="469" y="700"/>
                    <a:pt x="480" y="697"/>
                    <a:pt x="490" y="692"/>
                  </a:cubicBezTo>
                  <a:cubicBezTo>
                    <a:pt x="481" y="682"/>
                    <a:pt x="475" y="670"/>
                    <a:pt x="473" y="657"/>
                  </a:cubicBezTo>
                  <a:lnTo>
                    <a:pt x="391" y="657"/>
                  </a:lnTo>
                  <a:close/>
                  <a:moveTo>
                    <a:pt x="22" y="818"/>
                  </a:moveTo>
                  <a:cubicBezTo>
                    <a:pt x="2096" y="818"/>
                    <a:pt x="2096" y="818"/>
                    <a:pt x="2096" y="818"/>
                  </a:cubicBezTo>
                  <a:cubicBezTo>
                    <a:pt x="2108" y="818"/>
                    <a:pt x="2118" y="808"/>
                    <a:pt x="2118" y="796"/>
                  </a:cubicBezTo>
                  <a:cubicBezTo>
                    <a:pt x="2118" y="783"/>
                    <a:pt x="2108" y="774"/>
                    <a:pt x="2096" y="774"/>
                  </a:cubicBezTo>
                  <a:cubicBezTo>
                    <a:pt x="22" y="774"/>
                    <a:pt x="22" y="774"/>
                    <a:pt x="22" y="774"/>
                  </a:cubicBezTo>
                  <a:cubicBezTo>
                    <a:pt x="10" y="774"/>
                    <a:pt x="0" y="783"/>
                    <a:pt x="0" y="796"/>
                  </a:cubicBezTo>
                  <a:cubicBezTo>
                    <a:pt x="0" y="808"/>
                    <a:pt x="10" y="818"/>
                    <a:pt x="22" y="818"/>
                  </a:cubicBezTo>
                  <a:close/>
                  <a:moveTo>
                    <a:pt x="54" y="0"/>
                  </a:moveTo>
                  <a:cubicBezTo>
                    <a:pt x="690" y="0"/>
                    <a:pt x="690" y="0"/>
                    <a:pt x="690" y="0"/>
                  </a:cubicBezTo>
                  <a:cubicBezTo>
                    <a:pt x="720" y="0"/>
                    <a:pt x="744" y="24"/>
                    <a:pt x="744" y="54"/>
                  </a:cubicBezTo>
                  <a:cubicBezTo>
                    <a:pt x="744" y="580"/>
                    <a:pt x="744" y="580"/>
                    <a:pt x="744" y="580"/>
                  </a:cubicBezTo>
                  <a:cubicBezTo>
                    <a:pt x="744" y="610"/>
                    <a:pt x="720" y="634"/>
                    <a:pt x="690" y="634"/>
                  </a:cubicBezTo>
                  <a:cubicBezTo>
                    <a:pt x="54" y="634"/>
                    <a:pt x="54" y="634"/>
                    <a:pt x="54" y="634"/>
                  </a:cubicBezTo>
                  <a:cubicBezTo>
                    <a:pt x="24" y="634"/>
                    <a:pt x="0" y="610"/>
                    <a:pt x="0" y="580"/>
                  </a:cubicBezTo>
                  <a:cubicBezTo>
                    <a:pt x="0" y="54"/>
                    <a:pt x="0" y="54"/>
                    <a:pt x="0" y="54"/>
                  </a:cubicBezTo>
                  <a:cubicBezTo>
                    <a:pt x="0" y="24"/>
                    <a:pt x="24" y="0"/>
                    <a:pt x="54" y="0"/>
                  </a:cubicBezTo>
                  <a:close/>
                  <a:moveTo>
                    <a:pt x="690" y="44"/>
                  </a:moveTo>
                  <a:cubicBezTo>
                    <a:pt x="54" y="44"/>
                    <a:pt x="54" y="44"/>
                    <a:pt x="54" y="44"/>
                  </a:cubicBezTo>
                  <a:cubicBezTo>
                    <a:pt x="48" y="44"/>
                    <a:pt x="44" y="48"/>
                    <a:pt x="44" y="54"/>
                  </a:cubicBezTo>
                  <a:cubicBezTo>
                    <a:pt x="44" y="517"/>
                    <a:pt x="44" y="517"/>
                    <a:pt x="44" y="517"/>
                  </a:cubicBezTo>
                  <a:cubicBezTo>
                    <a:pt x="700" y="517"/>
                    <a:pt x="700" y="517"/>
                    <a:pt x="700" y="517"/>
                  </a:cubicBezTo>
                  <a:cubicBezTo>
                    <a:pt x="700" y="54"/>
                    <a:pt x="700" y="54"/>
                    <a:pt x="700" y="54"/>
                  </a:cubicBezTo>
                  <a:cubicBezTo>
                    <a:pt x="700" y="48"/>
                    <a:pt x="696" y="44"/>
                    <a:pt x="690" y="44"/>
                  </a:cubicBezTo>
                  <a:close/>
                  <a:moveTo>
                    <a:pt x="865" y="0"/>
                  </a:moveTo>
                  <a:cubicBezTo>
                    <a:pt x="1660" y="0"/>
                    <a:pt x="1660" y="0"/>
                    <a:pt x="1660" y="0"/>
                  </a:cubicBezTo>
                  <a:cubicBezTo>
                    <a:pt x="1677" y="0"/>
                    <a:pt x="1694" y="8"/>
                    <a:pt x="1704" y="23"/>
                  </a:cubicBezTo>
                  <a:cubicBezTo>
                    <a:pt x="2078" y="549"/>
                    <a:pt x="2078" y="549"/>
                    <a:pt x="2078" y="549"/>
                  </a:cubicBezTo>
                  <a:cubicBezTo>
                    <a:pt x="2090" y="565"/>
                    <a:pt x="2091" y="587"/>
                    <a:pt x="2082" y="605"/>
                  </a:cubicBezTo>
                  <a:cubicBezTo>
                    <a:pt x="2073" y="623"/>
                    <a:pt x="2054" y="634"/>
                    <a:pt x="2034" y="634"/>
                  </a:cubicBezTo>
                  <a:cubicBezTo>
                    <a:pt x="865" y="634"/>
                    <a:pt x="865" y="634"/>
                    <a:pt x="865" y="634"/>
                  </a:cubicBezTo>
                  <a:cubicBezTo>
                    <a:pt x="835" y="634"/>
                    <a:pt x="811" y="610"/>
                    <a:pt x="811" y="580"/>
                  </a:cubicBezTo>
                  <a:cubicBezTo>
                    <a:pt x="811" y="54"/>
                    <a:pt x="811" y="54"/>
                    <a:pt x="811" y="54"/>
                  </a:cubicBezTo>
                  <a:cubicBezTo>
                    <a:pt x="811" y="24"/>
                    <a:pt x="835" y="0"/>
                    <a:pt x="865" y="0"/>
                  </a:cubicBezTo>
                  <a:close/>
                  <a:moveTo>
                    <a:pt x="1668" y="48"/>
                  </a:moveTo>
                  <a:cubicBezTo>
                    <a:pt x="1666" y="46"/>
                    <a:pt x="1663" y="44"/>
                    <a:pt x="1660" y="44"/>
                  </a:cubicBezTo>
                  <a:cubicBezTo>
                    <a:pt x="865" y="44"/>
                    <a:pt x="865" y="44"/>
                    <a:pt x="865" y="44"/>
                  </a:cubicBezTo>
                  <a:cubicBezTo>
                    <a:pt x="859" y="44"/>
                    <a:pt x="855" y="48"/>
                    <a:pt x="855" y="54"/>
                  </a:cubicBezTo>
                  <a:cubicBezTo>
                    <a:pt x="855" y="517"/>
                    <a:pt x="855" y="517"/>
                    <a:pt x="855" y="517"/>
                  </a:cubicBezTo>
                  <a:cubicBezTo>
                    <a:pt x="2001" y="517"/>
                    <a:pt x="2001" y="517"/>
                    <a:pt x="2001" y="517"/>
                  </a:cubicBezTo>
                  <a:lnTo>
                    <a:pt x="1668" y="4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61" name="TextBox 60">
            <a:extLst>
              <a:ext uri="{FF2B5EF4-FFF2-40B4-BE49-F238E27FC236}">
                <a16:creationId xmlns:a16="http://schemas.microsoft.com/office/drawing/2014/main" id="{F368B067-F317-43AE-B45B-B30D3F5B59EE}"/>
              </a:ext>
            </a:extLst>
          </p:cNvPr>
          <p:cNvSpPr txBox="1"/>
          <p:nvPr/>
        </p:nvSpPr>
        <p:spPr>
          <a:xfrm>
            <a:off x="9229207" y="1841"/>
            <a:ext cx="1865511"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TRANSPORTATION</a:t>
            </a:r>
          </a:p>
        </p:txBody>
      </p:sp>
    </p:spTree>
    <p:extLst>
      <p:ext uri="{BB962C8B-B14F-4D97-AF65-F5344CB8AC3E}">
        <p14:creationId xmlns:p14="http://schemas.microsoft.com/office/powerpoint/2010/main" val="39869144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29999" y="622800"/>
            <a:ext cx="11458273" cy="332399"/>
          </a:xfrm>
        </p:spPr>
        <p:txBody>
          <a:bodyPr/>
          <a:lstStyle/>
          <a:p>
            <a:r>
              <a:rPr lang="en-US" dirty="0">
                <a:solidFill>
                  <a:srgbClr val="29BA74"/>
                </a:solidFill>
              </a:rPr>
              <a:t>Recommended protocols for </a:t>
            </a:r>
            <a:r>
              <a:rPr lang="en-US" b="1" dirty="0">
                <a:solidFill>
                  <a:srgbClr val="29BA74"/>
                </a:solidFill>
              </a:rPr>
              <a:t>campus residences </a:t>
            </a:r>
            <a:r>
              <a:rPr lang="en-US" dirty="0">
                <a:solidFill>
                  <a:srgbClr val="29BA74"/>
                </a:solidFill>
              </a:rPr>
              <a:t>to resume operations (1/2)</a:t>
            </a:r>
          </a:p>
        </p:txBody>
      </p:sp>
      <p:sp>
        <p:nvSpPr>
          <p:cNvPr id="30" name="ee4pContent3">
            <a:extLst>
              <a:ext uri="{FF2B5EF4-FFF2-40B4-BE49-F238E27FC236}">
                <a16:creationId xmlns:a16="http://schemas.microsoft.com/office/drawing/2014/main" id="{C812F546-A4F8-40B9-BC7E-2F184DBB566B}"/>
              </a:ext>
            </a:extLst>
          </p:cNvPr>
          <p:cNvSpPr txBox="1"/>
          <p:nvPr/>
        </p:nvSpPr>
        <p:spPr>
          <a:xfrm>
            <a:off x="3222496" y="1371271"/>
            <a:ext cx="8588502" cy="1523494"/>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Complete thorough and detailed cleaning of entire facilities, with focus on high-contact areas </a:t>
            </a:r>
          </a:p>
          <a:p>
            <a:pPr lvl="1" defTabSz="685800">
              <a:buClr>
                <a:srgbClr val="29BA74">
                  <a:lumMod val="100000"/>
                </a:srgbClr>
              </a:buClr>
              <a:buSzPct val="100000"/>
              <a:buFont typeface="Wingdings" panose="05000000000000000000" pitchFamily="2" charset="2"/>
              <a:buChar char="q"/>
            </a:pPr>
            <a:r>
              <a:rPr sz="900" dirty="0">
                <a:solidFill>
                  <a:srgbClr val="575757"/>
                </a:solidFill>
              </a:rPr>
              <a:t>Make hand sanitizer readily available to residents/personnel throughout property; consider touchless hand sanitizing solutions</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Complete routine sanitization of high-touch surfaces (e.g., door handles, elevators, counters, etc.) </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Provide residents with their own sanitation solutions or wipes to instill confidence </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Disinfect all hard surfaces with an EPA registered chemical disinfectant</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If a student or residential staff member tests positive, close off areas used by sick person and wait 24 hours before cleaning and disinfecting</a:t>
            </a:r>
            <a:r>
              <a:rPr lang="en-US" sz="900" dirty="0">
                <a:solidFill>
                  <a:srgbClr val="575757">
                    <a:lumMod val="100000"/>
                  </a:srgbClr>
                </a:solidFill>
              </a:rPr>
              <a:t>; r</a:t>
            </a:r>
            <a:r>
              <a:rPr lang="en-US" sz="900" dirty="0"/>
              <a:t>emove staff members who test positive and quarantine</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Conduct frequent cleaning of shared facilities (e.g., lounges)</a:t>
            </a:r>
          </a:p>
          <a:p>
            <a:pPr lvl="1" defTabSz="685800">
              <a:buClr>
                <a:srgbClr val="29BA74">
                  <a:lumMod val="100000"/>
                </a:srgbClr>
              </a:buClr>
              <a:buSzPct val="100000"/>
              <a:buFont typeface="Wingdings" panose="05000000000000000000" pitchFamily="2" charset="2"/>
              <a:buChar char="q"/>
            </a:pPr>
            <a:r>
              <a:rPr sz="900" dirty="0">
                <a:solidFill>
                  <a:srgbClr val="575757"/>
                </a:solidFill>
              </a:rPr>
              <a:t>For shared bathrooms, create a cleaning schedule to clean facilities regularly</a:t>
            </a:r>
            <a:r>
              <a:rPr lang="en-US" sz="900" dirty="0">
                <a:solidFill>
                  <a:srgbClr val="575757"/>
                </a:solidFill>
              </a:rPr>
              <a:t>; </a:t>
            </a:r>
            <a:r>
              <a:rPr sz="900" dirty="0">
                <a:solidFill>
                  <a:srgbClr val="575757"/>
                </a:solidFill>
              </a:rPr>
              <a:t>provide and maintain adequate handwashing supplies and hand sanitizer </a:t>
            </a:r>
          </a:p>
          <a:p>
            <a:pPr lvl="1" defTabSz="685800">
              <a:buClr>
                <a:srgbClr val="29BA74">
                  <a:lumMod val="100000"/>
                </a:srgbClr>
              </a:buClr>
              <a:buSzPct val="100000"/>
              <a:buFont typeface="Wingdings" panose="05000000000000000000" pitchFamily="2" charset="2"/>
              <a:buChar char="q"/>
            </a:pPr>
            <a:r>
              <a:rPr sz="900" dirty="0">
                <a:solidFill>
                  <a:srgbClr val="575757"/>
                </a:solidFill>
              </a:rPr>
              <a:t>For shared showers, encourage sanitizing between users and/or increasing frequency of cleaning</a:t>
            </a:r>
          </a:p>
          <a:p>
            <a:pPr lvl="1" defTabSz="685800">
              <a:buClr>
                <a:srgbClr val="29BA74">
                  <a:lumMod val="100000"/>
                </a:srgbClr>
              </a:buClr>
              <a:buSzPct val="100000"/>
              <a:buFont typeface="Wingdings" panose="05000000000000000000" pitchFamily="2" charset="2"/>
              <a:buChar char="q"/>
            </a:pPr>
            <a:endParaRPr sz="900" dirty="0">
              <a:solidFill>
                <a:srgbClr val="575757"/>
              </a:solidFill>
            </a:endParaRP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972303"/>
            <a:ext cx="0" cy="5312803"/>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243944"/>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259062"/>
            <a:ext cx="2296069" cy="3447098"/>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 following checklist </a:t>
            </a:r>
            <a:r>
              <a:rPr lang="en-US" sz="1400" spc="-10" dirty="0">
                <a:solidFill>
                  <a:srgbClr val="575757"/>
                </a:solidFill>
              </a:rPr>
              <a:t>provides adaptations</a:t>
            </a:r>
            <a:r>
              <a:rPr lang="en-US" sz="1400" dirty="0">
                <a:solidFill>
                  <a:srgbClr val="575757"/>
                </a:solidFill>
              </a:rPr>
              <a:t> for campus residences to resume operations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These actions will run</a:t>
            </a:r>
            <a:br>
              <a:rPr lang="en-US" sz="1400" dirty="0">
                <a:solidFill>
                  <a:srgbClr val="575757"/>
                </a:solidFill>
              </a:rPr>
            </a:br>
            <a:r>
              <a:rPr lang="en-US" sz="1400" dirty="0">
                <a:solidFill>
                  <a:srgbClr val="575757"/>
                </a:solidFill>
              </a:rPr>
              <a:t>in parallel to public</a:t>
            </a:r>
            <a:br>
              <a:rPr lang="en-US" sz="1400" dirty="0">
                <a:solidFill>
                  <a:srgbClr val="575757"/>
                </a:solidFill>
              </a:rPr>
            </a:br>
            <a:r>
              <a:rPr lang="en-US" sz="14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Subject to change based on public health guidance</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8" y="3278555"/>
            <a:ext cx="8588502" cy="1246495"/>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Maintain signage to remind groups to stand at least 6 feet apart and avoid congregating in common areas</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solidFill>
                  <a:srgbClr val="575757"/>
                </a:solidFill>
              </a:rPr>
              <a:t>Note: Follow </a:t>
            </a:r>
            <a:r>
              <a:rPr lang="en-US" sz="900" dirty="0">
                <a:solidFill>
                  <a:srgbClr val="575757"/>
                </a:solidFill>
                <a:hlinkClick r:id="rId7"/>
              </a:rPr>
              <a:t>WA Labor and Industries guidelines for masks </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Roommates and suitemates treated as a family unit; assign students with pre-existing health conditions to singles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installing plexiglass partitions in areas where residential  staff and residents come into close contact (e.g., mail desks)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Implement floor markings to promote physical distancing (e.g., where to stand in line, where to walk)</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Manage staff schedules to allow for physical distancing whenever possible in staff spaces</a:t>
            </a:r>
          </a:p>
          <a:p>
            <a:pPr lvl="1" defTabSz="685800">
              <a:buClr>
                <a:srgbClr val="29BA74">
                  <a:lumMod val="100000"/>
                </a:srgbClr>
              </a:buClr>
              <a:buSzPct val="100000"/>
              <a:buFont typeface="Wingdings" panose="05000000000000000000" pitchFamily="2" charset="2"/>
              <a:buChar char="q"/>
            </a:pPr>
            <a:r>
              <a:rPr sz="900" dirty="0">
                <a:solidFill>
                  <a:srgbClr val="575757"/>
                </a:solidFill>
              </a:rPr>
              <a:t>For shared bathrooms, create a staggered bathroom schedule to reduce the amount of people using the facilities at the same time</a:t>
            </a:r>
          </a:p>
          <a:p>
            <a:pPr lvl="1" defTabSz="685800">
              <a:buClr>
                <a:srgbClr val="29BA74">
                  <a:lumMod val="100000"/>
                </a:srgbClr>
              </a:buClr>
              <a:buSzPct val="100000"/>
              <a:buFont typeface="Wingdings" panose="05000000000000000000" pitchFamily="2" charset="2"/>
              <a:buChar char="q"/>
            </a:pPr>
            <a:r>
              <a:rPr sz="900" dirty="0">
                <a:solidFill>
                  <a:srgbClr val="575757"/>
                </a:solidFill>
              </a:rPr>
              <a:t>For shared showers, consider assigning residents to specific showers or limiting use of showers to every other stall</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Designate specific residence halls or buildings to isolate students/staff for quarantine or isolation periods as needed </a:t>
            </a:r>
            <a:endParaRPr sz="900" dirty="0">
              <a:solidFill>
                <a:srgbClr val="575757"/>
              </a:solidFill>
            </a:endParaRPr>
          </a:p>
        </p:txBody>
      </p:sp>
      <p:sp>
        <p:nvSpPr>
          <p:cNvPr id="27" name="ee4pFootnotes">
            <a:extLst>
              <a:ext uri="{FF2B5EF4-FFF2-40B4-BE49-F238E27FC236}">
                <a16:creationId xmlns:a16="http://schemas.microsoft.com/office/drawing/2014/main" id="{6FDFD558-7044-4617-AAD9-02396F9BAE9E}"/>
              </a:ext>
            </a:extLst>
          </p:cNvPr>
          <p:cNvSpPr>
            <a:spLocks noChangeArrowheads="1"/>
          </p:cNvSpPr>
          <p:nvPr/>
        </p:nvSpPr>
        <p:spPr bwMode="auto">
          <a:xfrm>
            <a:off x="630000" y="6399163"/>
            <a:ext cx="10933354" cy="153888"/>
          </a:xfrm>
          <a:prstGeom prst="rect">
            <a:avLst/>
          </a:prstGeom>
          <a:noFill/>
          <a:ln w="9525" algn="ctr">
            <a:noFill/>
            <a:miter lim="800000"/>
            <a:headEnd type="none" w="lg" len="lg"/>
            <a:tailEnd type="none" w="lg" len="lg"/>
          </a:ln>
        </p:spPr>
        <p:txBody>
          <a:bodyPr vert="horz" wrap="square" lIns="0" tIns="0" rIns="0" bIns="0" anchor="b" anchorCtr="0">
            <a:spAutoFit/>
          </a:bodyPr>
          <a:lstStyle/>
          <a:p>
            <a:r>
              <a:rPr lang="en-US" sz="1000" dirty="0">
                <a:solidFill>
                  <a:srgbClr val="6E6F73"/>
                </a:solidFill>
                <a:cs typeface="Arial" pitchFamily="34" charset="0"/>
              </a:rPr>
              <a:t>Source: CDC, US </a:t>
            </a:r>
            <a:r>
              <a:rPr lang="en-US" sz="1000" dirty="0">
                <a:solidFill>
                  <a:srgbClr val="6E6F73"/>
                </a:solidFill>
              </a:rPr>
              <a:t>Shared or Congregate Housing; CDC, US Correctional and Detention Facilities, </a:t>
            </a:r>
            <a:r>
              <a:rPr lang="en-US" sz="1000" dirty="0">
                <a:solidFill>
                  <a:srgbClr val="575757"/>
                </a:solidFill>
              </a:rPr>
              <a:t>Association of College &amp; University Housing Officers-International, Other State's Guidance</a:t>
            </a:r>
            <a:endParaRPr lang="en-US" sz="1000" dirty="0">
              <a:solidFill>
                <a:srgbClr val="6E6F73"/>
              </a:solidFill>
            </a:endParaRPr>
          </a:p>
        </p:txBody>
      </p:sp>
      <p:sp>
        <p:nvSpPr>
          <p:cNvPr id="35" name="Rounded Rectangle 34"/>
          <p:cNvSpPr/>
          <p:nvPr/>
        </p:nvSpPr>
        <p:spPr>
          <a:xfrm>
            <a:off x="3222493" y="956190"/>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Cleaning and sanitizing</a:t>
            </a:r>
          </a:p>
        </p:txBody>
      </p:sp>
      <p:sp>
        <p:nvSpPr>
          <p:cNvPr id="36" name="Freeform 35"/>
          <p:cNvSpPr/>
          <p:nvPr/>
        </p:nvSpPr>
        <p:spPr>
          <a:xfrm rot="16200000">
            <a:off x="3322016" y="856670"/>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7" name="Isosceles Triangle 36"/>
          <p:cNvSpPr/>
          <p:nvPr/>
        </p:nvSpPr>
        <p:spPr>
          <a:xfrm rot="5400000">
            <a:off x="3678827" y="1079761"/>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2" name="Group 41"/>
          <p:cNvGrpSpPr>
            <a:grpSpLocks noChangeAspect="1"/>
          </p:cNvGrpSpPr>
          <p:nvPr/>
        </p:nvGrpSpPr>
        <p:grpSpPr>
          <a:xfrm>
            <a:off x="3279389" y="972303"/>
            <a:ext cx="365760" cy="365760"/>
            <a:chOff x="5272088" y="2605088"/>
            <a:chExt cx="1647825" cy="1647825"/>
          </a:xfrm>
        </p:grpSpPr>
        <p:sp>
          <p:nvSpPr>
            <p:cNvPr id="43" name="AutoShape 3"/>
            <p:cNvSpPr>
              <a:spLocks noChangeAspect="1" noChangeArrowheads="1" noTextEdit="1"/>
            </p:cNvSpPr>
            <p:nvPr/>
          </p:nvSpPr>
          <p:spPr bwMode="auto">
            <a:xfrm>
              <a:off x="5272088" y="2605088"/>
              <a:ext cx="1647825" cy="1647825"/>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44" name="Group 43"/>
            <p:cNvGrpSpPr/>
            <p:nvPr/>
          </p:nvGrpSpPr>
          <p:grpSpPr>
            <a:xfrm>
              <a:off x="5726113" y="2775744"/>
              <a:ext cx="739775" cy="1306512"/>
              <a:chOff x="5726113" y="2774950"/>
              <a:chExt cx="739775" cy="1306512"/>
            </a:xfrm>
          </p:grpSpPr>
          <p:sp>
            <p:nvSpPr>
              <p:cNvPr id="45" name="Freeform 44"/>
              <p:cNvSpPr>
                <a:spLocks/>
              </p:cNvSpPr>
              <p:nvPr/>
            </p:nvSpPr>
            <p:spPr bwMode="auto">
              <a:xfrm>
                <a:off x="5726113" y="2774950"/>
                <a:ext cx="739775" cy="1306512"/>
              </a:xfrm>
              <a:custGeom>
                <a:avLst/>
                <a:gdLst>
                  <a:gd name="connsiteX0" fmla="*/ 0 w 739775"/>
                  <a:gd name="connsiteY0" fmla="*/ 1217612 h 1306512"/>
                  <a:gd name="connsiteX1" fmla="*/ 739775 w 739775"/>
                  <a:gd name="connsiteY1" fmla="*/ 1217612 h 1306512"/>
                  <a:gd name="connsiteX2" fmla="*/ 641043 w 739775"/>
                  <a:gd name="connsiteY2" fmla="*/ 1306512 h 1306512"/>
                  <a:gd name="connsiteX3" fmla="*/ 98732 w 739775"/>
                  <a:gd name="connsiteY3" fmla="*/ 1306512 h 1306512"/>
                  <a:gd name="connsiteX4" fmla="*/ 0 w 739775"/>
                  <a:gd name="connsiteY4" fmla="*/ 1217612 h 1306512"/>
                  <a:gd name="connsiteX5" fmla="*/ 242812 w 739775"/>
                  <a:gd name="connsiteY5" fmla="*/ 0 h 1306512"/>
                  <a:gd name="connsiteX6" fmla="*/ 456509 w 739775"/>
                  <a:gd name="connsiteY6" fmla="*/ 8563 h 1306512"/>
                  <a:gd name="connsiteX7" fmla="*/ 579438 w 739775"/>
                  <a:gd name="connsiteY7" fmla="*/ 46383 h 1306512"/>
                  <a:gd name="connsiteX8" fmla="*/ 549421 w 739775"/>
                  <a:gd name="connsiteY8" fmla="*/ 77068 h 1306512"/>
                  <a:gd name="connsiteX9" fmla="*/ 445788 w 739775"/>
                  <a:gd name="connsiteY9" fmla="*/ 53519 h 1306512"/>
                  <a:gd name="connsiteX10" fmla="*/ 412912 w 739775"/>
                  <a:gd name="connsiteY10" fmla="*/ 54947 h 1306512"/>
                  <a:gd name="connsiteX11" fmla="*/ 412912 w 739775"/>
                  <a:gd name="connsiteY11" fmla="*/ 144145 h 1306512"/>
                  <a:gd name="connsiteX12" fmla="*/ 426491 w 739775"/>
                  <a:gd name="connsiteY12" fmla="*/ 144145 h 1306512"/>
                  <a:gd name="connsiteX13" fmla="*/ 442215 w 739775"/>
                  <a:gd name="connsiteY13" fmla="*/ 159844 h 1306512"/>
                  <a:gd name="connsiteX14" fmla="*/ 442215 w 739775"/>
                  <a:gd name="connsiteY14" fmla="*/ 182679 h 1306512"/>
                  <a:gd name="connsiteX15" fmla="*/ 482238 w 739775"/>
                  <a:gd name="connsiteY15" fmla="*/ 182679 h 1306512"/>
                  <a:gd name="connsiteX16" fmla="*/ 497962 w 739775"/>
                  <a:gd name="connsiteY16" fmla="*/ 198378 h 1306512"/>
                  <a:gd name="connsiteX17" fmla="*/ 497962 w 739775"/>
                  <a:gd name="connsiteY17" fmla="*/ 360363 h 1306512"/>
                  <a:gd name="connsiteX18" fmla="*/ 242812 w 739775"/>
                  <a:gd name="connsiteY18" fmla="*/ 360363 h 1306512"/>
                  <a:gd name="connsiteX19" fmla="*/ 242812 w 739775"/>
                  <a:gd name="connsiteY19" fmla="*/ 198378 h 1306512"/>
                  <a:gd name="connsiteX20" fmla="*/ 258536 w 739775"/>
                  <a:gd name="connsiteY20" fmla="*/ 182679 h 1306512"/>
                  <a:gd name="connsiteX21" fmla="*/ 297844 w 739775"/>
                  <a:gd name="connsiteY21" fmla="*/ 182679 h 1306512"/>
                  <a:gd name="connsiteX22" fmla="*/ 297844 w 739775"/>
                  <a:gd name="connsiteY22" fmla="*/ 159844 h 1306512"/>
                  <a:gd name="connsiteX23" fmla="*/ 313568 w 739775"/>
                  <a:gd name="connsiteY23" fmla="*/ 144145 h 1306512"/>
                  <a:gd name="connsiteX24" fmla="*/ 327147 w 739775"/>
                  <a:gd name="connsiteY24" fmla="*/ 144145 h 1306512"/>
                  <a:gd name="connsiteX25" fmla="*/ 327147 w 739775"/>
                  <a:gd name="connsiteY25" fmla="*/ 59228 h 1306512"/>
                  <a:gd name="connsiteX26" fmla="*/ 234950 w 739775"/>
                  <a:gd name="connsiteY26" fmla="*/ 43529 h 1306512"/>
                  <a:gd name="connsiteX27" fmla="*/ 242812 w 739775"/>
                  <a:gd name="connsiteY27" fmla="*/ 0 h 130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39775" h="1306512">
                    <a:moveTo>
                      <a:pt x="0" y="1217612"/>
                    </a:moveTo>
                    <a:lnTo>
                      <a:pt x="739775" y="1217612"/>
                    </a:lnTo>
                    <a:cubicBezTo>
                      <a:pt x="735483" y="1266685"/>
                      <a:pt x="693271" y="1306512"/>
                      <a:pt x="641043" y="1306512"/>
                    </a:cubicBezTo>
                    <a:cubicBezTo>
                      <a:pt x="641043" y="1306512"/>
                      <a:pt x="641043" y="1306512"/>
                      <a:pt x="98732" y="1306512"/>
                    </a:cubicBezTo>
                    <a:cubicBezTo>
                      <a:pt x="47219" y="1306512"/>
                      <a:pt x="5008" y="1266685"/>
                      <a:pt x="0" y="1217612"/>
                    </a:cubicBezTo>
                    <a:close/>
                    <a:moveTo>
                      <a:pt x="242812" y="0"/>
                    </a:moveTo>
                    <a:cubicBezTo>
                      <a:pt x="242812" y="0"/>
                      <a:pt x="306421" y="23549"/>
                      <a:pt x="456509" y="8563"/>
                    </a:cubicBezTo>
                    <a:cubicBezTo>
                      <a:pt x="456509" y="8563"/>
                      <a:pt x="538700" y="0"/>
                      <a:pt x="579438" y="46383"/>
                    </a:cubicBezTo>
                    <a:cubicBezTo>
                      <a:pt x="579438" y="46383"/>
                      <a:pt x="579438" y="46383"/>
                      <a:pt x="549421" y="77068"/>
                    </a:cubicBezTo>
                    <a:cubicBezTo>
                      <a:pt x="549421" y="77068"/>
                      <a:pt x="510827" y="52806"/>
                      <a:pt x="445788" y="53519"/>
                    </a:cubicBezTo>
                    <a:cubicBezTo>
                      <a:pt x="434353" y="54233"/>
                      <a:pt x="423632" y="54233"/>
                      <a:pt x="412912" y="54947"/>
                    </a:cubicBezTo>
                    <a:cubicBezTo>
                      <a:pt x="412912" y="54947"/>
                      <a:pt x="412912" y="54947"/>
                      <a:pt x="412912" y="144145"/>
                    </a:cubicBezTo>
                    <a:cubicBezTo>
                      <a:pt x="412912" y="144145"/>
                      <a:pt x="412912" y="144145"/>
                      <a:pt x="426491" y="144145"/>
                    </a:cubicBezTo>
                    <a:cubicBezTo>
                      <a:pt x="435782" y="144145"/>
                      <a:pt x="442215" y="151281"/>
                      <a:pt x="442215" y="159844"/>
                    </a:cubicBezTo>
                    <a:cubicBezTo>
                      <a:pt x="442215" y="159844"/>
                      <a:pt x="442215" y="159844"/>
                      <a:pt x="442215" y="182679"/>
                    </a:cubicBezTo>
                    <a:cubicBezTo>
                      <a:pt x="442215" y="182679"/>
                      <a:pt x="442215" y="182679"/>
                      <a:pt x="482238" y="182679"/>
                    </a:cubicBezTo>
                    <a:cubicBezTo>
                      <a:pt x="490815" y="182679"/>
                      <a:pt x="497962" y="189815"/>
                      <a:pt x="497962" y="198378"/>
                    </a:cubicBezTo>
                    <a:cubicBezTo>
                      <a:pt x="497962" y="198378"/>
                      <a:pt x="497962" y="198378"/>
                      <a:pt x="497962" y="360363"/>
                    </a:cubicBezTo>
                    <a:cubicBezTo>
                      <a:pt x="497962" y="360363"/>
                      <a:pt x="497962" y="360363"/>
                      <a:pt x="242812" y="360363"/>
                    </a:cubicBezTo>
                    <a:cubicBezTo>
                      <a:pt x="242812" y="360363"/>
                      <a:pt x="242812" y="360363"/>
                      <a:pt x="242812" y="198378"/>
                    </a:cubicBezTo>
                    <a:cubicBezTo>
                      <a:pt x="242812" y="189815"/>
                      <a:pt x="249959" y="182679"/>
                      <a:pt x="258536" y="182679"/>
                    </a:cubicBezTo>
                    <a:cubicBezTo>
                      <a:pt x="258536" y="182679"/>
                      <a:pt x="258536" y="182679"/>
                      <a:pt x="297844" y="182679"/>
                    </a:cubicBezTo>
                    <a:cubicBezTo>
                      <a:pt x="297844" y="182679"/>
                      <a:pt x="297844" y="182679"/>
                      <a:pt x="297844" y="159844"/>
                    </a:cubicBezTo>
                    <a:cubicBezTo>
                      <a:pt x="297844" y="151281"/>
                      <a:pt x="304991" y="144145"/>
                      <a:pt x="313568" y="144145"/>
                    </a:cubicBezTo>
                    <a:cubicBezTo>
                      <a:pt x="313568" y="144145"/>
                      <a:pt x="313568" y="144145"/>
                      <a:pt x="327147" y="144145"/>
                    </a:cubicBezTo>
                    <a:lnTo>
                      <a:pt x="327147" y="59228"/>
                    </a:lnTo>
                    <a:cubicBezTo>
                      <a:pt x="297844" y="58515"/>
                      <a:pt x="267827" y="54233"/>
                      <a:pt x="234950" y="43529"/>
                    </a:cubicBezTo>
                    <a:cubicBezTo>
                      <a:pt x="234950" y="43529"/>
                      <a:pt x="234950" y="43529"/>
                      <a:pt x="24281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46" name="Freeform 7"/>
              <p:cNvSpPr>
                <a:spLocks noEditPoints="1"/>
              </p:cNvSpPr>
              <p:nvPr/>
            </p:nvSpPr>
            <p:spPr bwMode="auto">
              <a:xfrm>
                <a:off x="5727701" y="3167063"/>
                <a:ext cx="736600" cy="793750"/>
              </a:xfrm>
              <a:custGeom>
                <a:avLst/>
                <a:gdLst>
                  <a:gd name="T0" fmla="*/ 975 w 1030"/>
                  <a:gd name="T1" fmla="*/ 555 h 1110"/>
                  <a:gd name="T2" fmla="*/ 973 w 1030"/>
                  <a:gd name="T3" fmla="*/ 532 h 1110"/>
                  <a:gd name="T4" fmla="*/ 971 w 1030"/>
                  <a:gd name="T5" fmla="*/ 509 h 1110"/>
                  <a:gd name="T6" fmla="*/ 971 w 1030"/>
                  <a:gd name="T7" fmla="*/ 509 h 1110"/>
                  <a:gd name="T8" fmla="*/ 959 w 1030"/>
                  <a:gd name="T9" fmla="*/ 390 h 1110"/>
                  <a:gd name="T10" fmla="*/ 955 w 1030"/>
                  <a:gd name="T11" fmla="*/ 345 h 1110"/>
                  <a:gd name="T12" fmla="*/ 939 w 1030"/>
                  <a:gd name="T13" fmla="*/ 188 h 1110"/>
                  <a:gd name="T14" fmla="*/ 939 w 1030"/>
                  <a:gd name="T15" fmla="*/ 186 h 1110"/>
                  <a:gd name="T16" fmla="*/ 732 w 1030"/>
                  <a:gd name="T17" fmla="*/ 0 h 1110"/>
                  <a:gd name="T18" fmla="*/ 299 w 1030"/>
                  <a:gd name="T19" fmla="*/ 0 h 1110"/>
                  <a:gd name="T20" fmla="*/ 93 w 1030"/>
                  <a:gd name="T21" fmla="*/ 179 h 1110"/>
                  <a:gd name="T22" fmla="*/ 92 w 1030"/>
                  <a:gd name="T23" fmla="*/ 188 h 1110"/>
                  <a:gd name="T24" fmla="*/ 85 w 1030"/>
                  <a:gd name="T25" fmla="*/ 253 h 1110"/>
                  <a:gd name="T26" fmla="*/ 79 w 1030"/>
                  <a:gd name="T27" fmla="*/ 320 h 1110"/>
                  <a:gd name="T28" fmla="*/ 79 w 1030"/>
                  <a:gd name="T29" fmla="*/ 320 h 1110"/>
                  <a:gd name="T30" fmla="*/ 76 w 1030"/>
                  <a:gd name="T31" fmla="*/ 345 h 1110"/>
                  <a:gd name="T32" fmla="*/ 74 w 1030"/>
                  <a:gd name="T33" fmla="*/ 370 h 1110"/>
                  <a:gd name="T34" fmla="*/ 67 w 1030"/>
                  <a:gd name="T35" fmla="*/ 438 h 1110"/>
                  <a:gd name="T36" fmla="*/ 67 w 1030"/>
                  <a:gd name="T37" fmla="*/ 438 h 1110"/>
                  <a:gd name="T38" fmla="*/ 0 w 1030"/>
                  <a:gd name="T39" fmla="*/ 1110 h 1110"/>
                  <a:gd name="T40" fmla="*/ 1030 w 1030"/>
                  <a:gd name="T41" fmla="*/ 1110 h 1110"/>
                  <a:gd name="T42" fmla="*/ 975 w 1030"/>
                  <a:gd name="T43" fmla="*/ 555 h 1110"/>
                  <a:gd name="T44" fmla="*/ 136 w 1030"/>
                  <a:gd name="T45" fmla="*/ 192 h 1110"/>
                  <a:gd name="T46" fmla="*/ 299 w 1030"/>
                  <a:gd name="T47" fmla="*/ 44 h 1110"/>
                  <a:gd name="T48" fmla="*/ 732 w 1030"/>
                  <a:gd name="T49" fmla="*/ 44 h 1110"/>
                  <a:gd name="T50" fmla="*/ 895 w 1030"/>
                  <a:gd name="T51" fmla="*/ 192 h 1110"/>
                  <a:gd name="T52" fmla="*/ 915 w 1030"/>
                  <a:gd name="T53" fmla="*/ 394 h 1110"/>
                  <a:gd name="T54" fmla="*/ 924 w 1030"/>
                  <a:gd name="T55" fmla="*/ 479 h 1110"/>
                  <a:gd name="T56" fmla="*/ 789 w 1030"/>
                  <a:gd name="T57" fmla="*/ 501 h 1110"/>
                  <a:gd name="T58" fmla="*/ 580 w 1030"/>
                  <a:gd name="T59" fmla="*/ 442 h 1110"/>
                  <a:gd name="T60" fmla="*/ 503 w 1030"/>
                  <a:gd name="T61" fmla="*/ 382 h 1110"/>
                  <a:gd name="T62" fmla="*/ 503 w 1030"/>
                  <a:gd name="T63" fmla="*/ 382 h 1110"/>
                  <a:gd name="T64" fmla="*/ 503 w 1030"/>
                  <a:gd name="T65" fmla="*/ 382 h 1110"/>
                  <a:gd name="T66" fmla="*/ 217 w 1030"/>
                  <a:gd name="T67" fmla="*/ 249 h 1110"/>
                  <a:gd name="T68" fmla="*/ 129 w 1030"/>
                  <a:gd name="T69" fmla="*/ 259 h 1110"/>
                  <a:gd name="T70" fmla="*/ 136 w 1030"/>
                  <a:gd name="T71" fmla="*/ 192 h 1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0" h="1110">
                    <a:moveTo>
                      <a:pt x="975" y="555"/>
                    </a:moveTo>
                    <a:cubicBezTo>
                      <a:pt x="973" y="532"/>
                      <a:pt x="973" y="532"/>
                      <a:pt x="973" y="532"/>
                    </a:cubicBezTo>
                    <a:cubicBezTo>
                      <a:pt x="971" y="509"/>
                      <a:pt x="971" y="509"/>
                      <a:pt x="971" y="509"/>
                    </a:cubicBezTo>
                    <a:cubicBezTo>
                      <a:pt x="971" y="509"/>
                      <a:pt x="971" y="509"/>
                      <a:pt x="971" y="509"/>
                    </a:cubicBezTo>
                    <a:cubicBezTo>
                      <a:pt x="959" y="390"/>
                      <a:pt x="959" y="390"/>
                      <a:pt x="959" y="390"/>
                    </a:cubicBezTo>
                    <a:cubicBezTo>
                      <a:pt x="955" y="345"/>
                      <a:pt x="955" y="345"/>
                      <a:pt x="955" y="345"/>
                    </a:cubicBezTo>
                    <a:cubicBezTo>
                      <a:pt x="939" y="188"/>
                      <a:pt x="939" y="188"/>
                      <a:pt x="939" y="188"/>
                    </a:cubicBezTo>
                    <a:cubicBezTo>
                      <a:pt x="939" y="187"/>
                      <a:pt x="939" y="187"/>
                      <a:pt x="939" y="186"/>
                    </a:cubicBezTo>
                    <a:cubicBezTo>
                      <a:pt x="927" y="81"/>
                      <a:pt x="838" y="0"/>
                      <a:pt x="732" y="0"/>
                    </a:cubicBezTo>
                    <a:cubicBezTo>
                      <a:pt x="299" y="0"/>
                      <a:pt x="299" y="0"/>
                      <a:pt x="299" y="0"/>
                    </a:cubicBezTo>
                    <a:cubicBezTo>
                      <a:pt x="195" y="0"/>
                      <a:pt x="107" y="77"/>
                      <a:pt x="93" y="179"/>
                    </a:cubicBezTo>
                    <a:cubicBezTo>
                      <a:pt x="92" y="182"/>
                      <a:pt x="92" y="185"/>
                      <a:pt x="92" y="188"/>
                    </a:cubicBezTo>
                    <a:cubicBezTo>
                      <a:pt x="85" y="253"/>
                      <a:pt x="85" y="253"/>
                      <a:pt x="85" y="253"/>
                    </a:cubicBezTo>
                    <a:cubicBezTo>
                      <a:pt x="79" y="320"/>
                      <a:pt x="79" y="320"/>
                      <a:pt x="79" y="320"/>
                    </a:cubicBezTo>
                    <a:cubicBezTo>
                      <a:pt x="79" y="320"/>
                      <a:pt x="79" y="320"/>
                      <a:pt x="79" y="320"/>
                    </a:cubicBezTo>
                    <a:cubicBezTo>
                      <a:pt x="76" y="345"/>
                      <a:pt x="76" y="345"/>
                      <a:pt x="76" y="345"/>
                    </a:cubicBezTo>
                    <a:cubicBezTo>
                      <a:pt x="74" y="370"/>
                      <a:pt x="74" y="370"/>
                      <a:pt x="74" y="370"/>
                    </a:cubicBezTo>
                    <a:cubicBezTo>
                      <a:pt x="67" y="438"/>
                      <a:pt x="67" y="438"/>
                      <a:pt x="67" y="438"/>
                    </a:cubicBezTo>
                    <a:cubicBezTo>
                      <a:pt x="67" y="438"/>
                      <a:pt x="67" y="438"/>
                      <a:pt x="67" y="438"/>
                    </a:cubicBezTo>
                    <a:cubicBezTo>
                      <a:pt x="0" y="1110"/>
                      <a:pt x="0" y="1110"/>
                      <a:pt x="0" y="1110"/>
                    </a:cubicBezTo>
                    <a:cubicBezTo>
                      <a:pt x="1030" y="1110"/>
                      <a:pt x="1030" y="1110"/>
                      <a:pt x="1030" y="1110"/>
                    </a:cubicBezTo>
                    <a:lnTo>
                      <a:pt x="975" y="555"/>
                    </a:lnTo>
                    <a:close/>
                    <a:moveTo>
                      <a:pt x="136" y="192"/>
                    </a:moveTo>
                    <a:cubicBezTo>
                      <a:pt x="144" y="108"/>
                      <a:pt x="214" y="44"/>
                      <a:pt x="299" y="44"/>
                    </a:cubicBezTo>
                    <a:cubicBezTo>
                      <a:pt x="732" y="44"/>
                      <a:pt x="732" y="44"/>
                      <a:pt x="732" y="44"/>
                    </a:cubicBezTo>
                    <a:cubicBezTo>
                      <a:pt x="817" y="44"/>
                      <a:pt x="887" y="108"/>
                      <a:pt x="895" y="192"/>
                    </a:cubicBezTo>
                    <a:cubicBezTo>
                      <a:pt x="915" y="394"/>
                      <a:pt x="915" y="394"/>
                      <a:pt x="915" y="394"/>
                    </a:cubicBezTo>
                    <a:cubicBezTo>
                      <a:pt x="924" y="479"/>
                      <a:pt x="924" y="479"/>
                      <a:pt x="924" y="479"/>
                    </a:cubicBezTo>
                    <a:cubicBezTo>
                      <a:pt x="878" y="494"/>
                      <a:pt x="833" y="501"/>
                      <a:pt x="789" y="501"/>
                    </a:cubicBezTo>
                    <a:cubicBezTo>
                      <a:pt x="715" y="501"/>
                      <a:pt x="645" y="481"/>
                      <a:pt x="580" y="442"/>
                    </a:cubicBezTo>
                    <a:cubicBezTo>
                      <a:pt x="531" y="413"/>
                      <a:pt x="504" y="382"/>
                      <a:pt x="503" y="382"/>
                    </a:cubicBezTo>
                    <a:cubicBezTo>
                      <a:pt x="503" y="382"/>
                      <a:pt x="503" y="382"/>
                      <a:pt x="503" y="382"/>
                    </a:cubicBezTo>
                    <a:cubicBezTo>
                      <a:pt x="503" y="382"/>
                      <a:pt x="503" y="382"/>
                      <a:pt x="503" y="382"/>
                    </a:cubicBezTo>
                    <a:cubicBezTo>
                      <a:pt x="424" y="295"/>
                      <a:pt x="325" y="249"/>
                      <a:pt x="217" y="249"/>
                    </a:cubicBezTo>
                    <a:cubicBezTo>
                      <a:pt x="184" y="249"/>
                      <a:pt x="154" y="253"/>
                      <a:pt x="129" y="259"/>
                    </a:cubicBezTo>
                    <a:lnTo>
                      <a:pt x="136" y="192"/>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9" name="Rounded Rectangle 38"/>
          <p:cNvSpPr/>
          <p:nvPr/>
        </p:nvSpPr>
        <p:spPr>
          <a:xfrm>
            <a:off x="3222497" y="2873941"/>
            <a:ext cx="402336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Physical distancing</a:t>
            </a:r>
          </a:p>
        </p:txBody>
      </p:sp>
      <p:sp>
        <p:nvSpPr>
          <p:cNvPr id="40" name="Freeform 39"/>
          <p:cNvSpPr/>
          <p:nvPr/>
        </p:nvSpPr>
        <p:spPr>
          <a:xfrm rot="16200000">
            <a:off x="3322020" y="2768412"/>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31" y="2997160"/>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47" name="Group 9">
            <a:extLst>
              <a:ext uri="{FF2B5EF4-FFF2-40B4-BE49-F238E27FC236}">
                <a16:creationId xmlns:a16="http://schemas.microsoft.com/office/drawing/2014/main" id="{6CE7620A-E7DF-461B-A45F-403362C7666A}"/>
              </a:ext>
            </a:extLst>
          </p:cNvPr>
          <p:cNvGrpSpPr>
            <a:grpSpLocks noChangeAspect="1"/>
          </p:cNvGrpSpPr>
          <p:nvPr/>
        </p:nvGrpSpPr>
        <p:grpSpPr bwMode="auto">
          <a:xfrm>
            <a:off x="3282737" y="2883352"/>
            <a:ext cx="365422" cy="365760"/>
            <a:chOff x="1682" y="0"/>
            <a:chExt cx="4316" cy="4320"/>
          </a:xfrm>
        </p:grpSpPr>
        <p:sp>
          <p:nvSpPr>
            <p:cNvPr id="48" name="AutoShape 8">
              <a:extLst>
                <a:ext uri="{FF2B5EF4-FFF2-40B4-BE49-F238E27FC236}">
                  <a16:creationId xmlns:a16="http://schemas.microsoft.com/office/drawing/2014/main" id="{E3BD8820-5E85-44A9-ABEC-AA79AFA6E2DD}"/>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9" name="Freeform 10">
              <a:extLst>
                <a:ext uri="{FF2B5EF4-FFF2-40B4-BE49-F238E27FC236}">
                  <a16:creationId xmlns:a16="http://schemas.microsoft.com/office/drawing/2014/main" id="{B7DD58C0-34F0-4F1C-B548-3F6547BF4AE9}"/>
                </a:ext>
              </a:extLst>
            </p:cNvPr>
            <p:cNvSpPr>
              <a:spLocks noEditPoints="1"/>
            </p:cNvSpPr>
            <p:nvPr/>
          </p:nvSpPr>
          <p:spPr bwMode="auto">
            <a:xfrm>
              <a:off x="1948" y="782"/>
              <a:ext cx="3537" cy="2760"/>
            </a:xfrm>
            <a:custGeom>
              <a:avLst/>
              <a:gdLst>
                <a:gd name="T0" fmla="*/ 706 w 1888"/>
                <a:gd name="T1" fmla="*/ 1198 h 1472"/>
                <a:gd name="T2" fmla="*/ 750 w 1888"/>
                <a:gd name="T3" fmla="*/ 1171 h 1472"/>
                <a:gd name="T4" fmla="*/ 750 w 1888"/>
                <a:gd name="T5" fmla="*/ 1384 h 1472"/>
                <a:gd name="T6" fmla="*/ 740 w 1888"/>
                <a:gd name="T7" fmla="*/ 1403 h 1472"/>
                <a:gd name="T8" fmla="*/ 414 w 1888"/>
                <a:gd name="T9" fmla="*/ 1472 h 1472"/>
                <a:gd name="T10" fmla="*/ 381 w 1888"/>
                <a:gd name="T11" fmla="*/ 1472 h 1472"/>
                <a:gd name="T12" fmla="*/ 360 w 1888"/>
                <a:gd name="T13" fmla="*/ 1450 h 1472"/>
                <a:gd name="T14" fmla="*/ 360 w 1888"/>
                <a:gd name="T15" fmla="*/ 1253 h 1472"/>
                <a:gd name="T16" fmla="*/ 279 w 1888"/>
                <a:gd name="T17" fmla="*/ 1256 h 1472"/>
                <a:gd name="T18" fmla="*/ 140 w 1888"/>
                <a:gd name="T19" fmla="*/ 1231 h 1472"/>
                <a:gd name="T20" fmla="*/ 115 w 1888"/>
                <a:gd name="T21" fmla="*/ 1086 h 1472"/>
                <a:gd name="T22" fmla="*/ 117 w 1888"/>
                <a:gd name="T23" fmla="*/ 1004 h 1472"/>
                <a:gd name="T24" fmla="*/ 12 w 1888"/>
                <a:gd name="T25" fmla="*/ 954 h 1472"/>
                <a:gd name="T26" fmla="*/ 53 w 1888"/>
                <a:gd name="T27" fmla="*/ 863 h 1472"/>
                <a:gd name="T28" fmla="*/ 103 w 1888"/>
                <a:gd name="T29" fmla="*/ 784 h 1472"/>
                <a:gd name="T30" fmla="*/ 108 w 1888"/>
                <a:gd name="T31" fmla="*/ 712 h 1472"/>
                <a:gd name="T32" fmla="*/ 110 w 1888"/>
                <a:gd name="T33" fmla="*/ 667 h 1472"/>
                <a:gd name="T34" fmla="*/ 117 w 1888"/>
                <a:gd name="T35" fmla="*/ 621 h 1472"/>
                <a:gd name="T36" fmla="*/ 155 w 1888"/>
                <a:gd name="T37" fmla="*/ 659 h 1472"/>
                <a:gd name="T38" fmla="*/ 154 w 1888"/>
                <a:gd name="T39" fmla="*/ 671 h 1472"/>
                <a:gd name="T40" fmla="*/ 152 w 1888"/>
                <a:gd name="T41" fmla="*/ 714 h 1472"/>
                <a:gd name="T42" fmla="*/ 143 w 1888"/>
                <a:gd name="T43" fmla="*/ 801 h 1472"/>
                <a:gd name="T44" fmla="*/ 84 w 1888"/>
                <a:gd name="T45" fmla="*/ 894 h 1472"/>
                <a:gd name="T46" fmla="*/ 54 w 1888"/>
                <a:gd name="T47" fmla="*/ 939 h 1472"/>
                <a:gd name="T48" fmla="*/ 138 w 1888"/>
                <a:gd name="T49" fmla="*/ 959 h 1472"/>
                <a:gd name="T50" fmla="*/ 156 w 1888"/>
                <a:gd name="T51" fmla="*/ 965 h 1472"/>
                <a:gd name="T52" fmla="*/ 163 w 1888"/>
                <a:gd name="T53" fmla="*/ 982 h 1472"/>
                <a:gd name="T54" fmla="*/ 171 w 1888"/>
                <a:gd name="T55" fmla="*/ 1200 h 1472"/>
                <a:gd name="T56" fmla="*/ 270 w 1888"/>
                <a:gd name="T57" fmla="*/ 1212 h 1472"/>
                <a:gd name="T58" fmla="*/ 275 w 1888"/>
                <a:gd name="T59" fmla="*/ 1212 h 1472"/>
                <a:gd name="T60" fmla="*/ 377 w 1888"/>
                <a:gd name="T61" fmla="*/ 1207 h 1472"/>
                <a:gd name="T62" fmla="*/ 395 w 1888"/>
                <a:gd name="T63" fmla="*/ 1210 h 1472"/>
                <a:gd name="T64" fmla="*/ 404 w 1888"/>
                <a:gd name="T65" fmla="*/ 1228 h 1472"/>
                <a:gd name="T66" fmla="*/ 404 w 1888"/>
                <a:gd name="T67" fmla="*/ 1428 h 1472"/>
                <a:gd name="T68" fmla="*/ 706 w 1888"/>
                <a:gd name="T69" fmla="*/ 1372 h 1472"/>
                <a:gd name="T70" fmla="*/ 706 w 1888"/>
                <a:gd name="T71" fmla="*/ 1198 h 1472"/>
                <a:gd name="T72" fmla="*/ 1887 w 1888"/>
                <a:gd name="T73" fmla="*/ 259 h 1472"/>
                <a:gd name="T74" fmla="*/ 1446 w 1888"/>
                <a:gd name="T75" fmla="*/ 17 h 1472"/>
                <a:gd name="T76" fmla="*/ 898 w 1888"/>
                <a:gd name="T77" fmla="*/ 288 h 1472"/>
                <a:gd name="T78" fmla="*/ 1172 w 1888"/>
                <a:gd name="T79" fmla="*/ 1085 h 1472"/>
                <a:gd name="T80" fmla="*/ 1181 w 1888"/>
                <a:gd name="T81" fmla="*/ 663 h 1472"/>
                <a:gd name="T82" fmla="*/ 1571 w 1888"/>
                <a:gd name="T83" fmla="*/ 549 h 1472"/>
                <a:gd name="T84" fmla="*/ 1510 w 1888"/>
                <a:gd name="T85" fmla="*/ 608 h 1472"/>
                <a:gd name="T86" fmla="*/ 1518 w 1888"/>
                <a:gd name="T87" fmla="*/ 621 h 1472"/>
                <a:gd name="T88" fmla="*/ 1836 w 1888"/>
                <a:gd name="T89" fmla="*/ 381 h 1472"/>
                <a:gd name="T90" fmla="*/ 1836 w 1888"/>
                <a:gd name="T91" fmla="*/ 381 h 1472"/>
                <a:gd name="T92" fmla="*/ 1887 w 1888"/>
                <a:gd name="T93" fmla="*/ 267 h 1472"/>
                <a:gd name="T94" fmla="*/ 1887 w 1888"/>
                <a:gd name="T95" fmla="*/ 259 h 1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8" h="1472">
                  <a:moveTo>
                    <a:pt x="706" y="1198"/>
                  </a:moveTo>
                  <a:cubicBezTo>
                    <a:pt x="717" y="1194"/>
                    <a:pt x="731" y="1186"/>
                    <a:pt x="750" y="1171"/>
                  </a:cubicBezTo>
                  <a:cubicBezTo>
                    <a:pt x="750" y="1384"/>
                    <a:pt x="750" y="1384"/>
                    <a:pt x="750" y="1384"/>
                  </a:cubicBezTo>
                  <a:cubicBezTo>
                    <a:pt x="750" y="1392"/>
                    <a:pt x="746" y="1399"/>
                    <a:pt x="740" y="1403"/>
                  </a:cubicBezTo>
                  <a:cubicBezTo>
                    <a:pt x="637" y="1465"/>
                    <a:pt x="481" y="1472"/>
                    <a:pt x="414" y="1472"/>
                  </a:cubicBezTo>
                  <a:cubicBezTo>
                    <a:pt x="395" y="1472"/>
                    <a:pt x="383" y="1472"/>
                    <a:pt x="381" y="1472"/>
                  </a:cubicBezTo>
                  <a:cubicBezTo>
                    <a:pt x="370" y="1471"/>
                    <a:pt x="360" y="1461"/>
                    <a:pt x="360" y="1450"/>
                  </a:cubicBezTo>
                  <a:cubicBezTo>
                    <a:pt x="360" y="1253"/>
                    <a:pt x="360" y="1253"/>
                    <a:pt x="360" y="1253"/>
                  </a:cubicBezTo>
                  <a:cubicBezTo>
                    <a:pt x="335" y="1255"/>
                    <a:pt x="300" y="1256"/>
                    <a:pt x="279" y="1256"/>
                  </a:cubicBezTo>
                  <a:cubicBezTo>
                    <a:pt x="179" y="1257"/>
                    <a:pt x="152" y="1243"/>
                    <a:pt x="140" y="1231"/>
                  </a:cubicBezTo>
                  <a:cubicBezTo>
                    <a:pt x="128" y="1219"/>
                    <a:pt x="115" y="1191"/>
                    <a:pt x="115" y="1086"/>
                  </a:cubicBezTo>
                  <a:cubicBezTo>
                    <a:pt x="115" y="1054"/>
                    <a:pt x="116" y="1024"/>
                    <a:pt x="117" y="1004"/>
                  </a:cubicBezTo>
                  <a:cubicBezTo>
                    <a:pt x="51" y="1004"/>
                    <a:pt x="19" y="973"/>
                    <a:pt x="12" y="954"/>
                  </a:cubicBezTo>
                  <a:cubicBezTo>
                    <a:pt x="0" y="927"/>
                    <a:pt x="32" y="884"/>
                    <a:pt x="53" y="863"/>
                  </a:cubicBezTo>
                  <a:cubicBezTo>
                    <a:pt x="75" y="841"/>
                    <a:pt x="93" y="808"/>
                    <a:pt x="103" y="784"/>
                  </a:cubicBezTo>
                  <a:cubicBezTo>
                    <a:pt x="106" y="774"/>
                    <a:pt x="107" y="737"/>
                    <a:pt x="108" y="712"/>
                  </a:cubicBezTo>
                  <a:cubicBezTo>
                    <a:pt x="109" y="695"/>
                    <a:pt x="109" y="679"/>
                    <a:pt x="110" y="667"/>
                  </a:cubicBezTo>
                  <a:cubicBezTo>
                    <a:pt x="111" y="654"/>
                    <a:pt x="114" y="637"/>
                    <a:pt x="117" y="621"/>
                  </a:cubicBezTo>
                  <a:cubicBezTo>
                    <a:pt x="128" y="633"/>
                    <a:pt x="141" y="646"/>
                    <a:pt x="155" y="659"/>
                  </a:cubicBezTo>
                  <a:cubicBezTo>
                    <a:pt x="155" y="663"/>
                    <a:pt x="154" y="667"/>
                    <a:pt x="154" y="671"/>
                  </a:cubicBezTo>
                  <a:cubicBezTo>
                    <a:pt x="153" y="682"/>
                    <a:pt x="152" y="697"/>
                    <a:pt x="152" y="714"/>
                  </a:cubicBezTo>
                  <a:cubicBezTo>
                    <a:pt x="151" y="757"/>
                    <a:pt x="150" y="785"/>
                    <a:pt x="143" y="801"/>
                  </a:cubicBezTo>
                  <a:cubicBezTo>
                    <a:pt x="138" y="814"/>
                    <a:pt x="117" y="861"/>
                    <a:pt x="84" y="894"/>
                  </a:cubicBezTo>
                  <a:cubicBezTo>
                    <a:pt x="66" y="912"/>
                    <a:pt x="56" y="931"/>
                    <a:pt x="54" y="939"/>
                  </a:cubicBezTo>
                  <a:cubicBezTo>
                    <a:pt x="60" y="945"/>
                    <a:pt x="82" y="965"/>
                    <a:pt x="138" y="959"/>
                  </a:cubicBezTo>
                  <a:cubicBezTo>
                    <a:pt x="145" y="958"/>
                    <a:pt x="151" y="960"/>
                    <a:pt x="156" y="965"/>
                  </a:cubicBezTo>
                  <a:cubicBezTo>
                    <a:pt x="161" y="969"/>
                    <a:pt x="163" y="976"/>
                    <a:pt x="163" y="982"/>
                  </a:cubicBezTo>
                  <a:cubicBezTo>
                    <a:pt x="155" y="1085"/>
                    <a:pt x="159" y="1185"/>
                    <a:pt x="171" y="1200"/>
                  </a:cubicBezTo>
                  <a:cubicBezTo>
                    <a:pt x="172" y="1201"/>
                    <a:pt x="186" y="1212"/>
                    <a:pt x="270" y="1212"/>
                  </a:cubicBezTo>
                  <a:cubicBezTo>
                    <a:pt x="272" y="1212"/>
                    <a:pt x="273" y="1212"/>
                    <a:pt x="275" y="1212"/>
                  </a:cubicBezTo>
                  <a:cubicBezTo>
                    <a:pt x="324" y="1212"/>
                    <a:pt x="370" y="1208"/>
                    <a:pt x="377" y="1207"/>
                  </a:cubicBezTo>
                  <a:cubicBezTo>
                    <a:pt x="383" y="1205"/>
                    <a:pt x="389" y="1206"/>
                    <a:pt x="395" y="1210"/>
                  </a:cubicBezTo>
                  <a:cubicBezTo>
                    <a:pt x="401" y="1214"/>
                    <a:pt x="404" y="1221"/>
                    <a:pt x="404" y="1228"/>
                  </a:cubicBezTo>
                  <a:cubicBezTo>
                    <a:pt x="404" y="1428"/>
                    <a:pt x="404" y="1428"/>
                    <a:pt x="404" y="1428"/>
                  </a:cubicBezTo>
                  <a:cubicBezTo>
                    <a:pt x="459" y="1429"/>
                    <a:pt x="609" y="1425"/>
                    <a:pt x="706" y="1372"/>
                  </a:cubicBezTo>
                  <a:lnTo>
                    <a:pt x="706" y="1198"/>
                  </a:lnTo>
                  <a:close/>
                  <a:moveTo>
                    <a:pt x="1887" y="259"/>
                  </a:moveTo>
                  <a:cubicBezTo>
                    <a:pt x="1888" y="187"/>
                    <a:pt x="1772" y="37"/>
                    <a:pt x="1446" y="17"/>
                  </a:cubicBezTo>
                  <a:cubicBezTo>
                    <a:pt x="1160" y="0"/>
                    <a:pt x="974" y="142"/>
                    <a:pt x="898" y="288"/>
                  </a:cubicBezTo>
                  <a:cubicBezTo>
                    <a:pt x="683" y="701"/>
                    <a:pt x="1137" y="1101"/>
                    <a:pt x="1172" y="1085"/>
                  </a:cubicBezTo>
                  <a:cubicBezTo>
                    <a:pt x="1223" y="1062"/>
                    <a:pt x="1012" y="832"/>
                    <a:pt x="1181" y="663"/>
                  </a:cubicBezTo>
                  <a:cubicBezTo>
                    <a:pt x="1181" y="663"/>
                    <a:pt x="1383" y="625"/>
                    <a:pt x="1571" y="549"/>
                  </a:cubicBezTo>
                  <a:cubicBezTo>
                    <a:pt x="1559" y="565"/>
                    <a:pt x="1540" y="585"/>
                    <a:pt x="1510" y="608"/>
                  </a:cubicBezTo>
                  <a:cubicBezTo>
                    <a:pt x="1503" y="614"/>
                    <a:pt x="1510" y="625"/>
                    <a:pt x="1518" y="621"/>
                  </a:cubicBezTo>
                  <a:cubicBezTo>
                    <a:pt x="1614" y="572"/>
                    <a:pt x="1788" y="447"/>
                    <a:pt x="1836" y="381"/>
                  </a:cubicBezTo>
                  <a:cubicBezTo>
                    <a:pt x="1836" y="381"/>
                    <a:pt x="1836" y="381"/>
                    <a:pt x="1836" y="381"/>
                  </a:cubicBezTo>
                  <a:cubicBezTo>
                    <a:pt x="1865" y="346"/>
                    <a:pt x="1884" y="309"/>
                    <a:pt x="1887" y="267"/>
                  </a:cubicBezTo>
                  <a:lnTo>
                    <a:pt x="1887" y="25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50" name="Freeform 11">
              <a:extLst>
                <a:ext uri="{FF2B5EF4-FFF2-40B4-BE49-F238E27FC236}">
                  <a16:creationId xmlns:a16="http://schemas.microsoft.com/office/drawing/2014/main" id="{6093B9A4-FDEF-4A7E-A35A-4911ED82F09A}"/>
                </a:ext>
              </a:extLst>
            </p:cNvPr>
            <p:cNvSpPr>
              <a:spLocks noEditPoints="1"/>
            </p:cNvSpPr>
            <p:nvPr/>
          </p:nvSpPr>
          <p:spPr bwMode="auto">
            <a:xfrm>
              <a:off x="2152" y="1329"/>
              <a:ext cx="3578" cy="2213"/>
            </a:xfrm>
            <a:custGeom>
              <a:avLst/>
              <a:gdLst>
                <a:gd name="T0" fmla="*/ 1896 w 1910"/>
                <a:gd name="T1" fmla="*/ 537 h 1180"/>
                <a:gd name="T2" fmla="*/ 1768 w 1910"/>
                <a:gd name="T3" fmla="*/ 596 h 1180"/>
                <a:gd name="T4" fmla="*/ 1764 w 1910"/>
                <a:gd name="T5" fmla="*/ 596 h 1180"/>
                <a:gd name="T6" fmla="*/ 1767 w 1910"/>
                <a:gd name="T7" fmla="*/ 704 h 1180"/>
                <a:gd name="T8" fmla="*/ 1737 w 1910"/>
                <a:gd name="T9" fmla="*/ 881 h 1180"/>
                <a:gd name="T10" fmla="*/ 1568 w 1910"/>
                <a:gd name="T11" fmla="*/ 911 h 1180"/>
                <a:gd name="T12" fmla="*/ 1461 w 1910"/>
                <a:gd name="T13" fmla="*/ 906 h 1180"/>
                <a:gd name="T14" fmla="*/ 1461 w 1910"/>
                <a:gd name="T15" fmla="*/ 1158 h 1180"/>
                <a:gd name="T16" fmla="*/ 1440 w 1910"/>
                <a:gd name="T17" fmla="*/ 1180 h 1180"/>
                <a:gd name="T18" fmla="*/ 1399 w 1910"/>
                <a:gd name="T19" fmla="*/ 1180 h 1180"/>
                <a:gd name="T20" fmla="*/ 996 w 1910"/>
                <a:gd name="T21" fmla="*/ 1095 h 1180"/>
                <a:gd name="T22" fmla="*/ 985 w 1910"/>
                <a:gd name="T23" fmla="*/ 1076 h 1180"/>
                <a:gd name="T24" fmla="*/ 985 w 1910"/>
                <a:gd name="T25" fmla="*/ 800 h 1180"/>
                <a:gd name="T26" fmla="*/ 1029 w 1910"/>
                <a:gd name="T27" fmla="*/ 829 h 1180"/>
                <a:gd name="T28" fmla="*/ 1029 w 1910"/>
                <a:gd name="T29" fmla="*/ 1063 h 1180"/>
                <a:gd name="T30" fmla="*/ 1417 w 1910"/>
                <a:gd name="T31" fmla="*/ 1136 h 1180"/>
                <a:gd name="T32" fmla="*/ 1417 w 1910"/>
                <a:gd name="T33" fmla="*/ 881 h 1180"/>
                <a:gd name="T34" fmla="*/ 1427 w 1910"/>
                <a:gd name="T35" fmla="*/ 863 h 1180"/>
                <a:gd name="T36" fmla="*/ 1444 w 1910"/>
                <a:gd name="T37" fmla="*/ 860 h 1180"/>
                <a:gd name="T38" fmla="*/ 1574 w 1910"/>
                <a:gd name="T39" fmla="*/ 867 h 1180"/>
                <a:gd name="T40" fmla="*/ 1706 w 1910"/>
                <a:gd name="T41" fmla="*/ 850 h 1180"/>
                <a:gd name="T42" fmla="*/ 1723 w 1910"/>
                <a:gd name="T43" fmla="*/ 704 h 1180"/>
                <a:gd name="T44" fmla="*/ 1718 w 1910"/>
                <a:gd name="T45" fmla="*/ 574 h 1180"/>
                <a:gd name="T46" fmla="*/ 1725 w 1910"/>
                <a:gd name="T47" fmla="*/ 556 h 1180"/>
                <a:gd name="T48" fmla="*/ 1742 w 1910"/>
                <a:gd name="T49" fmla="*/ 550 h 1180"/>
                <a:gd name="T50" fmla="*/ 1855 w 1910"/>
                <a:gd name="T51" fmla="*/ 522 h 1180"/>
                <a:gd name="T52" fmla="*/ 1814 w 1910"/>
                <a:gd name="T53" fmla="*/ 460 h 1180"/>
                <a:gd name="T54" fmla="*/ 1742 w 1910"/>
                <a:gd name="T55" fmla="*/ 346 h 1180"/>
                <a:gd name="T56" fmla="*/ 1731 w 1910"/>
                <a:gd name="T57" fmla="*/ 239 h 1180"/>
                <a:gd name="T58" fmla="*/ 1729 w 1910"/>
                <a:gd name="T59" fmla="*/ 185 h 1180"/>
                <a:gd name="T60" fmla="*/ 1725 w 1910"/>
                <a:gd name="T61" fmla="*/ 154 h 1180"/>
                <a:gd name="T62" fmla="*/ 1763 w 1910"/>
                <a:gd name="T63" fmla="*/ 115 h 1180"/>
                <a:gd name="T64" fmla="*/ 1773 w 1910"/>
                <a:gd name="T65" fmla="*/ 181 h 1180"/>
                <a:gd name="T66" fmla="*/ 1775 w 1910"/>
                <a:gd name="T67" fmla="*/ 238 h 1180"/>
                <a:gd name="T68" fmla="*/ 1783 w 1910"/>
                <a:gd name="T69" fmla="*/ 329 h 1180"/>
                <a:gd name="T70" fmla="*/ 1845 w 1910"/>
                <a:gd name="T71" fmla="*/ 429 h 1180"/>
                <a:gd name="T72" fmla="*/ 1896 w 1910"/>
                <a:gd name="T73" fmla="*/ 537 h 1180"/>
                <a:gd name="T74" fmla="*/ 794 w 1910"/>
                <a:gd name="T75" fmla="*/ 577 h 1180"/>
                <a:gd name="T76" fmla="*/ 692 w 1910"/>
                <a:gd name="T77" fmla="*/ 302 h 1180"/>
                <a:gd name="T78" fmla="*/ 700 w 1910"/>
                <a:gd name="T79" fmla="*/ 112 h 1180"/>
                <a:gd name="T80" fmla="*/ 355 w 1910"/>
                <a:gd name="T81" fmla="*/ 10 h 1180"/>
                <a:gd name="T82" fmla="*/ 2 w 1910"/>
                <a:gd name="T83" fmla="*/ 204 h 1180"/>
                <a:gd name="T84" fmla="*/ 2 w 1910"/>
                <a:gd name="T85" fmla="*/ 210 h 1180"/>
                <a:gd name="T86" fmla="*/ 42 w 1910"/>
                <a:gd name="T87" fmla="*/ 301 h 1180"/>
                <a:gd name="T88" fmla="*/ 42 w 1910"/>
                <a:gd name="T89" fmla="*/ 301 h 1180"/>
                <a:gd name="T90" fmla="*/ 297 w 1910"/>
                <a:gd name="T91" fmla="*/ 493 h 1180"/>
                <a:gd name="T92" fmla="*/ 303 w 1910"/>
                <a:gd name="T93" fmla="*/ 483 h 1180"/>
                <a:gd name="T94" fmla="*/ 255 w 1910"/>
                <a:gd name="T95" fmla="*/ 436 h 1180"/>
                <a:gd name="T96" fmla="*/ 567 w 1910"/>
                <a:gd name="T97" fmla="*/ 527 h 1180"/>
                <a:gd name="T98" fmla="*/ 575 w 1910"/>
                <a:gd name="T99" fmla="*/ 866 h 1180"/>
                <a:gd name="T100" fmla="*/ 803 w 1910"/>
                <a:gd name="T101" fmla="*/ 591 h 1180"/>
                <a:gd name="T102" fmla="*/ 794 w 1910"/>
                <a:gd name="T103" fmla="*/ 577 h 1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910" h="1180">
                  <a:moveTo>
                    <a:pt x="1896" y="537"/>
                  </a:moveTo>
                  <a:cubicBezTo>
                    <a:pt x="1889" y="555"/>
                    <a:pt x="1852" y="596"/>
                    <a:pt x="1768" y="596"/>
                  </a:cubicBezTo>
                  <a:cubicBezTo>
                    <a:pt x="1767" y="596"/>
                    <a:pt x="1765" y="596"/>
                    <a:pt x="1764" y="596"/>
                  </a:cubicBezTo>
                  <a:cubicBezTo>
                    <a:pt x="1765" y="621"/>
                    <a:pt x="1767" y="661"/>
                    <a:pt x="1767" y="704"/>
                  </a:cubicBezTo>
                  <a:cubicBezTo>
                    <a:pt x="1767" y="833"/>
                    <a:pt x="1751" y="866"/>
                    <a:pt x="1737" y="881"/>
                  </a:cubicBezTo>
                  <a:cubicBezTo>
                    <a:pt x="1724" y="894"/>
                    <a:pt x="1693" y="912"/>
                    <a:pt x="1568" y="911"/>
                  </a:cubicBezTo>
                  <a:cubicBezTo>
                    <a:pt x="1537" y="911"/>
                    <a:pt x="1491" y="908"/>
                    <a:pt x="1461" y="906"/>
                  </a:cubicBezTo>
                  <a:cubicBezTo>
                    <a:pt x="1461" y="1158"/>
                    <a:pt x="1461" y="1158"/>
                    <a:pt x="1461" y="1158"/>
                  </a:cubicBezTo>
                  <a:cubicBezTo>
                    <a:pt x="1461" y="1169"/>
                    <a:pt x="1451" y="1179"/>
                    <a:pt x="1440" y="1180"/>
                  </a:cubicBezTo>
                  <a:cubicBezTo>
                    <a:pt x="1437" y="1180"/>
                    <a:pt x="1423" y="1180"/>
                    <a:pt x="1399" y="1180"/>
                  </a:cubicBezTo>
                  <a:cubicBezTo>
                    <a:pt x="1316" y="1180"/>
                    <a:pt x="1123" y="1171"/>
                    <a:pt x="996" y="1095"/>
                  </a:cubicBezTo>
                  <a:cubicBezTo>
                    <a:pt x="989" y="1091"/>
                    <a:pt x="985" y="1084"/>
                    <a:pt x="985" y="1076"/>
                  </a:cubicBezTo>
                  <a:cubicBezTo>
                    <a:pt x="985" y="800"/>
                    <a:pt x="985" y="800"/>
                    <a:pt x="985" y="800"/>
                  </a:cubicBezTo>
                  <a:cubicBezTo>
                    <a:pt x="1004" y="815"/>
                    <a:pt x="1018" y="824"/>
                    <a:pt x="1029" y="829"/>
                  </a:cubicBezTo>
                  <a:cubicBezTo>
                    <a:pt x="1029" y="1063"/>
                    <a:pt x="1029" y="1063"/>
                    <a:pt x="1029" y="1063"/>
                  </a:cubicBezTo>
                  <a:cubicBezTo>
                    <a:pt x="1156" y="1133"/>
                    <a:pt x="1353" y="1137"/>
                    <a:pt x="1417" y="1136"/>
                  </a:cubicBezTo>
                  <a:cubicBezTo>
                    <a:pt x="1417" y="881"/>
                    <a:pt x="1417" y="881"/>
                    <a:pt x="1417" y="881"/>
                  </a:cubicBezTo>
                  <a:cubicBezTo>
                    <a:pt x="1417" y="874"/>
                    <a:pt x="1420" y="867"/>
                    <a:pt x="1427" y="863"/>
                  </a:cubicBezTo>
                  <a:cubicBezTo>
                    <a:pt x="1432" y="859"/>
                    <a:pt x="1438" y="858"/>
                    <a:pt x="1444" y="860"/>
                  </a:cubicBezTo>
                  <a:cubicBezTo>
                    <a:pt x="1453" y="861"/>
                    <a:pt x="1511" y="867"/>
                    <a:pt x="1574" y="867"/>
                  </a:cubicBezTo>
                  <a:cubicBezTo>
                    <a:pt x="1688" y="867"/>
                    <a:pt x="1705" y="851"/>
                    <a:pt x="1706" y="850"/>
                  </a:cubicBezTo>
                  <a:cubicBezTo>
                    <a:pt x="1708" y="848"/>
                    <a:pt x="1723" y="829"/>
                    <a:pt x="1723" y="704"/>
                  </a:cubicBezTo>
                  <a:cubicBezTo>
                    <a:pt x="1723" y="638"/>
                    <a:pt x="1718" y="575"/>
                    <a:pt x="1718" y="574"/>
                  </a:cubicBezTo>
                  <a:cubicBezTo>
                    <a:pt x="1718" y="567"/>
                    <a:pt x="1720" y="561"/>
                    <a:pt x="1725" y="556"/>
                  </a:cubicBezTo>
                  <a:cubicBezTo>
                    <a:pt x="1729" y="552"/>
                    <a:pt x="1736" y="550"/>
                    <a:pt x="1742" y="550"/>
                  </a:cubicBezTo>
                  <a:cubicBezTo>
                    <a:pt x="1815" y="558"/>
                    <a:pt x="1848" y="532"/>
                    <a:pt x="1855" y="522"/>
                  </a:cubicBezTo>
                  <a:cubicBezTo>
                    <a:pt x="1853" y="513"/>
                    <a:pt x="1841" y="487"/>
                    <a:pt x="1814" y="460"/>
                  </a:cubicBezTo>
                  <a:cubicBezTo>
                    <a:pt x="1774" y="420"/>
                    <a:pt x="1749" y="362"/>
                    <a:pt x="1742" y="346"/>
                  </a:cubicBezTo>
                  <a:cubicBezTo>
                    <a:pt x="1734" y="327"/>
                    <a:pt x="1733" y="291"/>
                    <a:pt x="1731" y="239"/>
                  </a:cubicBezTo>
                  <a:cubicBezTo>
                    <a:pt x="1731" y="219"/>
                    <a:pt x="1730" y="199"/>
                    <a:pt x="1729" y="185"/>
                  </a:cubicBezTo>
                  <a:cubicBezTo>
                    <a:pt x="1729" y="176"/>
                    <a:pt x="1727" y="165"/>
                    <a:pt x="1725" y="154"/>
                  </a:cubicBezTo>
                  <a:cubicBezTo>
                    <a:pt x="1739" y="141"/>
                    <a:pt x="1752" y="128"/>
                    <a:pt x="1763" y="115"/>
                  </a:cubicBezTo>
                  <a:cubicBezTo>
                    <a:pt x="1767" y="138"/>
                    <a:pt x="1772" y="163"/>
                    <a:pt x="1773" y="181"/>
                  </a:cubicBezTo>
                  <a:cubicBezTo>
                    <a:pt x="1774" y="197"/>
                    <a:pt x="1775" y="217"/>
                    <a:pt x="1775" y="238"/>
                  </a:cubicBezTo>
                  <a:cubicBezTo>
                    <a:pt x="1776" y="271"/>
                    <a:pt x="1777" y="316"/>
                    <a:pt x="1783" y="329"/>
                  </a:cubicBezTo>
                  <a:cubicBezTo>
                    <a:pt x="1795" y="359"/>
                    <a:pt x="1818" y="402"/>
                    <a:pt x="1845" y="429"/>
                  </a:cubicBezTo>
                  <a:cubicBezTo>
                    <a:pt x="1869" y="453"/>
                    <a:pt x="1910" y="506"/>
                    <a:pt x="1896" y="537"/>
                  </a:cubicBezTo>
                  <a:close/>
                  <a:moveTo>
                    <a:pt x="794" y="577"/>
                  </a:moveTo>
                  <a:cubicBezTo>
                    <a:pt x="739" y="486"/>
                    <a:pt x="705" y="394"/>
                    <a:pt x="692" y="302"/>
                  </a:cubicBezTo>
                  <a:cubicBezTo>
                    <a:pt x="684" y="237"/>
                    <a:pt x="686" y="173"/>
                    <a:pt x="700" y="112"/>
                  </a:cubicBezTo>
                  <a:cubicBezTo>
                    <a:pt x="621" y="46"/>
                    <a:pt x="505" y="0"/>
                    <a:pt x="355" y="10"/>
                  </a:cubicBezTo>
                  <a:cubicBezTo>
                    <a:pt x="93" y="26"/>
                    <a:pt x="0" y="146"/>
                    <a:pt x="2" y="204"/>
                  </a:cubicBezTo>
                  <a:cubicBezTo>
                    <a:pt x="2" y="210"/>
                    <a:pt x="2" y="210"/>
                    <a:pt x="2" y="210"/>
                  </a:cubicBezTo>
                  <a:cubicBezTo>
                    <a:pt x="4" y="243"/>
                    <a:pt x="19" y="273"/>
                    <a:pt x="42" y="301"/>
                  </a:cubicBezTo>
                  <a:cubicBezTo>
                    <a:pt x="42" y="301"/>
                    <a:pt x="42" y="301"/>
                    <a:pt x="42" y="301"/>
                  </a:cubicBezTo>
                  <a:cubicBezTo>
                    <a:pt x="80" y="354"/>
                    <a:pt x="220" y="454"/>
                    <a:pt x="297" y="493"/>
                  </a:cubicBezTo>
                  <a:cubicBezTo>
                    <a:pt x="304" y="497"/>
                    <a:pt x="309" y="488"/>
                    <a:pt x="303" y="483"/>
                  </a:cubicBezTo>
                  <a:cubicBezTo>
                    <a:pt x="280" y="465"/>
                    <a:pt x="265" y="449"/>
                    <a:pt x="255" y="436"/>
                  </a:cubicBezTo>
                  <a:cubicBezTo>
                    <a:pt x="405" y="497"/>
                    <a:pt x="567" y="527"/>
                    <a:pt x="567" y="527"/>
                  </a:cubicBezTo>
                  <a:cubicBezTo>
                    <a:pt x="703" y="662"/>
                    <a:pt x="534" y="847"/>
                    <a:pt x="575" y="866"/>
                  </a:cubicBezTo>
                  <a:cubicBezTo>
                    <a:pt x="592" y="873"/>
                    <a:pt x="733" y="757"/>
                    <a:pt x="803" y="591"/>
                  </a:cubicBezTo>
                  <a:cubicBezTo>
                    <a:pt x="800" y="586"/>
                    <a:pt x="797" y="582"/>
                    <a:pt x="794" y="57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51" name="Straight Connector 50">
            <a:extLst>
              <a:ext uri="{FF2B5EF4-FFF2-40B4-BE49-F238E27FC236}">
                <a16:creationId xmlns:a16="http://schemas.microsoft.com/office/drawing/2014/main" id="{54BE4CB7-A624-4E95-9ECE-75F35F33F93E}"/>
              </a:ext>
            </a:extLst>
          </p:cNvPr>
          <p:cNvCxnSpPr>
            <a:cxnSpLocks/>
          </p:cNvCxnSpPr>
          <p:nvPr/>
        </p:nvCxnSpPr>
        <p:spPr>
          <a:xfrm rot="5400000">
            <a:off x="7392935" y="-1341115"/>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7" name="NavigationTriangle">
            <a:extLst>
              <a:ext uri="{FF2B5EF4-FFF2-40B4-BE49-F238E27FC236}">
                <a16:creationId xmlns:a16="http://schemas.microsoft.com/office/drawing/2014/main" id="{EBBA586E-C835-487F-9839-3BAEC60C14F7}"/>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59" name="Group 58">
            <a:extLst>
              <a:ext uri="{FF2B5EF4-FFF2-40B4-BE49-F238E27FC236}">
                <a16:creationId xmlns:a16="http://schemas.microsoft.com/office/drawing/2014/main" id="{3E5DEC95-1E87-4E2F-A494-08F4B4A1120F}"/>
              </a:ext>
            </a:extLst>
          </p:cNvPr>
          <p:cNvGrpSpPr>
            <a:grpSpLocks noChangeAspect="1"/>
          </p:cNvGrpSpPr>
          <p:nvPr/>
        </p:nvGrpSpPr>
        <p:grpSpPr>
          <a:xfrm>
            <a:off x="11597865" y="3926"/>
            <a:ext cx="618874" cy="618874"/>
            <a:chOff x="5294313" y="2627313"/>
            <a:chExt cx="1603375" cy="1603375"/>
          </a:xfrm>
        </p:grpSpPr>
        <p:sp>
          <p:nvSpPr>
            <p:cNvPr id="60" name="AutoShape 3">
              <a:extLst>
                <a:ext uri="{FF2B5EF4-FFF2-40B4-BE49-F238E27FC236}">
                  <a16:creationId xmlns:a16="http://schemas.microsoft.com/office/drawing/2014/main" id="{01F923ED-7008-474E-9E38-2ABA5E047227}"/>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1" name="Freeform 7">
              <a:extLst>
                <a:ext uri="{FF2B5EF4-FFF2-40B4-BE49-F238E27FC236}">
                  <a16:creationId xmlns:a16="http://schemas.microsoft.com/office/drawing/2014/main" id="{94250F24-E0C6-442A-80D8-3D6FB82CB7FC}"/>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54" name="ee4pContent3">
            <a:extLst>
              <a:ext uri="{FF2B5EF4-FFF2-40B4-BE49-F238E27FC236}">
                <a16:creationId xmlns:a16="http://schemas.microsoft.com/office/drawing/2014/main" id="{A1EE6762-B972-4FC0-9A6D-BE8AC004B4EF}"/>
              </a:ext>
            </a:extLst>
          </p:cNvPr>
          <p:cNvSpPr txBox="1"/>
          <p:nvPr/>
        </p:nvSpPr>
        <p:spPr>
          <a:xfrm>
            <a:off x="3222498" y="5148749"/>
            <a:ext cx="8588502" cy="96949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Require staff with COVID-19 symptoms to remain home until they are symptom-free</a:t>
            </a:r>
            <a:r>
              <a:rPr lang="en-US" sz="900" dirty="0">
                <a:solidFill>
                  <a:srgbClr val="575757">
                    <a:lumMod val="100000"/>
                  </a:srgbClr>
                </a:solidFill>
              </a:rPr>
              <a:t> for ten days and three days without medication (whichever longer)</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Ask staff to self-quarantine</a:t>
            </a:r>
            <a:r>
              <a:rPr lang="en-US" sz="900" dirty="0">
                <a:solidFill>
                  <a:srgbClr val="575757">
                    <a:lumMod val="100000"/>
                  </a:srgbClr>
                </a:solidFill>
              </a:rPr>
              <a:t> for 14-days</a:t>
            </a:r>
            <a:r>
              <a:rPr sz="900" dirty="0">
                <a:solidFill>
                  <a:srgbClr val="575757">
                    <a:lumMod val="100000"/>
                  </a:srgbClr>
                </a:solidFill>
              </a:rPr>
              <a:t> </a:t>
            </a:r>
            <a:r>
              <a:rPr lang="en-US" sz="900" dirty="0">
                <a:solidFill>
                  <a:srgbClr val="575757">
                    <a:lumMod val="100000"/>
                  </a:srgbClr>
                </a:solidFill>
              </a:rPr>
              <a:t>from symptom onset or test positivity of the case </a:t>
            </a:r>
            <a:r>
              <a:rPr sz="900" dirty="0">
                <a:solidFill>
                  <a:srgbClr val="575757">
                    <a:lumMod val="100000"/>
                  </a:srgbClr>
                </a:solidFill>
              </a:rPr>
              <a:t>per Washington public health guidelines if confirmed to have COVID-19 or exposed</a:t>
            </a:r>
          </a:p>
          <a:p>
            <a:pPr lvl="1" defTabSz="685800">
              <a:buClr>
                <a:srgbClr val="29BA74">
                  <a:lumMod val="100000"/>
                </a:srgbClr>
              </a:buClr>
              <a:buSzPct val="100000"/>
              <a:buFont typeface="Wingdings" panose="05000000000000000000" pitchFamily="2" charset="2"/>
              <a:buChar char="q"/>
            </a:pPr>
            <a:r>
              <a:rPr lang="en-US" sz="900" spc="-20" dirty="0">
                <a:solidFill>
                  <a:srgbClr val="575757">
                    <a:lumMod val="100000"/>
                  </a:srgbClr>
                </a:solidFill>
              </a:rPr>
              <a:t>P</a:t>
            </a:r>
            <a:r>
              <a:rPr sz="900" spc="-20" dirty="0">
                <a:solidFill>
                  <a:srgbClr val="575757">
                    <a:lumMod val="100000"/>
                  </a:srgbClr>
                </a:solidFill>
              </a:rPr>
              <a:t>rovide employees with face coverings and keep face coverings clean</a:t>
            </a:r>
            <a:r>
              <a:rPr lang="en-US" sz="900" spc="-20" dirty="0">
                <a:solidFill>
                  <a:srgbClr val="575757">
                    <a:lumMod val="100000"/>
                  </a:srgbClr>
                </a:solidFill>
              </a:rPr>
              <a:t> – follow WA </a:t>
            </a:r>
            <a:r>
              <a:rPr lang="en-US" sz="900" dirty="0">
                <a:solidFill>
                  <a:srgbClr val="575757">
                    <a:lumMod val="100000"/>
                  </a:srgbClr>
                </a:solidFill>
              </a:rPr>
              <a:t>reopening </a:t>
            </a:r>
            <a:r>
              <a:rPr lang="en-US" sz="900" spc="-20" dirty="0">
                <a:solidFill>
                  <a:srgbClr val="575757">
                    <a:lumMod val="100000"/>
                  </a:srgbClr>
                </a:solidFill>
              </a:rPr>
              <a:t>guidelines and </a:t>
            </a:r>
            <a:r>
              <a:rPr lang="en-US" sz="900" dirty="0">
                <a:solidFill>
                  <a:srgbClr val="575757"/>
                </a:solidFill>
                <a:hlinkClick r:id="rId7"/>
              </a:rPr>
              <a:t>WA Labor and Industries guidelines for masks</a:t>
            </a:r>
            <a:endParaRPr sz="900" spc="-2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Train all staff on the importance of frequent handwashing, the use of hand sanitizers with at least 60% alcohol content, and give them clear instruction to avoid touching hands to face</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lang="en-US" sz="900" dirty="0"/>
              <a:t>Educate workers in the language they understand best about coronavirus and how to prevent transmission, and the institution's COVID-19 policies. </a:t>
            </a:r>
          </a:p>
        </p:txBody>
      </p:sp>
      <p:sp>
        <p:nvSpPr>
          <p:cNvPr id="55" name="Rounded Rectangle 34">
            <a:extLst>
              <a:ext uri="{FF2B5EF4-FFF2-40B4-BE49-F238E27FC236}">
                <a16:creationId xmlns:a16="http://schemas.microsoft.com/office/drawing/2014/main" id="{49895D54-6DC7-4BC6-885E-8713ACC7F66C}"/>
              </a:ext>
            </a:extLst>
          </p:cNvPr>
          <p:cNvSpPr/>
          <p:nvPr/>
        </p:nvSpPr>
        <p:spPr>
          <a:xfrm>
            <a:off x="3222497" y="4700553"/>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Staff health and personal hygiene</a:t>
            </a:r>
          </a:p>
        </p:txBody>
      </p:sp>
      <p:sp>
        <p:nvSpPr>
          <p:cNvPr id="56" name="Freeform 35">
            <a:extLst>
              <a:ext uri="{FF2B5EF4-FFF2-40B4-BE49-F238E27FC236}">
                <a16:creationId xmlns:a16="http://schemas.microsoft.com/office/drawing/2014/main" id="{48F2D764-3B14-45D1-AC48-A96A38A7553A}"/>
              </a:ext>
            </a:extLst>
          </p:cNvPr>
          <p:cNvSpPr/>
          <p:nvPr/>
        </p:nvSpPr>
        <p:spPr>
          <a:xfrm rot="16200000">
            <a:off x="3322019" y="4601033"/>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a:extLst>
              <a:ext uri="{FF2B5EF4-FFF2-40B4-BE49-F238E27FC236}">
                <a16:creationId xmlns:a16="http://schemas.microsoft.com/office/drawing/2014/main" id="{27B40021-634F-4E4A-92E5-85366F7DEDD4}"/>
              </a:ext>
            </a:extLst>
          </p:cNvPr>
          <p:cNvSpPr/>
          <p:nvPr/>
        </p:nvSpPr>
        <p:spPr>
          <a:xfrm rot="5400000">
            <a:off x="3678830" y="4896384"/>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62" name="Group 61">
            <a:extLst>
              <a:ext uri="{FF2B5EF4-FFF2-40B4-BE49-F238E27FC236}">
                <a16:creationId xmlns:a16="http://schemas.microsoft.com/office/drawing/2014/main" id="{D566B6F1-A2A3-40A3-9088-3DFB1FF57F77}"/>
              </a:ext>
            </a:extLst>
          </p:cNvPr>
          <p:cNvGrpSpPr>
            <a:grpSpLocks noChangeAspect="1"/>
          </p:cNvGrpSpPr>
          <p:nvPr/>
        </p:nvGrpSpPr>
        <p:grpSpPr>
          <a:xfrm>
            <a:off x="3279392" y="4716667"/>
            <a:ext cx="366113" cy="365760"/>
            <a:chOff x="6464300" y="2606675"/>
            <a:chExt cx="1646238" cy="1644650"/>
          </a:xfrm>
        </p:grpSpPr>
        <p:sp>
          <p:nvSpPr>
            <p:cNvPr id="63" name="AutoShape 3">
              <a:extLst>
                <a:ext uri="{FF2B5EF4-FFF2-40B4-BE49-F238E27FC236}">
                  <a16:creationId xmlns:a16="http://schemas.microsoft.com/office/drawing/2014/main" id="{9A20D63D-DD2B-46FF-BBD0-88779EFCA1C8}"/>
                </a:ext>
              </a:extLst>
            </p:cNvPr>
            <p:cNvSpPr>
              <a:spLocks noChangeAspect="1" noChangeArrowheads="1" noTextEdit="1"/>
            </p:cNvSpPr>
            <p:nvPr/>
          </p:nvSpPr>
          <p:spPr bwMode="auto">
            <a:xfrm>
              <a:off x="6464300"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64" name="Group 63">
              <a:extLst>
                <a:ext uri="{FF2B5EF4-FFF2-40B4-BE49-F238E27FC236}">
                  <a16:creationId xmlns:a16="http://schemas.microsoft.com/office/drawing/2014/main" id="{BD854562-81E8-4A5E-882D-2103437781E4}"/>
                </a:ext>
              </a:extLst>
            </p:cNvPr>
            <p:cNvGrpSpPr/>
            <p:nvPr/>
          </p:nvGrpSpPr>
          <p:grpSpPr>
            <a:xfrm>
              <a:off x="6729414" y="2786063"/>
              <a:ext cx="1122265" cy="1220788"/>
              <a:chOff x="6729414" y="2786063"/>
              <a:chExt cx="1122265" cy="1220788"/>
            </a:xfrm>
          </p:grpSpPr>
          <p:sp>
            <p:nvSpPr>
              <p:cNvPr id="65" name="Freeform 69">
                <a:extLst>
                  <a:ext uri="{FF2B5EF4-FFF2-40B4-BE49-F238E27FC236}">
                    <a16:creationId xmlns:a16="http://schemas.microsoft.com/office/drawing/2014/main" id="{24283A7B-2B1B-4196-AB2F-69F9CBB99EDB}"/>
                  </a:ext>
                </a:extLst>
              </p:cNvPr>
              <p:cNvSpPr>
                <a:spLocks/>
              </p:cNvSpPr>
              <p:nvPr/>
            </p:nvSpPr>
            <p:spPr bwMode="auto">
              <a:xfrm>
                <a:off x="7069138" y="2786063"/>
                <a:ext cx="755650" cy="665163"/>
              </a:xfrm>
              <a:custGeom>
                <a:avLst/>
                <a:gdLst>
                  <a:gd name="T0" fmla="*/ 1055 w 1058"/>
                  <a:gd name="T1" fmla="*/ 393 h 930"/>
                  <a:gd name="T2" fmla="*/ 1055 w 1058"/>
                  <a:gd name="T3" fmla="*/ 389 h 930"/>
                  <a:gd name="T4" fmla="*/ 798 w 1058"/>
                  <a:gd name="T5" fmla="*/ 134 h 930"/>
                  <a:gd name="T6" fmla="*/ 771 w 1058"/>
                  <a:gd name="T7" fmla="*/ 135 h 930"/>
                  <a:gd name="T8" fmla="*/ 710 w 1058"/>
                  <a:gd name="T9" fmla="*/ 148 h 930"/>
                  <a:gd name="T10" fmla="*/ 708 w 1058"/>
                  <a:gd name="T11" fmla="*/ 149 h 930"/>
                  <a:gd name="T12" fmla="*/ 596 w 1058"/>
                  <a:gd name="T13" fmla="*/ 232 h 930"/>
                  <a:gd name="T14" fmla="*/ 594 w 1058"/>
                  <a:gd name="T15" fmla="*/ 233 h 930"/>
                  <a:gd name="T16" fmla="*/ 594 w 1058"/>
                  <a:gd name="T17" fmla="*/ 234 h 930"/>
                  <a:gd name="T18" fmla="*/ 573 w 1058"/>
                  <a:gd name="T19" fmla="*/ 264 h 930"/>
                  <a:gd name="T20" fmla="*/ 559 w 1058"/>
                  <a:gd name="T21" fmla="*/ 244 h 930"/>
                  <a:gd name="T22" fmla="*/ 551 w 1058"/>
                  <a:gd name="T23" fmla="*/ 237 h 930"/>
                  <a:gd name="T24" fmla="*/ 105 w 1058"/>
                  <a:gd name="T25" fmla="*/ 505 h 930"/>
                  <a:gd name="T26" fmla="*/ 105 w 1058"/>
                  <a:gd name="T27" fmla="*/ 505 h 930"/>
                  <a:gd name="T28" fmla="*/ 106 w 1058"/>
                  <a:gd name="T29" fmla="*/ 505 h 930"/>
                  <a:gd name="T30" fmla="*/ 106 w 1058"/>
                  <a:gd name="T31" fmla="*/ 505 h 930"/>
                  <a:gd name="T32" fmla="*/ 337 w 1058"/>
                  <a:gd name="T33" fmla="*/ 505 h 930"/>
                  <a:gd name="T34" fmla="*/ 392 w 1058"/>
                  <a:gd name="T35" fmla="*/ 396 h 930"/>
                  <a:gd name="T36" fmla="*/ 413 w 1058"/>
                  <a:gd name="T37" fmla="*/ 384 h 930"/>
                  <a:gd name="T38" fmla="*/ 432 w 1058"/>
                  <a:gd name="T39" fmla="*/ 398 h 930"/>
                  <a:gd name="T40" fmla="*/ 505 w 1058"/>
                  <a:gd name="T41" fmla="*/ 581 h 930"/>
                  <a:gd name="T42" fmla="*/ 544 w 1058"/>
                  <a:gd name="T43" fmla="*/ 515 h 930"/>
                  <a:gd name="T44" fmla="*/ 563 w 1058"/>
                  <a:gd name="T45" fmla="*/ 504 h 930"/>
                  <a:gd name="T46" fmla="*/ 658 w 1058"/>
                  <a:gd name="T47" fmla="*/ 504 h 930"/>
                  <a:gd name="T48" fmla="*/ 707 w 1058"/>
                  <a:gd name="T49" fmla="*/ 472 h 930"/>
                  <a:gd name="T50" fmla="*/ 761 w 1058"/>
                  <a:gd name="T51" fmla="*/ 526 h 930"/>
                  <a:gd name="T52" fmla="*/ 707 w 1058"/>
                  <a:gd name="T53" fmla="*/ 580 h 930"/>
                  <a:gd name="T54" fmla="*/ 658 w 1058"/>
                  <a:gd name="T55" fmla="*/ 548 h 930"/>
                  <a:gd name="T56" fmla="*/ 575 w 1058"/>
                  <a:gd name="T57" fmla="*/ 548 h 930"/>
                  <a:gd name="T58" fmla="*/ 520 w 1058"/>
                  <a:gd name="T59" fmla="*/ 642 h 930"/>
                  <a:gd name="T60" fmla="*/ 501 w 1058"/>
                  <a:gd name="T61" fmla="*/ 652 h 930"/>
                  <a:gd name="T62" fmla="*/ 500 w 1058"/>
                  <a:gd name="T63" fmla="*/ 652 h 930"/>
                  <a:gd name="T64" fmla="*/ 481 w 1058"/>
                  <a:gd name="T65" fmla="*/ 639 h 930"/>
                  <a:gd name="T66" fmla="*/ 410 w 1058"/>
                  <a:gd name="T67" fmla="*/ 460 h 930"/>
                  <a:gd name="T68" fmla="*/ 371 w 1058"/>
                  <a:gd name="T69" fmla="*/ 537 h 930"/>
                  <a:gd name="T70" fmla="*/ 351 w 1058"/>
                  <a:gd name="T71" fmla="*/ 549 h 930"/>
                  <a:gd name="T72" fmla="*/ 124 w 1058"/>
                  <a:gd name="T73" fmla="*/ 549 h 930"/>
                  <a:gd name="T74" fmla="*/ 541 w 1058"/>
                  <a:gd name="T75" fmla="*/ 916 h 930"/>
                  <a:gd name="T76" fmla="*/ 546 w 1058"/>
                  <a:gd name="T77" fmla="*/ 919 h 930"/>
                  <a:gd name="T78" fmla="*/ 571 w 1058"/>
                  <a:gd name="T79" fmla="*/ 930 h 930"/>
                  <a:gd name="T80" fmla="*/ 595 w 1058"/>
                  <a:gd name="T81" fmla="*/ 919 h 930"/>
                  <a:gd name="T82" fmla="*/ 600 w 1058"/>
                  <a:gd name="T83" fmla="*/ 916 h 930"/>
                  <a:gd name="T84" fmla="*/ 1055 w 1058"/>
                  <a:gd name="T85" fmla="*/ 393 h 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58" h="930">
                    <a:moveTo>
                      <a:pt x="1055" y="393"/>
                    </a:moveTo>
                    <a:cubicBezTo>
                      <a:pt x="1055" y="392"/>
                      <a:pt x="1055" y="390"/>
                      <a:pt x="1055" y="389"/>
                    </a:cubicBezTo>
                    <a:cubicBezTo>
                      <a:pt x="1055" y="248"/>
                      <a:pt x="940" y="134"/>
                      <a:pt x="798" y="134"/>
                    </a:cubicBezTo>
                    <a:cubicBezTo>
                      <a:pt x="788" y="134"/>
                      <a:pt x="780" y="134"/>
                      <a:pt x="771" y="135"/>
                    </a:cubicBezTo>
                    <a:cubicBezTo>
                      <a:pt x="750" y="136"/>
                      <a:pt x="729" y="141"/>
                      <a:pt x="710" y="148"/>
                    </a:cubicBezTo>
                    <a:cubicBezTo>
                      <a:pt x="710" y="148"/>
                      <a:pt x="709" y="149"/>
                      <a:pt x="708" y="149"/>
                    </a:cubicBezTo>
                    <a:cubicBezTo>
                      <a:pt x="662" y="166"/>
                      <a:pt x="624" y="195"/>
                      <a:pt x="596" y="232"/>
                    </a:cubicBezTo>
                    <a:cubicBezTo>
                      <a:pt x="595" y="232"/>
                      <a:pt x="594" y="233"/>
                      <a:pt x="594" y="233"/>
                    </a:cubicBezTo>
                    <a:cubicBezTo>
                      <a:pt x="594" y="234"/>
                      <a:pt x="594" y="234"/>
                      <a:pt x="594" y="234"/>
                    </a:cubicBezTo>
                    <a:cubicBezTo>
                      <a:pt x="586" y="243"/>
                      <a:pt x="579" y="254"/>
                      <a:pt x="573" y="264"/>
                    </a:cubicBezTo>
                    <a:cubicBezTo>
                      <a:pt x="569" y="257"/>
                      <a:pt x="564" y="251"/>
                      <a:pt x="559" y="244"/>
                    </a:cubicBezTo>
                    <a:cubicBezTo>
                      <a:pt x="556" y="242"/>
                      <a:pt x="553" y="240"/>
                      <a:pt x="551" y="237"/>
                    </a:cubicBezTo>
                    <a:cubicBezTo>
                      <a:pt x="361" y="0"/>
                      <a:pt x="0" y="204"/>
                      <a:pt x="105" y="505"/>
                    </a:cubicBezTo>
                    <a:cubicBezTo>
                      <a:pt x="105" y="505"/>
                      <a:pt x="105" y="505"/>
                      <a:pt x="105" y="505"/>
                    </a:cubicBezTo>
                    <a:cubicBezTo>
                      <a:pt x="106" y="505"/>
                      <a:pt x="106" y="505"/>
                      <a:pt x="106" y="505"/>
                    </a:cubicBezTo>
                    <a:cubicBezTo>
                      <a:pt x="106" y="505"/>
                      <a:pt x="106" y="505"/>
                      <a:pt x="106" y="505"/>
                    </a:cubicBezTo>
                    <a:cubicBezTo>
                      <a:pt x="337" y="505"/>
                      <a:pt x="337" y="505"/>
                      <a:pt x="337" y="505"/>
                    </a:cubicBezTo>
                    <a:cubicBezTo>
                      <a:pt x="392" y="396"/>
                      <a:pt x="392" y="396"/>
                      <a:pt x="392" y="396"/>
                    </a:cubicBezTo>
                    <a:cubicBezTo>
                      <a:pt x="396" y="389"/>
                      <a:pt x="404" y="384"/>
                      <a:pt x="413" y="384"/>
                    </a:cubicBezTo>
                    <a:cubicBezTo>
                      <a:pt x="421" y="385"/>
                      <a:pt x="429" y="390"/>
                      <a:pt x="432" y="398"/>
                    </a:cubicBezTo>
                    <a:cubicBezTo>
                      <a:pt x="505" y="581"/>
                      <a:pt x="505" y="581"/>
                      <a:pt x="505" y="581"/>
                    </a:cubicBezTo>
                    <a:cubicBezTo>
                      <a:pt x="544" y="515"/>
                      <a:pt x="544" y="515"/>
                      <a:pt x="544" y="515"/>
                    </a:cubicBezTo>
                    <a:cubicBezTo>
                      <a:pt x="548" y="508"/>
                      <a:pt x="555" y="504"/>
                      <a:pt x="563" y="504"/>
                    </a:cubicBezTo>
                    <a:cubicBezTo>
                      <a:pt x="658" y="504"/>
                      <a:pt x="658" y="504"/>
                      <a:pt x="658" y="504"/>
                    </a:cubicBezTo>
                    <a:cubicBezTo>
                      <a:pt x="667" y="485"/>
                      <a:pt x="685" y="472"/>
                      <a:pt x="707" y="472"/>
                    </a:cubicBezTo>
                    <a:cubicBezTo>
                      <a:pt x="737" y="472"/>
                      <a:pt x="761" y="496"/>
                      <a:pt x="761" y="526"/>
                    </a:cubicBezTo>
                    <a:cubicBezTo>
                      <a:pt x="761" y="556"/>
                      <a:pt x="737" y="580"/>
                      <a:pt x="707" y="580"/>
                    </a:cubicBezTo>
                    <a:cubicBezTo>
                      <a:pt x="685" y="580"/>
                      <a:pt x="667" y="567"/>
                      <a:pt x="658" y="548"/>
                    </a:cubicBezTo>
                    <a:cubicBezTo>
                      <a:pt x="575" y="548"/>
                      <a:pt x="575" y="548"/>
                      <a:pt x="575" y="548"/>
                    </a:cubicBezTo>
                    <a:cubicBezTo>
                      <a:pt x="520" y="642"/>
                      <a:pt x="520" y="642"/>
                      <a:pt x="520" y="642"/>
                    </a:cubicBezTo>
                    <a:cubicBezTo>
                      <a:pt x="516" y="648"/>
                      <a:pt x="509" y="652"/>
                      <a:pt x="501" y="652"/>
                    </a:cubicBezTo>
                    <a:cubicBezTo>
                      <a:pt x="501" y="652"/>
                      <a:pt x="500" y="652"/>
                      <a:pt x="500" y="652"/>
                    </a:cubicBezTo>
                    <a:cubicBezTo>
                      <a:pt x="491" y="652"/>
                      <a:pt x="484" y="646"/>
                      <a:pt x="481" y="639"/>
                    </a:cubicBezTo>
                    <a:cubicBezTo>
                      <a:pt x="410" y="460"/>
                      <a:pt x="410" y="460"/>
                      <a:pt x="410" y="460"/>
                    </a:cubicBezTo>
                    <a:cubicBezTo>
                      <a:pt x="371" y="537"/>
                      <a:pt x="371" y="537"/>
                      <a:pt x="371" y="537"/>
                    </a:cubicBezTo>
                    <a:cubicBezTo>
                      <a:pt x="367" y="545"/>
                      <a:pt x="359" y="549"/>
                      <a:pt x="351" y="549"/>
                    </a:cubicBezTo>
                    <a:cubicBezTo>
                      <a:pt x="124" y="549"/>
                      <a:pt x="124" y="549"/>
                      <a:pt x="124" y="549"/>
                    </a:cubicBezTo>
                    <a:cubicBezTo>
                      <a:pt x="181" y="666"/>
                      <a:pt x="309" y="795"/>
                      <a:pt x="541" y="916"/>
                    </a:cubicBezTo>
                    <a:cubicBezTo>
                      <a:pt x="542" y="917"/>
                      <a:pt x="544" y="918"/>
                      <a:pt x="546" y="919"/>
                    </a:cubicBezTo>
                    <a:cubicBezTo>
                      <a:pt x="571" y="930"/>
                      <a:pt x="571" y="930"/>
                      <a:pt x="571" y="930"/>
                    </a:cubicBezTo>
                    <a:cubicBezTo>
                      <a:pt x="595" y="919"/>
                      <a:pt x="595" y="919"/>
                      <a:pt x="595" y="919"/>
                    </a:cubicBezTo>
                    <a:cubicBezTo>
                      <a:pt x="597" y="918"/>
                      <a:pt x="599" y="917"/>
                      <a:pt x="600" y="916"/>
                    </a:cubicBezTo>
                    <a:cubicBezTo>
                      <a:pt x="943" y="737"/>
                      <a:pt x="1058" y="543"/>
                      <a:pt x="1055" y="393"/>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66" name="Freeform 70">
                <a:extLst>
                  <a:ext uri="{FF2B5EF4-FFF2-40B4-BE49-F238E27FC236}">
                    <a16:creationId xmlns:a16="http://schemas.microsoft.com/office/drawing/2014/main" id="{3DF43630-62DB-4337-9B29-47D35CC3231B}"/>
                  </a:ext>
                </a:extLst>
              </p:cNvPr>
              <p:cNvSpPr>
                <a:spLocks/>
              </p:cNvSpPr>
              <p:nvPr/>
            </p:nvSpPr>
            <p:spPr bwMode="auto">
              <a:xfrm>
                <a:off x="6729414" y="3465513"/>
                <a:ext cx="1122265" cy="541338"/>
              </a:xfrm>
              <a:custGeom>
                <a:avLst/>
                <a:gdLst>
                  <a:gd name="connsiteX0" fmla="*/ 408151 w 1122265"/>
                  <a:gd name="connsiteY0" fmla="*/ 31591 h 541338"/>
                  <a:gd name="connsiteX1" fmla="*/ 324550 w 1122265"/>
                  <a:gd name="connsiteY1" fmla="*/ 51601 h 541338"/>
                  <a:gd name="connsiteX2" fmla="*/ 30162 w 1122265"/>
                  <a:gd name="connsiteY2" fmla="*/ 218820 h 541338"/>
                  <a:gd name="connsiteX3" fmla="*/ 30162 w 1122265"/>
                  <a:gd name="connsiteY3" fmla="*/ 503237 h 541338"/>
                  <a:gd name="connsiteX4" fmla="*/ 366708 w 1122265"/>
                  <a:gd name="connsiteY4" fmla="*/ 373177 h 541338"/>
                  <a:gd name="connsiteX5" fmla="*/ 417440 w 1122265"/>
                  <a:gd name="connsiteY5" fmla="*/ 365316 h 541338"/>
                  <a:gd name="connsiteX6" fmla="*/ 566778 w 1122265"/>
                  <a:gd name="connsiteY6" fmla="*/ 376036 h 541338"/>
                  <a:gd name="connsiteX7" fmla="*/ 795429 w 1122265"/>
                  <a:gd name="connsiteY7" fmla="*/ 349595 h 541338"/>
                  <a:gd name="connsiteX8" fmla="*/ 1046230 w 1122265"/>
                  <a:gd name="connsiteY8" fmla="*/ 183090 h 541338"/>
                  <a:gd name="connsiteX9" fmla="*/ 1078384 w 1122265"/>
                  <a:gd name="connsiteY9" fmla="*/ 145930 h 541338"/>
                  <a:gd name="connsiteX10" fmla="*/ 1073383 w 1122265"/>
                  <a:gd name="connsiteY10" fmla="*/ 71610 h 541338"/>
                  <a:gd name="connsiteX11" fmla="*/ 1034798 w 1122265"/>
                  <a:gd name="connsiteY11" fmla="*/ 58032 h 541338"/>
                  <a:gd name="connsiteX12" fmla="*/ 997642 w 1122265"/>
                  <a:gd name="connsiteY12" fmla="*/ 75897 h 541338"/>
                  <a:gd name="connsiteX13" fmla="*/ 949768 w 1122265"/>
                  <a:gd name="connsiteY13" fmla="*/ 129494 h 541338"/>
                  <a:gd name="connsiteX14" fmla="*/ 804003 w 1122265"/>
                  <a:gd name="connsiteY14" fmla="*/ 220964 h 541338"/>
                  <a:gd name="connsiteX15" fmla="*/ 606792 w 1122265"/>
                  <a:gd name="connsiteY15" fmla="*/ 210245 h 541338"/>
                  <a:gd name="connsiteX16" fmla="*/ 551772 w 1122265"/>
                  <a:gd name="connsiteY16" fmla="*/ 188092 h 541338"/>
                  <a:gd name="connsiteX17" fmla="*/ 542483 w 1122265"/>
                  <a:gd name="connsiteY17" fmla="*/ 171656 h 541338"/>
                  <a:gd name="connsiteX18" fmla="*/ 556060 w 1122265"/>
                  <a:gd name="connsiteY18" fmla="*/ 158078 h 541338"/>
                  <a:gd name="connsiteX19" fmla="*/ 713972 w 1122265"/>
                  <a:gd name="connsiteY19" fmla="*/ 142357 h 541338"/>
                  <a:gd name="connsiteX20" fmla="*/ 757558 w 1122265"/>
                  <a:gd name="connsiteY20" fmla="*/ 95192 h 541338"/>
                  <a:gd name="connsiteX21" fmla="*/ 711828 w 1122265"/>
                  <a:gd name="connsiteY21" fmla="*/ 47313 h 541338"/>
                  <a:gd name="connsiteX22" fmla="*/ 408151 w 1122265"/>
                  <a:gd name="connsiteY22" fmla="*/ 31591 h 541338"/>
                  <a:gd name="connsiteX23" fmla="*/ 389667 w 1122265"/>
                  <a:gd name="connsiteY23" fmla="*/ 0 h 541338"/>
                  <a:gd name="connsiteX24" fmla="*/ 393235 w 1122265"/>
                  <a:gd name="connsiteY24" fmla="*/ 0 h 541338"/>
                  <a:gd name="connsiteX25" fmla="*/ 396090 w 1122265"/>
                  <a:gd name="connsiteY25" fmla="*/ 0 h 541338"/>
                  <a:gd name="connsiteX26" fmla="*/ 398944 w 1122265"/>
                  <a:gd name="connsiteY26" fmla="*/ 0 h 541338"/>
                  <a:gd name="connsiteX27" fmla="*/ 402513 w 1122265"/>
                  <a:gd name="connsiteY27" fmla="*/ 0 h 541338"/>
                  <a:gd name="connsiteX28" fmla="*/ 410363 w 1122265"/>
                  <a:gd name="connsiteY28" fmla="*/ 0 h 541338"/>
                  <a:gd name="connsiteX29" fmla="*/ 714389 w 1122265"/>
                  <a:gd name="connsiteY29" fmla="*/ 15712 h 541338"/>
                  <a:gd name="connsiteX30" fmla="*/ 779333 w 1122265"/>
                  <a:gd name="connsiteY30" fmla="*/ 56419 h 541338"/>
                  <a:gd name="connsiteX31" fmla="*/ 781474 w 1122265"/>
                  <a:gd name="connsiteY31" fmla="*/ 60704 h 541338"/>
                  <a:gd name="connsiteX32" fmla="*/ 787897 w 1122265"/>
                  <a:gd name="connsiteY32" fmla="*/ 79273 h 541338"/>
                  <a:gd name="connsiteX33" fmla="*/ 789324 w 1122265"/>
                  <a:gd name="connsiteY33" fmla="*/ 94984 h 541338"/>
                  <a:gd name="connsiteX34" fmla="*/ 788611 w 1122265"/>
                  <a:gd name="connsiteY34" fmla="*/ 100698 h 541338"/>
                  <a:gd name="connsiteX35" fmla="*/ 788611 w 1122265"/>
                  <a:gd name="connsiteY35" fmla="*/ 101412 h 541338"/>
                  <a:gd name="connsiteX36" fmla="*/ 787897 w 1122265"/>
                  <a:gd name="connsiteY36" fmla="*/ 107125 h 541338"/>
                  <a:gd name="connsiteX37" fmla="*/ 762918 w 1122265"/>
                  <a:gd name="connsiteY37" fmla="*/ 154260 h 541338"/>
                  <a:gd name="connsiteX38" fmla="*/ 762205 w 1122265"/>
                  <a:gd name="connsiteY38" fmla="*/ 154260 h 541338"/>
                  <a:gd name="connsiteX39" fmla="*/ 757923 w 1122265"/>
                  <a:gd name="connsiteY39" fmla="*/ 157831 h 541338"/>
                  <a:gd name="connsiteX40" fmla="*/ 753641 w 1122265"/>
                  <a:gd name="connsiteY40" fmla="*/ 160688 h 541338"/>
                  <a:gd name="connsiteX41" fmla="*/ 752927 w 1122265"/>
                  <a:gd name="connsiteY41" fmla="*/ 161402 h 541338"/>
                  <a:gd name="connsiteX42" fmla="*/ 748645 w 1122265"/>
                  <a:gd name="connsiteY42" fmla="*/ 164258 h 541338"/>
                  <a:gd name="connsiteX43" fmla="*/ 747218 w 1122265"/>
                  <a:gd name="connsiteY43" fmla="*/ 164973 h 541338"/>
                  <a:gd name="connsiteX44" fmla="*/ 742222 w 1122265"/>
                  <a:gd name="connsiteY44" fmla="*/ 167115 h 541338"/>
                  <a:gd name="connsiteX45" fmla="*/ 741508 w 1122265"/>
                  <a:gd name="connsiteY45" fmla="*/ 167829 h 541338"/>
                  <a:gd name="connsiteX46" fmla="*/ 737226 w 1122265"/>
                  <a:gd name="connsiteY46" fmla="*/ 169258 h 541338"/>
                  <a:gd name="connsiteX47" fmla="*/ 717957 w 1122265"/>
                  <a:gd name="connsiteY47" fmla="*/ 173543 h 541338"/>
                  <a:gd name="connsiteX48" fmla="*/ 623752 w 1122265"/>
                  <a:gd name="connsiteY48" fmla="*/ 182827 h 541338"/>
                  <a:gd name="connsiteX49" fmla="*/ 742222 w 1122265"/>
                  <a:gd name="connsiteY49" fmla="*/ 199967 h 541338"/>
                  <a:gd name="connsiteX50" fmla="*/ 774337 w 1122265"/>
                  <a:gd name="connsiteY50" fmla="*/ 195682 h 541338"/>
                  <a:gd name="connsiteX51" fmla="*/ 784329 w 1122265"/>
                  <a:gd name="connsiteY51" fmla="*/ 193539 h 541338"/>
                  <a:gd name="connsiteX52" fmla="*/ 785756 w 1122265"/>
                  <a:gd name="connsiteY52" fmla="*/ 192825 h 541338"/>
                  <a:gd name="connsiteX53" fmla="*/ 795747 w 1122265"/>
                  <a:gd name="connsiteY53" fmla="*/ 190683 h 541338"/>
                  <a:gd name="connsiteX54" fmla="*/ 825722 w 1122265"/>
                  <a:gd name="connsiteY54" fmla="*/ 179970 h 541338"/>
                  <a:gd name="connsiteX55" fmla="*/ 908508 w 1122265"/>
                  <a:gd name="connsiteY55" fmla="*/ 127122 h 541338"/>
                  <a:gd name="connsiteX56" fmla="*/ 927064 w 1122265"/>
                  <a:gd name="connsiteY56" fmla="*/ 108553 h 541338"/>
                  <a:gd name="connsiteX57" fmla="*/ 974166 w 1122265"/>
                  <a:gd name="connsiteY57" fmla="*/ 54991 h 541338"/>
                  <a:gd name="connsiteX58" fmla="*/ 977021 w 1122265"/>
                  <a:gd name="connsiteY58" fmla="*/ 51420 h 541338"/>
                  <a:gd name="connsiteX59" fmla="*/ 977734 w 1122265"/>
                  <a:gd name="connsiteY59" fmla="*/ 51420 h 541338"/>
                  <a:gd name="connsiteX60" fmla="*/ 1032687 w 1122265"/>
                  <a:gd name="connsiteY60" fmla="*/ 26424 h 541338"/>
                  <a:gd name="connsiteX61" fmla="*/ 1033401 w 1122265"/>
                  <a:gd name="connsiteY61" fmla="*/ 26424 h 541338"/>
                  <a:gd name="connsiteX62" fmla="*/ 1037683 w 1122265"/>
                  <a:gd name="connsiteY62" fmla="*/ 26424 h 541338"/>
                  <a:gd name="connsiteX63" fmla="*/ 1039111 w 1122265"/>
                  <a:gd name="connsiteY63" fmla="*/ 26424 h 541338"/>
                  <a:gd name="connsiteX64" fmla="*/ 1078363 w 1122265"/>
                  <a:gd name="connsiteY64" fmla="*/ 37137 h 541338"/>
                  <a:gd name="connsiteX65" fmla="*/ 1081931 w 1122265"/>
                  <a:gd name="connsiteY65" fmla="*/ 39279 h 541338"/>
                  <a:gd name="connsiteX66" fmla="*/ 1084786 w 1122265"/>
                  <a:gd name="connsiteY66" fmla="*/ 40708 h 541338"/>
                  <a:gd name="connsiteX67" fmla="*/ 1085499 w 1122265"/>
                  <a:gd name="connsiteY67" fmla="*/ 41422 h 541338"/>
                  <a:gd name="connsiteX68" fmla="*/ 1088354 w 1122265"/>
                  <a:gd name="connsiteY68" fmla="*/ 43564 h 541338"/>
                  <a:gd name="connsiteX69" fmla="*/ 1089068 w 1122265"/>
                  <a:gd name="connsiteY69" fmla="*/ 44278 h 541338"/>
                  <a:gd name="connsiteX70" fmla="*/ 1091209 w 1122265"/>
                  <a:gd name="connsiteY70" fmla="*/ 45707 h 541338"/>
                  <a:gd name="connsiteX71" fmla="*/ 1094063 w 1122265"/>
                  <a:gd name="connsiteY71" fmla="*/ 47849 h 541338"/>
                  <a:gd name="connsiteX72" fmla="*/ 1094063 w 1122265"/>
                  <a:gd name="connsiteY72" fmla="*/ 48563 h 541338"/>
                  <a:gd name="connsiteX73" fmla="*/ 1101914 w 1122265"/>
                  <a:gd name="connsiteY73" fmla="*/ 165687 h 541338"/>
                  <a:gd name="connsiteX74" fmla="*/ 1070512 w 1122265"/>
                  <a:gd name="connsiteY74" fmla="*/ 203538 h 541338"/>
                  <a:gd name="connsiteX75" fmla="*/ 964888 w 1122265"/>
                  <a:gd name="connsiteY75" fmla="*/ 299950 h 541338"/>
                  <a:gd name="connsiteX76" fmla="*/ 955611 w 1122265"/>
                  <a:gd name="connsiteY76" fmla="*/ 306377 h 541338"/>
                  <a:gd name="connsiteX77" fmla="*/ 947046 w 1122265"/>
                  <a:gd name="connsiteY77" fmla="*/ 312091 h 541338"/>
                  <a:gd name="connsiteX78" fmla="*/ 805025 w 1122265"/>
                  <a:gd name="connsiteY78" fmla="*/ 379222 h 541338"/>
                  <a:gd name="connsiteX79" fmla="*/ 791465 w 1122265"/>
                  <a:gd name="connsiteY79" fmla="*/ 383507 h 541338"/>
                  <a:gd name="connsiteX80" fmla="*/ 787183 w 1122265"/>
                  <a:gd name="connsiteY80" fmla="*/ 384222 h 541338"/>
                  <a:gd name="connsiteX81" fmla="*/ 778619 w 1122265"/>
                  <a:gd name="connsiteY81" fmla="*/ 387078 h 541338"/>
                  <a:gd name="connsiteX82" fmla="*/ 772910 w 1122265"/>
                  <a:gd name="connsiteY82" fmla="*/ 388507 h 541338"/>
                  <a:gd name="connsiteX83" fmla="*/ 765059 w 1122265"/>
                  <a:gd name="connsiteY83" fmla="*/ 389935 h 541338"/>
                  <a:gd name="connsiteX84" fmla="*/ 758636 w 1122265"/>
                  <a:gd name="connsiteY84" fmla="*/ 392077 h 541338"/>
                  <a:gd name="connsiteX85" fmla="*/ 752927 w 1122265"/>
                  <a:gd name="connsiteY85" fmla="*/ 392792 h 541338"/>
                  <a:gd name="connsiteX86" fmla="*/ 723666 w 1122265"/>
                  <a:gd name="connsiteY86" fmla="*/ 399219 h 541338"/>
                  <a:gd name="connsiteX87" fmla="*/ 720812 w 1122265"/>
                  <a:gd name="connsiteY87" fmla="*/ 399219 h 541338"/>
                  <a:gd name="connsiteX88" fmla="*/ 710106 w 1122265"/>
                  <a:gd name="connsiteY88" fmla="*/ 401362 h 541338"/>
                  <a:gd name="connsiteX89" fmla="*/ 708679 w 1122265"/>
                  <a:gd name="connsiteY89" fmla="*/ 401362 h 541338"/>
                  <a:gd name="connsiteX90" fmla="*/ 649444 w 1122265"/>
                  <a:gd name="connsiteY90" fmla="*/ 407789 h 541338"/>
                  <a:gd name="connsiteX91" fmla="*/ 647303 w 1122265"/>
                  <a:gd name="connsiteY91" fmla="*/ 407789 h 541338"/>
                  <a:gd name="connsiteX92" fmla="*/ 636598 w 1122265"/>
                  <a:gd name="connsiteY92" fmla="*/ 408503 h 541338"/>
                  <a:gd name="connsiteX93" fmla="*/ 634457 w 1122265"/>
                  <a:gd name="connsiteY93" fmla="*/ 408503 h 541338"/>
                  <a:gd name="connsiteX94" fmla="*/ 620183 w 1122265"/>
                  <a:gd name="connsiteY94" fmla="*/ 408503 h 541338"/>
                  <a:gd name="connsiteX95" fmla="*/ 619470 w 1122265"/>
                  <a:gd name="connsiteY95" fmla="*/ 408503 h 541338"/>
                  <a:gd name="connsiteX96" fmla="*/ 611619 w 1122265"/>
                  <a:gd name="connsiteY96" fmla="*/ 408503 h 541338"/>
                  <a:gd name="connsiteX97" fmla="*/ 605196 w 1122265"/>
                  <a:gd name="connsiteY97" fmla="*/ 408503 h 541338"/>
                  <a:gd name="connsiteX98" fmla="*/ 598060 w 1122265"/>
                  <a:gd name="connsiteY98" fmla="*/ 408503 h 541338"/>
                  <a:gd name="connsiteX99" fmla="*/ 591637 w 1122265"/>
                  <a:gd name="connsiteY99" fmla="*/ 408503 h 541338"/>
                  <a:gd name="connsiteX100" fmla="*/ 583786 w 1122265"/>
                  <a:gd name="connsiteY100" fmla="*/ 407789 h 541338"/>
                  <a:gd name="connsiteX101" fmla="*/ 578077 w 1122265"/>
                  <a:gd name="connsiteY101" fmla="*/ 407789 h 541338"/>
                  <a:gd name="connsiteX102" fmla="*/ 565944 w 1122265"/>
                  <a:gd name="connsiteY102" fmla="*/ 407075 h 541338"/>
                  <a:gd name="connsiteX103" fmla="*/ 565231 w 1122265"/>
                  <a:gd name="connsiteY103" fmla="*/ 407075 h 541338"/>
                  <a:gd name="connsiteX104" fmla="*/ 484585 w 1122265"/>
                  <a:gd name="connsiteY104" fmla="*/ 401362 h 541338"/>
                  <a:gd name="connsiteX105" fmla="*/ 416073 w 1122265"/>
                  <a:gd name="connsiteY105" fmla="*/ 396362 h 541338"/>
                  <a:gd name="connsiteX106" fmla="*/ 410363 w 1122265"/>
                  <a:gd name="connsiteY106" fmla="*/ 396362 h 541338"/>
                  <a:gd name="connsiteX107" fmla="*/ 406795 w 1122265"/>
                  <a:gd name="connsiteY107" fmla="*/ 396362 h 541338"/>
                  <a:gd name="connsiteX108" fmla="*/ 392521 w 1122265"/>
                  <a:gd name="connsiteY108" fmla="*/ 397791 h 541338"/>
                  <a:gd name="connsiteX109" fmla="*/ 388239 w 1122265"/>
                  <a:gd name="connsiteY109" fmla="*/ 398505 h 541338"/>
                  <a:gd name="connsiteX110" fmla="*/ 388239 w 1122265"/>
                  <a:gd name="connsiteY110" fmla="*/ 399219 h 541338"/>
                  <a:gd name="connsiteX111" fmla="*/ 383957 w 1122265"/>
                  <a:gd name="connsiteY111" fmla="*/ 399933 h 541338"/>
                  <a:gd name="connsiteX112" fmla="*/ 383244 w 1122265"/>
                  <a:gd name="connsiteY112" fmla="*/ 400647 h 541338"/>
                  <a:gd name="connsiteX113" fmla="*/ 378961 w 1122265"/>
                  <a:gd name="connsiteY113" fmla="*/ 402076 h 541338"/>
                  <a:gd name="connsiteX114" fmla="*/ 21410 w 1122265"/>
                  <a:gd name="connsiteY114" fmla="*/ 540624 h 541338"/>
                  <a:gd name="connsiteX115" fmla="*/ 15701 w 1122265"/>
                  <a:gd name="connsiteY115" fmla="*/ 541338 h 541338"/>
                  <a:gd name="connsiteX116" fmla="*/ 7137 w 1122265"/>
                  <a:gd name="connsiteY116" fmla="*/ 538481 h 541338"/>
                  <a:gd name="connsiteX117" fmla="*/ 0 w 1122265"/>
                  <a:gd name="connsiteY117" fmla="*/ 525626 h 541338"/>
                  <a:gd name="connsiteX118" fmla="*/ 0 w 1122265"/>
                  <a:gd name="connsiteY118" fmla="*/ 209251 h 541338"/>
                  <a:gd name="connsiteX119" fmla="*/ 7851 w 1122265"/>
                  <a:gd name="connsiteY119" fmla="*/ 195682 h 541338"/>
                  <a:gd name="connsiteX120" fmla="*/ 309735 w 1122265"/>
                  <a:gd name="connsiteY120" fmla="*/ 24282 h 541338"/>
                  <a:gd name="connsiteX121" fmla="*/ 315444 w 1122265"/>
                  <a:gd name="connsiteY121" fmla="*/ 21425 h 541338"/>
                  <a:gd name="connsiteX122" fmla="*/ 317585 w 1122265"/>
                  <a:gd name="connsiteY122" fmla="*/ 19997 h 541338"/>
                  <a:gd name="connsiteX123" fmla="*/ 320440 w 1122265"/>
                  <a:gd name="connsiteY123" fmla="*/ 18568 h 541338"/>
                  <a:gd name="connsiteX124" fmla="*/ 324009 w 1122265"/>
                  <a:gd name="connsiteY124" fmla="*/ 17140 h 541338"/>
                  <a:gd name="connsiteX125" fmla="*/ 326150 w 1122265"/>
                  <a:gd name="connsiteY125" fmla="*/ 15712 h 541338"/>
                  <a:gd name="connsiteX126" fmla="*/ 329718 w 1122265"/>
                  <a:gd name="connsiteY126" fmla="*/ 14283 h 541338"/>
                  <a:gd name="connsiteX127" fmla="*/ 331859 w 1122265"/>
                  <a:gd name="connsiteY127" fmla="*/ 13569 h 541338"/>
                  <a:gd name="connsiteX128" fmla="*/ 336141 w 1122265"/>
                  <a:gd name="connsiteY128" fmla="*/ 12141 h 541338"/>
                  <a:gd name="connsiteX129" fmla="*/ 337568 w 1122265"/>
                  <a:gd name="connsiteY129" fmla="*/ 11427 h 541338"/>
                  <a:gd name="connsiteX130" fmla="*/ 341850 w 1122265"/>
                  <a:gd name="connsiteY130" fmla="*/ 9998 h 541338"/>
                  <a:gd name="connsiteX131" fmla="*/ 342564 w 1122265"/>
                  <a:gd name="connsiteY131" fmla="*/ 9284 h 541338"/>
                  <a:gd name="connsiteX132" fmla="*/ 347560 w 1122265"/>
                  <a:gd name="connsiteY132" fmla="*/ 7856 h 541338"/>
                  <a:gd name="connsiteX133" fmla="*/ 348273 w 1122265"/>
                  <a:gd name="connsiteY133" fmla="*/ 7856 h 541338"/>
                  <a:gd name="connsiteX134" fmla="*/ 381816 w 1122265"/>
                  <a:gd name="connsiteY134" fmla="*/ 714 h 541338"/>
                  <a:gd name="connsiteX135" fmla="*/ 383244 w 1122265"/>
                  <a:gd name="connsiteY135" fmla="*/ 714 h 541338"/>
                  <a:gd name="connsiteX136" fmla="*/ 386812 w 1122265"/>
                  <a:gd name="connsiteY136" fmla="*/ 714 h 541338"/>
                  <a:gd name="connsiteX137" fmla="*/ 389667 w 1122265"/>
                  <a:gd name="connsiteY137" fmla="*/ 0 h 54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Lst>
                <a:rect l="l" t="t" r="r" b="b"/>
                <a:pathLst>
                  <a:path w="1122265" h="541338">
                    <a:moveTo>
                      <a:pt x="408151" y="31591"/>
                    </a:moveTo>
                    <a:cubicBezTo>
                      <a:pt x="378855" y="30162"/>
                      <a:pt x="349559" y="37308"/>
                      <a:pt x="324550" y="51601"/>
                    </a:cubicBezTo>
                    <a:cubicBezTo>
                      <a:pt x="324550" y="51601"/>
                      <a:pt x="324550" y="51601"/>
                      <a:pt x="30162" y="218820"/>
                    </a:cubicBezTo>
                    <a:cubicBezTo>
                      <a:pt x="30162" y="218820"/>
                      <a:pt x="30162" y="218820"/>
                      <a:pt x="30162" y="503237"/>
                    </a:cubicBezTo>
                    <a:cubicBezTo>
                      <a:pt x="30162" y="503237"/>
                      <a:pt x="30162" y="503237"/>
                      <a:pt x="366708" y="373177"/>
                    </a:cubicBezTo>
                    <a:cubicBezTo>
                      <a:pt x="383142" y="366746"/>
                      <a:pt x="400291" y="363887"/>
                      <a:pt x="417440" y="365316"/>
                    </a:cubicBezTo>
                    <a:cubicBezTo>
                      <a:pt x="417440" y="365316"/>
                      <a:pt x="417440" y="365316"/>
                      <a:pt x="566778" y="376036"/>
                    </a:cubicBezTo>
                    <a:cubicBezTo>
                      <a:pt x="643947" y="381753"/>
                      <a:pt x="721117" y="372463"/>
                      <a:pt x="795429" y="349595"/>
                    </a:cubicBezTo>
                    <a:cubicBezTo>
                      <a:pt x="893320" y="318867"/>
                      <a:pt x="979779" y="261697"/>
                      <a:pt x="1046230" y="183090"/>
                    </a:cubicBezTo>
                    <a:cubicBezTo>
                      <a:pt x="1046230" y="183090"/>
                      <a:pt x="1046230" y="183090"/>
                      <a:pt x="1078384" y="145930"/>
                    </a:cubicBezTo>
                    <a:cubicBezTo>
                      <a:pt x="1096962" y="123777"/>
                      <a:pt x="1094819" y="90904"/>
                      <a:pt x="1073383" y="71610"/>
                    </a:cubicBezTo>
                    <a:cubicBezTo>
                      <a:pt x="1062665" y="62320"/>
                      <a:pt x="1049088" y="57317"/>
                      <a:pt x="1034798" y="58032"/>
                    </a:cubicBezTo>
                    <a:cubicBezTo>
                      <a:pt x="1020507" y="58747"/>
                      <a:pt x="1006931" y="65178"/>
                      <a:pt x="997642" y="75897"/>
                    </a:cubicBezTo>
                    <a:cubicBezTo>
                      <a:pt x="997642" y="75897"/>
                      <a:pt x="997642" y="75897"/>
                      <a:pt x="949768" y="129494"/>
                    </a:cubicBezTo>
                    <a:cubicBezTo>
                      <a:pt x="911183" y="173800"/>
                      <a:pt x="860451" y="205243"/>
                      <a:pt x="804003" y="220964"/>
                    </a:cubicBezTo>
                    <a:cubicBezTo>
                      <a:pt x="738980" y="239544"/>
                      <a:pt x="668956" y="235257"/>
                      <a:pt x="606792" y="210245"/>
                    </a:cubicBezTo>
                    <a:cubicBezTo>
                      <a:pt x="606792" y="210245"/>
                      <a:pt x="606792" y="210245"/>
                      <a:pt x="551772" y="188092"/>
                    </a:cubicBezTo>
                    <a:cubicBezTo>
                      <a:pt x="545342" y="185234"/>
                      <a:pt x="541054" y="178802"/>
                      <a:pt x="542483" y="171656"/>
                    </a:cubicBezTo>
                    <a:cubicBezTo>
                      <a:pt x="543198" y="164510"/>
                      <a:pt x="548914" y="158793"/>
                      <a:pt x="556060" y="158078"/>
                    </a:cubicBezTo>
                    <a:cubicBezTo>
                      <a:pt x="556060" y="158078"/>
                      <a:pt x="556060" y="158078"/>
                      <a:pt x="713972" y="142357"/>
                    </a:cubicBezTo>
                    <a:cubicBezTo>
                      <a:pt x="738980" y="140213"/>
                      <a:pt x="757558" y="119489"/>
                      <a:pt x="757558" y="95192"/>
                    </a:cubicBezTo>
                    <a:cubicBezTo>
                      <a:pt x="757558" y="69466"/>
                      <a:pt x="737551" y="48742"/>
                      <a:pt x="711828" y="47313"/>
                    </a:cubicBezTo>
                    <a:cubicBezTo>
                      <a:pt x="711828" y="47313"/>
                      <a:pt x="711828" y="47313"/>
                      <a:pt x="408151" y="31591"/>
                    </a:cubicBezTo>
                    <a:close/>
                    <a:moveTo>
                      <a:pt x="389667" y="0"/>
                    </a:moveTo>
                    <a:cubicBezTo>
                      <a:pt x="391094" y="0"/>
                      <a:pt x="391808" y="0"/>
                      <a:pt x="393235" y="0"/>
                    </a:cubicBezTo>
                    <a:cubicBezTo>
                      <a:pt x="393949" y="0"/>
                      <a:pt x="395376" y="0"/>
                      <a:pt x="396090" y="0"/>
                    </a:cubicBezTo>
                    <a:cubicBezTo>
                      <a:pt x="397517" y="0"/>
                      <a:pt x="398231" y="0"/>
                      <a:pt x="398944" y="0"/>
                    </a:cubicBezTo>
                    <a:cubicBezTo>
                      <a:pt x="400372" y="0"/>
                      <a:pt x="401085" y="0"/>
                      <a:pt x="402513" y="0"/>
                    </a:cubicBezTo>
                    <a:cubicBezTo>
                      <a:pt x="404654" y="0"/>
                      <a:pt x="407508" y="0"/>
                      <a:pt x="410363" y="0"/>
                    </a:cubicBezTo>
                    <a:cubicBezTo>
                      <a:pt x="410363" y="0"/>
                      <a:pt x="410363" y="0"/>
                      <a:pt x="714389" y="15712"/>
                    </a:cubicBezTo>
                    <a:cubicBezTo>
                      <a:pt x="742222" y="17140"/>
                      <a:pt x="765773" y="33566"/>
                      <a:pt x="779333" y="56419"/>
                    </a:cubicBezTo>
                    <a:cubicBezTo>
                      <a:pt x="780047" y="57848"/>
                      <a:pt x="780760" y="59276"/>
                      <a:pt x="781474" y="60704"/>
                    </a:cubicBezTo>
                    <a:cubicBezTo>
                      <a:pt x="784329" y="66418"/>
                      <a:pt x="786470" y="72845"/>
                      <a:pt x="787897" y="79273"/>
                    </a:cubicBezTo>
                    <a:cubicBezTo>
                      <a:pt x="788611" y="84272"/>
                      <a:pt x="789324" y="89271"/>
                      <a:pt x="789324" y="94984"/>
                    </a:cubicBezTo>
                    <a:cubicBezTo>
                      <a:pt x="789324" y="97127"/>
                      <a:pt x="789324" y="98555"/>
                      <a:pt x="788611" y="100698"/>
                    </a:cubicBezTo>
                    <a:cubicBezTo>
                      <a:pt x="788611" y="100698"/>
                      <a:pt x="788611" y="101412"/>
                      <a:pt x="788611" y="101412"/>
                    </a:cubicBezTo>
                    <a:cubicBezTo>
                      <a:pt x="788611" y="103554"/>
                      <a:pt x="788611" y="104983"/>
                      <a:pt x="787897" y="107125"/>
                    </a:cubicBezTo>
                    <a:cubicBezTo>
                      <a:pt x="785042" y="125693"/>
                      <a:pt x="775765" y="142119"/>
                      <a:pt x="762918" y="154260"/>
                    </a:cubicBezTo>
                    <a:cubicBezTo>
                      <a:pt x="762918" y="154260"/>
                      <a:pt x="762205" y="154260"/>
                      <a:pt x="762205" y="154260"/>
                    </a:cubicBezTo>
                    <a:cubicBezTo>
                      <a:pt x="760777" y="155688"/>
                      <a:pt x="759350" y="156403"/>
                      <a:pt x="757923" y="157831"/>
                    </a:cubicBezTo>
                    <a:cubicBezTo>
                      <a:pt x="756495" y="159259"/>
                      <a:pt x="755068" y="159973"/>
                      <a:pt x="753641" y="160688"/>
                    </a:cubicBezTo>
                    <a:cubicBezTo>
                      <a:pt x="752927" y="161402"/>
                      <a:pt x="752927" y="161402"/>
                      <a:pt x="752927" y="161402"/>
                    </a:cubicBezTo>
                    <a:cubicBezTo>
                      <a:pt x="751500" y="162116"/>
                      <a:pt x="750072" y="163544"/>
                      <a:pt x="748645" y="164258"/>
                    </a:cubicBezTo>
                    <a:cubicBezTo>
                      <a:pt x="747931" y="164258"/>
                      <a:pt x="747218" y="164258"/>
                      <a:pt x="747218" y="164973"/>
                    </a:cubicBezTo>
                    <a:cubicBezTo>
                      <a:pt x="745790" y="165687"/>
                      <a:pt x="744363" y="166401"/>
                      <a:pt x="742222" y="167115"/>
                    </a:cubicBezTo>
                    <a:cubicBezTo>
                      <a:pt x="742222" y="167115"/>
                      <a:pt x="741508" y="167115"/>
                      <a:pt x="741508" y="167829"/>
                    </a:cubicBezTo>
                    <a:cubicBezTo>
                      <a:pt x="740081" y="167829"/>
                      <a:pt x="738653" y="168543"/>
                      <a:pt x="737226" y="169258"/>
                    </a:cubicBezTo>
                    <a:cubicBezTo>
                      <a:pt x="730803" y="171400"/>
                      <a:pt x="724380" y="172828"/>
                      <a:pt x="717957" y="173543"/>
                    </a:cubicBezTo>
                    <a:cubicBezTo>
                      <a:pt x="717957" y="173543"/>
                      <a:pt x="717957" y="173543"/>
                      <a:pt x="623752" y="182827"/>
                    </a:cubicBezTo>
                    <a:cubicBezTo>
                      <a:pt x="661577" y="197110"/>
                      <a:pt x="702256" y="202823"/>
                      <a:pt x="742222" y="199967"/>
                    </a:cubicBezTo>
                    <a:cubicBezTo>
                      <a:pt x="752927" y="199253"/>
                      <a:pt x="763632" y="197824"/>
                      <a:pt x="774337" y="195682"/>
                    </a:cubicBezTo>
                    <a:cubicBezTo>
                      <a:pt x="777906" y="194968"/>
                      <a:pt x="780760" y="194253"/>
                      <a:pt x="784329" y="193539"/>
                    </a:cubicBezTo>
                    <a:cubicBezTo>
                      <a:pt x="785042" y="193539"/>
                      <a:pt x="785042" y="193539"/>
                      <a:pt x="785756" y="192825"/>
                    </a:cubicBezTo>
                    <a:cubicBezTo>
                      <a:pt x="789324" y="192111"/>
                      <a:pt x="792179" y="191397"/>
                      <a:pt x="795747" y="190683"/>
                    </a:cubicBezTo>
                    <a:cubicBezTo>
                      <a:pt x="805739" y="187826"/>
                      <a:pt x="815730" y="184255"/>
                      <a:pt x="825722" y="179970"/>
                    </a:cubicBezTo>
                    <a:cubicBezTo>
                      <a:pt x="856410" y="167829"/>
                      <a:pt x="884243" y="149975"/>
                      <a:pt x="908508" y="127122"/>
                    </a:cubicBezTo>
                    <a:cubicBezTo>
                      <a:pt x="914931" y="121408"/>
                      <a:pt x="920641" y="114981"/>
                      <a:pt x="927064" y="108553"/>
                    </a:cubicBezTo>
                    <a:cubicBezTo>
                      <a:pt x="927064" y="108553"/>
                      <a:pt x="927064" y="108553"/>
                      <a:pt x="974166" y="54991"/>
                    </a:cubicBezTo>
                    <a:cubicBezTo>
                      <a:pt x="975593" y="53563"/>
                      <a:pt x="976307" y="52848"/>
                      <a:pt x="977021" y="51420"/>
                    </a:cubicBezTo>
                    <a:cubicBezTo>
                      <a:pt x="977734" y="51420"/>
                      <a:pt x="977734" y="51420"/>
                      <a:pt x="977734" y="51420"/>
                    </a:cubicBezTo>
                    <a:cubicBezTo>
                      <a:pt x="992722" y="36423"/>
                      <a:pt x="1011991" y="27853"/>
                      <a:pt x="1032687" y="26424"/>
                    </a:cubicBezTo>
                    <a:cubicBezTo>
                      <a:pt x="1033401" y="26424"/>
                      <a:pt x="1033401" y="26424"/>
                      <a:pt x="1033401" y="26424"/>
                    </a:cubicBezTo>
                    <a:cubicBezTo>
                      <a:pt x="1034828" y="26424"/>
                      <a:pt x="1036256" y="26424"/>
                      <a:pt x="1037683" y="26424"/>
                    </a:cubicBezTo>
                    <a:cubicBezTo>
                      <a:pt x="1037683" y="26424"/>
                      <a:pt x="1038397" y="26424"/>
                      <a:pt x="1039111" y="26424"/>
                    </a:cubicBezTo>
                    <a:cubicBezTo>
                      <a:pt x="1052670" y="26424"/>
                      <a:pt x="1066230" y="30709"/>
                      <a:pt x="1078363" y="37137"/>
                    </a:cubicBezTo>
                    <a:cubicBezTo>
                      <a:pt x="1079790" y="37851"/>
                      <a:pt x="1080504" y="38565"/>
                      <a:pt x="1081931" y="39279"/>
                    </a:cubicBezTo>
                    <a:cubicBezTo>
                      <a:pt x="1083358" y="39993"/>
                      <a:pt x="1084072" y="40708"/>
                      <a:pt x="1084786" y="40708"/>
                    </a:cubicBezTo>
                    <a:cubicBezTo>
                      <a:pt x="1085499" y="41422"/>
                      <a:pt x="1085499" y="41422"/>
                      <a:pt x="1085499" y="41422"/>
                    </a:cubicBezTo>
                    <a:cubicBezTo>
                      <a:pt x="1086213" y="42136"/>
                      <a:pt x="1087640" y="42850"/>
                      <a:pt x="1088354" y="43564"/>
                    </a:cubicBezTo>
                    <a:cubicBezTo>
                      <a:pt x="1088354" y="43564"/>
                      <a:pt x="1089068" y="44278"/>
                      <a:pt x="1089068" y="44278"/>
                    </a:cubicBezTo>
                    <a:cubicBezTo>
                      <a:pt x="1089781" y="44993"/>
                      <a:pt x="1090495" y="44993"/>
                      <a:pt x="1091209" y="45707"/>
                    </a:cubicBezTo>
                    <a:cubicBezTo>
                      <a:pt x="1091922" y="46421"/>
                      <a:pt x="1092636" y="47135"/>
                      <a:pt x="1094063" y="47849"/>
                    </a:cubicBezTo>
                    <a:cubicBezTo>
                      <a:pt x="1094063" y="47849"/>
                      <a:pt x="1094063" y="48563"/>
                      <a:pt x="1094063" y="48563"/>
                    </a:cubicBezTo>
                    <a:cubicBezTo>
                      <a:pt x="1128320" y="79273"/>
                      <a:pt x="1131888" y="130693"/>
                      <a:pt x="1101914" y="165687"/>
                    </a:cubicBezTo>
                    <a:cubicBezTo>
                      <a:pt x="1101914" y="165687"/>
                      <a:pt x="1101914" y="165687"/>
                      <a:pt x="1070512" y="203538"/>
                    </a:cubicBezTo>
                    <a:cubicBezTo>
                      <a:pt x="1039111" y="239960"/>
                      <a:pt x="1003427" y="272812"/>
                      <a:pt x="964888" y="299950"/>
                    </a:cubicBezTo>
                    <a:cubicBezTo>
                      <a:pt x="962034" y="302092"/>
                      <a:pt x="958465" y="304235"/>
                      <a:pt x="955611" y="306377"/>
                    </a:cubicBezTo>
                    <a:cubicBezTo>
                      <a:pt x="952756" y="308520"/>
                      <a:pt x="949901" y="310662"/>
                      <a:pt x="947046" y="312091"/>
                    </a:cubicBezTo>
                    <a:cubicBezTo>
                      <a:pt x="903512" y="340657"/>
                      <a:pt x="855696" y="363511"/>
                      <a:pt x="805025" y="379222"/>
                    </a:cubicBezTo>
                    <a:cubicBezTo>
                      <a:pt x="800743" y="380651"/>
                      <a:pt x="796461" y="382079"/>
                      <a:pt x="791465" y="383507"/>
                    </a:cubicBezTo>
                    <a:cubicBezTo>
                      <a:pt x="790038" y="383507"/>
                      <a:pt x="788611" y="384222"/>
                      <a:pt x="787183" y="384222"/>
                    </a:cubicBezTo>
                    <a:cubicBezTo>
                      <a:pt x="784329" y="384936"/>
                      <a:pt x="781474" y="386364"/>
                      <a:pt x="778619" y="387078"/>
                    </a:cubicBezTo>
                    <a:cubicBezTo>
                      <a:pt x="776478" y="387078"/>
                      <a:pt x="774337" y="387792"/>
                      <a:pt x="772910" y="388507"/>
                    </a:cubicBezTo>
                    <a:cubicBezTo>
                      <a:pt x="770055" y="389221"/>
                      <a:pt x="767914" y="389221"/>
                      <a:pt x="765059" y="389935"/>
                    </a:cubicBezTo>
                    <a:cubicBezTo>
                      <a:pt x="762918" y="390649"/>
                      <a:pt x="760777" y="391363"/>
                      <a:pt x="758636" y="392077"/>
                    </a:cubicBezTo>
                    <a:cubicBezTo>
                      <a:pt x="756495" y="392077"/>
                      <a:pt x="755068" y="392792"/>
                      <a:pt x="752927" y="392792"/>
                    </a:cubicBezTo>
                    <a:cubicBezTo>
                      <a:pt x="742936" y="394934"/>
                      <a:pt x="732944" y="397077"/>
                      <a:pt x="723666" y="399219"/>
                    </a:cubicBezTo>
                    <a:cubicBezTo>
                      <a:pt x="722239" y="399219"/>
                      <a:pt x="721525" y="399219"/>
                      <a:pt x="720812" y="399219"/>
                    </a:cubicBezTo>
                    <a:cubicBezTo>
                      <a:pt x="717243" y="399933"/>
                      <a:pt x="713675" y="400647"/>
                      <a:pt x="710106" y="401362"/>
                    </a:cubicBezTo>
                    <a:cubicBezTo>
                      <a:pt x="709393" y="401362"/>
                      <a:pt x="709393" y="401362"/>
                      <a:pt x="708679" y="401362"/>
                    </a:cubicBezTo>
                    <a:cubicBezTo>
                      <a:pt x="688696" y="404218"/>
                      <a:pt x="669427" y="406361"/>
                      <a:pt x="649444" y="407789"/>
                    </a:cubicBezTo>
                    <a:cubicBezTo>
                      <a:pt x="648730" y="407789"/>
                      <a:pt x="648017" y="407789"/>
                      <a:pt x="647303" y="407789"/>
                    </a:cubicBezTo>
                    <a:cubicBezTo>
                      <a:pt x="643735" y="407789"/>
                      <a:pt x="640166" y="407789"/>
                      <a:pt x="636598" y="408503"/>
                    </a:cubicBezTo>
                    <a:cubicBezTo>
                      <a:pt x="635884" y="408503"/>
                      <a:pt x="635171" y="408503"/>
                      <a:pt x="634457" y="408503"/>
                    </a:cubicBezTo>
                    <a:cubicBezTo>
                      <a:pt x="629461" y="408503"/>
                      <a:pt x="625179" y="408503"/>
                      <a:pt x="620183" y="408503"/>
                    </a:cubicBezTo>
                    <a:cubicBezTo>
                      <a:pt x="620183" y="408503"/>
                      <a:pt x="619470" y="408503"/>
                      <a:pt x="619470" y="408503"/>
                    </a:cubicBezTo>
                    <a:cubicBezTo>
                      <a:pt x="616615" y="408503"/>
                      <a:pt x="613760" y="408503"/>
                      <a:pt x="611619" y="408503"/>
                    </a:cubicBezTo>
                    <a:cubicBezTo>
                      <a:pt x="609478" y="408503"/>
                      <a:pt x="607337" y="408503"/>
                      <a:pt x="605196" y="408503"/>
                    </a:cubicBezTo>
                    <a:cubicBezTo>
                      <a:pt x="603055" y="408503"/>
                      <a:pt x="600201" y="408503"/>
                      <a:pt x="598060" y="408503"/>
                    </a:cubicBezTo>
                    <a:cubicBezTo>
                      <a:pt x="595919" y="408503"/>
                      <a:pt x="593778" y="408503"/>
                      <a:pt x="591637" y="408503"/>
                    </a:cubicBezTo>
                    <a:cubicBezTo>
                      <a:pt x="588782" y="408503"/>
                      <a:pt x="586641" y="408503"/>
                      <a:pt x="583786" y="407789"/>
                    </a:cubicBezTo>
                    <a:cubicBezTo>
                      <a:pt x="581645" y="407789"/>
                      <a:pt x="580218" y="407789"/>
                      <a:pt x="578077" y="407789"/>
                    </a:cubicBezTo>
                    <a:cubicBezTo>
                      <a:pt x="574508" y="407789"/>
                      <a:pt x="570226" y="407075"/>
                      <a:pt x="565944" y="407075"/>
                    </a:cubicBezTo>
                    <a:cubicBezTo>
                      <a:pt x="565944" y="407075"/>
                      <a:pt x="565231" y="407075"/>
                      <a:pt x="565231" y="407075"/>
                    </a:cubicBezTo>
                    <a:cubicBezTo>
                      <a:pt x="565231" y="407075"/>
                      <a:pt x="565231" y="407075"/>
                      <a:pt x="484585" y="401362"/>
                    </a:cubicBezTo>
                    <a:cubicBezTo>
                      <a:pt x="484585" y="401362"/>
                      <a:pt x="484585" y="401362"/>
                      <a:pt x="416073" y="396362"/>
                    </a:cubicBezTo>
                    <a:cubicBezTo>
                      <a:pt x="414645" y="396362"/>
                      <a:pt x="412504" y="396362"/>
                      <a:pt x="410363" y="396362"/>
                    </a:cubicBezTo>
                    <a:cubicBezTo>
                      <a:pt x="409649" y="396362"/>
                      <a:pt x="408222" y="396362"/>
                      <a:pt x="406795" y="396362"/>
                    </a:cubicBezTo>
                    <a:cubicBezTo>
                      <a:pt x="401799" y="396362"/>
                      <a:pt x="397517" y="397077"/>
                      <a:pt x="392521" y="397791"/>
                    </a:cubicBezTo>
                    <a:cubicBezTo>
                      <a:pt x="391094" y="398505"/>
                      <a:pt x="389667" y="398505"/>
                      <a:pt x="388239" y="398505"/>
                    </a:cubicBezTo>
                    <a:cubicBezTo>
                      <a:pt x="388239" y="399219"/>
                      <a:pt x="388239" y="399219"/>
                      <a:pt x="388239" y="399219"/>
                    </a:cubicBezTo>
                    <a:cubicBezTo>
                      <a:pt x="386812" y="399219"/>
                      <a:pt x="385385" y="399933"/>
                      <a:pt x="383957" y="399933"/>
                    </a:cubicBezTo>
                    <a:cubicBezTo>
                      <a:pt x="383957" y="399933"/>
                      <a:pt x="383957" y="399933"/>
                      <a:pt x="383244" y="400647"/>
                    </a:cubicBezTo>
                    <a:cubicBezTo>
                      <a:pt x="381816" y="400647"/>
                      <a:pt x="380389" y="401362"/>
                      <a:pt x="378961" y="402076"/>
                    </a:cubicBezTo>
                    <a:cubicBezTo>
                      <a:pt x="378961" y="402076"/>
                      <a:pt x="378961" y="402076"/>
                      <a:pt x="21410" y="540624"/>
                    </a:cubicBezTo>
                    <a:cubicBezTo>
                      <a:pt x="19983" y="541338"/>
                      <a:pt x="17842" y="541338"/>
                      <a:pt x="15701" y="541338"/>
                    </a:cubicBezTo>
                    <a:cubicBezTo>
                      <a:pt x="12846" y="541338"/>
                      <a:pt x="9992" y="540624"/>
                      <a:pt x="7137" y="538481"/>
                    </a:cubicBezTo>
                    <a:cubicBezTo>
                      <a:pt x="2855" y="535625"/>
                      <a:pt x="0" y="530626"/>
                      <a:pt x="0" y="525626"/>
                    </a:cubicBezTo>
                    <a:cubicBezTo>
                      <a:pt x="0" y="525626"/>
                      <a:pt x="0" y="525626"/>
                      <a:pt x="0" y="209251"/>
                    </a:cubicBezTo>
                    <a:cubicBezTo>
                      <a:pt x="0" y="203538"/>
                      <a:pt x="3569" y="198538"/>
                      <a:pt x="7851" y="195682"/>
                    </a:cubicBezTo>
                    <a:cubicBezTo>
                      <a:pt x="7851" y="195682"/>
                      <a:pt x="7851" y="195682"/>
                      <a:pt x="309735" y="24282"/>
                    </a:cubicBezTo>
                    <a:cubicBezTo>
                      <a:pt x="311162" y="22853"/>
                      <a:pt x="313303" y="22139"/>
                      <a:pt x="315444" y="21425"/>
                    </a:cubicBezTo>
                    <a:cubicBezTo>
                      <a:pt x="316158" y="20711"/>
                      <a:pt x="316872" y="20711"/>
                      <a:pt x="317585" y="19997"/>
                    </a:cubicBezTo>
                    <a:cubicBezTo>
                      <a:pt x="318299" y="19283"/>
                      <a:pt x="319726" y="18568"/>
                      <a:pt x="320440" y="18568"/>
                    </a:cubicBezTo>
                    <a:cubicBezTo>
                      <a:pt x="321868" y="17854"/>
                      <a:pt x="322581" y="17140"/>
                      <a:pt x="324009" y="17140"/>
                    </a:cubicBezTo>
                    <a:cubicBezTo>
                      <a:pt x="324722" y="16426"/>
                      <a:pt x="325436" y="16426"/>
                      <a:pt x="326150" y="15712"/>
                    </a:cubicBezTo>
                    <a:cubicBezTo>
                      <a:pt x="327577" y="14998"/>
                      <a:pt x="329004" y="14998"/>
                      <a:pt x="329718" y="14283"/>
                    </a:cubicBezTo>
                    <a:cubicBezTo>
                      <a:pt x="330432" y="14283"/>
                      <a:pt x="331145" y="13569"/>
                      <a:pt x="331859" y="13569"/>
                    </a:cubicBezTo>
                    <a:cubicBezTo>
                      <a:pt x="333286" y="12855"/>
                      <a:pt x="334714" y="12141"/>
                      <a:pt x="336141" y="12141"/>
                    </a:cubicBezTo>
                    <a:cubicBezTo>
                      <a:pt x="336141" y="11427"/>
                      <a:pt x="336855" y="11427"/>
                      <a:pt x="337568" y="11427"/>
                    </a:cubicBezTo>
                    <a:cubicBezTo>
                      <a:pt x="338996" y="10713"/>
                      <a:pt x="340423" y="9998"/>
                      <a:pt x="341850" y="9998"/>
                    </a:cubicBezTo>
                    <a:cubicBezTo>
                      <a:pt x="342564" y="9284"/>
                      <a:pt x="342564" y="9284"/>
                      <a:pt x="342564" y="9284"/>
                    </a:cubicBezTo>
                    <a:cubicBezTo>
                      <a:pt x="344705" y="8570"/>
                      <a:pt x="346132" y="8570"/>
                      <a:pt x="347560" y="7856"/>
                    </a:cubicBezTo>
                    <a:cubicBezTo>
                      <a:pt x="348273" y="7856"/>
                      <a:pt x="348273" y="7856"/>
                      <a:pt x="348273" y="7856"/>
                    </a:cubicBezTo>
                    <a:cubicBezTo>
                      <a:pt x="359692" y="4285"/>
                      <a:pt x="370397" y="2143"/>
                      <a:pt x="381816" y="714"/>
                    </a:cubicBezTo>
                    <a:cubicBezTo>
                      <a:pt x="382530" y="714"/>
                      <a:pt x="383244" y="714"/>
                      <a:pt x="383244" y="714"/>
                    </a:cubicBezTo>
                    <a:cubicBezTo>
                      <a:pt x="384671" y="714"/>
                      <a:pt x="386098" y="714"/>
                      <a:pt x="386812" y="714"/>
                    </a:cubicBezTo>
                    <a:cubicBezTo>
                      <a:pt x="388239" y="714"/>
                      <a:pt x="388953" y="714"/>
                      <a:pt x="389667"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cxnSp>
        <p:nvCxnSpPr>
          <p:cNvPr id="67" name="Straight Connector 66">
            <a:extLst>
              <a:ext uri="{FF2B5EF4-FFF2-40B4-BE49-F238E27FC236}">
                <a16:creationId xmlns:a16="http://schemas.microsoft.com/office/drawing/2014/main" id="{098CEABB-616C-4CC6-9938-1444E0C52686}"/>
              </a:ext>
            </a:extLst>
          </p:cNvPr>
          <p:cNvCxnSpPr>
            <a:cxnSpLocks/>
          </p:cNvCxnSpPr>
          <p:nvPr/>
        </p:nvCxnSpPr>
        <p:spPr>
          <a:xfrm rot="5400000">
            <a:off x="7392929" y="472725"/>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99012A19-A164-4170-A15E-1DB5A8A0BDD8}"/>
              </a:ext>
            </a:extLst>
          </p:cNvPr>
          <p:cNvSpPr txBox="1"/>
          <p:nvPr/>
        </p:nvSpPr>
        <p:spPr>
          <a:xfrm>
            <a:off x="8335476" y="0"/>
            <a:ext cx="2759242"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RESIDENCES</a:t>
            </a:r>
          </a:p>
        </p:txBody>
      </p:sp>
    </p:spTree>
    <p:extLst>
      <p:ext uri="{BB962C8B-B14F-4D97-AF65-F5344CB8AC3E}">
        <p14:creationId xmlns:p14="http://schemas.microsoft.com/office/powerpoint/2010/main" val="4502958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2400" dirty="0">
              <a:solidFill>
                <a:srgbClr val="FFFFFF"/>
              </a:solidFill>
              <a:sym typeface="Trebuchet MS" panose="020B0603020202020204" pitchFamily="34" charset="0"/>
            </a:endParaRPr>
          </a:p>
        </p:txBody>
      </p:sp>
      <p:sp>
        <p:nvSpPr>
          <p:cNvPr id="3" name="Title 2"/>
          <p:cNvSpPr>
            <a:spLocks noGrp="1"/>
          </p:cNvSpPr>
          <p:nvPr>
            <p:ph type="title"/>
          </p:nvPr>
        </p:nvSpPr>
        <p:spPr>
          <a:xfrm>
            <a:off x="629999" y="622800"/>
            <a:ext cx="11266717" cy="332399"/>
          </a:xfrm>
        </p:spPr>
        <p:txBody>
          <a:bodyPr/>
          <a:lstStyle/>
          <a:p>
            <a:r>
              <a:rPr lang="en-US" dirty="0">
                <a:solidFill>
                  <a:srgbClr val="29BA74"/>
                </a:solidFill>
              </a:rPr>
              <a:t>Recommended protocols for </a:t>
            </a:r>
            <a:r>
              <a:rPr lang="en-US" b="1" dirty="0">
                <a:solidFill>
                  <a:srgbClr val="29BA74"/>
                </a:solidFill>
              </a:rPr>
              <a:t>campus residences</a:t>
            </a:r>
            <a:r>
              <a:rPr lang="en-US" dirty="0">
                <a:solidFill>
                  <a:srgbClr val="29BA74"/>
                </a:solidFill>
              </a:rPr>
              <a:t> to resume operations (2/2)</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3074284" y="1009339"/>
            <a:ext cx="0" cy="524610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2A93389B-ED2D-4237-96BE-2A76427CE1C8}"/>
              </a:ext>
            </a:extLst>
          </p:cNvPr>
          <p:cNvSpPr/>
          <p:nvPr/>
        </p:nvSpPr>
        <p:spPr>
          <a:xfrm>
            <a:off x="630000" y="1202106"/>
            <a:ext cx="2296074" cy="1014174"/>
          </a:xfrm>
          <a:prstGeom prst="rect">
            <a:avLst/>
          </a:prstGeom>
          <a:solidFill>
            <a:srgbClr val="FFFFFF"/>
          </a:solidFill>
          <a:ln w="19050" cap="rnd" cmpd="sng" algn="ctr">
            <a:solidFill>
              <a:schemeClr val="tx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29BA74"/>
                </a:solidFill>
              </a:rPr>
              <a:t>Supporting a common</a:t>
            </a:r>
          </a:p>
          <a:p>
            <a:pPr algn="ctr"/>
            <a:r>
              <a:rPr lang="en-US" sz="1400" u="sng" dirty="0">
                <a:solidFill>
                  <a:srgbClr val="29BA74"/>
                </a:solidFill>
              </a:rPr>
              <a:t>“new normal” foundation</a:t>
            </a:r>
          </a:p>
          <a:p>
            <a:pPr algn="ctr"/>
            <a:r>
              <a:rPr lang="en-US" sz="1400" dirty="0">
                <a:solidFill>
                  <a:srgbClr val="29BA74"/>
                </a:solidFill>
              </a:rPr>
              <a:t>to mitigate COVID-19</a:t>
            </a: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630001" y="2217224"/>
            <a:ext cx="2296069" cy="3447098"/>
          </a:xfrm>
          <a:prstGeom prst="rect">
            <a:avLst/>
          </a:prstGeom>
          <a:ln w="19050" cap="flat" cmpd="sng" algn="ctr">
            <a:solidFill>
              <a:schemeClr val="tx2"/>
            </a:solidFill>
            <a:prstDash val="sysDot"/>
            <a:round/>
            <a:headEnd type="none" w="med" len="med"/>
            <a:tailEnd type="none" w="med" len="med"/>
          </a:ln>
        </p:spPr>
        <p:txBody>
          <a:bodyPr vert="horz" wrap="square" lIns="91440" tIns="45720" rIns="91440" bIns="4572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 following checklist </a:t>
            </a:r>
            <a:r>
              <a:rPr lang="en-US" sz="1400" spc="-10" dirty="0">
                <a:solidFill>
                  <a:srgbClr val="575757"/>
                </a:solidFill>
              </a:rPr>
              <a:t>provides adaptations</a:t>
            </a:r>
            <a:r>
              <a:rPr lang="en-US" sz="1400" dirty="0">
                <a:solidFill>
                  <a:srgbClr val="575757"/>
                </a:solidFill>
              </a:rPr>
              <a:t> for campus residences to resume operations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These actions will run</a:t>
            </a:r>
            <a:br>
              <a:rPr lang="en-US" sz="1400" dirty="0">
                <a:solidFill>
                  <a:srgbClr val="575757"/>
                </a:solidFill>
              </a:rPr>
            </a:br>
            <a:r>
              <a:rPr lang="en-US" sz="1400" dirty="0">
                <a:solidFill>
                  <a:srgbClr val="575757"/>
                </a:solidFill>
              </a:rPr>
              <a:t>in parallel to public</a:t>
            </a:r>
            <a:br>
              <a:rPr lang="en-US" sz="1400" dirty="0">
                <a:solidFill>
                  <a:srgbClr val="575757"/>
                </a:solidFill>
              </a:rPr>
            </a:br>
            <a:r>
              <a:rPr lang="en-US" sz="1400" dirty="0">
                <a:solidFill>
                  <a:srgbClr val="575757"/>
                </a:solidFill>
              </a:rPr>
              <a:t>health efforts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Our priority is protecting campus communities in Washington by acting as good stewards</a:t>
            </a:r>
          </a:p>
          <a:p>
            <a:pPr defTabSz="385757">
              <a:lnSpc>
                <a:spcPct val="100000"/>
              </a:lnSpc>
              <a:spcBef>
                <a:spcPts val="0"/>
              </a:spcBef>
              <a:buSzPct val="100000"/>
              <a:buFont typeface="Trebuchet MS" panose="020B0603020202020204" pitchFamily="34" charset="0"/>
              <a:buChar char="​"/>
            </a:pPr>
            <a:endParaRPr lang="en-US" sz="1200" dirty="0">
              <a:solidFill>
                <a:srgbClr val="575757"/>
              </a:solidFill>
            </a:endParaRPr>
          </a:p>
          <a:p>
            <a:pPr defTabSz="385757">
              <a:lnSpc>
                <a:spcPct val="100000"/>
              </a:lnSpc>
              <a:spcBef>
                <a:spcPts val="0"/>
              </a:spcBef>
              <a:buSzPct val="100000"/>
              <a:buFont typeface="Trebuchet MS" panose="020B0603020202020204" pitchFamily="34" charset="0"/>
              <a:buChar char="​"/>
            </a:pPr>
            <a:r>
              <a:rPr lang="en-US" sz="1400" dirty="0">
                <a:solidFill>
                  <a:srgbClr val="575757"/>
                </a:solidFill>
              </a:rPr>
              <a:t>Subject to change based on public health guidance</a:t>
            </a:r>
          </a:p>
        </p:txBody>
      </p:sp>
      <p:sp>
        <p:nvSpPr>
          <p:cNvPr id="19" name="ee4pContent3">
            <a:extLst>
              <a:ext uri="{FF2B5EF4-FFF2-40B4-BE49-F238E27FC236}">
                <a16:creationId xmlns:a16="http://schemas.microsoft.com/office/drawing/2014/main" id="{6D7308AB-DD71-445A-9006-8D979B0B1579}"/>
              </a:ext>
            </a:extLst>
          </p:cNvPr>
          <p:cNvSpPr txBox="1"/>
          <p:nvPr/>
        </p:nvSpPr>
        <p:spPr>
          <a:xfrm>
            <a:off x="3222495" y="1562291"/>
            <a:ext cx="8853920" cy="1523494"/>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All staff and residents must wear face masks throughout the building (exception for residents within their own rooms)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When possible, rooms should remain vacant for 48 hours after check-out and prior to cleaning</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Have the ability to log all staff and residents that come on-premise for purposes of supporting public health contact tracing</a:t>
            </a: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Ask workers resuming on-premise work to confirm they have not experienced symptoms for 14 days from symptom onset or test positivity of the case prior to return</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Communication of Safe Back-to-School Plan to all staff and residents, including available contact to report violations </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Use no-touch trash cans where possible on the property</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Check appropriate functioning of HVAC</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Symptomatic residents </a:t>
            </a:r>
            <a:r>
              <a:rPr lang="en-US" sz="900" dirty="0">
                <a:solidFill>
                  <a:srgbClr val="575757">
                    <a:lumMod val="100000"/>
                  </a:srgbClr>
                </a:solidFill>
              </a:rPr>
              <a:t>should avoid contact with other – follow </a:t>
            </a:r>
            <a:r>
              <a:rPr lang="en-US" sz="900" dirty="0" err="1">
                <a:solidFill>
                  <a:srgbClr val="575757">
                    <a:lumMod val="100000"/>
                  </a:srgbClr>
                </a:solidFill>
              </a:rPr>
              <a:t>DOH</a:t>
            </a:r>
            <a:r>
              <a:rPr lang="en-US" sz="900" dirty="0">
                <a:solidFill>
                  <a:srgbClr val="575757">
                    <a:lumMod val="100000"/>
                  </a:srgbClr>
                </a:solidFill>
              </a:rPr>
              <a:t> guidelines for individuals with symptoms </a:t>
            </a:r>
            <a:endParaRPr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Develop plan for how suspected COVID-19 cases will be isolated, evaluated, tested, and provided necessary wraparound services (e.g., medical care, food)</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that physical locations have been identified to isolate confirmed COVID-19 cases, and consider designating one staff member to attend to sick residents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Create and test communications plans to disseminate critical information to residents/staff</a:t>
            </a:r>
          </a:p>
        </p:txBody>
      </p:sp>
      <p:sp>
        <p:nvSpPr>
          <p:cNvPr id="39" name="Rounded Rectangle 38"/>
          <p:cNvSpPr/>
          <p:nvPr/>
        </p:nvSpPr>
        <p:spPr>
          <a:xfrm>
            <a:off x="3222493" y="1116864"/>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Facility safety</a:t>
            </a:r>
          </a:p>
        </p:txBody>
      </p:sp>
      <p:sp>
        <p:nvSpPr>
          <p:cNvPr id="40" name="Freeform 39"/>
          <p:cNvSpPr/>
          <p:nvPr/>
        </p:nvSpPr>
        <p:spPr>
          <a:xfrm rot="16200000">
            <a:off x="3322016" y="1017344"/>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1" name="Isosceles Triangle 40"/>
          <p:cNvSpPr/>
          <p:nvPr/>
        </p:nvSpPr>
        <p:spPr>
          <a:xfrm rot="5400000">
            <a:off x="3678827" y="1240435"/>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2" name="Group 71"/>
          <p:cNvGrpSpPr>
            <a:grpSpLocks noChangeAspect="1"/>
          </p:cNvGrpSpPr>
          <p:nvPr/>
        </p:nvGrpSpPr>
        <p:grpSpPr>
          <a:xfrm>
            <a:off x="3282733" y="1126627"/>
            <a:ext cx="365422" cy="365760"/>
            <a:chOff x="5273801" y="2606040"/>
            <a:chExt cx="1644397" cy="1645920"/>
          </a:xfrm>
        </p:grpSpPr>
        <p:sp>
          <p:nvSpPr>
            <p:cNvPr id="73" name="AutoShape 80"/>
            <p:cNvSpPr>
              <a:spLocks noChangeAspect="1" noChangeArrowheads="1" noTextEdit="1"/>
            </p:cNvSpPr>
            <p:nvPr/>
          </p:nvSpPr>
          <p:spPr bwMode="auto">
            <a:xfrm>
              <a:off x="5273801" y="2606040"/>
              <a:ext cx="1644397"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74" name="Group 73"/>
            <p:cNvGrpSpPr/>
            <p:nvPr/>
          </p:nvGrpSpPr>
          <p:grpSpPr>
            <a:xfrm>
              <a:off x="5439917" y="2787396"/>
              <a:ext cx="1310641" cy="1281684"/>
              <a:chOff x="5439917" y="2787396"/>
              <a:chExt cx="1310641" cy="1281684"/>
            </a:xfrm>
          </p:grpSpPr>
          <p:sp>
            <p:nvSpPr>
              <p:cNvPr id="75" name="Freeform 82"/>
              <p:cNvSpPr>
                <a:spLocks noEditPoints="1"/>
              </p:cNvSpPr>
              <p:nvPr/>
            </p:nvSpPr>
            <p:spPr bwMode="auto">
              <a:xfrm>
                <a:off x="5439917" y="2787396"/>
                <a:ext cx="1310641" cy="1281684"/>
              </a:xfrm>
              <a:custGeom>
                <a:avLst/>
                <a:gdLst>
                  <a:gd name="T0" fmla="*/ 1178 w 1836"/>
                  <a:gd name="T1" fmla="*/ 409 h 1794"/>
                  <a:gd name="T2" fmla="*/ 1211 w 1836"/>
                  <a:gd name="T3" fmla="*/ 428 h 1794"/>
                  <a:gd name="T4" fmla="*/ 1786 w 1836"/>
                  <a:gd name="T5" fmla="*/ 695 h 1794"/>
                  <a:gd name="T6" fmla="*/ 1470 w 1836"/>
                  <a:gd name="T7" fmla="*/ 916 h 1794"/>
                  <a:gd name="T8" fmla="*/ 1527 w 1836"/>
                  <a:gd name="T9" fmla="*/ 1548 h 1794"/>
                  <a:gd name="T10" fmla="*/ 1200 w 1836"/>
                  <a:gd name="T11" fmla="*/ 1363 h 1794"/>
                  <a:gd name="T12" fmla="*/ 1177 w 1836"/>
                  <a:gd name="T13" fmla="*/ 1750 h 1794"/>
                  <a:gd name="T14" fmla="*/ 658 w 1836"/>
                  <a:gd name="T15" fmla="*/ 1385 h 1794"/>
                  <a:gd name="T16" fmla="*/ 625 w 1836"/>
                  <a:gd name="T17" fmla="*/ 1366 h 1794"/>
                  <a:gd name="T18" fmla="*/ 50 w 1836"/>
                  <a:gd name="T19" fmla="*/ 1099 h 1794"/>
                  <a:gd name="T20" fmla="*/ 366 w 1836"/>
                  <a:gd name="T21" fmla="*/ 878 h 1794"/>
                  <a:gd name="T22" fmla="*/ 309 w 1836"/>
                  <a:gd name="T23" fmla="*/ 246 h 1794"/>
                  <a:gd name="T24" fmla="*/ 636 w 1836"/>
                  <a:gd name="T25" fmla="*/ 431 h 1794"/>
                  <a:gd name="T26" fmla="*/ 659 w 1836"/>
                  <a:gd name="T27" fmla="*/ 44 h 1794"/>
                  <a:gd name="T28" fmla="*/ 1177 w 1836"/>
                  <a:gd name="T29" fmla="*/ 0 h 1794"/>
                  <a:gd name="T30" fmla="*/ 615 w 1836"/>
                  <a:gd name="T31" fmla="*/ 44 h 1794"/>
                  <a:gd name="T32" fmla="*/ 331 w 1836"/>
                  <a:gd name="T33" fmla="*/ 208 h 1794"/>
                  <a:gd name="T34" fmla="*/ 271 w 1836"/>
                  <a:gd name="T35" fmla="*/ 224 h 1794"/>
                  <a:gd name="T36" fmla="*/ 28 w 1836"/>
                  <a:gd name="T37" fmla="*/ 733 h 1794"/>
                  <a:gd name="T38" fmla="*/ 28 w 1836"/>
                  <a:gd name="T39" fmla="*/ 1061 h 1794"/>
                  <a:gd name="T40" fmla="*/ 271 w 1836"/>
                  <a:gd name="T41" fmla="*/ 1570 h 1794"/>
                  <a:gd name="T42" fmla="*/ 331 w 1836"/>
                  <a:gd name="T43" fmla="*/ 1586 h 1794"/>
                  <a:gd name="T44" fmla="*/ 615 w 1836"/>
                  <a:gd name="T45" fmla="*/ 1750 h 1794"/>
                  <a:gd name="T46" fmla="*/ 1177 w 1836"/>
                  <a:gd name="T47" fmla="*/ 1794 h 1794"/>
                  <a:gd name="T48" fmla="*/ 1222 w 1836"/>
                  <a:gd name="T49" fmla="*/ 1423 h 1794"/>
                  <a:gd name="T50" fmla="*/ 1527 w 1836"/>
                  <a:gd name="T51" fmla="*/ 1592 h 1794"/>
                  <a:gd name="T52" fmla="*/ 1824 w 1836"/>
                  <a:gd name="T53" fmla="*/ 1121 h 1794"/>
                  <a:gd name="T54" fmla="*/ 1525 w 1836"/>
                  <a:gd name="T55" fmla="*/ 897 h 1794"/>
                  <a:gd name="T56" fmla="*/ 1824 w 1836"/>
                  <a:gd name="T57" fmla="*/ 673 h 1794"/>
                  <a:gd name="T58" fmla="*/ 1527 w 1836"/>
                  <a:gd name="T59" fmla="*/ 202 h 1794"/>
                  <a:gd name="T60" fmla="*/ 1222 w 1836"/>
                  <a:gd name="T61" fmla="*/ 371 h 1794"/>
                  <a:gd name="T62" fmla="*/ 1177 w 1836"/>
                  <a:gd name="T63" fmla="*/ 0 h 17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836" h="1794">
                    <a:moveTo>
                      <a:pt x="1177" y="44"/>
                    </a:moveTo>
                    <a:cubicBezTo>
                      <a:pt x="1177" y="44"/>
                      <a:pt x="1178" y="309"/>
                      <a:pt x="1178" y="409"/>
                    </a:cubicBezTo>
                    <a:cubicBezTo>
                      <a:pt x="1178" y="422"/>
                      <a:pt x="1188" y="431"/>
                      <a:pt x="1200" y="431"/>
                    </a:cubicBezTo>
                    <a:cubicBezTo>
                      <a:pt x="1203" y="431"/>
                      <a:pt x="1207" y="430"/>
                      <a:pt x="1211" y="428"/>
                    </a:cubicBezTo>
                    <a:cubicBezTo>
                      <a:pt x="1298" y="378"/>
                      <a:pt x="1527" y="246"/>
                      <a:pt x="1527" y="246"/>
                    </a:cubicBezTo>
                    <a:cubicBezTo>
                      <a:pt x="1786" y="695"/>
                      <a:pt x="1786" y="695"/>
                      <a:pt x="1786" y="695"/>
                    </a:cubicBezTo>
                    <a:cubicBezTo>
                      <a:pt x="1786" y="695"/>
                      <a:pt x="1557" y="828"/>
                      <a:pt x="1470" y="878"/>
                    </a:cubicBezTo>
                    <a:cubicBezTo>
                      <a:pt x="1456" y="886"/>
                      <a:pt x="1456" y="908"/>
                      <a:pt x="1470" y="916"/>
                    </a:cubicBezTo>
                    <a:cubicBezTo>
                      <a:pt x="1557" y="966"/>
                      <a:pt x="1786" y="1099"/>
                      <a:pt x="1786" y="1099"/>
                    </a:cubicBezTo>
                    <a:cubicBezTo>
                      <a:pt x="1527" y="1548"/>
                      <a:pt x="1527" y="1548"/>
                      <a:pt x="1527" y="1548"/>
                    </a:cubicBezTo>
                    <a:cubicBezTo>
                      <a:pt x="1527" y="1548"/>
                      <a:pt x="1298" y="1416"/>
                      <a:pt x="1211" y="1366"/>
                    </a:cubicBezTo>
                    <a:cubicBezTo>
                      <a:pt x="1207" y="1364"/>
                      <a:pt x="1203" y="1363"/>
                      <a:pt x="1200" y="1363"/>
                    </a:cubicBezTo>
                    <a:cubicBezTo>
                      <a:pt x="1188" y="1363"/>
                      <a:pt x="1178" y="1372"/>
                      <a:pt x="1178" y="1385"/>
                    </a:cubicBezTo>
                    <a:cubicBezTo>
                      <a:pt x="1178" y="1485"/>
                      <a:pt x="1177" y="1750"/>
                      <a:pt x="1177" y="1750"/>
                    </a:cubicBezTo>
                    <a:cubicBezTo>
                      <a:pt x="659" y="1750"/>
                      <a:pt x="659" y="1750"/>
                      <a:pt x="659" y="1750"/>
                    </a:cubicBezTo>
                    <a:cubicBezTo>
                      <a:pt x="659" y="1750"/>
                      <a:pt x="658" y="1485"/>
                      <a:pt x="658" y="1385"/>
                    </a:cubicBezTo>
                    <a:cubicBezTo>
                      <a:pt x="658" y="1372"/>
                      <a:pt x="648" y="1363"/>
                      <a:pt x="636" y="1363"/>
                    </a:cubicBezTo>
                    <a:cubicBezTo>
                      <a:pt x="633" y="1363"/>
                      <a:pt x="629" y="1364"/>
                      <a:pt x="625" y="1366"/>
                    </a:cubicBezTo>
                    <a:cubicBezTo>
                      <a:pt x="538" y="1416"/>
                      <a:pt x="309" y="1548"/>
                      <a:pt x="309" y="1548"/>
                    </a:cubicBezTo>
                    <a:cubicBezTo>
                      <a:pt x="50" y="1099"/>
                      <a:pt x="50" y="1099"/>
                      <a:pt x="50" y="1099"/>
                    </a:cubicBezTo>
                    <a:cubicBezTo>
                      <a:pt x="50" y="1099"/>
                      <a:pt x="279" y="966"/>
                      <a:pt x="366" y="916"/>
                    </a:cubicBezTo>
                    <a:cubicBezTo>
                      <a:pt x="380" y="908"/>
                      <a:pt x="380" y="886"/>
                      <a:pt x="366" y="878"/>
                    </a:cubicBezTo>
                    <a:cubicBezTo>
                      <a:pt x="279" y="828"/>
                      <a:pt x="50" y="695"/>
                      <a:pt x="50" y="695"/>
                    </a:cubicBezTo>
                    <a:cubicBezTo>
                      <a:pt x="309" y="246"/>
                      <a:pt x="309" y="246"/>
                      <a:pt x="309" y="246"/>
                    </a:cubicBezTo>
                    <a:cubicBezTo>
                      <a:pt x="309" y="246"/>
                      <a:pt x="538" y="378"/>
                      <a:pt x="625" y="428"/>
                    </a:cubicBezTo>
                    <a:cubicBezTo>
                      <a:pt x="629" y="430"/>
                      <a:pt x="633" y="431"/>
                      <a:pt x="636" y="431"/>
                    </a:cubicBezTo>
                    <a:cubicBezTo>
                      <a:pt x="648" y="431"/>
                      <a:pt x="658" y="422"/>
                      <a:pt x="658" y="409"/>
                    </a:cubicBezTo>
                    <a:cubicBezTo>
                      <a:pt x="658" y="309"/>
                      <a:pt x="659" y="44"/>
                      <a:pt x="659" y="44"/>
                    </a:cubicBezTo>
                    <a:cubicBezTo>
                      <a:pt x="1177" y="44"/>
                      <a:pt x="1177" y="44"/>
                      <a:pt x="1177" y="44"/>
                    </a:cubicBezTo>
                    <a:moveTo>
                      <a:pt x="1177" y="0"/>
                    </a:moveTo>
                    <a:cubicBezTo>
                      <a:pt x="659" y="0"/>
                      <a:pt x="659" y="0"/>
                      <a:pt x="659" y="0"/>
                    </a:cubicBezTo>
                    <a:cubicBezTo>
                      <a:pt x="634" y="0"/>
                      <a:pt x="615" y="20"/>
                      <a:pt x="615" y="44"/>
                    </a:cubicBezTo>
                    <a:cubicBezTo>
                      <a:pt x="615" y="47"/>
                      <a:pt x="615" y="255"/>
                      <a:pt x="614" y="371"/>
                    </a:cubicBezTo>
                    <a:cubicBezTo>
                      <a:pt x="514" y="313"/>
                      <a:pt x="333" y="209"/>
                      <a:pt x="331" y="208"/>
                    </a:cubicBezTo>
                    <a:cubicBezTo>
                      <a:pt x="324" y="204"/>
                      <a:pt x="317" y="202"/>
                      <a:pt x="309" y="202"/>
                    </a:cubicBezTo>
                    <a:cubicBezTo>
                      <a:pt x="294" y="202"/>
                      <a:pt x="279" y="210"/>
                      <a:pt x="271" y="224"/>
                    </a:cubicBezTo>
                    <a:cubicBezTo>
                      <a:pt x="12" y="673"/>
                      <a:pt x="12" y="673"/>
                      <a:pt x="12" y="673"/>
                    </a:cubicBezTo>
                    <a:cubicBezTo>
                      <a:pt x="0" y="694"/>
                      <a:pt x="7" y="721"/>
                      <a:pt x="28" y="733"/>
                    </a:cubicBezTo>
                    <a:cubicBezTo>
                      <a:pt x="30" y="735"/>
                      <a:pt x="211" y="839"/>
                      <a:pt x="311" y="897"/>
                    </a:cubicBezTo>
                    <a:cubicBezTo>
                      <a:pt x="211" y="955"/>
                      <a:pt x="30" y="1059"/>
                      <a:pt x="28" y="1061"/>
                    </a:cubicBezTo>
                    <a:cubicBezTo>
                      <a:pt x="7" y="1073"/>
                      <a:pt x="0" y="1100"/>
                      <a:pt x="12" y="1121"/>
                    </a:cubicBezTo>
                    <a:cubicBezTo>
                      <a:pt x="271" y="1570"/>
                      <a:pt x="271" y="1570"/>
                      <a:pt x="271" y="1570"/>
                    </a:cubicBezTo>
                    <a:cubicBezTo>
                      <a:pt x="279" y="1584"/>
                      <a:pt x="294" y="1592"/>
                      <a:pt x="309" y="1592"/>
                    </a:cubicBezTo>
                    <a:cubicBezTo>
                      <a:pt x="317" y="1592"/>
                      <a:pt x="324" y="1590"/>
                      <a:pt x="331" y="1586"/>
                    </a:cubicBezTo>
                    <a:cubicBezTo>
                      <a:pt x="333" y="1585"/>
                      <a:pt x="514" y="1481"/>
                      <a:pt x="614" y="1423"/>
                    </a:cubicBezTo>
                    <a:cubicBezTo>
                      <a:pt x="615" y="1539"/>
                      <a:pt x="615" y="1747"/>
                      <a:pt x="615" y="1750"/>
                    </a:cubicBezTo>
                    <a:cubicBezTo>
                      <a:pt x="615" y="1774"/>
                      <a:pt x="634" y="1794"/>
                      <a:pt x="659" y="1794"/>
                    </a:cubicBezTo>
                    <a:cubicBezTo>
                      <a:pt x="1177" y="1794"/>
                      <a:pt x="1177" y="1794"/>
                      <a:pt x="1177" y="1794"/>
                    </a:cubicBezTo>
                    <a:cubicBezTo>
                      <a:pt x="1202" y="1794"/>
                      <a:pt x="1221" y="1774"/>
                      <a:pt x="1221" y="1750"/>
                    </a:cubicBezTo>
                    <a:cubicBezTo>
                      <a:pt x="1221" y="1747"/>
                      <a:pt x="1221" y="1539"/>
                      <a:pt x="1222" y="1423"/>
                    </a:cubicBezTo>
                    <a:cubicBezTo>
                      <a:pt x="1322" y="1481"/>
                      <a:pt x="1503" y="1585"/>
                      <a:pt x="1505" y="1586"/>
                    </a:cubicBezTo>
                    <a:cubicBezTo>
                      <a:pt x="1512" y="1590"/>
                      <a:pt x="1519" y="1592"/>
                      <a:pt x="1527" y="1592"/>
                    </a:cubicBezTo>
                    <a:cubicBezTo>
                      <a:pt x="1542" y="1592"/>
                      <a:pt x="1557" y="1584"/>
                      <a:pt x="1565" y="1570"/>
                    </a:cubicBezTo>
                    <a:cubicBezTo>
                      <a:pt x="1824" y="1121"/>
                      <a:pt x="1824" y="1121"/>
                      <a:pt x="1824" y="1121"/>
                    </a:cubicBezTo>
                    <a:cubicBezTo>
                      <a:pt x="1836" y="1100"/>
                      <a:pt x="1829" y="1073"/>
                      <a:pt x="1808" y="1061"/>
                    </a:cubicBezTo>
                    <a:cubicBezTo>
                      <a:pt x="1806" y="1059"/>
                      <a:pt x="1625" y="955"/>
                      <a:pt x="1525" y="897"/>
                    </a:cubicBezTo>
                    <a:cubicBezTo>
                      <a:pt x="1625" y="839"/>
                      <a:pt x="1806" y="735"/>
                      <a:pt x="1808" y="733"/>
                    </a:cubicBezTo>
                    <a:cubicBezTo>
                      <a:pt x="1829" y="721"/>
                      <a:pt x="1836" y="694"/>
                      <a:pt x="1824" y="673"/>
                    </a:cubicBezTo>
                    <a:cubicBezTo>
                      <a:pt x="1565" y="224"/>
                      <a:pt x="1565" y="224"/>
                      <a:pt x="1565" y="224"/>
                    </a:cubicBezTo>
                    <a:cubicBezTo>
                      <a:pt x="1557" y="210"/>
                      <a:pt x="1542" y="202"/>
                      <a:pt x="1527" y="202"/>
                    </a:cubicBezTo>
                    <a:cubicBezTo>
                      <a:pt x="1519" y="202"/>
                      <a:pt x="1512" y="204"/>
                      <a:pt x="1505" y="208"/>
                    </a:cubicBezTo>
                    <a:cubicBezTo>
                      <a:pt x="1503" y="209"/>
                      <a:pt x="1322" y="313"/>
                      <a:pt x="1222" y="371"/>
                    </a:cubicBezTo>
                    <a:cubicBezTo>
                      <a:pt x="1221" y="255"/>
                      <a:pt x="1221" y="47"/>
                      <a:pt x="1221" y="44"/>
                    </a:cubicBezTo>
                    <a:cubicBezTo>
                      <a:pt x="1221" y="20"/>
                      <a:pt x="1202" y="0"/>
                      <a:pt x="1177"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76" name="Freeform 83"/>
              <p:cNvSpPr>
                <a:spLocks/>
              </p:cNvSpPr>
              <p:nvPr/>
            </p:nvSpPr>
            <p:spPr bwMode="auto">
              <a:xfrm>
                <a:off x="5519927" y="2850261"/>
                <a:ext cx="1150621" cy="1155954"/>
              </a:xfrm>
              <a:custGeom>
                <a:avLst/>
                <a:gdLst>
                  <a:gd name="T0" fmla="*/ 1309 w 1612"/>
                  <a:gd name="T1" fmla="*/ 767 h 1618"/>
                  <a:gd name="T2" fmla="*/ 1609 w 1612"/>
                  <a:gd name="T3" fmla="*/ 583 h 1618"/>
                  <a:gd name="T4" fmla="*/ 1441 w 1612"/>
                  <a:gd name="T5" fmla="*/ 291 h 1618"/>
                  <a:gd name="T6" fmla="*/ 1404 w 1612"/>
                  <a:gd name="T7" fmla="*/ 227 h 1618"/>
                  <a:gd name="T8" fmla="*/ 1326 w 1612"/>
                  <a:gd name="T9" fmla="*/ 260 h 1618"/>
                  <a:gd name="T10" fmla="*/ 1094 w 1612"/>
                  <a:gd name="T11" fmla="*/ 394 h 1618"/>
                  <a:gd name="T12" fmla="*/ 1021 w 1612"/>
                  <a:gd name="T13" fmla="*/ 84 h 1618"/>
                  <a:gd name="T14" fmla="*/ 1011 w 1612"/>
                  <a:gd name="T15" fmla="*/ 0 h 1618"/>
                  <a:gd name="T16" fmla="*/ 591 w 1612"/>
                  <a:gd name="T17" fmla="*/ 10 h 1618"/>
                  <a:gd name="T18" fmla="*/ 591 w 1612"/>
                  <a:gd name="T19" fmla="*/ 352 h 1618"/>
                  <a:gd name="T20" fmla="*/ 286 w 1612"/>
                  <a:gd name="T21" fmla="*/ 260 h 1618"/>
                  <a:gd name="T22" fmla="*/ 222 w 1612"/>
                  <a:gd name="T23" fmla="*/ 223 h 1618"/>
                  <a:gd name="T24" fmla="*/ 171 w 1612"/>
                  <a:gd name="T25" fmla="*/ 291 h 1618"/>
                  <a:gd name="T26" fmla="*/ 40 w 1612"/>
                  <a:gd name="T27" fmla="*/ 518 h 1618"/>
                  <a:gd name="T28" fmla="*/ 3 w 1612"/>
                  <a:gd name="T29" fmla="*/ 583 h 1618"/>
                  <a:gd name="T30" fmla="*/ 237 w 1612"/>
                  <a:gd name="T31" fmla="*/ 729 h 1618"/>
                  <a:gd name="T32" fmla="*/ 303 w 1612"/>
                  <a:gd name="T33" fmla="*/ 851 h 1618"/>
                  <a:gd name="T34" fmla="*/ 71 w 1612"/>
                  <a:gd name="T35" fmla="*/ 985 h 1618"/>
                  <a:gd name="T36" fmla="*/ 7 w 1612"/>
                  <a:gd name="T37" fmla="*/ 1022 h 1618"/>
                  <a:gd name="T38" fmla="*/ 40 w 1612"/>
                  <a:gd name="T39" fmla="*/ 1100 h 1618"/>
                  <a:gd name="T40" fmla="*/ 171 w 1612"/>
                  <a:gd name="T41" fmla="*/ 1327 h 1618"/>
                  <a:gd name="T42" fmla="*/ 208 w 1612"/>
                  <a:gd name="T43" fmla="*/ 1391 h 1618"/>
                  <a:gd name="T44" fmla="*/ 337 w 1612"/>
                  <a:gd name="T45" fmla="*/ 1329 h 1618"/>
                  <a:gd name="T46" fmla="*/ 591 w 1612"/>
                  <a:gd name="T47" fmla="*/ 1266 h 1618"/>
                  <a:gd name="T48" fmla="*/ 591 w 1612"/>
                  <a:gd name="T49" fmla="*/ 1608 h 1618"/>
                  <a:gd name="T50" fmla="*/ 675 w 1612"/>
                  <a:gd name="T51" fmla="*/ 1618 h 1618"/>
                  <a:gd name="T52" fmla="*/ 1011 w 1612"/>
                  <a:gd name="T53" fmla="*/ 1618 h 1618"/>
                  <a:gd name="T54" fmla="*/ 1021 w 1612"/>
                  <a:gd name="T55" fmla="*/ 1534 h 1618"/>
                  <a:gd name="T56" fmla="*/ 1094 w 1612"/>
                  <a:gd name="T57" fmla="*/ 1224 h 1618"/>
                  <a:gd name="T58" fmla="*/ 1390 w 1612"/>
                  <a:gd name="T59" fmla="*/ 1395 h 1618"/>
                  <a:gd name="T60" fmla="*/ 1441 w 1612"/>
                  <a:gd name="T61" fmla="*/ 1327 h 1618"/>
                  <a:gd name="T62" fmla="*/ 1446 w 1612"/>
                  <a:gd name="T63" fmla="*/ 1318 h 1618"/>
                  <a:gd name="T64" fmla="*/ 1605 w 1612"/>
                  <a:gd name="T65" fmla="*/ 1022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12" h="1618">
                    <a:moveTo>
                      <a:pt x="1309" y="851"/>
                    </a:moveTo>
                    <a:cubicBezTo>
                      <a:pt x="1269" y="828"/>
                      <a:pt x="1269" y="790"/>
                      <a:pt x="1309" y="767"/>
                    </a:cubicBezTo>
                    <a:cubicBezTo>
                      <a:pt x="1605" y="596"/>
                      <a:pt x="1605" y="596"/>
                      <a:pt x="1605" y="596"/>
                    </a:cubicBezTo>
                    <a:cubicBezTo>
                      <a:pt x="1610" y="593"/>
                      <a:pt x="1612" y="587"/>
                      <a:pt x="1609" y="583"/>
                    </a:cubicBezTo>
                    <a:cubicBezTo>
                      <a:pt x="1516" y="421"/>
                      <a:pt x="1516" y="421"/>
                      <a:pt x="1516" y="421"/>
                    </a:cubicBezTo>
                    <a:cubicBezTo>
                      <a:pt x="1441" y="291"/>
                      <a:pt x="1441" y="291"/>
                      <a:pt x="1441" y="291"/>
                    </a:cubicBezTo>
                    <a:cubicBezTo>
                      <a:pt x="1441" y="291"/>
                      <a:pt x="1441" y="291"/>
                      <a:pt x="1441" y="291"/>
                    </a:cubicBezTo>
                    <a:cubicBezTo>
                      <a:pt x="1404" y="227"/>
                      <a:pt x="1404" y="227"/>
                      <a:pt x="1404" y="227"/>
                    </a:cubicBezTo>
                    <a:cubicBezTo>
                      <a:pt x="1401" y="222"/>
                      <a:pt x="1395" y="220"/>
                      <a:pt x="1390" y="223"/>
                    </a:cubicBezTo>
                    <a:cubicBezTo>
                      <a:pt x="1326" y="260"/>
                      <a:pt x="1326" y="260"/>
                      <a:pt x="1326" y="260"/>
                    </a:cubicBezTo>
                    <a:cubicBezTo>
                      <a:pt x="1326" y="260"/>
                      <a:pt x="1326" y="260"/>
                      <a:pt x="1326" y="260"/>
                    </a:cubicBezTo>
                    <a:cubicBezTo>
                      <a:pt x="1094" y="394"/>
                      <a:pt x="1094" y="394"/>
                      <a:pt x="1094" y="394"/>
                    </a:cubicBezTo>
                    <a:cubicBezTo>
                      <a:pt x="1054" y="417"/>
                      <a:pt x="1021" y="398"/>
                      <a:pt x="1021" y="352"/>
                    </a:cubicBezTo>
                    <a:cubicBezTo>
                      <a:pt x="1021" y="84"/>
                      <a:pt x="1021" y="84"/>
                      <a:pt x="1021" y="84"/>
                    </a:cubicBezTo>
                    <a:cubicBezTo>
                      <a:pt x="1021" y="10"/>
                      <a:pt x="1021" y="10"/>
                      <a:pt x="1021" y="10"/>
                    </a:cubicBezTo>
                    <a:cubicBezTo>
                      <a:pt x="1021" y="5"/>
                      <a:pt x="1017" y="0"/>
                      <a:pt x="1011" y="0"/>
                    </a:cubicBezTo>
                    <a:cubicBezTo>
                      <a:pt x="601" y="0"/>
                      <a:pt x="601" y="0"/>
                      <a:pt x="601" y="0"/>
                    </a:cubicBezTo>
                    <a:cubicBezTo>
                      <a:pt x="595" y="0"/>
                      <a:pt x="591" y="5"/>
                      <a:pt x="591" y="10"/>
                    </a:cubicBezTo>
                    <a:cubicBezTo>
                      <a:pt x="591" y="84"/>
                      <a:pt x="591" y="84"/>
                      <a:pt x="591" y="84"/>
                    </a:cubicBezTo>
                    <a:cubicBezTo>
                      <a:pt x="591" y="352"/>
                      <a:pt x="591" y="352"/>
                      <a:pt x="591" y="352"/>
                    </a:cubicBezTo>
                    <a:cubicBezTo>
                      <a:pt x="591" y="398"/>
                      <a:pt x="558" y="417"/>
                      <a:pt x="518" y="394"/>
                    </a:cubicBezTo>
                    <a:cubicBezTo>
                      <a:pt x="286" y="260"/>
                      <a:pt x="286" y="260"/>
                      <a:pt x="286" y="260"/>
                    </a:cubicBezTo>
                    <a:cubicBezTo>
                      <a:pt x="286" y="260"/>
                      <a:pt x="286" y="260"/>
                      <a:pt x="286" y="260"/>
                    </a:cubicBezTo>
                    <a:cubicBezTo>
                      <a:pt x="222" y="223"/>
                      <a:pt x="222" y="223"/>
                      <a:pt x="222" y="223"/>
                    </a:cubicBezTo>
                    <a:cubicBezTo>
                      <a:pt x="217" y="220"/>
                      <a:pt x="211" y="222"/>
                      <a:pt x="208" y="227"/>
                    </a:cubicBezTo>
                    <a:cubicBezTo>
                      <a:pt x="171" y="291"/>
                      <a:pt x="171" y="291"/>
                      <a:pt x="171" y="291"/>
                    </a:cubicBezTo>
                    <a:cubicBezTo>
                      <a:pt x="171" y="291"/>
                      <a:pt x="171" y="291"/>
                      <a:pt x="171" y="291"/>
                    </a:cubicBezTo>
                    <a:cubicBezTo>
                      <a:pt x="40" y="518"/>
                      <a:pt x="40" y="518"/>
                      <a:pt x="40" y="518"/>
                    </a:cubicBezTo>
                    <a:cubicBezTo>
                      <a:pt x="40" y="518"/>
                      <a:pt x="40" y="518"/>
                      <a:pt x="40" y="518"/>
                    </a:cubicBezTo>
                    <a:cubicBezTo>
                      <a:pt x="3" y="583"/>
                      <a:pt x="3" y="583"/>
                      <a:pt x="3" y="583"/>
                    </a:cubicBezTo>
                    <a:cubicBezTo>
                      <a:pt x="0" y="587"/>
                      <a:pt x="2" y="593"/>
                      <a:pt x="7" y="596"/>
                    </a:cubicBezTo>
                    <a:cubicBezTo>
                      <a:pt x="237" y="729"/>
                      <a:pt x="237" y="729"/>
                      <a:pt x="237" y="729"/>
                    </a:cubicBezTo>
                    <a:cubicBezTo>
                      <a:pt x="303" y="767"/>
                      <a:pt x="303" y="767"/>
                      <a:pt x="303" y="767"/>
                    </a:cubicBezTo>
                    <a:cubicBezTo>
                      <a:pt x="343" y="790"/>
                      <a:pt x="343" y="828"/>
                      <a:pt x="303" y="851"/>
                    </a:cubicBezTo>
                    <a:cubicBezTo>
                      <a:pt x="171" y="927"/>
                      <a:pt x="171" y="927"/>
                      <a:pt x="171" y="927"/>
                    </a:cubicBezTo>
                    <a:cubicBezTo>
                      <a:pt x="71" y="985"/>
                      <a:pt x="71" y="985"/>
                      <a:pt x="71" y="985"/>
                    </a:cubicBezTo>
                    <a:cubicBezTo>
                      <a:pt x="71" y="985"/>
                      <a:pt x="71" y="985"/>
                      <a:pt x="71" y="985"/>
                    </a:cubicBezTo>
                    <a:cubicBezTo>
                      <a:pt x="7" y="1022"/>
                      <a:pt x="7" y="1022"/>
                      <a:pt x="7" y="1022"/>
                    </a:cubicBezTo>
                    <a:cubicBezTo>
                      <a:pt x="2" y="1025"/>
                      <a:pt x="0" y="1031"/>
                      <a:pt x="3" y="1035"/>
                    </a:cubicBezTo>
                    <a:cubicBezTo>
                      <a:pt x="40" y="1100"/>
                      <a:pt x="40" y="1100"/>
                      <a:pt x="40" y="1100"/>
                    </a:cubicBezTo>
                    <a:cubicBezTo>
                      <a:pt x="40" y="1100"/>
                      <a:pt x="40" y="1100"/>
                      <a:pt x="40" y="1100"/>
                    </a:cubicBezTo>
                    <a:cubicBezTo>
                      <a:pt x="171" y="1327"/>
                      <a:pt x="171" y="1327"/>
                      <a:pt x="171" y="1327"/>
                    </a:cubicBezTo>
                    <a:cubicBezTo>
                      <a:pt x="171" y="1327"/>
                      <a:pt x="171" y="1327"/>
                      <a:pt x="171" y="1327"/>
                    </a:cubicBezTo>
                    <a:cubicBezTo>
                      <a:pt x="208" y="1391"/>
                      <a:pt x="208" y="1391"/>
                      <a:pt x="208" y="1391"/>
                    </a:cubicBezTo>
                    <a:cubicBezTo>
                      <a:pt x="211" y="1396"/>
                      <a:pt x="217" y="1398"/>
                      <a:pt x="222" y="1395"/>
                    </a:cubicBezTo>
                    <a:cubicBezTo>
                      <a:pt x="337" y="1329"/>
                      <a:pt x="337" y="1329"/>
                      <a:pt x="337" y="1329"/>
                    </a:cubicBezTo>
                    <a:cubicBezTo>
                      <a:pt x="518" y="1224"/>
                      <a:pt x="518" y="1224"/>
                      <a:pt x="518" y="1224"/>
                    </a:cubicBezTo>
                    <a:cubicBezTo>
                      <a:pt x="558" y="1201"/>
                      <a:pt x="591" y="1220"/>
                      <a:pt x="591" y="1266"/>
                    </a:cubicBezTo>
                    <a:cubicBezTo>
                      <a:pt x="591" y="1534"/>
                      <a:pt x="591" y="1534"/>
                      <a:pt x="591" y="1534"/>
                    </a:cubicBezTo>
                    <a:cubicBezTo>
                      <a:pt x="591" y="1608"/>
                      <a:pt x="591" y="1608"/>
                      <a:pt x="591" y="1608"/>
                    </a:cubicBezTo>
                    <a:cubicBezTo>
                      <a:pt x="591" y="1613"/>
                      <a:pt x="595" y="1618"/>
                      <a:pt x="601" y="1618"/>
                    </a:cubicBezTo>
                    <a:cubicBezTo>
                      <a:pt x="675" y="1618"/>
                      <a:pt x="675" y="1618"/>
                      <a:pt x="675" y="1618"/>
                    </a:cubicBezTo>
                    <a:cubicBezTo>
                      <a:pt x="937" y="1618"/>
                      <a:pt x="937" y="1618"/>
                      <a:pt x="937" y="1618"/>
                    </a:cubicBezTo>
                    <a:cubicBezTo>
                      <a:pt x="1011" y="1618"/>
                      <a:pt x="1011" y="1618"/>
                      <a:pt x="1011" y="1618"/>
                    </a:cubicBezTo>
                    <a:cubicBezTo>
                      <a:pt x="1017" y="1618"/>
                      <a:pt x="1021" y="1613"/>
                      <a:pt x="1021" y="1608"/>
                    </a:cubicBezTo>
                    <a:cubicBezTo>
                      <a:pt x="1021" y="1534"/>
                      <a:pt x="1021" y="1534"/>
                      <a:pt x="1021" y="1534"/>
                    </a:cubicBezTo>
                    <a:cubicBezTo>
                      <a:pt x="1021" y="1266"/>
                      <a:pt x="1021" y="1266"/>
                      <a:pt x="1021" y="1266"/>
                    </a:cubicBezTo>
                    <a:cubicBezTo>
                      <a:pt x="1021" y="1220"/>
                      <a:pt x="1054" y="1201"/>
                      <a:pt x="1094" y="1224"/>
                    </a:cubicBezTo>
                    <a:cubicBezTo>
                      <a:pt x="1275" y="1329"/>
                      <a:pt x="1275" y="1329"/>
                      <a:pt x="1275" y="1329"/>
                    </a:cubicBezTo>
                    <a:cubicBezTo>
                      <a:pt x="1390" y="1395"/>
                      <a:pt x="1390" y="1395"/>
                      <a:pt x="1390" y="1395"/>
                    </a:cubicBezTo>
                    <a:cubicBezTo>
                      <a:pt x="1395" y="1398"/>
                      <a:pt x="1401" y="1396"/>
                      <a:pt x="1404" y="1391"/>
                    </a:cubicBezTo>
                    <a:cubicBezTo>
                      <a:pt x="1441" y="1327"/>
                      <a:pt x="1441" y="1327"/>
                      <a:pt x="1441" y="1327"/>
                    </a:cubicBezTo>
                    <a:cubicBezTo>
                      <a:pt x="1441" y="1327"/>
                      <a:pt x="1441" y="1327"/>
                      <a:pt x="1441" y="1327"/>
                    </a:cubicBezTo>
                    <a:cubicBezTo>
                      <a:pt x="1446" y="1318"/>
                      <a:pt x="1446" y="1318"/>
                      <a:pt x="1446" y="1318"/>
                    </a:cubicBezTo>
                    <a:cubicBezTo>
                      <a:pt x="1609" y="1035"/>
                      <a:pt x="1609" y="1035"/>
                      <a:pt x="1609" y="1035"/>
                    </a:cubicBezTo>
                    <a:cubicBezTo>
                      <a:pt x="1612" y="1031"/>
                      <a:pt x="1610" y="1025"/>
                      <a:pt x="1605" y="1022"/>
                    </a:cubicBezTo>
                    <a:lnTo>
                      <a:pt x="1309" y="851"/>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grpSp>
      <p:sp>
        <p:nvSpPr>
          <p:cNvPr id="32" name="Rounded Rectangle 31"/>
          <p:cNvSpPr/>
          <p:nvPr/>
        </p:nvSpPr>
        <p:spPr>
          <a:xfrm>
            <a:off x="3222495" y="3255998"/>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Resident expectations</a:t>
            </a:r>
          </a:p>
        </p:txBody>
      </p:sp>
      <p:sp>
        <p:nvSpPr>
          <p:cNvPr id="33" name="Freeform 32"/>
          <p:cNvSpPr/>
          <p:nvPr/>
        </p:nvSpPr>
        <p:spPr>
          <a:xfrm rot="16200000">
            <a:off x="3322018" y="3156477"/>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34" name="Isosceles Triangle 33"/>
          <p:cNvSpPr/>
          <p:nvPr/>
        </p:nvSpPr>
        <p:spPr>
          <a:xfrm rot="5400000">
            <a:off x="3678829" y="3379569"/>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78" name="AutoShape 3"/>
          <p:cNvSpPr>
            <a:spLocks noChangeAspect="1" noChangeArrowheads="1" noTextEdit="1"/>
          </p:cNvSpPr>
          <p:nvPr/>
        </p:nvSpPr>
        <p:spPr bwMode="auto">
          <a:xfrm>
            <a:off x="3282735" y="3602635"/>
            <a:ext cx="365760" cy="365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2" name="Group 81"/>
          <p:cNvGrpSpPr>
            <a:grpSpLocks noChangeAspect="1"/>
          </p:cNvGrpSpPr>
          <p:nvPr/>
        </p:nvGrpSpPr>
        <p:grpSpPr>
          <a:xfrm>
            <a:off x="3282737" y="3294683"/>
            <a:ext cx="366113" cy="365760"/>
            <a:chOff x="5273675" y="2606675"/>
            <a:chExt cx="1646238" cy="1644650"/>
          </a:xfrm>
        </p:grpSpPr>
        <p:sp>
          <p:nvSpPr>
            <p:cNvPr id="83" name="AutoShape 3"/>
            <p:cNvSpPr>
              <a:spLocks noChangeAspect="1" noChangeArrowheads="1" noTextEdit="1"/>
            </p:cNvSpPr>
            <p:nvPr/>
          </p:nvSpPr>
          <p:spPr bwMode="auto">
            <a:xfrm>
              <a:off x="5273675" y="2606675"/>
              <a:ext cx="1646238"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84" name="Group 83"/>
            <p:cNvGrpSpPr/>
            <p:nvPr/>
          </p:nvGrpSpPr>
          <p:grpSpPr>
            <a:xfrm>
              <a:off x="5562600" y="2774950"/>
              <a:ext cx="1108231" cy="1265238"/>
              <a:chOff x="5562600" y="2774950"/>
              <a:chExt cx="1108231" cy="1265238"/>
            </a:xfrm>
          </p:grpSpPr>
          <p:sp>
            <p:nvSpPr>
              <p:cNvPr id="85" name="Freeform 84"/>
              <p:cNvSpPr>
                <a:spLocks/>
              </p:cNvSpPr>
              <p:nvPr/>
            </p:nvSpPr>
            <p:spPr bwMode="auto">
              <a:xfrm>
                <a:off x="5616418" y="2774950"/>
                <a:ext cx="1054413" cy="1209675"/>
              </a:xfrm>
              <a:custGeom>
                <a:avLst/>
                <a:gdLst>
                  <a:gd name="connsiteX0" fmla="*/ 1038660 w 1054413"/>
                  <a:gd name="connsiteY0" fmla="*/ 1076325 h 1209675"/>
                  <a:gd name="connsiteX1" fmla="*/ 1050117 w 1054413"/>
                  <a:gd name="connsiteY1" fmla="*/ 1080604 h 1209675"/>
                  <a:gd name="connsiteX2" fmla="*/ 1050117 w 1054413"/>
                  <a:gd name="connsiteY2" fmla="*/ 1102710 h 1209675"/>
                  <a:gd name="connsiteX3" fmla="*/ 948436 w 1054413"/>
                  <a:gd name="connsiteY3" fmla="*/ 1204683 h 1209675"/>
                  <a:gd name="connsiteX4" fmla="*/ 936979 w 1054413"/>
                  <a:gd name="connsiteY4" fmla="*/ 1209675 h 1209675"/>
                  <a:gd name="connsiteX5" fmla="*/ 926238 w 1054413"/>
                  <a:gd name="connsiteY5" fmla="*/ 1204683 h 1209675"/>
                  <a:gd name="connsiteX6" fmla="*/ 894015 w 1054413"/>
                  <a:gd name="connsiteY6" fmla="*/ 1173307 h 1209675"/>
                  <a:gd name="connsiteX7" fmla="*/ 894015 w 1054413"/>
                  <a:gd name="connsiteY7" fmla="*/ 1150488 h 1209675"/>
                  <a:gd name="connsiteX8" fmla="*/ 904756 w 1054413"/>
                  <a:gd name="connsiteY8" fmla="*/ 1145496 h 1209675"/>
                  <a:gd name="connsiteX9" fmla="*/ 916213 w 1054413"/>
                  <a:gd name="connsiteY9" fmla="*/ 1150488 h 1209675"/>
                  <a:gd name="connsiteX10" fmla="*/ 936979 w 1054413"/>
                  <a:gd name="connsiteY10" fmla="*/ 1171881 h 1209675"/>
                  <a:gd name="connsiteX11" fmla="*/ 1027919 w 1054413"/>
                  <a:gd name="connsiteY11" fmla="*/ 1080604 h 1209675"/>
                  <a:gd name="connsiteX12" fmla="*/ 1038660 w 1054413"/>
                  <a:gd name="connsiteY12" fmla="*/ 1076325 h 1209675"/>
                  <a:gd name="connsiteX13" fmla="*/ 594086 w 1054413"/>
                  <a:gd name="connsiteY13" fmla="*/ 1076325 h 1209675"/>
                  <a:gd name="connsiteX14" fmla="*/ 604873 w 1054413"/>
                  <a:gd name="connsiteY14" fmla="*/ 1080604 h 1209675"/>
                  <a:gd name="connsiteX15" fmla="*/ 604873 w 1054413"/>
                  <a:gd name="connsiteY15" fmla="*/ 1102710 h 1209675"/>
                  <a:gd name="connsiteX16" fmla="*/ 565321 w 1054413"/>
                  <a:gd name="connsiteY16" fmla="*/ 1142644 h 1209675"/>
                  <a:gd name="connsiteX17" fmla="*/ 534399 w 1054413"/>
                  <a:gd name="connsiteY17" fmla="*/ 1174733 h 1209675"/>
                  <a:gd name="connsiteX18" fmla="*/ 503477 w 1054413"/>
                  <a:gd name="connsiteY18" fmla="*/ 1204683 h 1209675"/>
                  <a:gd name="connsiteX19" fmla="*/ 492690 w 1054413"/>
                  <a:gd name="connsiteY19" fmla="*/ 1209675 h 1209675"/>
                  <a:gd name="connsiteX20" fmla="*/ 481184 w 1054413"/>
                  <a:gd name="connsiteY20" fmla="*/ 1204683 h 1209675"/>
                  <a:gd name="connsiteX21" fmla="*/ 448823 w 1054413"/>
                  <a:gd name="connsiteY21" fmla="*/ 1173307 h 1209675"/>
                  <a:gd name="connsiteX22" fmla="*/ 448823 w 1054413"/>
                  <a:gd name="connsiteY22" fmla="*/ 1150488 h 1209675"/>
                  <a:gd name="connsiteX23" fmla="*/ 460329 w 1054413"/>
                  <a:gd name="connsiteY23" fmla="*/ 1145496 h 1209675"/>
                  <a:gd name="connsiteX24" fmla="*/ 471116 w 1054413"/>
                  <a:gd name="connsiteY24" fmla="*/ 1150488 h 1209675"/>
                  <a:gd name="connsiteX25" fmla="*/ 492690 w 1054413"/>
                  <a:gd name="connsiteY25" fmla="*/ 1171881 h 1209675"/>
                  <a:gd name="connsiteX26" fmla="*/ 562445 w 1054413"/>
                  <a:gd name="connsiteY26" fmla="*/ 1100571 h 1209675"/>
                  <a:gd name="connsiteX27" fmla="*/ 582580 w 1054413"/>
                  <a:gd name="connsiteY27" fmla="*/ 1080604 h 1209675"/>
                  <a:gd name="connsiteX28" fmla="*/ 594086 w 1054413"/>
                  <a:gd name="connsiteY28" fmla="*/ 1076325 h 1209675"/>
                  <a:gd name="connsiteX29" fmla="*/ 148089 w 1054413"/>
                  <a:gd name="connsiteY29" fmla="*/ 1076325 h 1209675"/>
                  <a:gd name="connsiteX30" fmla="*/ 158820 w 1054413"/>
                  <a:gd name="connsiteY30" fmla="*/ 1080604 h 1209675"/>
                  <a:gd name="connsiteX31" fmla="*/ 158820 w 1054413"/>
                  <a:gd name="connsiteY31" fmla="*/ 1102710 h 1209675"/>
                  <a:gd name="connsiteX32" fmla="*/ 120188 w 1054413"/>
                  <a:gd name="connsiteY32" fmla="*/ 1142644 h 1209675"/>
                  <a:gd name="connsiteX33" fmla="*/ 88711 w 1054413"/>
                  <a:gd name="connsiteY33" fmla="*/ 1174733 h 1209675"/>
                  <a:gd name="connsiteX34" fmla="*/ 57948 w 1054413"/>
                  <a:gd name="connsiteY34" fmla="*/ 1204683 h 1209675"/>
                  <a:gd name="connsiteX35" fmla="*/ 47217 w 1054413"/>
                  <a:gd name="connsiteY35" fmla="*/ 1209675 h 1209675"/>
                  <a:gd name="connsiteX36" fmla="*/ 36486 w 1054413"/>
                  <a:gd name="connsiteY36" fmla="*/ 1204683 h 1209675"/>
                  <a:gd name="connsiteX37" fmla="*/ 4293 w 1054413"/>
                  <a:gd name="connsiteY37" fmla="*/ 1173307 h 1209675"/>
                  <a:gd name="connsiteX38" fmla="*/ 4293 w 1054413"/>
                  <a:gd name="connsiteY38" fmla="*/ 1150488 h 1209675"/>
                  <a:gd name="connsiteX39" fmla="*/ 15740 w 1054413"/>
                  <a:gd name="connsiteY39" fmla="*/ 1145496 h 1209675"/>
                  <a:gd name="connsiteX40" fmla="*/ 26471 w 1054413"/>
                  <a:gd name="connsiteY40" fmla="*/ 1150488 h 1209675"/>
                  <a:gd name="connsiteX41" fmla="*/ 47217 w 1054413"/>
                  <a:gd name="connsiteY41" fmla="*/ 1171881 h 1209675"/>
                  <a:gd name="connsiteX42" fmla="*/ 117327 w 1054413"/>
                  <a:gd name="connsiteY42" fmla="*/ 1100571 h 1209675"/>
                  <a:gd name="connsiteX43" fmla="*/ 137358 w 1054413"/>
                  <a:gd name="connsiteY43" fmla="*/ 1080604 h 1209675"/>
                  <a:gd name="connsiteX44" fmla="*/ 148089 w 1054413"/>
                  <a:gd name="connsiteY44" fmla="*/ 1076325 h 1209675"/>
                  <a:gd name="connsiteX45" fmla="*/ 478016 w 1054413"/>
                  <a:gd name="connsiteY45" fmla="*/ 0 h 1209675"/>
                  <a:gd name="connsiteX46" fmla="*/ 686000 w 1054413"/>
                  <a:gd name="connsiteY46" fmla="*/ 211298 h 1209675"/>
                  <a:gd name="connsiteX47" fmla="*/ 685287 w 1054413"/>
                  <a:gd name="connsiteY47" fmla="*/ 251273 h 1209675"/>
                  <a:gd name="connsiteX48" fmla="*/ 700245 w 1054413"/>
                  <a:gd name="connsiteY48" fmla="*/ 296959 h 1209675"/>
                  <a:gd name="connsiteX49" fmla="*/ 673891 w 1054413"/>
                  <a:gd name="connsiteY49" fmla="*/ 311949 h 1209675"/>
                  <a:gd name="connsiteX50" fmla="*/ 648249 w 1054413"/>
                  <a:gd name="connsiteY50" fmla="*/ 319088 h 1209675"/>
                  <a:gd name="connsiteX51" fmla="*/ 636141 w 1054413"/>
                  <a:gd name="connsiteY51" fmla="*/ 316232 h 1209675"/>
                  <a:gd name="connsiteX52" fmla="*/ 383996 w 1054413"/>
                  <a:gd name="connsiteY52" fmla="*/ 165612 h 1209675"/>
                  <a:gd name="connsiteX53" fmla="*/ 363340 w 1054413"/>
                  <a:gd name="connsiteY53" fmla="*/ 177747 h 1209675"/>
                  <a:gd name="connsiteX54" fmla="*/ 292825 w 1054413"/>
                  <a:gd name="connsiteY54" fmla="*/ 295531 h 1209675"/>
                  <a:gd name="connsiteX55" fmla="*/ 281429 w 1054413"/>
                  <a:gd name="connsiteY55" fmla="*/ 298386 h 1209675"/>
                  <a:gd name="connsiteX56" fmla="*/ 279292 w 1054413"/>
                  <a:gd name="connsiteY56" fmla="*/ 295531 h 1209675"/>
                  <a:gd name="connsiteX57" fmla="*/ 270032 w 1054413"/>
                  <a:gd name="connsiteY57" fmla="*/ 211298 h 1209675"/>
                  <a:gd name="connsiteX58" fmla="*/ 478016 w 1054413"/>
                  <a:gd name="connsiteY58" fmla="*/ 0 h 1209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054413" h="1209675">
                    <a:moveTo>
                      <a:pt x="1038660" y="1076325"/>
                    </a:moveTo>
                    <a:cubicBezTo>
                      <a:pt x="1042956" y="1076325"/>
                      <a:pt x="1046536" y="1077751"/>
                      <a:pt x="1050117" y="1080604"/>
                    </a:cubicBezTo>
                    <a:cubicBezTo>
                      <a:pt x="1055845" y="1087022"/>
                      <a:pt x="1055845" y="1097005"/>
                      <a:pt x="1050117" y="1102710"/>
                    </a:cubicBezTo>
                    <a:cubicBezTo>
                      <a:pt x="1050117" y="1102710"/>
                      <a:pt x="1050117" y="1102710"/>
                      <a:pt x="948436" y="1204683"/>
                    </a:cubicBezTo>
                    <a:cubicBezTo>
                      <a:pt x="945571" y="1208249"/>
                      <a:pt x="941275" y="1209675"/>
                      <a:pt x="936979" y="1209675"/>
                    </a:cubicBezTo>
                    <a:cubicBezTo>
                      <a:pt x="932682" y="1209675"/>
                      <a:pt x="929102" y="1208249"/>
                      <a:pt x="926238" y="1204683"/>
                    </a:cubicBezTo>
                    <a:cubicBezTo>
                      <a:pt x="926238" y="1204683"/>
                      <a:pt x="926238" y="1204683"/>
                      <a:pt x="894015" y="1173307"/>
                    </a:cubicBezTo>
                    <a:cubicBezTo>
                      <a:pt x="887570" y="1166889"/>
                      <a:pt x="887570" y="1156906"/>
                      <a:pt x="894015" y="1150488"/>
                    </a:cubicBezTo>
                    <a:cubicBezTo>
                      <a:pt x="896879" y="1146922"/>
                      <a:pt x="901175" y="1145496"/>
                      <a:pt x="904756" y="1145496"/>
                    </a:cubicBezTo>
                    <a:cubicBezTo>
                      <a:pt x="909052" y="1145496"/>
                      <a:pt x="913349" y="1146922"/>
                      <a:pt x="916213" y="1150488"/>
                    </a:cubicBezTo>
                    <a:cubicBezTo>
                      <a:pt x="916213" y="1150488"/>
                      <a:pt x="916213" y="1150488"/>
                      <a:pt x="936979" y="1171881"/>
                    </a:cubicBezTo>
                    <a:cubicBezTo>
                      <a:pt x="936979" y="1171881"/>
                      <a:pt x="936979" y="1171881"/>
                      <a:pt x="1027919" y="1080604"/>
                    </a:cubicBezTo>
                    <a:cubicBezTo>
                      <a:pt x="1030783" y="1077751"/>
                      <a:pt x="1035079" y="1076325"/>
                      <a:pt x="1038660" y="1076325"/>
                    </a:cubicBezTo>
                    <a:close/>
                    <a:moveTo>
                      <a:pt x="594086" y="1076325"/>
                    </a:moveTo>
                    <a:cubicBezTo>
                      <a:pt x="597682" y="1076325"/>
                      <a:pt x="601997" y="1077751"/>
                      <a:pt x="604873" y="1080604"/>
                    </a:cubicBezTo>
                    <a:cubicBezTo>
                      <a:pt x="611345" y="1087022"/>
                      <a:pt x="611345" y="1097005"/>
                      <a:pt x="604873" y="1102710"/>
                    </a:cubicBezTo>
                    <a:cubicBezTo>
                      <a:pt x="604873" y="1102710"/>
                      <a:pt x="604873" y="1102710"/>
                      <a:pt x="565321" y="1142644"/>
                    </a:cubicBezTo>
                    <a:cubicBezTo>
                      <a:pt x="565321" y="1142644"/>
                      <a:pt x="565321" y="1142644"/>
                      <a:pt x="534399" y="1174733"/>
                    </a:cubicBezTo>
                    <a:cubicBezTo>
                      <a:pt x="534399" y="1174733"/>
                      <a:pt x="534399" y="1174733"/>
                      <a:pt x="503477" y="1204683"/>
                    </a:cubicBezTo>
                    <a:cubicBezTo>
                      <a:pt x="500600" y="1208249"/>
                      <a:pt x="497005" y="1209675"/>
                      <a:pt x="492690" y="1209675"/>
                    </a:cubicBezTo>
                    <a:cubicBezTo>
                      <a:pt x="488375" y="1209675"/>
                      <a:pt x="484060" y="1208249"/>
                      <a:pt x="481184" y="1204683"/>
                    </a:cubicBezTo>
                    <a:cubicBezTo>
                      <a:pt x="481184" y="1204683"/>
                      <a:pt x="481184" y="1204683"/>
                      <a:pt x="448823" y="1173307"/>
                    </a:cubicBezTo>
                    <a:cubicBezTo>
                      <a:pt x="443070" y="1166889"/>
                      <a:pt x="443070" y="1156906"/>
                      <a:pt x="448823" y="1150488"/>
                    </a:cubicBezTo>
                    <a:cubicBezTo>
                      <a:pt x="452419" y="1146922"/>
                      <a:pt x="456014" y="1145496"/>
                      <a:pt x="460329" y="1145496"/>
                    </a:cubicBezTo>
                    <a:cubicBezTo>
                      <a:pt x="463925" y="1145496"/>
                      <a:pt x="468240" y="1146922"/>
                      <a:pt x="471116" y="1150488"/>
                    </a:cubicBezTo>
                    <a:cubicBezTo>
                      <a:pt x="471116" y="1150488"/>
                      <a:pt x="471116" y="1150488"/>
                      <a:pt x="492690" y="1171881"/>
                    </a:cubicBezTo>
                    <a:cubicBezTo>
                      <a:pt x="492690" y="1171881"/>
                      <a:pt x="492690" y="1171881"/>
                      <a:pt x="562445" y="1100571"/>
                    </a:cubicBezTo>
                    <a:cubicBezTo>
                      <a:pt x="562445" y="1100571"/>
                      <a:pt x="562445" y="1100571"/>
                      <a:pt x="582580" y="1080604"/>
                    </a:cubicBezTo>
                    <a:cubicBezTo>
                      <a:pt x="585457" y="1077751"/>
                      <a:pt x="589772" y="1076325"/>
                      <a:pt x="594086" y="1076325"/>
                    </a:cubicBezTo>
                    <a:close/>
                    <a:moveTo>
                      <a:pt x="148089" y="1076325"/>
                    </a:moveTo>
                    <a:cubicBezTo>
                      <a:pt x="151666" y="1076325"/>
                      <a:pt x="155958" y="1077751"/>
                      <a:pt x="158820" y="1080604"/>
                    </a:cubicBezTo>
                    <a:cubicBezTo>
                      <a:pt x="165258" y="1087022"/>
                      <a:pt x="165258" y="1097005"/>
                      <a:pt x="158820" y="1102710"/>
                    </a:cubicBezTo>
                    <a:cubicBezTo>
                      <a:pt x="120188" y="1142644"/>
                      <a:pt x="120188" y="1142644"/>
                      <a:pt x="120188" y="1142644"/>
                    </a:cubicBezTo>
                    <a:cubicBezTo>
                      <a:pt x="88711" y="1174733"/>
                      <a:pt x="88711" y="1174733"/>
                      <a:pt x="88711" y="1174733"/>
                    </a:cubicBezTo>
                    <a:cubicBezTo>
                      <a:pt x="57948" y="1204683"/>
                      <a:pt x="57948" y="1204683"/>
                      <a:pt x="57948" y="1204683"/>
                    </a:cubicBezTo>
                    <a:cubicBezTo>
                      <a:pt x="55087" y="1208249"/>
                      <a:pt x="51510" y="1209675"/>
                      <a:pt x="47217" y="1209675"/>
                    </a:cubicBezTo>
                    <a:cubicBezTo>
                      <a:pt x="43640" y="1209675"/>
                      <a:pt x="39348" y="1208249"/>
                      <a:pt x="36486" y="1204683"/>
                    </a:cubicBezTo>
                    <a:cubicBezTo>
                      <a:pt x="4293" y="1173307"/>
                      <a:pt x="4293" y="1173307"/>
                      <a:pt x="4293" y="1173307"/>
                    </a:cubicBezTo>
                    <a:cubicBezTo>
                      <a:pt x="-1430" y="1166889"/>
                      <a:pt x="-1430" y="1156906"/>
                      <a:pt x="4293" y="1150488"/>
                    </a:cubicBezTo>
                    <a:cubicBezTo>
                      <a:pt x="7870" y="1146922"/>
                      <a:pt x="11447" y="1145496"/>
                      <a:pt x="15740" y="1145496"/>
                    </a:cubicBezTo>
                    <a:cubicBezTo>
                      <a:pt x="19317" y="1145496"/>
                      <a:pt x="23609" y="1146922"/>
                      <a:pt x="26471" y="1150488"/>
                    </a:cubicBezTo>
                    <a:cubicBezTo>
                      <a:pt x="47217" y="1171881"/>
                      <a:pt x="47217" y="1171881"/>
                      <a:pt x="47217" y="1171881"/>
                    </a:cubicBezTo>
                    <a:cubicBezTo>
                      <a:pt x="117327" y="1100571"/>
                      <a:pt x="117327" y="1100571"/>
                      <a:pt x="117327" y="1100571"/>
                    </a:cubicBezTo>
                    <a:cubicBezTo>
                      <a:pt x="137358" y="1080604"/>
                      <a:pt x="137358" y="1080604"/>
                      <a:pt x="137358" y="1080604"/>
                    </a:cubicBezTo>
                    <a:cubicBezTo>
                      <a:pt x="140219" y="1077751"/>
                      <a:pt x="144512" y="1076325"/>
                      <a:pt x="148089" y="1076325"/>
                    </a:cubicBezTo>
                    <a:close/>
                    <a:moveTo>
                      <a:pt x="478016" y="0"/>
                    </a:moveTo>
                    <a:cubicBezTo>
                      <a:pt x="595541" y="0"/>
                      <a:pt x="686000" y="94941"/>
                      <a:pt x="686000" y="211298"/>
                    </a:cubicBezTo>
                    <a:cubicBezTo>
                      <a:pt x="686000" y="225574"/>
                      <a:pt x="686000" y="238424"/>
                      <a:pt x="685287" y="251273"/>
                    </a:cubicBezTo>
                    <a:cubicBezTo>
                      <a:pt x="683863" y="262694"/>
                      <a:pt x="688137" y="279826"/>
                      <a:pt x="700245" y="296959"/>
                    </a:cubicBezTo>
                    <a:cubicBezTo>
                      <a:pt x="700245" y="296959"/>
                      <a:pt x="688137" y="305525"/>
                      <a:pt x="673891" y="311949"/>
                    </a:cubicBezTo>
                    <a:cubicBezTo>
                      <a:pt x="665344" y="315519"/>
                      <a:pt x="656084" y="318374"/>
                      <a:pt x="648249" y="319088"/>
                    </a:cubicBezTo>
                    <a:cubicBezTo>
                      <a:pt x="643976" y="319088"/>
                      <a:pt x="639702" y="318374"/>
                      <a:pt x="636141" y="316232"/>
                    </a:cubicBezTo>
                    <a:cubicBezTo>
                      <a:pt x="612636" y="302669"/>
                      <a:pt x="513630" y="165612"/>
                      <a:pt x="383996" y="165612"/>
                    </a:cubicBezTo>
                    <a:cubicBezTo>
                      <a:pt x="383996" y="165612"/>
                      <a:pt x="369750" y="173464"/>
                      <a:pt x="363340" y="177747"/>
                    </a:cubicBezTo>
                    <a:cubicBezTo>
                      <a:pt x="317042" y="209156"/>
                      <a:pt x="305646" y="276257"/>
                      <a:pt x="292825" y="295531"/>
                    </a:cubicBezTo>
                    <a:cubicBezTo>
                      <a:pt x="289264" y="301242"/>
                      <a:pt x="285702" y="302669"/>
                      <a:pt x="281429" y="298386"/>
                    </a:cubicBezTo>
                    <a:cubicBezTo>
                      <a:pt x="280716" y="297673"/>
                      <a:pt x="280004" y="296959"/>
                      <a:pt x="279292" y="295531"/>
                    </a:cubicBezTo>
                    <a:cubicBezTo>
                      <a:pt x="273594" y="281254"/>
                      <a:pt x="270032" y="235568"/>
                      <a:pt x="270032" y="211298"/>
                    </a:cubicBezTo>
                    <a:cubicBezTo>
                      <a:pt x="270032" y="94941"/>
                      <a:pt x="360491" y="0"/>
                      <a:pt x="478016"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6" name="Freeform 85"/>
              <p:cNvSpPr>
                <a:spLocks/>
              </p:cNvSpPr>
              <p:nvPr/>
            </p:nvSpPr>
            <p:spPr bwMode="auto">
              <a:xfrm>
                <a:off x="5562600" y="3089275"/>
                <a:ext cx="1063626" cy="950913"/>
              </a:xfrm>
              <a:custGeom>
                <a:avLst/>
                <a:gdLst>
                  <a:gd name="connsiteX0" fmla="*/ 906190 w 1063626"/>
                  <a:gd name="connsiteY0" fmla="*/ 777875 h 950913"/>
                  <a:gd name="connsiteX1" fmla="*/ 1023913 w 1063626"/>
                  <a:gd name="connsiteY1" fmla="*/ 777875 h 950913"/>
                  <a:gd name="connsiteX2" fmla="*/ 992709 w 1063626"/>
                  <a:gd name="connsiteY2" fmla="*/ 809207 h 950913"/>
                  <a:gd name="connsiteX3" fmla="*/ 921792 w 1063626"/>
                  <a:gd name="connsiteY3" fmla="*/ 809207 h 950913"/>
                  <a:gd name="connsiteX4" fmla="*/ 921792 w 1063626"/>
                  <a:gd name="connsiteY4" fmla="*/ 919581 h 950913"/>
                  <a:gd name="connsiteX5" fmla="*/ 1032423 w 1063626"/>
                  <a:gd name="connsiteY5" fmla="*/ 919581 h 950913"/>
                  <a:gd name="connsiteX6" fmla="*/ 1032423 w 1063626"/>
                  <a:gd name="connsiteY6" fmla="*/ 901779 h 950913"/>
                  <a:gd name="connsiteX7" fmla="*/ 1063626 w 1063626"/>
                  <a:gd name="connsiteY7" fmla="*/ 870447 h 950913"/>
                  <a:gd name="connsiteX8" fmla="*/ 1063626 w 1063626"/>
                  <a:gd name="connsiteY8" fmla="*/ 935247 h 950913"/>
                  <a:gd name="connsiteX9" fmla="*/ 1048024 w 1063626"/>
                  <a:gd name="connsiteY9" fmla="*/ 950913 h 950913"/>
                  <a:gd name="connsiteX10" fmla="*/ 906190 w 1063626"/>
                  <a:gd name="connsiteY10" fmla="*/ 950913 h 950913"/>
                  <a:gd name="connsiteX11" fmla="*/ 890588 w 1063626"/>
                  <a:gd name="connsiteY11" fmla="*/ 935247 h 950913"/>
                  <a:gd name="connsiteX12" fmla="*/ 890588 w 1063626"/>
                  <a:gd name="connsiteY12" fmla="*/ 793541 h 950913"/>
                  <a:gd name="connsiteX13" fmla="*/ 906190 w 1063626"/>
                  <a:gd name="connsiteY13" fmla="*/ 777875 h 950913"/>
                  <a:gd name="connsiteX14" fmla="*/ 461833 w 1063626"/>
                  <a:gd name="connsiteY14" fmla="*/ 777875 h 950913"/>
                  <a:gd name="connsiteX15" fmla="*/ 580635 w 1063626"/>
                  <a:gd name="connsiteY15" fmla="*/ 777875 h 950913"/>
                  <a:gd name="connsiteX16" fmla="*/ 549146 w 1063626"/>
                  <a:gd name="connsiteY16" fmla="*/ 809207 h 950913"/>
                  <a:gd name="connsiteX17" fmla="*/ 477578 w 1063626"/>
                  <a:gd name="connsiteY17" fmla="*/ 809207 h 950913"/>
                  <a:gd name="connsiteX18" fmla="*/ 477578 w 1063626"/>
                  <a:gd name="connsiteY18" fmla="*/ 919581 h 950913"/>
                  <a:gd name="connsiteX19" fmla="*/ 589223 w 1063626"/>
                  <a:gd name="connsiteY19" fmla="*/ 919581 h 950913"/>
                  <a:gd name="connsiteX20" fmla="*/ 589223 w 1063626"/>
                  <a:gd name="connsiteY20" fmla="*/ 901779 h 950913"/>
                  <a:gd name="connsiteX21" fmla="*/ 620713 w 1063626"/>
                  <a:gd name="connsiteY21" fmla="*/ 870447 h 950913"/>
                  <a:gd name="connsiteX22" fmla="*/ 620713 w 1063626"/>
                  <a:gd name="connsiteY22" fmla="*/ 935247 h 950913"/>
                  <a:gd name="connsiteX23" fmla="*/ 604968 w 1063626"/>
                  <a:gd name="connsiteY23" fmla="*/ 950913 h 950913"/>
                  <a:gd name="connsiteX24" fmla="*/ 461833 w 1063626"/>
                  <a:gd name="connsiteY24" fmla="*/ 950913 h 950913"/>
                  <a:gd name="connsiteX25" fmla="*/ 446088 w 1063626"/>
                  <a:gd name="connsiteY25" fmla="*/ 935247 h 950913"/>
                  <a:gd name="connsiteX26" fmla="*/ 446088 w 1063626"/>
                  <a:gd name="connsiteY26" fmla="*/ 793541 h 950913"/>
                  <a:gd name="connsiteX27" fmla="*/ 461833 w 1063626"/>
                  <a:gd name="connsiteY27" fmla="*/ 777875 h 950913"/>
                  <a:gd name="connsiteX28" fmla="*/ 15680 w 1063626"/>
                  <a:gd name="connsiteY28" fmla="*/ 777875 h 950913"/>
                  <a:gd name="connsiteX29" fmla="*/ 134711 w 1063626"/>
                  <a:gd name="connsiteY29" fmla="*/ 777875 h 950913"/>
                  <a:gd name="connsiteX30" fmla="*/ 103349 w 1063626"/>
                  <a:gd name="connsiteY30" fmla="*/ 809207 h 950913"/>
                  <a:gd name="connsiteX31" fmla="*/ 32074 w 1063626"/>
                  <a:gd name="connsiteY31" fmla="*/ 809207 h 950913"/>
                  <a:gd name="connsiteX32" fmla="*/ 32074 w 1063626"/>
                  <a:gd name="connsiteY32" fmla="*/ 919581 h 950913"/>
                  <a:gd name="connsiteX33" fmla="*/ 143264 w 1063626"/>
                  <a:gd name="connsiteY33" fmla="*/ 919581 h 950913"/>
                  <a:gd name="connsiteX34" fmla="*/ 143264 w 1063626"/>
                  <a:gd name="connsiteY34" fmla="*/ 901779 h 950913"/>
                  <a:gd name="connsiteX35" fmla="*/ 174625 w 1063626"/>
                  <a:gd name="connsiteY35" fmla="*/ 870447 h 950913"/>
                  <a:gd name="connsiteX36" fmla="*/ 174625 w 1063626"/>
                  <a:gd name="connsiteY36" fmla="*/ 935247 h 950913"/>
                  <a:gd name="connsiteX37" fmla="*/ 158945 w 1063626"/>
                  <a:gd name="connsiteY37" fmla="*/ 950913 h 950913"/>
                  <a:gd name="connsiteX38" fmla="*/ 15680 w 1063626"/>
                  <a:gd name="connsiteY38" fmla="*/ 950913 h 950913"/>
                  <a:gd name="connsiteX39" fmla="*/ 0 w 1063626"/>
                  <a:gd name="connsiteY39" fmla="*/ 935247 h 950913"/>
                  <a:gd name="connsiteX40" fmla="*/ 0 w 1063626"/>
                  <a:gd name="connsiteY40" fmla="*/ 793541 h 950913"/>
                  <a:gd name="connsiteX41" fmla="*/ 15680 w 1063626"/>
                  <a:gd name="connsiteY41" fmla="*/ 777875 h 950913"/>
                  <a:gd name="connsiteX42" fmla="*/ 514162 w 1063626"/>
                  <a:gd name="connsiteY42" fmla="*/ 481013 h 950913"/>
                  <a:gd name="connsiteX43" fmla="*/ 545576 w 1063626"/>
                  <a:gd name="connsiteY43" fmla="*/ 481013 h 950913"/>
                  <a:gd name="connsiteX44" fmla="*/ 545576 w 1063626"/>
                  <a:gd name="connsiteY44" fmla="*/ 619644 h 950913"/>
                  <a:gd name="connsiteX45" fmla="*/ 979656 w 1063626"/>
                  <a:gd name="connsiteY45" fmla="*/ 619644 h 950913"/>
                  <a:gd name="connsiteX46" fmla="*/ 995363 w 1063626"/>
                  <a:gd name="connsiteY46" fmla="*/ 635365 h 950913"/>
                  <a:gd name="connsiteX47" fmla="*/ 995363 w 1063626"/>
                  <a:gd name="connsiteY47" fmla="*/ 746126 h 950913"/>
                  <a:gd name="connsiteX48" fmla="*/ 963949 w 1063626"/>
                  <a:gd name="connsiteY48" fmla="*/ 746126 h 950913"/>
                  <a:gd name="connsiteX49" fmla="*/ 963949 w 1063626"/>
                  <a:gd name="connsiteY49" fmla="*/ 651086 h 950913"/>
                  <a:gd name="connsiteX50" fmla="*/ 545576 w 1063626"/>
                  <a:gd name="connsiteY50" fmla="*/ 651086 h 950913"/>
                  <a:gd name="connsiteX51" fmla="*/ 545576 w 1063626"/>
                  <a:gd name="connsiteY51" fmla="*/ 746126 h 950913"/>
                  <a:gd name="connsiteX52" fmla="*/ 514162 w 1063626"/>
                  <a:gd name="connsiteY52" fmla="*/ 746126 h 950913"/>
                  <a:gd name="connsiteX53" fmla="*/ 514162 w 1063626"/>
                  <a:gd name="connsiteY53" fmla="*/ 651086 h 950913"/>
                  <a:gd name="connsiteX54" fmla="*/ 96501 w 1063626"/>
                  <a:gd name="connsiteY54" fmla="*/ 651086 h 950913"/>
                  <a:gd name="connsiteX55" fmla="*/ 96501 w 1063626"/>
                  <a:gd name="connsiteY55" fmla="*/ 746126 h 950913"/>
                  <a:gd name="connsiteX56" fmla="*/ 65088 w 1063626"/>
                  <a:gd name="connsiteY56" fmla="*/ 746126 h 950913"/>
                  <a:gd name="connsiteX57" fmla="*/ 65088 w 1063626"/>
                  <a:gd name="connsiteY57" fmla="*/ 635365 h 950913"/>
                  <a:gd name="connsiteX58" fmla="*/ 80795 w 1063626"/>
                  <a:gd name="connsiteY58" fmla="*/ 619644 h 950913"/>
                  <a:gd name="connsiteX59" fmla="*/ 514162 w 1063626"/>
                  <a:gd name="connsiteY59" fmla="*/ 619644 h 950913"/>
                  <a:gd name="connsiteX60" fmla="*/ 514162 w 1063626"/>
                  <a:gd name="connsiteY60" fmla="*/ 481013 h 950913"/>
                  <a:gd name="connsiteX61" fmla="*/ 402739 w 1063626"/>
                  <a:gd name="connsiteY61" fmla="*/ 268288 h 950913"/>
                  <a:gd name="connsiteX62" fmla="*/ 414854 w 1063626"/>
                  <a:gd name="connsiteY62" fmla="*/ 281944 h 950913"/>
                  <a:gd name="connsiteX63" fmla="*/ 416280 w 1063626"/>
                  <a:gd name="connsiteY63" fmla="*/ 284101 h 950913"/>
                  <a:gd name="connsiteX64" fmla="*/ 531019 w 1063626"/>
                  <a:gd name="connsiteY64" fmla="*/ 330101 h 950913"/>
                  <a:gd name="connsiteX65" fmla="*/ 645759 w 1063626"/>
                  <a:gd name="connsiteY65" fmla="*/ 284101 h 950913"/>
                  <a:gd name="connsiteX66" fmla="*/ 647184 w 1063626"/>
                  <a:gd name="connsiteY66" fmla="*/ 281944 h 950913"/>
                  <a:gd name="connsiteX67" fmla="*/ 660012 w 1063626"/>
                  <a:gd name="connsiteY67" fmla="*/ 268288 h 950913"/>
                  <a:gd name="connsiteX68" fmla="*/ 830340 w 1063626"/>
                  <a:gd name="connsiteY68" fmla="*/ 297757 h 950913"/>
                  <a:gd name="connsiteX69" fmla="*/ 926550 w 1063626"/>
                  <a:gd name="connsiteY69" fmla="*/ 437914 h 950913"/>
                  <a:gd name="connsiteX70" fmla="*/ 917286 w 1063626"/>
                  <a:gd name="connsiteY70" fmla="*/ 450851 h 950913"/>
                  <a:gd name="connsiteX71" fmla="*/ 144753 w 1063626"/>
                  <a:gd name="connsiteY71" fmla="*/ 450851 h 950913"/>
                  <a:gd name="connsiteX72" fmla="*/ 135488 w 1063626"/>
                  <a:gd name="connsiteY72" fmla="*/ 437914 h 950913"/>
                  <a:gd name="connsiteX73" fmla="*/ 231698 w 1063626"/>
                  <a:gd name="connsiteY73" fmla="*/ 297757 h 950913"/>
                  <a:gd name="connsiteX74" fmla="*/ 402739 w 1063626"/>
                  <a:gd name="connsiteY74" fmla="*/ 268288 h 950913"/>
                  <a:gd name="connsiteX75" fmla="*/ 317500 w 1063626"/>
                  <a:gd name="connsiteY75" fmla="*/ 0 h 950913"/>
                  <a:gd name="connsiteX76" fmla="*/ 353933 w 1063626"/>
                  <a:gd name="connsiteY76" fmla="*/ 16502 h 950913"/>
                  <a:gd name="connsiteX77" fmla="*/ 367506 w 1063626"/>
                  <a:gd name="connsiteY77" fmla="*/ 29416 h 950913"/>
                  <a:gd name="connsiteX78" fmla="*/ 375365 w 1063626"/>
                  <a:gd name="connsiteY78" fmla="*/ 38026 h 950913"/>
                  <a:gd name="connsiteX79" fmla="*/ 436086 w 1063626"/>
                  <a:gd name="connsiteY79" fmla="*/ 169322 h 950913"/>
                  <a:gd name="connsiteX80" fmla="*/ 531813 w 1063626"/>
                  <a:gd name="connsiteY80" fmla="*/ 218110 h 950913"/>
                  <a:gd name="connsiteX81" fmla="*/ 627539 w 1063626"/>
                  <a:gd name="connsiteY81" fmla="*/ 169322 h 950913"/>
                  <a:gd name="connsiteX82" fmla="*/ 688975 w 1063626"/>
                  <a:gd name="connsiteY82" fmla="*/ 38026 h 950913"/>
                  <a:gd name="connsiteX83" fmla="*/ 696119 w 1063626"/>
                  <a:gd name="connsiteY83" fmla="*/ 29416 h 950913"/>
                  <a:gd name="connsiteX84" fmla="*/ 708978 w 1063626"/>
                  <a:gd name="connsiteY84" fmla="*/ 17937 h 950913"/>
                  <a:gd name="connsiteX85" fmla="*/ 746125 w 1063626"/>
                  <a:gd name="connsiteY85" fmla="*/ 717 h 950913"/>
                  <a:gd name="connsiteX86" fmla="*/ 746125 w 1063626"/>
                  <a:gd name="connsiteY86" fmla="*/ 2870 h 950913"/>
                  <a:gd name="connsiteX87" fmla="*/ 714693 w 1063626"/>
                  <a:gd name="connsiteY87" fmla="*/ 53810 h 950913"/>
                  <a:gd name="connsiteX88" fmla="*/ 647541 w 1063626"/>
                  <a:gd name="connsiteY88" fmla="*/ 191564 h 950913"/>
                  <a:gd name="connsiteX89" fmla="*/ 640398 w 1063626"/>
                  <a:gd name="connsiteY89" fmla="*/ 197303 h 950913"/>
                  <a:gd name="connsiteX90" fmla="*/ 640398 w 1063626"/>
                  <a:gd name="connsiteY90" fmla="*/ 245374 h 950913"/>
                  <a:gd name="connsiteX91" fmla="*/ 635397 w 1063626"/>
                  <a:gd name="connsiteY91" fmla="*/ 252548 h 950913"/>
                  <a:gd name="connsiteX92" fmla="*/ 610394 w 1063626"/>
                  <a:gd name="connsiteY92" fmla="*/ 276225 h 950913"/>
                  <a:gd name="connsiteX93" fmla="*/ 610394 w 1063626"/>
                  <a:gd name="connsiteY93" fmla="*/ 217393 h 950913"/>
                  <a:gd name="connsiteX94" fmla="*/ 531813 w 1063626"/>
                  <a:gd name="connsiteY94" fmla="*/ 248244 h 950913"/>
                  <a:gd name="connsiteX95" fmla="*/ 452517 w 1063626"/>
                  <a:gd name="connsiteY95" fmla="*/ 218110 h 950913"/>
                  <a:gd name="connsiteX96" fmla="*/ 452517 w 1063626"/>
                  <a:gd name="connsiteY96" fmla="*/ 276225 h 950913"/>
                  <a:gd name="connsiteX97" fmla="*/ 427514 w 1063626"/>
                  <a:gd name="connsiteY97" fmla="*/ 252548 h 950913"/>
                  <a:gd name="connsiteX98" fmla="*/ 423228 w 1063626"/>
                  <a:gd name="connsiteY98" fmla="*/ 245374 h 950913"/>
                  <a:gd name="connsiteX99" fmla="*/ 423228 w 1063626"/>
                  <a:gd name="connsiteY99" fmla="*/ 197303 h 950913"/>
                  <a:gd name="connsiteX100" fmla="*/ 416798 w 1063626"/>
                  <a:gd name="connsiteY100" fmla="*/ 191564 h 950913"/>
                  <a:gd name="connsiteX101" fmla="*/ 349647 w 1063626"/>
                  <a:gd name="connsiteY101" fmla="*/ 53810 h 950913"/>
                  <a:gd name="connsiteX102" fmla="*/ 317500 w 1063626"/>
                  <a:gd name="connsiteY102" fmla="*/ 3587 h 950913"/>
                  <a:gd name="connsiteX103" fmla="*/ 317500 w 1063626"/>
                  <a:gd name="connsiteY103" fmla="*/ 0 h 950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1063626" h="950913">
                    <a:moveTo>
                      <a:pt x="906190" y="777875"/>
                    </a:moveTo>
                    <a:cubicBezTo>
                      <a:pt x="906190" y="777875"/>
                      <a:pt x="906190" y="777875"/>
                      <a:pt x="1023913" y="777875"/>
                    </a:cubicBezTo>
                    <a:cubicBezTo>
                      <a:pt x="1023913" y="777875"/>
                      <a:pt x="1023913" y="777875"/>
                      <a:pt x="992709" y="809207"/>
                    </a:cubicBezTo>
                    <a:cubicBezTo>
                      <a:pt x="992709" y="809207"/>
                      <a:pt x="992709" y="809207"/>
                      <a:pt x="921792" y="809207"/>
                    </a:cubicBezTo>
                    <a:cubicBezTo>
                      <a:pt x="921792" y="809207"/>
                      <a:pt x="921792" y="809207"/>
                      <a:pt x="921792" y="919581"/>
                    </a:cubicBezTo>
                    <a:cubicBezTo>
                      <a:pt x="921792" y="919581"/>
                      <a:pt x="921792" y="919581"/>
                      <a:pt x="1032423" y="919581"/>
                    </a:cubicBezTo>
                    <a:cubicBezTo>
                      <a:pt x="1032423" y="919581"/>
                      <a:pt x="1032423" y="919581"/>
                      <a:pt x="1032423" y="901779"/>
                    </a:cubicBezTo>
                    <a:cubicBezTo>
                      <a:pt x="1063626" y="870447"/>
                      <a:pt x="1063626" y="870447"/>
                      <a:pt x="1063626" y="870447"/>
                    </a:cubicBezTo>
                    <a:cubicBezTo>
                      <a:pt x="1063626" y="870447"/>
                      <a:pt x="1063626" y="870447"/>
                      <a:pt x="1063626" y="935247"/>
                    </a:cubicBezTo>
                    <a:cubicBezTo>
                      <a:pt x="1063626" y="944504"/>
                      <a:pt x="1056535" y="950913"/>
                      <a:pt x="1048024" y="950913"/>
                    </a:cubicBezTo>
                    <a:cubicBezTo>
                      <a:pt x="1048024" y="950913"/>
                      <a:pt x="1048024" y="950913"/>
                      <a:pt x="906190" y="950913"/>
                    </a:cubicBezTo>
                    <a:cubicBezTo>
                      <a:pt x="897680" y="950913"/>
                      <a:pt x="890588" y="944504"/>
                      <a:pt x="890588" y="935247"/>
                    </a:cubicBezTo>
                    <a:cubicBezTo>
                      <a:pt x="890588" y="935247"/>
                      <a:pt x="890588" y="935247"/>
                      <a:pt x="890588" y="793541"/>
                    </a:cubicBezTo>
                    <a:cubicBezTo>
                      <a:pt x="890588" y="784996"/>
                      <a:pt x="897680" y="777875"/>
                      <a:pt x="906190" y="777875"/>
                    </a:cubicBezTo>
                    <a:close/>
                    <a:moveTo>
                      <a:pt x="461833" y="777875"/>
                    </a:moveTo>
                    <a:cubicBezTo>
                      <a:pt x="461833" y="777875"/>
                      <a:pt x="461833" y="777875"/>
                      <a:pt x="580635" y="777875"/>
                    </a:cubicBezTo>
                    <a:cubicBezTo>
                      <a:pt x="580635" y="777875"/>
                      <a:pt x="580635" y="777875"/>
                      <a:pt x="549146" y="809207"/>
                    </a:cubicBezTo>
                    <a:cubicBezTo>
                      <a:pt x="549146" y="809207"/>
                      <a:pt x="549146" y="809207"/>
                      <a:pt x="477578" y="809207"/>
                    </a:cubicBezTo>
                    <a:cubicBezTo>
                      <a:pt x="477578" y="809207"/>
                      <a:pt x="477578" y="809207"/>
                      <a:pt x="477578" y="919581"/>
                    </a:cubicBezTo>
                    <a:cubicBezTo>
                      <a:pt x="477578" y="919581"/>
                      <a:pt x="477578" y="919581"/>
                      <a:pt x="589223" y="919581"/>
                    </a:cubicBezTo>
                    <a:cubicBezTo>
                      <a:pt x="589223" y="919581"/>
                      <a:pt x="589223" y="919581"/>
                      <a:pt x="589223" y="901779"/>
                    </a:cubicBezTo>
                    <a:cubicBezTo>
                      <a:pt x="589223" y="901779"/>
                      <a:pt x="589223" y="901779"/>
                      <a:pt x="620713" y="870447"/>
                    </a:cubicBezTo>
                    <a:cubicBezTo>
                      <a:pt x="620713" y="870447"/>
                      <a:pt x="620713" y="870447"/>
                      <a:pt x="620713" y="935247"/>
                    </a:cubicBezTo>
                    <a:cubicBezTo>
                      <a:pt x="620713" y="944504"/>
                      <a:pt x="613556" y="950913"/>
                      <a:pt x="604968" y="950913"/>
                    </a:cubicBezTo>
                    <a:cubicBezTo>
                      <a:pt x="604968" y="950913"/>
                      <a:pt x="604968" y="950913"/>
                      <a:pt x="461833" y="950913"/>
                    </a:cubicBezTo>
                    <a:cubicBezTo>
                      <a:pt x="453245" y="950913"/>
                      <a:pt x="446088" y="944504"/>
                      <a:pt x="446088" y="935247"/>
                    </a:cubicBezTo>
                    <a:cubicBezTo>
                      <a:pt x="446088" y="935247"/>
                      <a:pt x="446088" y="935247"/>
                      <a:pt x="446088" y="793541"/>
                    </a:cubicBezTo>
                    <a:cubicBezTo>
                      <a:pt x="446088" y="784996"/>
                      <a:pt x="453245" y="777875"/>
                      <a:pt x="461833" y="777875"/>
                    </a:cubicBezTo>
                    <a:close/>
                    <a:moveTo>
                      <a:pt x="15680" y="777875"/>
                    </a:moveTo>
                    <a:cubicBezTo>
                      <a:pt x="15680" y="777875"/>
                      <a:pt x="15680" y="777875"/>
                      <a:pt x="134711" y="777875"/>
                    </a:cubicBezTo>
                    <a:cubicBezTo>
                      <a:pt x="134711" y="777875"/>
                      <a:pt x="134711" y="777875"/>
                      <a:pt x="103349" y="809207"/>
                    </a:cubicBezTo>
                    <a:cubicBezTo>
                      <a:pt x="103349" y="809207"/>
                      <a:pt x="103349" y="809207"/>
                      <a:pt x="32074" y="809207"/>
                    </a:cubicBezTo>
                    <a:cubicBezTo>
                      <a:pt x="32074" y="809207"/>
                      <a:pt x="32074" y="809207"/>
                      <a:pt x="32074" y="919581"/>
                    </a:cubicBezTo>
                    <a:cubicBezTo>
                      <a:pt x="32074" y="919581"/>
                      <a:pt x="32074" y="919581"/>
                      <a:pt x="143264" y="919581"/>
                    </a:cubicBezTo>
                    <a:cubicBezTo>
                      <a:pt x="143264" y="919581"/>
                      <a:pt x="143264" y="919581"/>
                      <a:pt x="143264" y="901779"/>
                    </a:cubicBezTo>
                    <a:cubicBezTo>
                      <a:pt x="143264" y="901779"/>
                      <a:pt x="143264" y="901779"/>
                      <a:pt x="174625" y="870447"/>
                    </a:cubicBezTo>
                    <a:cubicBezTo>
                      <a:pt x="174625" y="870447"/>
                      <a:pt x="174625" y="870447"/>
                      <a:pt x="174625" y="935247"/>
                    </a:cubicBezTo>
                    <a:cubicBezTo>
                      <a:pt x="174625" y="944504"/>
                      <a:pt x="167498" y="950913"/>
                      <a:pt x="158945" y="950913"/>
                    </a:cubicBezTo>
                    <a:cubicBezTo>
                      <a:pt x="158945" y="950913"/>
                      <a:pt x="158945" y="950913"/>
                      <a:pt x="15680" y="950913"/>
                    </a:cubicBezTo>
                    <a:cubicBezTo>
                      <a:pt x="7127" y="950913"/>
                      <a:pt x="0" y="944504"/>
                      <a:pt x="0" y="935247"/>
                    </a:cubicBezTo>
                    <a:cubicBezTo>
                      <a:pt x="0" y="935247"/>
                      <a:pt x="0" y="935247"/>
                      <a:pt x="0" y="793541"/>
                    </a:cubicBezTo>
                    <a:cubicBezTo>
                      <a:pt x="0" y="784996"/>
                      <a:pt x="7127" y="777875"/>
                      <a:pt x="15680" y="777875"/>
                    </a:cubicBezTo>
                    <a:close/>
                    <a:moveTo>
                      <a:pt x="514162" y="481013"/>
                    </a:moveTo>
                    <a:cubicBezTo>
                      <a:pt x="514162" y="481013"/>
                      <a:pt x="514162" y="481013"/>
                      <a:pt x="545576" y="481013"/>
                    </a:cubicBezTo>
                    <a:cubicBezTo>
                      <a:pt x="545576" y="481013"/>
                      <a:pt x="545576" y="481013"/>
                      <a:pt x="545576" y="619644"/>
                    </a:cubicBezTo>
                    <a:cubicBezTo>
                      <a:pt x="545576" y="619644"/>
                      <a:pt x="545576" y="619644"/>
                      <a:pt x="979656" y="619644"/>
                    </a:cubicBezTo>
                    <a:cubicBezTo>
                      <a:pt x="988224" y="619644"/>
                      <a:pt x="995363" y="626790"/>
                      <a:pt x="995363" y="635365"/>
                    </a:cubicBezTo>
                    <a:cubicBezTo>
                      <a:pt x="995363" y="635365"/>
                      <a:pt x="995363" y="635365"/>
                      <a:pt x="995363" y="746126"/>
                    </a:cubicBezTo>
                    <a:cubicBezTo>
                      <a:pt x="995363" y="746126"/>
                      <a:pt x="995363" y="746126"/>
                      <a:pt x="963949" y="746126"/>
                    </a:cubicBezTo>
                    <a:cubicBezTo>
                      <a:pt x="963949" y="746126"/>
                      <a:pt x="963949" y="746126"/>
                      <a:pt x="963949" y="651086"/>
                    </a:cubicBezTo>
                    <a:cubicBezTo>
                      <a:pt x="963949" y="651086"/>
                      <a:pt x="963949" y="651086"/>
                      <a:pt x="545576" y="651086"/>
                    </a:cubicBezTo>
                    <a:cubicBezTo>
                      <a:pt x="545576" y="651086"/>
                      <a:pt x="545576" y="651086"/>
                      <a:pt x="545576" y="746126"/>
                    </a:cubicBezTo>
                    <a:cubicBezTo>
                      <a:pt x="545576" y="746126"/>
                      <a:pt x="545576" y="746126"/>
                      <a:pt x="514162" y="746126"/>
                    </a:cubicBezTo>
                    <a:cubicBezTo>
                      <a:pt x="514162" y="746126"/>
                      <a:pt x="514162" y="746126"/>
                      <a:pt x="514162" y="651086"/>
                    </a:cubicBezTo>
                    <a:cubicBezTo>
                      <a:pt x="514162" y="651086"/>
                      <a:pt x="514162" y="651086"/>
                      <a:pt x="96501" y="651086"/>
                    </a:cubicBezTo>
                    <a:cubicBezTo>
                      <a:pt x="96501" y="651086"/>
                      <a:pt x="96501" y="651086"/>
                      <a:pt x="96501" y="746126"/>
                    </a:cubicBezTo>
                    <a:cubicBezTo>
                      <a:pt x="96501" y="746126"/>
                      <a:pt x="96501" y="746126"/>
                      <a:pt x="65088" y="746126"/>
                    </a:cubicBezTo>
                    <a:cubicBezTo>
                      <a:pt x="65088" y="746126"/>
                      <a:pt x="65088" y="746126"/>
                      <a:pt x="65088" y="635365"/>
                    </a:cubicBezTo>
                    <a:cubicBezTo>
                      <a:pt x="65088" y="626790"/>
                      <a:pt x="72227" y="619644"/>
                      <a:pt x="80795" y="619644"/>
                    </a:cubicBezTo>
                    <a:cubicBezTo>
                      <a:pt x="80795" y="619644"/>
                      <a:pt x="80795" y="619644"/>
                      <a:pt x="514162" y="619644"/>
                    </a:cubicBezTo>
                    <a:cubicBezTo>
                      <a:pt x="514162" y="619644"/>
                      <a:pt x="514162" y="619644"/>
                      <a:pt x="514162" y="481013"/>
                    </a:cubicBezTo>
                    <a:close/>
                    <a:moveTo>
                      <a:pt x="402739" y="268288"/>
                    </a:moveTo>
                    <a:cubicBezTo>
                      <a:pt x="402739" y="268288"/>
                      <a:pt x="406302" y="274038"/>
                      <a:pt x="414854" y="281944"/>
                    </a:cubicBezTo>
                    <a:cubicBezTo>
                      <a:pt x="415567" y="282663"/>
                      <a:pt x="416280" y="283382"/>
                      <a:pt x="416280" y="284101"/>
                    </a:cubicBezTo>
                    <a:cubicBezTo>
                      <a:pt x="436234" y="302069"/>
                      <a:pt x="474006" y="329382"/>
                      <a:pt x="531019" y="330101"/>
                    </a:cubicBezTo>
                    <a:cubicBezTo>
                      <a:pt x="588033" y="329382"/>
                      <a:pt x="626517" y="302069"/>
                      <a:pt x="645759" y="284101"/>
                    </a:cubicBezTo>
                    <a:cubicBezTo>
                      <a:pt x="645759" y="283382"/>
                      <a:pt x="647184" y="282663"/>
                      <a:pt x="647184" y="281944"/>
                    </a:cubicBezTo>
                    <a:cubicBezTo>
                      <a:pt x="655736" y="274038"/>
                      <a:pt x="660012" y="268288"/>
                      <a:pt x="660012" y="268288"/>
                    </a:cubicBezTo>
                    <a:cubicBezTo>
                      <a:pt x="660012" y="268288"/>
                      <a:pt x="770476" y="269726"/>
                      <a:pt x="830340" y="297757"/>
                    </a:cubicBezTo>
                    <a:cubicBezTo>
                      <a:pt x="878801" y="319320"/>
                      <a:pt x="914435" y="404851"/>
                      <a:pt x="926550" y="437914"/>
                    </a:cubicBezTo>
                    <a:cubicBezTo>
                      <a:pt x="928688" y="443664"/>
                      <a:pt x="924412" y="450851"/>
                      <a:pt x="917286" y="450851"/>
                    </a:cubicBezTo>
                    <a:cubicBezTo>
                      <a:pt x="917286" y="450851"/>
                      <a:pt x="917286" y="450851"/>
                      <a:pt x="144753" y="450851"/>
                    </a:cubicBezTo>
                    <a:cubicBezTo>
                      <a:pt x="137626" y="450851"/>
                      <a:pt x="133350" y="443664"/>
                      <a:pt x="135488" y="437914"/>
                    </a:cubicBezTo>
                    <a:cubicBezTo>
                      <a:pt x="147604" y="404851"/>
                      <a:pt x="183237" y="319320"/>
                      <a:pt x="231698" y="297757"/>
                    </a:cubicBezTo>
                    <a:cubicBezTo>
                      <a:pt x="291563" y="269726"/>
                      <a:pt x="402739" y="268288"/>
                      <a:pt x="402739" y="268288"/>
                    </a:cubicBezTo>
                    <a:close/>
                    <a:moveTo>
                      <a:pt x="317500" y="0"/>
                    </a:moveTo>
                    <a:cubicBezTo>
                      <a:pt x="317500" y="0"/>
                      <a:pt x="317500" y="0"/>
                      <a:pt x="353933" y="16502"/>
                    </a:cubicBezTo>
                    <a:cubicBezTo>
                      <a:pt x="356791" y="22241"/>
                      <a:pt x="361791" y="26546"/>
                      <a:pt x="367506" y="29416"/>
                    </a:cubicBezTo>
                    <a:cubicBezTo>
                      <a:pt x="371078" y="31568"/>
                      <a:pt x="373936" y="34438"/>
                      <a:pt x="375365" y="38026"/>
                    </a:cubicBezTo>
                    <a:cubicBezTo>
                      <a:pt x="396796" y="93988"/>
                      <a:pt x="425371" y="160713"/>
                      <a:pt x="436086" y="169322"/>
                    </a:cubicBezTo>
                    <a:cubicBezTo>
                      <a:pt x="454660" y="185824"/>
                      <a:pt x="504666" y="218110"/>
                      <a:pt x="531813" y="218110"/>
                    </a:cubicBezTo>
                    <a:cubicBezTo>
                      <a:pt x="558245" y="218110"/>
                      <a:pt x="608965" y="185824"/>
                      <a:pt x="627539" y="169322"/>
                    </a:cubicBezTo>
                    <a:cubicBezTo>
                      <a:pt x="636826" y="160713"/>
                      <a:pt x="667544" y="93988"/>
                      <a:pt x="688975" y="38026"/>
                    </a:cubicBezTo>
                    <a:cubicBezTo>
                      <a:pt x="690404" y="34438"/>
                      <a:pt x="693261" y="31568"/>
                      <a:pt x="696119" y="29416"/>
                    </a:cubicBezTo>
                    <a:cubicBezTo>
                      <a:pt x="701834" y="27264"/>
                      <a:pt x="706120" y="22959"/>
                      <a:pt x="708978" y="17937"/>
                    </a:cubicBezTo>
                    <a:cubicBezTo>
                      <a:pt x="708978" y="17937"/>
                      <a:pt x="708978" y="17937"/>
                      <a:pt x="746125" y="717"/>
                    </a:cubicBezTo>
                    <a:cubicBezTo>
                      <a:pt x="746125" y="1435"/>
                      <a:pt x="746125" y="2152"/>
                      <a:pt x="746125" y="2870"/>
                    </a:cubicBezTo>
                    <a:cubicBezTo>
                      <a:pt x="744696" y="13632"/>
                      <a:pt x="738267" y="38743"/>
                      <a:pt x="714693" y="53810"/>
                    </a:cubicBezTo>
                    <a:cubicBezTo>
                      <a:pt x="701834" y="88248"/>
                      <a:pt x="666115" y="175062"/>
                      <a:pt x="647541" y="191564"/>
                    </a:cubicBezTo>
                    <a:cubicBezTo>
                      <a:pt x="645398" y="192999"/>
                      <a:pt x="643255" y="195151"/>
                      <a:pt x="640398" y="197303"/>
                    </a:cubicBezTo>
                    <a:cubicBezTo>
                      <a:pt x="640398" y="197303"/>
                      <a:pt x="640398" y="197303"/>
                      <a:pt x="640398" y="245374"/>
                    </a:cubicBezTo>
                    <a:cubicBezTo>
                      <a:pt x="640398" y="245374"/>
                      <a:pt x="640398" y="245374"/>
                      <a:pt x="635397" y="252548"/>
                    </a:cubicBezTo>
                    <a:cubicBezTo>
                      <a:pt x="634683" y="253266"/>
                      <a:pt x="626825" y="264745"/>
                      <a:pt x="610394" y="276225"/>
                    </a:cubicBezTo>
                    <a:cubicBezTo>
                      <a:pt x="610394" y="276225"/>
                      <a:pt x="610394" y="276225"/>
                      <a:pt x="610394" y="217393"/>
                    </a:cubicBezTo>
                    <a:cubicBezTo>
                      <a:pt x="586105" y="233177"/>
                      <a:pt x="556101" y="248244"/>
                      <a:pt x="531813" y="248244"/>
                    </a:cubicBezTo>
                    <a:cubicBezTo>
                      <a:pt x="507524" y="248244"/>
                      <a:pt x="476806" y="233177"/>
                      <a:pt x="452517" y="218110"/>
                    </a:cubicBezTo>
                    <a:cubicBezTo>
                      <a:pt x="452517" y="218110"/>
                      <a:pt x="452517" y="218110"/>
                      <a:pt x="452517" y="276225"/>
                    </a:cubicBezTo>
                    <a:cubicBezTo>
                      <a:pt x="436801" y="264745"/>
                      <a:pt x="428228" y="253266"/>
                      <a:pt x="427514" y="252548"/>
                    </a:cubicBezTo>
                    <a:cubicBezTo>
                      <a:pt x="427514" y="252548"/>
                      <a:pt x="427514" y="252548"/>
                      <a:pt x="423228" y="245374"/>
                    </a:cubicBezTo>
                    <a:cubicBezTo>
                      <a:pt x="423228" y="245374"/>
                      <a:pt x="423228" y="245374"/>
                      <a:pt x="423228" y="197303"/>
                    </a:cubicBezTo>
                    <a:cubicBezTo>
                      <a:pt x="421085" y="195151"/>
                      <a:pt x="418941" y="192999"/>
                      <a:pt x="416798" y="191564"/>
                    </a:cubicBezTo>
                    <a:cubicBezTo>
                      <a:pt x="398225" y="175062"/>
                      <a:pt x="362506" y="88248"/>
                      <a:pt x="349647" y="53810"/>
                    </a:cubicBezTo>
                    <a:cubicBezTo>
                      <a:pt x="326787" y="40178"/>
                      <a:pt x="320358" y="16502"/>
                      <a:pt x="317500" y="3587"/>
                    </a:cubicBezTo>
                    <a:cubicBezTo>
                      <a:pt x="317500" y="2870"/>
                      <a:pt x="317500" y="1435"/>
                      <a:pt x="317500"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56" name="Rounded Rectangle 55"/>
          <p:cNvSpPr/>
          <p:nvPr/>
        </p:nvSpPr>
        <p:spPr>
          <a:xfrm>
            <a:off x="3222496" y="4727932"/>
            <a:ext cx="4024340" cy="397988"/>
          </a:xfrm>
          <a:prstGeom prst="roundRect">
            <a:avLst/>
          </a:prstGeom>
          <a:solidFill>
            <a:schemeClr val="tx2"/>
          </a:solidFill>
          <a:ln w="7084" cap="rnd" cmpd="sng" algn="ctr">
            <a:solidFill>
              <a:schemeClr val="tx2"/>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8368" tIns="34002" rIns="68004" bIns="34002" numCol="1" spcCol="0" rtlCol="0" fromWordArt="0" anchor="ctr" anchorCtr="0" forceAA="0" compatLnSpc="1">
            <a:prstTxWarp prst="textNoShape">
              <a:avLst/>
            </a:prstTxWarp>
            <a:noAutofit/>
          </a:bodyPr>
          <a:lstStyle/>
          <a:p>
            <a:r>
              <a:rPr lang="en-US" sz="1400" dirty="0">
                <a:solidFill>
                  <a:srgbClr val="FFFFFF"/>
                </a:solidFill>
              </a:rPr>
              <a:t>Employee support</a:t>
            </a:r>
          </a:p>
        </p:txBody>
      </p:sp>
      <p:sp>
        <p:nvSpPr>
          <p:cNvPr id="57" name="Freeform 56"/>
          <p:cNvSpPr/>
          <p:nvPr/>
        </p:nvSpPr>
        <p:spPr>
          <a:xfrm rot="16200000">
            <a:off x="3322019" y="4628411"/>
            <a:ext cx="397988" cy="597030"/>
          </a:xfrm>
          <a:custGeom>
            <a:avLst/>
            <a:gdLst>
              <a:gd name="connsiteX0" fmla="*/ 611593 w 959560"/>
              <a:gd name="connsiteY0" fmla="*/ 959561 h 1186824"/>
              <a:gd name="connsiteX1" fmla="*/ 479780 w 959560"/>
              <a:gd name="connsiteY1" fmla="*/ 1186824 h 1186824"/>
              <a:gd name="connsiteX2" fmla="*/ 347967 w 959560"/>
              <a:gd name="connsiteY2" fmla="*/ 959561 h 1186824"/>
              <a:gd name="connsiteX3" fmla="*/ 959560 w 959560"/>
              <a:gd name="connsiteY3" fmla="*/ 159930 h 1186824"/>
              <a:gd name="connsiteX4" fmla="*/ 959560 w 959560"/>
              <a:gd name="connsiteY4" fmla="*/ 959560 h 1186824"/>
              <a:gd name="connsiteX5" fmla="*/ 0 w 959560"/>
              <a:gd name="connsiteY5" fmla="*/ 959560 h 1186824"/>
              <a:gd name="connsiteX6" fmla="*/ 0 w 959560"/>
              <a:gd name="connsiteY6" fmla="*/ 159930 h 1186824"/>
              <a:gd name="connsiteX7" fmla="*/ 159930 w 959560"/>
              <a:gd name="connsiteY7" fmla="*/ 0 h 1186824"/>
              <a:gd name="connsiteX8" fmla="*/ 799630 w 959560"/>
              <a:gd name="connsiteY8" fmla="*/ 0 h 1186824"/>
              <a:gd name="connsiteX9" fmla="*/ 959560 w 959560"/>
              <a:gd name="connsiteY9" fmla="*/ 159930 h 1186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59560" h="1186824">
                <a:moveTo>
                  <a:pt x="611593" y="959561"/>
                </a:moveTo>
                <a:lnTo>
                  <a:pt x="479780" y="1186824"/>
                </a:lnTo>
                <a:lnTo>
                  <a:pt x="347967" y="959561"/>
                </a:lnTo>
                <a:close/>
                <a:moveTo>
                  <a:pt x="959560" y="159930"/>
                </a:moveTo>
                <a:lnTo>
                  <a:pt x="959560" y="959560"/>
                </a:lnTo>
                <a:lnTo>
                  <a:pt x="0" y="959560"/>
                </a:lnTo>
                <a:lnTo>
                  <a:pt x="0" y="159930"/>
                </a:lnTo>
                <a:cubicBezTo>
                  <a:pt x="0" y="71603"/>
                  <a:pt x="71603" y="0"/>
                  <a:pt x="159930" y="0"/>
                </a:cubicBezTo>
                <a:lnTo>
                  <a:pt x="799630" y="0"/>
                </a:lnTo>
                <a:cubicBezTo>
                  <a:pt x="887957" y="0"/>
                  <a:pt x="959560" y="71603"/>
                  <a:pt x="959560" y="159930"/>
                </a:cubicBezTo>
                <a:close/>
              </a:path>
            </a:pathLst>
          </a:custGeom>
          <a:solidFill>
            <a:srgbClr val="FFFFFF"/>
          </a:solidFill>
          <a:ln w="14167" cap="rnd" cmpd="sng" algn="ctr">
            <a:solidFill>
              <a:schemeClr val="accent1"/>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8" name="Isosceles Triangle 57"/>
          <p:cNvSpPr/>
          <p:nvPr/>
        </p:nvSpPr>
        <p:spPr>
          <a:xfrm rot="5400000">
            <a:off x="3678830" y="5269103"/>
            <a:ext cx="174983" cy="150848"/>
          </a:xfrm>
          <a:prstGeom prst="triangle">
            <a:avLst/>
          </a:prstGeom>
          <a:solidFill>
            <a:srgbClr val="FFFFFF"/>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004" tIns="34002" rIns="68004" bIns="34002"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79" name="Group 78"/>
          <p:cNvGrpSpPr/>
          <p:nvPr/>
        </p:nvGrpSpPr>
        <p:grpSpPr>
          <a:xfrm>
            <a:off x="3322474" y="4786195"/>
            <a:ext cx="285577" cy="281462"/>
            <a:chOff x="5452534" y="2741613"/>
            <a:chExt cx="1285344" cy="1266823"/>
          </a:xfrm>
        </p:grpSpPr>
        <p:sp>
          <p:nvSpPr>
            <p:cNvPr id="80" name="Freeform 79"/>
            <p:cNvSpPr>
              <a:spLocks/>
            </p:cNvSpPr>
            <p:nvPr/>
          </p:nvSpPr>
          <p:spPr bwMode="auto">
            <a:xfrm>
              <a:off x="5667375" y="2741613"/>
              <a:ext cx="858838" cy="982662"/>
            </a:xfrm>
            <a:custGeom>
              <a:avLst/>
              <a:gdLst>
                <a:gd name="T0" fmla="*/ 23 w 1204"/>
                <a:gd name="T1" fmla="*/ 830 h 1374"/>
                <a:gd name="T2" fmla="*/ 63 w 1204"/>
                <a:gd name="T3" fmla="*/ 830 h 1374"/>
                <a:gd name="T4" fmla="*/ 83 w 1204"/>
                <a:gd name="T5" fmla="*/ 818 h 1374"/>
                <a:gd name="T6" fmla="*/ 241 w 1204"/>
                <a:gd name="T7" fmla="*/ 1039 h 1374"/>
                <a:gd name="T8" fmla="*/ 338 w 1204"/>
                <a:gd name="T9" fmla="*/ 1228 h 1374"/>
                <a:gd name="T10" fmla="*/ 338 w 1204"/>
                <a:gd name="T11" fmla="*/ 1325 h 1374"/>
                <a:gd name="T12" fmla="*/ 345 w 1204"/>
                <a:gd name="T13" fmla="*/ 1335 h 1374"/>
                <a:gd name="T14" fmla="*/ 382 w 1204"/>
                <a:gd name="T15" fmla="*/ 1374 h 1374"/>
                <a:gd name="T16" fmla="*/ 382 w 1204"/>
                <a:gd name="T17" fmla="*/ 1265 h 1374"/>
                <a:gd name="T18" fmla="*/ 602 w 1204"/>
                <a:gd name="T19" fmla="*/ 1361 h 1374"/>
                <a:gd name="T20" fmla="*/ 822 w 1204"/>
                <a:gd name="T21" fmla="*/ 1265 h 1374"/>
                <a:gd name="T22" fmla="*/ 822 w 1204"/>
                <a:gd name="T23" fmla="*/ 1374 h 1374"/>
                <a:gd name="T24" fmla="*/ 859 w 1204"/>
                <a:gd name="T25" fmla="*/ 1335 h 1374"/>
                <a:gd name="T26" fmla="*/ 866 w 1204"/>
                <a:gd name="T27" fmla="*/ 1325 h 1374"/>
                <a:gd name="T28" fmla="*/ 866 w 1204"/>
                <a:gd name="T29" fmla="*/ 1228 h 1374"/>
                <a:gd name="T30" fmla="*/ 1010 w 1204"/>
                <a:gd name="T31" fmla="*/ 926 h 1374"/>
                <a:gd name="T32" fmla="*/ 1079 w 1204"/>
                <a:gd name="T33" fmla="*/ 816 h 1374"/>
                <a:gd name="T34" fmla="*/ 1079 w 1204"/>
                <a:gd name="T35" fmla="*/ 815 h 1374"/>
                <a:gd name="T36" fmla="*/ 1027 w 1204"/>
                <a:gd name="T37" fmla="*/ 840 h 1374"/>
                <a:gd name="T38" fmla="*/ 982 w 1204"/>
                <a:gd name="T39" fmla="*/ 891 h 1374"/>
                <a:gd name="T40" fmla="*/ 972 w 1204"/>
                <a:gd name="T41" fmla="*/ 902 h 1374"/>
                <a:gd name="T42" fmla="*/ 828 w 1204"/>
                <a:gd name="T43" fmla="*/ 1204 h 1374"/>
                <a:gd name="T44" fmla="*/ 602 w 1204"/>
                <a:gd name="T45" fmla="*/ 1317 h 1374"/>
                <a:gd name="T46" fmla="*/ 376 w 1204"/>
                <a:gd name="T47" fmla="*/ 1204 h 1374"/>
                <a:gd name="T48" fmla="*/ 314 w 1204"/>
                <a:gd name="T49" fmla="*/ 1093 h 1374"/>
                <a:gd name="T50" fmla="*/ 509 w 1204"/>
                <a:gd name="T51" fmla="*/ 1168 h 1374"/>
                <a:gd name="T52" fmla="*/ 602 w 1204"/>
                <a:gd name="T53" fmla="*/ 1216 h 1374"/>
                <a:gd name="T54" fmla="*/ 695 w 1204"/>
                <a:gd name="T55" fmla="*/ 1168 h 1374"/>
                <a:gd name="T56" fmla="*/ 700 w 1204"/>
                <a:gd name="T57" fmla="*/ 1147 h 1374"/>
                <a:gd name="T58" fmla="*/ 693 w 1204"/>
                <a:gd name="T59" fmla="*/ 1122 h 1374"/>
                <a:gd name="T60" fmla="*/ 602 w 1204"/>
                <a:gd name="T61" fmla="*/ 1078 h 1374"/>
                <a:gd name="T62" fmla="*/ 511 w 1204"/>
                <a:gd name="T63" fmla="*/ 1122 h 1374"/>
                <a:gd name="T64" fmla="*/ 276 w 1204"/>
                <a:gd name="T65" fmla="*/ 1009 h 1374"/>
                <a:gd name="T66" fmla="*/ 133 w 1204"/>
                <a:gd name="T67" fmla="*/ 817 h 1374"/>
                <a:gd name="T68" fmla="*/ 86 w 1204"/>
                <a:gd name="T69" fmla="*/ 632 h 1374"/>
                <a:gd name="T70" fmla="*/ 84 w 1204"/>
                <a:gd name="T71" fmla="*/ 588 h 1374"/>
                <a:gd name="T72" fmla="*/ 86 w 1204"/>
                <a:gd name="T73" fmla="*/ 543 h 1374"/>
                <a:gd name="T74" fmla="*/ 602 w 1204"/>
                <a:gd name="T75" fmla="*/ 46 h 1374"/>
                <a:gd name="T76" fmla="*/ 1118 w 1204"/>
                <a:gd name="T77" fmla="*/ 543 h 1374"/>
                <a:gd name="T78" fmla="*/ 1118 w 1204"/>
                <a:gd name="T79" fmla="*/ 807 h 1374"/>
                <a:gd name="T80" fmla="*/ 1121 w 1204"/>
                <a:gd name="T81" fmla="*/ 818 h 1374"/>
                <a:gd name="T82" fmla="*/ 1141 w 1204"/>
                <a:gd name="T83" fmla="*/ 830 h 1374"/>
                <a:gd name="T84" fmla="*/ 1181 w 1204"/>
                <a:gd name="T85" fmla="*/ 830 h 1374"/>
                <a:gd name="T86" fmla="*/ 1204 w 1204"/>
                <a:gd name="T87" fmla="*/ 807 h 1374"/>
                <a:gd name="T88" fmla="*/ 1204 w 1204"/>
                <a:gd name="T89" fmla="*/ 501 h 1374"/>
                <a:gd name="T90" fmla="*/ 1181 w 1204"/>
                <a:gd name="T91" fmla="*/ 478 h 1374"/>
                <a:gd name="T92" fmla="*/ 1156 w 1204"/>
                <a:gd name="T93" fmla="*/ 478 h 1374"/>
                <a:gd name="T94" fmla="*/ 602 w 1204"/>
                <a:gd name="T95" fmla="*/ 0 h 1374"/>
                <a:gd name="T96" fmla="*/ 48 w 1204"/>
                <a:gd name="T97" fmla="*/ 478 h 1374"/>
                <a:gd name="T98" fmla="*/ 23 w 1204"/>
                <a:gd name="T99" fmla="*/ 478 h 1374"/>
                <a:gd name="T100" fmla="*/ 0 w 1204"/>
                <a:gd name="T101" fmla="*/ 501 h 1374"/>
                <a:gd name="T102" fmla="*/ 0 w 1204"/>
                <a:gd name="T103" fmla="*/ 807 h 1374"/>
                <a:gd name="T104" fmla="*/ 23 w 1204"/>
                <a:gd name="T105" fmla="*/ 830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04" h="1374">
                  <a:moveTo>
                    <a:pt x="23" y="830"/>
                  </a:moveTo>
                  <a:cubicBezTo>
                    <a:pt x="23" y="830"/>
                    <a:pt x="23" y="830"/>
                    <a:pt x="63" y="830"/>
                  </a:cubicBezTo>
                  <a:cubicBezTo>
                    <a:pt x="72" y="830"/>
                    <a:pt x="79" y="825"/>
                    <a:pt x="83" y="818"/>
                  </a:cubicBezTo>
                  <a:cubicBezTo>
                    <a:pt x="119" y="904"/>
                    <a:pt x="173" y="980"/>
                    <a:pt x="241" y="1039"/>
                  </a:cubicBezTo>
                  <a:cubicBezTo>
                    <a:pt x="272" y="1112"/>
                    <a:pt x="311" y="1194"/>
                    <a:pt x="338" y="1228"/>
                  </a:cubicBezTo>
                  <a:cubicBezTo>
                    <a:pt x="338" y="1228"/>
                    <a:pt x="338" y="1228"/>
                    <a:pt x="338" y="1325"/>
                  </a:cubicBezTo>
                  <a:cubicBezTo>
                    <a:pt x="338" y="1325"/>
                    <a:pt x="338" y="1325"/>
                    <a:pt x="345" y="1335"/>
                  </a:cubicBezTo>
                  <a:cubicBezTo>
                    <a:pt x="347" y="1337"/>
                    <a:pt x="359" y="1353"/>
                    <a:pt x="382" y="1374"/>
                  </a:cubicBezTo>
                  <a:cubicBezTo>
                    <a:pt x="382" y="1374"/>
                    <a:pt x="382" y="1374"/>
                    <a:pt x="382" y="1265"/>
                  </a:cubicBezTo>
                  <a:cubicBezTo>
                    <a:pt x="441" y="1308"/>
                    <a:pt x="537" y="1361"/>
                    <a:pt x="602" y="1361"/>
                  </a:cubicBezTo>
                  <a:cubicBezTo>
                    <a:pt x="667" y="1361"/>
                    <a:pt x="763" y="1308"/>
                    <a:pt x="822" y="1265"/>
                  </a:cubicBezTo>
                  <a:cubicBezTo>
                    <a:pt x="822" y="1265"/>
                    <a:pt x="822" y="1265"/>
                    <a:pt x="822" y="1374"/>
                  </a:cubicBezTo>
                  <a:cubicBezTo>
                    <a:pt x="845" y="1353"/>
                    <a:pt x="857" y="1337"/>
                    <a:pt x="859" y="1335"/>
                  </a:cubicBezTo>
                  <a:cubicBezTo>
                    <a:pt x="859" y="1335"/>
                    <a:pt x="859" y="1335"/>
                    <a:pt x="866" y="1325"/>
                  </a:cubicBezTo>
                  <a:cubicBezTo>
                    <a:pt x="866" y="1325"/>
                    <a:pt x="866" y="1325"/>
                    <a:pt x="866" y="1228"/>
                  </a:cubicBezTo>
                  <a:cubicBezTo>
                    <a:pt x="911" y="1172"/>
                    <a:pt x="988" y="981"/>
                    <a:pt x="1010" y="926"/>
                  </a:cubicBezTo>
                  <a:cubicBezTo>
                    <a:pt x="1062" y="895"/>
                    <a:pt x="1076" y="839"/>
                    <a:pt x="1079" y="816"/>
                  </a:cubicBezTo>
                  <a:cubicBezTo>
                    <a:pt x="1079" y="816"/>
                    <a:pt x="1079" y="816"/>
                    <a:pt x="1079" y="815"/>
                  </a:cubicBezTo>
                  <a:cubicBezTo>
                    <a:pt x="1027" y="840"/>
                    <a:pt x="1027" y="840"/>
                    <a:pt x="1027" y="840"/>
                  </a:cubicBezTo>
                  <a:cubicBezTo>
                    <a:pt x="1020" y="858"/>
                    <a:pt x="1006" y="879"/>
                    <a:pt x="982" y="891"/>
                  </a:cubicBezTo>
                  <a:cubicBezTo>
                    <a:pt x="977" y="893"/>
                    <a:pt x="973" y="897"/>
                    <a:pt x="972" y="902"/>
                  </a:cubicBezTo>
                  <a:cubicBezTo>
                    <a:pt x="931" y="1005"/>
                    <a:pt x="856" y="1179"/>
                    <a:pt x="828" y="1204"/>
                  </a:cubicBezTo>
                  <a:cubicBezTo>
                    <a:pt x="783" y="1244"/>
                    <a:pt x="667" y="1317"/>
                    <a:pt x="602" y="1317"/>
                  </a:cubicBezTo>
                  <a:cubicBezTo>
                    <a:pt x="537" y="1317"/>
                    <a:pt x="421" y="1244"/>
                    <a:pt x="376" y="1204"/>
                  </a:cubicBezTo>
                  <a:cubicBezTo>
                    <a:pt x="363" y="1192"/>
                    <a:pt x="339" y="1148"/>
                    <a:pt x="314" y="1093"/>
                  </a:cubicBezTo>
                  <a:cubicBezTo>
                    <a:pt x="373" y="1130"/>
                    <a:pt x="439" y="1156"/>
                    <a:pt x="509" y="1168"/>
                  </a:cubicBezTo>
                  <a:cubicBezTo>
                    <a:pt x="521" y="1196"/>
                    <a:pt x="558" y="1216"/>
                    <a:pt x="602" y="1216"/>
                  </a:cubicBezTo>
                  <a:cubicBezTo>
                    <a:pt x="646" y="1216"/>
                    <a:pt x="683" y="1196"/>
                    <a:pt x="695" y="1168"/>
                  </a:cubicBezTo>
                  <a:cubicBezTo>
                    <a:pt x="698" y="1161"/>
                    <a:pt x="700" y="1154"/>
                    <a:pt x="700" y="1147"/>
                  </a:cubicBezTo>
                  <a:cubicBezTo>
                    <a:pt x="700" y="1138"/>
                    <a:pt x="698" y="1130"/>
                    <a:pt x="693" y="1122"/>
                  </a:cubicBezTo>
                  <a:cubicBezTo>
                    <a:pt x="679" y="1096"/>
                    <a:pt x="644" y="1078"/>
                    <a:pt x="602" y="1078"/>
                  </a:cubicBezTo>
                  <a:cubicBezTo>
                    <a:pt x="560" y="1078"/>
                    <a:pt x="525" y="1096"/>
                    <a:pt x="511" y="1122"/>
                  </a:cubicBezTo>
                  <a:cubicBezTo>
                    <a:pt x="423" y="1105"/>
                    <a:pt x="343" y="1066"/>
                    <a:pt x="276" y="1009"/>
                  </a:cubicBezTo>
                  <a:cubicBezTo>
                    <a:pt x="216" y="957"/>
                    <a:pt x="166" y="892"/>
                    <a:pt x="133" y="817"/>
                  </a:cubicBezTo>
                  <a:cubicBezTo>
                    <a:pt x="108" y="760"/>
                    <a:pt x="91" y="698"/>
                    <a:pt x="86" y="632"/>
                  </a:cubicBezTo>
                  <a:cubicBezTo>
                    <a:pt x="85" y="618"/>
                    <a:pt x="84" y="603"/>
                    <a:pt x="84" y="588"/>
                  </a:cubicBezTo>
                  <a:cubicBezTo>
                    <a:pt x="84" y="573"/>
                    <a:pt x="85" y="558"/>
                    <a:pt x="86" y="543"/>
                  </a:cubicBezTo>
                  <a:cubicBezTo>
                    <a:pt x="108" y="265"/>
                    <a:pt x="331" y="46"/>
                    <a:pt x="602" y="46"/>
                  </a:cubicBezTo>
                  <a:cubicBezTo>
                    <a:pt x="873" y="46"/>
                    <a:pt x="1096" y="265"/>
                    <a:pt x="1118" y="543"/>
                  </a:cubicBezTo>
                  <a:cubicBezTo>
                    <a:pt x="1119" y="558"/>
                    <a:pt x="1118" y="807"/>
                    <a:pt x="1118" y="807"/>
                  </a:cubicBezTo>
                  <a:cubicBezTo>
                    <a:pt x="1118" y="811"/>
                    <a:pt x="1119" y="814"/>
                    <a:pt x="1121" y="818"/>
                  </a:cubicBezTo>
                  <a:cubicBezTo>
                    <a:pt x="1125" y="825"/>
                    <a:pt x="1132" y="830"/>
                    <a:pt x="1141" y="830"/>
                  </a:cubicBezTo>
                  <a:cubicBezTo>
                    <a:pt x="1141" y="830"/>
                    <a:pt x="1141" y="830"/>
                    <a:pt x="1181" y="830"/>
                  </a:cubicBezTo>
                  <a:cubicBezTo>
                    <a:pt x="1193" y="830"/>
                    <a:pt x="1204" y="819"/>
                    <a:pt x="1204" y="807"/>
                  </a:cubicBezTo>
                  <a:cubicBezTo>
                    <a:pt x="1204" y="807"/>
                    <a:pt x="1204" y="807"/>
                    <a:pt x="1204" y="501"/>
                  </a:cubicBezTo>
                  <a:cubicBezTo>
                    <a:pt x="1204" y="488"/>
                    <a:pt x="1193" y="478"/>
                    <a:pt x="1181" y="478"/>
                  </a:cubicBezTo>
                  <a:cubicBezTo>
                    <a:pt x="1181" y="478"/>
                    <a:pt x="1181" y="478"/>
                    <a:pt x="1156" y="478"/>
                  </a:cubicBezTo>
                  <a:cubicBezTo>
                    <a:pt x="1106" y="206"/>
                    <a:pt x="877" y="0"/>
                    <a:pt x="602" y="0"/>
                  </a:cubicBezTo>
                  <a:cubicBezTo>
                    <a:pt x="327" y="0"/>
                    <a:pt x="98" y="206"/>
                    <a:pt x="48" y="478"/>
                  </a:cubicBezTo>
                  <a:cubicBezTo>
                    <a:pt x="48" y="478"/>
                    <a:pt x="48" y="478"/>
                    <a:pt x="23" y="478"/>
                  </a:cubicBezTo>
                  <a:cubicBezTo>
                    <a:pt x="11" y="478"/>
                    <a:pt x="0" y="488"/>
                    <a:pt x="0" y="501"/>
                  </a:cubicBezTo>
                  <a:cubicBezTo>
                    <a:pt x="0" y="501"/>
                    <a:pt x="0" y="501"/>
                    <a:pt x="0" y="807"/>
                  </a:cubicBezTo>
                  <a:cubicBezTo>
                    <a:pt x="0" y="819"/>
                    <a:pt x="11" y="830"/>
                    <a:pt x="23" y="83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81" name="Freeform 80"/>
            <p:cNvSpPr>
              <a:spLocks/>
            </p:cNvSpPr>
            <p:nvPr/>
          </p:nvSpPr>
          <p:spPr bwMode="auto">
            <a:xfrm>
              <a:off x="5452534" y="2811462"/>
              <a:ext cx="1285344" cy="1196974"/>
            </a:xfrm>
            <a:custGeom>
              <a:avLst/>
              <a:gdLst>
                <a:gd name="connsiteX0" fmla="*/ 434470 w 1285344"/>
                <a:gd name="connsiteY0" fmla="*/ 903287 h 1196974"/>
                <a:gd name="connsiteX1" fmla="*/ 638744 w 1285344"/>
                <a:gd name="connsiteY1" fmla="*/ 1069781 h 1196974"/>
                <a:gd name="connsiteX2" fmla="*/ 647315 w 1285344"/>
                <a:gd name="connsiteY2" fmla="*/ 1069781 h 1196974"/>
                <a:gd name="connsiteX3" fmla="*/ 851588 w 1285344"/>
                <a:gd name="connsiteY3" fmla="*/ 903287 h 1196974"/>
                <a:gd name="connsiteX4" fmla="*/ 1128715 w 1285344"/>
                <a:gd name="connsiteY4" fmla="*/ 949734 h 1196974"/>
                <a:gd name="connsiteX5" fmla="*/ 1284420 w 1285344"/>
                <a:gd name="connsiteY5" fmla="*/ 1175537 h 1196974"/>
                <a:gd name="connsiteX6" fmla="*/ 1269421 w 1285344"/>
                <a:gd name="connsiteY6" fmla="*/ 1196974 h 1196974"/>
                <a:gd name="connsiteX7" fmla="*/ 15923 w 1285344"/>
                <a:gd name="connsiteY7" fmla="*/ 1196974 h 1196974"/>
                <a:gd name="connsiteX8" fmla="*/ 924 w 1285344"/>
                <a:gd name="connsiteY8" fmla="*/ 1175537 h 1196974"/>
                <a:gd name="connsiteX9" fmla="*/ 157343 w 1285344"/>
                <a:gd name="connsiteY9" fmla="*/ 949734 h 1196974"/>
                <a:gd name="connsiteX10" fmla="*/ 434470 w 1285344"/>
                <a:gd name="connsiteY10" fmla="*/ 903287 h 1196974"/>
                <a:gd name="connsiteX11" fmla="*/ 643132 w 1285344"/>
                <a:gd name="connsiteY11" fmla="*/ 0 h 1196974"/>
                <a:gd name="connsiteX12" fmla="*/ 979349 w 1285344"/>
                <a:gd name="connsiteY12" fmla="*/ 340390 h 1196974"/>
                <a:gd name="connsiteX13" fmla="*/ 978634 w 1285344"/>
                <a:gd name="connsiteY13" fmla="*/ 404615 h 1196974"/>
                <a:gd name="connsiteX14" fmla="*/ 1002240 w 1285344"/>
                <a:gd name="connsiteY14" fmla="*/ 478116 h 1196974"/>
                <a:gd name="connsiteX15" fmla="*/ 979349 w 1285344"/>
                <a:gd name="connsiteY15" fmla="*/ 491675 h 1196974"/>
                <a:gd name="connsiteX16" fmla="*/ 950735 w 1285344"/>
                <a:gd name="connsiteY16" fmla="*/ 505233 h 1196974"/>
                <a:gd name="connsiteX17" fmla="*/ 899229 w 1285344"/>
                <a:gd name="connsiteY17" fmla="*/ 508087 h 1196974"/>
                <a:gd name="connsiteX18" fmla="*/ 490046 w 1285344"/>
                <a:gd name="connsiteY18" fmla="*/ 266889 h 1196974"/>
                <a:gd name="connsiteX19" fmla="*/ 457140 w 1285344"/>
                <a:gd name="connsiteY19" fmla="*/ 285442 h 1196974"/>
                <a:gd name="connsiteX20" fmla="*/ 325514 w 1285344"/>
                <a:gd name="connsiteY20" fmla="*/ 480257 h 1196974"/>
                <a:gd name="connsiteX21" fmla="*/ 306915 w 1285344"/>
                <a:gd name="connsiteY21" fmla="*/ 340390 h 1196974"/>
                <a:gd name="connsiteX22" fmla="*/ 643132 w 1285344"/>
                <a:gd name="connsiteY22" fmla="*/ 0 h 1196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85344" h="1196974">
                  <a:moveTo>
                    <a:pt x="434470" y="903287"/>
                  </a:moveTo>
                  <a:cubicBezTo>
                    <a:pt x="434470" y="903287"/>
                    <a:pt x="573033" y="1017618"/>
                    <a:pt x="638744" y="1069781"/>
                  </a:cubicBezTo>
                  <a:cubicBezTo>
                    <a:pt x="641601" y="1071925"/>
                    <a:pt x="645172" y="1071925"/>
                    <a:pt x="647315" y="1069781"/>
                  </a:cubicBezTo>
                  <a:cubicBezTo>
                    <a:pt x="736595" y="998325"/>
                    <a:pt x="851588" y="903287"/>
                    <a:pt x="851588" y="903287"/>
                  </a:cubicBezTo>
                  <a:cubicBezTo>
                    <a:pt x="851588" y="903287"/>
                    <a:pt x="1031578" y="905431"/>
                    <a:pt x="1128715" y="949734"/>
                  </a:cubicBezTo>
                  <a:cubicBezTo>
                    <a:pt x="1207282" y="985462"/>
                    <a:pt x="1264421" y="1123374"/>
                    <a:pt x="1284420" y="1175537"/>
                  </a:cubicBezTo>
                  <a:cubicBezTo>
                    <a:pt x="1287991" y="1186256"/>
                    <a:pt x="1280849" y="1196974"/>
                    <a:pt x="1269421" y="1196974"/>
                  </a:cubicBezTo>
                  <a:cubicBezTo>
                    <a:pt x="1269421" y="1196974"/>
                    <a:pt x="1269421" y="1196974"/>
                    <a:pt x="15923" y="1196974"/>
                  </a:cubicBezTo>
                  <a:cubicBezTo>
                    <a:pt x="4495" y="1196974"/>
                    <a:pt x="-2647" y="1186256"/>
                    <a:pt x="924" y="1175537"/>
                  </a:cubicBezTo>
                  <a:cubicBezTo>
                    <a:pt x="20923" y="1123374"/>
                    <a:pt x="78777" y="985462"/>
                    <a:pt x="157343" y="949734"/>
                  </a:cubicBezTo>
                  <a:cubicBezTo>
                    <a:pt x="254480" y="905431"/>
                    <a:pt x="434470" y="903287"/>
                    <a:pt x="434470" y="903287"/>
                  </a:cubicBezTo>
                  <a:close/>
                  <a:moveTo>
                    <a:pt x="643132" y="0"/>
                  </a:moveTo>
                  <a:cubicBezTo>
                    <a:pt x="833416" y="0"/>
                    <a:pt x="979349" y="151998"/>
                    <a:pt x="979349" y="340390"/>
                  </a:cubicBezTo>
                  <a:cubicBezTo>
                    <a:pt x="979349" y="362512"/>
                    <a:pt x="980064" y="383206"/>
                    <a:pt x="978634" y="404615"/>
                  </a:cubicBezTo>
                  <a:cubicBezTo>
                    <a:pt x="977203" y="422455"/>
                    <a:pt x="982926" y="450285"/>
                    <a:pt x="1002240" y="478116"/>
                  </a:cubicBezTo>
                  <a:cubicBezTo>
                    <a:pt x="1002240" y="478116"/>
                    <a:pt x="992941" y="484538"/>
                    <a:pt x="979349" y="491675"/>
                  </a:cubicBezTo>
                  <a:cubicBezTo>
                    <a:pt x="970765" y="496670"/>
                    <a:pt x="960750" y="501665"/>
                    <a:pt x="950735" y="505233"/>
                  </a:cubicBezTo>
                  <a:cubicBezTo>
                    <a:pt x="932135" y="512369"/>
                    <a:pt x="912821" y="515937"/>
                    <a:pt x="899229" y="508087"/>
                  </a:cubicBezTo>
                  <a:cubicBezTo>
                    <a:pt x="861315" y="487393"/>
                    <a:pt x="700360" y="266889"/>
                    <a:pt x="490046" y="266889"/>
                  </a:cubicBezTo>
                  <a:cubicBezTo>
                    <a:pt x="490046" y="266889"/>
                    <a:pt x="467870" y="279734"/>
                    <a:pt x="457140" y="285442"/>
                  </a:cubicBezTo>
                  <a:cubicBezTo>
                    <a:pt x="362713" y="350381"/>
                    <a:pt x="358421" y="510228"/>
                    <a:pt x="325514" y="480257"/>
                  </a:cubicBezTo>
                  <a:cubicBezTo>
                    <a:pt x="313353" y="465271"/>
                    <a:pt x="306915" y="381779"/>
                    <a:pt x="306915" y="340390"/>
                  </a:cubicBezTo>
                  <a:cubicBezTo>
                    <a:pt x="306915" y="151998"/>
                    <a:pt x="452848" y="0"/>
                    <a:pt x="643132"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63" name="ee4pContent3">
            <a:extLst>
              <a:ext uri="{FF2B5EF4-FFF2-40B4-BE49-F238E27FC236}">
                <a16:creationId xmlns:a16="http://schemas.microsoft.com/office/drawing/2014/main" id="{6D7308AB-DD71-445A-9006-8D979B0B1579}"/>
              </a:ext>
            </a:extLst>
          </p:cNvPr>
          <p:cNvSpPr txBox="1"/>
          <p:nvPr/>
        </p:nvSpPr>
        <p:spPr>
          <a:xfrm>
            <a:off x="3222498" y="3711070"/>
            <a:ext cx="8339499" cy="8309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Visible entry point signage for all staff and residents on shared responsibilities (including proper hygiene &amp; sanitization, physical distancing, PPE guidance and information for reporting concerns)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Make safety guidelines publicly available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Consider using social media and website to educate residents on protocols and what to expect when entering on-campus housing facilities (e.g., digital check</a:t>
            </a:r>
            <a:r>
              <a:rPr lang="en-US" sz="900" dirty="0">
                <a:solidFill>
                  <a:srgbClr val="575757">
                    <a:lumMod val="100000"/>
                  </a:srgbClr>
                </a:solidFill>
              </a:rPr>
              <a:t>-</a:t>
            </a:r>
            <a:r>
              <a:rPr sz="900" dirty="0">
                <a:solidFill>
                  <a:srgbClr val="575757">
                    <a:lumMod val="100000"/>
                  </a:srgbClr>
                </a:solidFill>
              </a:rPr>
              <a:t>in requirements)</a:t>
            </a:r>
          </a:p>
          <a:p>
            <a:pPr lvl="1" defTabSz="685800">
              <a:buClr>
                <a:srgbClr val="29BA74">
                  <a:lumMod val="100000"/>
                </a:srgbClr>
              </a:buClr>
              <a:buSzPct val="100000"/>
              <a:buFont typeface="Wingdings" panose="05000000000000000000" pitchFamily="2" charset="2"/>
              <a:buChar char="q"/>
            </a:pPr>
            <a:r>
              <a:rPr lang="en-US" sz="900" dirty="0">
                <a:solidFill>
                  <a:srgbClr val="575757">
                    <a:lumMod val="100000"/>
                  </a:srgbClr>
                </a:solidFill>
              </a:rPr>
              <a:t>Remind residents of any quarantine requirements as defined by the local health jurisdiction and instruct them that compliance will be monitored</a:t>
            </a:r>
            <a:endParaRPr sz="900" dirty="0">
              <a:solidFill>
                <a:srgbClr val="575757">
                  <a:lumMod val="100000"/>
                </a:srgbClr>
              </a:solidFill>
            </a:endParaRPr>
          </a:p>
        </p:txBody>
      </p:sp>
      <p:sp>
        <p:nvSpPr>
          <p:cNvPr id="64" name="ee4pContent3">
            <a:extLst>
              <a:ext uri="{FF2B5EF4-FFF2-40B4-BE49-F238E27FC236}">
                <a16:creationId xmlns:a16="http://schemas.microsoft.com/office/drawing/2014/main" id="{6D7308AB-DD71-445A-9006-8D979B0B1579}"/>
              </a:ext>
            </a:extLst>
          </p:cNvPr>
          <p:cNvSpPr txBox="1"/>
          <p:nvPr/>
        </p:nvSpPr>
        <p:spPr>
          <a:xfrm>
            <a:off x="3222498" y="5166907"/>
            <a:ext cx="8339499" cy="692497"/>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defTabSz="685800">
              <a:buClr>
                <a:srgbClr val="29BA74">
                  <a:lumMod val="100000"/>
                </a:srgbClr>
              </a:buClr>
              <a:buSzPct val="100000"/>
              <a:buFont typeface="Wingdings" panose="05000000000000000000" pitchFamily="2" charset="2"/>
              <a:buChar char="q"/>
            </a:pPr>
            <a:r>
              <a:rPr lang="en-US" sz="900" dirty="0">
                <a:solidFill>
                  <a:srgbClr val="575757"/>
                </a:solidFill>
              </a:rPr>
              <a:t>Adhere to state and federal law for health and safety during COVID-19 including WA State's "Safe Start" guidelines and </a:t>
            </a:r>
            <a:r>
              <a:rPr lang="en-US" sz="900" dirty="0">
                <a:solidFill>
                  <a:srgbClr val="575757"/>
                </a:solidFill>
                <a:hlinkClick r:id="rId7"/>
              </a:rPr>
              <a:t>WA Labor &amp; Industries guidelines </a:t>
            </a:r>
            <a:endParaRPr lang="en-US" sz="900" dirty="0">
              <a:solidFill>
                <a:srgbClr val="575757">
                  <a:lumMod val="100000"/>
                </a:srgbClr>
              </a:solidFill>
            </a:endParaRP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Mitigate anxiety by recognizing fear in returning, communicating transparently, listening and surveying staff regularly</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Provide early reopening communication by keeping workforce informed as soon as appropriate</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Reinforce training after Day One by providing ongoing methods of additional training to reinforce messaging and changes</a:t>
            </a:r>
          </a:p>
          <a:p>
            <a:pPr lvl="1" defTabSz="685800">
              <a:buClr>
                <a:srgbClr val="29BA74">
                  <a:lumMod val="100000"/>
                </a:srgbClr>
              </a:buClr>
              <a:buSzPct val="100000"/>
              <a:buFont typeface="Wingdings" panose="05000000000000000000" pitchFamily="2" charset="2"/>
              <a:buChar char="q"/>
            </a:pPr>
            <a:r>
              <a:rPr sz="900" dirty="0">
                <a:solidFill>
                  <a:srgbClr val="575757">
                    <a:lumMod val="100000"/>
                  </a:srgbClr>
                </a:solidFill>
              </a:rPr>
              <a:t>Ensure staff that live in residence halls can follow all resident health/safety protocols (e.g. quarantining upon arrival)  </a:t>
            </a:r>
          </a:p>
        </p:txBody>
      </p:sp>
      <p:cxnSp>
        <p:nvCxnSpPr>
          <p:cNvPr id="65" name="Straight Connector 64">
            <a:extLst>
              <a:ext uri="{FF2B5EF4-FFF2-40B4-BE49-F238E27FC236}">
                <a16:creationId xmlns:a16="http://schemas.microsoft.com/office/drawing/2014/main" id="{54BE4CB7-A624-4E95-9ECE-75F35F33F93E}"/>
              </a:ext>
            </a:extLst>
          </p:cNvPr>
          <p:cNvCxnSpPr>
            <a:cxnSpLocks/>
          </p:cNvCxnSpPr>
          <p:nvPr/>
        </p:nvCxnSpPr>
        <p:spPr>
          <a:xfrm rot="5400000">
            <a:off x="7392929" y="-971251"/>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4BE4CB7-A624-4E95-9ECE-75F35F33F93E}"/>
              </a:ext>
            </a:extLst>
          </p:cNvPr>
          <p:cNvCxnSpPr>
            <a:cxnSpLocks/>
          </p:cNvCxnSpPr>
          <p:nvPr/>
        </p:nvCxnSpPr>
        <p:spPr>
          <a:xfrm rot="5400000">
            <a:off x="7392927" y="523369"/>
            <a:ext cx="0" cy="8340855"/>
          </a:xfrm>
          <a:prstGeom prst="line">
            <a:avLst/>
          </a:prstGeom>
          <a:ln w="19050" cap="rnd" cmpd="sng" algn="ctr">
            <a:solidFill>
              <a:srgbClr val="A6A6A6"/>
            </a:solidFill>
            <a:prstDash val="sysDot"/>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NavigationTriangle">
            <a:extLst>
              <a:ext uri="{FF2B5EF4-FFF2-40B4-BE49-F238E27FC236}">
                <a16:creationId xmlns:a16="http://schemas.microsoft.com/office/drawing/2014/main" id="{964CAF56-4ED6-4A7E-B391-F61B8AE41528}"/>
              </a:ext>
            </a:extLst>
          </p:cNvPr>
          <p:cNvSpPr/>
          <p:nvPr/>
        </p:nvSpPr>
        <p:spPr>
          <a:xfrm rot="16200000">
            <a:off x="11116165" y="-21446"/>
            <a:ext cx="1054387" cy="1097280"/>
          </a:xfrm>
          <a:prstGeom prst="triangle">
            <a:avLst>
              <a:gd name="adj" fmla="val 100000"/>
            </a:avLst>
          </a:prstGeom>
          <a:solidFill>
            <a:srgbClr val="29BA74"/>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92" name="Group 91">
            <a:extLst>
              <a:ext uri="{FF2B5EF4-FFF2-40B4-BE49-F238E27FC236}">
                <a16:creationId xmlns:a16="http://schemas.microsoft.com/office/drawing/2014/main" id="{3BE6E304-5042-477E-88C9-FADB0DCC4D84}"/>
              </a:ext>
            </a:extLst>
          </p:cNvPr>
          <p:cNvGrpSpPr>
            <a:grpSpLocks noChangeAspect="1"/>
          </p:cNvGrpSpPr>
          <p:nvPr/>
        </p:nvGrpSpPr>
        <p:grpSpPr>
          <a:xfrm>
            <a:off x="11597865" y="3926"/>
            <a:ext cx="618874" cy="618874"/>
            <a:chOff x="5294313" y="2627313"/>
            <a:chExt cx="1603375" cy="1603375"/>
          </a:xfrm>
        </p:grpSpPr>
        <p:sp>
          <p:nvSpPr>
            <p:cNvPr id="93" name="AutoShape 3">
              <a:extLst>
                <a:ext uri="{FF2B5EF4-FFF2-40B4-BE49-F238E27FC236}">
                  <a16:creationId xmlns:a16="http://schemas.microsoft.com/office/drawing/2014/main" id="{2580AE45-40BE-49D8-846D-97850979598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94" name="Freeform 7">
              <a:extLst>
                <a:ext uri="{FF2B5EF4-FFF2-40B4-BE49-F238E27FC236}">
                  <a16:creationId xmlns:a16="http://schemas.microsoft.com/office/drawing/2014/main" id="{E2E93630-E6CD-404C-ABAC-3FD3711936C3}"/>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103" name="ee4pFootnotes">
            <a:extLst>
              <a:ext uri="{FF2B5EF4-FFF2-40B4-BE49-F238E27FC236}">
                <a16:creationId xmlns:a16="http://schemas.microsoft.com/office/drawing/2014/main" id="{6812D926-D9F2-44C1-83A2-41C21DD56296}"/>
              </a:ext>
            </a:extLst>
          </p:cNvPr>
          <p:cNvSpPr>
            <a:spLocks noChangeArrowheads="1"/>
          </p:cNvSpPr>
          <p:nvPr/>
        </p:nvSpPr>
        <p:spPr bwMode="auto">
          <a:xfrm>
            <a:off x="630000" y="6313768"/>
            <a:ext cx="9030914" cy="153888"/>
          </a:xfrm>
          <a:prstGeom prst="rect">
            <a:avLst/>
          </a:prstGeom>
          <a:noFill/>
          <a:ln w="9525" algn="ctr">
            <a:noFill/>
            <a:miter lim="800000"/>
            <a:headEnd type="none" w="lg" len="lg"/>
            <a:tailEnd type="none" w="lg" len="lg"/>
          </a:ln>
        </p:spPr>
        <p:txBody>
          <a:bodyPr vert="horz" wrap="square" lIns="0" tIns="0" rIns="0" bIns="0" anchor="b" anchorCtr="0">
            <a:spAutoFit/>
          </a:bodyPr>
          <a:lstStyle/>
          <a:p>
            <a:r>
              <a:rPr lang="en-US" sz="1000" dirty="0">
                <a:solidFill>
                  <a:srgbClr val="6E6F73"/>
                </a:solidFill>
                <a:cs typeface="Arial" pitchFamily="34" charset="0"/>
              </a:rPr>
              <a:t>Source: CDC, US </a:t>
            </a:r>
            <a:r>
              <a:rPr lang="en-US" sz="1000" dirty="0">
                <a:solidFill>
                  <a:srgbClr val="6E6F73"/>
                </a:solidFill>
              </a:rPr>
              <a:t>Shared or Congregate Housing; CDC, US Correctional and Detention Facilities</a:t>
            </a:r>
          </a:p>
        </p:txBody>
      </p:sp>
      <p:sp>
        <p:nvSpPr>
          <p:cNvPr id="46" name="TextBox 45">
            <a:extLst>
              <a:ext uri="{FF2B5EF4-FFF2-40B4-BE49-F238E27FC236}">
                <a16:creationId xmlns:a16="http://schemas.microsoft.com/office/drawing/2014/main" id="{2FB622CB-29EB-4D91-BBC1-32B55A7A3C82}"/>
              </a:ext>
            </a:extLst>
          </p:cNvPr>
          <p:cNvSpPr txBox="1"/>
          <p:nvPr/>
        </p:nvSpPr>
        <p:spPr>
          <a:xfrm>
            <a:off x="8335476" y="0"/>
            <a:ext cx="2759242" cy="338554"/>
          </a:xfrm>
          <a:prstGeom prst="rect">
            <a:avLst/>
          </a:prstGeom>
          <a:solidFill>
            <a:srgbClr val="6E6F73"/>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600" b="1" dirty="0">
                <a:solidFill>
                  <a:srgbClr val="FFFFFF"/>
                </a:solidFill>
              </a:rPr>
              <a:t>RESIDENCES</a:t>
            </a:r>
          </a:p>
        </p:txBody>
      </p:sp>
    </p:spTree>
    <p:extLst>
      <p:ext uri="{BB962C8B-B14F-4D97-AF65-F5344CB8AC3E}">
        <p14:creationId xmlns:p14="http://schemas.microsoft.com/office/powerpoint/2010/main" val="27151647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CB573F-C247-4872-B47A-37C7D71A69FA}"/>
              </a:ext>
            </a:extLst>
          </p:cNvPr>
          <p:cNvSpPr>
            <a:spLocks noGrp="1"/>
          </p:cNvSpPr>
          <p:nvPr>
            <p:ph type="title"/>
          </p:nvPr>
        </p:nvSpPr>
        <p:spPr>
          <a:xfrm>
            <a:off x="628650" y="386790"/>
            <a:ext cx="3127881" cy="1495794"/>
          </a:xfrm>
        </p:spPr>
        <p:txBody>
          <a:bodyPr/>
          <a:lstStyle/>
          <a:p>
            <a:r>
              <a:rPr lang="en-US" dirty="0"/>
              <a:t>Principles and Guidance</a:t>
            </a:r>
          </a:p>
        </p:txBody>
      </p:sp>
      <p:pic>
        <p:nvPicPr>
          <p:cNvPr id="6" name="Picture 5">
            <a:extLst>
              <a:ext uri="{FF2B5EF4-FFF2-40B4-BE49-F238E27FC236}">
                <a16:creationId xmlns:a16="http://schemas.microsoft.com/office/drawing/2014/main" id="{9673A88B-1CAA-44D6-8FE1-80A4DFDB43AD}"/>
              </a:ext>
            </a:extLst>
          </p:cNvPr>
          <p:cNvPicPr>
            <a:picLocks noChangeAspect="1"/>
          </p:cNvPicPr>
          <p:nvPr/>
        </p:nvPicPr>
        <p:blipFill>
          <a:blip r:embed="rId2"/>
          <a:stretch>
            <a:fillRect/>
          </a:stretch>
        </p:blipFill>
        <p:spPr>
          <a:xfrm>
            <a:off x="5397731" y="0"/>
            <a:ext cx="5550131" cy="6900400"/>
          </a:xfrm>
          <a:prstGeom prst="rect">
            <a:avLst/>
          </a:prstGeom>
        </p:spPr>
      </p:pic>
      <p:sp>
        <p:nvSpPr>
          <p:cNvPr id="8" name="TextBox 7">
            <a:extLst>
              <a:ext uri="{FF2B5EF4-FFF2-40B4-BE49-F238E27FC236}">
                <a16:creationId xmlns:a16="http://schemas.microsoft.com/office/drawing/2014/main" id="{FAD746FD-D1D4-4A17-A789-8A9CCFF846C1}"/>
              </a:ext>
            </a:extLst>
          </p:cNvPr>
          <p:cNvSpPr txBox="1"/>
          <p:nvPr/>
        </p:nvSpPr>
        <p:spPr>
          <a:xfrm>
            <a:off x="628650" y="2081213"/>
            <a:ext cx="3127881" cy="43899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Washington is home to some of the best colleges and universities in the nation. In these challenging times, we have found partnership and great strength in collaboration across levels and sectors of higher education. The Higher Education Leaders Re-Opening Work Group represents that partnership, and together we speak for 50 higher education institutions across the state of Washington, educating more than 550,000 students.</a:t>
            </a:r>
          </a:p>
          <a:p>
            <a:endParaRPr lang="en-US" sz="1600" dirty="0" err="1">
              <a:solidFill>
                <a:srgbClr val="575757"/>
              </a:solidFill>
            </a:endParaRPr>
          </a:p>
        </p:txBody>
      </p:sp>
    </p:spTree>
    <p:extLst>
      <p:ext uri="{BB962C8B-B14F-4D97-AF65-F5344CB8AC3E}">
        <p14:creationId xmlns:p14="http://schemas.microsoft.com/office/powerpoint/2010/main" val="33443413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CB573F-C247-4872-B47A-37C7D71A69FA}"/>
              </a:ext>
            </a:extLst>
          </p:cNvPr>
          <p:cNvSpPr>
            <a:spLocks noGrp="1"/>
          </p:cNvSpPr>
          <p:nvPr>
            <p:ph type="title"/>
          </p:nvPr>
        </p:nvSpPr>
        <p:spPr>
          <a:xfrm>
            <a:off x="628650" y="386790"/>
            <a:ext cx="3127881" cy="1495794"/>
          </a:xfrm>
        </p:spPr>
        <p:txBody>
          <a:bodyPr/>
          <a:lstStyle/>
          <a:p>
            <a:r>
              <a:rPr lang="en-US" dirty="0"/>
              <a:t>Principles and Guidance</a:t>
            </a:r>
          </a:p>
        </p:txBody>
      </p:sp>
      <p:sp>
        <p:nvSpPr>
          <p:cNvPr id="8" name="TextBox 7">
            <a:extLst>
              <a:ext uri="{FF2B5EF4-FFF2-40B4-BE49-F238E27FC236}">
                <a16:creationId xmlns:a16="http://schemas.microsoft.com/office/drawing/2014/main" id="{FAD746FD-D1D4-4A17-A789-8A9CCFF846C1}"/>
              </a:ext>
            </a:extLst>
          </p:cNvPr>
          <p:cNvSpPr txBox="1"/>
          <p:nvPr/>
        </p:nvSpPr>
        <p:spPr>
          <a:xfrm>
            <a:off x="628650" y="2081213"/>
            <a:ext cx="3127881" cy="4389997"/>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600" dirty="0"/>
              <a:t>Washington is home to some of the best colleges and universities in the nation. In these challenging times, we have found partnership and great strength in collaboration across levels and sectors of higher education. The Higher Education Leaders Re-Opening Work Group represents that partnership, and together we speak for 50 higher education institutions across the state of Washington, educating more than 550,000 students.</a:t>
            </a:r>
          </a:p>
          <a:p>
            <a:endParaRPr lang="en-US" sz="1600" dirty="0" err="1">
              <a:solidFill>
                <a:srgbClr val="575757"/>
              </a:solidFill>
            </a:endParaRPr>
          </a:p>
        </p:txBody>
      </p:sp>
      <p:pic>
        <p:nvPicPr>
          <p:cNvPr id="7" name="Picture 6">
            <a:extLst>
              <a:ext uri="{FF2B5EF4-FFF2-40B4-BE49-F238E27FC236}">
                <a16:creationId xmlns:a16="http://schemas.microsoft.com/office/drawing/2014/main" id="{78B8D886-3007-4939-A137-082770995B18}"/>
              </a:ext>
            </a:extLst>
          </p:cNvPr>
          <p:cNvPicPr>
            <a:picLocks noChangeAspect="1"/>
          </p:cNvPicPr>
          <p:nvPr/>
        </p:nvPicPr>
        <p:blipFill>
          <a:blip r:embed="rId2"/>
          <a:stretch>
            <a:fillRect/>
          </a:stretch>
        </p:blipFill>
        <p:spPr>
          <a:xfrm>
            <a:off x="5489171" y="0"/>
            <a:ext cx="5284124" cy="6879491"/>
          </a:xfrm>
          <a:prstGeom prst="rect">
            <a:avLst/>
          </a:prstGeom>
        </p:spPr>
      </p:pic>
    </p:spTree>
    <p:extLst>
      <p:ext uri="{BB962C8B-B14F-4D97-AF65-F5344CB8AC3E}">
        <p14:creationId xmlns:p14="http://schemas.microsoft.com/office/powerpoint/2010/main" val="22111856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52" imgH="355" progId="TCLayout.ActiveDocument.1">
                  <p:embed/>
                </p:oleObj>
              </mc:Choice>
              <mc:Fallback>
                <p:oleObj name="think-cell Slide" r:id="rId6" imgW="352" imgH="355" progId="TCLayout.ActiveDocument.1">
                  <p:embed/>
                  <p:pic>
                    <p:nvPicPr>
                      <p:cNvPr id="2" name="Object 1"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p:custDataLst>
              <p:tags r:id="rId3"/>
            </p:custDataLst>
          </p:nvPr>
        </p:nvSpPr>
        <p:spPr>
          <a:xfrm>
            <a:off x="0" y="0"/>
            <a:ext cx="158750" cy="158750"/>
          </a:xfrm>
          <a:prstGeom prst="rect">
            <a:avLst/>
          </a:prstGeom>
          <a:solidFill>
            <a:srgbClr val="DBDCDD"/>
          </a:solidFill>
          <a:ln w="9525" cap="rnd" cmpd="sng" algn="ctr">
            <a:solidFill>
              <a:srgbClr val="DBDCDD"/>
            </a:solidFill>
            <a:prstDash val="solid"/>
            <a:round/>
            <a:headEnd type="none" w="med" len="med"/>
            <a:tailEnd type="none" w="med" len="med"/>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lnSpc>
                <a:spcPct val="90000"/>
              </a:lnSpc>
              <a:spcBef>
                <a:spcPct val="0"/>
              </a:spcBef>
              <a:spcAft>
                <a:spcPct val="0"/>
              </a:spcAft>
            </a:pPr>
            <a:endParaRPr lang="en-US" sz="2000" kern="0" dirty="0">
              <a:solidFill>
                <a:srgbClr val="000000"/>
              </a:solidFill>
              <a:latin typeface="Trebuchet MS" panose="020B0603020202020204" pitchFamily="34" charset="0"/>
              <a:ea typeface="+mj-ea"/>
              <a:cs typeface="+mj-cs"/>
              <a:sym typeface="Trebuchet MS" panose="020B0603020202020204" pitchFamily="34" charset="0"/>
            </a:endParaRPr>
          </a:p>
        </p:txBody>
      </p:sp>
      <p:sp>
        <p:nvSpPr>
          <p:cNvPr id="4" name="Title 3"/>
          <p:cNvSpPr>
            <a:spLocks noGrp="1"/>
          </p:cNvSpPr>
          <p:nvPr>
            <p:ph type="title"/>
          </p:nvPr>
        </p:nvSpPr>
        <p:spPr>
          <a:xfrm>
            <a:off x="630000" y="2484660"/>
            <a:ext cx="3865800" cy="1495794"/>
          </a:xfrm>
        </p:spPr>
        <p:txBody>
          <a:bodyPr/>
          <a:lstStyle/>
          <a:p>
            <a:r>
              <a:rPr lang="en-US" dirty="0"/>
              <a:t>Context setting </a:t>
            </a:r>
            <a:br>
              <a:rPr lang="en-US" dirty="0"/>
            </a:br>
            <a:r>
              <a:rPr lang="en-US" sz="2000" dirty="0"/>
              <a:t>Aligned statement &amp; checklists</a:t>
            </a:r>
            <a:endParaRPr lang="en-US" dirty="0"/>
          </a:p>
        </p:txBody>
      </p:sp>
      <p:grpSp>
        <p:nvGrpSpPr>
          <p:cNvPr id="33" name="Group 32">
            <a:extLst>
              <a:ext uri="{FF2B5EF4-FFF2-40B4-BE49-F238E27FC236}">
                <a16:creationId xmlns:a16="http://schemas.microsoft.com/office/drawing/2014/main" id="{B48AE79A-A948-4AB8-BC3D-6F3D61A24F49}"/>
              </a:ext>
            </a:extLst>
          </p:cNvPr>
          <p:cNvGrpSpPr>
            <a:grpSpLocks noChangeAspect="1"/>
          </p:cNvGrpSpPr>
          <p:nvPr/>
        </p:nvGrpSpPr>
        <p:grpSpPr>
          <a:xfrm>
            <a:off x="704339" y="2259690"/>
            <a:ext cx="935907" cy="936774"/>
            <a:chOff x="5273801" y="2606040"/>
            <a:chExt cx="1644396" cy="1645920"/>
          </a:xfrm>
        </p:grpSpPr>
        <p:sp>
          <p:nvSpPr>
            <p:cNvPr id="34" name="AutoShape 23">
              <a:extLst>
                <a:ext uri="{FF2B5EF4-FFF2-40B4-BE49-F238E27FC236}">
                  <a16:creationId xmlns:a16="http://schemas.microsoft.com/office/drawing/2014/main" id="{7D652261-BCB6-4E9F-AFF3-DF31FA58793C}"/>
                </a:ext>
              </a:extLst>
            </p:cNvPr>
            <p:cNvSpPr>
              <a:spLocks noChangeAspect="1" noChangeArrowheads="1" noTextEdit="1"/>
            </p:cNvSpPr>
            <p:nvPr/>
          </p:nvSpPr>
          <p:spPr bwMode="auto">
            <a:xfrm>
              <a:off x="5273801"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35" name="Group 34">
              <a:extLst>
                <a:ext uri="{FF2B5EF4-FFF2-40B4-BE49-F238E27FC236}">
                  <a16:creationId xmlns:a16="http://schemas.microsoft.com/office/drawing/2014/main" id="{F4B4E29C-2677-42A0-8623-45165FAC0C54}"/>
                </a:ext>
              </a:extLst>
            </p:cNvPr>
            <p:cNvGrpSpPr/>
            <p:nvPr/>
          </p:nvGrpSpPr>
          <p:grpSpPr>
            <a:xfrm>
              <a:off x="5343905" y="2928366"/>
              <a:ext cx="1505712" cy="995553"/>
              <a:chOff x="5343905" y="2928366"/>
              <a:chExt cx="1505712" cy="995553"/>
            </a:xfrm>
          </p:grpSpPr>
          <p:sp>
            <p:nvSpPr>
              <p:cNvPr id="36" name="Freeform 25">
                <a:extLst>
                  <a:ext uri="{FF2B5EF4-FFF2-40B4-BE49-F238E27FC236}">
                    <a16:creationId xmlns:a16="http://schemas.microsoft.com/office/drawing/2014/main" id="{88230B6C-816D-497C-A551-395B7BA66DEC}"/>
                  </a:ext>
                </a:extLst>
              </p:cNvPr>
              <p:cNvSpPr>
                <a:spLocks noEditPoints="1"/>
              </p:cNvSpPr>
              <p:nvPr/>
            </p:nvSpPr>
            <p:spPr bwMode="auto">
              <a:xfrm>
                <a:off x="5696330" y="2928366"/>
                <a:ext cx="1153287" cy="654177"/>
              </a:xfrm>
              <a:custGeom>
                <a:avLst/>
                <a:gdLst>
                  <a:gd name="T0" fmla="*/ 1610 w 1616"/>
                  <a:gd name="T1" fmla="*/ 362 h 916"/>
                  <a:gd name="T2" fmla="*/ 1552 w 1616"/>
                  <a:gd name="T3" fmla="*/ 327 h 916"/>
                  <a:gd name="T4" fmla="*/ 1530 w 1616"/>
                  <a:gd name="T5" fmla="*/ 261 h 916"/>
                  <a:gd name="T6" fmla="*/ 1495 w 1616"/>
                  <a:gd name="T7" fmla="*/ 196 h 916"/>
                  <a:gd name="T8" fmla="*/ 1508 w 1616"/>
                  <a:gd name="T9" fmla="*/ 130 h 916"/>
                  <a:gd name="T10" fmla="*/ 1369 w 1616"/>
                  <a:gd name="T11" fmla="*/ 28 h 916"/>
                  <a:gd name="T12" fmla="*/ 1309 w 1616"/>
                  <a:gd name="T13" fmla="*/ 62 h 916"/>
                  <a:gd name="T14" fmla="*/ 1178 w 1616"/>
                  <a:gd name="T15" fmla="*/ 47 h 916"/>
                  <a:gd name="T16" fmla="*/ 1127 w 1616"/>
                  <a:gd name="T17" fmla="*/ 0 h 916"/>
                  <a:gd name="T18" fmla="*/ 1043 w 1616"/>
                  <a:gd name="T19" fmla="*/ 26 h 916"/>
                  <a:gd name="T20" fmla="*/ 967 w 1616"/>
                  <a:gd name="T21" fmla="*/ 69 h 916"/>
                  <a:gd name="T22" fmla="*/ 967 w 1616"/>
                  <a:gd name="T23" fmla="*/ 140 h 916"/>
                  <a:gd name="T24" fmla="*/ 886 w 1616"/>
                  <a:gd name="T25" fmla="*/ 246 h 916"/>
                  <a:gd name="T26" fmla="*/ 821 w 1616"/>
                  <a:gd name="T27" fmla="*/ 267 h 916"/>
                  <a:gd name="T28" fmla="*/ 798 w 1616"/>
                  <a:gd name="T29" fmla="*/ 441 h 916"/>
                  <a:gd name="T30" fmla="*/ 856 w 1616"/>
                  <a:gd name="T31" fmla="*/ 475 h 916"/>
                  <a:gd name="T32" fmla="*/ 879 w 1616"/>
                  <a:gd name="T33" fmla="*/ 546 h 916"/>
                  <a:gd name="T34" fmla="*/ 912 w 1616"/>
                  <a:gd name="T35" fmla="*/ 607 h 916"/>
                  <a:gd name="T36" fmla="*/ 896 w 1616"/>
                  <a:gd name="T37" fmla="*/ 673 h 916"/>
                  <a:gd name="T38" fmla="*/ 1031 w 1616"/>
                  <a:gd name="T39" fmla="*/ 777 h 916"/>
                  <a:gd name="T40" fmla="*/ 1089 w 1616"/>
                  <a:gd name="T41" fmla="*/ 743 h 916"/>
                  <a:gd name="T42" fmla="*/ 1236 w 1616"/>
                  <a:gd name="T43" fmla="*/ 762 h 916"/>
                  <a:gd name="T44" fmla="*/ 1287 w 1616"/>
                  <a:gd name="T45" fmla="*/ 808 h 916"/>
                  <a:gd name="T46" fmla="*/ 1366 w 1616"/>
                  <a:gd name="T47" fmla="*/ 783 h 916"/>
                  <a:gd name="T48" fmla="*/ 1440 w 1616"/>
                  <a:gd name="T49" fmla="*/ 741 h 916"/>
                  <a:gd name="T50" fmla="*/ 1440 w 1616"/>
                  <a:gd name="T51" fmla="*/ 673 h 916"/>
                  <a:gd name="T52" fmla="*/ 1528 w 1616"/>
                  <a:gd name="T53" fmla="*/ 552 h 916"/>
                  <a:gd name="T54" fmla="*/ 1591 w 1616"/>
                  <a:gd name="T55" fmla="*/ 532 h 916"/>
                  <a:gd name="T56" fmla="*/ 1610 w 1616"/>
                  <a:gd name="T57" fmla="*/ 362 h 916"/>
                  <a:gd name="T58" fmla="*/ 1276 w 1616"/>
                  <a:gd name="T59" fmla="*/ 569 h 916"/>
                  <a:gd name="T60" fmla="*/ 1041 w 1616"/>
                  <a:gd name="T61" fmla="*/ 475 h 916"/>
                  <a:gd name="T62" fmla="*/ 1133 w 1616"/>
                  <a:gd name="T63" fmla="*/ 239 h 916"/>
                  <a:gd name="T64" fmla="*/ 1367 w 1616"/>
                  <a:gd name="T65" fmla="*/ 333 h 916"/>
                  <a:gd name="T66" fmla="*/ 1276 w 1616"/>
                  <a:gd name="T67" fmla="*/ 569 h 916"/>
                  <a:gd name="T68" fmla="*/ 187 w 1616"/>
                  <a:gd name="T69" fmla="*/ 916 h 916"/>
                  <a:gd name="T70" fmla="*/ 0 w 1616"/>
                  <a:gd name="T71" fmla="*/ 729 h 916"/>
                  <a:gd name="T72" fmla="*/ 187 w 1616"/>
                  <a:gd name="T73" fmla="*/ 541 h 916"/>
                  <a:gd name="T74" fmla="*/ 375 w 1616"/>
                  <a:gd name="T75" fmla="*/ 729 h 916"/>
                  <a:gd name="T76" fmla="*/ 187 w 1616"/>
                  <a:gd name="T77" fmla="*/ 916 h 9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16" h="916">
                    <a:moveTo>
                      <a:pt x="1610" y="362"/>
                    </a:moveTo>
                    <a:cubicBezTo>
                      <a:pt x="1552" y="327"/>
                      <a:pt x="1552" y="327"/>
                      <a:pt x="1552" y="327"/>
                    </a:cubicBezTo>
                    <a:cubicBezTo>
                      <a:pt x="1547" y="305"/>
                      <a:pt x="1539" y="283"/>
                      <a:pt x="1530" y="261"/>
                    </a:cubicBezTo>
                    <a:cubicBezTo>
                      <a:pt x="1521" y="239"/>
                      <a:pt x="1508" y="217"/>
                      <a:pt x="1495" y="196"/>
                    </a:cubicBezTo>
                    <a:cubicBezTo>
                      <a:pt x="1508" y="130"/>
                      <a:pt x="1508" y="130"/>
                      <a:pt x="1508" y="130"/>
                    </a:cubicBezTo>
                    <a:cubicBezTo>
                      <a:pt x="1470" y="87"/>
                      <a:pt x="1421" y="51"/>
                      <a:pt x="1369" y="28"/>
                    </a:cubicBezTo>
                    <a:cubicBezTo>
                      <a:pt x="1309" y="62"/>
                      <a:pt x="1309" y="62"/>
                      <a:pt x="1309" y="62"/>
                    </a:cubicBezTo>
                    <a:cubicBezTo>
                      <a:pt x="1266" y="48"/>
                      <a:pt x="1223" y="43"/>
                      <a:pt x="1178" y="47"/>
                    </a:cubicBezTo>
                    <a:cubicBezTo>
                      <a:pt x="1127" y="0"/>
                      <a:pt x="1127" y="0"/>
                      <a:pt x="1127" y="0"/>
                    </a:cubicBezTo>
                    <a:cubicBezTo>
                      <a:pt x="1099" y="6"/>
                      <a:pt x="1071" y="13"/>
                      <a:pt x="1043" y="26"/>
                    </a:cubicBezTo>
                    <a:cubicBezTo>
                      <a:pt x="1016" y="38"/>
                      <a:pt x="989" y="53"/>
                      <a:pt x="967" y="69"/>
                    </a:cubicBezTo>
                    <a:cubicBezTo>
                      <a:pt x="967" y="140"/>
                      <a:pt x="967" y="140"/>
                      <a:pt x="967" y="140"/>
                    </a:cubicBezTo>
                    <a:cubicBezTo>
                      <a:pt x="933" y="171"/>
                      <a:pt x="905" y="206"/>
                      <a:pt x="886" y="246"/>
                    </a:cubicBezTo>
                    <a:cubicBezTo>
                      <a:pt x="821" y="267"/>
                      <a:pt x="821" y="267"/>
                      <a:pt x="821" y="267"/>
                    </a:cubicBezTo>
                    <a:cubicBezTo>
                      <a:pt x="801" y="321"/>
                      <a:pt x="794" y="380"/>
                      <a:pt x="798" y="441"/>
                    </a:cubicBezTo>
                    <a:cubicBezTo>
                      <a:pt x="856" y="475"/>
                      <a:pt x="856" y="475"/>
                      <a:pt x="856" y="475"/>
                    </a:cubicBezTo>
                    <a:cubicBezTo>
                      <a:pt x="861" y="498"/>
                      <a:pt x="868" y="523"/>
                      <a:pt x="879" y="546"/>
                    </a:cubicBezTo>
                    <a:cubicBezTo>
                      <a:pt x="889" y="567"/>
                      <a:pt x="899" y="588"/>
                      <a:pt x="912" y="607"/>
                    </a:cubicBezTo>
                    <a:cubicBezTo>
                      <a:pt x="896" y="673"/>
                      <a:pt x="896" y="673"/>
                      <a:pt x="896" y="673"/>
                    </a:cubicBezTo>
                    <a:cubicBezTo>
                      <a:pt x="934" y="718"/>
                      <a:pt x="980" y="752"/>
                      <a:pt x="1031" y="777"/>
                    </a:cubicBezTo>
                    <a:cubicBezTo>
                      <a:pt x="1089" y="743"/>
                      <a:pt x="1089" y="743"/>
                      <a:pt x="1089" y="743"/>
                    </a:cubicBezTo>
                    <a:cubicBezTo>
                      <a:pt x="1136" y="760"/>
                      <a:pt x="1185" y="766"/>
                      <a:pt x="1236" y="762"/>
                    </a:cubicBezTo>
                    <a:cubicBezTo>
                      <a:pt x="1287" y="808"/>
                      <a:pt x="1287" y="808"/>
                      <a:pt x="1287" y="808"/>
                    </a:cubicBezTo>
                    <a:cubicBezTo>
                      <a:pt x="1312" y="802"/>
                      <a:pt x="1340" y="794"/>
                      <a:pt x="1366" y="783"/>
                    </a:cubicBezTo>
                    <a:cubicBezTo>
                      <a:pt x="1392" y="771"/>
                      <a:pt x="1416" y="757"/>
                      <a:pt x="1440" y="741"/>
                    </a:cubicBezTo>
                    <a:cubicBezTo>
                      <a:pt x="1440" y="673"/>
                      <a:pt x="1440" y="673"/>
                      <a:pt x="1440" y="673"/>
                    </a:cubicBezTo>
                    <a:cubicBezTo>
                      <a:pt x="1477" y="639"/>
                      <a:pt x="1507" y="597"/>
                      <a:pt x="1528" y="552"/>
                    </a:cubicBezTo>
                    <a:cubicBezTo>
                      <a:pt x="1591" y="532"/>
                      <a:pt x="1591" y="532"/>
                      <a:pt x="1591" y="532"/>
                    </a:cubicBezTo>
                    <a:cubicBezTo>
                      <a:pt x="1610" y="479"/>
                      <a:pt x="1616" y="420"/>
                      <a:pt x="1610" y="362"/>
                    </a:cubicBezTo>
                    <a:close/>
                    <a:moveTo>
                      <a:pt x="1276" y="569"/>
                    </a:moveTo>
                    <a:cubicBezTo>
                      <a:pt x="1185" y="610"/>
                      <a:pt x="1080" y="566"/>
                      <a:pt x="1041" y="475"/>
                    </a:cubicBezTo>
                    <a:cubicBezTo>
                      <a:pt x="1002" y="383"/>
                      <a:pt x="1043" y="278"/>
                      <a:pt x="1133" y="239"/>
                    </a:cubicBezTo>
                    <a:cubicBezTo>
                      <a:pt x="1224" y="199"/>
                      <a:pt x="1330" y="242"/>
                      <a:pt x="1367" y="333"/>
                    </a:cubicBezTo>
                    <a:cubicBezTo>
                      <a:pt x="1407" y="424"/>
                      <a:pt x="1366" y="531"/>
                      <a:pt x="1276" y="569"/>
                    </a:cubicBezTo>
                    <a:close/>
                    <a:moveTo>
                      <a:pt x="187" y="916"/>
                    </a:moveTo>
                    <a:cubicBezTo>
                      <a:pt x="84" y="916"/>
                      <a:pt x="0" y="832"/>
                      <a:pt x="0" y="729"/>
                    </a:cubicBezTo>
                    <a:cubicBezTo>
                      <a:pt x="0" y="625"/>
                      <a:pt x="84" y="541"/>
                      <a:pt x="187" y="541"/>
                    </a:cubicBezTo>
                    <a:cubicBezTo>
                      <a:pt x="291" y="541"/>
                      <a:pt x="375" y="625"/>
                      <a:pt x="375" y="729"/>
                    </a:cubicBezTo>
                    <a:cubicBezTo>
                      <a:pt x="375" y="832"/>
                      <a:pt x="291" y="916"/>
                      <a:pt x="187" y="9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26">
                <a:extLst>
                  <a:ext uri="{FF2B5EF4-FFF2-40B4-BE49-F238E27FC236}">
                    <a16:creationId xmlns:a16="http://schemas.microsoft.com/office/drawing/2014/main" id="{E590E31A-534C-4B9A-9061-F9B1F9EBEF0F}"/>
                  </a:ext>
                </a:extLst>
              </p:cNvPr>
              <p:cNvSpPr>
                <a:spLocks noEditPoints="1"/>
              </p:cNvSpPr>
              <p:nvPr/>
            </p:nvSpPr>
            <p:spPr bwMode="auto">
              <a:xfrm>
                <a:off x="5343905" y="2961132"/>
                <a:ext cx="971931" cy="962787"/>
              </a:xfrm>
              <a:custGeom>
                <a:avLst/>
                <a:gdLst>
                  <a:gd name="T0" fmla="*/ 638 w 1362"/>
                  <a:gd name="T1" fmla="*/ 1242 h 1348"/>
                  <a:gd name="T2" fmla="*/ 448 w 1362"/>
                  <a:gd name="T3" fmla="*/ 1319 h 1348"/>
                  <a:gd name="T4" fmla="*/ 352 w 1362"/>
                  <a:gd name="T5" fmla="*/ 1146 h 1348"/>
                  <a:gd name="T6" fmla="*/ 141 w 1362"/>
                  <a:gd name="T7" fmla="*/ 1095 h 1348"/>
                  <a:gd name="T8" fmla="*/ 46 w 1362"/>
                  <a:gd name="T9" fmla="*/ 928 h 1348"/>
                  <a:gd name="T10" fmla="*/ 0 w 1362"/>
                  <a:gd name="T11" fmla="*/ 664 h 1348"/>
                  <a:gd name="T12" fmla="*/ 32 w 1362"/>
                  <a:gd name="T13" fmla="*/ 474 h 1348"/>
                  <a:gd name="T14" fmla="*/ 212 w 1362"/>
                  <a:gd name="T15" fmla="*/ 351 h 1348"/>
                  <a:gd name="T16" fmla="*/ 244 w 1362"/>
                  <a:gd name="T17" fmla="*/ 159 h 1348"/>
                  <a:gd name="T18" fmla="*/ 451 w 1362"/>
                  <a:gd name="T19" fmla="*/ 167 h 1348"/>
                  <a:gd name="T20" fmla="*/ 592 w 1362"/>
                  <a:gd name="T21" fmla="*/ 5 h 1348"/>
                  <a:gd name="T22" fmla="*/ 784 w 1362"/>
                  <a:gd name="T23" fmla="*/ 6 h 1348"/>
                  <a:gd name="T24" fmla="*/ 1036 w 1362"/>
                  <a:gd name="T25" fmla="*/ 98 h 1348"/>
                  <a:gd name="T26" fmla="*/ 1184 w 1362"/>
                  <a:gd name="T27" fmla="*/ 220 h 1348"/>
                  <a:gd name="T28" fmla="*/ 1206 w 1362"/>
                  <a:gd name="T29" fmla="*/ 440 h 1348"/>
                  <a:gd name="T30" fmla="*/ 1351 w 1362"/>
                  <a:gd name="T31" fmla="*/ 562 h 1348"/>
                  <a:gd name="T32" fmla="*/ 1262 w 1362"/>
                  <a:gd name="T33" fmla="*/ 724 h 1348"/>
                  <a:gd name="T34" fmla="*/ 1310 w 1362"/>
                  <a:gd name="T35" fmla="*/ 940 h 1348"/>
                  <a:gd name="T36" fmla="*/ 1213 w 1362"/>
                  <a:gd name="T37" fmla="*/ 1106 h 1348"/>
                  <a:gd name="T38" fmla="*/ 1008 w 1362"/>
                  <a:gd name="T39" fmla="*/ 1278 h 1348"/>
                  <a:gd name="T40" fmla="*/ 828 w 1362"/>
                  <a:gd name="T41" fmla="*/ 1345 h 1348"/>
                  <a:gd name="T42" fmla="*/ 830 w 1362"/>
                  <a:gd name="T43" fmla="*/ 1299 h 1348"/>
                  <a:gd name="T44" fmla="*/ 965 w 1362"/>
                  <a:gd name="T45" fmla="*/ 1122 h 1348"/>
                  <a:gd name="T46" fmla="*/ 1072 w 1362"/>
                  <a:gd name="T47" fmla="*/ 1038 h 1348"/>
                  <a:gd name="T48" fmla="*/ 1264 w 1362"/>
                  <a:gd name="T49" fmla="*/ 935 h 1348"/>
                  <a:gd name="T50" fmla="*/ 1219 w 1362"/>
                  <a:gd name="T51" fmla="*/ 710 h 1348"/>
                  <a:gd name="T52" fmla="*/ 1308 w 1362"/>
                  <a:gd name="T53" fmla="*/ 570 h 1348"/>
                  <a:gd name="T54" fmla="*/ 1171 w 1362"/>
                  <a:gd name="T55" fmla="*/ 469 h 1348"/>
                  <a:gd name="T56" fmla="*/ 1142 w 1362"/>
                  <a:gd name="T57" fmla="*/ 241 h 1348"/>
                  <a:gd name="T58" fmla="*/ 915 w 1362"/>
                  <a:gd name="T59" fmla="*/ 217 h 1348"/>
                  <a:gd name="T60" fmla="*/ 802 w 1362"/>
                  <a:gd name="T61" fmla="*/ 179 h 1348"/>
                  <a:gd name="T62" fmla="*/ 610 w 1362"/>
                  <a:gd name="T63" fmla="*/ 47 h 1348"/>
                  <a:gd name="T64" fmla="*/ 458 w 1362"/>
                  <a:gd name="T65" fmla="*/ 212 h 1348"/>
                  <a:gd name="T66" fmla="*/ 272 w 1362"/>
                  <a:gd name="T67" fmla="*/ 192 h 1348"/>
                  <a:gd name="T68" fmla="*/ 254 w 1362"/>
                  <a:gd name="T69" fmla="*/ 369 h 1348"/>
                  <a:gd name="T70" fmla="*/ 70 w 1362"/>
                  <a:gd name="T71" fmla="*/ 500 h 1348"/>
                  <a:gd name="T72" fmla="*/ 143 w 1362"/>
                  <a:gd name="T73" fmla="*/ 698 h 1348"/>
                  <a:gd name="T74" fmla="*/ 170 w 1362"/>
                  <a:gd name="T75" fmla="*/ 846 h 1348"/>
                  <a:gd name="T76" fmla="*/ 168 w 1362"/>
                  <a:gd name="T77" fmla="*/ 1058 h 1348"/>
                  <a:gd name="T78" fmla="*/ 386 w 1362"/>
                  <a:gd name="T79" fmla="*/ 1115 h 1348"/>
                  <a:gd name="T80" fmla="*/ 463 w 1362"/>
                  <a:gd name="T81" fmla="*/ 1278 h 1348"/>
                  <a:gd name="T82" fmla="*/ 630 w 1362"/>
                  <a:gd name="T83" fmla="*/ 1198 h 1348"/>
                  <a:gd name="T84" fmla="*/ 742 w 1362"/>
                  <a:gd name="T85" fmla="*/ 1197 h 1348"/>
                  <a:gd name="T86" fmla="*/ 681 w 1362"/>
                  <a:gd name="T87" fmla="*/ 257 h 1348"/>
                  <a:gd name="T88" fmla="*/ 681 w 1362"/>
                  <a:gd name="T89" fmla="*/ 301 h 1348"/>
                  <a:gd name="T90" fmla="*/ 1063 w 1362"/>
                  <a:gd name="T91" fmla="*/ 683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62" h="1348">
                    <a:moveTo>
                      <a:pt x="815" y="1348"/>
                    </a:moveTo>
                    <a:cubicBezTo>
                      <a:pt x="724" y="1242"/>
                      <a:pt x="724" y="1242"/>
                      <a:pt x="724" y="1242"/>
                    </a:cubicBezTo>
                    <a:cubicBezTo>
                      <a:pt x="695" y="1244"/>
                      <a:pt x="666" y="1244"/>
                      <a:pt x="638" y="1242"/>
                    </a:cubicBezTo>
                    <a:cubicBezTo>
                      <a:pt x="547" y="1348"/>
                      <a:pt x="547" y="1348"/>
                      <a:pt x="547" y="1348"/>
                    </a:cubicBezTo>
                    <a:cubicBezTo>
                      <a:pt x="534" y="1345"/>
                      <a:pt x="534" y="1345"/>
                      <a:pt x="534" y="1345"/>
                    </a:cubicBezTo>
                    <a:cubicBezTo>
                      <a:pt x="494" y="1336"/>
                      <a:pt x="450" y="1320"/>
                      <a:pt x="448" y="1319"/>
                    </a:cubicBezTo>
                    <a:cubicBezTo>
                      <a:pt x="446" y="1318"/>
                      <a:pt x="402" y="1302"/>
                      <a:pt x="366" y="1284"/>
                    </a:cubicBezTo>
                    <a:cubicBezTo>
                      <a:pt x="354" y="1278"/>
                      <a:pt x="354" y="1278"/>
                      <a:pt x="354" y="1278"/>
                    </a:cubicBezTo>
                    <a:cubicBezTo>
                      <a:pt x="352" y="1146"/>
                      <a:pt x="352" y="1146"/>
                      <a:pt x="352" y="1146"/>
                    </a:cubicBezTo>
                    <a:cubicBezTo>
                      <a:pt x="325" y="1128"/>
                      <a:pt x="299" y="1107"/>
                      <a:pt x="275" y="1085"/>
                    </a:cubicBezTo>
                    <a:cubicBezTo>
                      <a:pt x="149" y="1105"/>
                      <a:pt x="149" y="1105"/>
                      <a:pt x="149" y="1105"/>
                    </a:cubicBezTo>
                    <a:cubicBezTo>
                      <a:pt x="141" y="1095"/>
                      <a:pt x="141" y="1095"/>
                      <a:pt x="141" y="1095"/>
                    </a:cubicBezTo>
                    <a:cubicBezTo>
                      <a:pt x="116" y="1062"/>
                      <a:pt x="93" y="1022"/>
                      <a:pt x="92" y="1020"/>
                    </a:cubicBezTo>
                    <a:cubicBezTo>
                      <a:pt x="91" y="1018"/>
                      <a:pt x="67" y="977"/>
                      <a:pt x="51" y="940"/>
                    </a:cubicBezTo>
                    <a:cubicBezTo>
                      <a:pt x="46" y="928"/>
                      <a:pt x="46" y="928"/>
                      <a:pt x="46" y="928"/>
                    </a:cubicBezTo>
                    <a:cubicBezTo>
                      <a:pt x="121" y="836"/>
                      <a:pt x="121" y="836"/>
                      <a:pt x="121" y="836"/>
                    </a:cubicBezTo>
                    <a:cubicBezTo>
                      <a:pt x="110" y="799"/>
                      <a:pt x="104" y="762"/>
                      <a:pt x="101" y="724"/>
                    </a:cubicBezTo>
                    <a:cubicBezTo>
                      <a:pt x="0" y="664"/>
                      <a:pt x="0" y="664"/>
                      <a:pt x="0" y="664"/>
                    </a:cubicBezTo>
                    <a:cubicBezTo>
                      <a:pt x="1" y="650"/>
                      <a:pt x="1" y="650"/>
                      <a:pt x="1" y="650"/>
                    </a:cubicBezTo>
                    <a:cubicBezTo>
                      <a:pt x="3" y="610"/>
                      <a:pt x="11" y="564"/>
                      <a:pt x="11" y="562"/>
                    </a:cubicBezTo>
                    <a:cubicBezTo>
                      <a:pt x="12" y="560"/>
                      <a:pt x="20" y="513"/>
                      <a:pt x="32" y="474"/>
                    </a:cubicBezTo>
                    <a:cubicBezTo>
                      <a:pt x="35" y="462"/>
                      <a:pt x="35" y="462"/>
                      <a:pt x="35" y="462"/>
                    </a:cubicBezTo>
                    <a:cubicBezTo>
                      <a:pt x="157" y="439"/>
                      <a:pt x="157" y="439"/>
                      <a:pt x="157" y="439"/>
                    </a:cubicBezTo>
                    <a:cubicBezTo>
                      <a:pt x="173" y="408"/>
                      <a:pt x="191" y="378"/>
                      <a:pt x="212" y="351"/>
                    </a:cubicBezTo>
                    <a:cubicBezTo>
                      <a:pt x="170" y="230"/>
                      <a:pt x="170" y="230"/>
                      <a:pt x="170" y="230"/>
                    </a:cubicBezTo>
                    <a:cubicBezTo>
                      <a:pt x="179" y="220"/>
                      <a:pt x="179" y="220"/>
                      <a:pt x="179" y="220"/>
                    </a:cubicBezTo>
                    <a:cubicBezTo>
                      <a:pt x="206" y="190"/>
                      <a:pt x="243" y="160"/>
                      <a:pt x="244" y="159"/>
                    </a:cubicBezTo>
                    <a:cubicBezTo>
                      <a:pt x="246" y="157"/>
                      <a:pt x="282" y="127"/>
                      <a:pt x="316" y="105"/>
                    </a:cubicBezTo>
                    <a:cubicBezTo>
                      <a:pt x="327" y="98"/>
                      <a:pt x="327" y="98"/>
                      <a:pt x="327" y="98"/>
                    </a:cubicBezTo>
                    <a:cubicBezTo>
                      <a:pt x="451" y="167"/>
                      <a:pt x="451" y="167"/>
                      <a:pt x="451" y="167"/>
                    </a:cubicBezTo>
                    <a:cubicBezTo>
                      <a:pt x="476" y="157"/>
                      <a:pt x="502" y="148"/>
                      <a:pt x="528" y="142"/>
                    </a:cubicBezTo>
                    <a:cubicBezTo>
                      <a:pt x="579" y="6"/>
                      <a:pt x="579" y="6"/>
                      <a:pt x="579" y="6"/>
                    </a:cubicBezTo>
                    <a:cubicBezTo>
                      <a:pt x="592" y="5"/>
                      <a:pt x="592" y="5"/>
                      <a:pt x="592" y="5"/>
                    </a:cubicBezTo>
                    <a:cubicBezTo>
                      <a:pt x="632" y="0"/>
                      <a:pt x="679" y="0"/>
                      <a:pt x="681" y="0"/>
                    </a:cubicBezTo>
                    <a:cubicBezTo>
                      <a:pt x="683" y="0"/>
                      <a:pt x="730" y="0"/>
                      <a:pt x="771" y="5"/>
                    </a:cubicBezTo>
                    <a:cubicBezTo>
                      <a:pt x="784" y="6"/>
                      <a:pt x="784" y="6"/>
                      <a:pt x="784" y="6"/>
                    </a:cubicBezTo>
                    <a:cubicBezTo>
                      <a:pt x="835" y="142"/>
                      <a:pt x="835" y="142"/>
                      <a:pt x="835" y="142"/>
                    </a:cubicBezTo>
                    <a:cubicBezTo>
                      <a:pt x="861" y="149"/>
                      <a:pt x="887" y="157"/>
                      <a:pt x="912" y="168"/>
                    </a:cubicBezTo>
                    <a:cubicBezTo>
                      <a:pt x="1036" y="98"/>
                      <a:pt x="1036" y="98"/>
                      <a:pt x="1036" y="98"/>
                    </a:cubicBezTo>
                    <a:cubicBezTo>
                      <a:pt x="1047" y="105"/>
                      <a:pt x="1047" y="105"/>
                      <a:pt x="1047" y="105"/>
                    </a:cubicBezTo>
                    <a:cubicBezTo>
                      <a:pt x="1081" y="128"/>
                      <a:pt x="1117" y="158"/>
                      <a:pt x="1118" y="159"/>
                    </a:cubicBezTo>
                    <a:cubicBezTo>
                      <a:pt x="1120" y="160"/>
                      <a:pt x="1156" y="191"/>
                      <a:pt x="1184" y="220"/>
                    </a:cubicBezTo>
                    <a:cubicBezTo>
                      <a:pt x="1193" y="230"/>
                      <a:pt x="1193" y="230"/>
                      <a:pt x="1193" y="230"/>
                    </a:cubicBezTo>
                    <a:cubicBezTo>
                      <a:pt x="1151" y="351"/>
                      <a:pt x="1151" y="351"/>
                      <a:pt x="1151" y="351"/>
                    </a:cubicBezTo>
                    <a:cubicBezTo>
                      <a:pt x="1172" y="379"/>
                      <a:pt x="1190" y="408"/>
                      <a:pt x="1206" y="440"/>
                    </a:cubicBezTo>
                    <a:cubicBezTo>
                      <a:pt x="1327" y="462"/>
                      <a:pt x="1327" y="462"/>
                      <a:pt x="1327" y="462"/>
                    </a:cubicBezTo>
                    <a:cubicBezTo>
                      <a:pt x="1331" y="475"/>
                      <a:pt x="1331" y="475"/>
                      <a:pt x="1331" y="475"/>
                    </a:cubicBezTo>
                    <a:cubicBezTo>
                      <a:pt x="1342" y="514"/>
                      <a:pt x="1351" y="560"/>
                      <a:pt x="1351" y="562"/>
                    </a:cubicBezTo>
                    <a:cubicBezTo>
                      <a:pt x="1351" y="564"/>
                      <a:pt x="1359" y="611"/>
                      <a:pt x="1362" y="651"/>
                    </a:cubicBezTo>
                    <a:cubicBezTo>
                      <a:pt x="1362" y="664"/>
                      <a:pt x="1362" y="664"/>
                      <a:pt x="1362" y="664"/>
                    </a:cubicBezTo>
                    <a:cubicBezTo>
                      <a:pt x="1262" y="724"/>
                      <a:pt x="1262" y="724"/>
                      <a:pt x="1262" y="724"/>
                    </a:cubicBezTo>
                    <a:cubicBezTo>
                      <a:pt x="1259" y="762"/>
                      <a:pt x="1252" y="800"/>
                      <a:pt x="1241" y="837"/>
                    </a:cubicBezTo>
                    <a:cubicBezTo>
                      <a:pt x="1316" y="928"/>
                      <a:pt x="1316" y="928"/>
                      <a:pt x="1316" y="928"/>
                    </a:cubicBezTo>
                    <a:cubicBezTo>
                      <a:pt x="1310" y="940"/>
                      <a:pt x="1310" y="940"/>
                      <a:pt x="1310" y="940"/>
                    </a:cubicBezTo>
                    <a:cubicBezTo>
                      <a:pt x="1294" y="978"/>
                      <a:pt x="1271" y="1019"/>
                      <a:pt x="1270" y="1020"/>
                    </a:cubicBezTo>
                    <a:cubicBezTo>
                      <a:pt x="1269" y="1022"/>
                      <a:pt x="1245" y="1063"/>
                      <a:pt x="1221" y="1095"/>
                    </a:cubicBezTo>
                    <a:cubicBezTo>
                      <a:pt x="1213" y="1106"/>
                      <a:pt x="1213" y="1106"/>
                      <a:pt x="1213" y="1106"/>
                    </a:cubicBezTo>
                    <a:cubicBezTo>
                      <a:pt x="1087" y="1085"/>
                      <a:pt x="1087" y="1085"/>
                      <a:pt x="1087" y="1085"/>
                    </a:cubicBezTo>
                    <a:cubicBezTo>
                      <a:pt x="1063" y="1108"/>
                      <a:pt x="1037" y="1128"/>
                      <a:pt x="1009" y="1147"/>
                    </a:cubicBezTo>
                    <a:cubicBezTo>
                      <a:pt x="1008" y="1278"/>
                      <a:pt x="1008" y="1278"/>
                      <a:pt x="1008" y="1278"/>
                    </a:cubicBezTo>
                    <a:cubicBezTo>
                      <a:pt x="996" y="1284"/>
                      <a:pt x="996" y="1284"/>
                      <a:pt x="996" y="1284"/>
                    </a:cubicBezTo>
                    <a:cubicBezTo>
                      <a:pt x="959" y="1302"/>
                      <a:pt x="915" y="1319"/>
                      <a:pt x="913" y="1319"/>
                    </a:cubicBezTo>
                    <a:cubicBezTo>
                      <a:pt x="911" y="1320"/>
                      <a:pt x="867" y="1336"/>
                      <a:pt x="828" y="1345"/>
                    </a:cubicBezTo>
                    <a:lnTo>
                      <a:pt x="815" y="1348"/>
                    </a:lnTo>
                    <a:close/>
                    <a:moveTo>
                      <a:pt x="742" y="1197"/>
                    </a:moveTo>
                    <a:cubicBezTo>
                      <a:pt x="830" y="1299"/>
                      <a:pt x="830" y="1299"/>
                      <a:pt x="830" y="1299"/>
                    </a:cubicBezTo>
                    <a:cubicBezTo>
                      <a:pt x="864" y="1290"/>
                      <a:pt x="898" y="1278"/>
                      <a:pt x="898" y="1278"/>
                    </a:cubicBezTo>
                    <a:cubicBezTo>
                      <a:pt x="899" y="1278"/>
                      <a:pt x="933" y="1265"/>
                      <a:pt x="964" y="1251"/>
                    </a:cubicBezTo>
                    <a:cubicBezTo>
                      <a:pt x="965" y="1122"/>
                      <a:pt x="965" y="1122"/>
                      <a:pt x="965" y="1122"/>
                    </a:cubicBezTo>
                    <a:cubicBezTo>
                      <a:pt x="976" y="1116"/>
                      <a:pt x="976" y="1116"/>
                      <a:pt x="976" y="1116"/>
                    </a:cubicBezTo>
                    <a:cubicBezTo>
                      <a:pt x="1008" y="1096"/>
                      <a:pt x="1037" y="1072"/>
                      <a:pt x="1064" y="1046"/>
                    </a:cubicBezTo>
                    <a:cubicBezTo>
                      <a:pt x="1072" y="1038"/>
                      <a:pt x="1072" y="1038"/>
                      <a:pt x="1072" y="1038"/>
                    </a:cubicBezTo>
                    <a:cubicBezTo>
                      <a:pt x="1193" y="1058"/>
                      <a:pt x="1193" y="1058"/>
                      <a:pt x="1193" y="1058"/>
                    </a:cubicBezTo>
                    <a:cubicBezTo>
                      <a:pt x="1213" y="1030"/>
                      <a:pt x="1232" y="999"/>
                      <a:pt x="1232" y="998"/>
                    </a:cubicBezTo>
                    <a:cubicBezTo>
                      <a:pt x="1232" y="998"/>
                      <a:pt x="1250" y="967"/>
                      <a:pt x="1264" y="935"/>
                    </a:cubicBezTo>
                    <a:cubicBezTo>
                      <a:pt x="1192" y="847"/>
                      <a:pt x="1192" y="847"/>
                      <a:pt x="1192" y="847"/>
                    </a:cubicBezTo>
                    <a:cubicBezTo>
                      <a:pt x="1196" y="835"/>
                      <a:pt x="1196" y="835"/>
                      <a:pt x="1196" y="835"/>
                    </a:cubicBezTo>
                    <a:cubicBezTo>
                      <a:pt x="1209" y="795"/>
                      <a:pt x="1217" y="753"/>
                      <a:pt x="1219" y="710"/>
                    </a:cubicBezTo>
                    <a:cubicBezTo>
                      <a:pt x="1219" y="698"/>
                      <a:pt x="1219" y="698"/>
                      <a:pt x="1219" y="698"/>
                    </a:cubicBezTo>
                    <a:cubicBezTo>
                      <a:pt x="1317" y="640"/>
                      <a:pt x="1317" y="640"/>
                      <a:pt x="1317" y="640"/>
                    </a:cubicBezTo>
                    <a:cubicBezTo>
                      <a:pt x="1314" y="606"/>
                      <a:pt x="1308" y="570"/>
                      <a:pt x="1308" y="570"/>
                    </a:cubicBezTo>
                    <a:cubicBezTo>
                      <a:pt x="1307" y="569"/>
                      <a:pt x="1301" y="534"/>
                      <a:pt x="1292" y="501"/>
                    </a:cubicBezTo>
                    <a:cubicBezTo>
                      <a:pt x="1176" y="479"/>
                      <a:pt x="1176" y="479"/>
                      <a:pt x="1176" y="479"/>
                    </a:cubicBezTo>
                    <a:cubicBezTo>
                      <a:pt x="1171" y="469"/>
                      <a:pt x="1171" y="469"/>
                      <a:pt x="1171" y="469"/>
                    </a:cubicBezTo>
                    <a:cubicBezTo>
                      <a:pt x="1154" y="433"/>
                      <a:pt x="1133" y="400"/>
                      <a:pt x="1109" y="369"/>
                    </a:cubicBezTo>
                    <a:cubicBezTo>
                      <a:pt x="1101" y="359"/>
                      <a:pt x="1101" y="359"/>
                      <a:pt x="1101" y="359"/>
                    </a:cubicBezTo>
                    <a:cubicBezTo>
                      <a:pt x="1142" y="241"/>
                      <a:pt x="1142" y="241"/>
                      <a:pt x="1142" y="241"/>
                    </a:cubicBezTo>
                    <a:cubicBezTo>
                      <a:pt x="1118" y="216"/>
                      <a:pt x="1090" y="193"/>
                      <a:pt x="1090" y="193"/>
                    </a:cubicBezTo>
                    <a:cubicBezTo>
                      <a:pt x="1090" y="193"/>
                      <a:pt x="1062" y="169"/>
                      <a:pt x="1034" y="150"/>
                    </a:cubicBezTo>
                    <a:cubicBezTo>
                      <a:pt x="915" y="217"/>
                      <a:pt x="915" y="217"/>
                      <a:pt x="915" y="217"/>
                    </a:cubicBezTo>
                    <a:cubicBezTo>
                      <a:pt x="905" y="212"/>
                      <a:pt x="905" y="212"/>
                      <a:pt x="905" y="212"/>
                    </a:cubicBezTo>
                    <a:cubicBezTo>
                      <a:pt x="875" y="199"/>
                      <a:pt x="845" y="189"/>
                      <a:pt x="813" y="182"/>
                    </a:cubicBezTo>
                    <a:cubicBezTo>
                      <a:pt x="802" y="179"/>
                      <a:pt x="802" y="179"/>
                      <a:pt x="802" y="179"/>
                    </a:cubicBezTo>
                    <a:cubicBezTo>
                      <a:pt x="752" y="47"/>
                      <a:pt x="752" y="47"/>
                      <a:pt x="752" y="47"/>
                    </a:cubicBezTo>
                    <a:cubicBezTo>
                      <a:pt x="718" y="44"/>
                      <a:pt x="682" y="44"/>
                      <a:pt x="681" y="44"/>
                    </a:cubicBezTo>
                    <a:cubicBezTo>
                      <a:pt x="681" y="44"/>
                      <a:pt x="645" y="44"/>
                      <a:pt x="610" y="47"/>
                    </a:cubicBezTo>
                    <a:cubicBezTo>
                      <a:pt x="561" y="179"/>
                      <a:pt x="561" y="179"/>
                      <a:pt x="561" y="179"/>
                    </a:cubicBezTo>
                    <a:cubicBezTo>
                      <a:pt x="549" y="182"/>
                      <a:pt x="549" y="182"/>
                      <a:pt x="549" y="182"/>
                    </a:cubicBezTo>
                    <a:cubicBezTo>
                      <a:pt x="518" y="189"/>
                      <a:pt x="488" y="199"/>
                      <a:pt x="458" y="212"/>
                    </a:cubicBezTo>
                    <a:cubicBezTo>
                      <a:pt x="448" y="217"/>
                      <a:pt x="448" y="217"/>
                      <a:pt x="448" y="217"/>
                    </a:cubicBezTo>
                    <a:cubicBezTo>
                      <a:pt x="329" y="149"/>
                      <a:pt x="329" y="149"/>
                      <a:pt x="329" y="149"/>
                    </a:cubicBezTo>
                    <a:cubicBezTo>
                      <a:pt x="300" y="169"/>
                      <a:pt x="273" y="192"/>
                      <a:pt x="272" y="192"/>
                    </a:cubicBezTo>
                    <a:cubicBezTo>
                      <a:pt x="272" y="193"/>
                      <a:pt x="244" y="216"/>
                      <a:pt x="220" y="241"/>
                    </a:cubicBezTo>
                    <a:cubicBezTo>
                      <a:pt x="262" y="359"/>
                      <a:pt x="262" y="359"/>
                      <a:pt x="262" y="359"/>
                    </a:cubicBezTo>
                    <a:cubicBezTo>
                      <a:pt x="254" y="369"/>
                      <a:pt x="254" y="369"/>
                      <a:pt x="254" y="369"/>
                    </a:cubicBezTo>
                    <a:cubicBezTo>
                      <a:pt x="229" y="399"/>
                      <a:pt x="209" y="433"/>
                      <a:pt x="192" y="468"/>
                    </a:cubicBezTo>
                    <a:cubicBezTo>
                      <a:pt x="187" y="478"/>
                      <a:pt x="187" y="478"/>
                      <a:pt x="187" y="478"/>
                    </a:cubicBezTo>
                    <a:cubicBezTo>
                      <a:pt x="70" y="500"/>
                      <a:pt x="70" y="500"/>
                      <a:pt x="70" y="500"/>
                    </a:cubicBezTo>
                    <a:cubicBezTo>
                      <a:pt x="61" y="533"/>
                      <a:pt x="55" y="569"/>
                      <a:pt x="55" y="569"/>
                    </a:cubicBezTo>
                    <a:cubicBezTo>
                      <a:pt x="55" y="570"/>
                      <a:pt x="48" y="605"/>
                      <a:pt x="45" y="640"/>
                    </a:cubicBezTo>
                    <a:cubicBezTo>
                      <a:pt x="143" y="698"/>
                      <a:pt x="143" y="698"/>
                      <a:pt x="143" y="698"/>
                    </a:cubicBezTo>
                    <a:cubicBezTo>
                      <a:pt x="144" y="709"/>
                      <a:pt x="144" y="709"/>
                      <a:pt x="144" y="709"/>
                    </a:cubicBezTo>
                    <a:cubicBezTo>
                      <a:pt x="146" y="752"/>
                      <a:pt x="154" y="794"/>
                      <a:pt x="167" y="834"/>
                    </a:cubicBezTo>
                    <a:cubicBezTo>
                      <a:pt x="170" y="846"/>
                      <a:pt x="170" y="846"/>
                      <a:pt x="170" y="846"/>
                    </a:cubicBezTo>
                    <a:cubicBezTo>
                      <a:pt x="97" y="935"/>
                      <a:pt x="97" y="935"/>
                      <a:pt x="97" y="935"/>
                    </a:cubicBezTo>
                    <a:cubicBezTo>
                      <a:pt x="112" y="966"/>
                      <a:pt x="130" y="997"/>
                      <a:pt x="130" y="998"/>
                    </a:cubicBezTo>
                    <a:cubicBezTo>
                      <a:pt x="130" y="998"/>
                      <a:pt x="148" y="1029"/>
                      <a:pt x="168" y="1058"/>
                    </a:cubicBezTo>
                    <a:cubicBezTo>
                      <a:pt x="290" y="1038"/>
                      <a:pt x="290" y="1038"/>
                      <a:pt x="290" y="1038"/>
                    </a:cubicBezTo>
                    <a:cubicBezTo>
                      <a:pt x="298" y="1045"/>
                      <a:pt x="298" y="1045"/>
                      <a:pt x="298" y="1045"/>
                    </a:cubicBezTo>
                    <a:cubicBezTo>
                      <a:pt x="324" y="1072"/>
                      <a:pt x="354" y="1095"/>
                      <a:pt x="386" y="1115"/>
                    </a:cubicBezTo>
                    <a:cubicBezTo>
                      <a:pt x="396" y="1121"/>
                      <a:pt x="396" y="1121"/>
                      <a:pt x="396" y="1121"/>
                    </a:cubicBezTo>
                    <a:cubicBezTo>
                      <a:pt x="397" y="1250"/>
                      <a:pt x="397" y="1250"/>
                      <a:pt x="397" y="1250"/>
                    </a:cubicBezTo>
                    <a:cubicBezTo>
                      <a:pt x="429" y="1265"/>
                      <a:pt x="463" y="1278"/>
                      <a:pt x="463" y="1278"/>
                    </a:cubicBezTo>
                    <a:cubicBezTo>
                      <a:pt x="463" y="1278"/>
                      <a:pt x="498" y="1290"/>
                      <a:pt x="531" y="1299"/>
                    </a:cubicBezTo>
                    <a:cubicBezTo>
                      <a:pt x="619" y="1197"/>
                      <a:pt x="619" y="1197"/>
                      <a:pt x="619" y="1197"/>
                    </a:cubicBezTo>
                    <a:cubicBezTo>
                      <a:pt x="630" y="1198"/>
                      <a:pt x="630" y="1198"/>
                      <a:pt x="630" y="1198"/>
                    </a:cubicBezTo>
                    <a:cubicBezTo>
                      <a:pt x="647" y="1199"/>
                      <a:pt x="665" y="1200"/>
                      <a:pt x="681" y="1200"/>
                    </a:cubicBezTo>
                    <a:cubicBezTo>
                      <a:pt x="698" y="1200"/>
                      <a:pt x="714" y="1199"/>
                      <a:pt x="731" y="1198"/>
                    </a:cubicBezTo>
                    <a:lnTo>
                      <a:pt x="742" y="1197"/>
                    </a:lnTo>
                    <a:close/>
                    <a:moveTo>
                      <a:pt x="681" y="1108"/>
                    </a:moveTo>
                    <a:cubicBezTo>
                      <a:pt x="447" y="1108"/>
                      <a:pt x="256" y="917"/>
                      <a:pt x="256" y="683"/>
                    </a:cubicBezTo>
                    <a:cubicBezTo>
                      <a:pt x="256" y="448"/>
                      <a:pt x="447" y="257"/>
                      <a:pt x="681" y="257"/>
                    </a:cubicBezTo>
                    <a:cubicBezTo>
                      <a:pt x="916" y="257"/>
                      <a:pt x="1107" y="448"/>
                      <a:pt x="1107" y="683"/>
                    </a:cubicBezTo>
                    <a:cubicBezTo>
                      <a:pt x="1107" y="917"/>
                      <a:pt x="916" y="1108"/>
                      <a:pt x="681" y="1108"/>
                    </a:cubicBezTo>
                    <a:close/>
                    <a:moveTo>
                      <a:pt x="681" y="301"/>
                    </a:moveTo>
                    <a:cubicBezTo>
                      <a:pt x="471" y="301"/>
                      <a:pt x="300" y="473"/>
                      <a:pt x="300" y="683"/>
                    </a:cubicBezTo>
                    <a:cubicBezTo>
                      <a:pt x="300" y="893"/>
                      <a:pt x="471" y="1064"/>
                      <a:pt x="681" y="1064"/>
                    </a:cubicBezTo>
                    <a:cubicBezTo>
                      <a:pt x="892" y="1064"/>
                      <a:pt x="1063" y="893"/>
                      <a:pt x="1063" y="683"/>
                    </a:cubicBezTo>
                    <a:cubicBezTo>
                      <a:pt x="1063" y="473"/>
                      <a:pt x="892" y="301"/>
                      <a:pt x="681" y="30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4" name="bcgIcons_Prioritization">
            <a:extLst>
              <a:ext uri="{FF2B5EF4-FFF2-40B4-BE49-F238E27FC236}">
                <a16:creationId xmlns:a16="http://schemas.microsoft.com/office/drawing/2014/main" id="{305D4BBD-1428-4698-996F-71E323260CF2}"/>
              </a:ext>
            </a:extLst>
          </p:cNvPr>
          <p:cNvGrpSpPr>
            <a:grpSpLocks noChangeAspect="1"/>
          </p:cNvGrpSpPr>
          <p:nvPr/>
        </p:nvGrpSpPr>
        <p:grpSpPr bwMode="auto">
          <a:xfrm>
            <a:off x="4908305" y="2046665"/>
            <a:ext cx="797170" cy="797908"/>
            <a:chOff x="1682" y="0"/>
            <a:chExt cx="4316" cy="4320"/>
          </a:xfrm>
        </p:grpSpPr>
        <p:sp>
          <p:nvSpPr>
            <p:cNvPr id="26" name="AutoShape 3">
              <a:extLst>
                <a:ext uri="{FF2B5EF4-FFF2-40B4-BE49-F238E27FC236}">
                  <a16:creationId xmlns:a16="http://schemas.microsoft.com/office/drawing/2014/main" id="{D1ADA201-5075-4189-8B4C-2DA792A16469}"/>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5">
              <a:extLst>
                <a:ext uri="{FF2B5EF4-FFF2-40B4-BE49-F238E27FC236}">
                  <a16:creationId xmlns:a16="http://schemas.microsoft.com/office/drawing/2014/main" id="{3D9EC654-B54B-4D53-818B-6C7FDEFA2E71}"/>
                </a:ext>
              </a:extLst>
            </p:cNvPr>
            <p:cNvSpPr>
              <a:spLocks noEditPoints="1"/>
            </p:cNvSpPr>
            <p:nvPr/>
          </p:nvSpPr>
          <p:spPr bwMode="auto">
            <a:xfrm>
              <a:off x="2074" y="1183"/>
              <a:ext cx="2587" cy="2400"/>
            </a:xfrm>
            <a:custGeom>
              <a:avLst/>
              <a:gdLst>
                <a:gd name="T0" fmla="*/ 348 w 1381"/>
                <a:gd name="T1" fmla="*/ 370 h 1280"/>
                <a:gd name="T2" fmla="*/ 22 w 1381"/>
                <a:gd name="T3" fmla="*/ 370 h 1280"/>
                <a:gd name="T4" fmla="*/ 0 w 1381"/>
                <a:gd name="T5" fmla="*/ 348 h 1280"/>
                <a:gd name="T6" fmla="*/ 0 w 1381"/>
                <a:gd name="T7" fmla="*/ 22 h 1280"/>
                <a:gd name="T8" fmla="*/ 22 w 1381"/>
                <a:gd name="T9" fmla="*/ 0 h 1280"/>
                <a:gd name="T10" fmla="*/ 348 w 1381"/>
                <a:gd name="T11" fmla="*/ 0 h 1280"/>
                <a:gd name="T12" fmla="*/ 370 w 1381"/>
                <a:gd name="T13" fmla="*/ 22 h 1280"/>
                <a:gd name="T14" fmla="*/ 370 w 1381"/>
                <a:gd name="T15" fmla="*/ 348 h 1280"/>
                <a:gd name="T16" fmla="*/ 348 w 1381"/>
                <a:gd name="T17" fmla="*/ 370 h 1280"/>
                <a:gd name="T18" fmla="*/ 44 w 1381"/>
                <a:gd name="T19" fmla="*/ 326 h 1280"/>
                <a:gd name="T20" fmla="*/ 326 w 1381"/>
                <a:gd name="T21" fmla="*/ 326 h 1280"/>
                <a:gd name="T22" fmla="*/ 326 w 1381"/>
                <a:gd name="T23" fmla="*/ 44 h 1280"/>
                <a:gd name="T24" fmla="*/ 44 w 1381"/>
                <a:gd name="T25" fmla="*/ 44 h 1280"/>
                <a:gd name="T26" fmla="*/ 44 w 1381"/>
                <a:gd name="T27" fmla="*/ 326 h 1280"/>
                <a:gd name="T28" fmla="*/ 348 w 1381"/>
                <a:gd name="T29" fmla="*/ 1280 h 1280"/>
                <a:gd name="T30" fmla="*/ 22 w 1381"/>
                <a:gd name="T31" fmla="*/ 1280 h 1280"/>
                <a:gd name="T32" fmla="*/ 0 w 1381"/>
                <a:gd name="T33" fmla="*/ 1258 h 1280"/>
                <a:gd name="T34" fmla="*/ 0 w 1381"/>
                <a:gd name="T35" fmla="*/ 932 h 1280"/>
                <a:gd name="T36" fmla="*/ 22 w 1381"/>
                <a:gd name="T37" fmla="*/ 910 h 1280"/>
                <a:gd name="T38" fmla="*/ 348 w 1381"/>
                <a:gd name="T39" fmla="*/ 910 h 1280"/>
                <a:gd name="T40" fmla="*/ 370 w 1381"/>
                <a:gd name="T41" fmla="*/ 932 h 1280"/>
                <a:gd name="T42" fmla="*/ 370 w 1381"/>
                <a:gd name="T43" fmla="*/ 1258 h 1280"/>
                <a:gd name="T44" fmla="*/ 348 w 1381"/>
                <a:gd name="T45" fmla="*/ 1280 h 1280"/>
                <a:gd name="T46" fmla="*/ 44 w 1381"/>
                <a:gd name="T47" fmla="*/ 1236 h 1280"/>
                <a:gd name="T48" fmla="*/ 326 w 1381"/>
                <a:gd name="T49" fmla="*/ 1236 h 1280"/>
                <a:gd name="T50" fmla="*/ 326 w 1381"/>
                <a:gd name="T51" fmla="*/ 954 h 1280"/>
                <a:gd name="T52" fmla="*/ 44 w 1381"/>
                <a:gd name="T53" fmla="*/ 954 h 1280"/>
                <a:gd name="T54" fmla="*/ 44 w 1381"/>
                <a:gd name="T55" fmla="*/ 1236 h 1280"/>
                <a:gd name="T56" fmla="*/ 1381 w 1381"/>
                <a:gd name="T57" fmla="*/ 185 h 1280"/>
                <a:gd name="T58" fmla="*/ 1359 w 1381"/>
                <a:gd name="T59" fmla="*/ 163 h 1280"/>
                <a:gd name="T60" fmla="*/ 557 w 1381"/>
                <a:gd name="T61" fmla="*/ 163 h 1280"/>
                <a:gd name="T62" fmla="*/ 535 w 1381"/>
                <a:gd name="T63" fmla="*/ 185 h 1280"/>
                <a:gd name="T64" fmla="*/ 557 w 1381"/>
                <a:gd name="T65" fmla="*/ 207 h 1280"/>
                <a:gd name="T66" fmla="*/ 1359 w 1381"/>
                <a:gd name="T67" fmla="*/ 207 h 1280"/>
                <a:gd name="T68" fmla="*/ 1381 w 1381"/>
                <a:gd name="T69" fmla="*/ 185 h 1280"/>
                <a:gd name="T70" fmla="*/ 1381 w 1381"/>
                <a:gd name="T71" fmla="*/ 1095 h 1280"/>
                <a:gd name="T72" fmla="*/ 1359 w 1381"/>
                <a:gd name="T73" fmla="*/ 1073 h 1280"/>
                <a:gd name="T74" fmla="*/ 557 w 1381"/>
                <a:gd name="T75" fmla="*/ 1073 h 1280"/>
                <a:gd name="T76" fmla="*/ 535 w 1381"/>
                <a:gd name="T77" fmla="*/ 1095 h 1280"/>
                <a:gd name="T78" fmla="*/ 557 w 1381"/>
                <a:gd name="T79" fmla="*/ 1117 h 1280"/>
                <a:gd name="T80" fmla="*/ 1359 w 1381"/>
                <a:gd name="T81" fmla="*/ 1117 h 1280"/>
                <a:gd name="T82" fmla="*/ 1381 w 1381"/>
                <a:gd name="T83" fmla="*/ 1095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81" h="1280">
                  <a:moveTo>
                    <a:pt x="348" y="370"/>
                  </a:moveTo>
                  <a:cubicBezTo>
                    <a:pt x="22" y="370"/>
                    <a:pt x="22" y="370"/>
                    <a:pt x="22" y="370"/>
                  </a:cubicBezTo>
                  <a:cubicBezTo>
                    <a:pt x="10" y="370"/>
                    <a:pt x="0" y="360"/>
                    <a:pt x="0" y="348"/>
                  </a:cubicBezTo>
                  <a:cubicBezTo>
                    <a:pt x="0" y="22"/>
                    <a:pt x="0" y="22"/>
                    <a:pt x="0" y="22"/>
                  </a:cubicBezTo>
                  <a:cubicBezTo>
                    <a:pt x="0" y="10"/>
                    <a:pt x="10" y="0"/>
                    <a:pt x="22" y="0"/>
                  </a:cubicBezTo>
                  <a:cubicBezTo>
                    <a:pt x="348" y="0"/>
                    <a:pt x="348" y="0"/>
                    <a:pt x="348" y="0"/>
                  </a:cubicBezTo>
                  <a:cubicBezTo>
                    <a:pt x="360" y="0"/>
                    <a:pt x="370" y="10"/>
                    <a:pt x="370" y="22"/>
                  </a:cubicBezTo>
                  <a:cubicBezTo>
                    <a:pt x="370" y="348"/>
                    <a:pt x="370" y="348"/>
                    <a:pt x="370" y="348"/>
                  </a:cubicBezTo>
                  <a:cubicBezTo>
                    <a:pt x="370" y="360"/>
                    <a:pt x="360" y="370"/>
                    <a:pt x="348" y="370"/>
                  </a:cubicBezTo>
                  <a:close/>
                  <a:moveTo>
                    <a:pt x="44" y="326"/>
                  </a:moveTo>
                  <a:cubicBezTo>
                    <a:pt x="326" y="326"/>
                    <a:pt x="326" y="326"/>
                    <a:pt x="326" y="326"/>
                  </a:cubicBezTo>
                  <a:cubicBezTo>
                    <a:pt x="326" y="44"/>
                    <a:pt x="326" y="44"/>
                    <a:pt x="326" y="44"/>
                  </a:cubicBezTo>
                  <a:cubicBezTo>
                    <a:pt x="44" y="44"/>
                    <a:pt x="44" y="44"/>
                    <a:pt x="44" y="44"/>
                  </a:cubicBezTo>
                  <a:lnTo>
                    <a:pt x="44" y="326"/>
                  </a:lnTo>
                  <a:close/>
                  <a:moveTo>
                    <a:pt x="348" y="1280"/>
                  </a:moveTo>
                  <a:cubicBezTo>
                    <a:pt x="22" y="1280"/>
                    <a:pt x="22" y="1280"/>
                    <a:pt x="22" y="1280"/>
                  </a:cubicBezTo>
                  <a:cubicBezTo>
                    <a:pt x="10" y="1280"/>
                    <a:pt x="0" y="1270"/>
                    <a:pt x="0" y="1258"/>
                  </a:cubicBezTo>
                  <a:cubicBezTo>
                    <a:pt x="0" y="932"/>
                    <a:pt x="0" y="932"/>
                    <a:pt x="0" y="932"/>
                  </a:cubicBezTo>
                  <a:cubicBezTo>
                    <a:pt x="0" y="920"/>
                    <a:pt x="10" y="910"/>
                    <a:pt x="22" y="910"/>
                  </a:cubicBezTo>
                  <a:cubicBezTo>
                    <a:pt x="348" y="910"/>
                    <a:pt x="348" y="910"/>
                    <a:pt x="348" y="910"/>
                  </a:cubicBezTo>
                  <a:cubicBezTo>
                    <a:pt x="360" y="910"/>
                    <a:pt x="370" y="920"/>
                    <a:pt x="370" y="932"/>
                  </a:cubicBezTo>
                  <a:cubicBezTo>
                    <a:pt x="370" y="1258"/>
                    <a:pt x="370" y="1258"/>
                    <a:pt x="370" y="1258"/>
                  </a:cubicBezTo>
                  <a:cubicBezTo>
                    <a:pt x="370" y="1270"/>
                    <a:pt x="360" y="1280"/>
                    <a:pt x="348" y="1280"/>
                  </a:cubicBezTo>
                  <a:close/>
                  <a:moveTo>
                    <a:pt x="44" y="1236"/>
                  </a:moveTo>
                  <a:cubicBezTo>
                    <a:pt x="326" y="1236"/>
                    <a:pt x="326" y="1236"/>
                    <a:pt x="326" y="1236"/>
                  </a:cubicBezTo>
                  <a:cubicBezTo>
                    <a:pt x="326" y="954"/>
                    <a:pt x="326" y="954"/>
                    <a:pt x="326" y="954"/>
                  </a:cubicBezTo>
                  <a:cubicBezTo>
                    <a:pt x="44" y="954"/>
                    <a:pt x="44" y="954"/>
                    <a:pt x="44" y="954"/>
                  </a:cubicBezTo>
                  <a:lnTo>
                    <a:pt x="44" y="1236"/>
                  </a:lnTo>
                  <a:close/>
                  <a:moveTo>
                    <a:pt x="1381" y="185"/>
                  </a:moveTo>
                  <a:cubicBezTo>
                    <a:pt x="1381" y="172"/>
                    <a:pt x="1371" y="163"/>
                    <a:pt x="1359" y="163"/>
                  </a:cubicBezTo>
                  <a:cubicBezTo>
                    <a:pt x="557" y="163"/>
                    <a:pt x="557" y="163"/>
                    <a:pt x="557" y="163"/>
                  </a:cubicBezTo>
                  <a:cubicBezTo>
                    <a:pt x="545" y="163"/>
                    <a:pt x="535" y="172"/>
                    <a:pt x="535" y="185"/>
                  </a:cubicBezTo>
                  <a:cubicBezTo>
                    <a:pt x="535" y="197"/>
                    <a:pt x="545" y="207"/>
                    <a:pt x="557" y="207"/>
                  </a:cubicBezTo>
                  <a:cubicBezTo>
                    <a:pt x="1359" y="207"/>
                    <a:pt x="1359" y="207"/>
                    <a:pt x="1359" y="207"/>
                  </a:cubicBezTo>
                  <a:cubicBezTo>
                    <a:pt x="1371" y="207"/>
                    <a:pt x="1381" y="197"/>
                    <a:pt x="1381" y="185"/>
                  </a:cubicBezTo>
                  <a:close/>
                  <a:moveTo>
                    <a:pt x="1381" y="1095"/>
                  </a:moveTo>
                  <a:cubicBezTo>
                    <a:pt x="1381" y="1083"/>
                    <a:pt x="1371" y="1073"/>
                    <a:pt x="1359" y="1073"/>
                  </a:cubicBezTo>
                  <a:cubicBezTo>
                    <a:pt x="557" y="1073"/>
                    <a:pt x="557" y="1073"/>
                    <a:pt x="557" y="1073"/>
                  </a:cubicBezTo>
                  <a:cubicBezTo>
                    <a:pt x="545" y="1073"/>
                    <a:pt x="535" y="1083"/>
                    <a:pt x="535" y="1095"/>
                  </a:cubicBezTo>
                  <a:cubicBezTo>
                    <a:pt x="535" y="1107"/>
                    <a:pt x="545" y="1117"/>
                    <a:pt x="557" y="1117"/>
                  </a:cubicBezTo>
                  <a:cubicBezTo>
                    <a:pt x="1359" y="1117"/>
                    <a:pt x="1359" y="1117"/>
                    <a:pt x="1359" y="1117"/>
                  </a:cubicBezTo>
                  <a:cubicBezTo>
                    <a:pt x="1371" y="1117"/>
                    <a:pt x="1381" y="1107"/>
                    <a:pt x="1381" y="109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6">
              <a:extLst>
                <a:ext uri="{FF2B5EF4-FFF2-40B4-BE49-F238E27FC236}">
                  <a16:creationId xmlns:a16="http://schemas.microsoft.com/office/drawing/2014/main" id="{76D7D40C-A6AA-40D5-80CA-BF27FB145126}"/>
                </a:ext>
              </a:extLst>
            </p:cNvPr>
            <p:cNvSpPr>
              <a:spLocks noEditPoints="1"/>
            </p:cNvSpPr>
            <p:nvPr/>
          </p:nvSpPr>
          <p:spPr bwMode="auto">
            <a:xfrm>
              <a:off x="2074" y="737"/>
              <a:ext cx="3536" cy="1993"/>
            </a:xfrm>
            <a:custGeom>
              <a:avLst/>
              <a:gdLst>
                <a:gd name="T0" fmla="*/ 370 w 1888"/>
                <a:gd name="T1" fmla="*/ 715 h 1063"/>
                <a:gd name="T2" fmla="*/ 370 w 1888"/>
                <a:gd name="T3" fmla="*/ 1041 h 1063"/>
                <a:gd name="T4" fmla="*/ 348 w 1888"/>
                <a:gd name="T5" fmla="*/ 1063 h 1063"/>
                <a:gd name="T6" fmla="*/ 22 w 1888"/>
                <a:gd name="T7" fmla="*/ 1063 h 1063"/>
                <a:gd name="T8" fmla="*/ 0 w 1888"/>
                <a:gd name="T9" fmla="*/ 1041 h 1063"/>
                <a:gd name="T10" fmla="*/ 0 w 1888"/>
                <a:gd name="T11" fmla="*/ 715 h 1063"/>
                <a:gd name="T12" fmla="*/ 22 w 1888"/>
                <a:gd name="T13" fmla="*/ 693 h 1063"/>
                <a:gd name="T14" fmla="*/ 348 w 1888"/>
                <a:gd name="T15" fmla="*/ 693 h 1063"/>
                <a:gd name="T16" fmla="*/ 370 w 1888"/>
                <a:gd name="T17" fmla="*/ 715 h 1063"/>
                <a:gd name="T18" fmla="*/ 1496 w 1888"/>
                <a:gd name="T19" fmla="*/ 116 h 1063"/>
                <a:gd name="T20" fmla="*/ 1202 w 1888"/>
                <a:gd name="T21" fmla="*/ 116 h 1063"/>
                <a:gd name="T22" fmla="*/ 1279 w 1888"/>
                <a:gd name="T23" fmla="*/ 40 h 1063"/>
                <a:gd name="T24" fmla="*/ 1279 w 1888"/>
                <a:gd name="T25" fmla="*/ 8 h 1063"/>
                <a:gd name="T26" fmla="*/ 1248 w 1888"/>
                <a:gd name="T27" fmla="*/ 8 h 1063"/>
                <a:gd name="T28" fmla="*/ 1134 w 1888"/>
                <a:gd name="T29" fmla="*/ 123 h 1063"/>
                <a:gd name="T30" fmla="*/ 1127 w 1888"/>
                <a:gd name="T31" fmla="*/ 138 h 1063"/>
                <a:gd name="T32" fmla="*/ 1134 w 1888"/>
                <a:gd name="T33" fmla="*/ 154 h 1063"/>
                <a:gd name="T34" fmla="*/ 1248 w 1888"/>
                <a:gd name="T35" fmla="*/ 268 h 1063"/>
                <a:gd name="T36" fmla="*/ 1263 w 1888"/>
                <a:gd name="T37" fmla="*/ 274 h 1063"/>
                <a:gd name="T38" fmla="*/ 1279 w 1888"/>
                <a:gd name="T39" fmla="*/ 268 h 1063"/>
                <a:gd name="T40" fmla="*/ 1279 w 1888"/>
                <a:gd name="T41" fmla="*/ 237 h 1063"/>
                <a:gd name="T42" fmla="*/ 1202 w 1888"/>
                <a:gd name="T43" fmla="*/ 160 h 1063"/>
                <a:gd name="T44" fmla="*/ 1496 w 1888"/>
                <a:gd name="T45" fmla="*/ 160 h 1063"/>
                <a:gd name="T46" fmla="*/ 1844 w 1888"/>
                <a:gd name="T47" fmla="*/ 508 h 1063"/>
                <a:gd name="T48" fmla="*/ 1496 w 1888"/>
                <a:gd name="T49" fmla="*/ 856 h 1063"/>
                <a:gd name="T50" fmla="*/ 557 w 1888"/>
                <a:gd name="T51" fmla="*/ 856 h 1063"/>
                <a:gd name="T52" fmla="*/ 535 w 1888"/>
                <a:gd name="T53" fmla="*/ 878 h 1063"/>
                <a:gd name="T54" fmla="*/ 557 w 1888"/>
                <a:gd name="T55" fmla="*/ 900 h 1063"/>
                <a:gd name="T56" fmla="*/ 1496 w 1888"/>
                <a:gd name="T57" fmla="*/ 900 h 1063"/>
                <a:gd name="T58" fmla="*/ 1888 w 1888"/>
                <a:gd name="T59" fmla="*/ 508 h 1063"/>
                <a:gd name="T60" fmla="*/ 1496 w 1888"/>
                <a:gd name="T61" fmla="*/ 116 h 10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88" h="1063">
                  <a:moveTo>
                    <a:pt x="370" y="715"/>
                  </a:moveTo>
                  <a:cubicBezTo>
                    <a:pt x="370" y="1041"/>
                    <a:pt x="370" y="1041"/>
                    <a:pt x="370" y="1041"/>
                  </a:cubicBezTo>
                  <a:cubicBezTo>
                    <a:pt x="370" y="1053"/>
                    <a:pt x="360" y="1063"/>
                    <a:pt x="348" y="1063"/>
                  </a:cubicBezTo>
                  <a:cubicBezTo>
                    <a:pt x="22" y="1063"/>
                    <a:pt x="22" y="1063"/>
                    <a:pt x="22" y="1063"/>
                  </a:cubicBezTo>
                  <a:cubicBezTo>
                    <a:pt x="10" y="1063"/>
                    <a:pt x="0" y="1053"/>
                    <a:pt x="0" y="1041"/>
                  </a:cubicBezTo>
                  <a:cubicBezTo>
                    <a:pt x="0" y="715"/>
                    <a:pt x="0" y="715"/>
                    <a:pt x="0" y="715"/>
                  </a:cubicBezTo>
                  <a:cubicBezTo>
                    <a:pt x="0" y="703"/>
                    <a:pt x="10" y="693"/>
                    <a:pt x="22" y="693"/>
                  </a:cubicBezTo>
                  <a:cubicBezTo>
                    <a:pt x="348" y="693"/>
                    <a:pt x="348" y="693"/>
                    <a:pt x="348" y="693"/>
                  </a:cubicBezTo>
                  <a:cubicBezTo>
                    <a:pt x="360" y="693"/>
                    <a:pt x="370" y="703"/>
                    <a:pt x="370" y="715"/>
                  </a:cubicBezTo>
                  <a:close/>
                  <a:moveTo>
                    <a:pt x="1496" y="116"/>
                  </a:moveTo>
                  <a:cubicBezTo>
                    <a:pt x="1202" y="116"/>
                    <a:pt x="1202" y="116"/>
                    <a:pt x="1202" y="116"/>
                  </a:cubicBezTo>
                  <a:cubicBezTo>
                    <a:pt x="1279" y="40"/>
                    <a:pt x="1279" y="40"/>
                    <a:pt x="1279" y="40"/>
                  </a:cubicBezTo>
                  <a:cubicBezTo>
                    <a:pt x="1287" y="31"/>
                    <a:pt x="1287" y="17"/>
                    <a:pt x="1279" y="8"/>
                  </a:cubicBezTo>
                  <a:cubicBezTo>
                    <a:pt x="1270" y="0"/>
                    <a:pt x="1256" y="0"/>
                    <a:pt x="1248" y="8"/>
                  </a:cubicBezTo>
                  <a:cubicBezTo>
                    <a:pt x="1134" y="123"/>
                    <a:pt x="1134" y="123"/>
                    <a:pt x="1134" y="123"/>
                  </a:cubicBezTo>
                  <a:cubicBezTo>
                    <a:pt x="1129" y="127"/>
                    <a:pt x="1127" y="132"/>
                    <a:pt x="1127" y="138"/>
                  </a:cubicBezTo>
                  <a:cubicBezTo>
                    <a:pt x="1127" y="144"/>
                    <a:pt x="1129" y="150"/>
                    <a:pt x="1134" y="154"/>
                  </a:cubicBezTo>
                  <a:cubicBezTo>
                    <a:pt x="1248" y="268"/>
                    <a:pt x="1248" y="268"/>
                    <a:pt x="1248" y="268"/>
                  </a:cubicBezTo>
                  <a:cubicBezTo>
                    <a:pt x="1252" y="272"/>
                    <a:pt x="1258" y="274"/>
                    <a:pt x="1263" y="274"/>
                  </a:cubicBezTo>
                  <a:cubicBezTo>
                    <a:pt x="1269" y="274"/>
                    <a:pt x="1275" y="272"/>
                    <a:pt x="1279" y="268"/>
                  </a:cubicBezTo>
                  <a:cubicBezTo>
                    <a:pt x="1287" y="259"/>
                    <a:pt x="1287" y="245"/>
                    <a:pt x="1279" y="237"/>
                  </a:cubicBezTo>
                  <a:cubicBezTo>
                    <a:pt x="1202" y="160"/>
                    <a:pt x="1202" y="160"/>
                    <a:pt x="1202" y="160"/>
                  </a:cubicBezTo>
                  <a:cubicBezTo>
                    <a:pt x="1496" y="160"/>
                    <a:pt x="1496" y="160"/>
                    <a:pt x="1496" y="160"/>
                  </a:cubicBezTo>
                  <a:cubicBezTo>
                    <a:pt x="1688" y="160"/>
                    <a:pt x="1844" y="316"/>
                    <a:pt x="1844" y="508"/>
                  </a:cubicBezTo>
                  <a:cubicBezTo>
                    <a:pt x="1844" y="700"/>
                    <a:pt x="1688" y="856"/>
                    <a:pt x="1496" y="856"/>
                  </a:cubicBezTo>
                  <a:cubicBezTo>
                    <a:pt x="557" y="856"/>
                    <a:pt x="557" y="856"/>
                    <a:pt x="557" y="856"/>
                  </a:cubicBezTo>
                  <a:cubicBezTo>
                    <a:pt x="545" y="856"/>
                    <a:pt x="535" y="866"/>
                    <a:pt x="535" y="878"/>
                  </a:cubicBezTo>
                  <a:cubicBezTo>
                    <a:pt x="535" y="890"/>
                    <a:pt x="545" y="900"/>
                    <a:pt x="557" y="900"/>
                  </a:cubicBezTo>
                  <a:cubicBezTo>
                    <a:pt x="1496" y="900"/>
                    <a:pt x="1496" y="900"/>
                    <a:pt x="1496" y="900"/>
                  </a:cubicBezTo>
                  <a:cubicBezTo>
                    <a:pt x="1712" y="900"/>
                    <a:pt x="1888" y="724"/>
                    <a:pt x="1888" y="508"/>
                  </a:cubicBezTo>
                  <a:cubicBezTo>
                    <a:pt x="1888" y="292"/>
                    <a:pt x="1712" y="116"/>
                    <a:pt x="1496" y="11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8" name="bcgIcons_QuestionMark">
            <a:extLst>
              <a:ext uri="{FF2B5EF4-FFF2-40B4-BE49-F238E27FC236}">
                <a16:creationId xmlns:a16="http://schemas.microsoft.com/office/drawing/2014/main" id="{FDA22CC3-A66C-469C-96BD-113ED39C5EC4}"/>
              </a:ext>
            </a:extLst>
          </p:cNvPr>
          <p:cNvGrpSpPr>
            <a:grpSpLocks noChangeAspect="1"/>
          </p:cNvGrpSpPr>
          <p:nvPr/>
        </p:nvGrpSpPr>
        <p:grpSpPr bwMode="auto">
          <a:xfrm>
            <a:off x="4908305" y="714795"/>
            <a:ext cx="797170" cy="797908"/>
            <a:chOff x="1682" y="0"/>
            <a:chExt cx="4316" cy="4320"/>
          </a:xfrm>
        </p:grpSpPr>
        <p:sp>
          <p:nvSpPr>
            <p:cNvPr id="39" name="AutoShape 13">
              <a:extLst>
                <a:ext uri="{FF2B5EF4-FFF2-40B4-BE49-F238E27FC236}">
                  <a16:creationId xmlns:a16="http://schemas.microsoft.com/office/drawing/2014/main" id="{567BBC7B-796E-4677-BB5C-F07F8C463555}"/>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15">
              <a:extLst>
                <a:ext uri="{FF2B5EF4-FFF2-40B4-BE49-F238E27FC236}">
                  <a16:creationId xmlns:a16="http://schemas.microsoft.com/office/drawing/2014/main" id="{40C19CC1-8F56-4D0E-87CC-B52DFD6D4D21}"/>
                </a:ext>
              </a:extLst>
            </p:cNvPr>
            <p:cNvSpPr>
              <a:spLocks noEditPoints="1"/>
            </p:cNvSpPr>
            <p:nvPr/>
          </p:nvSpPr>
          <p:spPr bwMode="auto">
            <a:xfrm>
              <a:off x="3023" y="480"/>
              <a:ext cx="1613" cy="3356"/>
            </a:xfrm>
            <a:custGeom>
              <a:avLst/>
              <a:gdLst>
                <a:gd name="T0" fmla="*/ 700 w 861"/>
                <a:gd name="T1" fmla="*/ 141 h 1790"/>
                <a:gd name="T2" fmla="*/ 788 w 861"/>
                <a:gd name="T3" fmla="*/ 563 h 1790"/>
                <a:gd name="T4" fmla="*/ 551 w 861"/>
                <a:gd name="T5" fmla="*/ 860 h 1790"/>
                <a:gd name="T6" fmla="*/ 486 w 861"/>
                <a:gd name="T7" fmla="*/ 1162 h 1790"/>
                <a:gd name="T8" fmla="*/ 277 w 861"/>
                <a:gd name="T9" fmla="*/ 1215 h 1790"/>
                <a:gd name="T10" fmla="*/ 229 w 861"/>
                <a:gd name="T11" fmla="*/ 1031 h 1790"/>
                <a:gd name="T12" fmla="*/ 390 w 861"/>
                <a:gd name="T13" fmla="*/ 669 h 1790"/>
                <a:gd name="T14" fmla="*/ 539 w 861"/>
                <a:gd name="T15" fmla="*/ 423 h 1790"/>
                <a:gd name="T16" fmla="*/ 366 w 861"/>
                <a:gd name="T17" fmla="*/ 288 h 1790"/>
                <a:gd name="T18" fmla="*/ 172 w 861"/>
                <a:gd name="T19" fmla="*/ 391 h 1790"/>
                <a:gd name="T20" fmla="*/ 82 w 861"/>
                <a:gd name="T21" fmla="*/ 138 h 1790"/>
                <a:gd name="T22" fmla="*/ 400 w 861"/>
                <a:gd name="T23" fmla="*/ 1351 h 1790"/>
                <a:gd name="T24" fmla="*/ 597 w 861"/>
                <a:gd name="T25" fmla="*/ 1548 h 1790"/>
                <a:gd name="T26" fmla="*/ 400 w 861"/>
                <a:gd name="T27" fmla="*/ 1746 h 1790"/>
                <a:gd name="T28" fmla="*/ 203 w 861"/>
                <a:gd name="T29" fmla="*/ 1548 h 1790"/>
                <a:gd name="T30" fmla="*/ 400 w 861"/>
                <a:gd name="T31" fmla="*/ 1351 h 1790"/>
                <a:gd name="T32" fmla="*/ 54 w 861"/>
                <a:gd name="T33" fmla="*/ 104 h 1790"/>
                <a:gd name="T34" fmla="*/ 0 w 861"/>
                <a:gd name="T35" fmla="*/ 149 h 1790"/>
                <a:gd name="T36" fmla="*/ 133 w 861"/>
                <a:gd name="T37" fmla="*/ 411 h 1790"/>
                <a:gd name="T38" fmla="*/ 203 w 861"/>
                <a:gd name="T39" fmla="*/ 423 h 1790"/>
                <a:gd name="T40" fmla="*/ 366 w 861"/>
                <a:gd name="T41" fmla="*/ 332 h 1790"/>
                <a:gd name="T42" fmla="*/ 495 w 861"/>
                <a:gd name="T43" fmla="*/ 423 h 1790"/>
                <a:gd name="T44" fmla="*/ 357 w 861"/>
                <a:gd name="T45" fmla="*/ 640 h 1790"/>
                <a:gd name="T46" fmla="*/ 185 w 861"/>
                <a:gd name="T47" fmla="*/ 1031 h 1790"/>
                <a:gd name="T48" fmla="*/ 236 w 861"/>
                <a:gd name="T49" fmla="*/ 1230 h 1790"/>
                <a:gd name="T50" fmla="*/ 277 w 861"/>
                <a:gd name="T51" fmla="*/ 1259 h 1790"/>
                <a:gd name="T52" fmla="*/ 550 w 861"/>
                <a:gd name="T53" fmla="*/ 1259 h 1790"/>
                <a:gd name="T54" fmla="*/ 529 w 861"/>
                <a:gd name="T55" fmla="*/ 1154 h 1790"/>
                <a:gd name="T56" fmla="*/ 585 w 861"/>
                <a:gd name="T57" fmla="*/ 889 h 1790"/>
                <a:gd name="T58" fmla="*/ 829 w 861"/>
                <a:gd name="T59" fmla="*/ 579 h 1790"/>
                <a:gd name="T60" fmla="*/ 729 w 861"/>
                <a:gd name="T61" fmla="*/ 108 h 1790"/>
                <a:gd name="T62" fmla="*/ 400 w 861"/>
                <a:gd name="T63" fmla="*/ 1307 h 1790"/>
                <a:gd name="T64" fmla="*/ 159 w 861"/>
                <a:gd name="T65" fmla="*/ 1548 h 1790"/>
                <a:gd name="T66" fmla="*/ 400 w 861"/>
                <a:gd name="T67" fmla="*/ 1790 h 1790"/>
                <a:gd name="T68" fmla="*/ 641 w 861"/>
                <a:gd name="T69" fmla="*/ 1548 h 1790"/>
                <a:gd name="T70" fmla="*/ 400 w 861"/>
                <a:gd name="T71" fmla="*/ 1307 h 1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61" h="1790">
                  <a:moveTo>
                    <a:pt x="417" y="44"/>
                  </a:moveTo>
                  <a:cubicBezTo>
                    <a:pt x="529" y="44"/>
                    <a:pt x="625" y="76"/>
                    <a:pt x="700" y="141"/>
                  </a:cubicBezTo>
                  <a:cubicBezTo>
                    <a:pt x="778" y="207"/>
                    <a:pt x="817" y="296"/>
                    <a:pt x="817" y="406"/>
                  </a:cubicBezTo>
                  <a:cubicBezTo>
                    <a:pt x="817" y="460"/>
                    <a:pt x="807" y="513"/>
                    <a:pt x="788" y="563"/>
                  </a:cubicBezTo>
                  <a:cubicBezTo>
                    <a:pt x="769" y="613"/>
                    <a:pt x="739" y="660"/>
                    <a:pt x="699" y="702"/>
                  </a:cubicBezTo>
                  <a:cubicBezTo>
                    <a:pt x="551" y="860"/>
                    <a:pt x="551" y="860"/>
                    <a:pt x="551" y="860"/>
                  </a:cubicBezTo>
                  <a:cubicBezTo>
                    <a:pt x="498" y="926"/>
                    <a:pt x="472" y="997"/>
                    <a:pt x="472" y="1078"/>
                  </a:cubicBezTo>
                  <a:cubicBezTo>
                    <a:pt x="472" y="1083"/>
                    <a:pt x="474" y="1102"/>
                    <a:pt x="486" y="1162"/>
                  </a:cubicBezTo>
                  <a:cubicBezTo>
                    <a:pt x="496" y="1215"/>
                    <a:pt x="496" y="1215"/>
                    <a:pt x="496" y="1215"/>
                  </a:cubicBezTo>
                  <a:cubicBezTo>
                    <a:pt x="277" y="1215"/>
                    <a:pt x="277" y="1215"/>
                    <a:pt x="277" y="1215"/>
                  </a:cubicBezTo>
                  <a:cubicBezTo>
                    <a:pt x="267" y="1186"/>
                    <a:pt x="267" y="1186"/>
                    <a:pt x="267" y="1186"/>
                  </a:cubicBezTo>
                  <a:cubicBezTo>
                    <a:pt x="242" y="1116"/>
                    <a:pt x="229" y="1065"/>
                    <a:pt x="229" y="1031"/>
                  </a:cubicBezTo>
                  <a:cubicBezTo>
                    <a:pt x="229" y="978"/>
                    <a:pt x="239" y="922"/>
                    <a:pt x="259" y="867"/>
                  </a:cubicBezTo>
                  <a:cubicBezTo>
                    <a:pt x="279" y="810"/>
                    <a:pt x="322" y="745"/>
                    <a:pt x="390" y="669"/>
                  </a:cubicBezTo>
                  <a:cubicBezTo>
                    <a:pt x="451" y="601"/>
                    <a:pt x="492" y="548"/>
                    <a:pt x="513" y="513"/>
                  </a:cubicBezTo>
                  <a:cubicBezTo>
                    <a:pt x="530" y="482"/>
                    <a:pt x="539" y="451"/>
                    <a:pt x="539" y="423"/>
                  </a:cubicBezTo>
                  <a:cubicBezTo>
                    <a:pt x="539" y="377"/>
                    <a:pt x="527" y="344"/>
                    <a:pt x="501" y="323"/>
                  </a:cubicBezTo>
                  <a:cubicBezTo>
                    <a:pt x="473" y="300"/>
                    <a:pt x="428" y="288"/>
                    <a:pt x="366" y="288"/>
                  </a:cubicBezTo>
                  <a:cubicBezTo>
                    <a:pt x="308" y="288"/>
                    <a:pt x="259" y="308"/>
                    <a:pt x="215" y="350"/>
                  </a:cubicBezTo>
                  <a:cubicBezTo>
                    <a:pt x="172" y="391"/>
                    <a:pt x="172" y="391"/>
                    <a:pt x="172" y="391"/>
                  </a:cubicBezTo>
                  <a:cubicBezTo>
                    <a:pt x="55" y="161"/>
                    <a:pt x="55" y="161"/>
                    <a:pt x="55" y="161"/>
                  </a:cubicBezTo>
                  <a:cubicBezTo>
                    <a:pt x="82" y="138"/>
                    <a:pt x="82" y="138"/>
                    <a:pt x="82" y="138"/>
                  </a:cubicBezTo>
                  <a:cubicBezTo>
                    <a:pt x="159" y="76"/>
                    <a:pt x="271" y="44"/>
                    <a:pt x="417" y="44"/>
                  </a:cubicBezTo>
                  <a:moveTo>
                    <a:pt x="400" y="1351"/>
                  </a:moveTo>
                  <a:cubicBezTo>
                    <a:pt x="454" y="1351"/>
                    <a:pt x="501" y="1371"/>
                    <a:pt x="539" y="1409"/>
                  </a:cubicBezTo>
                  <a:cubicBezTo>
                    <a:pt x="577" y="1447"/>
                    <a:pt x="597" y="1494"/>
                    <a:pt x="597" y="1548"/>
                  </a:cubicBezTo>
                  <a:cubicBezTo>
                    <a:pt x="597" y="1602"/>
                    <a:pt x="577" y="1649"/>
                    <a:pt x="539" y="1688"/>
                  </a:cubicBezTo>
                  <a:cubicBezTo>
                    <a:pt x="501" y="1727"/>
                    <a:pt x="454" y="1746"/>
                    <a:pt x="400" y="1746"/>
                  </a:cubicBezTo>
                  <a:cubicBezTo>
                    <a:pt x="346" y="1746"/>
                    <a:pt x="299" y="1727"/>
                    <a:pt x="260" y="1688"/>
                  </a:cubicBezTo>
                  <a:cubicBezTo>
                    <a:pt x="222" y="1649"/>
                    <a:pt x="203" y="1602"/>
                    <a:pt x="203" y="1548"/>
                  </a:cubicBezTo>
                  <a:cubicBezTo>
                    <a:pt x="203" y="1494"/>
                    <a:pt x="222" y="1447"/>
                    <a:pt x="261" y="1409"/>
                  </a:cubicBezTo>
                  <a:cubicBezTo>
                    <a:pt x="299" y="1371"/>
                    <a:pt x="346" y="1351"/>
                    <a:pt x="400" y="1351"/>
                  </a:cubicBezTo>
                  <a:moveTo>
                    <a:pt x="417" y="0"/>
                  </a:moveTo>
                  <a:cubicBezTo>
                    <a:pt x="261" y="0"/>
                    <a:pt x="139" y="35"/>
                    <a:pt x="54" y="104"/>
                  </a:cubicBezTo>
                  <a:cubicBezTo>
                    <a:pt x="27" y="127"/>
                    <a:pt x="27" y="127"/>
                    <a:pt x="27" y="127"/>
                  </a:cubicBezTo>
                  <a:cubicBezTo>
                    <a:pt x="0" y="149"/>
                    <a:pt x="0" y="149"/>
                    <a:pt x="0" y="149"/>
                  </a:cubicBezTo>
                  <a:cubicBezTo>
                    <a:pt x="16" y="181"/>
                    <a:pt x="16" y="181"/>
                    <a:pt x="16" y="181"/>
                  </a:cubicBezTo>
                  <a:cubicBezTo>
                    <a:pt x="133" y="411"/>
                    <a:pt x="133" y="411"/>
                    <a:pt x="133" y="411"/>
                  </a:cubicBezTo>
                  <a:cubicBezTo>
                    <a:pt x="160" y="464"/>
                    <a:pt x="160" y="464"/>
                    <a:pt x="160" y="464"/>
                  </a:cubicBezTo>
                  <a:cubicBezTo>
                    <a:pt x="203" y="423"/>
                    <a:pt x="203" y="423"/>
                    <a:pt x="203" y="423"/>
                  </a:cubicBezTo>
                  <a:cubicBezTo>
                    <a:pt x="246" y="382"/>
                    <a:pt x="246" y="382"/>
                    <a:pt x="246" y="382"/>
                  </a:cubicBezTo>
                  <a:cubicBezTo>
                    <a:pt x="281" y="348"/>
                    <a:pt x="319" y="332"/>
                    <a:pt x="366" y="332"/>
                  </a:cubicBezTo>
                  <a:cubicBezTo>
                    <a:pt x="430" y="332"/>
                    <a:pt x="459" y="345"/>
                    <a:pt x="473" y="357"/>
                  </a:cubicBezTo>
                  <a:cubicBezTo>
                    <a:pt x="483" y="364"/>
                    <a:pt x="495" y="380"/>
                    <a:pt x="495" y="423"/>
                  </a:cubicBezTo>
                  <a:cubicBezTo>
                    <a:pt x="495" y="444"/>
                    <a:pt x="488" y="466"/>
                    <a:pt x="474" y="491"/>
                  </a:cubicBezTo>
                  <a:cubicBezTo>
                    <a:pt x="462" y="513"/>
                    <a:pt x="431" y="557"/>
                    <a:pt x="357" y="640"/>
                  </a:cubicBezTo>
                  <a:cubicBezTo>
                    <a:pt x="285" y="720"/>
                    <a:pt x="239" y="790"/>
                    <a:pt x="217" y="852"/>
                  </a:cubicBezTo>
                  <a:cubicBezTo>
                    <a:pt x="196" y="912"/>
                    <a:pt x="185" y="973"/>
                    <a:pt x="185" y="1031"/>
                  </a:cubicBezTo>
                  <a:cubicBezTo>
                    <a:pt x="185" y="1071"/>
                    <a:pt x="198" y="1125"/>
                    <a:pt x="225" y="1201"/>
                  </a:cubicBezTo>
                  <a:cubicBezTo>
                    <a:pt x="236" y="1230"/>
                    <a:pt x="236" y="1230"/>
                    <a:pt x="236" y="1230"/>
                  </a:cubicBezTo>
                  <a:cubicBezTo>
                    <a:pt x="246" y="1259"/>
                    <a:pt x="246" y="1259"/>
                    <a:pt x="246" y="1259"/>
                  </a:cubicBezTo>
                  <a:cubicBezTo>
                    <a:pt x="277" y="1259"/>
                    <a:pt x="277" y="1259"/>
                    <a:pt x="277" y="1259"/>
                  </a:cubicBezTo>
                  <a:cubicBezTo>
                    <a:pt x="496" y="1259"/>
                    <a:pt x="496" y="1259"/>
                    <a:pt x="496" y="1259"/>
                  </a:cubicBezTo>
                  <a:cubicBezTo>
                    <a:pt x="550" y="1259"/>
                    <a:pt x="550" y="1259"/>
                    <a:pt x="550" y="1259"/>
                  </a:cubicBezTo>
                  <a:cubicBezTo>
                    <a:pt x="539" y="1206"/>
                    <a:pt x="539" y="1206"/>
                    <a:pt x="539" y="1206"/>
                  </a:cubicBezTo>
                  <a:cubicBezTo>
                    <a:pt x="529" y="1154"/>
                    <a:pt x="529" y="1154"/>
                    <a:pt x="529" y="1154"/>
                  </a:cubicBezTo>
                  <a:cubicBezTo>
                    <a:pt x="517" y="1093"/>
                    <a:pt x="516" y="1079"/>
                    <a:pt x="516" y="1078"/>
                  </a:cubicBezTo>
                  <a:cubicBezTo>
                    <a:pt x="516" y="1008"/>
                    <a:pt x="539" y="946"/>
                    <a:pt x="585" y="889"/>
                  </a:cubicBezTo>
                  <a:cubicBezTo>
                    <a:pt x="731" y="733"/>
                    <a:pt x="731" y="733"/>
                    <a:pt x="731" y="733"/>
                  </a:cubicBezTo>
                  <a:cubicBezTo>
                    <a:pt x="775" y="686"/>
                    <a:pt x="808" y="635"/>
                    <a:pt x="829" y="579"/>
                  </a:cubicBezTo>
                  <a:cubicBezTo>
                    <a:pt x="850" y="524"/>
                    <a:pt x="861" y="466"/>
                    <a:pt x="861" y="406"/>
                  </a:cubicBezTo>
                  <a:cubicBezTo>
                    <a:pt x="861" y="283"/>
                    <a:pt x="817" y="183"/>
                    <a:pt x="729" y="108"/>
                  </a:cubicBezTo>
                  <a:cubicBezTo>
                    <a:pt x="645" y="36"/>
                    <a:pt x="540" y="0"/>
                    <a:pt x="417" y="0"/>
                  </a:cubicBezTo>
                  <a:close/>
                  <a:moveTo>
                    <a:pt x="400" y="1307"/>
                  </a:moveTo>
                  <a:cubicBezTo>
                    <a:pt x="334" y="1307"/>
                    <a:pt x="276" y="1331"/>
                    <a:pt x="229" y="1378"/>
                  </a:cubicBezTo>
                  <a:cubicBezTo>
                    <a:pt x="183" y="1425"/>
                    <a:pt x="159" y="1482"/>
                    <a:pt x="159" y="1548"/>
                  </a:cubicBezTo>
                  <a:cubicBezTo>
                    <a:pt x="159" y="1614"/>
                    <a:pt x="182" y="1672"/>
                    <a:pt x="229" y="1719"/>
                  </a:cubicBezTo>
                  <a:cubicBezTo>
                    <a:pt x="276" y="1766"/>
                    <a:pt x="333" y="1790"/>
                    <a:pt x="400" y="1790"/>
                  </a:cubicBezTo>
                  <a:cubicBezTo>
                    <a:pt x="466" y="1790"/>
                    <a:pt x="524" y="1766"/>
                    <a:pt x="571" y="1719"/>
                  </a:cubicBezTo>
                  <a:cubicBezTo>
                    <a:pt x="617" y="1672"/>
                    <a:pt x="641" y="1614"/>
                    <a:pt x="641" y="1548"/>
                  </a:cubicBezTo>
                  <a:cubicBezTo>
                    <a:pt x="641" y="1482"/>
                    <a:pt x="617" y="1425"/>
                    <a:pt x="570" y="1378"/>
                  </a:cubicBezTo>
                  <a:cubicBezTo>
                    <a:pt x="523" y="1331"/>
                    <a:pt x="466" y="1307"/>
                    <a:pt x="400" y="130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16">
              <a:extLst>
                <a:ext uri="{FF2B5EF4-FFF2-40B4-BE49-F238E27FC236}">
                  <a16:creationId xmlns:a16="http://schemas.microsoft.com/office/drawing/2014/main" id="{B5789FD1-AD7A-44D3-AEF8-54E3C763E690}"/>
                </a:ext>
              </a:extLst>
            </p:cNvPr>
            <p:cNvSpPr>
              <a:spLocks noEditPoints="1"/>
            </p:cNvSpPr>
            <p:nvPr/>
          </p:nvSpPr>
          <p:spPr bwMode="auto">
            <a:xfrm>
              <a:off x="3229" y="645"/>
              <a:ext cx="1242" cy="3026"/>
            </a:xfrm>
            <a:custGeom>
              <a:avLst/>
              <a:gdLst>
                <a:gd name="T0" fmla="*/ 333 w 663"/>
                <a:gd name="T1" fmla="*/ 1083 h 1614"/>
                <a:gd name="T2" fmla="*/ 198 w 663"/>
                <a:gd name="T3" fmla="*/ 1083 h 1614"/>
                <a:gd name="T4" fmla="*/ 163 w 663"/>
                <a:gd name="T5" fmla="*/ 943 h 1614"/>
                <a:gd name="T6" fmla="*/ 190 w 663"/>
                <a:gd name="T7" fmla="*/ 793 h 1614"/>
                <a:gd name="T8" fmla="*/ 313 w 663"/>
                <a:gd name="T9" fmla="*/ 610 h 1614"/>
                <a:gd name="T10" fmla="*/ 441 w 663"/>
                <a:gd name="T11" fmla="*/ 447 h 1614"/>
                <a:gd name="T12" fmla="*/ 473 w 663"/>
                <a:gd name="T13" fmla="*/ 335 h 1614"/>
                <a:gd name="T14" fmla="*/ 256 w 663"/>
                <a:gd name="T15" fmla="*/ 156 h 1614"/>
                <a:gd name="T16" fmla="*/ 75 w 663"/>
                <a:gd name="T17" fmla="*/ 230 h 1614"/>
                <a:gd name="T18" fmla="*/ 0 w 663"/>
                <a:gd name="T19" fmla="*/ 84 h 1614"/>
                <a:gd name="T20" fmla="*/ 307 w 663"/>
                <a:gd name="T21" fmla="*/ 0 h 1614"/>
                <a:gd name="T22" fmla="*/ 562 w 663"/>
                <a:gd name="T23" fmla="*/ 86 h 1614"/>
                <a:gd name="T24" fmla="*/ 663 w 663"/>
                <a:gd name="T25" fmla="*/ 318 h 1614"/>
                <a:gd name="T26" fmla="*/ 637 w 663"/>
                <a:gd name="T27" fmla="*/ 459 h 1614"/>
                <a:gd name="T28" fmla="*/ 557 w 663"/>
                <a:gd name="T29" fmla="*/ 584 h 1614"/>
                <a:gd name="T30" fmla="*/ 408 w 663"/>
                <a:gd name="T31" fmla="*/ 743 h 1614"/>
                <a:gd name="T32" fmla="*/ 318 w 663"/>
                <a:gd name="T33" fmla="*/ 990 h 1614"/>
                <a:gd name="T34" fmla="*/ 333 w 663"/>
                <a:gd name="T35" fmla="*/ 1083 h 1614"/>
                <a:gd name="T36" fmla="*/ 290 w 663"/>
                <a:gd name="T37" fmla="*/ 1307 h 1614"/>
                <a:gd name="T38" fmla="*/ 398 w 663"/>
                <a:gd name="T39" fmla="*/ 1352 h 1614"/>
                <a:gd name="T40" fmla="*/ 443 w 663"/>
                <a:gd name="T41" fmla="*/ 1460 h 1614"/>
                <a:gd name="T42" fmla="*/ 398 w 663"/>
                <a:gd name="T43" fmla="*/ 1569 h 1614"/>
                <a:gd name="T44" fmla="*/ 290 w 663"/>
                <a:gd name="T45" fmla="*/ 1614 h 1614"/>
                <a:gd name="T46" fmla="*/ 182 w 663"/>
                <a:gd name="T47" fmla="*/ 1569 h 1614"/>
                <a:gd name="T48" fmla="*/ 137 w 663"/>
                <a:gd name="T49" fmla="*/ 1460 h 1614"/>
                <a:gd name="T50" fmla="*/ 182 w 663"/>
                <a:gd name="T51" fmla="*/ 1352 h 1614"/>
                <a:gd name="T52" fmla="*/ 290 w 663"/>
                <a:gd name="T53" fmla="*/ 1307 h 1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3" h="1614">
                  <a:moveTo>
                    <a:pt x="333" y="1083"/>
                  </a:moveTo>
                  <a:cubicBezTo>
                    <a:pt x="198" y="1083"/>
                    <a:pt x="198" y="1083"/>
                    <a:pt x="198" y="1083"/>
                  </a:cubicBezTo>
                  <a:cubicBezTo>
                    <a:pt x="175" y="1018"/>
                    <a:pt x="163" y="972"/>
                    <a:pt x="163" y="943"/>
                  </a:cubicBezTo>
                  <a:cubicBezTo>
                    <a:pt x="163" y="894"/>
                    <a:pt x="172" y="844"/>
                    <a:pt x="190" y="793"/>
                  </a:cubicBezTo>
                  <a:cubicBezTo>
                    <a:pt x="208" y="742"/>
                    <a:pt x="249" y="681"/>
                    <a:pt x="313" y="610"/>
                  </a:cubicBezTo>
                  <a:cubicBezTo>
                    <a:pt x="376" y="539"/>
                    <a:pt x="419" y="485"/>
                    <a:pt x="441" y="447"/>
                  </a:cubicBezTo>
                  <a:cubicBezTo>
                    <a:pt x="463" y="408"/>
                    <a:pt x="473" y="371"/>
                    <a:pt x="473" y="335"/>
                  </a:cubicBezTo>
                  <a:cubicBezTo>
                    <a:pt x="473" y="216"/>
                    <a:pt x="401" y="156"/>
                    <a:pt x="256" y="156"/>
                  </a:cubicBezTo>
                  <a:cubicBezTo>
                    <a:pt x="187" y="156"/>
                    <a:pt x="126" y="181"/>
                    <a:pt x="75" y="230"/>
                  </a:cubicBezTo>
                  <a:cubicBezTo>
                    <a:pt x="0" y="84"/>
                    <a:pt x="0" y="84"/>
                    <a:pt x="0" y="84"/>
                  </a:cubicBezTo>
                  <a:cubicBezTo>
                    <a:pt x="69" y="28"/>
                    <a:pt x="171" y="0"/>
                    <a:pt x="307" y="0"/>
                  </a:cubicBezTo>
                  <a:cubicBezTo>
                    <a:pt x="409" y="0"/>
                    <a:pt x="494" y="29"/>
                    <a:pt x="562" y="86"/>
                  </a:cubicBezTo>
                  <a:cubicBezTo>
                    <a:pt x="629" y="144"/>
                    <a:pt x="663" y="221"/>
                    <a:pt x="663" y="318"/>
                  </a:cubicBezTo>
                  <a:cubicBezTo>
                    <a:pt x="663" y="367"/>
                    <a:pt x="655" y="414"/>
                    <a:pt x="637" y="459"/>
                  </a:cubicBezTo>
                  <a:cubicBezTo>
                    <a:pt x="620" y="505"/>
                    <a:pt x="593" y="546"/>
                    <a:pt x="557" y="584"/>
                  </a:cubicBezTo>
                  <a:cubicBezTo>
                    <a:pt x="408" y="743"/>
                    <a:pt x="408" y="743"/>
                    <a:pt x="408" y="743"/>
                  </a:cubicBezTo>
                  <a:cubicBezTo>
                    <a:pt x="348" y="817"/>
                    <a:pt x="318" y="899"/>
                    <a:pt x="318" y="990"/>
                  </a:cubicBezTo>
                  <a:cubicBezTo>
                    <a:pt x="318" y="1005"/>
                    <a:pt x="323" y="1035"/>
                    <a:pt x="333" y="1083"/>
                  </a:cubicBezTo>
                  <a:close/>
                  <a:moveTo>
                    <a:pt x="290" y="1307"/>
                  </a:moveTo>
                  <a:cubicBezTo>
                    <a:pt x="332" y="1307"/>
                    <a:pt x="368" y="1322"/>
                    <a:pt x="398" y="1352"/>
                  </a:cubicBezTo>
                  <a:cubicBezTo>
                    <a:pt x="428" y="1382"/>
                    <a:pt x="443" y="1418"/>
                    <a:pt x="443" y="1460"/>
                  </a:cubicBezTo>
                  <a:cubicBezTo>
                    <a:pt x="443" y="1502"/>
                    <a:pt x="428" y="1539"/>
                    <a:pt x="398" y="1569"/>
                  </a:cubicBezTo>
                  <a:cubicBezTo>
                    <a:pt x="368" y="1599"/>
                    <a:pt x="332" y="1614"/>
                    <a:pt x="290" y="1614"/>
                  </a:cubicBezTo>
                  <a:cubicBezTo>
                    <a:pt x="248" y="1614"/>
                    <a:pt x="212" y="1599"/>
                    <a:pt x="182" y="1569"/>
                  </a:cubicBezTo>
                  <a:cubicBezTo>
                    <a:pt x="152" y="1539"/>
                    <a:pt x="137" y="1502"/>
                    <a:pt x="137" y="1460"/>
                  </a:cubicBezTo>
                  <a:cubicBezTo>
                    <a:pt x="137" y="1418"/>
                    <a:pt x="152" y="1382"/>
                    <a:pt x="182" y="1352"/>
                  </a:cubicBezTo>
                  <a:cubicBezTo>
                    <a:pt x="212" y="1322"/>
                    <a:pt x="248" y="1307"/>
                    <a:pt x="290" y="1307"/>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0" name="NavigationIcon"/>
          <p:cNvSpPr>
            <a:spLocks noChangeAspect="1"/>
          </p:cNvSpPr>
          <p:nvPr/>
        </p:nvSpPr>
        <p:spPr bwMode="auto">
          <a:xfrm>
            <a:off x="11747499" y="132877"/>
            <a:ext cx="251849" cy="365760"/>
          </a:xfrm>
          <a:custGeom>
            <a:avLst/>
            <a:gdLst>
              <a:gd name="connsiteX0" fmla="*/ 445952 w 898525"/>
              <a:gd name="connsiteY0" fmla="*/ 1044575 h 1304925"/>
              <a:gd name="connsiteX1" fmla="*/ 733560 w 898525"/>
              <a:gd name="connsiteY1" fmla="*/ 1044575 h 1304925"/>
              <a:gd name="connsiteX2" fmla="*/ 749300 w 898525"/>
              <a:gd name="connsiteY2" fmla="*/ 1060450 h 1304925"/>
              <a:gd name="connsiteX3" fmla="*/ 733560 w 898525"/>
              <a:gd name="connsiteY3" fmla="*/ 1076325 h 1304925"/>
              <a:gd name="connsiteX4" fmla="*/ 445952 w 898525"/>
              <a:gd name="connsiteY4" fmla="*/ 1076325 h 1304925"/>
              <a:gd name="connsiteX5" fmla="*/ 430212 w 898525"/>
              <a:gd name="connsiteY5" fmla="*/ 1060450 h 1304925"/>
              <a:gd name="connsiteX6" fmla="*/ 445952 w 898525"/>
              <a:gd name="connsiteY6" fmla="*/ 1044575 h 1304925"/>
              <a:gd name="connsiteX7" fmla="*/ 445952 w 898525"/>
              <a:gd name="connsiteY7" fmla="*/ 958850 h 1304925"/>
              <a:gd name="connsiteX8" fmla="*/ 733560 w 898525"/>
              <a:gd name="connsiteY8" fmla="*/ 958850 h 1304925"/>
              <a:gd name="connsiteX9" fmla="*/ 749300 w 898525"/>
              <a:gd name="connsiteY9" fmla="*/ 974725 h 1304925"/>
              <a:gd name="connsiteX10" fmla="*/ 733560 w 898525"/>
              <a:gd name="connsiteY10" fmla="*/ 990600 h 1304925"/>
              <a:gd name="connsiteX11" fmla="*/ 445952 w 898525"/>
              <a:gd name="connsiteY11" fmla="*/ 990600 h 1304925"/>
              <a:gd name="connsiteX12" fmla="*/ 430212 w 898525"/>
              <a:gd name="connsiteY12" fmla="*/ 974725 h 1304925"/>
              <a:gd name="connsiteX13" fmla="*/ 445952 w 898525"/>
              <a:gd name="connsiteY13" fmla="*/ 958850 h 1304925"/>
              <a:gd name="connsiteX14" fmla="*/ 164892 w 898525"/>
              <a:gd name="connsiteY14" fmla="*/ 941387 h 1304925"/>
              <a:gd name="connsiteX15" fmla="*/ 256759 w 898525"/>
              <a:gd name="connsiteY15" fmla="*/ 941387 h 1304925"/>
              <a:gd name="connsiteX16" fmla="*/ 225425 w 898525"/>
              <a:gd name="connsiteY16" fmla="*/ 972722 h 1304925"/>
              <a:gd name="connsiteX17" fmla="*/ 180559 w 898525"/>
              <a:gd name="connsiteY17" fmla="*/ 972722 h 1304925"/>
              <a:gd name="connsiteX18" fmla="*/ 180559 w 898525"/>
              <a:gd name="connsiteY18" fmla="*/ 1062453 h 1304925"/>
              <a:gd name="connsiteX19" fmla="*/ 270290 w 898525"/>
              <a:gd name="connsiteY19" fmla="*/ 1062453 h 1304925"/>
              <a:gd name="connsiteX20" fmla="*/ 270290 w 898525"/>
              <a:gd name="connsiteY20" fmla="*/ 1058892 h 1304925"/>
              <a:gd name="connsiteX21" fmla="*/ 301625 w 898525"/>
              <a:gd name="connsiteY21" fmla="*/ 1027557 h 1304925"/>
              <a:gd name="connsiteX22" fmla="*/ 301625 w 898525"/>
              <a:gd name="connsiteY22" fmla="*/ 1078120 h 1304925"/>
              <a:gd name="connsiteX23" fmla="*/ 285957 w 898525"/>
              <a:gd name="connsiteY23" fmla="*/ 1093787 h 1304925"/>
              <a:gd name="connsiteX24" fmla="*/ 164892 w 898525"/>
              <a:gd name="connsiteY24" fmla="*/ 1093787 h 1304925"/>
              <a:gd name="connsiteX25" fmla="*/ 149225 w 898525"/>
              <a:gd name="connsiteY25" fmla="*/ 1078120 h 1304925"/>
              <a:gd name="connsiteX26" fmla="*/ 149225 w 898525"/>
              <a:gd name="connsiteY26" fmla="*/ 957054 h 1304925"/>
              <a:gd name="connsiteX27" fmla="*/ 164892 w 898525"/>
              <a:gd name="connsiteY27" fmla="*/ 941387 h 1304925"/>
              <a:gd name="connsiteX28" fmla="*/ 311196 w 898525"/>
              <a:gd name="connsiteY28" fmla="*/ 930342 h 1304925"/>
              <a:gd name="connsiteX29" fmla="*/ 333306 w 898525"/>
              <a:gd name="connsiteY29" fmla="*/ 930342 h 1304925"/>
              <a:gd name="connsiteX30" fmla="*/ 333306 w 898525"/>
              <a:gd name="connsiteY30" fmla="*/ 952443 h 1304925"/>
              <a:gd name="connsiteX31" fmla="*/ 302637 w 898525"/>
              <a:gd name="connsiteY31" fmla="*/ 983100 h 1304925"/>
              <a:gd name="connsiteX32" fmla="*/ 271255 w 898525"/>
              <a:gd name="connsiteY32" fmla="*/ 1014470 h 1304925"/>
              <a:gd name="connsiteX33" fmla="*/ 247006 w 898525"/>
              <a:gd name="connsiteY33" fmla="*/ 1038710 h 1304925"/>
              <a:gd name="connsiteX34" fmla="*/ 236307 w 898525"/>
              <a:gd name="connsiteY34" fmla="*/ 1042988 h 1304925"/>
              <a:gd name="connsiteX35" fmla="*/ 224896 w 898525"/>
              <a:gd name="connsiteY35" fmla="*/ 1038710 h 1304925"/>
              <a:gd name="connsiteX36" fmla="*/ 197793 w 898525"/>
              <a:gd name="connsiteY36" fmla="*/ 1010905 h 1304925"/>
              <a:gd name="connsiteX37" fmla="*/ 197793 w 898525"/>
              <a:gd name="connsiteY37" fmla="*/ 988804 h 1304925"/>
              <a:gd name="connsiteX38" fmla="*/ 219903 w 898525"/>
              <a:gd name="connsiteY38" fmla="*/ 988804 h 1304925"/>
              <a:gd name="connsiteX39" fmla="*/ 236307 w 898525"/>
              <a:gd name="connsiteY39" fmla="*/ 1005202 h 1304925"/>
              <a:gd name="connsiteX40" fmla="*/ 269829 w 898525"/>
              <a:gd name="connsiteY40" fmla="*/ 971693 h 1304925"/>
              <a:gd name="connsiteX41" fmla="*/ 297645 w 898525"/>
              <a:gd name="connsiteY41" fmla="*/ 943888 h 1304925"/>
              <a:gd name="connsiteX42" fmla="*/ 311196 w 898525"/>
              <a:gd name="connsiteY42" fmla="*/ 930342 h 1304925"/>
              <a:gd name="connsiteX43" fmla="*/ 445952 w 898525"/>
              <a:gd name="connsiteY43" fmla="*/ 766762 h 1304925"/>
              <a:gd name="connsiteX44" fmla="*/ 733560 w 898525"/>
              <a:gd name="connsiteY44" fmla="*/ 766762 h 1304925"/>
              <a:gd name="connsiteX45" fmla="*/ 749300 w 898525"/>
              <a:gd name="connsiteY45" fmla="*/ 782637 h 1304925"/>
              <a:gd name="connsiteX46" fmla="*/ 733560 w 898525"/>
              <a:gd name="connsiteY46" fmla="*/ 798512 h 1304925"/>
              <a:gd name="connsiteX47" fmla="*/ 445952 w 898525"/>
              <a:gd name="connsiteY47" fmla="*/ 798512 h 1304925"/>
              <a:gd name="connsiteX48" fmla="*/ 430212 w 898525"/>
              <a:gd name="connsiteY48" fmla="*/ 782637 h 1304925"/>
              <a:gd name="connsiteX49" fmla="*/ 445952 w 898525"/>
              <a:gd name="connsiteY49" fmla="*/ 766762 h 1304925"/>
              <a:gd name="connsiteX50" fmla="*/ 445952 w 898525"/>
              <a:gd name="connsiteY50" fmla="*/ 681037 h 1304925"/>
              <a:gd name="connsiteX51" fmla="*/ 733560 w 898525"/>
              <a:gd name="connsiteY51" fmla="*/ 681037 h 1304925"/>
              <a:gd name="connsiteX52" fmla="*/ 749300 w 898525"/>
              <a:gd name="connsiteY52" fmla="*/ 696912 h 1304925"/>
              <a:gd name="connsiteX53" fmla="*/ 733560 w 898525"/>
              <a:gd name="connsiteY53" fmla="*/ 712787 h 1304925"/>
              <a:gd name="connsiteX54" fmla="*/ 445952 w 898525"/>
              <a:gd name="connsiteY54" fmla="*/ 712787 h 1304925"/>
              <a:gd name="connsiteX55" fmla="*/ 430212 w 898525"/>
              <a:gd name="connsiteY55" fmla="*/ 696912 h 1304925"/>
              <a:gd name="connsiteX56" fmla="*/ 445952 w 898525"/>
              <a:gd name="connsiteY56" fmla="*/ 681037 h 1304925"/>
              <a:gd name="connsiteX57" fmla="*/ 164892 w 898525"/>
              <a:gd name="connsiteY57" fmla="*/ 663575 h 1304925"/>
              <a:gd name="connsiteX58" fmla="*/ 256759 w 898525"/>
              <a:gd name="connsiteY58" fmla="*/ 663575 h 1304925"/>
              <a:gd name="connsiteX59" fmla="*/ 225425 w 898525"/>
              <a:gd name="connsiteY59" fmla="*/ 694910 h 1304925"/>
              <a:gd name="connsiteX60" fmla="*/ 180559 w 898525"/>
              <a:gd name="connsiteY60" fmla="*/ 694910 h 1304925"/>
              <a:gd name="connsiteX61" fmla="*/ 180559 w 898525"/>
              <a:gd name="connsiteY61" fmla="*/ 784641 h 1304925"/>
              <a:gd name="connsiteX62" fmla="*/ 270290 w 898525"/>
              <a:gd name="connsiteY62" fmla="*/ 784641 h 1304925"/>
              <a:gd name="connsiteX63" fmla="*/ 270290 w 898525"/>
              <a:gd name="connsiteY63" fmla="*/ 781080 h 1304925"/>
              <a:gd name="connsiteX64" fmla="*/ 301625 w 898525"/>
              <a:gd name="connsiteY64" fmla="*/ 749745 h 1304925"/>
              <a:gd name="connsiteX65" fmla="*/ 301625 w 898525"/>
              <a:gd name="connsiteY65" fmla="*/ 800308 h 1304925"/>
              <a:gd name="connsiteX66" fmla="*/ 285957 w 898525"/>
              <a:gd name="connsiteY66" fmla="*/ 815975 h 1304925"/>
              <a:gd name="connsiteX67" fmla="*/ 164892 w 898525"/>
              <a:gd name="connsiteY67" fmla="*/ 815975 h 1304925"/>
              <a:gd name="connsiteX68" fmla="*/ 149225 w 898525"/>
              <a:gd name="connsiteY68" fmla="*/ 800308 h 1304925"/>
              <a:gd name="connsiteX69" fmla="*/ 149225 w 898525"/>
              <a:gd name="connsiteY69" fmla="*/ 679242 h 1304925"/>
              <a:gd name="connsiteX70" fmla="*/ 164892 w 898525"/>
              <a:gd name="connsiteY70" fmla="*/ 663575 h 1304925"/>
              <a:gd name="connsiteX71" fmla="*/ 311196 w 898525"/>
              <a:gd name="connsiteY71" fmla="*/ 653404 h 1304925"/>
              <a:gd name="connsiteX72" fmla="*/ 333306 w 898525"/>
              <a:gd name="connsiteY72" fmla="*/ 653404 h 1304925"/>
              <a:gd name="connsiteX73" fmla="*/ 333306 w 898525"/>
              <a:gd name="connsiteY73" fmla="*/ 676218 h 1304925"/>
              <a:gd name="connsiteX74" fmla="*/ 302637 w 898525"/>
              <a:gd name="connsiteY74" fmla="*/ 706875 h 1304925"/>
              <a:gd name="connsiteX75" fmla="*/ 271255 w 898525"/>
              <a:gd name="connsiteY75" fmla="*/ 738245 h 1304925"/>
              <a:gd name="connsiteX76" fmla="*/ 247006 w 898525"/>
              <a:gd name="connsiteY76" fmla="*/ 761772 h 1304925"/>
              <a:gd name="connsiteX77" fmla="*/ 236307 w 898525"/>
              <a:gd name="connsiteY77" fmla="*/ 766763 h 1304925"/>
              <a:gd name="connsiteX78" fmla="*/ 224896 w 898525"/>
              <a:gd name="connsiteY78" fmla="*/ 761772 h 1304925"/>
              <a:gd name="connsiteX79" fmla="*/ 197793 w 898525"/>
              <a:gd name="connsiteY79" fmla="*/ 734680 h 1304925"/>
              <a:gd name="connsiteX80" fmla="*/ 197793 w 898525"/>
              <a:gd name="connsiteY80" fmla="*/ 712579 h 1304925"/>
              <a:gd name="connsiteX81" fmla="*/ 219903 w 898525"/>
              <a:gd name="connsiteY81" fmla="*/ 712579 h 1304925"/>
              <a:gd name="connsiteX82" fmla="*/ 236307 w 898525"/>
              <a:gd name="connsiteY82" fmla="*/ 728977 h 1304925"/>
              <a:gd name="connsiteX83" fmla="*/ 269829 w 898525"/>
              <a:gd name="connsiteY83" fmla="*/ 695468 h 1304925"/>
              <a:gd name="connsiteX84" fmla="*/ 297645 w 898525"/>
              <a:gd name="connsiteY84" fmla="*/ 667663 h 1304925"/>
              <a:gd name="connsiteX85" fmla="*/ 311196 w 898525"/>
              <a:gd name="connsiteY85" fmla="*/ 653404 h 1304925"/>
              <a:gd name="connsiteX86" fmla="*/ 445952 w 898525"/>
              <a:gd name="connsiteY86" fmla="*/ 485775 h 1304925"/>
              <a:gd name="connsiteX87" fmla="*/ 733560 w 898525"/>
              <a:gd name="connsiteY87" fmla="*/ 485775 h 1304925"/>
              <a:gd name="connsiteX88" fmla="*/ 749300 w 898525"/>
              <a:gd name="connsiteY88" fmla="*/ 501650 h 1304925"/>
              <a:gd name="connsiteX89" fmla="*/ 733560 w 898525"/>
              <a:gd name="connsiteY89" fmla="*/ 517525 h 1304925"/>
              <a:gd name="connsiteX90" fmla="*/ 445952 w 898525"/>
              <a:gd name="connsiteY90" fmla="*/ 517525 h 1304925"/>
              <a:gd name="connsiteX91" fmla="*/ 430212 w 898525"/>
              <a:gd name="connsiteY91" fmla="*/ 501650 h 1304925"/>
              <a:gd name="connsiteX92" fmla="*/ 445952 w 898525"/>
              <a:gd name="connsiteY92" fmla="*/ 485775 h 1304925"/>
              <a:gd name="connsiteX93" fmla="*/ 445952 w 898525"/>
              <a:gd name="connsiteY93" fmla="*/ 400050 h 1304925"/>
              <a:gd name="connsiteX94" fmla="*/ 733560 w 898525"/>
              <a:gd name="connsiteY94" fmla="*/ 400050 h 1304925"/>
              <a:gd name="connsiteX95" fmla="*/ 749300 w 898525"/>
              <a:gd name="connsiteY95" fmla="*/ 415925 h 1304925"/>
              <a:gd name="connsiteX96" fmla="*/ 733560 w 898525"/>
              <a:gd name="connsiteY96" fmla="*/ 431800 h 1304925"/>
              <a:gd name="connsiteX97" fmla="*/ 445952 w 898525"/>
              <a:gd name="connsiteY97" fmla="*/ 431800 h 1304925"/>
              <a:gd name="connsiteX98" fmla="*/ 430212 w 898525"/>
              <a:gd name="connsiteY98" fmla="*/ 415925 h 1304925"/>
              <a:gd name="connsiteX99" fmla="*/ 445952 w 898525"/>
              <a:gd name="connsiteY99" fmla="*/ 400050 h 1304925"/>
              <a:gd name="connsiteX100" fmla="*/ 164892 w 898525"/>
              <a:gd name="connsiteY100" fmla="*/ 382587 h 1304925"/>
              <a:gd name="connsiteX101" fmla="*/ 256759 w 898525"/>
              <a:gd name="connsiteY101" fmla="*/ 382587 h 1304925"/>
              <a:gd name="connsiteX102" fmla="*/ 225425 w 898525"/>
              <a:gd name="connsiteY102" fmla="*/ 413776 h 1304925"/>
              <a:gd name="connsiteX103" fmla="*/ 180559 w 898525"/>
              <a:gd name="connsiteY103" fmla="*/ 413776 h 1304925"/>
              <a:gd name="connsiteX104" fmla="*/ 180559 w 898525"/>
              <a:gd name="connsiteY104" fmla="*/ 503798 h 1304925"/>
              <a:gd name="connsiteX105" fmla="*/ 270290 w 898525"/>
              <a:gd name="connsiteY105" fmla="*/ 503798 h 1304925"/>
              <a:gd name="connsiteX106" fmla="*/ 270290 w 898525"/>
              <a:gd name="connsiteY106" fmla="*/ 499545 h 1304925"/>
              <a:gd name="connsiteX107" fmla="*/ 301625 w 898525"/>
              <a:gd name="connsiteY107" fmla="*/ 468356 h 1304925"/>
              <a:gd name="connsiteX108" fmla="*/ 301625 w 898525"/>
              <a:gd name="connsiteY108" fmla="*/ 519393 h 1304925"/>
              <a:gd name="connsiteX109" fmla="*/ 285957 w 898525"/>
              <a:gd name="connsiteY109" fmla="*/ 534987 h 1304925"/>
              <a:gd name="connsiteX110" fmla="*/ 164892 w 898525"/>
              <a:gd name="connsiteY110" fmla="*/ 534987 h 1304925"/>
              <a:gd name="connsiteX111" fmla="*/ 149225 w 898525"/>
              <a:gd name="connsiteY111" fmla="*/ 519393 h 1304925"/>
              <a:gd name="connsiteX112" fmla="*/ 149225 w 898525"/>
              <a:gd name="connsiteY112" fmla="*/ 398182 h 1304925"/>
              <a:gd name="connsiteX113" fmla="*/ 164892 w 898525"/>
              <a:gd name="connsiteY113" fmla="*/ 382587 h 1304925"/>
              <a:gd name="connsiteX114" fmla="*/ 311196 w 898525"/>
              <a:gd name="connsiteY114" fmla="*/ 371542 h 1304925"/>
              <a:gd name="connsiteX115" fmla="*/ 333306 w 898525"/>
              <a:gd name="connsiteY115" fmla="*/ 371542 h 1304925"/>
              <a:gd name="connsiteX116" fmla="*/ 333306 w 898525"/>
              <a:gd name="connsiteY116" fmla="*/ 393643 h 1304925"/>
              <a:gd name="connsiteX117" fmla="*/ 302637 w 898525"/>
              <a:gd name="connsiteY117" fmla="*/ 424300 h 1304925"/>
              <a:gd name="connsiteX118" fmla="*/ 271255 w 898525"/>
              <a:gd name="connsiteY118" fmla="*/ 455670 h 1304925"/>
              <a:gd name="connsiteX119" fmla="*/ 247006 w 898525"/>
              <a:gd name="connsiteY119" fmla="*/ 479910 h 1304925"/>
              <a:gd name="connsiteX120" fmla="*/ 236307 w 898525"/>
              <a:gd name="connsiteY120" fmla="*/ 484188 h 1304925"/>
              <a:gd name="connsiteX121" fmla="*/ 224896 w 898525"/>
              <a:gd name="connsiteY121" fmla="*/ 479910 h 1304925"/>
              <a:gd name="connsiteX122" fmla="*/ 197793 w 898525"/>
              <a:gd name="connsiteY122" fmla="*/ 452818 h 1304925"/>
              <a:gd name="connsiteX123" fmla="*/ 197793 w 898525"/>
              <a:gd name="connsiteY123" fmla="*/ 430717 h 1304925"/>
              <a:gd name="connsiteX124" fmla="*/ 219903 w 898525"/>
              <a:gd name="connsiteY124" fmla="*/ 430717 h 1304925"/>
              <a:gd name="connsiteX125" fmla="*/ 236307 w 898525"/>
              <a:gd name="connsiteY125" fmla="*/ 446402 h 1304925"/>
              <a:gd name="connsiteX126" fmla="*/ 269829 w 898525"/>
              <a:gd name="connsiteY126" fmla="*/ 412893 h 1304925"/>
              <a:gd name="connsiteX127" fmla="*/ 297645 w 898525"/>
              <a:gd name="connsiteY127" fmla="*/ 385801 h 1304925"/>
              <a:gd name="connsiteX128" fmla="*/ 311196 w 898525"/>
              <a:gd name="connsiteY128" fmla="*/ 371542 h 1304925"/>
              <a:gd name="connsiteX129" fmla="*/ 15714 w 898525"/>
              <a:gd name="connsiteY129" fmla="*/ 114300 h 1304925"/>
              <a:gd name="connsiteX130" fmla="*/ 272843 w 898525"/>
              <a:gd name="connsiteY130" fmla="*/ 114300 h 1304925"/>
              <a:gd name="connsiteX131" fmla="*/ 272843 w 898525"/>
              <a:gd name="connsiteY131" fmla="*/ 145670 h 1304925"/>
              <a:gd name="connsiteX132" fmla="*/ 31427 w 898525"/>
              <a:gd name="connsiteY132" fmla="*/ 145670 h 1304925"/>
              <a:gd name="connsiteX133" fmla="*/ 31427 w 898525"/>
              <a:gd name="connsiteY133" fmla="*/ 1273555 h 1304925"/>
              <a:gd name="connsiteX134" fmla="*/ 867098 w 898525"/>
              <a:gd name="connsiteY134" fmla="*/ 1273555 h 1304925"/>
              <a:gd name="connsiteX135" fmla="*/ 867098 w 898525"/>
              <a:gd name="connsiteY135" fmla="*/ 145670 h 1304925"/>
              <a:gd name="connsiteX136" fmla="*/ 625682 w 898525"/>
              <a:gd name="connsiteY136" fmla="*/ 145670 h 1304925"/>
              <a:gd name="connsiteX137" fmla="*/ 625682 w 898525"/>
              <a:gd name="connsiteY137" fmla="*/ 114300 h 1304925"/>
              <a:gd name="connsiteX138" fmla="*/ 882812 w 898525"/>
              <a:gd name="connsiteY138" fmla="*/ 114300 h 1304925"/>
              <a:gd name="connsiteX139" fmla="*/ 898525 w 898525"/>
              <a:gd name="connsiteY139" fmla="*/ 129985 h 1304925"/>
              <a:gd name="connsiteX140" fmla="*/ 898525 w 898525"/>
              <a:gd name="connsiteY140" fmla="*/ 1289240 h 1304925"/>
              <a:gd name="connsiteX141" fmla="*/ 882812 w 898525"/>
              <a:gd name="connsiteY141" fmla="*/ 1304925 h 1304925"/>
              <a:gd name="connsiteX142" fmla="*/ 15714 w 898525"/>
              <a:gd name="connsiteY142" fmla="*/ 1304925 h 1304925"/>
              <a:gd name="connsiteX143" fmla="*/ 0 w 898525"/>
              <a:gd name="connsiteY143" fmla="*/ 1289240 h 1304925"/>
              <a:gd name="connsiteX144" fmla="*/ 0 w 898525"/>
              <a:gd name="connsiteY144" fmla="*/ 129985 h 1304925"/>
              <a:gd name="connsiteX145" fmla="*/ 15714 w 898525"/>
              <a:gd name="connsiteY145" fmla="*/ 114300 h 1304925"/>
              <a:gd name="connsiteX146" fmla="*/ 450491 w 898525"/>
              <a:gd name="connsiteY146" fmla="*/ 31750 h 1304925"/>
              <a:gd name="connsiteX147" fmla="*/ 428983 w 898525"/>
              <a:gd name="connsiteY147" fmla="*/ 36027 h 1304925"/>
              <a:gd name="connsiteX148" fmla="*/ 395287 w 898525"/>
              <a:gd name="connsiteY148" fmla="*/ 66675 h 1304925"/>
              <a:gd name="connsiteX149" fmla="*/ 506412 w 898525"/>
              <a:gd name="connsiteY149" fmla="*/ 66675 h 1304925"/>
              <a:gd name="connsiteX150" fmla="*/ 472716 w 898525"/>
              <a:gd name="connsiteY150" fmla="*/ 36027 h 1304925"/>
              <a:gd name="connsiteX151" fmla="*/ 450491 w 898525"/>
              <a:gd name="connsiteY151" fmla="*/ 31750 h 1304925"/>
              <a:gd name="connsiteX152" fmla="*/ 450057 w 898525"/>
              <a:gd name="connsiteY152" fmla="*/ 0 h 1304925"/>
              <a:gd name="connsiteX153" fmla="*/ 523043 w 898525"/>
              <a:gd name="connsiteY153" fmla="*/ 35602 h 1304925"/>
              <a:gd name="connsiteX154" fmla="*/ 539500 w 898525"/>
              <a:gd name="connsiteY154" fmla="*/ 66220 h 1304925"/>
              <a:gd name="connsiteX155" fmla="*/ 588873 w 898525"/>
              <a:gd name="connsiteY155" fmla="*/ 66220 h 1304925"/>
              <a:gd name="connsiteX156" fmla="*/ 595313 w 898525"/>
              <a:gd name="connsiteY156" fmla="*/ 73340 h 1304925"/>
              <a:gd name="connsiteX157" fmla="*/ 595313 w 898525"/>
              <a:gd name="connsiteY157" fmla="*/ 113927 h 1304925"/>
              <a:gd name="connsiteX158" fmla="*/ 595313 w 898525"/>
              <a:gd name="connsiteY158" fmla="*/ 145256 h 1304925"/>
              <a:gd name="connsiteX159" fmla="*/ 595313 w 898525"/>
              <a:gd name="connsiteY159" fmla="*/ 178010 h 1304925"/>
              <a:gd name="connsiteX160" fmla="*/ 580287 w 898525"/>
              <a:gd name="connsiteY160" fmla="*/ 193675 h 1304925"/>
              <a:gd name="connsiteX161" fmla="*/ 320542 w 898525"/>
              <a:gd name="connsiteY161" fmla="*/ 193675 h 1304925"/>
              <a:gd name="connsiteX162" fmla="*/ 304800 w 898525"/>
              <a:gd name="connsiteY162" fmla="*/ 178010 h 1304925"/>
              <a:gd name="connsiteX163" fmla="*/ 304800 w 898525"/>
              <a:gd name="connsiteY163" fmla="*/ 145256 h 1304925"/>
              <a:gd name="connsiteX164" fmla="*/ 304800 w 898525"/>
              <a:gd name="connsiteY164" fmla="*/ 113927 h 1304925"/>
              <a:gd name="connsiteX165" fmla="*/ 304800 w 898525"/>
              <a:gd name="connsiteY165" fmla="*/ 73340 h 1304925"/>
              <a:gd name="connsiteX166" fmla="*/ 311956 w 898525"/>
              <a:gd name="connsiteY166" fmla="*/ 66220 h 1304925"/>
              <a:gd name="connsiteX167" fmla="*/ 361329 w 898525"/>
              <a:gd name="connsiteY167" fmla="*/ 66220 h 1304925"/>
              <a:gd name="connsiteX168" fmla="*/ 377071 w 898525"/>
              <a:gd name="connsiteY168" fmla="*/ 35602 h 1304925"/>
              <a:gd name="connsiteX169" fmla="*/ 450057 w 898525"/>
              <a:gd name="connsiteY169" fmla="*/ 0 h 13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Lst>
            <a:rect l="l" t="t" r="r" b="b"/>
            <a:pathLst>
              <a:path w="898525" h="1304925">
                <a:moveTo>
                  <a:pt x="445952" y="1044575"/>
                </a:moveTo>
                <a:cubicBezTo>
                  <a:pt x="445952" y="1044575"/>
                  <a:pt x="445952" y="1044575"/>
                  <a:pt x="733560" y="1044575"/>
                </a:cubicBezTo>
                <a:cubicBezTo>
                  <a:pt x="742146" y="1044575"/>
                  <a:pt x="749300" y="1051791"/>
                  <a:pt x="749300" y="1060450"/>
                </a:cubicBezTo>
                <a:cubicBezTo>
                  <a:pt x="749300" y="1069109"/>
                  <a:pt x="742146" y="1076325"/>
                  <a:pt x="733560" y="1076325"/>
                </a:cubicBezTo>
                <a:cubicBezTo>
                  <a:pt x="733560" y="1076325"/>
                  <a:pt x="733560" y="1076325"/>
                  <a:pt x="445952" y="1076325"/>
                </a:cubicBezTo>
                <a:cubicBezTo>
                  <a:pt x="437367" y="1076325"/>
                  <a:pt x="430212" y="1069109"/>
                  <a:pt x="430212" y="1060450"/>
                </a:cubicBezTo>
                <a:cubicBezTo>
                  <a:pt x="430212" y="1051791"/>
                  <a:pt x="437367" y="1044575"/>
                  <a:pt x="445952" y="1044575"/>
                </a:cubicBezTo>
                <a:close/>
                <a:moveTo>
                  <a:pt x="445952" y="958850"/>
                </a:moveTo>
                <a:cubicBezTo>
                  <a:pt x="445952" y="958850"/>
                  <a:pt x="445952" y="958850"/>
                  <a:pt x="733560" y="958850"/>
                </a:cubicBezTo>
                <a:cubicBezTo>
                  <a:pt x="742146" y="958850"/>
                  <a:pt x="749300" y="966066"/>
                  <a:pt x="749300" y="974725"/>
                </a:cubicBezTo>
                <a:cubicBezTo>
                  <a:pt x="749300" y="983384"/>
                  <a:pt x="742146" y="990600"/>
                  <a:pt x="733560" y="990600"/>
                </a:cubicBezTo>
                <a:cubicBezTo>
                  <a:pt x="733560" y="990600"/>
                  <a:pt x="733560" y="990600"/>
                  <a:pt x="445952" y="990600"/>
                </a:cubicBezTo>
                <a:cubicBezTo>
                  <a:pt x="437367" y="990600"/>
                  <a:pt x="430212" y="983384"/>
                  <a:pt x="430212" y="974725"/>
                </a:cubicBezTo>
                <a:cubicBezTo>
                  <a:pt x="430212" y="966066"/>
                  <a:pt x="437367" y="958850"/>
                  <a:pt x="445952" y="958850"/>
                </a:cubicBezTo>
                <a:close/>
                <a:moveTo>
                  <a:pt x="164892" y="941387"/>
                </a:moveTo>
                <a:cubicBezTo>
                  <a:pt x="164892" y="941387"/>
                  <a:pt x="164892" y="941387"/>
                  <a:pt x="256759" y="941387"/>
                </a:cubicBezTo>
                <a:cubicBezTo>
                  <a:pt x="256759" y="941387"/>
                  <a:pt x="256759" y="941387"/>
                  <a:pt x="225425" y="972722"/>
                </a:cubicBezTo>
                <a:cubicBezTo>
                  <a:pt x="225425" y="972722"/>
                  <a:pt x="225425" y="972722"/>
                  <a:pt x="180559" y="972722"/>
                </a:cubicBezTo>
                <a:cubicBezTo>
                  <a:pt x="180559" y="972722"/>
                  <a:pt x="180559" y="972722"/>
                  <a:pt x="180559" y="1062453"/>
                </a:cubicBezTo>
                <a:cubicBezTo>
                  <a:pt x="180559" y="1062453"/>
                  <a:pt x="180559" y="1062453"/>
                  <a:pt x="270290" y="1062453"/>
                </a:cubicBezTo>
                <a:cubicBezTo>
                  <a:pt x="270290" y="1062453"/>
                  <a:pt x="270290" y="1062453"/>
                  <a:pt x="270290" y="1058892"/>
                </a:cubicBezTo>
                <a:cubicBezTo>
                  <a:pt x="270290" y="1058892"/>
                  <a:pt x="270290" y="1058892"/>
                  <a:pt x="301625" y="1027557"/>
                </a:cubicBezTo>
                <a:cubicBezTo>
                  <a:pt x="301625" y="1027557"/>
                  <a:pt x="301625" y="1027557"/>
                  <a:pt x="301625" y="1078120"/>
                </a:cubicBezTo>
                <a:cubicBezTo>
                  <a:pt x="301625" y="1086666"/>
                  <a:pt x="295215" y="1093787"/>
                  <a:pt x="285957" y="1093787"/>
                </a:cubicBezTo>
                <a:lnTo>
                  <a:pt x="164892" y="1093787"/>
                </a:lnTo>
                <a:cubicBezTo>
                  <a:pt x="156346" y="1093787"/>
                  <a:pt x="149225" y="1086666"/>
                  <a:pt x="149225" y="1078120"/>
                </a:cubicBezTo>
                <a:cubicBezTo>
                  <a:pt x="149225" y="1078120"/>
                  <a:pt x="149225" y="1078120"/>
                  <a:pt x="149225" y="957054"/>
                </a:cubicBezTo>
                <a:cubicBezTo>
                  <a:pt x="149225" y="948509"/>
                  <a:pt x="156346" y="941387"/>
                  <a:pt x="164892" y="941387"/>
                </a:cubicBezTo>
                <a:close/>
                <a:moveTo>
                  <a:pt x="311196" y="930342"/>
                </a:moveTo>
                <a:cubicBezTo>
                  <a:pt x="317615" y="923925"/>
                  <a:pt x="327600" y="923925"/>
                  <a:pt x="333306" y="930342"/>
                </a:cubicBezTo>
                <a:cubicBezTo>
                  <a:pt x="339725" y="936045"/>
                  <a:pt x="339725" y="946027"/>
                  <a:pt x="333306" y="952443"/>
                </a:cubicBezTo>
                <a:cubicBezTo>
                  <a:pt x="333306" y="952443"/>
                  <a:pt x="333306" y="952443"/>
                  <a:pt x="302637" y="983100"/>
                </a:cubicBezTo>
                <a:cubicBezTo>
                  <a:pt x="302637" y="983100"/>
                  <a:pt x="302637" y="983100"/>
                  <a:pt x="271255" y="1014470"/>
                </a:cubicBezTo>
                <a:cubicBezTo>
                  <a:pt x="271255" y="1014470"/>
                  <a:pt x="271255" y="1014470"/>
                  <a:pt x="247006" y="1038710"/>
                </a:cubicBezTo>
                <a:cubicBezTo>
                  <a:pt x="244153" y="1041562"/>
                  <a:pt x="240587" y="1042988"/>
                  <a:pt x="236307" y="1042988"/>
                </a:cubicBezTo>
                <a:cubicBezTo>
                  <a:pt x="232028" y="1042988"/>
                  <a:pt x="228462" y="1041562"/>
                  <a:pt x="224896" y="1038710"/>
                </a:cubicBezTo>
                <a:cubicBezTo>
                  <a:pt x="224896" y="1038710"/>
                  <a:pt x="224896" y="1038710"/>
                  <a:pt x="197793" y="1010905"/>
                </a:cubicBezTo>
                <a:cubicBezTo>
                  <a:pt x="192087" y="1005202"/>
                  <a:pt x="192087" y="995220"/>
                  <a:pt x="197793" y="988804"/>
                </a:cubicBezTo>
                <a:cubicBezTo>
                  <a:pt x="204212" y="983100"/>
                  <a:pt x="214197" y="983100"/>
                  <a:pt x="219903" y="988804"/>
                </a:cubicBezTo>
                <a:cubicBezTo>
                  <a:pt x="219903" y="988804"/>
                  <a:pt x="219903" y="988804"/>
                  <a:pt x="236307" y="1005202"/>
                </a:cubicBezTo>
                <a:cubicBezTo>
                  <a:pt x="236307" y="1005202"/>
                  <a:pt x="236307" y="1005202"/>
                  <a:pt x="269829" y="971693"/>
                </a:cubicBezTo>
                <a:cubicBezTo>
                  <a:pt x="269829" y="971693"/>
                  <a:pt x="269829" y="971693"/>
                  <a:pt x="297645" y="943888"/>
                </a:cubicBezTo>
                <a:cubicBezTo>
                  <a:pt x="297645" y="943888"/>
                  <a:pt x="297645" y="943888"/>
                  <a:pt x="311196" y="930342"/>
                </a:cubicBezTo>
                <a:close/>
                <a:moveTo>
                  <a:pt x="445952" y="766762"/>
                </a:moveTo>
                <a:cubicBezTo>
                  <a:pt x="445952" y="766762"/>
                  <a:pt x="445952" y="766762"/>
                  <a:pt x="733560" y="766762"/>
                </a:cubicBezTo>
                <a:cubicBezTo>
                  <a:pt x="742146" y="766762"/>
                  <a:pt x="749300" y="773978"/>
                  <a:pt x="749300" y="782637"/>
                </a:cubicBezTo>
                <a:cubicBezTo>
                  <a:pt x="749300" y="791296"/>
                  <a:pt x="742146" y="798512"/>
                  <a:pt x="733560" y="798512"/>
                </a:cubicBezTo>
                <a:cubicBezTo>
                  <a:pt x="733560" y="798512"/>
                  <a:pt x="733560" y="798512"/>
                  <a:pt x="445952" y="798512"/>
                </a:cubicBezTo>
                <a:cubicBezTo>
                  <a:pt x="437367" y="798512"/>
                  <a:pt x="430212" y="791296"/>
                  <a:pt x="430212" y="782637"/>
                </a:cubicBezTo>
                <a:cubicBezTo>
                  <a:pt x="430212" y="773978"/>
                  <a:pt x="437367" y="766762"/>
                  <a:pt x="445952" y="766762"/>
                </a:cubicBezTo>
                <a:close/>
                <a:moveTo>
                  <a:pt x="445952" y="681037"/>
                </a:moveTo>
                <a:cubicBezTo>
                  <a:pt x="445952" y="681037"/>
                  <a:pt x="445952" y="681037"/>
                  <a:pt x="733560" y="681037"/>
                </a:cubicBezTo>
                <a:cubicBezTo>
                  <a:pt x="742146" y="681037"/>
                  <a:pt x="749300" y="688253"/>
                  <a:pt x="749300" y="696912"/>
                </a:cubicBezTo>
                <a:cubicBezTo>
                  <a:pt x="749300" y="705571"/>
                  <a:pt x="742146" y="712787"/>
                  <a:pt x="733560" y="712787"/>
                </a:cubicBezTo>
                <a:cubicBezTo>
                  <a:pt x="733560" y="712787"/>
                  <a:pt x="733560" y="712787"/>
                  <a:pt x="445952" y="712787"/>
                </a:cubicBezTo>
                <a:cubicBezTo>
                  <a:pt x="437367" y="712787"/>
                  <a:pt x="430212" y="705571"/>
                  <a:pt x="430212" y="696912"/>
                </a:cubicBezTo>
                <a:cubicBezTo>
                  <a:pt x="430212" y="688253"/>
                  <a:pt x="437367" y="681037"/>
                  <a:pt x="445952" y="681037"/>
                </a:cubicBezTo>
                <a:close/>
                <a:moveTo>
                  <a:pt x="164892" y="663575"/>
                </a:moveTo>
                <a:cubicBezTo>
                  <a:pt x="164892" y="663575"/>
                  <a:pt x="164892" y="663575"/>
                  <a:pt x="256759" y="663575"/>
                </a:cubicBezTo>
                <a:cubicBezTo>
                  <a:pt x="256759" y="663575"/>
                  <a:pt x="256759" y="663575"/>
                  <a:pt x="225425" y="694910"/>
                </a:cubicBezTo>
                <a:cubicBezTo>
                  <a:pt x="225425" y="694910"/>
                  <a:pt x="225425" y="694910"/>
                  <a:pt x="180559" y="694910"/>
                </a:cubicBezTo>
                <a:cubicBezTo>
                  <a:pt x="180559" y="694910"/>
                  <a:pt x="180559" y="694910"/>
                  <a:pt x="180559" y="784641"/>
                </a:cubicBezTo>
                <a:cubicBezTo>
                  <a:pt x="180559" y="784641"/>
                  <a:pt x="180559" y="784641"/>
                  <a:pt x="270290" y="784641"/>
                </a:cubicBezTo>
                <a:cubicBezTo>
                  <a:pt x="270290" y="784641"/>
                  <a:pt x="270290" y="784641"/>
                  <a:pt x="270290" y="781080"/>
                </a:cubicBezTo>
                <a:cubicBezTo>
                  <a:pt x="270290" y="781080"/>
                  <a:pt x="270290" y="781080"/>
                  <a:pt x="301625" y="749745"/>
                </a:cubicBezTo>
                <a:cubicBezTo>
                  <a:pt x="301625" y="749745"/>
                  <a:pt x="301625" y="749745"/>
                  <a:pt x="301625" y="800308"/>
                </a:cubicBezTo>
                <a:cubicBezTo>
                  <a:pt x="301625" y="808854"/>
                  <a:pt x="295215" y="815975"/>
                  <a:pt x="285957" y="815975"/>
                </a:cubicBezTo>
                <a:cubicBezTo>
                  <a:pt x="285957" y="815975"/>
                  <a:pt x="285957" y="815975"/>
                  <a:pt x="164892" y="815975"/>
                </a:cubicBezTo>
                <a:cubicBezTo>
                  <a:pt x="156346" y="815975"/>
                  <a:pt x="149225" y="808854"/>
                  <a:pt x="149225" y="800308"/>
                </a:cubicBezTo>
                <a:lnTo>
                  <a:pt x="149225" y="679242"/>
                </a:lnTo>
                <a:cubicBezTo>
                  <a:pt x="149225" y="670697"/>
                  <a:pt x="156346" y="663575"/>
                  <a:pt x="164892" y="663575"/>
                </a:cubicBezTo>
                <a:close/>
                <a:moveTo>
                  <a:pt x="311196" y="653404"/>
                </a:moveTo>
                <a:cubicBezTo>
                  <a:pt x="317615" y="647700"/>
                  <a:pt x="327600" y="647700"/>
                  <a:pt x="333306" y="653404"/>
                </a:cubicBezTo>
                <a:cubicBezTo>
                  <a:pt x="339725" y="659820"/>
                  <a:pt x="339725" y="669802"/>
                  <a:pt x="333306" y="676218"/>
                </a:cubicBezTo>
                <a:cubicBezTo>
                  <a:pt x="333306" y="676218"/>
                  <a:pt x="333306" y="676218"/>
                  <a:pt x="302637" y="706875"/>
                </a:cubicBezTo>
                <a:cubicBezTo>
                  <a:pt x="302637" y="706875"/>
                  <a:pt x="302637" y="706875"/>
                  <a:pt x="271255" y="738245"/>
                </a:cubicBezTo>
                <a:cubicBezTo>
                  <a:pt x="271255" y="738245"/>
                  <a:pt x="271255" y="738245"/>
                  <a:pt x="247006" y="761772"/>
                </a:cubicBezTo>
                <a:cubicBezTo>
                  <a:pt x="244153" y="765337"/>
                  <a:pt x="240587" y="766763"/>
                  <a:pt x="236307" y="766763"/>
                </a:cubicBezTo>
                <a:cubicBezTo>
                  <a:pt x="232028" y="766763"/>
                  <a:pt x="228462" y="765337"/>
                  <a:pt x="224896" y="761772"/>
                </a:cubicBezTo>
                <a:cubicBezTo>
                  <a:pt x="224896" y="761772"/>
                  <a:pt x="224896" y="761772"/>
                  <a:pt x="197793" y="734680"/>
                </a:cubicBezTo>
                <a:cubicBezTo>
                  <a:pt x="192087" y="728977"/>
                  <a:pt x="192087" y="718995"/>
                  <a:pt x="197793" y="712579"/>
                </a:cubicBezTo>
                <a:cubicBezTo>
                  <a:pt x="204212" y="706875"/>
                  <a:pt x="214197" y="706875"/>
                  <a:pt x="219903" y="712579"/>
                </a:cubicBezTo>
                <a:cubicBezTo>
                  <a:pt x="219903" y="712579"/>
                  <a:pt x="219903" y="712579"/>
                  <a:pt x="236307" y="728977"/>
                </a:cubicBezTo>
                <a:cubicBezTo>
                  <a:pt x="236307" y="728977"/>
                  <a:pt x="236307" y="728977"/>
                  <a:pt x="269829" y="695468"/>
                </a:cubicBezTo>
                <a:cubicBezTo>
                  <a:pt x="269829" y="695468"/>
                  <a:pt x="269829" y="695468"/>
                  <a:pt x="297645" y="667663"/>
                </a:cubicBezTo>
                <a:cubicBezTo>
                  <a:pt x="297645" y="667663"/>
                  <a:pt x="297645" y="667663"/>
                  <a:pt x="311196" y="653404"/>
                </a:cubicBezTo>
                <a:close/>
                <a:moveTo>
                  <a:pt x="445952" y="485775"/>
                </a:moveTo>
                <a:cubicBezTo>
                  <a:pt x="445952" y="485775"/>
                  <a:pt x="445952" y="485775"/>
                  <a:pt x="733560" y="485775"/>
                </a:cubicBezTo>
                <a:cubicBezTo>
                  <a:pt x="742146" y="485775"/>
                  <a:pt x="749300" y="492991"/>
                  <a:pt x="749300" y="501650"/>
                </a:cubicBezTo>
                <a:cubicBezTo>
                  <a:pt x="749300" y="511031"/>
                  <a:pt x="742146" y="517525"/>
                  <a:pt x="733560" y="517525"/>
                </a:cubicBezTo>
                <a:cubicBezTo>
                  <a:pt x="733560" y="517525"/>
                  <a:pt x="733560" y="517525"/>
                  <a:pt x="445952" y="517525"/>
                </a:cubicBezTo>
                <a:cubicBezTo>
                  <a:pt x="437367" y="517525"/>
                  <a:pt x="430212" y="511031"/>
                  <a:pt x="430212" y="501650"/>
                </a:cubicBezTo>
                <a:cubicBezTo>
                  <a:pt x="430212" y="492991"/>
                  <a:pt x="437367" y="485775"/>
                  <a:pt x="445952" y="485775"/>
                </a:cubicBezTo>
                <a:close/>
                <a:moveTo>
                  <a:pt x="445952" y="400050"/>
                </a:moveTo>
                <a:cubicBezTo>
                  <a:pt x="445952" y="400050"/>
                  <a:pt x="445952" y="400050"/>
                  <a:pt x="733560" y="400050"/>
                </a:cubicBezTo>
                <a:cubicBezTo>
                  <a:pt x="742146" y="400050"/>
                  <a:pt x="749300" y="406544"/>
                  <a:pt x="749300" y="415925"/>
                </a:cubicBezTo>
                <a:cubicBezTo>
                  <a:pt x="749300" y="424584"/>
                  <a:pt x="742146" y="431800"/>
                  <a:pt x="733560" y="431800"/>
                </a:cubicBezTo>
                <a:cubicBezTo>
                  <a:pt x="733560" y="431800"/>
                  <a:pt x="733560" y="431800"/>
                  <a:pt x="445952" y="431800"/>
                </a:cubicBezTo>
                <a:cubicBezTo>
                  <a:pt x="437367" y="431800"/>
                  <a:pt x="430212" y="424584"/>
                  <a:pt x="430212" y="415925"/>
                </a:cubicBezTo>
                <a:cubicBezTo>
                  <a:pt x="430212" y="406544"/>
                  <a:pt x="437367" y="400050"/>
                  <a:pt x="445952" y="400050"/>
                </a:cubicBezTo>
                <a:close/>
                <a:moveTo>
                  <a:pt x="164892" y="382587"/>
                </a:moveTo>
                <a:cubicBezTo>
                  <a:pt x="164892" y="382587"/>
                  <a:pt x="164892" y="382587"/>
                  <a:pt x="256759" y="382587"/>
                </a:cubicBezTo>
                <a:cubicBezTo>
                  <a:pt x="256759" y="382587"/>
                  <a:pt x="256759" y="382587"/>
                  <a:pt x="225425" y="413776"/>
                </a:cubicBezTo>
                <a:lnTo>
                  <a:pt x="180559" y="413776"/>
                </a:lnTo>
                <a:cubicBezTo>
                  <a:pt x="180559" y="413776"/>
                  <a:pt x="180559" y="413776"/>
                  <a:pt x="180559" y="503798"/>
                </a:cubicBezTo>
                <a:cubicBezTo>
                  <a:pt x="180559" y="503798"/>
                  <a:pt x="180559" y="503798"/>
                  <a:pt x="270290" y="503798"/>
                </a:cubicBezTo>
                <a:cubicBezTo>
                  <a:pt x="270290" y="503798"/>
                  <a:pt x="270290" y="503798"/>
                  <a:pt x="270290" y="499545"/>
                </a:cubicBezTo>
                <a:cubicBezTo>
                  <a:pt x="270290" y="499545"/>
                  <a:pt x="270290" y="499545"/>
                  <a:pt x="301625" y="468356"/>
                </a:cubicBezTo>
                <a:cubicBezTo>
                  <a:pt x="301625" y="468356"/>
                  <a:pt x="301625" y="468356"/>
                  <a:pt x="301625" y="519393"/>
                </a:cubicBezTo>
                <a:cubicBezTo>
                  <a:pt x="301625" y="527899"/>
                  <a:pt x="295215" y="534987"/>
                  <a:pt x="285957" y="534987"/>
                </a:cubicBezTo>
                <a:cubicBezTo>
                  <a:pt x="285957" y="534987"/>
                  <a:pt x="285957" y="534987"/>
                  <a:pt x="164892" y="534987"/>
                </a:cubicBezTo>
                <a:cubicBezTo>
                  <a:pt x="156346" y="534987"/>
                  <a:pt x="149225" y="527899"/>
                  <a:pt x="149225" y="519393"/>
                </a:cubicBezTo>
                <a:cubicBezTo>
                  <a:pt x="149225" y="519393"/>
                  <a:pt x="149225" y="519393"/>
                  <a:pt x="149225" y="398182"/>
                </a:cubicBezTo>
                <a:cubicBezTo>
                  <a:pt x="149225" y="389675"/>
                  <a:pt x="156346" y="382587"/>
                  <a:pt x="164892" y="382587"/>
                </a:cubicBezTo>
                <a:close/>
                <a:moveTo>
                  <a:pt x="311196" y="371542"/>
                </a:moveTo>
                <a:cubicBezTo>
                  <a:pt x="317615" y="365125"/>
                  <a:pt x="327600" y="365125"/>
                  <a:pt x="333306" y="371542"/>
                </a:cubicBezTo>
                <a:cubicBezTo>
                  <a:pt x="339725" y="377958"/>
                  <a:pt x="339725" y="387227"/>
                  <a:pt x="333306" y="393643"/>
                </a:cubicBezTo>
                <a:cubicBezTo>
                  <a:pt x="333306" y="393643"/>
                  <a:pt x="333306" y="393643"/>
                  <a:pt x="302637" y="424300"/>
                </a:cubicBezTo>
                <a:cubicBezTo>
                  <a:pt x="302637" y="424300"/>
                  <a:pt x="302637" y="424300"/>
                  <a:pt x="271255" y="455670"/>
                </a:cubicBezTo>
                <a:cubicBezTo>
                  <a:pt x="271255" y="455670"/>
                  <a:pt x="271255" y="455670"/>
                  <a:pt x="247006" y="479910"/>
                </a:cubicBezTo>
                <a:cubicBezTo>
                  <a:pt x="244153" y="482762"/>
                  <a:pt x="240587" y="484188"/>
                  <a:pt x="236307" y="484188"/>
                </a:cubicBezTo>
                <a:cubicBezTo>
                  <a:pt x="232028" y="484188"/>
                  <a:pt x="228462" y="482762"/>
                  <a:pt x="224896" y="479910"/>
                </a:cubicBezTo>
                <a:cubicBezTo>
                  <a:pt x="224896" y="479910"/>
                  <a:pt x="224896" y="479910"/>
                  <a:pt x="197793" y="452818"/>
                </a:cubicBezTo>
                <a:cubicBezTo>
                  <a:pt x="192087" y="446402"/>
                  <a:pt x="192087" y="436420"/>
                  <a:pt x="197793" y="430717"/>
                </a:cubicBezTo>
                <a:cubicBezTo>
                  <a:pt x="204212" y="424300"/>
                  <a:pt x="214197" y="424300"/>
                  <a:pt x="219903" y="430717"/>
                </a:cubicBezTo>
                <a:cubicBezTo>
                  <a:pt x="219903" y="430717"/>
                  <a:pt x="219903" y="430717"/>
                  <a:pt x="236307" y="446402"/>
                </a:cubicBezTo>
                <a:cubicBezTo>
                  <a:pt x="236307" y="446402"/>
                  <a:pt x="236307" y="446402"/>
                  <a:pt x="269829" y="412893"/>
                </a:cubicBezTo>
                <a:cubicBezTo>
                  <a:pt x="269829" y="412893"/>
                  <a:pt x="269829" y="412893"/>
                  <a:pt x="297645" y="385801"/>
                </a:cubicBezTo>
                <a:cubicBezTo>
                  <a:pt x="297645" y="385801"/>
                  <a:pt x="297645" y="385801"/>
                  <a:pt x="311196" y="371542"/>
                </a:cubicBezTo>
                <a:close/>
                <a:moveTo>
                  <a:pt x="15714" y="114300"/>
                </a:moveTo>
                <a:cubicBezTo>
                  <a:pt x="15714" y="114300"/>
                  <a:pt x="15714" y="114300"/>
                  <a:pt x="272843" y="114300"/>
                </a:cubicBezTo>
                <a:cubicBezTo>
                  <a:pt x="272843" y="114300"/>
                  <a:pt x="272843" y="114300"/>
                  <a:pt x="272843" y="145670"/>
                </a:cubicBezTo>
                <a:cubicBezTo>
                  <a:pt x="272843" y="145670"/>
                  <a:pt x="272843" y="145670"/>
                  <a:pt x="31427" y="145670"/>
                </a:cubicBezTo>
                <a:cubicBezTo>
                  <a:pt x="31427" y="145670"/>
                  <a:pt x="31427" y="145670"/>
                  <a:pt x="31427" y="1273555"/>
                </a:cubicBezTo>
                <a:cubicBezTo>
                  <a:pt x="31427" y="1273555"/>
                  <a:pt x="31427" y="1273555"/>
                  <a:pt x="867098" y="1273555"/>
                </a:cubicBezTo>
                <a:cubicBezTo>
                  <a:pt x="867098" y="1273555"/>
                  <a:pt x="867098" y="1273555"/>
                  <a:pt x="867098" y="145670"/>
                </a:cubicBezTo>
                <a:cubicBezTo>
                  <a:pt x="867098" y="145670"/>
                  <a:pt x="867098" y="145670"/>
                  <a:pt x="625682" y="145670"/>
                </a:cubicBezTo>
                <a:cubicBezTo>
                  <a:pt x="625682" y="145670"/>
                  <a:pt x="625682" y="145670"/>
                  <a:pt x="625682" y="114300"/>
                </a:cubicBezTo>
                <a:cubicBezTo>
                  <a:pt x="625682" y="114300"/>
                  <a:pt x="625682" y="114300"/>
                  <a:pt x="882812" y="114300"/>
                </a:cubicBezTo>
                <a:cubicBezTo>
                  <a:pt x="892097" y="114300"/>
                  <a:pt x="898525" y="121430"/>
                  <a:pt x="898525" y="129985"/>
                </a:cubicBezTo>
                <a:cubicBezTo>
                  <a:pt x="898525" y="129985"/>
                  <a:pt x="898525" y="129985"/>
                  <a:pt x="898525" y="1289240"/>
                </a:cubicBezTo>
                <a:cubicBezTo>
                  <a:pt x="898525" y="1298509"/>
                  <a:pt x="892097" y="1304925"/>
                  <a:pt x="882812" y="1304925"/>
                </a:cubicBezTo>
                <a:cubicBezTo>
                  <a:pt x="882812" y="1304925"/>
                  <a:pt x="882812" y="1304925"/>
                  <a:pt x="15714" y="1304925"/>
                </a:cubicBezTo>
                <a:cubicBezTo>
                  <a:pt x="6428" y="1304925"/>
                  <a:pt x="0" y="1298509"/>
                  <a:pt x="0" y="1289240"/>
                </a:cubicBezTo>
                <a:cubicBezTo>
                  <a:pt x="0" y="1289240"/>
                  <a:pt x="0" y="1289240"/>
                  <a:pt x="0" y="129985"/>
                </a:cubicBezTo>
                <a:cubicBezTo>
                  <a:pt x="0" y="121430"/>
                  <a:pt x="6428" y="114300"/>
                  <a:pt x="15714" y="114300"/>
                </a:cubicBezTo>
                <a:close/>
                <a:moveTo>
                  <a:pt x="450491" y="31750"/>
                </a:moveTo>
                <a:cubicBezTo>
                  <a:pt x="443322" y="31750"/>
                  <a:pt x="435436" y="33176"/>
                  <a:pt x="428983" y="36027"/>
                </a:cubicBezTo>
                <a:cubicBezTo>
                  <a:pt x="413928" y="41016"/>
                  <a:pt x="401740" y="52420"/>
                  <a:pt x="395287" y="66675"/>
                </a:cubicBezTo>
                <a:cubicBezTo>
                  <a:pt x="395287" y="66675"/>
                  <a:pt x="395287" y="66675"/>
                  <a:pt x="506412" y="66675"/>
                </a:cubicBezTo>
                <a:cubicBezTo>
                  <a:pt x="499243" y="52420"/>
                  <a:pt x="487055" y="41016"/>
                  <a:pt x="472716" y="36027"/>
                </a:cubicBezTo>
                <a:cubicBezTo>
                  <a:pt x="465547" y="33176"/>
                  <a:pt x="458378" y="31750"/>
                  <a:pt x="450491" y="31750"/>
                </a:cubicBezTo>
                <a:close/>
                <a:moveTo>
                  <a:pt x="450057" y="0"/>
                </a:moveTo>
                <a:cubicBezTo>
                  <a:pt x="480110" y="0"/>
                  <a:pt x="505870" y="13529"/>
                  <a:pt x="523043" y="35602"/>
                </a:cubicBezTo>
                <a:cubicBezTo>
                  <a:pt x="530198" y="44147"/>
                  <a:pt x="535923" y="54827"/>
                  <a:pt x="539500" y="66220"/>
                </a:cubicBezTo>
                <a:cubicBezTo>
                  <a:pt x="539500" y="66220"/>
                  <a:pt x="539500" y="66220"/>
                  <a:pt x="588873" y="66220"/>
                </a:cubicBezTo>
                <a:cubicBezTo>
                  <a:pt x="592451" y="66220"/>
                  <a:pt x="595313" y="69068"/>
                  <a:pt x="595313" y="73340"/>
                </a:cubicBezTo>
                <a:cubicBezTo>
                  <a:pt x="595313" y="73340"/>
                  <a:pt x="595313" y="73340"/>
                  <a:pt x="595313" y="113927"/>
                </a:cubicBezTo>
                <a:cubicBezTo>
                  <a:pt x="595313" y="113927"/>
                  <a:pt x="595313" y="113927"/>
                  <a:pt x="595313" y="145256"/>
                </a:cubicBezTo>
                <a:cubicBezTo>
                  <a:pt x="595313" y="145256"/>
                  <a:pt x="595313" y="145256"/>
                  <a:pt x="595313" y="178010"/>
                </a:cubicBezTo>
                <a:cubicBezTo>
                  <a:pt x="595313" y="186555"/>
                  <a:pt x="588873" y="193675"/>
                  <a:pt x="580287" y="193675"/>
                </a:cubicBezTo>
                <a:lnTo>
                  <a:pt x="320542" y="193675"/>
                </a:lnTo>
                <a:cubicBezTo>
                  <a:pt x="311956" y="193675"/>
                  <a:pt x="304800" y="186555"/>
                  <a:pt x="304800" y="178010"/>
                </a:cubicBezTo>
                <a:cubicBezTo>
                  <a:pt x="304800" y="178010"/>
                  <a:pt x="304800" y="178010"/>
                  <a:pt x="304800" y="145256"/>
                </a:cubicBezTo>
                <a:cubicBezTo>
                  <a:pt x="304800" y="145256"/>
                  <a:pt x="304800" y="145256"/>
                  <a:pt x="304800" y="113927"/>
                </a:cubicBezTo>
                <a:cubicBezTo>
                  <a:pt x="304800" y="113927"/>
                  <a:pt x="304800" y="113927"/>
                  <a:pt x="304800" y="73340"/>
                </a:cubicBezTo>
                <a:cubicBezTo>
                  <a:pt x="304800" y="69068"/>
                  <a:pt x="308378" y="66220"/>
                  <a:pt x="311956" y="66220"/>
                </a:cubicBezTo>
                <a:cubicBezTo>
                  <a:pt x="311956" y="66220"/>
                  <a:pt x="311956" y="66220"/>
                  <a:pt x="361329" y="66220"/>
                </a:cubicBezTo>
                <a:cubicBezTo>
                  <a:pt x="364906" y="54827"/>
                  <a:pt x="369915" y="44147"/>
                  <a:pt x="377071" y="35602"/>
                </a:cubicBezTo>
                <a:cubicBezTo>
                  <a:pt x="394244" y="13529"/>
                  <a:pt x="420719" y="0"/>
                  <a:pt x="450057" y="0"/>
                </a:cubicBezTo>
                <a:close/>
              </a:path>
            </a:pathLst>
          </a:custGeom>
          <a:solidFill>
            <a:schemeClr val="bg1">
              <a:lumMod val="100000"/>
            </a:schemeClr>
          </a:solidFill>
          <a:ln>
            <a:noFill/>
          </a:ln>
        </p:spPr>
        <p:txBody>
          <a:bodyPr vert="horz" wrap="square" lIns="91440" tIns="45720" rIns="91440" bIns="45720" numCol="1" anchor="t" anchorCtr="0" compatLnSpc="1">
            <a:prstTxWarp prst="textNoShape">
              <a:avLst/>
            </a:prstTxWarp>
            <a:noAutofit/>
          </a:bodyPr>
          <a:lstStyle/>
          <a:p>
            <a:endParaRPr lang="en-US">
              <a:solidFill>
                <a:schemeClr val="tx2">
                  <a:lumMod val="100000"/>
                </a:schemeClr>
              </a:solidFill>
            </a:endParaRPr>
          </a:p>
        </p:txBody>
      </p:sp>
      <p:grpSp>
        <p:nvGrpSpPr>
          <p:cNvPr id="47" name="Group 46">
            <a:extLst>
              <a:ext uri="{FF2B5EF4-FFF2-40B4-BE49-F238E27FC236}">
                <a16:creationId xmlns:a16="http://schemas.microsoft.com/office/drawing/2014/main" id="{5BA1C982-0520-4667-9756-E048194CDE56}"/>
              </a:ext>
            </a:extLst>
          </p:cNvPr>
          <p:cNvGrpSpPr>
            <a:grpSpLocks noChangeAspect="1"/>
          </p:cNvGrpSpPr>
          <p:nvPr/>
        </p:nvGrpSpPr>
        <p:grpSpPr>
          <a:xfrm>
            <a:off x="4908305" y="4310086"/>
            <a:ext cx="797908" cy="797908"/>
            <a:chOff x="5275263" y="2606675"/>
            <a:chExt cx="1644650" cy="1644650"/>
          </a:xfrm>
        </p:grpSpPr>
        <p:sp>
          <p:nvSpPr>
            <p:cNvPr id="50" name="AutoShape 3">
              <a:extLst>
                <a:ext uri="{FF2B5EF4-FFF2-40B4-BE49-F238E27FC236}">
                  <a16:creationId xmlns:a16="http://schemas.microsoft.com/office/drawing/2014/main" id="{E2682056-D8DB-46CF-86C8-269D32BEC3B5}"/>
                </a:ext>
              </a:extLst>
            </p:cNvPr>
            <p:cNvSpPr>
              <a:spLocks noChangeAspect="1" noChangeArrowheads="1" noTextEdit="1"/>
            </p:cNvSpPr>
            <p:nvPr/>
          </p:nvSpPr>
          <p:spPr bwMode="auto">
            <a:xfrm>
              <a:off x="5275263"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51" name="Group 50">
              <a:extLst>
                <a:ext uri="{FF2B5EF4-FFF2-40B4-BE49-F238E27FC236}">
                  <a16:creationId xmlns:a16="http://schemas.microsoft.com/office/drawing/2014/main" id="{B0D7FBF9-7945-4CC9-8607-5A14D37A5867}"/>
                </a:ext>
              </a:extLst>
            </p:cNvPr>
            <p:cNvGrpSpPr/>
            <p:nvPr/>
          </p:nvGrpSpPr>
          <p:grpSpPr>
            <a:xfrm>
              <a:off x="5343800" y="2882900"/>
              <a:ext cx="1505990" cy="1095375"/>
              <a:chOff x="5343800" y="2882900"/>
              <a:chExt cx="1505990" cy="1095375"/>
            </a:xfrm>
          </p:grpSpPr>
          <p:sp>
            <p:nvSpPr>
              <p:cNvPr id="52" name="Freeform 13">
                <a:extLst>
                  <a:ext uri="{FF2B5EF4-FFF2-40B4-BE49-F238E27FC236}">
                    <a16:creationId xmlns:a16="http://schemas.microsoft.com/office/drawing/2014/main" id="{668145EB-F960-4638-A300-D91B3B727F7E}"/>
                  </a:ext>
                </a:extLst>
              </p:cNvPr>
              <p:cNvSpPr>
                <a:spLocks/>
              </p:cNvSpPr>
              <p:nvPr/>
            </p:nvSpPr>
            <p:spPr bwMode="auto">
              <a:xfrm>
                <a:off x="5343800" y="2919413"/>
                <a:ext cx="1314176" cy="1058862"/>
              </a:xfrm>
              <a:custGeom>
                <a:avLst/>
                <a:gdLst>
                  <a:gd name="connsiteX0" fmla="*/ 954787 w 1314176"/>
                  <a:gd name="connsiteY0" fmla="*/ 515937 h 1058862"/>
                  <a:gd name="connsiteX1" fmla="*/ 980458 w 1314176"/>
                  <a:gd name="connsiteY1" fmla="*/ 549469 h 1058862"/>
                  <a:gd name="connsiteX2" fmla="*/ 978319 w 1314176"/>
                  <a:gd name="connsiteY2" fmla="*/ 563737 h 1058862"/>
                  <a:gd name="connsiteX3" fmla="*/ 977605 w 1314176"/>
                  <a:gd name="connsiteY3" fmla="*/ 590135 h 1058862"/>
                  <a:gd name="connsiteX4" fmla="*/ 971901 w 1314176"/>
                  <a:gd name="connsiteY4" fmla="*/ 644356 h 1058862"/>
                  <a:gd name="connsiteX5" fmla="*/ 934821 w 1314176"/>
                  <a:gd name="connsiteY5" fmla="*/ 702144 h 1058862"/>
                  <a:gd name="connsiteX6" fmla="*/ 916994 w 1314176"/>
                  <a:gd name="connsiteY6" fmla="*/ 727828 h 1058862"/>
                  <a:gd name="connsiteX7" fmla="*/ 966196 w 1314176"/>
                  <a:gd name="connsiteY7" fmla="*/ 738529 h 1058862"/>
                  <a:gd name="connsiteX8" fmla="*/ 979032 w 1314176"/>
                  <a:gd name="connsiteY8" fmla="*/ 742810 h 1058862"/>
                  <a:gd name="connsiteX9" fmla="*/ 984023 w 1314176"/>
                  <a:gd name="connsiteY9" fmla="*/ 755652 h 1058862"/>
                  <a:gd name="connsiteX10" fmla="*/ 988302 w 1314176"/>
                  <a:gd name="connsiteY10" fmla="*/ 887637 h 1058862"/>
                  <a:gd name="connsiteX11" fmla="*/ 1051765 w 1314176"/>
                  <a:gd name="connsiteY11" fmla="*/ 894772 h 1058862"/>
                  <a:gd name="connsiteX12" fmla="*/ 1113089 w 1314176"/>
                  <a:gd name="connsiteY12" fmla="*/ 891205 h 1058862"/>
                  <a:gd name="connsiteX13" fmla="*/ 1125212 w 1314176"/>
                  <a:gd name="connsiteY13" fmla="*/ 893345 h 1058862"/>
                  <a:gd name="connsiteX14" fmla="*/ 1132342 w 1314176"/>
                  <a:gd name="connsiteY14" fmla="*/ 906187 h 1058862"/>
                  <a:gd name="connsiteX15" fmla="*/ 1132342 w 1314176"/>
                  <a:gd name="connsiteY15" fmla="*/ 1027471 h 1058862"/>
                  <a:gd name="connsiteX16" fmla="*/ 1282801 w 1314176"/>
                  <a:gd name="connsiteY16" fmla="*/ 993226 h 1058862"/>
                  <a:gd name="connsiteX17" fmla="*/ 1282801 w 1314176"/>
                  <a:gd name="connsiteY17" fmla="*/ 968969 h 1058862"/>
                  <a:gd name="connsiteX18" fmla="*/ 1314176 w 1314176"/>
                  <a:gd name="connsiteY18" fmla="*/ 959694 h 1058862"/>
                  <a:gd name="connsiteX19" fmla="*/ 1314176 w 1314176"/>
                  <a:gd name="connsiteY19" fmla="*/ 1002501 h 1058862"/>
                  <a:gd name="connsiteX20" fmla="*/ 1306332 w 1314176"/>
                  <a:gd name="connsiteY20" fmla="*/ 1016056 h 1058862"/>
                  <a:gd name="connsiteX21" fmla="*/ 1131629 w 1314176"/>
                  <a:gd name="connsiteY21" fmla="*/ 1058862 h 1058862"/>
                  <a:gd name="connsiteX22" fmla="*/ 1115942 w 1314176"/>
                  <a:gd name="connsiteY22" fmla="*/ 1058149 h 1058862"/>
                  <a:gd name="connsiteX23" fmla="*/ 1100967 w 1314176"/>
                  <a:gd name="connsiteY23" fmla="*/ 1042453 h 1058862"/>
                  <a:gd name="connsiteX24" fmla="*/ 1100967 w 1314176"/>
                  <a:gd name="connsiteY24" fmla="*/ 924023 h 1058862"/>
                  <a:gd name="connsiteX25" fmla="*/ 1053191 w 1314176"/>
                  <a:gd name="connsiteY25" fmla="*/ 926163 h 1058862"/>
                  <a:gd name="connsiteX26" fmla="*/ 966196 w 1314176"/>
                  <a:gd name="connsiteY26" fmla="*/ 909754 h 1058862"/>
                  <a:gd name="connsiteX27" fmla="*/ 949796 w 1314176"/>
                  <a:gd name="connsiteY27" fmla="*/ 819148 h 1058862"/>
                  <a:gd name="connsiteX28" fmla="*/ 951222 w 1314176"/>
                  <a:gd name="connsiteY28" fmla="*/ 770634 h 1058862"/>
                  <a:gd name="connsiteX29" fmla="*/ 887045 w 1314176"/>
                  <a:gd name="connsiteY29" fmla="*/ 739243 h 1058862"/>
                  <a:gd name="connsiteX30" fmla="*/ 912716 w 1314176"/>
                  <a:gd name="connsiteY30" fmla="*/ 680027 h 1058862"/>
                  <a:gd name="connsiteX31" fmla="*/ 942665 w 1314176"/>
                  <a:gd name="connsiteY31" fmla="*/ 632941 h 1058862"/>
                  <a:gd name="connsiteX32" fmla="*/ 946230 w 1314176"/>
                  <a:gd name="connsiteY32" fmla="*/ 589421 h 1058862"/>
                  <a:gd name="connsiteX33" fmla="*/ 946943 w 1314176"/>
                  <a:gd name="connsiteY33" fmla="*/ 561597 h 1058862"/>
                  <a:gd name="connsiteX34" fmla="*/ 954787 w 1314176"/>
                  <a:gd name="connsiteY34" fmla="*/ 515937 h 1058862"/>
                  <a:gd name="connsiteX35" fmla="*/ 316828 w 1314176"/>
                  <a:gd name="connsiteY35" fmla="*/ 352425 h 1058862"/>
                  <a:gd name="connsiteX36" fmla="*/ 545914 w 1314176"/>
                  <a:gd name="connsiteY36" fmla="*/ 463958 h 1058862"/>
                  <a:gd name="connsiteX37" fmla="*/ 535209 w 1314176"/>
                  <a:gd name="connsiteY37" fmla="*/ 481831 h 1058862"/>
                  <a:gd name="connsiteX38" fmla="*/ 517367 w 1314176"/>
                  <a:gd name="connsiteY38" fmla="*/ 508285 h 1058862"/>
                  <a:gd name="connsiteX39" fmla="*/ 179091 w 1314176"/>
                  <a:gd name="connsiteY39" fmla="*/ 755658 h 1058862"/>
                  <a:gd name="connsiteX40" fmla="*/ 258307 w 1314176"/>
                  <a:gd name="connsiteY40" fmla="*/ 940115 h 1058862"/>
                  <a:gd name="connsiteX41" fmla="*/ 222624 w 1314176"/>
                  <a:gd name="connsiteY41" fmla="*/ 936541 h 1058862"/>
                  <a:gd name="connsiteX42" fmla="*/ 195505 w 1314176"/>
                  <a:gd name="connsiteY42" fmla="*/ 927961 h 1058862"/>
                  <a:gd name="connsiteX43" fmla="*/ 44208 w 1314176"/>
                  <a:gd name="connsiteY43" fmla="*/ 508285 h 1058862"/>
                  <a:gd name="connsiteX44" fmla="*/ 316828 w 1314176"/>
                  <a:gd name="connsiteY44" fmla="*/ 352425 h 1058862"/>
                  <a:gd name="connsiteX45" fmla="*/ 788695 w 1314176"/>
                  <a:gd name="connsiteY45" fmla="*/ 0 h 1058862"/>
                  <a:gd name="connsiteX46" fmla="*/ 1042015 w 1314176"/>
                  <a:gd name="connsiteY46" fmla="*/ 0 h 1058862"/>
                  <a:gd name="connsiteX47" fmla="*/ 1079225 w 1314176"/>
                  <a:gd name="connsiteY47" fmla="*/ 37211 h 1058862"/>
                  <a:gd name="connsiteX48" fmla="*/ 1079225 w 1314176"/>
                  <a:gd name="connsiteY48" fmla="*/ 197503 h 1058862"/>
                  <a:gd name="connsiteX49" fmla="*/ 1042015 w 1314176"/>
                  <a:gd name="connsiteY49" fmla="*/ 234714 h 1058862"/>
                  <a:gd name="connsiteX50" fmla="*/ 978327 w 1314176"/>
                  <a:gd name="connsiteY50" fmla="*/ 234714 h 1058862"/>
                  <a:gd name="connsiteX51" fmla="*/ 978327 w 1314176"/>
                  <a:gd name="connsiteY51" fmla="*/ 320585 h 1058862"/>
                  <a:gd name="connsiteX52" fmla="*/ 969740 w 1314176"/>
                  <a:gd name="connsiteY52" fmla="*/ 327025 h 1058862"/>
                  <a:gd name="connsiteX53" fmla="*/ 957575 w 1314176"/>
                  <a:gd name="connsiteY53" fmla="*/ 320585 h 1058862"/>
                  <a:gd name="connsiteX54" fmla="*/ 878144 w 1314176"/>
                  <a:gd name="connsiteY54" fmla="*/ 234714 h 1058862"/>
                  <a:gd name="connsiteX55" fmla="*/ 788695 w 1314176"/>
                  <a:gd name="connsiteY55" fmla="*/ 234714 h 1058862"/>
                  <a:gd name="connsiteX56" fmla="*/ 752200 w 1314176"/>
                  <a:gd name="connsiteY56" fmla="*/ 197503 h 1058862"/>
                  <a:gd name="connsiteX57" fmla="*/ 752200 w 1314176"/>
                  <a:gd name="connsiteY57" fmla="*/ 196072 h 1058862"/>
                  <a:gd name="connsiteX58" fmla="*/ 752200 w 1314176"/>
                  <a:gd name="connsiteY58" fmla="*/ 37211 h 1058862"/>
                  <a:gd name="connsiteX59" fmla="*/ 772952 w 1314176"/>
                  <a:gd name="connsiteY59" fmla="*/ 3578 h 1058862"/>
                  <a:gd name="connsiteX60" fmla="*/ 777962 w 1314176"/>
                  <a:gd name="connsiteY60" fmla="*/ 1431 h 1058862"/>
                  <a:gd name="connsiteX61" fmla="*/ 788695 w 1314176"/>
                  <a:gd name="connsiteY61" fmla="*/ 0 h 105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1314176" h="1058862">
                    <a:moveTo>
                      <a:pt x="954787" y="515937"/>
                    </a:moveTo>
                    <a:cubicBezTo>
                      <a:pt x="962631" y="527352"/>
                      <a:pt x="971188" y="538767"/>
                      <a:pt x="980458" y="549469"/>
                    </a:cubicBezTo>
                    <a:cubicBezTo>
                      <a:pt x="979745" y="555176"/>
                      <a:pt x="979032" y="560170"/>
                      <a:pt x="978319" y="563737"/>
                    </a:cubicBezTo>
                    <a:cubicBezTo>
                      <a:pt x="977605" y="570872"/>
                      <a:pt x="977605" y="580146"/>
                      <a:pt x="977605" y="590135"/>
                    </a:cubicBezTo>
                    <a:cubicBezTo>
                      <a:pt x="976892" y="617245"/>
                      <a:pt x="976179" y="634368"/>
                      <a:pt x="971901" y="644356"/>
                    </a:cubicBezTo>
                    <a:cubicBezTo>
                      <a:pt x="968335" y="652917"/>
                      <a:pt x="955500" y="682168"/>
                      <a:pt x="934821" y="702144"/>
                    </a:cubicBezTo>
                    <a:cubicBezTo>
                      <a:pt x="924838" y="712846"/>
                      <a:pt x="919133" y="722834"/>
                      <a:pt x="916994" y="727828"/>
                    </a:cubicBezTo>
                    <a:cubicBezTo>
                      <a:pt x="921986" y="733535"/>
                      <a:pt x="937673" y="742096"/>
                      <a:pt x="966196" y="738529"/>
                    </a:cubicBezTo>
                    <a:cubicBezTo>
                      <a:pt x="971188" y="737816"/>
                      <a:pt x="975466" y="739956"/>
                      <a:pt x="979032" y="742810"/>
                    </a:cubicBezTo>
                    <a:cubicBezTo>
                      <a:pt x="982597" y="746377"/>
                      <a:pt x="984023" y="750658"/>
                      <a:pt x="984023" y="755652"/>
                    </a:cubicBezTo>
                    <a:cubicBezTo>
                      <a:pt x="979032" y="817007"/>
                      <a:pt x="981171" y="876936"/>
                      <a:pt x="988302" y="887637"/>
                    </a:cubicBezTo>
                    <a:cubicBezTo>
                      <a:pt x="990441" y="889064"/>
                      <a:pt x="1001850" y="894772"/>
                      <a:pt x="1051765" y="894772"/>
                    </a:cubicBezTo>
                    <a:cubicBezTo>
                      <a:pt x="1081001" y="894058"/>
                      <a:pt x="1108098" y="891918"/>
                      <a:pt x="1113089" y="891205"/>
                    </a:cubicBezTo>
                    <a:cubicBezTo>
                      <a:pt x="1117368" y="890491"/>
                      <a:pt x="1121646" y="891205"/>
                      <a:pt x="1125212" y="893345"/>
                    </a:cubicBezTo>
                    <a:cubicBezTo>
                      <a:pt x="1129490" y="896199"/>
                      <a:pt x="1132342" y="901193"/>
                      <a:pt x="1132342" y="906187"/>
                    </a:cubicBezTo>
                    <a:cubicBezTo>
                      <a:pt x="1132342" y="906187"/>
                      <a:pt x="1132342" y="906187"/>
                      <a:pt x="1132342" y="1027471"/>
                    </a:cubicBezTo>
                    <a:cubicBezTo>
                      <a:pt x="1161578" y="1026758"/>
                      <a:pt x="1227894" y="1023190"/>
                      <a:pt x="1282801" y="993226"/>
                    </a:cubicBezTo>
                    <a:lnTo>
                      <a:pt x="1282801" y="968969"/>
                    </a:lnTo>
                    <a:cubicBezTo>
                      <a:pt x="1292071" y="966829"/>
                      <a:pt x="1302767" y="963975"/>
                      <a:pt x="1314176" y="959694"/>
                    </a:cubicBezTo>
                    <a:cubicBezTo>
                      <a:pt x="1314176" y="959694"/>
                      <a:pt x="1314176" y="959694"/>
                      <a:pt x="1314176" y="1002501"/>
                    </a:cubicBezTo>
                    <a:cubicBezTo>
                      <a:pt x="1314176" y="1008208"/>
                      <a:pt x="1311324" y="1013202"/>
                      <a:pt x="1306332" y="1016056"/>
                    </a:cubicBezTo>
                    <a:cubicBezTo>
                      <a:pt x="1242869" y="1054582"/>
                      <a:pt x="1165144" y="1058862"/>
                      <a:pt x="1131629" y="1058862"/>
                    </a:cubicBezTo>
                    <a:cubicBezTo>
                      <a:pt x="1122359" y="1058862"/>
                      <a:pt x="1116655" y="1058149"/>
                      <a:pt x="1115942" y="1058149"/>
                    </a:cubicBezTo>
                    <a:cubicBezTo>
                      <a:pt x="1107385" y="1057435"/>
                      <a:pt x="1100967" y="1051014"/>
                      <a:pt x="1100967" y="1042453"/>
                    </a:cubicBezTo>
                    <a:cubicBezTo>
                      <a:pt x="1100967" y="1042453"/>
                      <a:pt x="1100967" y="1042453"/>
                      <a:pt x="1100967" y="924023"/>
                    </a:cubicBezTo>
                    <a:cubicBezTo>
                      <a:pt x="1084566" y="925450"/>
                      <a:pt x="1063174" y="926163"/>
                      <a:pt x="1053191" y="926163"/>
                    </a:cubicBezTo>
                    <a:cubicBezTo>
                      <a:pt x="990441" y="926163"/>
                      <a:pt x="974040" y="917602"/>
                      <a:pt x="966196" y="909754"/>
                    </a:cubicBezTo>
                    <a:cubicBezTo>
                      <a:pt x="958352" y="901193"/>
                      <a:pt x="949796" y="884070"/>
                      <a:pt x="949796" y="819148"/>
                    </a:cubicBezTo>
                    <a:cubicBezTo>
                      <a:pt x="949796" y="800598"/>
                      <a:pt x="950509" y="783476"/>
                      <a:pt x="951222" y="770634"/>
                    </a:cubicBezTo>
                    <a:cubicBezTo>
                      <a:pt x="911290" y="769920"/>
                      <a:pt x="892037" y="750658"/>
                      <a:pt x="887045" y="739243"/>
                    </a:cubicBezTo>
                    <a:cubicBezTo>
                      <a:pt x="879201" y="720693"/>
                      <a:pt x="899880" y="693583"/>
                      <a:pt x="912716" y="680027"/>
                    </a:cubicBezTo>
                    <a:cubicBezTo>
                      <a:pt x="925551" y="667186"/>
                      <a:pt x="936960" y="647209"/>
                      <a:pt x="942665" y="632941"/>
                    </a:cubicBezTo>
                    <a:cubicBezTo>
                      <a:pt x="944804" y="627233"/>
                      <a:pt x="945517" y="603690"/>
                      <a:pt x="946230" y="589421"/>
                    </a:cubicBezTo>
                    <a:cubicBezTo>
                      <a:pt x="946230" y="578720"/>
                      <a:pt x="946230" y="568731"/>
                      <a:pt x="946943" y="561597"/>
                    </a:cubicBezTo>
                    <a:cubicBezTo>
                      <a:pt x="948369" y="548755"/>
                      <a:pt x="951935" y="530206"/>
                      <a:pt x="954787" y="515937"/>
                    </a:cubicBezTo>
                    <a:close/>
                    <a:moveTo>
                      <a:pt x="316828" y="352425"/>
                    </a:moveTo>
                    <a:cubicBezTo>
                      <a:pt x="483825" y="352425"/>
                      <a:pt x="553764" y="428925"/>
                      <a:pt x="545914" y="463958"/>
                    </a:cubicBezTo>
                    <a:cubicBezTo>
                      <a:pt x="542346" y="469677"/>
                      <a:pt x="538777" y="476112"/>
                      <a:pt x="535209" y="481831"/>
                    </a:cubicBezTo>
                    <a:cubicBezTo>
                      <a:pt x="529500" y="491126"/>
                      <a:pt x="523790" y="499705"/>
                      <a:pt x="517367" y="508285"/>
                    </a:cubicBezTo>
                    <a:cubicBezTo>
                      <a:pt x="401040" y="667719"/>
                      <a:pt x="179091" y="755658"/>
                      <a:pt x="179091" y="755658"/>
                    </a:cubicBezTo>
                    <a:cubicBezTo>
                      <a:pt x="139126" y="848602"/>
                      <a:pt x="270440" y="925101"/>
                      <a:pt x="258307" y="940115"/>
                    </a:cubicBezTo>
                    <a:cubicBezTo>
                      <a:pt x="255453" y="942975"/>
                      <a:pt x="242607" y="941545"/>
                      <a:pt x="222624" y="936541"/>
                    </a:cubicBezTo>
                    <a:cubicBezTo>
                      <a:pt x="214774" y="934396"/>
                      <a:pt x="205496" y="931536"/>
                      <a:pt x="195505" y="927961"/>
                    </a:cubicBezTo>
                    <a:cubicBezTo>
                      <a:pt x="94165" y="891499"/>
                      <a:pt x="-82824" y="771387"/>
                      <a:pt x="44208" y="508285"/>
                    </a:cubicBezTo>
                    <a:cubicBezTo>
                      <a:pt x="81319" y="431785"/>
                      <a:pt x="169100" y="352425"/>
                      <a:pt x="316828" y="352425"/>
                    </a:cubicBezTo>
                    <a:close/>
                    <a:moveTo>
                      <a:pt x="788695" y="0"/>
                    </a:moveTo>
                    <a:cubicBezTo>
                      <a:pt x="788695" y="0"/>
                      <a:pt x="788695" y="0"/>
                      <a:pt x="1042015" y="0"/>
                    </a:cubicBezTo>
                    <a:cubicBezTo>
                      <a:pt x="1062767" y="0"/>
                      <a:pt x="1079225" y="16458"/>
                      <a:pt x="1079225" y="37211"/>
                    </a:cubicBezTo>
                    <a:cubicBezTo>
                      <a:pt x="1079225" y="37211"/>
                      <a:pt x="1079225" y="37211"/>
                      <a:pt x="1079225" y="197503"/>
                    </a:cubicBezTo>
                    <a:cubicBezTo>
                      <a:pt x="1079225" y="218255"/>
                      <a:pt x="1062767" y="234714"/>
                      <a:pt x="1042015" y="234714"/>
                    </a:cubicBezTo>
                    <a:cubicBezTo>
                      <a:pt x="1042015" y="234714"/>
                      <a:pt x="1042015" y="234714"/>
                      <a:pt x="978327" y="234714"/>
                    </a:cubicBezTo>
                    <a:cubicBezTo>
                      <a:pt x="978327" y="234714"/>
                      <a:pt x="978327" y="234714"/>
                      <a:pt x="978327" y="320585"/>
                    </a:cubicBezTo>
                    <a:cubicBezTo>
                      <a:pt x="978327" y="320585"/>
                      <a:pt x="976180" y="327025"/>
                      <a:pt x="969740" y="327025"/>
                    </a:cubicBezTo>
                    <a:cubicBezTo>
                      <a:pt x="966877" y="327025"/>
                      <a:pt x="962584" y="325594"/>
                      <a:pt x="957575" y="320585"/>
                    </a:cubicBezTo>
                    <a:cubicBezTo>
                      <a:pt x="946841" y="309135"/>
                      <a:pt x="910346" y="266915"/>
                      <a:pt x="878144" y="234714"/>
                    </a:cubicBezTo>
                    <a:cubicBezTo>
                      <a:pt x="878144" y="234714"/>
                      <a:pt x="878144" y="234714"/>
                      <a:pt x="788695" y="234714"/>
                    </a:cubicBezTo>
                    <a:cubicBezTo>
                      <a:pt x="767943" y="234714"/>
                      <a:pt x="752200" y="218255"/>
                      <a:pt x="752200" y="197503"/>
                    </a:cubicBezTo>
                    <a:cubicBezTo>
                      <a:pt x="752200" y="197503"/>
                      <a:pt x="752200" y="197503"/>
                      <a:pt x="752200" y="196072"/>
                    </a:cubicBezTo>
                    <a:cubicBezTo>
                      <a:pt x="752200" y="190347"/>
                      <a:pt x="752200" y="163155"/>
                      <a:pt x="752200" y="37211"/>
                    </a:cubicBezTo>
                    <a:cubicBezTo>
                      <a:pt x="752200" y="21468"/>
                      <a:pt x="760787" y="9303"/>
                      <a:pt x="772952" y="3578"/>
                    </a:cubicBezTo>
                    <a:cubicBezTo>
                      <a:pt x="775099" y="2862"/>
                      <a:pt x="776530" y="2147"/>
                      <a:pt x="777962" y="1431"/>
                    </a:cubicBezTo>
                    <a:cubicBezTo>
                      <a:pt x="781539" y="715"/>
                      <a:pt x="785117" y="0"/>
                      <a:pt x="788695"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sp>
            <p:nvSpPr>
              <p:cNvPr id="53" name="Freeform 14">
                <a:extLst>
                  <a:ext uri="{FF2B5EF4-FFF2-40B4-BE49-F238E27FC236}">
                    <a16:creationId xmlns:a16="http://schemas.microsoft.com/office/drawing/2014/main" id="{F8656F3B-6654-4DBB-B716-38B3DF0A0ADF}"/>
                  </a:ext>
                </a:extLst>
              </p:cNvPr>
              <p:cNvSpPr>
                <a:spLocks/>
              </p:cNvSpPr>
              <p:nvPr/>
            </p:nvSpPr>
            <p:spPr bwMode="auto">
              <a:xfrm>
                <a:off x="5535613" y="2882900"/>
                <a:ext cx="1314177" cy="1095375"/>
              </a:xfrm>
              <a:custGeom>
                <a:avLst/>
                <a:gdLst>
                  <a:gd name="connsiteX0" fmla="*/ 359389 w 1314177"/>
                  <a:gd name="connsiteY0" fmla="*/ 552450 h 1095375"/>
                  <a:gd name="connsiteX1" fmla="*/ 367233 w 1314177"/>
                  <a:gd name="connsiteY1" fmla="*/ 598110 h 1095375"/>
                  <a:gd name="connsiteX2" fmla="*/ 367946 w 1314177"/>
                  <a:gd name="connsiteY2" fmla="*/ 625934 h 1095375"/>
                  <a:gd name="connsiteX3" fmla="*/ 371512 w 1314177"/>
                  <a:gd name="connsiteY3" fmla="*/ 669454 h 1095375"/>
                  <a:gd name="connsiteX4" fmla="*/ 401461 w 1314177"/>
                  <a:gd name="connsiteY4" fmla="*/ 716540 h 1095375"/>
                  <a:gd name="connsiteX5" fmla="*/ 427131 w 1314177"/>
                  <a:gd name="connsiteY5" fmla="*/ 775756 h 1095375"/>
                  <a:gd name="connsiteX6" fmla="*/ 362955 w 1314177"/>
                  <a:gd name="connsiteY6" fmla="*/ 807147 h 1095375"/>
                  <a:gd name="connsiteX7" fmla="*/ 364381 w 1314177"/>
                  <a:gd name="connsiteY7" fmla="*/ 855661 h 1095375"/>
                  <a:gd name="connsiteX8" fmla="*/ 347980 w 1314177"/>
                  <a:gd name="connsiteY8" fmla="*/ 946267 h 1095375"/>
                  <a:gd name="connsiteX9" fmla="*/ 260985 w 1314177"/>
                  <a:gd name="connsiteY9" fmla="*/ 962676 h 1095375"/>
                  <a:gd name="connsiteX10" fmla="*/ 213209 w 1314177"/>
                  <a:gd name="connsiteY10" fmla="*/ 960536 h 1095375"/>
                  <a:gd name="connsiteX11" fmla="*/ 213209 w 1314177"/>
                  <a:gd name="connsiteY11" fmla="*/ 1078966 h 1095375"/>
                  <a:gd name="connsiteX12" fmla="*/ 198234 w 1314177"/>
                  <a:gd name="connsiteY12" fmla="*/ 1094662 h 1095375"/>
                  <a:gd name="connsiteX13" fmla="*/ 182547 w 1314177"/>
                  <a:gd name="connsiteY13" fmla="*/ 1095375 h 1095375"/>
                  <a:gd name="connsiteX14" fmla="*/ 7844 w 1314177"/>
                  <a:gd name="connsiteY14" fmla="*/ 1052569 h 1095375"/>
                  <a:gd name="connsiteX15" fmla="*/ 0 w 1314177"/>
                  <a:gd name="connsiteY15" fmla="*/ 1039014 h 1095375"/>
                  <a:gd name="connsiteX16" fmla="*/ 0 w 1314177"/>
                  <a:gd name="connsiteY16" fmla="*/ 996207 h 1095375"/>
                  <a:gd name="connsiteX17" fmla="*/ 31375 w 1314177"/>
                  <a:gd name="connsiteY17" fmla="*/ 1005482 h 1095375"/>
                  <a:gd name="connsiteX18" fmla="*/ 31375 w 1314177"/>
                  <a:gd name="connsiteY18" fmla="*/ 1029739 h 1095375"/>
                  <a:gd name="connsiteX19" fmla="*/ 181834 w 1314177"/>
                  <a:gd name="connsiteY19" fmla="*/ 1063984 h 1095375"/>
                  <a:gd name="connsiteX20" fmla="*/ 181834 w 1314177"/>
                  <a:gd name="connsiteY20" fmla="*/ 942700 h 1095375"/>
                  <a:gd name="connsiteX21" fmla="*/ 188964 w 1314177"/>
                  <a:gd name="connsiteY21" fmla="*/ 929858 h 1095375"/>
                  <a:gd name="connsiteX22" fmla="*/ 201087 w 1314177"/>
                  <a:gd name="connsiteY22" fmla="*/ 927718 h 1095375"/>
                  <a:gd name="connsiteX23" fmla="*/ 262411 w 1314177"/>
                  <a:gd name="connsiteY23" fmla="*/ 931285 h 1095375"/>
                  <a:gd name="connsiteX24" fmla="*/ 325875 w 1314177"/>
                  <a:gd name="connsiteY24" fmla="*/ 924150 h 1095375"/>
                  <a:gd name="connsiteX25" fmla="*/ 330153 w 1314177"/>
                  <a:gd name="connsiteY25" fmla="*/ 792165 h 1095375"/>
                  <a:gd name="connsiteX26" fmla="*/ 335145 w 1314177"/>
                  <a:gd name="connsiteY26" fmla="*/ 779323 h 1095375"/>
                  <a:gd name="connsiteX27" fmla="*/ 347980 w 1314177"/>
                  <a:gd name="connsiteY27" fmla="*/ 775042 h 1095375"/>
                  <a:gd name="connsiteX28" fmla="*/ 397182 w 1314177"/>
                  <a:gd name="connsiteY28" fmla="*/ 764341 h 1095375"/>
                  <a:gd name="connsiteX29" fmla="*/ 379355 w 1314177"/>
                  <a:gd name="connsiteY29" fmla="*/ 738657 h 1095375"/>
                  <a:gd name="connsiteX30" fmla="*/ 342276 w 1314177"/>
                  <a:gd name="connsiteY30" fmla="*/ 680869 h 1095375"/>
                  <a:gd name="connsiteX31" fmla="*/ 336571 w 1314177"/>
                  <a:gd name="connsiteY31" fmla="*/ 626648 h 1095375"/>
                  <a:gd name="connsiteX32" fmla="*/ 335858 w 1314177"/>
                  <a:gd name="connsiteY32" fmla="*/ 600250 h 1095375"/>
                  <a:gd name="connsiteX33" fmla="*/ 333719 w 1314177"/>
                  <a:gd name="connsiteY33" fmla="*/ 585982 h 1095375"/>
                  <a:gd name="connsiteX34" fmla="*/ 359389 w 1314177"/>
                  <a:gd name="connsiteY34" fmla="*/ 552450 h 1095375"/>
                  <a:gd name="connsiteX35" fmla="*/ 997350 w 1314177"/>
                  <a:gd name="connsiteY35" fmla="*/ 388938 h 1095375"/>
                  <a:gd name="connsiteX36" fmla="*/ 1269969 w 1314177"/>
                  <a:gd name="connsiteY36" fmla="*/ 544798 h 1095375"/>
                  <a:gd name="connsiteX37" fmla="*/ 1118672 w 1314177"/>
                  <a:gd name="connsiteY37" fmla="*/ 964474 h 1095375"/>
                  <a:gd name="connsiteX38" fmla="*/ 1091553 w 1314177"/>
                  <a:gd name="connsiteY38" fmla="*/ 973054 h 1095375"/>
                  <a:gd name="connsiteX39" fmla="*/ 1055870 w 1314177"/>
                  <a:gd name="connsiteY39" fmla="*/ 976628 h 1095375"/>
                  <a:gd name="connsiteX40" fmla="*/ 1135087 w 1314177"/>
                  <a:gd name="connsiteY40" fmla="*/ 792171 h 1095375"/>
                  <a:gd name="connsiteX41" fmla="*/ 796810 w 1314177"/>
                  <a:gd name="connsiteY41" fmla="*/ 544798 h 1095375"/>
                  <a:gd name="connsiteX42" fmla="*/ 778969 w 1314177"/>
                  <a:gd name="connsiteY42" fmla="*/ 518344 h 1095375"/>
                  <a:gd name="connsiteX43" fmla="*/ 768264 w 1314177"/>
                  <a:gd name="connsiteY43" fmla="*/ 500471 h 1095375"/>
                  <a:gd name="connsiteX44" fmla="*/ 997350 w 1314177"/>
                  <a:gd name="connsiteY44" fmla="*/ 388938 h 1095375"/>
                  <a:gd name="connsiteX45" fmla="*/ 297414 w 1314177"/>
                  <a:gd name="connsiteY45" fmla="*/ 0 h 1095375"/>
                  <a:gd name="connsiteX46" fmla="*/ 549729 w 1314177"/>
                  <a:gd name="connsiteY46" fmla="*/ 0 h 1095375"/>
                  <a:gd name="connsiteX47" fmla="*/ 565409 w 1314177"/>
                  <a:gd name="connsiteY47" fmla="*/ 3578 h 1095375"/>
                  <a:gd name="connsiteX48" fmla="*/ 574675 w 1314177"/>
                  <a:gd name="connsiteY48" fmla="*/ 9303 h 1095375"/>
                  <a:gd name="connsiteX49" fmla="*/ 568973 w 1314177"/>
                  <a:gd name="connsiteY49" fmla="*/ 11450 h 1095375"/>
                  <a:gd name="connsiteX50" fmla="*/ 529059 w 1314177"/>
                  <a:gd name="connsiteY50" fmla="*/ 74422 h 1095375"/>
                  <a:gd name="connsiteX51" fmla="*/ 529059 w 1314177"/>
                  <a:gd name="connsiteY51" fmla="*/ 234714 h 1095375"/>
                  <a:gd name="connsiteX52" fmla="*/ 460634 w 1314177"/>
                  <a:gd name="connsiteY52" fmla="*/ 234714 h 1095375"/>
                  <a:gd name="connsiteX53" fmla="*/ 381519 w 1314177"/>
                  <a:gd name="connsiteY53" fmla="*/ 319869 h 1095375"/>
                  <a:gd name="connsiteX54" fmla="*/ 369402 w 1314177"/>
                  <a:gd name="connsiteY54" fmla="*/ 327025 h 1095375"/>
                  <a:gd name="connsiteX55" fmla="*/ 360849 w 1314177"/>
                  <a:gd name="connsiteY55" fmla="*/ 319869 h 1095375"/>
                  <a:gd name="connsiteX56" fmla="*/ 360849 w 1314177"/>
                  <a:gd name="connsiteY56" fmla="*/ 234714 h 1095375"/>
                  <a:gd name="connsiteX57" fmla="*/ 297414 w 1314177"/>
                  <a:gd name="connsiteY57" fmla="*/ 234714 h 1095375"/>
                  <a:gd name="connsiteX58" fmla="*/ 260350 w 1314177"/>
                  <a:gd name="connsiteY58" fmla="*/ 197503 h 1095375"/>
                  <a:gd name="connsiteX59" fmla="*/ 260350 w 1314177"/>
                  <a:gd name="connsiteY59" fmla="*/ 37211 h 1095375"/>
                  <a:gd name="connsiteX60" fmla="*/ 297414 w 1314177"/>
                  <a:gd name="connsiteY60" fmla="*/ 0 h 109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1314177" h="1095375">
                    <a:moveTo>
                      <a:pt x="359389" y="552450"/>
                    </a:moveTo>
                    <a:cubicBezTo>
                      <a:pt x="362242" y="566719"/>
                      <a:pt x="365807" y="585268"/>
                      <a:pt x="367233" y="598110"/>
                    </a:cubicBezTo>
                    <a:cubicBezTo>
                      <a:pt x="367946" y="605244"/>
                      <a:pt x="367946" y="615233"/>
                      <a:pt x="367946" y="625934"/>
                    </a:cubicBezTo>
                    <a:cubicBezTo>
                      <a:pt x="368659" y="640203"/>
                      <a:pt x="369372" y="663746"/>
                      <a:pt x="371512" y="669454"/>
                    </a:cubicBezTo>
                    <a:cubicBezTo>
                      <a:pt x="377216" y="683722"/>
                      <a:pt x="388625" y="703699"/>
                      <a:pt x="401461" y="716540"/>
                    </a:cubicBezTo>
                    <a:cubicBezTo>
                      <a:pt x="414296" y="730096"/>
                      <a:pt x="434975" y="757206"/>
                      <a:pt x="427131" y="775756"/>
                    </a:cubicBezTo>
                    <a:cubicBezTo>
                      <a:pt x="422140" y="787171"/>
                      <a:pt x="402887" y="806433"/>
                      <a:pt x="362955" y="807147"/>
                    </a:cubicBezTo>
                    <a:cubicBezTo>
                      <a:pt x="363668" y="819989"/>
                      <a:pt x="364381" y="837111"/>
                      <a:pt x="364381" y="855661"/>
                    </a:cubicBezTo>
                    <a:cubicBezTo>
                      <a:pt x="364381" y="920583"/>
                      <a:pt x="355824" y="937706"/>
                      <a:pt x="347980" y="946267"/>
                    </a:cubicBezTo>
                    <a:cubicBezTo>
                      <a:pt x="340136" y="954115"/>
                      <a:pt x="323736" y="963389"/>
                      <a:pt x="260985" y="962676"/>
                    </a:cubicBezTo>
                    <a:cubicBezTo>
                      <a:pt x="251002" y="962676"/>
                      <a:pt x="229610" y="961963"/>
                      <a:pt x="213209" y="960536"/>
                    </a:cubicBezTo>
                    <a:cubicBezTo>
                      <a:pt x="213209" y="960536"/>
                      <a:pt x="213209" y="960536"/>
                      <a:pt x="213209" y="1078966"/>
                    </a:cubicBezTo>
                    <a:cubicBezTo>
                      <a:pt x="213209" y="1087527"/>
                      <a:pt x="206791" y="1093948"/>
                      <a:pt x="198234" y="1094662"/>
                    </a:cubicBezTo>
                    <a:cubicBezTo>
                      <a:pt x="197521" y="1094662"/>
                      <a:pt x="191817" y="1095375"/>
                      <a:pt x="182547" y="1095375"/>
                    </a:cubicBezTo>
                    <a:cubicBezTo>
                      <a:pt x="149032" y="1095375"/>
                      <a:pt x="71307" y="1091095"/>
                      <a:pt x="7844" y="1052569"/>
                    </a:cubicBezTo>
                    <a:cubicBezTo>
                      <a:pt x="2852" y="1049715"/>
                      <a:pt x="0" y="1044721"/>
                      <a:pt x="0" y="1039014"/>
                    </a:cubicBezTo>
                    <a:cubicBezTo>
                      <a:pt x="0" y="1039014"/>
                      <a:pt x="0" y="1039014"/>
                      <a:pt x="0" y="996207"/>
                    </a:cubicBezTo>
                    <a:cubicBezTo>
                      <a:pt x="11409" y="1000488"/>
                      <a:pt x="22105" y="1003342"/>
                      <a:pt x="31375" y="1005482"/>
                    </a:cubicBezTo>
                    <a:cubicBezTo>
                      <a:pt x="31375" y="1005482"/>
                      <a:pt x="31375" y="1005482"/>
                      <a:pt x="31375" y="1029739"/>
                    </a:cubicBezTo>
                    <a:cubicBezTo>
                      <a:pt x="86282" y="1059703"/>
                      <a:pt x="152598" y="1063984"/>
                      <a:pt x="181834" y="1063984"/>
                    </a:cubicBezTo>
                    <a:cubicBezTo>
                      <a:pt x="181834" y="1063984"/>
                      <a:pt x="181834" y="1063984"/>
                      <a:pt x="181834" y="942700"/>
                    </a:cubicBezTo>
                    <a:cubicBezTo>
                      <a:pt x="181834" y="937706"/>
                      <a:pt x="184686" y="932712"/>
                      <a:pt x="188964" y="929858"/>
                    </a:cubicBezTo>
                    <a:cubicBezTo>
                      <a:pt x="192530" y="927718"/>
                      <a:pt x="196808" y="927004"/>
                      <a:pt x="201087" y="927718"/>
                    </a:cubicBezTo>
                    <a:cubicBezTo>
                      <a:pt x="206078" y="928431"/>
                      <a:pt x="233175" y="930571"/>
                      <a:pt x="262411" y="931285"/>
                    </a:cubicBezTo>
                    <a:cubicBezTo>
                      <a:pt x="312327" y="931285"/>
                      <a:pt x="323736" y="925577"/>
                      <a:pt x="325875" y="924150"/>
                    </a:cubicBezTo>
                    <a:cubicBezTo>
                      <a:pt x="333719" y="912735"/>
                      <a:pt x="334432" y="846386"/>
                      <a:pt x="330153" y="792165"/>
                    </a:cubicBezTo>
                    <a:cubicBezTo>
                      <a:pt x="330153" y="787171"/>
                      <a:pt x="331580" y="782890"/>
                      <a:pt x="335145" y="779323"/>
                    </a:cubicBezTo>
                    <a:cubicBezTo>
                      <a:pt x="338710" y="776469"/>
                      <a:pt x="342989" y="774329"/>
                      <a:pt x="347980" y="775042"/>
                    </a:cubicBezTo>
                    <a:cubicBezTo>
                      <a:pt x="376503" y="778609"/>
                      <a:pt x="392191" y="770048"/>
                      <a:pt x="397182" y="764341"/>
                    </a:cubicBezTo>
                    <a:cubicBezTo>
                      <a:pt x="395043" y="759347"/>
                      <a:pt x="389339" y="749359"/>
                      <a:pt x="379355" y="738657"/>
                    </a:cubicBezTo>
                    <a:cubicBezTo>
                      <a:pt x="358676" y="718681"/>
                      <a:pt x="345841" y="689430"/>
                      <a:pt x="342276" y="680869"/>
                    </a:cubicBezTo>
                    <a:cubicBezTo>
                      <a:pt x="337997" y="670881"/>
                      <a:pt x="337284" y="653758"/>
                      <a:pt x="336571" y="626648"/>
                    </a:cubicBezTo>
                    <a:cubicBezTo>
                      <a:pt x="336571" y="616659"/>
                      <a:pt x="336571" y="607385"/>
                      <a:pt x="335858" y="600250"/>
                    </a:cubicBezTo>
                    <a:cubicBezTo>
                      <a:pt x="335145" y="596683"/>
                      <a:pt x="334432" y="591689"/>
                      <a:pt x="333719" y="585982"/>
                    </a:cubicBezTo>
                    <a:cubicBezTo>
                      <a:pt x="342989" y="575280"/>
                      <a:pt x="351546" y="563865"/>
                      <a:pt x="359389" y="552450"/>
                    </a:cubicBezTo>
                    <a:close/>
                    <a:moveTo>
                      <a:pt x="997350" y="388938"/>
                    </a:moveTo>
                    <a:cubicBezTo>
                      <a:pt x="1145078" y="388938"/>
                      <a:pt x="1232859" y="468298"/>
                      <a:pt x="1269969" y="544798"/>
                    </a:cubicBezTo>
                    <a:cubicBezTo>
                      <a:pt x="1397001" y="807900"/>
                      <a:pt x="1220013" y="928012"/>
                      <a:pt x="1118672" y="964474"/>
                    </a:cubicBezTo>
                    <a:cubicBezTo>
                      <a:pt x="1108681" y="968049"/>
                      <a:pt x="1099403" y="970909"/>
                      <a:pt x="1091553" y="973054"/>
                    </a:cubicBezTo>
                    <a:cubicBezTo>
                      <a:pt x="1071571" y="978058"/>
                      <a:pt x="1058725" y="979488"/>
                      <a:pt x="1055870" y="976628"/>
                    </a:cubicBezTo>
                    <a:cubicBezTo>
                      <a:pt x="1043738" y="961614"/>
                      <a:pt x="1175052" y="885115"/>
                      <a:pt x="1135087" y="792171"/>
                    </a:cubicBezTo>
                    <a:cubicBezTo>
                      <a:pt x="1135087" y="792171"/>
                      <a:pt x="913137" y="704232"/>
                      <a:pt x="796810" y="544798"/>
                    </a:cubicBezTo>
                    <a:cubicBezTo>
                      <a:pt x="790387" y="536218"/>
                      <a:pt x="784678" y="527639"/>
                      <a:pt x="778969" y="518344"/>
                    </a:cubicBezTo>
                    <a:cubicBezTo>
                      <a:pt x="775400" y="512625"/>
                      <a:pt x="771832" y="506190"/>
                      <a:pt x="768264" y="500471"/>
                    </a:cubicBezTo>
                    <a:cubicBezTo>
                      <a:pt x="760413" y="465438"/>
                      <a:pt x="830352" y="388938"/>
                      <a:pt x="997350" y="388938"/>
                    </a:cubicBezTo>
                    <a:close/>
                    <a:moveTo>
                      <a:pt x="297414" y="0"/>
                    </a:moveTo>
                    <a:cubicBezTo>
                      <a:pt x="549729" y="0"/>
                      <a:pt x="549729" y="0"/>
                      <a:pt x="549729" y="0"/>
                    </a:cubicBezTo>
                    <a:cubicBezTo>
                      <a:pt x="555431" y="0"/>
                      <a:pt x="560420" y="1431"/>
                      <a:pt x="565409" y="3578"/>
                    </a:cubicBezTo>
                    <a:cubicBezTo>
                      <a:pt x="568260" y="5009"/>
                      <a:pt x="571824" y="7156"/>
                      <a:pt x="574675" y="9303"/>
                    </a:cubicBezTo>
                    <a:cubicBezTo>
                      <a:pt x="572537" y="10018"/>
                      <a:pt x="570399" y="10734"/>
                      <a:pt x="568973" y="11450"/>
                    </a:cubicBezTo>
                    <a:cubicBezTo>
                      <a:pt x="544027" y="22183"/>
                      <a:pt x="529059" y="46514"/>
                      <a:pt x="529059" y="74422"/>
                    </a:cubicBezTo>
                    <a:cubicBezTo>
                      <a:pt x="529059" y="74422"/>
                      <a:pt x="529059" y="74422"/>
                      <a:pt x="529059" y="234714"/>
                    </a:cubicBezTo>
                    <a:cubicBezTo>
                      <a:pt x="460634" y="234714"/>
                      <a:pt x="460634" y="234714"/>
                      <a:pt x="460634" y="234714"/>
                    </a:cubicBezTo>
                    <a:cubicBezTo>
                      <a:pt x="428560" y="266916"/>
                      <a:pt x="392210" y="309135"/>
                      <a:pt x="381519" y="319869"/>
                    </a:cubicBezTo>
                    <a:cubicBezTo>
                      <a:pt x="376529" y="324878"/>
                      <a:pt x="372253" y="327025"/>
                      <a:pt x="369402" y="327025"/>
                    </a:cubicBezTo>
                    <a:cubicBezTo>
                      <a:pt x="362987" y="327025"/>
                      <a:pt x="360849" y="319869"/>
                      <a:pt x="360849" y="319869"/>
                    </a:cubicBezTo>
                    <a:cubicBezTo>
                      <a:pt x="360849" y="234714"/>
                      <a:pt x="360849" y="234714"/>
                      <a:pt x="360849" y="234714"/>
                    </a:cubicBezTo>
                    <a:cubicBezTo>
                      <a:pt x="297414" y="234714"/>
                      <a:pt x="297414" y="234714"/>
                      <a:pt x="297414" y="234714"/>
                    </a:cubicBezTo>
                    <a:cubicBezTo>
                      <a:pt x="276744" y="234714"/>
                      <a:pt x="260350" y="218255"/>
                      <a:pt x="260350" y="197503"/>
                    </a:cubicBezTo>
                    <a:cubicBezTo>
                      <a:pt x="260350" y="37211"/>
                      <a:pt x="260350" y="37211"/>
                      <a:pt x="260350" y="37211"/>
                    </a:cubicBezTo>
                    <a:cubicBezTo>
                      <a:pt x="260350" y="16459"/>
                      <a:pt x="276744" y="0"/>
                      <a:pt x="297414"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grpSp>
      <p:grpSp>
        <p:nvGrpSpPr>
          <p:cNvPr id="8" name="Group 7">
            <a:extLst>
              <a:ext uri="{FF2B5EF4-FFF2-40B4-BE49-F238E27FC236}">
                <a16:creationId xmlns:a16="http://schemas.microsoft.com/office/drawing/2014/main" id="{8745ACB4-8FF3-4EE0-94B4-FB9BF6B11016}"/>
              </a:ext>
            </a:extLst>
          </p:cNvPr>
          <p:cNvGrpSpPr/>
          <p:nvPr/>
        </p:nvGrpSpPr>
        <p:grpSpPr>
          <a:xfrm>
            <a:off x="5777877" y="4310086"/>
            <a:ext cx="5814855" cy="2038352"/>
            <a:chOff x="5777877" y="4293927"/>
            <a:chExt cx="5814855" cy="2038352"/>
          </a:xfrm>
        </p:grpSpPr>
        <p:sp>
          <p:nvSpPr>
            <p:cNvPr id="31" name="Content Placeholder 3">
              <a:extLst>
                <a:ext uri="{FF2B5EF4-FFF2-40B4-BE49-F238E27FC236}">
                  <a16:creationId xmlns:a16="http://schemas.microsoft.com/office/drawing/2014/main" id="{0615A93C-74B6-46E0-9291-50D824B043B4}"/>
                </a:ext>
              </a:extLst>
            </p:cNvPr>
            <p:cNvSpPr txBox="1">
              <a:spLocks/>
            </p:cNvSpPr>
            <p:nvPr/>
          </p:nvSpPr>
          <p:spPr>
            <a:xfrm>
              <a:off x="5777877" y="4835275"/>
              <a:ext cx="5814855" cy="1497004"/>
            </a:xfrm>
            <a:prstGeom prst="rect">
              <a:avLst/>
            </a:prstGeom>
          </p:spPr>
          <p:txBody>
            <a:bodyPr wrap="square" lIns="0" tIns="0" rIns="0" bIns="0" numCol="2">
              <a:noAutofit/>
            </a:bodyPr>
            <a:lstStyle/>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Washington Council of Presidents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Independent Colleges of Washington</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Washington State Community and Technical Colleges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University of Washington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Washington State University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Student Achievement Council</a:t>
              </a:r>
            </a:p>
            <a:p>
              <a:pPr marL="324000" lvl="1" indent="-216000">
                <a:buClr>
                  <a:schemeClr val="tx2">
                    <a:lumMod val="100000"/>
                  </a:schemeClr>
                </a:buClr>
                <a:buSzPct val="100000"/>
                <a:buFont typeface="Trebuchet MS" panose="020B0603020202020204" pitchFamily="34" charset="0"/>
                <a:buChar char="•"/>
              </a:pPr>
              <a:endParaRPr lang="en-US" sz="1200" dirty="0">
                <a:solidFill>
                  <a:schemeClr val="tx1">
                    <a:lumMod val="100000"/>
                  </a:schemeClr>
                </a:solidFill>
                <a:latin typeface="Trebuchet MS" panose="020B0603020202020204" pitchFamily="34" charset="0"/>
              </a:endParaRP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King County Public Health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Spokane County Public Health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Whitman County Public Health reps.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Department of Health</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Labor &amp; Industries</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Roundtable</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Challenge Seattle</a:t>
              </a:r>
            </a:p>
            <a:p>
              <a:pPr lvl="1">
                <a:buClr>
                  <a:schemeClr val="tx2">
                    <a:lumMod val="100000"/>
                  </a:schemeClr>
                </a:buClr>
                <a:buSzPct val="100000"/>
              </a:pPr>
              <a:endParaRPr lang="en-US" sz="1200" i="1" dirty="0">
                <a:solidFill>
                  <a:schemeClr val="tx1">
                    <a:lumMod val="100000"/>
                  </a:schemeClr>
                </a:solidFill>
              </a:endParaRPr>
            </a:p>
          </p:txBody>
        </p:sp>
        <p:sp>
          <p:nvSpPr>
            <p:cNvPr id="5" name="Rectangle 4">
              <a:extLst>
                <a:ext uri="{FF2B5EF4-FFF2-40B4-BE49-F238E27FC236}">
                  <a16:creationId xmlns:a16="http://schemas.microsoft.com/office/drawing/2014/main" id="{3045018F-8EFD-40DA-BA99-FD5FD2813BEB}"/>
                </a:ext>
              </a:extLst>
            </p:cNvPr>
            <p:cNvSpPr/>
            <p:nvPr/>
          </p:nvSpPr>
          <p:spPr>
            <a:xfrm>
              <a:off x="5777877" y="4293927"/>
              <a:ext cx="5814855" cy="338554"/>
            </a:xfrm>
            <a:prstGeom prst="rect">
              <a:avLst/>
            </a:prstGeom>
          </p:spPr>
          <p:txBody>
            <a:bodyPr wrap="square">
              <a:spAutoFit/>
            </a:bodyPr>
            <a:lstStyle/>
            <a:p>
              <a:pPr>
                <a:buSzPct val="100000"/>
                <a:buFont typeface="Trebuchet MS" panose="020B0603020202020204" pitchFamily="34" charset="0"/>
                <a:buChar char="​"/>
              </a:pPr>
              <a:r>
                <a:rPr lang="en-US" sz="1600" b="1" dirty="0">
                  <a:solidFill>
                    <a:schemeClr val="tx2"/>
                  </a:solidFill>
                  <a:sym typeface="Trebuchet MS"/>
                </a:rPr>
                <a:t>Who | People engaged for development </a:t>
              </a:r>
            </a:p>
          </p:txBody>
        </p:sp>
      </p:grpSp>
      <p:grpSp>
        <p:nvGrpSpPr>
          <p:cNvPr id="7" name="Group 6">
            <a:extLst>
              <a:ext uri="{FF2B5EF4-FFF2-40B4-BE49-F238E27FC236}">
                <a16:creationId xmlns:a16="http://schemas.microsoft.com/office/drawing/2014/main" id="{F417AE85-455D-47EB-9430-D339A9E172FB}"/>
              </a:ext>
            </a:extLst>
          </p:cNvPr>
          <p:cNvGrpSpPr/>
          <p:nvPr/>
        </p:nvGrpSpPr>
        <p:grpSpPr>
          <a:xfrm>
            <a:off x="5777877" y="2046665"/>
            <a:ext cx="5814855" cy="2016238"/>
            <a:chOff x="5777877" y="1952536"/>
            <a:chExt cx="5814855" cy="2016238"/>
          </a:xfrm>
        </p:grpSpPr>
        <p:sp>
          <p:nvSpPr>
            <p:cNvPr id="11" name="Content Placeholder 3"/>
            <p:cNvSpPr txBox="1">
              <a:spLocks/>
            </p:cNvSpPr>
            <p:nvPr/>
          </p:nvSpPr>
          <p:spPr>
            <a:xfrm>
              <a:off x="5777877" y="2306781"/>
              <a:ext cx="5814855" cy="1661993"/>
            </a:xfrm>
            <a:prstGeom prst="rect">
              <a:avLst/>
            </a:prstGeom>
          </p:spPr>
          <p:txBody>
            <a:bodyPr wrap="square" lIns="0" tIns="0" rIns="0" bIns="0">
              <a:spAutoFit/>
            </a:bodyPr>
            <a:lstStyle/>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Developed based on interviews with public health and university leaders in addition to incorporating effective practices seen globally</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Built off prior work including: </a:t>
              </a:r>
            </a:p>
            <a:p>
              <a:pPr marL="648000" lvl="2"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Higher education institution work preparing for and executing reopening under the Governor's "Safe Start" measures</a:t>
              </a:r>
            </a:p>
            <a:p>
              <a:pPr marL="648000" lvl="2"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Higher Ed Reopening Matrix developed by the Higher Ed Leaders Re-Opening Workgroup</a:t>
              </a:r>
            </a:p>
            <a:p>
              <a:pPr marL="648000" lvl="2"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WA Private Sector Employer Checklists</a:t>
              </a:r>
            </a:p>
            <a:p>
              <a:pPr marL="648000" lvl="2"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CDC and WA Labor &amp; Industries guidelines</a:t>
              </a:r>
            </a:p>
          </p:txBody>
        </p:sp>
        <p:sp>
          <p:nvSpPr>
            <p:cNvPr id="45" name="Rectangle 44">
              <a:extLst>
                <a:ext uri="{FF2B5EF4-FFF2-40B4-BE49-F238E27FC236}">
                  <a16:creationId xmlns:a16="http://schemas.microsoft.com/office/drawing/2014/main" id="{84303A26-B4C7-42B6-BC0B-211FB37B4643}"/>
                </a:ext>
              </a:extLst>
            </p:cNvPr>
            <p:cNvSpPr/>
            <p:nvPr/>
          </p:nvSpPr>
          <p:spPr>
            <a:xfrm>
              <a:off x="5777877" y="1952536"/>
              <a:ext cx="5814855" cy="338554"/>
            </a:xfrm>
            <a:prstGeom prst="rect">
              <a:avLst/>
            </a:prstGeom>
          </p:spPr>
          <p:txBody>
            <a:bodyPr wrap="square">
              <a:spAutoFit/>
            </a:bodyPr>
            <a:lstStyle/>
            <a:p>
              <a:pPr>
                <a:buSzPct val="100000"/>
                <a:buFont typeface="Trebuchet MS" panose="020B0603020202020204" pitchFamily="34" charset="0"/>
                <a:buChar char="​"/>
              </a:pPr>
              <a:r>
                <a:rPr lang="en-US" sz="1600" b="1" dirty="0">
                  <a:solidFill>
                    <a:schemeClr val="tx2"/>
                  </a:solidFill>
                  <a:sym typeface="Trebuchet MS"/>
                </a:rPr>
                <a:t>How | Process for development</a:t>
              </a:r>
            </a:p>
          </p:txBody>
        </p:sp>
      </p:grpSp>
      <p:grpSp>
        <p:nvGrpSpPr>
          <p:cNvPr id="6" name="Group 5">
            <a:extLst>
              <a:ext uri="{FF2B5EF4-FFF2-40B4-BE49-F238E27FC236}">
                <a16:creationId xmlns:a16="http://schemas.microsoft.com/office/drawing/2014/main" id="{670DB100-51E2-47D0-A094-AED48A62911F}"/>
              </a:ext>
            </a:extLst>
          </p:cNvPr>
          <p:cNvGrpSpPr/>
          <p:nvPr/>
        </p:nvGrpSpPr>
        <p:grpSpPr>
          <a:xfrm>
            <a:off x="5777877" y="714795"/>
            <a:ext cx="5814855" cy="1084687"/>
            <a:chOff x="5777877" y="310741"/>
            <a:chExt cx="5814855" cy="1084687"/>
          </a:xfrm>
        </p:grpSpPr>
        <p:sp>
          <p:nvSpPr>
            <p:cNvPr id="10" name="Content Placeholder 3"/>
            <p:cNvSpPr txBox="1">
              <a:spLocks/>
            </p:cNvSpPr>
            <p:nvPr/>
          </p:nvSpPr>
          <p:spPr>
            <a:xfrm>
              <a:off x="5777877" y="656764"/>
              <a:ext cx="5814855" cy="738664"/>
            </a:xfrm>
            <a:prstGeom prst="rect">
              <a:avLst/>
            </a:prstGeom>
          </p:spPr>
          <p:txBody>
            <a:bodyPr wrap="square" lIns="0" tIns="0" rIns="0" bIns="0">
              <a:spAutoFit/>
            </a:bodyPr>
            <a:lstStyle/>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Instill confidence in key stakeholders about the development of higher education institutions' back-to-school plans in Washington</a:t>
              </a:r>
            </a:p>
            <a:p>
              <a:pPr marL="324000" lvl="1" indent="-216000">
                <a:buClr>
                  <a:schemeClr val="tx2">
                    <a:lumMod val="100000"/>
                  </a:schemeClr>
                </a:buClr>
                <a:buSzPct val="100000"/>
                <a:buFont typeface="Trebuchet MS" panose="020B0603020202020204" pitchFamily="34" charset="0"/>
                <a:buChar char="•"/>
              </a:pPr>
              <a:r>
                <a:rPr lang="en-US" sz="1200" dirty="0">
                  <a:solidFill>
                    <a:schemeClr val="tx1">
                      <a:lumMod val="100000"/>
                    </a:schemeClr>
                  </a:solidFill>
                  <a:latin typeface="Trebuchet MS" panose="020B0603020202020204" pitchFamily="34" charset="0"/>
                </a:rPr>
                <a:t>Align how higher education institutions in Washington are approaching and developing back-to-school plans </a:t>
              </a:r>
            </a:p>
          </p:txBody>
        </p:sp>
        <p:sp>
          <p:nvSpPr>
            <p:cNvPr id="46" name="Rectangle 45">
              <a:extLst>
                <a:ext uri="{FF2B5EF4-FFF2-40B4-BE49-F238E27FC236}">
                  <a16:creationId xmlns:a16="http://schemas.microsoft.com/office/drawing/2014/main" id="{DCA9227E-3000-4D1A-B99E-E2CD1C217C73}"/>
                </a:ext>
              </a:extLst>
            </p:cNvPr>
            <p:cNvSpPr/>
            <p:nvPr/>
          </p:nvSpPr>
          <p:spPr>
            <a:xfrm>
              <a:off x="5777877" y="310741"/>
              <a:ext cx="5814855" cy="338554"/>
            </a:xfrm>
            <a:prstGeom prst="rect">
              <a:avLst/>
            </a:prstGeom>
          </p:spPr>
          <p:txBody>
            <a:bodyPr wrap="square">
              <a:spAutoFit/>
            </a:bodyPr>
            <a:lstStyle/>
            <a:p>
              <a:pPr>
                <a:buSzPct val="100000"/>
                <a:buFont typeface="Trebuchet MS" panose="020B0603020202020204" pitchFamily="34" charset="0"/>
                <a:buChar char="​"/>
              </a:pPr>
              <a:r>
                <a:rPr lang="en-US" sz="1600" b="1" dirty="0">
                  <a:solidFill>
                    <a:schemeClr val="tx2"/>
                  </a:solidFill>
                  <a:sym typeface="Trebuchet MS"/>
                </a:rPr>
                <a:t>Why | Reason for development</a:t>
              </a:r>
            </a:p>
          </p:txBody>
        </p:sp>
      </p:grpSp>
      <p:sp>
        <p:nvSpPr>
          <p:cNvPr id="9" name="Rectangle 8">
            <a:extLst>
              <a:ext uri="{FF2B5EF4-FFF2-40B4-BE49-F238E27FC236}">
                <a16:creationId xmlns:a16="http://schemas.microsoft.com/office/drawing/2014/main" id="{28B5B563-11AB-46B0-A7BA-03E9962A1DAA}"/>
              </a:ext>
            </a:extLst>
          </p:cNvPr>
          <p:cNvSpPr/>
          <p:nvPr/>
        </p:nvSpPr>
        <p:spPr>
          <a:xfrm>
            <a:off x="5687688" y="4583597"/>
            <a:ext cx="6293904" cy="276999"/>
          </a:xfrm>
          <a:prstGeom prst="rect">
            <a:avLst/>
          </a:prstGeom>
        </p:spPr>
        <p:txBody>
          <a:bodyPr wrap="square">
            <a:spAutoFit/>
          </a:bodyPr>
          <a:lstStyle/>
          <a:p>
            <a:pPr marL="108000" lvl="1">
              <a:buClr>
                <a:schemeClr val="tx2">
                  <a:lumMod val="100000"/>
                </a:schemeClr>
              </a:buClr>
              <a:buSzPct val="100000"/>
            </a:pPr>
            <a:r>
              <a:rPr lang="en-US" sz="1200" dirty="0">
                <a:solidFill>
                  <a:schemeClr val="tx1">
                    <a:lumMod val="100000"/>
                  </a:schemeClr>
                </a:solidFill>
                <a:latin typeface="Trebuchet MS" panose="020B0603020202020204" pitchFamily="34" charset="0"/>
              </a:rPr>
              <a:t>We spoke with individuals from the organizations below and incorporated their input:</a:t>
            </a:r>
          </a:p>
        </p:txBody>
      </p:sp>
    </p:spTree>
    <p:custDataLst>
      <p:tags r:id="rId1"/>
    </p:custDataLst>
    <p:extLst>
      <p:ext uri="{BB962C8B-B14F-4D97-AF65-F5344CB8AC3E}">
        <p14:creationId xmlns:p14="http://schemas.microsoft.com/office/powerpoint/2010/main" val="26044761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52DCDC0-0637-4012-A6A0-9B4C7183EFC0}"/>
              </a:ext>
            </a:extLst>
          </p:cNvPr>
          <p:cNvGraphicFramePr>
            <a:graphicFrameLocks noChangeAspect="1"/>
          </p:cNvGraphicFramePr>
          <p:nvPr>
            <p:custDataLst>
              <p:tags r:id="rId2"/>
            </p:custDataLst>
            <p:extLst>
              <p:ext uri="{D42A27DB-BD31-4B8C-83A1-F6EECF244321}">
                <p14:modId xmlns:p14="http://schemas.microsoft.com/office/powerpoint/2010/main" val="42927405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622" imgH="623" progId="TCLayout.ActiveDocument.1">
                  <p:embed/>
                </p:oleObj>
              </mc:Choice>
              <mc:Fallback>
                <p:oleObj name="think-cell Slide" r:id="rId6" imgW="622" imgH="623" progId="TCLayout.ActiveDocument.1">
                  <p:embed/>
                  <p:pic>
                    <p:nvPicPr>
                      <p:cNvPr id="4" name="Object 3" hidden="1">
                        <a:extLst>
                          <a:ext uri="{FF2B5EF4-FFF2-40B4-BE49-F238E27FC236}">
                            <a16:creationId xmlns:a16="http://schemas.microsoft.com/office/drawing/2014/main" id="{852DCDC0-0637-4012-A6A0-9B4C7183EFC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80F1A15-6A69-440C-953D-4CC9ADDE84E9}"/>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10933350" cy="332399"/>
          </a:xfrm>
        </p:spPr>
        <p:txBody>
          <a:bodyPr/>
          <a:lstStyle/>
          <a:p>
            <a:pPr>
              <a:spcAft>
                <a:spcPts val="600"/>
              </a:spcAft>
            </a:pPr>
            <a:r>
              <a:rPr lang="en-US" dirty="0"/>
              <a:t>Aligned statement from higher education institutions in Washington State (I/II)</a:t>
            </a:r>
            <a:endParaRPr lang="en-US" b="1" dirty="0">
              <a:solidFill>
                <a:srgbClr val="575757"/>
              </a:solidFill>
            </a:endParaRPr>
          </a:p>
        </p:txBody>
      </p:sp>
      <p:sp>
        <p:nvSpPr>
          <p:cNvPr id="5" name="Rectangle 4">
            <a:extLst>
              <a:ext uri="{FF2B5EF4-FFF2-40B4-BE49-F238E27FC236}">
                <a16:creationId xmlns:a16="http://schemas.microsoft.com/office/drawing/2014/main" id="{7267198A-C048-4EF7-83DE-C678AD0646BF}"/>
              </a:ext>
            </a:extLst>
          </p:cNvPr>
          <p:cNvSpPr/>
          <p:nvPr/>
        </p:nvSpPr>
        <p:spPr>
          <a:xfrm>
            <a:off x="545508" y="1351314"/>
            <a:ext cx="11017842" cy="4219737"/>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solidFill>
                  <a:schemeClr val="tx1"/>
                </a:solidFill>
              </a:rPr>
              <a:t>The objective of this document is to serve as a set of guiding principles higher education institutions can align on to instill confidence in students, parents, staff, faculty, communities, and public sector leaders in back-to-school planning. These higher education institutions aim to fulfill their mission to p</a:t>
            </a:r>
            <a:r>
              <a:rPr lang="en-US" sz="1400" dirty="0">
                <a:solidFill>
                  <a:schemeClr val="tx1">
                    <a:lumMod val="100000"/>
                  </a:schemeClr>
                </a:solidFill>
              </a:rPr>
              <a:t>repare students of all ages and backgrounds for better livelihoods, emphasizing the benefits that completing college education brings for individuals and society, particularly in fields critical to our State's recovery</a:t>
            </a:r>
            <a:r>
              <a:rPr lang="en-US" sz="1400" dirty="0">
                <a:solidFill>
                  <a:schemeClr val="tx1"/>
                </a:solidFill>
              </a:rPr>
              <a:t>. It is critical to ensure equitable outcomes and mitigate any disproportionate impacts on a given population. This document was developed in partnership with 50</a:t>
            </a:r>
            <a:r>
              <a:rPr lang="en-US" sz="1400" baseline="30000" dirty="0">
                <a:solidFill>
                  <a:schemeClr val="tx1"/>
                </a:solidFill>
              </a:rPr>
              <a:t>1</a:t>
            </a:r>
            <a:r>
              <a:rPr lang="en-US" sz="1400" dirty="0">
                <a:solidFill>
                  <a:schemeClr val="tx1"/>
                </a:solidFill>
              </a:rPr>
              <a:t> higher education institutions in Washington State representing ~550k</a:t>
            </a:r>
            <a:r>
              <a:rPr lang="en-US" sz="1400" baseline="30000" dirty="0">
                <a:solidFill>
                  <a:schemeClr val="tx1"/>
                </a:solidFill>
              </a:rPr>
              <a:t>1</a:t>
            </a:r>
            <a:r>
              <a:rPr lang="en-US" sz="1400" dirty="0">
                <a:solidFill>
                  <a:schemeClr val="tx1"/>
                </a:solidFill>
              </a:rPr>
              <a:t> students.</a:t>
            </a:r>
          </a:p>
          <a:p>
            <a:endParaRPr lang="en-US" sz="1400" dirty="0">
              <a:solidFill>
                <a:srgbClr val="575757"/>
              </a:solidFill>
            </a:endParaRPr>
          </a:p>
          <a:p>
            <a:r>
              <a:rPr lang="en-US" sz="1400" dirty="0">
                <a:solidFill>
                  <a:srgbClr val="575757"/>
                </a:solidFill>
              </a:rPr>
              <a:t>Higher education institutions in Washington are also a key economic driver of communities across the state. The reopening of higher education institutions will play a crucial part in the economic recovery of Washington State as a whole both in terms of economic impact on Washington State and providing Washington employers with the highly trained talent they need to recover and thrive. </a:t>
            </a:r>
          </a:p>
          <a:p>
            <a:endParaRPr lang="en-US" sz="1400" dirty="0">
              <a:solidFill>
                <a:srgbClr val="575757"/>
              </a:solidFill>
            </a:endParaRPr>
          </a:p>
          <a:p>
            <a:r>
              <a:rPr lang="en-US" sz="1400" dirty="0">
                <a:solidFill>
                  <a:srgbClr val="575757"/>
                </a:solidFill>
              </a:rPr>
              <a:t>In a COVID-19 environment, we as the higher education institutions in Washington State will seek to:</a:t>
            </a:r>
          </a:p>
          <a:p>
            <a:endParaRPr lang="en-US" sz="1400" dirty="0">
              <a:solidFill>
                <a:srgbClr val="575757"/>
              </a:solidFill>
            </a:endParaRPr>
          </a:p>
          <a:p>
            <a:pPr marL="324000" lvl="1" indent="-216000">
              <a:spcAft>
                <a:spcPts val="700"/>
              </a:spcAft>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Promote safe and healthy environments both for the people in our surrounding communities and on-campus for our students, staff, and faculty</a:t>
            </a:r>
          </a:p>
          <a:p>
            <a:pPr marL="324000" lvl="1" indent="-216000">
              <a:spcAft>
                <a:spcPts val="700"/>
              </a:spcAft>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Partner with public health officials to ensure we are guided by what keeps our communities safe, building on prior work in partnership with our local health departments to help us effectively plan and implement health and safety protocols</a:t>
            </a:r>
          </a:p>
          <a:p>
            <a:pPr marL="324000" lvl="1" indent="-216000">
              <a:spcAft>
                <a:spcPts val="700"/>
              </a:spcAft>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Use data- and science-driven decision-making to make informed choices and prepare in the face of uncertainty</a:t>
            </a:r>
          </a:p>
          <a:p>
            <a:pPr marL="324000" lvl="1" indent="-216000">
              <a:spcAft>
                <a:spcPts val="700"/>
              </a:spcAft>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Develop detailed implementation plans that meet the needs of each school's relevant community environments and that can flexibly adapt to changing circumstances</a:t>
            </a:r>
          </a:p>
        </p:txBody>
      </p:sp>
      <p:sp>
        <p:nvSpPr>
          <p:cNvPr id="9" name="ee4pFootnotes">
            <a:extLst>
              <a:ext uri="{FF2B5EF4-FFF2-40B4-BE49-F238E27FC236}">
                <a16:creationId xmlns:a16="http://schemas.microsoft.com/office/drawing/2014/main" id="{4A4A4F32-0FE1-459F-AF2F-5A3748DB5642}"/>
              </a:ext>
            </a:extLst>
          </p:cNvPr>
          <p:cNvSpPr>
            <a:spLocks noChangeArrowheads="1"/>
          </p:cNvSpPr>
          <p:nvPr/>
        </p:nvSpPr>
        <p:spPr bwMode="auto">
          <a:xfrm>
            <a:off x="629398" y="6207549"/>
            <a:ext cx="10247149" cy="276999"/>
          </a:xfrm>
          <a:prstGeom prst="rect">
            <a:avLst/>
          </a:prstGeom>
          <a:noFill/>
          <a:ln w="9525" algn="ctr">
            <a:noFill/>
            <a:miter lim="800000"/>
            <a:headEnd type="none" w="lg" len="lg"/>
            <a:tailEnd type="none" w="lg" len="lg"/>
          </a:ln>
        </p:spPr>
        <p:txBody>
          <a:bodyPr vert="horz" wrap="square" lIns="0" tIns="0" rIns="0" bIns="0" anchor="b" anchorCtr="0">
            <a:spAutoFit/>
          </a:bodyPr>
          <a:lstStyle/>
          <a:p>
            <a:pPr marL="228600" indent="-228600">
              <a:lnSpc>
                <a:spcPct val="90000"/>
              </a:lnSpc>
              <a:buAutoNum type="arabicPeriod"/>
            </a:pPr>
            <a:r>
              <a:rPr lang="en-US" sz="1000" dirty="0">
                <a:solidFill>
                  <a:srgbClr val="7F7F7F"/>
                </a:solidFill>
                <a:latin typeface="Trebuchet MS" panose="020B0603020202020204" pitchFamily="34" charset="0"/>
                <a:cs typeface="Arial" pitchFamily="34" charset="0"/>
              </a:rPr>
              <a:t>From Jan </a:t>
            </a:r>
            <a:r>
              <a:rPr lang="en-US" sz="1000" dirty="0" err="1">
                <a:solidFill>
                  <a:srgbClr val="7F7F7F"/>
                </a:solidFill>
                <a:latin typeface="Trebuchet MS" panose="020B0603020202020204" pitchFamily="34" charset="0"/>
                <a:cs typeface="Arial" pitchFamily="34" charset="0"/>
              </a:rPr>
              <a:t>Yoshiwara</a:t>
            </a:r>
            <a:r>
              <a:rPr lang="en-US" sz="1000" dirty="0">
                <a:solidFill>
                  <a:srgbClr val="7F7F7F"/>
                </a:solidFill>
                <a:latin typeface="Trebuchet MS" panose="020B0603020202020204" pitchFamily="34" charset="0"/>
                <a:cs typeface="Arial" pitchFamily="34" charset="0"/>
              </a:rPr>
              <a:t>: </a:t>
            </a:r>
            <a:r>
              <a:rPr lang="en-US" sz="1000" dirty="0" err="1">
                <a:solidFill>
                  <a:srgbClr val="7F7F7F"/>
                </a:solidFill>
                <a:latin typeface="Trebuchet MS" panose="020B0603020202020204" pitchFamily="34" charset="0"/>
                <a:cs typeface="Arial" pitchFamily="34" charset="0"/>
              </a:rPr>
              <a:t>SBCTC</a:t>
            </a:r>
            <a:r>
              <a:rPr lang="en-US" sz="1000" dirty="0">
                <a:solidFill>
                  <a:srgbClr val="7F7F7F"/>
                </a:solidFill>
                <a:latin typeface="Trebuchet MS" panose="020B0603020202020204" pitchFamily="34" charset="0"/>
                <a:cs typeface="Arial" pitchFamily="34" charset="0"/>
              </a:rPr>
              <a:t> has 34 colleges with 100 locations, 360K students with 21K employees; From Terri Standish-Kuon: </a:t>
            </a:r>
            <a:r>
              <a:rPr lang="en-US" sz="1000" dirty="0" err="1">
                <a:solidFill>
                  <a:srgbClr val="7F7F7F"/>
                </a:solidFill>
                <a:latin typeface="Trebuchet MS" panose="020B0603020202020204" pitchFamily="34" charset="0"/>
                <a:cs typeface="Arial" pitchFamily="34" charset="0"/>
              </a:rPr>
              <a:t>ICW</a:t>
            </a:r>
            <a:r>
              <a:rPr lang="en-US" sz="1000" dirty="0">
                <a:solidFill>
                  <a:srgbClr val="7F7F7F"/>
                </a:solidFill>
                <a:latin typeface="Trebuchet MS" panose="020B0603020202020204" pitchFamily="34" charset="0"/>
                <a:cs typeface="Arial" pitchFamily="34" charset="0"/>
              </a:rPr>
              <a:t> has 10 campuses, 35K+ students, 8K+ employees; From Paul Francis: COP has 6 Institutions with &gt;156K students </a:t>
            </a:r>
          </a:p>
        </p:txBody>
      </p:sp>
    </p:spTree>
    <p:custDataLst>
      <p:tags r:id="rId1"/>
    </p:custDataLst>
    <p:extLst>
      <p:ext uri="{BB962C8B-B14F-4D97-AF65-F5344CB8AC3E}">
        <p14:creationId xmlns:p14="http://schemas.microsoft.com/office/powerpoint/2010/main" val="27750040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52DCDC0-0637-4012-A6A0-9B4C7183EFC0}"/>
              </a:ext>
            </a:extLst>
          </p:cNvPr>
          <p:cNvGraphicFramePr>
            <a:graphicFrameLocks noChangeAspect="1"/>
          </p:cNvGraphicFramePr>
          <p:nvPr>
            <p:custDataLst>
              <p:tags r:id="rId2"/>
            </p:custDataLst>
            <p:extLst>
              <p:ext uri="{D42A27DB-BD31-4B8C-83A1-F6EECF244321}">
                <p14:modId xmlns:p14="http://schemas.microsoft.com/office/powerpoint/2010/main" val="11575024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622" imgH="623" progId="TCLayout.ActiveDocument.1">
                  <p:embed/>
                </p:oleObj>
              </mc:Choice>
              <mc:Fallback>
                <p:oleObj name="think-cell Slide" r:id="rId6" imgW="622" imgH="623" progId="TCLayout.ActiveDocument.1">
                  <p:embed/>
                  <p:pic>
                    <p:nvPicPr>
                      <p:cNvPr id="4" name="Object 3" hidden="1">
                        <a:extLst>
                          <a:ext uri="{FF2B5EF4-FFF2-40B4-BE49-F238E27FC236}">
                            <a16:creationId xmlns:a16="http://schemas.microsoft.com/office/drawing/2014/main" id="{852DCDC0-0637-4012-A6A0-9B4C7183EFC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80F1A15-6A69-440C-953D-4CC9ADDE84E9}"/>
              </a:ext>
            </a:extLst>
          </p:cNvPr>
          <p:cNvSpPr/>
          <p:nvPr>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p:cNvSpPr>
            <a:spLocks noGrp="1"/>
          </p:cNvSpPr>
          <p:nvPr>
            <p:ph type="title"/>
          </p:nvPr>
        </p:nvSpPr>
        <p:spPr>
          <a:xfrm>
            <a:off x="630000" y="622800"/>
            <a:ext cx="10933350" cy="332399"/>
          </a:xfrm>
        </p:spPr>
        <p:txBody>
          <a:bodyPr/>
          <a:lstStyle/>
          <a:p>
            <a:r>
              <a:rPr lang="en-US" dirty="0"/>
              <a:t>Aligned statement from higher education institutions in Washington State (II/II)</a:t>
            </a:r>
          </a:p>
        </p:txBody>
      </p:sp>
      <p:sp>
        <p:nvSpPr>
          <p:cNvPr id="5" name="Rectangle 4">
            <a:extLst>
              <a:ext uri="{FF2B5EF4-FFF2-40B4-BE49-F238E27FC236}">
                <a16:creationId xmlns:a16="http://schemas.microsoft.com/office/drawing/2014/main" id="{7267198A-C048-4EF7-83DE-C678AD0646BF}"/>
              </a:ext>
            </a:extLst>
          </p:cNvPr>
          <p:cNvSpPr/>
          <p:nvPr/>
        </p:nvSpPr>
        <p:spPr>
          <a:xfrm>
            <a:off x="628428" y="1921792"/>
            <a:ext cx="10933201" cy="4199138"/>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400" dirty="0">
                <a:solidFill>
                  <a:srgbClr val="575757"/>
                </a:solidFill>
              </a:rPr>
              <a:t>Across the higher education institutions in Washington State, we will work together to share our thinking on our decision-making process and contingency planning as we prepare for different possible scenarios going forward, taking into account:</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Government requirements to ensure we are following health and safety protocols</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Healthcare capacity measures in terms of testing, PPE, case and contact investigations</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Ways to protect the at-risk and vulnerable among our students, staff, faculty, and community</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Operational and financial feasibility to ensure we are able to flexibly action on plans should conditions shift</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Effective use of resources for students and the state while delivering on the mission of higher education</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Support for social and emotional needs across all student populations</a:t>
            </a:r>
          </a:p>
          <a:p>
            <a:pPr marL="324000" lvl="1" indent="-216000">
              <a:buClr>
                <a:schemeClr val="tx2">
                  <a:lumMod val="100000"/>
                </a:schemeClr>
              </a:buClr>
              <a:buSzPct val="100000"/>
              <a:buFont typeface="Trebuchet MS" panose="020B0603020202020204" pitchFamily="34" charset="0"/>
              <a:buChar char="•"/>
            </a:pPr>
            <a:r>
              <a:rPr lang="en-US" sz="1400" dirty="0">
                <a:solidFill>
                  <a:schemeClr val="tx1">
                    <a:lumMod val="100000"/>
                  </a:schemeClr>
                </a:solidFill>
              </a:rPr>
              <a:t>Equitable impact on student outcomes </a:t>
            </a:r>
          </a:p>
          <a:p>
            <a:pPr marL="324000" lvl="1" indent="-216000">
              <a:buClr>
                <a:schemeClr val="tx2">
                  <a:lumMod val="100000"/>
                </a:schemeClr>
              </a:buClr>
              <a:buSzPct val="100000"/>
              <a:buFont typeface="Trebuchet MS" panose="020B0603020202020204" pitchFamily="34" charset="0"/>
              <a:buChar char="•"/>
            </a:pPr>
            <a:endParaRPr lang="en-US" sz="1400" dirty="0">
              <a:solidFill>
                <a:schemeClr val="tx1">
                  <a:lumMod val="100000"/>
                </a:schemeClr>
              </a:solidFill>
            </a:endParaRPr>
          </a:p>
          <a:p>
            <a:r>
              <a:rPr lang="en-US" sz="1400" dirty="0">
                <a:solidFill>
                  <a:schemeClr val="tx1">
                    <a:lumMod val="100000"/>
                  </a:schemeClr>
                </a:solidFill>
              </a:rPr>
              <a:t>We will also continue to work together to flesh out any outstanding items that require further collaboration and partnership.</a:t>
            </a:r>
            <a:endParaRPr lang="en-US" sz="1400" dirty="0">
              <a:solidFill>
                <a:srgbClr val="575757"/>
              </a:solidFill>
            </a:endParaRPr>
          </a:p>
        </p:txBody>
      </p:sp>
    </p:spTree>
    <p:custDataLst>
      <p:tags r:id="rId1"/>
    </p:custDataLst>
    <p:extLst>
      <p:ext uri="{BB962C8B-B14F-4D97-AF65-F5344CB8AC3E}">
        <p14:creationId xmlns:p14="http://schemas.microsoft.com/office/powerpoint/2010/main" val="2692632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9B42340-B5DA-49DB-AAD3-EB4FD31C5AD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5" imgH="416" progId="TCLayout.ActiveDocument.1">
                  <p:embed/>
                </p:oleObj>
              </mc:Choice>
              <mc:Fallback>
                <p:oleObj name="think-cell Slide" r:id="rId5" imgW="415" imgH="416" progId="TCLayout.ActiveDocument.1">
                  <p:embed/>
                  <p:pic>
                    <p:nvPicPr>
                      <p:cNvPr id="3" name="Object 2" hidden="1">
                        <a:extLst>
                          <a:ext uri="{FF2B5EF4-FFF2-40B4-BE49-F238E27FC236}">
                            <a16:creationId xmlns:a16="http://schemas.microsoft.com/office/drawing/2014/main" id="{09B42340-B5DA-49DB-AAD3-EB4FD31C5AD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48986106-0B8E-49F4-9B28-0B25DDB21AD0}"/>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2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 name="Title 1">
            <a:extLst>
              <a:ext uri="{FF2B5EF4-FFF2-40B4-BE49-F238E27FC236}">
                <a16:creationId xmlns:a16="http://schemas.microsoft.com/office/drawing/2014/main" id="{4C73D90A-D5FD-4DA9-A81F-BD3A9AF6A892}"/>
              </a:ext>
            </a:extLst>
          </p:cNvPr>
          <p:cNvSpPr>
            <a:spLocks noGrp="1"/>
          </p:cNvSpPr>
          <p:nvPr>
            <p:ph type="title"/>
          </p:nvPr>
        </p:nvSpPr>
        <p:spPr>
          <a:xfrm>
            <a:off x="630000" y="622800"/>
            <a:ext cx="10933200" cy="886397"/>
          </a:xfrm>
        </p:spPr>
        <p:txBody>
          <a:bodyPr/>
          <a:lstStyle/>
          <a:p>
            <a:r>
              <a:rPr lang="en-US" sz="3200" dirty="0"/>
              <a:t>Three forms of checklists to serve as guidance for higher education institutions in Washington state</a:t>
            </a:r>
          </a:p>
        </p:txBody>
      </p:sp>
      <p:sp>
        <p:nvSpPr>
          <p:cNvPr id="19" name="TextBox 18"/>
          <p:cNvSpPr txBox="1"/>
          <p:nvPr/>
        </p:nvSpPr>
        <p:spPr>
          <a:xfrm>
            <a:off x="628265" y="5527952"/>
            <a:ext cx="10933799" cy="934098"/>
          </a:xfrm>
          <a:prstGeom prst="rect">
            <a:avLst/>
          </a:prstGeom>
          <a:noFill/>
          <a:ln w="9525" cap="rnd">
            <a:noFill/>
            <a:prstDash val="solid"/>
            <a:round/>
          </a:ln>
          <a:extLst>
            <a:ext uri="{909E8E84-426E-40DD-AFC4-6F175D3DCCD1}">
              <a14:hiddenFill xmlns:a14="http://schemas.microsoft.com/office/drawing/2010/main">
                <a:solidFill>
                  <a:srgbClr val="9A9A9A"/>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1600" b="1" i="1" dirty="0">
                <a:solidFill>
                  <a:srgbClr val="575757"/>
                </a:solidFill>
              </a:rPr>
              <a:t>Higher education administrators have a strong incentive to meet (and exceed where/when appropriate) baseline recommendations as adverse public health outcomes could result in more stringent restrictions</a:t>
            </a:r>
            <a:endParaRPr lang="en-US" sz="1600" i="1" dirty="0">
              <a:solidFill>
                <a:srgbClr val="575757"/>
              </a:solidFill>
            </a:endParaRPr>
          </a:p>
        </p:txBody>
      </p:sp>
      <p:grpSp>
        <p:nvGrpSpPr>
          <p:cNvPr id="14" name="Group 13">
            <a:extLst>
              <a:ext uri="{FF2B5EF4-FFF2-40B4-BE49-F238E27FC236}">
                <a16:creationId xmlns:a16="http://schemas.microsoft.com/office/drawing/2014/main" id="{11049CD1-6282-43AA-A72D-21354BA31324}"/>
              </a:ext>
            </a:extLst>
          </p:cNvPr>
          <p:cNvGrpSpPr/>
          <p:nvPr/>
        </p:nvGrpSpPr>
        <p:grpSpPr>
          <a:xfrm>
            <a:off x="1747180" y="2360578"/>
            <a:ext cx="888302" cy="396486"/>
            <a:chOff x="2892425" y="2638535"/>
            <a:chExt cx="1301750" cy="581025"/>
          </a:xfrm>
        </p:grpSpPr>
        <p:sp>
          <p:nvSpPr>
            <p:cNvPr id="15" name="Freeform 5">
              <a:extLst>
                <a:ext uri="{FF2B5EF4-FFF2-40B4-BE49-F238E27FC236}">
                  <a16:creationId xmlns:a16="http://schemas.microsoft.com/office/drawing/2014/main" id="{2A59CE36-1F60-4C9D-BCAE-6D822565A82F}"/>
                </a:ext>
              </a:extLst>
            </p:cNvPr>
            <p:cNvSpPr>
              <a:spLocks/>
            </p:cNvSpPr>
            <p:nvPr/>
          </p:nvSpPr>
          <p:spPr bwMode="auto">
            <a:xfrm>
              <a:off x="2892425" y="2638535"/>
              <a:ext cx="1301750" cy="581025"/>
            </a:xfrm>
            <a:custGeom>
              <a:avLst/>
              <a:gdLst>
                <a:gd name="connsiteX0" fmla="*/ 904710 w 1301750"/>
                <a:gd name="connsiteY0" fmla="*/ 406400 h 581025"/>
                <a:gd name="connsiteX1" fmla="*/ 1063241 w 1301750"/>
                <a:gd name="connsiteY1" fmla="*/ 406400 h 581025"/>
                <a:gd name="connsiteX2" fmla="*/ 1286040 w 1301750"/>
                <a:gd name="connsiteY2" fmla="*/ 406400 h 581025"/>
                <a:gd name="connsiteX3" fmla="*/ 1301750 w 1301750"/>
                <a:gd name="connsiteY3" fmla="*/ 422210 h 581025"/>
                <a:gd name="connsiteX4" fmla="*/ 1301750 w 1301750"/>
                <a:gd name="connsiteY4" fmla="*/ 565215 h 581025"/>
                <a:gd name="connsiteX5" fmla="*/ 1286040 w 1301750"/>
                <a:gd name="connsiteY5" fmla="*/ 581025 h 581025"/>
                <a:gd name="connsiteX6" fmla="*/ 904710 w 1301750"/>
                <a:gd name="connsiteY6" fmla="*/ 581025 h 581025"/>
                <a:gd name="connsiteX7" fmla="*/ 889000 w 1301750"/>
                <a:gd name="connsiteY7" fmla="*/ 565215 h 581025"/>
                <a:gd name="connsiteX8" fmla="*/ 889000 w 1301750"/>
                <a:gd name="connsiteY8" fmla="*/ 422210 h 581025"/>
                <a:gd name="connsiteX9" fmla="*/ 904710 w 1301750"/>
                <a:gd name="connsiteY9" fmla="*/ 406400 h 581025"/>
                <a:gd name="connsiteX10" fmla="*/ 460210 w 1301750"/>
                <a:gd name="connsiteY10" fmla="*/ 406400 h 581025"/>
                <a:gd name="connsiteX11" fmla="*/ 619455 w 1301750"/>
                <a:gd name="connsiteY11" fmla="*/ 406400 h 581025"/>
                <a:gd name="connsiteX12" fmla="*/ 682296 w 1301750"/>
                <a:gd name="connsiteY12" fmla="*/ 406400 h 581025"/>
                <a:gd name="connsiteX13" fmla="*/ 841540 w 1301750"/>
                <a:gd name="connsiteY13" fmla="*/ 406400 h 581025"/>
                <a:gd name="connsiteX14" fmla="*/ 857250 w 1301750"/>
                <a:gd name="connsiteY14" fmla="*/ 422210 h 581025"/>
                <a:gd name="connsiteX15" fmla="*/ 857250 w 1301750"/>
                <a:gd name="connsiteY15" fmla="*/ 565215 h 581025"/>
                <a:gd name="connsiteX16" fmla="*/ 841540 w 1301750"/>
                <a:gd name="connsiteY16" fmla="*/ 581025 h 581025"/>
                <a:gd name="connsiteX17" fmla="*/ 460210 w 1301750"/>
                <a:gd name="connsiteY17" fmla="*/ 581025 h 581025"/>
                <a:gd name="connsiteX18" fmla="*/ 444500 w 1301750"/>
                <a:gd name="connsiteY18" fmla="*/ 565215 h 581025"/>
                <a:gd name="connsiteX19" fmla="*/ 444500 w 1301750"/>
                <a:gd name="connsiteY19" fmla="*/ 422210 h 581025"/>
                <a:gd name="connsiteX20" fmla="*/ 460210 w 1301750"/>
                <a:gd name="connsiteY20" fmla="*/ 406400 h 581025"/>
                <a:gd name="connsiteX21" fmla="*/ 15710 w 1301750"/>
                <a:gd name="connsiteY21" fmla="*/ 406400 h 581025"/>
                <a:gd name="connsiteX22" fmla="*/ 237796 w 1301750"/>
                <a:gd name="connsiteY22" fmla="*/ 406400 h 581025"/>
                <a:gd name="connsiteX23" fmla="*/ 397040 w 1301750"/>
                <a:gd name="connsiteY23" fmla="*/ 406400 h 581025"/>
                <a:gd name="connsiteX24" fmla="*/ 412750 w 1301750"/>
                <a:gd name="connsiteY24" fmla="*/ 422210 h 581025"/>
                <a:gd name="connsiteX25" fmla="*/ 412750 w 1301750"/>
                <a:gd name="connsiteY25" fmla="*/ 565215 h 581025"/>
                <a:gd name="connsiteX26" fmla="*/ 397040 w 1301750"/>
                <a:gd name="connsiteY26" fmla="*/ 581025 h 581025"/>
                <a:gd name="connsiteX27" fmla="*/ 15710 w 1301750"/>
                <a:gd name="connsiteY27" fmla="*/ 581025 h 581025"/>
                <a:gd name="connsiteX28" fmla="*/ 0 w 1301750"/>
                <a:gd name="connsiteY28" fmla="*/ 565215 h 581025"/>
                <a:gd name="connsiteX29" fmla="*/ 0 w 1301750"/>
                <a:gd name="connsiteY29" fmla="*/ 422210 h 581025"/>
                <a:gd name="connsiteX30" fmla="*/ 15710 w 1301750"/>
                <a:gd name="connsiteY30" fmla="*/ 406400 h 581025"/>
                <a:gd name="connsiteX31" fmla="*/ 460210 w 1301750"/>
                <a:gd name="connsiteY31" fmla="*/ 0 h 581025"/>
                <a:gd name="connsiteX32" fmla="*/ 841540 w 1301750"/>
                <a:gd name="connsiteY32" fmla="*/ 0 h 581025"/>
                <a:gd name="connsiteX33" fmla="*/ 857250 w 1301750"/>
                <a:gd name="connsiteY33" fmla="*/ 15666 h 581025"/>
                <a:gd name="connsiteX34" fmla="*/ 857250 w 1301750"/>
                <a:gd name="connsiteY34" fmla="*/ 157372 h 581025"/>
                <a:gd name="connsiteX35" fmla="*/ 841540 w 1301750"/>
                <a:gd name="connsiteY35" fmla="*/ 173038 h 581025"/>
                <a:gd name="connsiteX36" fmla="*/ 682296 w 1301750"/>
                <a:gd name="connsiteY36" fmla="*/ 173038 h 581025"/>
                <a:gd name="connsiteX37" fmla="*/ 619455 w 1301750"/>
                <a:gd name="connsiteY37" fmla="*/ 173038 h 581025"/>
                <a:gd name="connsiteX38" fmla="*/ 460210 w 1301750"/>
                <a:gd name="connsiteY38" fmla="*/ 173038 h 581025"/>
                <a:gd name="connsiteX39" fmla="*/ 444500 w 1301750"/>
                <a:gd name="connsiteY39" fmla="*/ 157372 h 581025"/>
                <a:gd name="connsiteX40" fmla="*/ 444500 w 1301750"/>
                <a:gd name="connsiteY40" fmla="*/ 15666 h 581025"/>
                <a:gd name="connsiteX41" fmla="*/ 460210 w 1301750"/>
                <a:gd name="connsiteY41" fmla="*/ 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01750" h="581025">
                  <a:moveTo>
                    <a:pt x="904710" y="406400"/>
                  </a:moveTo>
                  <a:cubicBezTo>
                    <a:pt x="904710" y="406400"/>
                    <a:pt x="904710" y="406400"/>
                    <a:pt x="1063241" y="406400"/>
                  </a:cubicBezTo>
                  <a:cubicBezTo>
                    <a:pt x="1063241" y="406400"/>
                    <a:pt x="1063241" y="406400"/>
                    <a:pt x="1286040" y="406400"/>
                  </a:cubicBezTo>
                  <a:cubicBezTo>
                    <a:pt x="1294609" y="406400"/>
                    <a:pt x="1301750" y="413586"/>
                    <a:pt x="1301750" y="422210"/>
                  </a:cubicBezTo>
                  <a:cubicBezTo>
                    <a:pt x="1301750" y="422210"/>
                    <a:pt x="1301750" y="422210"/>
                    <a:pt x="1301750" y="565215"/>
                  </a:cubicBezTo>
                  <a:cubicBezTo>
                    <a:pt x="1301750" y="573839"/>
                    <a:pt x="1294609" y="581025"/>
                    <a:pt x="1286040" y="581025"/>
                  </a:cubicBezTo>
                  <a:cubicBezTo>
                    <a:pt x="1286040" y="581025"/>
                    <a:pt x="1286040" y="581025"/>
                    <a:pt x="904710" y="581025"/>
                  </a:cubicBezTo>
                  <a:cubicBezTo>
                    <a:pt x="896141" y="581025"/>
                    <a:pt x="889000" y="573839"/>
                    <a:pt x="889000" y="565215"/>
                  </a:cubicBezTo>
                  <a:cubicBezTo>
                    <a:pt x="889000" y="565215"/>
                    <a:pt x="889000" y="565215"/>
                    <a:pt x="889000" y="422210"/>
                  </a:cubicBezTo>
                  <a:cubicBezTo>
                    <a:pt x="889000" y="413586"/>
                    <a:pt x="896141" y="406400"/>
                    <a:pt x="904710" y="406400"/>
                  </a:cubicBezTo>
                  <a:close/>
                  <a:moveTo>
                    <a:pt x="460210" y="406400"/>
                  </a:moveTo>
                  <a:cubicBezTo>
                    <a:pt x="460210" y="406400"/>
                    <a:pt x="460210" y="406400"/>
                    <a:pt x="619455" y="406400"/>
                  </a:cubicBezTo>
                  <a:cubicBezTo>
                    <a:pt x="619455" y="406400"/>
                    <a:pt x="619455" y="406400"/>
                    <a:pt x="682296" y="406400"/>
                  </a:cubicBezTo>
                  <a:cubicBezTo>
                    <a:pt x="682296" y="406400"/>
                    <a:pt x="682296" y="406400"/>
                    <a:pt x="841540" y="406400"/>
                  </a:cubicBezTo>
                  <a:cubicBezTo>
                    <a:pt x="850109" y="406400"/>
                    <a:pt x="857250" y="413586"/>
                    <a:pt x="857250" y="422210"/>
                  </a:cubicBezTo>
                  <a:cubicBezTo>
                    <a:pt x="857250" y="422210"/>
                    <a:pt x="857250" y="422210"/>
                    <a:pt x="857250" y="565215"/>
                  </a:cubicBezTo>
                  <a:cubicBezTo>
                    <a:pt x="857250" y="573839"/>
                    <a:pt x="850109" y="581025"/>
                    <a:pt x="841540" y="581025"/>
                  </a:cubicBezTo>
                  <a:cubicBezTo>
                    <a:pt x="841540" y="581025"/>
                    <a:pt x="841540" y="581025"/>
                    <a:pt x="460210" y="581025"/>
                  </a:cubicBezTo>
                  <a:cubicBezTo>
                    <a:pt x="451641" y="581025"/>
                    <a:pt x="444500" y="573839"/>
                    <a:pt x="444500" y="565215"/>
                  </a:cubicBezTo>
                  <a:cubicBezTo>
                    <a:pt x="444500" y="565215"/>
                    <a:pt x="444500" y="565215"/>
                    <a:pt x="444500" y="422210"/>
                  </a:cubicBezTo>
                  <a:cubicBezTo>
                    <a:pt x="444500" y="413586"/>
                    <a:pt x="451641" y="406400"/>
                    <a:pt x="460210" y="406400"/>
                  </a:cubicBezTo>
                  <a:close/>
                  <a:moveTo>
                    <a:pt x="15710" y="406400"/>
                  </a:moveTo>
                  <a:cubicBezTo>
                    <a:pt x="15710" y="406400"/>
                    <a:pt x="15710" y="406400"/>
                    <a:pt x="237796" y="406400"/>
                  </a:cubicBezTo>
                  <a:cubicBezTo>
                    <a:pt x="237796" y="406400"/>
                    <a:pt x="237796" y="406400"/>
                    <a:pt x="397040" y="406400"/>
                  </a:cubicBezTo>
                  <a:cubicBezTo>
                    <a:pt x="405609" y="406400"/>
                    <a:pt x="412750" y="413586"/>
                    <a:pt x="412750" y="422210"/>
                  </a:cubicBezTo>
                  <a:cubicBezTo>
                    <a:pt x="412750" y="422210"/>
                    <a:pt x="412750" y="422210"/>
                    <a:pt x="412750" y="565215"/>
                  </a:cubicBezTo>
                  <a:cubicBezTo>
                    <a:pt x="412750" y="573839"/>
                    <a:pt x="405609" y="581025"/>
                    <a:pt x="397040" y="581025"/>
                  </a:cubicBezTo>
                  <a:cubicBezTo>
                    <a:pt x="397040" y="581025"/>
                    <a:pt x="397040" y="581025"/>
                    <a:pt x="15710" y="581025"/>
                  </a:cubicBezTo>
                  <a:cubicBezTo>
                    <a:pt x="7141" y="581025"/>
                    <a:pt x="0" y="573839"/>
                    <a:pt x="0" y="565215"/>
                  </a:cubicBezTo>
                  <a:cubicBezTo>
                    <a:pt x="0" y="565215"/>
                    <a:pt x="0" y="565215"/>
                    <a:pt x="0" y="422210"/>
                  </a:cubicBezTo>
                  <a:cubicBezTo>
                    <a:pt x="0" y="413586"/>
                    <a:pt x="7141" y="406400"/>
                    <a:pt x="15710" y="406400"/>
                  </a:cubicBezTo>
                  <a:close/>
                  <a:moveTo>
                    <a:pt x="460210" y="0"/>
                  </a:moveTo>
                  <a:cubicBezTo>
                    <a:pt x="460210" y="0"/>
                    <a:pt x="460210" y="0"/>
                    <a:pt x="841540" y="0"/>
                  </a:cubicBezTo>
                  <a:cubicBezTo>
                    <a:pt x="850109" y="0"/>
                    <a:pt x="857250" y="7121"/>
                    <a:pt x="857250" y="15666"/>
                  </a:cubicBezTo>
                  <a:cubicBezTo>
                    <a:pt x="857250" y="15666"/>
                    <a:pt x="857250" y="15666"/>
                    <a:pt x="857250" y="157372"/>
                  </a:cubicBezTo>
                  <a:cubicBezTo>
                    <a:pt x="857250" y="165917"/>
                    <a:pt x="850109" y="173038"/>
                    <a:pt x="841540" y="173038"/>
                  </a:cubicBezTo>
                  <a:cubicBezTo>
                    <a:pt x="841540" y="173038"/>
                    <a:pt x="841540" y="173038"/>
                    <a:pt x="682296" y="173038"/>
                  </a:cubicBezTo>
                  <a:cubicBezTo>
                    <a:pt x="682296" y="173038"/>
                    <a:pt x="682296" y="173038"/>
                    <a:pt x="619455" y="173038"/>
                  </a:cubicBezTo>
                  <a:cubicBezTo>
                    <a:pt x="619455" y="173038"/>
                    <a:pt x="619455" y="173038"/>
                    <a:pt x="460210" y="173038"/>
                  </a:cubicBezTo>
                  <a:cubicBezTo>
                    <a:pt x="451641" y="173038"/>
                    <a:pt x="444500" y="165917"/>
                    <a:pt x="444500" y="157372"/>
                  </a:cubicBezTo>
                  <a:cubicBezTo>
                    <a:pt x="444500" y="157372"/>
                    <a:pt x="444500" y="157372"/>
                    <a:pt x="444500" y="15666"/>
                  </a:cubicBezTo>
                  <a:cubicBezTo>
                    <a:pt x="444500" y="7121"/>
                    <a:pt x="451641" y="0"/>
                    <a:pt x="46021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16" name="Freeform 6">
              <a:extLst>
                <a:ext uri="{FF2B5EF4-FFF2-40B4-BE49-F238E27FC236}">
                  <a16:creationId xmlns:a16="http://schemas.microsoft.com/office/drawing/2014/main" id="{49652E53-21A4-4C0C-A440-1D7E033612F6}"/>
                </a:ext>
              </a:extLst>
            </p:cNvPr>
            <p:cNvSpPr>
              <a:spLocks/>
            </p:cNvSpPr>
            <p:nvPr/>
          </p:nvSpPr>
          <p:spPr bwMode="auto">
            <a:xfrm>
              <a:off x="3114675" y="2843322"/>
              <a:ext cx="857251" cy="169863"/>
            </a:xfrm>
            <a:custGeom>
              <a:avLst/>
              <a:gdLst>
                <a:gd name="connsiteX0" fmla="*/ 458630 w 857251"/>
                <a:gd name="connsiteY0" fmla="*/ 0 h 169863"/>
                <a:gd name="connsiteX1" fmla="*/ 619364 w 857251"/>
                <a:gd name="connsiteY1" fmla="*/ 0 h 169863"/>
                <a:gd name="connsiteX2" fmla="*/ 841535 w 857251"/>
                <a:gd name="connsiteY2" fmla="*/ 0 h 169863"/>
                <a:gd name="connsiteX3" fmla="*/ 857251 w 857251"/>
                <a:gd name="connsiteY3" fmla="*/ 14988 h 169863"/>
                <a:gd name="connsiteX4" fmla="*/ 857251 w 857251"/>
                <a:gd name="connsiteY4" fmla="*/ 154875 h 169863"/>
                <a:gd name="connsiteX5" fmla="*/ 841535 w 857251"/>
                <a:gd name="connsiteY5" fmla="*/ 169863 h 169863"/>
                <a:gd name="connsiteX6" fmla="*/ 682229 w 857251"/>
                <a:gd name="connsiteY6" fmla="*/ 169863 h 169863"/>
                <a:gd name="connsiteX7" fmla="*/ 619364 w 857251"/>
                <a:gd name="connsiteY7" fmla="*/ 169863 h 169863"/>
                <a:gd name="connsiteX8" fmla="*/ 458630 w 857251"/>
                <a:gd name="connsiteY8" fmla="*/ 169863 h 169863"/>
                <a:gd name="connsiteX9" fmla="*/ 442913 w 857251"/>
                <a:gd name="connsiteY9" fmla="*/ 154875 h 169863"/>
                <a:gd name="connsiteX10" fmla="*/ 442913 w 857251"/>
                <a:gd name="connsiteY10" fmla="*/ 14988 h 169863"/>
                <a:gd name="connsiteX11" fmla="*/ 458630 w 857251"/>
                <a:gd name="connsiteY11" fmla="*/ 0 h 169863"/>
                <a:gd name="connsiteX12" fmla="*/ 15689 w 857251"/>
                <a:gd name="connsiteY12" fmla="*/ 0 h 169863"/>
                <a:gd name="connsiteX13" fmla="*/ 238191 w 857251"/>
                <a:gd name="connsiteY13" fmla="*/ 0 h 169863"/>
                <a:gd name="connsiteX14" fmla="*/ 398649 w 857251"/>
                <a:gd name="connsiteY14" fmla="*/ 0 h 169863"/>
                <a:gd name="connsiteX15" fmla="*/ 414338 w 857251"/>
                <a:gd name="connsiteY15" fmla="*/ 14988 h 169863"/>
                <a:gd name="connsiteX16" fmla="*/ 414338 w 857251"/>
                <a:gd name="connsiteY16" fmla="*/ 154875 h 169863"/>
                <a:gd name="connsiteX17" fmla="*/ 398649 w 857251"/>
                <a:gd name="connsiteY17" fmla="*/ 169863 h 169863"/>
                <a:gd name="connsiteX18" fmla="*/ 238191 w 857251"/>
                <a:gd name="connsiteY18" fmla="*/ 169863 h 169863"/>
                <a:gd name="connsiteX19" fmla="*/ 175434 w 857251"/>
                <a:gd name="connsiteY19" fmla="*/ 169863 h 169863"/>
                <a:gd name="connsiteX20" fmla="*/ 15689 w 857251"/>
                <a:gd name="connsiteY20" fmla="*/ 169863 h 169863"/>
                <a:gd name="connsiteX21" fmla="*/ 0 w 857251"/>
                <a:gd name="connsiteY21" fmla="*/ 154875 h 169863"/>
                <a:gd name="connsiteX22" fmla="*/ 0 w 857251"/>
                <a:gd name="connsiteY22" fmla="*/ 14988 h 169863"/>
                <a:gd name="connsiteX23" fmla="*/ 15689 w 857251"/>
                <a:gd name="connsiteY23" fmla="*/ 0 h 16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57251" h="169863">
                  <a:moveTo>
                    <a:pt x="458630" y="0"/>
                  </a:moveTo>
                  <a:cubicBezTo>
                    <a:pt x="458630" y="0"/>
                    <a:pt x="458630" y="0"/>
                    <a:pt x="619364" y="0"/>
                  </a:cubicBezTo>
                  <a:cubicBezTo>
                    <a:pt x="619364" y="0"/>
                    <a:pt x="619364" y="0"/>
                    <a:pt x="841535" y="0"/>
                  </a:cubicBezTo>
                  <a:cubicBezTo>
                    <a:pt x="850107" y="0"/>
                    <a:pt x="857251" y="6424"/>
                    <a:pt x="857251" y="14988"/>
                  </a:cubicBezTo>
                  <a:cubicBezTo>
                    <a:pt x="857251" y="14988"/>
                    <a:pt x="857251" y="14988"/>
                    <a:pt x="857251" y="154875"/>
                  </a:cubicBezTo>
                  <a:cubicBezTo>
                    <a:pt x="857251" y="163440"/>
                    <a:pt x="850107" y="169863"/>
                    <a:pt x="841535" y="169863"/>
                  </a:cubicBezTo>
                  <a:cubicBezTo>
                    <a:pt x="841535" y="169863"/>
                    <a:pt x="841535" y="169863"/>
                    <a:pt x="682229" y="169863"/>
                  </a:cubicBezTo>
                  <a:cubicBezTo>
                    <a:pt x="682229" y="169863"/>
                    <a:pt x="682229" y="169863"/>
                    <a:pt x="619364" y="169863"/>
                  </a:cubicBezTo>
                  <a:cubicBezTo>
                    <a:pt x="619364" y="169863"/>
                    <a:pt x="619364" y="169863"/>
                    <a:pt x="458630" y="169863"/>
                  </a:cubicBezTo>
                  <a:cubicBezTo>
                    <a:pt x="450057" y="169863"/>
                    <a:pt x="442913" y="163440"/>
                    <a:pt x="442913" y="154875"/>
                  </a:cubicBezTo>
                  <a:cubicBezTo>
                    <a:pt x="442913" y="154875"/>
                    <a:pt x="442913" y="154875"/>
                    <a:pt x="442913" y="14988"/>
                  </a:cubicBezTo>
                  <a:cubicBezTo>
                    <a:pt x="442913" y="6424"/>
                    <a:pt x="450057" y="0"/>
                    <a:pt x="458630" y="0"/>
                  </a:cubicBezTo>
                  <a:close/>
                  <a:moveTo>
                    <a:pt x="15689" y="0"/>
                  </a:moveTo>
                  <a:cubicBezTo>
                    <a:pt x="15689" y="0"/>
                    <a:pt x="15689" y="0"/>
                    <a:pt x="238191" y="0"/>
                  </a:cubicBezTo>
                  <a:cubicBezTo>
                    <a:pt x="238191" y="0"/>
                    <a:pt x="238191" y="0"/>
                    <a:pt x="398649" y="0"/>
                  </a:cubicBezTo>
                  <a:cubicBezTo>
                    <a:pt x="407207" y="0"/>
                    <a:pt x="414338" y="6424"/>
                    <a:pt x="414338" y="14988"/>
                  </a:cubicBezTo>
                  <a:cubicBezTo>
                    <a:pt x="414338" y="14988"/>
                    <a:pt x="414338" y="14988"/>
                    <a:pt x="414338" y="154875"/>
                  </a:cubicBezTo>
                  <a:cubicBezTo>
                    <a:pt x="414338" y="163440"/>
                    <a:pt x="407207" y="169863"/>
                    <a:pt x="398649" y="169863"/>
                  </a:cubicBezTo>
                  <a:cubicBezTo>
                    <a:pt x="398649" y="169863"/>
                    <a:pt x="398649" y="169863"/>
                    <a:pt x="238191" y="169863"/>
                  </a:cubicBezTo>
                  <a:cubicBezTo>
                    <a:pt x="238191" y="169863"/>
                    <a:pt x="238191" y="169863"/>
                    <a:pt x="175434" y="169863"/>
                  </a:cubicBezTo>
                  <a:cubicBezTo>
                    <a:pt x="175434" y="169863"/>
                    <a:pt x="175434" y="169863"/>
                    <a:pt x="15689" y="169863"/>
                  </a:cubicBezTo>
                  <a:cubicBezTo>
                    <a:pt x="7132" y="169863"/>
                    <a:pt x="0" y="163440"/>
                    <a:pt x="0" y="154875"/>
                  </a:cubicBezTo>
                  <a:cubicBezTo>
                    <a:pt x="0" y="154875"/>
                    <a:pt x="0" y="154875"/>
                    <a:pt x="0" y="14988"/>
                  </a:cubicBezTo>
                  <a:cubicBezTo>
                    <a:pt x="0" y="6424"/>
                    <a:pt x="7132" y="0"/>
                    <a:pt x="15689" y="0"/>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nvGrpSpPr>
          <p:cNvPr id="8" name="Group 7">
            <a:extLst>
              <a:ext uri="{FF2B5EF4-FFF2-40B4-BE49-F238E27FC236}">
                <a16:creationId xmlns:a16="http://schemas.microsoft.com/office/drawing/2014/main" id="{3429E2CC-568B-46DE-A21C-3355F4597D45}"/>
              </a:ext>
            </a:extLst>
          </p:cNvPr>
          <p:cNvGrpSpPr/>
          <p:nvPr/>
        </p:nvGrpSpPr>
        <p:grpSpPr>
          <a:xfrm>
            <a:off x="9671746" y="2269033"/>
            <a:ext cx="656965" cy="579577"/>
            <a:chOff x="9200193" y="1383820"/>
            <a:chExt cx="740385" cy="653171"/>
          </a:xfrm>
        </p:grpSpPr>
        <p:sp>
          <p:nvSpPr>
            <p:cNvPr id="24" name="Freeform 25">
              <a:extLst>
                <a:ext uri="{FF2B5EF4-FFF2-40B4-BE49-F238E27FC236}">
                  <a16:creationId xmlns:a16="http://schemas.microsoft.com/office/drawing/2014/main" id="{0F70E263-DB50-48AE-934E-CED2354AFAC1}"/>
                </a:ext>
              </a:extLst>
            </p:cNvPr>
            <p:cNvSpPr>
              <a:spLocks noEditPoints="1"/>
            </p:cNvSpPr>
            <p:nvPr/>
          </p:nvSpPr>
          <p:spPr bwMode="auto">
            <a:xfrm>
              <a:off x="9515645" y="1402840"/>
              <a:ext cx="424933" cy="317076"/>
            </a:xfrm>
            <a:custGeom>
              <a:avLst/>
              <a:gdLst>
                <a:gd name="T0" fmla="*/ 25 w 978"/>
                <a:gd name="T1" fmla="*/ 729 h 729"/>
                <a:gd name="T2" fmla="*/ 7 w 978"/>
                <a:gd name="T3" fmla="*/ 719 h 729"/>
                <a:gd name="T4" fmla="*/ 13 w 978"/>
                <a:gd name="T5" fmla="*/ 689 h 729"/>
                <a:gd name="T6" fmla="*/ 888 w 978"/>
                <a:gd name="T7" fmla="*/ 86 h 729"/>
                <a:gd name="T8" fmla="*/ 919 w 978"/>
                <a:gd name="T9" fmla="*/ 91 h 729"/>
                <a:gd name="T10" fmla="*/ 913 w 978"/>
                <a:gd name="T11" fmla="*/ 122 h 729"/>
                <a:gd name="T12" fmla="*/ 38 w 978"/>
                <a:gd name="T13" fmla="*/ 725 h 729"/>
                <a:gd name="T14" fmla="*/ 25 w 978"/>
                <a:gd name="T15" fmla="*/ 729 h 729"/>
                <a:gd name="T16" fmla="*/ 578 w 978"/>
                <a:gd name="T17" fmla="*/ 254 h 729"/>
                <a:gd name="T18" fmla="*/ 586 w 978"/>
                <a:gd name="T19" fmla="*/ 258 h 729"/>
                <a:gd name="T20" fmla="*/ 825 w 978"/>
                <a:gd name="T21" fmla="*/ 93 h 729"/>
                <a:gd name="T22" fmla="*/ 826 w 978"/>
                <a:gd name="T23" fmla="*/ 91 h 729"/>
                <a:gd name="T24" fmla="*/ 849 w 978"/>
                <a:gd name="T25" fmla="*/ 8 h 729"/>
                <a:gd name="T26" fmla="*/ 841 w 978"/>
                <a:gd name="T27" fmla="*/ 3 h 729"/>
                <a:gd name="T28" fmla="*/ 602 w 978"/>
                <a:gd name="T29" fmla="*/ 166 h 729"/>
                <a:gd name="T30" fmla="*/ 599 w 978"/>
                <a:gd name="T31" fmla="*/ 171 h 729"/>
                <a:gd name="T32" fmla="*/ 578 w 978"/>
                <a:gd name="T33" fmla="*/ 254 h 729"/>
                <a:gd name="T34" fmla="*/ 646 w 978"/>
                <a:gd name="T35" fmla="*/ 352 h 729"/>
                <a:gd name="T36" fmla="*/ 730 w 978"/>
                <a:gd name="T37" fmla="*/ 362 h 729"/>
                <a:gd name="T38" fmla="*/ 736 w 978"/>
                <a:gd name="T39" fmla="*/ 361 h 729"/>
                <a:gd name="T40" fmla="*/ 974 w 978"/>
                <a:gd name="T41" fmla="*/ 196 h 729"/>
                <a:gd name="T42" fmla="*/ 972 w 978"/>
                <a:gd name="T43" fmla="*/ 187 h 729"/>
                <a:gd name="T44" fmla="*/ 886 w 978"/>
                <a:gd name="T45" fmla="*/ 179 h 729"/>
                <a:gd name="T46" fmla="*/ 884 w 978"/>
                <a:gd name="T47" fmla="*/ 179 h 729"/>
                <a:gd name="T48" fmla="*/ 644 w 978"/>
                <a:gd name="T49" fmla="*/ 343 h 729"/>
                <a:gd name="T50" fmla="*/ 646 w 978"/>
                <a:gd name="T51" fmla="*/ 352 h 7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78" h="729">
                  <a:moveTo>
                    <a:pt x="25" y="729"/>
                  </a:moveTo>
                  <a:cubicBezTo>
                    <a:pt x="18" y="729"/>
                    <a:pt x="11" y="726"/>
                    <a:pt x="7" y="719"/>
                  </a:cubicBezTo>
                  <a:cubicBezTo>
                    <a:pt x="0" y="709"/>
                    <a:pt x="3" y="696"/>
                    <a:pt x="13" y="689"/>
                  </a:cubicBezTo>
                  <a:cubicBezTo>
                    <a:pt x="888" y="86"/>
                    <a:pt x="888" y="86"/>
                    <a:pt x="888" y="86"/>
                  </a:cubicBezTo>
                  <a:cubicBezTo>
                    <a:pt x="898" y="79"/>
                    <a:pt x="912" y="81"/>
                    <a:pt x="919" y="91"/>
                  </a:cubicBezTo>
                  <a:cubicBezTo>
                    <a:pt x="926" y="101"/>
                    <a:pt x="923" y="115"/>
                    <a:pt x="913" y="122"/>
                  </a:cubicBezTo>
                  <a:cubicBezTo>
                    <a:pt x="38" y="725"/>
                    <a:pt x="38" y="725"/>
                    <a:pt x="38" y="725"/>
                  </a:cubicBezTo>
                  <a:cubicBezTo>
                    <a:pt x="34" y="728"/>
                    <a:pt x="30" y="729"/>
                    <a:pt x="25" y="729"/>
                  </a:cubicBezTo>
                  <a:close/>
                  <a:moveTo>
                    <a:pt x="578" y="254"/>
                  </a:moveTo>
                  <a:cubicBezTo>
                    <a:pt x="577" y="258"/>
                    <a:pt x="582" y="259"/>
                    <a:pt x="586" y="258"/>
                  </a:cubicBezTo>
                  <a:cubicBezTo>
                    <a:pt x="586" y="258"/>
                    <a:pt x="586" y="258"/>
                    <a:pt x="825" y="93"/>
                  </a:cubicBezTo>
                  <a:cubicBezTo>
                    <a:pt x="826" y="93"/>
                    <a:pt x="826" y="93"/>
                    <a:pt x="826" y="91"/>
                  </a:cubicBezTo>
                  <a:cubicBezTo>
                    <a:pt x="826" y="91"/>
                    <a:pt x="826" y="91"/>
                    <a:pt x="849" y="8"/>
                  </a:cubicBezTo>
                  <a:cubicBezTo>
                    <a:pt x="850" y="3"/>
                    <a:pt x="845" y="0"/>
                    <a:pt x="841" y="3"/>
                  </a:cubicBezTo>
                  <a:cubicBezTo>
                    <a:pt x="841" y="3"/>
                    <a:pt x="841" y="3"/>
                    <a:pt x="602" y="166"/>
                  </a:cubicBezTo>
                  <a:cubicBezTo>
                    <a:pt x="601" y="168"/>
                    <a:pt x="601" y="168"/>
                    <a:pt x="599" y="171"/>
                  </a:cubicBezTo>
                  <a:cubicBezTo>
                    <a:pt x="599" y="171"/>
                    <a:pt x="599" y="171"/>
                    <a:pt x="578" y="254"/>
                  </a:cubicBezTo>
                  <a:close/>
                  <a:moveTo>
                    <a:pt x="646" y="352"/>
                  </a:moveTo>
                  <a:cubicBezTo>
                    <a:pt x="730" y="362"/>
                    <a:pt x="730" y="362"/>
                    <a:pt x="730" y="362"/>
                  </a:cubicBezTo>
                  <a:cubicBezTo>
                    <a:pt x="734" y="361"/>
                    <a:pt x="734" y="361"/>
                    <a:pt x="736" y="361"/>
                  </a:cubicBezTo>
                  <a:cubicBezTo>
                    <a:pt x="974" y="196"/>
                    <a:pt x="974" y="196"/>
                    <a:pt x="974" y="196"/>
                  </a:cubicBezTo>
                  <a:cubicBezTo>
                    <a:pt x="978" y="194"/>
                    <a:pt x="978" y="187"/>
                    <a:pt x="972" y="187"/>
                  </a:cubicBezTo>
                  <a:cubicBezTo>
                    <a:pt x="886" y="179"/>
                    <a:pt x="886" y="179"/>
                    <a:pt x="886" y="179"/>
                  </a:cubicBezTo>
                  <a:cubicBezTo>
                    <a:pt x="884" y="177"/>
                    <a:pt x="884" y="177"/>
                    <a:pt x="884" y="179"/>
                  </a:cubicBezTo>
                  <a:cubicBezTo>
                    <a:pt x="644" y="343"/>
                    <a:pt x="644" y="343"/>
                    <a:pt x="644" y="343"/>
                  </a:cubicBezTo>
                  <a:cubicBezTo>
                    <a:pt x="642" y="347"/>
                    <a:pt x="642" y="351"/>
                    <a:pt x="646" y="352"/>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25" name="Freeform 26">
              <a:extLst>
                <a:ext uri="{FF2B5EF4-FFF2-40B4-BE49-F238E27FC236}">
                  <a16:creationId xmlns:a16="http://schemas.microsoft.com/office/drawing/2014/main" id="{5C2AA477-EA4A-427F-8FD6-D0551D6132D6}"/>
                </a:ext>
              </a:extLst>
            </p:cNvPr>
            <p:cNvSpPr>
              <a:spLocks noEditPoints="1"/>
            </p:cNvSpPr>
            <p:nvPr/>
          </p:nvSpPr>
          <p:spPr bwMode="auto">
            <a:xfrm>
              <a:off x="9200193" y="1383820"/>
              <a:ext cx="652708" cy="653171"/>
            </a:xfrm>
            <a:custGeom>
              <a:avLst/>
              <a:gdLst>
                <a:gd name="T0" fmla="*/ 1016 w 1502"/>
                <a:gd name="T1" fmla="*/ 662 h 1502"/>
                <a:gd name="T2" fmla="*/ 1030 w 1502"/>
                <a:gd name="T3" fmla="*/ 751 h 1502"/>
                <a:gd name="T4" fmla="*/ 751 w 1502"/>
                <a:gd name="T5" fmla="*/ 1030 h 1502"/>
                <a:gd name="T6" fmla="*/ 472 w 1502"/>
                <a:gd name="T7" fmla="*/ 751 h 1502"/>
                <a:gd name="T8" fmla="*/ 751 w 1502"/>
                <a:gd name="T9" fmla="*/ 472 h 1502"/>
                <a:gd name="T10" fmla="*/ 929 w 1502"/>
                <a:gd name="T11" fmla="*/ 536 h 1502"/>
                <a:gd name="T12" fmla="*/ 819 w 1502"/>
                <a:gd name="T13" fmla="*/ 611 h 1502"/>
                <a:gd name="T14" fmla="*/ 751 w 1502"/>
                <a:gd name="T15" fmla="*/ 596 h 1502"/>
                <a:gd name="T16" fmla="*/ 596 w 1502"/>
                <a:gd name="T17" fmla="*/ 751 h 1502"/>
                <a:gd name="T18" fmla="*/ 751 w 1502"/>
                <a:gd name="T19" fmla="*/ 906 h 1502"/>
                <a:gd name="T20" fmla="*/ 906 w 1502"/>
                <a:gd name="T21" fmla="*/ 751 h 1502"/>
                <a:gd name="T22" fmla="*/ 906 w 1502"/>
                <a:gd name="T23" fmla="*/ 738 h 1502"/>
                <a:gd name="T24" fmla="*/ 1016 w 1502"/>
                <a:gd name="T25" fmla="*/ 662 h 1502"/>
                <a:gd name="T26" fmla="*/ 1107 w 1502"/>
                <a:gd name="T27" fmla="*/ 599 h 1502"/>
                <a:gd name="T28" fmla="*/ 1138 w 1502"/>
                <a:gd name="T29" fmla="*/ 751 h 1502"/>
                <a:gd name="T30" fmla="*/ 751 w 1502"/>
                <a:gd name="T31" fmla="*/ 1138 h 1502"/>
                <a:gd name="T32" fmla="*/ 364 w 1502"/>
                <a:gd name="T33" fmla="*/ 751 h 1502"/>
                <a:gd name="T34" fmla="*/ 751 w 1502"/>
                <a:gd name="T35" fmla="*/ 364 h 1502"/>
                <a:gd name="T36" fmla="*/ 1020 w 1502"/>
                <a:gd name="T37" fmla="*/ 473 h 1502"/>
                <a:gd name="T38" fmla="*/ 1124 w 1502"/>
                <a:gd name="T39" fmla="*/ 401 h 1502"/>
                <a:gd name="T40" fmla="*/ 751 w 1502"/>
                <a:gd name="T41" fmla="*/ 240 h 1502"/>
                <a:gd name="T42" fmla="*/ 240 w 1502"/>
                <a:gd name="T43" fmla="*/ 751 h 1502"/>
                <a:gd name="T44" fmla="*/ 751 w 1502"/>
                <a:gd name="T45" fmla="*/ 1262 h 1502"/>
                <a:gd name="T46" fmla="*/ 1262 w 1502"/>
                <a:gd name="T47" fmla="*/ 751 h 1502"/>
                <a:gd name="T48" fmla="*/ 1211 w 1502"/>
                <a:gd name="T49" fmla="*/ 528 h 1502"/>
                <a:gd name="T50" fmla="*/ 1107 w 1502"/>
                <a:gd name="T51" fmla="*/ 599 h 1502"/>
                <a:gd name="T52" fmla="*/ 1333 w 1502"/>
                <a:gd name="T53" fmla="*/ 443 h 1502"/>
                <a:gd name="T54" fmla="*/ 1307 w 1502"/>
                <a:gd name="T55" fmla="*/ 461 h 1502"/>
                <a:gd name="T56" fmla="*/ 1378 w 1502"/>
                <a:gd name="T57" fmla="*/ 751 h 1502"/>
                <a:gd name="T58" fmla="*/ 751 w 1502"/>
                <a:gd name="T59" fmla="*/ 1378 h 1502"/>
                <a:gd name="T60" fmla="*/ 124 w 1502"/>
                <a:gd name="T61" fmla="*/ 751 h 1502"/>
                <a:gd name="T62" fmla="*/ 751 w 1502"/>
                <a:gd name="T63" fmla="*/ 124 h 1502"/>
                <a:gd name="T64" fmla="*/ 1220 w 1502"/>
                <a:gd name="T65" fmla="*/ 335 h 1502"/>
                <a:gd name="T66" fmla="*/ 1246 w 1502"/>
                <a:gd name="T67" fmla="*/ 317 h 1502"/>
                <a:gd name="T68" fmla="*/ 1273 w 1502"/>
                <a:gd name="T69" fmla="*/ 211 h 1502"/>
                <a:gd name="T70" fmla="*/ 751 w 1502"/>
                <a:gd name="T71" fmla="*/ 0 h 1502"/>
                <a:gd name="T72" fmla="*/ 0 w 1502"/>
                <a:gd name="T73" fmla="*/ 751 h 1502"/>
                <a:gd name="T74" fmla="*/ 751 w 1502"/>
                <a:gd name="T75" fmla="*/ 1502 h 1502"/>
                <a:gd name="T76" fmla="*/ 1502 w 1502"/>
                <a:gd name="T77" fmla="*/ 751 h 1502"/>
                <a:gd name="T78" fmla="*/ 1442 w 1502"/>
                <a:gd name="T79" fmla="*/ 456 h 1502"/>
                <a:gd name="T80" fmla="*/ 1333 w 1502"/>
                <a:gd name="T81" fmla="*/ 443 h 1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2" h="1502">
                  <a:moveTo>
                    <a:pt x="1016" y="662"/>
                  </a:moveTo>
                  <a:cubicBezTo>
                    <a:pt x="1025" y="690"/>
                    <a:pt x="1030" y="720"/>
                    <a:pt x="1030" y="751"/>
                  </a:cubicBezTo>
                  <a:cubicBezTo>
                    <a:pt x="1030" y="905"/>
                    <a:pt x="905" y="1030"/>
                    <a:pt x="751" y="1030"/>
                  </a:cubicBezTo>
                  <a:cubicBezTo>
                    <a:pt x="597" y="1030"/>
                    <a:pt x="472" y="905"/>
                    <a:pt x="472" y="751"/>
                  </a:cubicBezTo>
                  <a:cubicBezTo>
                    <a:pt x="472" y="597"/>
                    <a:pt x="597" y="472"/>
                    <a:pt x="751" y="472"/>
                  </a:cubicBezTo>
                  <a:cubicBezTo>
                    <a:pt x="818" y="472"/>
                    <a:pt x="880" y="496"/>
                    <a:pt x="929" y="536"/>
                  </a:cubicBezTo>
                  <a:cubicBezTo>
                    <a:pt x="819" y="611"/>
                    <a:pt x="819" y="611"/>
                    <a:pt x="819" y="611"/>
                  </a:cubicBezTo>
                  <a:cubicBezTo>
                    <a:pt x="798" y="601"/>
                    <a:pt x="775" y="596"/>
                    <a:pt x="751" y="596"/>
                  </a:cubicBezTo>
                  <a:cubicBezTo>
                    <a:pt x="665" y="596"/>
                    <a:pt x="596" y="665"/>
                    <a:pt x="596" y="751"/>
                  </a:cubicBezTo>
                  <a:cubicBezTo>
                    <a:pt x="596" y="836"/>
                    <a:pt x="665" y="906"/>
                    <a:pt x="751" y="906"/>
                  </a:cubicBezTo>
                  <a:cubicBezTo>
                    <a:pt x="837" y="906"/>
                    <a:pt x="906" y="836"/>
                    <a:pt x="906" y="751"/>
                  </a:cubicBezTo>
                  <a:cubicBezTo>
                    <a:pt x="906" y="746"/>
                    <a:pt x="906" y="742"/>
                    <a:pt x="906" y="738"/>
                  </a:cubicBezTo>
                  <a:lnTo>
                    <a:pt x="1016" y="662"/>
                  </a:lnTo>
                  <a:close/>
                  <a:moveTo>
                    <a:pt x="1107" y="599"/>
                  </a:moveTo>
                  <a:cubicBezTo>
                    <a:pt x="1127" y="646"/>
                    <a:pt x="1138" y="697"/>
                    <a:pt x="1138" y="751"/>
                  </a:cubicBezTo>
                  <a:cubicBezTo>
                    <a:pt x="1138" y="964"/>
                    <a:pt x="964" y="1138"/>
                    <a:pt x="751" y="1138"/>
                  </a:cubicBezTo>
                  <a:cubicBezTo>
                    <a:pt x="537" y="1138"/>
                    <a:pt x="364" y="964"/>
                    <a:pt x="364" y="751"/>
                  </a:cubicBezTo>
                  <a:cubicBezTo>
                    <a:pt x="364" y="537"/>
                    <a:pt x="537" y="364"/>
                    <a:pt x="751" y="364"/>
                  </a:cubicBezTo>
                  <a:cubicBezTo>
                    <a:pt x="855" y="364"/>
                    <a:pt x="950" y="405"/>
                    <a:pt x="1020" y="473"/>
                  </a:cubicBezTo>
                  <a:cubicBezTo>
                    <a:pt x="1124" y="401"/>
                    <a:pt x="1124" y="401"/>
                    <a:pt x="1124" y="401"/>
                  </a:cubicBezTo>
                  <a:cubicBezTo>
                    <a:pt x="1030" y="302"/>
                    <a:pt x="898" y="240"/>
                    <a:pt x="751" y="240"/>
                  </a:cubicBezTo>
                  <a:cubicBezTo>
                    <a:pt x="469" y="240"/>
                    <a:pt x="240" y="469"/>
                    <a:pt x="240" y="751"/>
                  </a:cubicBezTo>
                  <a:cubicBezTo>
                    <a:pt x="240" y="1033"/>
                    <a:pt x="469" y="1262"/>
                    <a:pt x="751" y="1262"/>
                  </a:cubicBezTo>
                  <a:cubicBezTo>
                    <a:pt x="1033" y="1262"/>
                    <a:pt x="1262" y="1033"/>
                    <a:pt x="1262" y="751"/>
                  </a:cubicBezTo>
                  <a:cubicBezTo>
                    <a:pt x="1262" y="671"/>
                    <a:pt x="1244" y="595"/>
                    <a:pt x="1211" y="528"/>
                  </a:cubicBezTo>
                  <a:lnTo>
                    <a:pt x="1107" y="599"/>
                  </a:lnTo>
                  <a:close/>
                  <a:moveTo>
                    <a:pt x="1333" y="443"/>
                  </a:moveTo>
                  <a:cubicBezTo>
                    <a:pt x="1307" y="461"/>
                    <a:pt x="1307" y="461"/>
                    <a:pt x="1307" y="461"/>
                  </a:cubicBezTo>
                  <a:cubicBezTo>
                    <a:pt x="1352" y="548"/>
                    <a:pt x="1378" y="646"/>
                    <a:pt x="1378" y="751"/>
                  </a:cubicBezTo>
                  <a:cubicBezTo>
                    <a:pt x="1378" y="1097"/>
                    <a:pt x="1097" y="1378"/>
                    <a:pt x="751" y="1378"/>
                  </a:cubicBezTo>
                  <a:cubicBezTo>
                    <a:pt x="405" y="1378"/>
                    <a:pt x="124" y="1097"/>
                    <a:pt x="124" y="751"/>
                  </a:cubicBezTo>
                  <a:cubicBezTo>
                    <a:pt x="124" y="405"/>
                    <a:pt x="405" y="124"/>
                    <a:pt x="751" y="124"/>
                  </a:cubicBezTo>
                  <a:cubicBezTo>
                    <a:pt x="937" y="124"/>
                    <a:pt x="1105" y="205"/>
                    <a:pt x="1220" y="335"/>
                  </a:cubicBezTo>
                  <a:cubicBezTo>
                    <a:pt x="1246" y="317"/>
                    <a:pt x="1246" y="317"/>
                    <a:pt x="1246" y="317"/>
                  </a:cubicBezTo>
                  <a:cubicBezTo>
                    <a:pt x="1273" y="211"/>
                    <a:pt x="1273" y="211"/>
                    <a:pt x="1273" y="211"/>
                  </a:cubicBezTo>
                  <a:cubicBezTo>
                    <a:pt x="1138" y="80"/>
                    <a:pt x="954" y="0"/>
                    <a:pt x="751" y="0"/>
                  </a:cubicBezTo>
                  <a:cubicBezTo>
                    <a:pt x="337" y="0"/>
                    <a:pt x="0" y="337"/>
                    <a:pt x="0" y="751"/>
                  </a:cubicBezTo>
                  <a:cubicBezTo>
                    <a:pt x="0" y="1165"/>
                    <a:pt x="337" y="1502"/>
                    <a:pt x="751" y="1502"/>
                  </a:cubicBezTo>
                  <a:cubicBezTo>
                    <a:pt x="1165" y="1502"/>
                    <a:pt x="1502" y="1165"/>
                    <a:pt x="1502" y="751"/>
                  </a:cubicBezTo>
                  <a:cubicBezTo>
                    <a:pt x="1502" y="646"/>
                    <a:pt x="1480" y="547"/>
                    <a:pt x="1442" y="456"/>
                  </a:cubicBezTo>
                  <a:lnTo>
                    <a:pt x="1333" y="443"/>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sp>
        <p:nvSpPr>
          <p:cNvPr id="27" name="ee4pContent1">
            <a:extLst>
              <a:ext uri="{FF2B5EF4-FFF2-40B4-BE49-F238E27FC236}">
                <a16:creationId xmlns:a16="http://schemas.microsoft.com/office/drawing/2014/main" id="{8B56D5A3-D173-4CD1-95F6-3530E43C2A75}"/>
              </a:ext>
            </a:extLst>
          </p:cNvPr>
          <p:cNvSpPr txBox="1"/>
          <p:nvPr/>
        </p:nvSpPr>
        <p:spPr>
          <a:xfrm>
            <a:off x="629400" y="3844989"/>
            <a:ext cx="3123862" cy="1536774"/>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600" b="1" dirty="0">
                <a:solidFill>
                  <a:srgbClr val="295E7E"/>
                </a:solidFill>
              </a:rPr>
              <a:t>Broad checklist </a:t>
            </a:r>
            <a:r>
              <a:rPr lang="en-US" sz="1600" dirty="0">
                <a:solidFill>
                  <a:srgbClr val="575757"/>
                </a:solidFill>
              </a:rPr>
              <a:t>of how an institution can create a "New Normal" to fight COVID-19 that can be applied to a variety of higher education facilities and services</a:t>
            </a:r>
          </a:p>
          <a:p>
            <a:pPr>
              <a:buFont typeface="Trebuchet MS" panose="020B0603020202020204" pitchFamily="34" charset="0"/>
              <a:buNone/>
            </a:pPr>
            <a:endParaRPr lang="en-US" sz="1600" dirty="0">
              <a:solidFill>
                <a:srgbClr val="575757"/>
              </a:solidFill>
              <a:latin typeface="Trebuchet MS"/>
            </a:endParaRPr>
          </a:p>
        </p:txBody>
      </p:sp>
      <p:sp>
        <p:nvSpPr>
          <p:cNvPr id="28" name="ee4pContent2">
            <a:extLst>
              <a:ext uri="{FF2B5EF4-FFF2-40B4-BE49-F238E27FC236}">
                <a16:creationId xmlns:a16="http://schemas.microsoft.com/office/drawing/2014/main" id="{E2C7AEBF-616B-47C3-B0B2-0BEEE0ED79B2}"/>
              </a:ext>
            </a:extLst>
          </p:cNvPr>
          <p:cNvSpPr txBox="1"/>
          <p:nvPr/>
        </p:nvSpPr>
        <p:spPr>
          <a:xfrm>
            <a:off x="4533030" y="3844989"/>
            <a:ext cx="3125941" cy="1481808"/>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pPr defTabSz="385757"/>
            <a:r>
              <a:rPr lang="en-US" sz="1600" b="1" dirty="0">
                <a:solidFill>
                  <a:srgbClr val="575757"/>
                </a:solidFill>
              </a:rPr>
              <a:t>Optional considerations and examples</a:t>
            </a:r>
            <a:r>
              <a:rPr lang="en-US" sz="1600" dirty="0">
                <a:solidFill>
                  <a:srgbClr val="575757"/>
                </a:solidFill>
              </a:rPr>
              <a:t> that institutions can implement where feasible and relevant</a:t>
            </a:r>
            <a:endParaRPr lang="en-US" sz="1600" dirty="0">
              <a:solidFill>
                <a:srgbClr val="575757"/>
              </a:solidFill>
              <a:latin typeface="Trebuchet MS"/>
            </a:endParaRPr>
          </a:p>
        </p:txBody>
      </p:sp>
      <p:sp>
        <p:nvSpPr>
          <p:cNvPr id="29" name="ee4pContent3">
            <a:extLst>
              <a:ext uri="{FF2B5EF4-FFF2-40B4-BE49-F238E27FC236}">
                <a16:creationId xmlns:a16="http://schemas.microsoft.com/office/drawing/2014/main" id="{1E2E2A7D-1417-4541-BB71-181F25D30B52}"/>
              </a:ext>
            </a:extLst>
          </p:cNvPr>
          <p:cNvSpPr txBox="1"/>
          <p:nvPr/>
        </p:nvSpPr>
        <p:spPr>
          <a:xfrm>
            <a:off x="8437258" y="3844989"/>
            <a:ext cx="3125941" cy="1731508"/>
          </a:xfrm>
          <a:prstGeom prst="rect">
            <a:avLst/>
          </a:prstGeom>
          <a:ln cap="rnd">
            <a:noFill/>
          </a:ln>
        </p:spPr>
        <p:txBody>
          <a:bodyPr vert="horz" wrap="square" lIns="0" tIns="0" rIns="0" bIns="0" rtlCol="0">
            <a:noAutofit/>
          </a:bodyPr>
          <a:lstStyle>
            <a:lvl1pPr lvl="0" indent="0">
              <a:lnSpc>
                <a:spcPct val="100000"/>
              </a:lnSpc>
              <a:spcBef>
                <a:spcPts val="0"/>
              </a:spcBef>
              <a:spcAft>
                <a:spcPts val="0"/>
              </a:spcAft>
              <a:buFont typeface="Trebuchet MS" panose="020B0603020202020204" pitchFamily="34" charset="0"/>
              <a:buChar char="​"/>
              <a:defRPr sz="20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sz="20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sz="24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sz="2400" b="1">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r>
              <a:rPr lang="en-US" sz="1600" dirty="0">
                <a:solidFill>
                  <a:srgbClr val="575757"/>
                </a:solidFill>
              </a:rPr>
              <a:t>Checklist of </a:t>
            </a:r>
            <a:r>
              <a:rPr lang="en-US" sz="1600" b="1" dirty="0">
                <a:solidFill>
                  <a:srgbClr val="29BA74"/>
                </a:solidFill>
              </a:rPr>
              <a:t>specific</a:t>
            </a:r>
            <a:r>
              <a:rPr lang="en-US" sz="1600" b="1" dirty="0">
                <a:solidFill>
                  <a:srgbClr val="575757"/>
                </a:solidFill>
              </a:rPr>
              <a:t> </a:t>
            </a:r>
            <a:r>
              <a:rPr lang="en-US" sz="1600" b="1" dirty="0">
                <a:solidFill>
                  <a:srgbClr val="29BA74"/>
                </a:solidFill>
              </a:rPr>
              <a:t>practices</a:t>
            </a:r>
            <a:r>
              <a:rPr lang="en-US" sz="1600" dirty="0">
                <a:solidFill>
                  <a:srgbClr val="575757"/>
                </a:solidFill>
              </a:rPr>
              <a:t> to mitigate risk, tailored to particular campus facilities/services: food services, transportation, residences</a:t>
            </a:r>
          </a:p>
        </p:txBody>
      </p:sp>
      <p:sp>
        <p:nvSpPr>
          <p:cNvPr id="30" name="ee4pHeader1">
            <a:extLst>
              <a:ext uri="{FF2B5EF4-FFF2-40B4-BE49-F238E27FC236}">
                <a16:creationId xmlns:a16="http://schemas.microsoft.com/office/drawing/2014/main" id="{703B42B8-72AE-41CD-BC01-AA97A7F1C144}"/>
              </a:ext>
            </a:extLst>
          </p:cNvPr>
          <p:cNvSpPr txBox="1"/>
          <p:nvPr/>
        </p:nvSpPr>
        <p:spPr>
          <a:xfrm>
            <a:off x="629400" y="2966588"/>
            <a:ext cx="3123862" cy="759600"/>
          </a:xfrm>
          <a:prstGeom prst="rect">
            <a:avLst/>
          </a:prstGeom>
          <a:solidFill>
            <a:srgbClr val="295E7E"/>
          </a:solidFill>
          <a:ln cap="rnd">
            <a:noFill/>
          </a:ln>
        </p:spPr>
        <p:txBody>
          <a:bodyPr wrap="square" lIns="0" tIns="0" rIns="0" bIns="0" rtlCol="0" anchor="b" anchorCtr="0">
            <a:noAutofit/>
          </a:bodyPr>
          <a:lstStyle/>
          <a:p>
            <a:pPr marL="0" lvl="3" algn="ctr"/>
            <a:r>
              <a:rPr lang="en-US" sz="2400" dirty="0">
                <a:solidFill>
                  <a:srgbClr val="FFFFFF"/>
                </a:solidFill>
              </a:rPr>
              <a:t>Baseline recommendations</a:t>
            </a:r>
          </a:p>
        </p:txBody>
      </p:sp>
      <p:sp>
        <p:nvSpPr>
          <p:cNvPr id="31" name="ee4pHeader2">
            <a:extLst>
              <a:ext uri="{FF2B5EF4-FFF2-40B4-BE49-F238E27FC236}">
                <a16:creationId xmlns:a16="http://schemas.microsoft.com/office/drawing/2014/main" id="{14F397F3-4FF6-44A3-A32B-298F01196AA8}"/>
              </a:ext>
            </a:extLst>
          </p:cNvPr>
          <p:cNvSpPr txBox="1"/>
          <p:nvPr/>
        </p:nvSpPr>
        <p:spPr>
          <a:xfrm>
            <a:off x="4532290" y="2966588"/>
            <a:ext cx="3125941" cy="759600"/>
          </a:xfrm>
          <a:prstGeom prst="rect">
            <a:avLst/>
          </a:prstGeom>
          <a:solidFill>
            <a:srgbClr val="6E6F73"/>
          </a:solidFill>
          <a:ln cap="rnd">
            <a:noFill/>
          </a:ln>
        </p:spPr>
        <p:txBody>
          <a:bodyPr wrap="square" lIns="0" tIns="0" rIns="0" bIns="0" rtlCol="0" anchor="b" anchorCtr="0">
            <a:noAutofit/>
          </a:bodyPr>
          <a:lstStyle/>
          <a:p>
            <a:pPr marL="0" lvl="3" algn="ctr"/>
            <a:r>
              <a:rPr lang="en-US" sz="2400" dirty="0">
                <a:solidFill>
                  <a:srgbClr val="FFFFFF"/>
                </a:solidFill>
              </a:rPr>
              <a:t>Additional considerations</a:t>
            </a:r>
          </a:p>
        </p:txBody>
      </p:sp>
      <p:sp>
        <p:nvSpPr>
          <p:cNvPr id="32" name="ee4pHeader3">
            <a:extLst>
              <a:ext uri="{FF2B5EF4-FFF2-40B4-BE49-F238E27FC236}">
                <a16:creationId xmlns:a16="http://schemas.microsoft.com/office/drawing/2014/main" id="{59D336CE-0B6E-422C-87B2-1B54C6B7BAF2}"/>
              </a:ext>
            </a:extLst>
          </p:cNvPr>
          <p:cNvSpPr txBox="1"/>
          <p:nvPr/>
        </p:nvSpPr>
        <p:spPr>
          <a:xfrm>
            <a:off x="8437258" y="3012224"/>
            <a:ext cx="3125941" cy="713964"/>
          </a:xfrm>
          <a:prstGeom prst="rect">
            <a:avLst/>
          </a:prstGeom>
          <a:solidFill>
            <a:srgbClr val="29BA74"/>
          </a:solidFill>
          <a:ln cap="rnd">
            <a:noFill/>
          </a:ln>
        </p:spPr>
        <p:txBody>
          <a:bodyPr wrap="square" lIns="0" tIns="0" rIns="0" bIns="0" rtlCol="0" anchor="b" anchorCtr="0">
            <a:noAutofit/>
          </a:bodyPr>
          <a:lstStyle/>
          <a:p>
            <a:pPr marL="0" lvl="3" algn="ctr"/>
            <a:r>
              <a:rPr lang="en-US" sz="2400" dirty="0">
                <a:solidFill>
                  <a:srgbClr val="FFFFFF"/>
                </a:solidFill>
              </a:rPr>
              <a:t>Setting-specific protocols</a:t>
            </a:r>
          </a:p>
        </p:txBody>
      </p:sp>
      <p:grpSp>
        <p:nvGrpSpPr>
          <p:cNvPr id="34" name="Group 33">
            <a:extLst>
              <a:ext uri="{FF2B5EF4-FFF2-40B4-BE49-F238E27FC236}">
                <a16:creationId xmlns:a16="http://schemas.microsoft.com/office/drawing/2014/main" id="{154D05F0-E1C4-4018-8066-DB9ED9D93C93}"/>
              </a:ext>
            </a:extLst>
          </p:cNvPr>
          <p:cNvGrpSpPr/>
          <p:nvPr/>
        </p:nvGrpSpPr>
        <p:grpSpPr>
          <a:xfrm>
            <a:off x="3989321" y="3192933"/>
            <a:ext cx="306910" cy="306910"/>
            <a:chOff x="5599646" y="8468864"/>
            <a:chExt cx="306910" cy="306910"/>
          </a:xfrm>
        </p:grpSpPr>
        <p:sp>
          <p:nvSpPr>
            <p:cNvPr id="35" name="Oval 34">
              <a:extLst>
                <a:ext uri="{FF2B5EF4-FFF2-40B4-BE49-F238E27FC236}">
                  <a16:creationId xmlns:a16="http://schemas.microsoft.com/office/drawing/2014/main" id="{C9C93045-8C0C-46E8-9599-E9FBFA754F76}"/>
                </a:ext>
              </a:extLst>
            </p:cNvPr>
            <p:cNvSpPr>
              <a:spLocks noChangeArrowheads="1"/>
            </p:cNvSpPr>
            <p:nvPr/>
          </p:nvSpPr>
          <p:spPr bwMode="auto">
            <a:xfrm>
              <a:off x="5599646" y="8468864"/>
              <a:ext cx="306910" cy="306910"/>
            </a:xfrm>
            <a:prstGeom prst="ellipse">
              <a:avLst/>
            </a:prstGeom>
            <a:solidFill>
              <a:srgbClr val="9A9A9A"/>
            </a:solidFill>
            <a:ln>
              <a:noFill/>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sp>
          <p:nvSpPr>
            <p:cNvPr id="36" name="Freeform 7">
              <a:extLst>
                <a:ext uri="{FF2B5EF4-FFF2-40B4-BE49-F238E27FC236}">
                  <a16:creationId xmlns:a16="http://schemas.microsoft.com/office/drawing/2014/main" id="{EC7ACB17-A381-4D90-8461-F4AD3DE7877D}"/>
                </a:ext>
              </a:extLst>
            </p:cNvPr>
            <p:cNvSpPr>
              <a:spLocks/>
            </p:cNvSpPr>
            <p:nvPr/>
          </p:nvSpPr>
          <p:spPr bwMode="auto">
            <a:xfrm>
              <a:off x="5670054" y="8539272"/>
              <a:ext cx="166092" cy="166092"/>
            </a:xfrm>
            <a:custGeom>
              <a:avLst/>
              <a:gdLst>
                <a:gd name="T0" fmla="*/ 50 w 92"/>
                <a:gd name="T1" fmla="*/ 0 h 92"/>
                <a:gd name="T2" fmla="*/ 41 w 92"/>
                <a:gd name="T3" fmla="*/ 0 h 92"/>
                <a:gd name="T4" fmla="*/ 41 w 92"/>
                <a:gd name="T5" fmla="*/ 42 h 92"/>
                <a:gd name="T6" fmla="*/ 0 w 92"/>
                <a:gd name="T7" fmla="*/ 42 h 92"/>
                <a:gd name="T8" fmla="*/ 0 w 92"/>
                <a:gd name="T9" fmla="*/ 51 h 92"/>
                <a:gd name="T10" fmla="*/ 41 w 92"/>
                <a:gd name="T11" fmla="*/ 51 h 92"/>
                <a:gd name="T12" fmla="*/ 41 w 92"/>
                <a:gd name="T13" fmla="*/ 92 h 92"/>
                <a:gd name="T14" fmla="*/ 50 w 92"/>
                <a:gd name="T15" fmla="*/ 92 h 92"/>
                <a:gd name="T16" fmla="*/ 50 w 92"/>
                <a:gd name="T17" fmla="*/ 51 h 92"/>
                <a:gd name="T18" fmla="*/ 92 w 92"/>
                <a:gd name="T19" fmla="*/ 51 h 92"/>
                <a:gd name="T20" fmla="*/ 92 w 92"/>
                <a:gd name="T21" fmla="*/ 42 h 92"/>
                <a:gd name="T22" fmla="*/ 50 w 92"/>
                <a:gd name="T23" fmla="*/ 42 h 92"/>
                <a:gd name="T24" fmla="*/ 50 w 92"/>
                <a:gd name="T25" fmla="*/ 0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 h="92">
                  <a:moveTo>
                    <a:pt x="50" y="0"/>
                  </a:moveTo>
                  <a:lnTo>
                    <a:pt x="41" y="0"/>
                  </a:lnTo>
                  <a:lnTo>
                    <a:pt x="41" y="42"/>
                  </a:lnTo>
                  <a:lnTo>
                    <a:pt x="0" y="42"/>
                  </a:lnTo>
                  <a:lnTo>
                    <a:pt x="0" y="51"/>
                  </a:lnTo>
                  <a:lnTo>
                    <a:pt x="41" y="51"/>
                  </a:lnTo>
                  <a:lnTo>
                    <a:pt x="41" y="92"/>
                  </a:lnTo>
                  <a:lnTo>
                    <a:pt x="50" y="92"/>
                  </a:lnTo>
                  <a:lnTo>
                    <a:pt x="50" y="51"/>
                  </a:lnTo>
                  <a:lnTo>
                    <a:pt x="92" y="51"/>
                  </a:lnTo>
                  <a:lnTo>
                    <a:pt x="92" y="42"/>
                  </a:lnTo>
                  <a:lnTo>
                    <a:pt x="50" y="42"/>
                  </a:lnTo>
                  <a:lnTo>
                    <a:pt x="5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prstClr val="white"/>
                </a:solidFill>
              </a:endParaRPr>
            </a:p>
          </p:txBody>
        </p:sp>
      </p:grpSp>
      <p:sp>
        <p:nvSpPr>
          <p:cNvPr id="41" name="AutoShape 18">
            <a:extLst>
              <a:ext uri="{FF2B5EF4-FFF2-40B4-BE49-F238E27FC236}">
                <a16:creationId xmlns:a16="http://schemas.microsoft.com/office/drawing/2014/main" id="{FF64B3B0-8AA9-433A-ACE6-1AE968398808}"/>
              </a:ext>
            </a:extLst>
          </p:cNvPr>
          <p:cNvSpPr>
            <a:spLocks noChangeAspect="1" noChangeArrowheads="1" noTextEdit="1"/>
          </p:cNvSpPr>
          <p:nvPr/>
        </p:nvSpPr>
        <p:spPr bwMode="auto">
          <a:xfrm>
            <a:off x="5631561" y="1760713"/>
            <a:ext cx="927399" cy="928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1" name="Group 10">
            <a:extLst>
              <a:ext uri="{FF2B5EF4-FFF2-40B4-BE49-F238E27FC236}">
                <a16:creationId xmlns:a16="http://schemas.microsoft.com/office/drawing/2014/main" id="{2DD0C78F-6FB0-47B2-8550-655B3F526242}"/>
              </a:ext>
            </a:extLst>
          </p:cNvPr>
          <p:cNvGrpSpPr/>
          <p:nvPr/>
        </p:nvGrpSpPr>
        <p:grpSpPr>
          <a:xfrm>
            <a:off x="5830618" y="2227637"/>
            <a:ext cx="529285" cy="662369"/>
            <a:chOff x="5801527" y="1502666"/>
            <a:chExt cx="596492" cy="746475"/>
          </a:xfrm>
        </p:grpSpPr>
        <p:sp>
          <p:nvSpPr>
            <p:cNvPr id="42" name="Freeform 20">
              <a:extLst>
                <a:ext uri="{FF2B5EF4-FFF2-40B4-BE49-F238E27FC236}">
                  <a16:creationId xmlns:a16="http://schemas.microsoft.com/office/drawing/2014/main" id="{7747F7BF-F9B0-4166-B58C-D12FCBF87B75}"/>
                </a:ext>
              </a:extLst>
            </p:cNvPr>
            <p:cNvSpPr>
              <a:spLocks noEditPoints="1"/>
            </p:cNvSpPr>
            <p:nvPr/>
          </p:nvSpPr>
          <p:spPr bwMode="auto">
            <a:xfrm>
              <a:off x="6034021" y="1502666"/>
              <a:ext cx="131288" cy="746475"/>
            </a:xfrm>
            <a:custGeom>
              <a:avLst/>
              <a:gdLst>
                <a:gd name="T0" fmla="*/ 326 w 326"/>
                <a:gd name="T1" fmla="*/ 752 h 1853"/>
                <a:gd name="T2" fmla="*/ 282 w 326"/>
                <a:gd name="T3" fmla="*/ 752 h 1853"/>
                <a:gd name="T4" fmla="*/ 282 w 326"/>
                <a:gd name="T5" fmla="*/ 661 h 1853"/>
                <a:gd name="T6" fmla="*/ 326 w 326"/>
                <a:gd name="T7" fmla="*/ 661 h 1853"/>
                <a:gd name="T8" fmla="*/ 326 w 326"/>
                <a:gd name="T9" fmla="*/ 752 h 1853"/>
                <a:gd name="T10" fmla="*/ 44 w 326"/>
                <a:gd name="T11" fmla="*/ 661 h 1853"/>
                <a:gd name="T12" fmla="*/ 0 w 326"/>
                <a:gd name="T13" fmla="*/ 661 h 1853"/>
                <a:gd name="T14" fmla="*/ 0 w 326"/>
                <a:gd name="T15" fmla="*/ 752 h 1853"/>
                <a:gd name="T16" fmla="*/ 44 w 326"/>
                <a:gd name="T17" fmla="*/ 752 h 1853"/>
                <a:gd name="T18" fmla="*/ 44 w 326"/>
                <a:gd name="T19" fmla="*/ 661 h 1853"/>
                <a:gd name="T20" fmla="*/ 44 w 326"/>
                <a:gd name="T21" fmla="*/ 189 h 1853"/>
                <a:gd name="T22" fmla="*/ 44 w 326"/>
                <a:gd name="T23" fmla="*/ 71 h 1853"/>
                <a:gd name="T24" fmla="*/ 71 w 326"/>
                <a:gd name="T25" fmla="*/ 44 h 1853"/>
                <a:gd name="T26" fmla="*/ 255 w 326"/>
                <a:gd name="T27" fmla="*/ 44 h 1853"/>
                <a:gd name="T28" fmla="*/ 282 w 326"/>
                <a:gd name="T29" fmla="*/ 71 h 1853"/>
                <a:gd name="T30" fmla="*/ 282 w 326"/>
                <a:gd name="T31" fmla="*/ 189 h 1853"/>
                <a:gd name="T32" fmla="*/ 326 w 326"/>
                <a:gd name="T33" fmla="*/ 189 h 1853"/>
                <a:gd name="T34" fmla="*/ 326 w 326"/>
                <a:gd name="T35" fmla="*/ 71 h 1853"/>
                <a:gd name="T36" fmla="*/ 255 w 326"/>
                <a:gd name="T37" fmla="*/ 0 h 1853"/>
                <a:gd name="T38" fmla="*/ 71 w 326"/>
                <a:gd name="T39" fmla="*/ 0 h 1853"/>
                <a:gd name="T40" fmla="*/ 0 w 326"/>
                <a:gd name="T41" fmla="*/ 71 h 1853"/>
                <a:gd name="T42" fmla="*/ 0 w 326"/>
                <a:gd name="T43" fmla="*/ 189 h 1853"/>
                <a:gd name="T44" fmla="*/ 44 w 326"/>
                <a:gd name="T45" fmla="*/ 189 h 1853"/>
                <a:gd name="T46" fmla="*/ 282 w 326"/>
                <a:gd name="T47" fmla="*/ 1224 h 1853"/>
                <a:gd name="T48" fmla="*/ 282 w 326"/>
                <a:gd name="T49" fmla="*/ 1809 h 1853"/>
                <a:gd name="T50" fmla="*/ 44 w 326"/>
                <a:gd name="T51" fmla="*/ 1809 h 1853"/>
                <a:gd name="T52" fmla="*/ 44 w 326"/>
                <a:gd name="T53" fmla="*/ 1224 h 1853"/>
                <a:gd name="T54" fmla="*/ 0 w 326"/>
                <a:gd name="T55" fmla="*/ 1224 h 1853"/>
                <a:gd name="T56" fmla="*/ 0 w 326"/>
                <a:gd name="T57" fmla="*/ 1831 h 1853"/>
                <a:gd name="T58" fmla="*/ 22 w 326"/>
                <a:gd name="T59" fmla="*/ 1853 h 1853"/>
                <a:gd name="T60" fmla="*/ 304 w 326"/>
                <a:gd name="T61" fmla="*/ 1853 h 1853"/>
                <a:gd name="T62" fmla="*/ 326 w 326"/>
                <a:gd name="T63" fmla="*/ 1831 h 1853"/>
                <a:gd name="T64" fmla="*/ 326 w 326"/>
                <a:gd name="T65" fmla="*/ 1224 h 1853"/>
                <a:gd name="T66" fmla="*/ 282 w 326"/>
                <a:gd name="T67" fmla="*/ 1224 h 1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26" h="1853">
                  <a:moveTo>
                    <a:pt x="326" y="752"/>
                  </a:moveTo>
                  <a:cubicBezTo>
                    <a:pt x="282" y="752"/>
                    <a:pt x="282" y="752"/>
                    <a:pt x="282" y="752"/>
                  </a:cubicBezTo>
                  <a:cubicBezTo>
                    <a:pt x="282" y="661"/>
                    <a:pt x="282" y="661"/>
                    <a:pt x="282" y="661"/>
                  </a:cubicBezTo>
                  <a:cubicBezTo>
                    <a:pt x="326" y="661"/>
                    <a:pt x="326" y="661"/>
                    <a:pt x="326" y="661"/>
                  </a:cubicBezTo>
                  <a:lnTo>
                    <a:pt x="326" y="752"/>
                  </a:lnTo>
                  <a:close/>
                  <a:moveTo>
                    <a:pt x="44" y="661"/>
                  </a:moveTo>
                  <a:cubicBezTo>
                    <a:pt x="0" y="661"/>
                    <a:pt x="0" y="661"/>
                    <a:pt x="0" y="661"/>
                  </a:cubicBezTo>
                  <a:cubicBezTo>
                    <a:pt x="0" y="752"/>
                    <a:pt x="0" y="752"/>
                    <a:pt x="0" y="752"/>
                  </a:cubicBezTo>
                  <a:cubicBezTo>
                    <a:pt x="44" y="752"/>
                    <a:pt x="44" y="752"/>
                    <a:pt x="44" y="752"/>
                  </a:cubicBezTo>
                  <a:lnTo>
                    <a:pt x="44" y="661"/>
                  </a:lnTo>
                  <a:close/>
                  <a:moveTo>
                    <a:pt x="44" y="189"/>
                  </a:moveTo>
                  <a:cubicBezTo>
                    <a:pt x="44" y="71"/>
                    <a:pt x="44" y="71"/>
                    <a:pt x="44" y="71"/>
                  </a:cubicBezTo>
                  <a:cubicBezTo>
                    <a:pt x="44" y="56"/>
                    <a:pt x="56" y="44"/>
                    <a:pt x="71" y="44"/>
                  </a:cubicBezTo>
                  <a:cubicBezTo>
                    <a:pt x="255" y="44"/>
                    <a:pt x="255" y="44"/>
                    <a:pt x="255" y="44"/>
                  </a:cubicBezTo>
                  <a:cubicBezTo>
                    <a:pt x="270" y="44"/>
                    <a:pt x="282" y="56"/>
                    <a:pt x="282" y="71"/>
                  </a:cubicBezTo>
                  <a:cubicBezTo>
                    <a:pt x="282" y="189"/>
                    <a:pt x="282" y="189"/>
                    <a:pt x="282" y="189"/>
                  </a:cubicBezTo>
                  <a:cubicBezTo>
                    <a:pt x="326" y="189"/>
                    <a:pt x="326" y="189"/>
                    <a:pt x="326" y="189"/>
                  </a:cubicBezTo>
                  <a:cubicBezTo>
                    <a:pt x="326" y="71"/>
                    <a:pt x="326" y="71"/>
                    <a:pt x="326" y="71"/>
                  </a:cubicBezTo>
                  <a:cubicBezTo>
                    <a:pt x="326" y="32"/>
                    <a:pt x="294" y="0"/>
                    <a:pt x="255" y="0"/>
                  </a:cubicBezTo>
                  <a:cubicBezTo>
                    <a:pt x="71" y="0"/>
                    <a:pt x="71" y="0"/>
                    <a:pt x="71" y="0"/>
                  </a:cubicBezTo>
                  <a:cubicBezTo>
                    <a:pt x="32" y="0"/>
                    <a:pt x="0" y="32"/>
                    <a:pt x="0" y="71"/>
                  </a:cubicBezTo>
                  <a:cubicBezTo>
                    <a:pt x="0" y="189"/>
                    <a:pt x="0" y="189"/>
                    <a:pt x="0" y="189"/>
                  </a:cubicBezTo>
                  <a:lnTo>
                    <a:pt x="44" y="189"/>
                  </a:lnTo>
                  <a:close/>
                  <a:moveTo>
                    <a:pt x="282" y="1224"/>
                  </a:moveTo>
                  <a:cubicBezTo>
                    <a:pt x="282" y="1809"/>
                    <a:pt x="282" y="1809"/>
                    <a:pt x="282" y="1809"/>
                  </a:cubicBezTo>
                  <a:cubicBezTo>
                    <a:pt x="44" y="1809"/>
                    <a:pt x="44" y="1809"/>
                    <a:pt x="44" y="1809"/>
                  </a:cubicBezTo>
                  <a:cubicBezTo>
                    <a:pt x="44" y="1224"/>
                    <a:pt x="44" y="1224"/>
                    <a:pt x="44" y="1224"/>
                  </a:cubicBezTo>
                  <a:cubicBezTo>
                    <a:pt x="0" y="1224"/>
                    <a:pt x="0" y="1224"/>
                    <a:pt x="0" y="1224"/>
                  </a:cubicBezTo>
                  <a:cubicBezTo>
                    <a:pt x="0" y="1831"/>
                    <a:pt x="0" y="1831"/>
                    <a:pt x="0" y="1831"/>
                  </a:cubicBezTo>
                  <a:cubicBezTo>
                    <a:pt x="0" y="1843"/>
                    <a:pt x="10" y="1853"/>
                    <a:pt x="22" y="1853"/>
                  </a:cubicBezTo>
                  <a:cubicBezTo>
                    <a:pt x="304" y="1853"/>
                    <a:pt x="304" y="1853"/>
                    <a:pt x="304" y="1853"/>
                  </a:cubicBezTo>
                  <a:cubicBezTo>
                    <a:pt x="316" y="1853"/>
                    <a:pt x="326" y="1843"/>
                    <a:pt x="326" y="1831"/>
                  </a:cubicBezTo>
                  <a:cubicBezTo>
                    <a:pt x="326" y="1224"/>
                    <a:pt x="326" y="1224"/>
                    <a:pt x="326" y="1224"/>
                  </a:cubicBezTo>
                  <a:lnTo>
                    <a:pt x="282" y="1224"/>
                  </a:lnTo>
                  <a:close/>
                </a:path>
              </a:pathLst>
            </a:custGeom>
            <a:solidFill>
              <a:schemeClr val="accent1"/>
            </a:solidFill>
            <a:ln w="9525" cap="flat" cmpd="sng" algn="ctr">
              <a:solidFill>
                <a:srgbClr val="6E6F73"/>
              </a:solidFill>
              <a:prstDash val="solid"/>
              <a:round/>
              <a:headEnd type="none" w="med" len="med"/>
              <a:tailEnd type="none" w="med" len="med"/>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43" name="Freeform 21">
              <a:extLst>
                <a:ext uri="{FF2B5EF4-FFF2-40B4-BE49-F238E27FC236}">
                  <a16:creationId xmlns:a16="http://schemas.microsoft.com/office/drawing/2014/main" id="{9D5035F2-91D9-4743-8368-F35EB637A849}"/>
                </a:ext>
              </a:extLst>
            </p:cNvPr>
            <p:cNvSpPr>
              <a:spLocks noEditPoints="1"/>
            </p:cNvSpPr>
            <p:nvPr/>
          </p:nvSpPr>
          <p:spPr bwMode="auto">
            <a:xfrm>
              <a:off x="5801527" y="1596566"/>
              <a:ext cx="596492" cy="381403"/>
            </a:xfrm>
            <a:custGeom>
              <a:avLst/>
              <a:gdLst>
                <a:gd name="T0" fmla="*/ 1310 w 1482"/>
                <a:gd name="T1" fmla="*/ 384 h 947"/>
                <a:gd name="T2" fmla="*/ 185 w 1482"/>
                <a:gd name="T3" fmla="*/ 384 h 947"/>
                <a:gd name="T4" fmla="*/ 155 w 1482"/>
                <a:gd name="T5" fmla="*/ 355 h 947"/>
                <a:gd name="T6" fmla="*/ 155 w 1482"/>
                <a:gd name="T7" fmla="*/ 30 h 947"/>
                <a:gd name="T8" fmla="*/ 185 w 1482"/>
                <a:gd name="T9" fmla="*/ 0 h 947"/>
                <a:gd name="T10" fmla="*/ 1310 w 1482"/>
                <a:gd name="T11" fmla="*/ 0 h 947"/>
                <a:gd name="T12" fmla="*/ 1325 w 1482"/>
                <a:gd name="T13" fmla="*/ 7 h 947"/>
                <a:gd name="T14" fmla="*/ 1475 w 1482"/>
                <a:gd name="T15" fmla="*/ 178 h 947"/>
                <a:gd name="T16" fmla="*/ 1475 w 1482"/>
                <a:gd name="T17" fmla="*/ 207 h 947"/>
                <a:gd name="T18" fmla="*/ 1325 w 1482"/>
                <a:gd name="T19" fmla="*/ 378 h 947"/>
                <a:gd name="T20" fmla="*/ 1310 w 1482"/>
                <a:gd name="T21" fmla="*/ 384 h 947"/>
                <a:gd name="T22" fmla="*/ 157 w 1482"/>
                <a:gd name="T23" fmla="*/ 569 h 947"/>
                <a:gd name="T24" fmla="*/ 7 w 1482"/>
                <a:gd name="T25" fmla="*/ 741 h 947"/>
                <a:gd name="T26" fmla="*/ 7 w 1482"/>
                <a:gd name="T27" fmla="*/ 769 h 947"/>
                <a:gd name="T28" fmla="*/ 157 w 1482"/>
                <a:gd name="T29" fmla="*/ 941 h 947"/>
                <a:gd name="T30" fmla="*/ 172 w 1482"/>
                <a:gd name="T31" fmla="*/ 947 h 947"/>
                <a:gd name="T32" fmla="*/ 1297 w 1482"/>
                <a:gd name="T33" fmla="*/ 947 h 947"/>
                <a:gd name="T34" fmla="*/ 1327 w 1482"/>
                <a:gd name="T35" fmla="*/ 917 h 947"/>
                <a:gd name="T36" fmla="*/ 1327 w 1482"/>
                <a:gd name="T37" fmla="*/ 593 h 947"/>
                <a:gd name="T38" fmla="*/ 1297 w 1482"/>
                <a:gd name="T39" fmla="*/ 563 h 947"/>
                <a:gd name="T40" fmla="*/ 172 w 1482"/>
                <a:gd name="T41" fmla="*/ 563 h 947"/>
                <a:gd name="T42" fmla="*/ 157 w 1482"/>
                <a:gd name="T43" fmla="*/ 569 h 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82" h="947">
                  <a:moveTo>
                    <a:pt x="1310" y="384"/>
                  </a:moveTo>
                  <a:cubicBezTo>
                    <a:pt x="185" y="384"/>
                    <a:pt x="185" y="384"/>
                    <a:pt x="185" y="384"/>
                  </a:cubicBezTo>
                  <a:cubicBezTo>
                    <a:pt x="169" y="384"/>
                    <a:pt x="155" y="371"/>
                    <a:pt x="155" y="355"/>
                  </a:cubicBezTo>
                  <a:cubicBezTo>
                    <a:pt x="155" y="30"/>
                    <a:pt x="155" y="30"/>
                    <a:pt x="155" y="30"/>
                  </a:cubicBezTo>
                  <a:cubicBezTo>
                    <a:pt x="155" y="14"/>
                    <a:pt x="169" y="0"/>
                    <a:pt x="185" y="0"/>
                  </a:cubicBezTo>
                  <a:cubicBezTo>
                    <a:pt x="1310" y="0"/>
                    <a:pt x="1310" y="0"/>
                    <a:pt x="1310" y="0"/>
                  </a:cubicBezTo>
                  <a:cubicBezTo>
                    <a:pt x="1316" y="0"/>
                    <a:pt x="1321" y="3"/>
                    <a:pt x="1325" y="7"/>
                  </a:cubicBezTo>
                  <a:cubicBezTo>
                    <a:pt x="1475" y="178"/>
                    <a:pt x="1475" y="178"/>
                    <a:pt x="1475" y="178"/>
                  </a:cubicBezTo>
                  <a:cubicBezTo>
                    <a:pt x="1482" y="186"/>
                    <a:pt x="1482" y="198"/>
                    <a:pt x="1475" y="207"/>
                  </a:cubicBezTo>
                  <a:cubicBezTo>
                    <a:pt x="1325" y="378"/>
                    <a:pt x="1325" y="378"/>
                    <a:pt x="1325" y="378"/>
                  </a:cubicBezTo>
                  <a:cubicBezTo>
                    <a:pt x="1321" y="382"/>
                    <a:pt x="1316" y="384"/>
                    <a:pt x="1310" y="384"/>
                  </a:cubicBezTo>
                  <a:close/>
                  <a:moveTo>
                    <a:pt x="157" y="569"/>
                  </a:moveTo>
                  <a:cubicBezTo>
                    <a:pt x="7" y="741"/>
                    <a:pt x="7" y="741"/>
                    <a:pt x="7" y="741"/>
                  </a:cubicBezTo>
                  <a:cubicBezTo>
                    <a:pt x="0" y="749"/>
                    <a:pt x="0" y="761"/>
                    <a:pt x="7" y="769"/>
                  </a:cubicBezTo>
                  <a:cubicBezTo>
                    <a:pt x="157" y="941"/>
                    <a:pt x="157" y="941"/>
                    <a:pt x="157" y="941"/>
                  </a:cubicBezTo>
                  <a:cubicBezTo>
                    <a:pt x="161" y="945"/>
                    <a:pt x="166" y="947"/>
                    <a:pt x="172" y="947"/>
                  </a:cubicBezTo>
                  <a:cubicBezTo>
                    <a:pt x="1297" y="947"/>
                    <a:pt x="1297" y="947"/>
                    <a:pt x="1297" y="947"/>
                  </a:cubicBezTo>
                  <a:cubicBezTo>
                    <a:pt x="1313" y="947"/>
                    <a:pt x="1327" y="934"/>
                    <a:pt x="1327" y="917"/>
                  </a:cubicBezTo>
                  <a:cubicBezTo>
                    <a:pt x="1327" y="593"/>
                    <a:pt x="1327" y="593"/>
                    <a:pt x="1327" y="593"/>
                  </a:cubicBezTo>
                  <a:cubicBezTo>
                    <a:pt x="1327" y="576"/>
                    <a:pt x="1313" y="563"/>
                    <a:pt x="1297" y="563"/>
                  </a:cubicBezTo>
                  <a:cubicBezTo>
                    <a:pt x="172" y="563"/>
                    <a:pt x="172" y="563"/>
                    <a:pt x="172" y="563"/>
                  </a:cubicBezTo>
                  <a:cubicBezTo>
                    <a:pt x="166" y="563"/>
                    <a:pt x="161" y="565"/>
                    <a:pt x="157" y="56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cxnSp>
        <p:nvCxnSpPr>
          <p:cNvPr id="13" name="Straight Connector 12">
            <a:extLst>
              <a:ext uri="{FF2B5EF4-FFF2-40B4-BE49-F238E27FC236}">
                <a16:creationId xmlns:a16="http://schemas.microsoft.com/office/drawing/2014/main" id="{C4071F62-59B3-49E3-A349-935E412F687C}"/>
              </a:ext>
            </a:extLst>
          </p:cNvPr>
          <p:cNvCxnSpPr>
            <a:cxnSpLocks/>
          </p:cNvCxnSpPr>
          <p:nvPr/>
        </p:nvCxnSpPr>
        <p:spPr>
          <a:xfrm>
            <a:off x="8042902" y="2757064"/>
            <a:ext cx="0" cy="2412224"/>
          </a:xfrm>
          <a:prstGeom prst="line">
            <a:avLst/>
          </a:prstGeom>
          <a:ln w="9525" cap="rnd">
            <a:solidFill>
              <a:schemeClr val="tx1">
                <a:lumMod val="60000"/>
                <a:lumOff val="40000"/>
              </a:schemeClr>
            </a:solidFill>
            <a:prstDash val="solid"/>
            <a:round/>
          </a:ln>
        </p:spPr>
        <p:style>
          <a:lnRef idx="1">
            <a:schemeClr val="accent1"/>
          </a:lnRef>
          <a:fillRef idx="0">
            <a:schemeClr val="accent1"/>
          </a:fillRef>
          <a:effectRef idx="0">
            <a:schemeClr val="accent1"/>
          </a:effectRef>
          <a:fontRef idx="minor">
            <a:schemeClr val="tx1"/>
          </a:fontRef>
        </p:style>
      </p:cxnSp>
      <p:grpSp>
        <p:nvGrpSpPr>
          <p:cNvPr id="66" name="Group 65">
            <a:extLst>
              <a:ext uri="{FF2B5EF4-FFF2-40B4-BE49-F238E27FC236}">
                <a16:creationId xmlns:a16="http://schemas.microsoft.com/office/drawing/2014/main" id="{ECD13581-D4E3-417B-9C52-EEF5DCCA2488}"/>
              </a:ext>
            </a:extLst>
          </p:cNvPr>
          <p:cNvGrpSpPr/>
          <p:nvPr/>
        </p:nvGrpSpPr>
        <p:grpSpPr>
          <a:xfrm>
            <a:off x="504226" y="1636073"/>
            <a:ext cx="7277100" cy="489904"/>
            <a:chOff x="504226" y="1149861"/>
            <a:chExt cx="7277100" cy="489904"/>
          </a:xfrm>
        </p:grpSpPr>
        <p:cxnSp>
          <p:nvCxnSpPr>
            <p:cNvPr id="58" name="Straight Connector 57">
              <a:extLst>
                <a:ext uri="{FF2B5EF4-FFF2-40B4-BE49-F238E27FC236}">
                  <a16:creationId xmlns:a16="http://schemas.microsoft.com/office/drawing/2014/main" id="{A393597A-7A0F-43C6-8396-C607939DDAB9}"/>
                </a:ext>
              </a:extLst>
            </p:cNvPr>
            <p:cNvCxnSpPr/>
            <p:nvPr/>
          </p:nvCxnSpPr>
          <p:spPr>
            <a:xfrm>
              <a:off x="504226" y="1394813"/>
              <a:ext cx="7277100"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20EAC126-0D1B-4A02-A47D-CF0203224A10}"/>
                </a:ext>
              </a:extLst>
            </p:cNvPr>
            <p:cNvSpPr txBox="1"/>
            <p:nvPr/>
          </p:nvSpPr>
          <p:spPr>
            <a:xfrm>
              <a:off x="2265579" y="1149861"/>
              <a:ext cx="3754395" cy="48990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575757"/>
                  </a:solidFill>
                </a:rPr>
                <a:t>Applies across the institution</a:t>
              </a:r>
              <a:endParaRPr lang="en-US" sz="1400" b="1" i="1" dirty="0">
                <a:solidFill>
                  <a:srgbClr val="575757"/>
                </a:solidFill>
              </a:endParaRPr>
            </a:p>
            <a:p>
              <a:pPr algn="ctr"/>
              <a:r>
                <a:rPr lang="en-US" sz="1200" i="1" dirty="0">
                  <a:solidFill>
                    <a:srgbClr val="575757"/>
                  </a:solidFill>
                </a:rPr>
                <a:t>Leveraged and built upon WA State reopening plan </a:t>
              </a:r>
            </a:p>
            <a:p>
              <a:pPr algn="ctr"/>
              <a:r>
                <a:rPr lang="en-US" sz="1200" i="1" dirty="0">
                  <a:solidFill>
                    <a:srgbClr val="575757"/>
                  </a:solidFill>
                </a:rPr>
                <a:t>&amp; WA employer reopening checklists</a:t>
              </a:r>
            </a:p>
          </p:txBody>
        </p:sp>
      </p:grpSp>
      <p:grpSp>
        <p:nvGrpSpPr>
          <p:cNvPr id="67" name="Group 66">
            <a:extLst>
              <a:ext uri="{FF2B5EF4-FFF2-40B4-BE49-F238E27FC236}">
                <a16:creationId xmlns:a16="http://schemas.microsoft.com/office/drawing/2014/main" id="{2FC830FE-2EC6-4685-8A5F-2AFF34E0CEDD}"/>
              </a:ext>
            </a:extLst>
          </p:cNvPr>
          <p:cNvGrpSpPr/>
          <p:nvPr/>
        </p:nvGrpSpPr>
        <p:grpSpPr>
          <a:xfrm>
            <a:off x="8304479" y="1621583"/>
            <a:ext cx="3391499" cy="518883"/>
            <a:chOff x="8436243" y="1135371"/>
            <a:chExt cx="3391499" cy="518883"/>
          </a:xfrm>
        </p:grpSpPr>
        <p:cxnSp>
          <p:nvCxnSpPr>
            <p:cNvPr id="62" name="Straight Connector 61">
              <a:extLst>
                <a:ext uri="{FF2B5EF4-FFF2-40B4-BE49-F238E27FC236}">
                  <a16:creationId xmlns:a16="http://schemas.microsoft.com/office/drawing/2014/main" id="{7A0120EE-31DE-4D85-8E21-D3A85A9110C2}"/>
                </a:ext>
              </a:extLst>
            </p:cNvPr>
            <p:cNvCxnSpPr/>
            <p:nvPr/>
          </p:nvCxnSpPr>
          <p:spPr>
            <a:xfrm>
              <a:off x="8436243" y="1394813"/>
              <a:ext cx="3391499" cy="0"/>
            </a:xfrm>
            <a:prstGeom prst="line">
              <a:avLst/>
            </a:prstGeom>
            <a:ln w="9525" cap="rnd">
              <a:solidFill>
                <a:schemeClr val="tx1">
                  <a:lumMod val="60000"/>
                  <a:lumOff val="40000"/>
                </a:schemeClr>
              </a:solidFill>
              <a:prstDash val="solid"/>
              <a:round/>
              <a:headEnd type="oval"/>
              <a:tailEnd type="ova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5ECBE471-CB8A-44DE-9E79-87E6BC4942B9}"/>
                </a:ext>
              </a:extLst>
            </p:cNvPr>
            <p:cNvSpPr txBox="1"/>
            <p:nvPr/>
          </p:nvSpPr>
          <p:spPr>
            <a:xfrm>
              <a:off x="8592929" y="1135371"/>
              <a:ext cx="3100900" cy="518883"/>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b="1" dirty="0">
                  <a:solidFill>
                    <a:srgbClr val="575757"/>
                  </a:solidFill>
                </a:rPr>
                <a:t>Applies to specific campus settings</a:t>
              </a:r>
            </a:p>
            <a:p>
              <a:pPr algn="ctr"/>
              <a:r>
                <a:rPr lang="en-US" sz="1200" i="1" dirty="0">
                  <a:solidFill>
                    <a:srgbClr val="575757"/>
                  </a:solidFill>
                </a:rPr>
                <a:t>Leveraged and built upon CDC &amp; other state guidance</a:t>
              </a:r>
            </a:p>
          </p:txBody>
        </p:sp>
      </p:grpSp>
    </p:spTree>
    <p:extLst>
      <p:ext uri="{BB962C8B-B14F-4D97-AF65-F5344CB8AC3E}">
        <p14:creationId xmlns:p14="http://schemas.microsoft.com/office/powerpoint/2010/main" val="3449919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0F374CF-95BF-479B-A333-19AF431BAD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592" imgH="591" progId="TCLayout.ActiveDocument.1">
                  <p:embed/>
                </p:oleObj>
              </mc:Choice>
              <mc:Fallback>
                <p:oleObj name="think-cell Slide" r:id="rId5" imgW="592" imgH="591" progId="TCLayout.ActiveDocument.1">
                  <p:embed/>
                  <p:pic>
                    <p:nvPicPr>
                      <p:cNvPr id="4" name="Object 3" hidden="1">
                        <a:extLst>
                          <a:ext uri="{FF2B5EF4-FFF2-40B4-BE49-F238E27FC236}">
                            <a16:creationId xmlns:a16="http://schemas.microsoft.com/office/drawing/2014/main" id="{00F374CF-95BF-479B-A333-19AF431BAD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9362611F-1FB1-45BB-B7EC-E65E2D9A7E99}"/>
              </a:ext>
            </a:extLst>
          </p:cNvPr>
          <p:cNvSpPr/>
          <p:nvPr>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3200" dirty="0">
              <a:solidFill>
                <a:srgbClr val="FFFFFF"/>
              </a:solidFill>
              <a:sym typeface="Trebuchet MS" panose="020B0603020202020204" pitchFamily="34" charset="0"/>
            </a:endParaRPr>
          </a:p>
        </p:txBody>
      </p:sp>
      <p:sp>
        <p:nvSpPr>
          <p:cNvPr id="3" name="Title 2"/>
          <p:cNvSpPr>
            <a:spLocks noGrp="1"/>
          </p:cNvSpPr>
          <p:nvPr>
            <p:ph type="title"/>
          </p:nvPr>
        </p:nvSpPr>
        <p:spPr>
          <a:xfrm>
            <a:off x="629999" y="2764203"/>
            <a:ext cx="3084751" cy="1314311"/>
          </a:xfrm>
        </p:spPr>
        <p:txBody>
          <a:bodyPr/>
          <a:lstStyle/>
          <a:p>
            <a:r>
              <a:rPr lang="en-US" i="1" dirty="0"/>
              <a:t>For reference: </a:t>
            </a:r>
            <a:r>
              <a:rPr lang="en-US" dirty="0"/>
              <a:t>Checklists developed using multiple sources</a:t>
            </a:r>
          </a:p>
        </p:txBody>
      </p:sp>
      <p:grpSp>
        <p:nvGrpSpPr>
          <p:cNvPr id="39" name="Group 38">
            <a:extLst>
              <a:ext uri="{FF2B5EF4-FFF2-40B4-BE49-F238E27FC236}">
                <a16:creationId xmlns:a16="http://schemas.microsoft.com/office/drawing/2014/main" id="{0539563C-7270-4267-A6FE-91A508EAE9D1}"/>
              </a:ext>
            </a:extLst>
          </p:cNvPr>
          <p:cNvGrpSpPr/>
          <p:nvPr/>
        </p:nvGrpSpPr>
        <p:grpSpPr>
          <a:xfrm>
            <a:off x="4657588" y="1321190"/>
            <a:ext cx="6743837" cy="1077218"/>
            <a:chOff x="4657588" y="1030325"/>
            <a:chExt cx="6743837" cy="1077218"/>
          </a:xfrm>
        </p:grpSpPr>
        <p:sp>
          <p:nvSpPr>
            <p:cNvPr id="5" name="Text Placeholder 3">
              <a:extLst>
                <a:ext uri="{FF2B5EF4-FFF2-40B4-BE49-F238E27FC236}">
                  <a16:creationId xmlns:a16="http://schemas.microsoft.com/office/drawing/2014/main" id="{13DC44C8-2F72-475D-80C0-DE8038A8376F}"/>
                </a:ext>
              </a:extLst>
            </p:cNvPr>
            <p:cNvSpPr txBox="1">
              <a:spLocks/>
            </p:cNvSpPr>
            <p:nvPr/>
          </p:nvSpPr>
          <p:spPr>
            <a:xfrm>
              <a:off x="5820890" y="1030325"/>
              <a:ext cx="5580535" cy="1077218"/>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a:lnSpc>
                  <a:spcPct val="100000"/>
                </a:lnSpc>
                <a:spcBef>
                  <a:spcPts val="0"/>
                </a:spcBef>
                <a:spcAft>
                  <a:spcPts val="0"/>
                </a:spcAft>
                <a:buSzPct val="100000"/>
                <a:buFont typeface="Trebuchet MS" panose="020B0603020202020204" pitchFamily="34" charset="0"/>
                <a:buChar char="​"/>
              </a:pPr>
              <a:r>
                <a:rPr sz="1600" b="1" dirty="0">
                  <a:solidFill>
                    <a:srgbClr val="575757">
                      <a:lumMod val="100000"/>
                    </a:srgbClr>
                  </a:solidFill>
                </a:rPr>
                <a:t>Baseline/Additional considerations</a:t>
              </a:r>
            </a:p>
            <a:p>
              <a:pPr marL="324000" lvl="1" indent="-216000">
                <a:lnSpc>
                  <a:spcPct val="100000"/>
                </a:lnSpc>
                <a:spcAft>
                  <a:spcPts val="0"/>
                </a:spcAft>
                <a:buClr>
                  <a:srgbClr val="29BA74">
                    <a:lumMod val="100000"/>
                  </a:srgbClr>
                </a:buClr>
                <a:buSzPct val="100000"/>
                <a:buFont typeface="Trebuchet MS" panose="020B0603020202020204" pitchFamily="34" charset="0"/>
                <a:buChar char="•"/>
              </a:pPr>
              <a:r>
                <a:rPr sz="1600" dirty="0">
                  <a:solidFill>
                    <a:srgbClr val="575757">
                      <a:lumMod val="100000"/>
                    </a:srgbClr>
                  </a:solidFill>
                </a:rPr>
                <a:t>Adjusted Washington Roundtable / Challenge Seattle "two tiered checklists for employer Safe </a:t>
              </a:r>
              <a:r>
                <a:rPr lang="en-US" sz="1600" dirty="0">
                  <a:solidFill>
                    <a:srgbClr val="575757">
                      <a:lumMod val="100000"/>
                    </a:srgbClr>
                  </a:solidFill>
                </a:rPr>
                <a:t>Work</a:t>
              </a:r>
              <a:r>
                <a:rPr sz="1600" dirty="0">
                  <a:solidFill>
                    <a:srgbClr val="575757">
                      <a:lumMod val="100000"/>
                    </a:srgbClr>
                  </a:solidFill>
                </a:rPr>
                <a:t> Plans" for higher education context</a:t>
              </a:r>
            </a:p>
          </p:txBody>
        </p:sp>
        <p:grpSp>
          <p:nvGrpSpPr>
            <p:cNvPr id="37" name="Group 36">
              <a:extLst>
                <a:ext uri="{FF2B5EF4-FFF2-40B4-BE49-F238E27FC236}">
                  <a16:creationId xmlns:a16="http://schemas.microsoft.com/office/drawing/2014/main" id="{D4C5B431-0258-4FE9-BF1F-B2E8A206C9DC}"/>
                </a:ext>
              </a:extLst>
            </p:cNvPr>
            <p:cNvGrpSpPr/>
            <p:nvPr/>
          </p:nvGrpSpPr>
          <p:grpSpPr>
            <a:xfrm>
              <a:off x="4657588" y="1370691"/>
              <a:ext cx="836588" cy="396486"/>
              <a:chOff x="4657588" y="1275489"/>
              <a:chExt cx="888302" cy="396486"/>
            </a:xfrm>
          </p:grpSpPr>
          <p:sp>
            <p:nvSpPr>
              <p:cNvPr id="7" name="Freeform 5">
                <a:extLst>
                  <a:ext uri="{FF2B5EF4-FFF2-40B4-BE49-F238E27FC236}">
                    <a16:creationId xmlns:a16="http://schemas.microsoft.com/office/drawing/2014/main" id="{53726DA8-1F2A-417F-9FF6-98698A8CC872}"/>
                  </a:ext>
                </a:extLst>
              </p:cNvPr>
              <p:cNvSpPr>
                <a:spLocks/>
              </p:cNvSpPr>
              <p:nvPr/>
            </p:nvSpPr>
            <p:spPr bwMode="auto">
              <a:xfrm>
                <a:off x="4657588" y="1275489"/>
                <a:ext cx="888302" cy="396486"/>
              </a:xfrm>
              <a:custGeom>
                <a:avLst/>
                <a:gdLst>
                  <a:gd name="connsiteX0" fmla="*/ 904710 w 1301750"/>
                  <a:gd name="connsiteY0" fmla="*/ 406400 h 581025"/>
                  <a:gd name="connsiteX1" fmla="*/ 1063241 w 1301750"/>
                  <a:gd name="connsiteY1" fmla="*/ 406400 h 581025"/>
                  <a:gd name="connsiteX2" fmla="*/ 1286040 w 1301750"/>
                  <a:gd name="connsiteY2" fmla="*/ 406400 h 581025"/>
                  <a:gd name="connsiteX3" fmla="*/ 1301750 w 1301750"/>
                  <a:gd name="connsiteY3" fmla="*/ 422210 h 581025"/>
                  <a:gd name="connsiteX4" fmla="*/ 1301750 w 1301750"/>
                  <a:gd name="connsiteY4" fmla="*/ 565215 h 581025"/>
                  <a:gd name="connsiteX5" fmla="*/ 1286040 w 1301750"/>
                  <a:gd name="connsiteY5" fmla="*/ 581025 h 581025"/>
                  <a:gd name="connsiteX6" fmla="*/ 904710 w 1301750"/>
                  <a:gd name="connsiteY6" fmla="*/ 581025 h 581025"/>
                  <a:gd name="connsiteX7" fmla="*/ 889000 w 1301750"/>
                  <a:gd name="connsiteY7" fmla="*/ 565215 h 581025"/>
                  <a:gd name="connsiteX8" fmla="*/ 889000 w 1301750"/>
                  <a:gd name="connsiteY8" fmla="*/ 422210 h 581025"/>
                  <a:gd name="connsiteX9" fmla="*/ 904710 w 1301750"/>
                  <a:gd name="connsiteY9" fmla="*/ 406400 h 581025"/>
                  <a:gd name="connsiteX10" fmla="*/ 460210 w 1301750"/>
                  <a:gd name="connsiteY10" fmla="*/ 406400 h 581025"/>
                  <a:gd name="connsiteX11" fmla="*/ 619455 w 1301750"/>
                  <a:gd name="connsiteY11" fmla="*/ 406400 h 581025"/>
                  <a:gd name="connsiteX12" fmla="*/ 682296 w 1301750"/>
                  <a:gd name="connsiteY12" fmla="*/ 406400 h 581025"/>
                  <a:gd name="connsiteX13" fmla="*/ 841540 w 1301750"/>
                  <a:gd name="connsiteY13" fmla="*/ 406400 h 581025"/>
                  <a:gd name="connsiteX14" fmla="*/ 857250 w 1301750"/>
                  <a:gd name="connsiteY14" fmla="*/ 422210 h 581025"/>
                  <a:gd name="connsiteX15" fmla="*/ 857250 w 1301750"/>
                  <a:gd name="connsiteY15" fmla="*/ 565215 h 581025"/>
                  <a:gd name="connsiteX16" fmla="*/ 841540 w 1301750"/>
                  <a:gd name="connsiteY16" fmla="*/ 581025 h 581025"/>
                  <a:gd name="connsiteX17" fmla="*/ 460210 w 1301750"/>
                  <a:gd name="connsiteY17" fmla="*/ 581025 h 581025"/>
                  <a:gd name="connsiteX18" fmla="*/ 444500 w 1301750"/>
                  <a:gd name="connsiteY18" fmla="*/ 565215 h 581025"/>
                  <a:gd name="connsiteX19" fmla="*/ 444500 w 1301750"/>
                  <a:gd name="connsiteY19" fmla="*/ 422210 h 581025"/>
                  <a:gd name="connsiteX20" fmla="*/ 460210 w 1301750"/>
                  <a:gd name="connsiteY20" fmla="*/ 406400 h 581025"/>
                  <a:gd name="connsiteX21" fmla="*/ 15710 w 1301750"/>
                  <a:gd name="connsiteY21" fmla="*/ 406400 h 581025"/>
                  <a:gd name="connsiteX22" fmla="*/ 237796 w 1301750"/>
                  <a:gd name="connsiteY22" fmla="*/ 406400 h 581025"/>
                  <a:gd name="connsiteX23" fmla="*/ 397040 w 1301750"/>
                  <a:gd name="connsiteY23" fmla="*/ 406400 h 581025"/>
                  <a:gd name="connsiteX24" fmla="*/ 412750 w 1301750"/>
                  <a:gd name="connsiteY24" fmla="*/ 422210 h 581025"/>
                  <a:gd name="connsiteX25" fmla="*/ 412750 w 1301750"/>
                  <a:gd name="connsiteY25" fmla="*/ 565215 h 581025"/>
                  <a:gd name="connsiteX26" fmla="*/ 397040 w 1301750"/>
                  <a:gd name="connsiteY26" fmla="*/ 581025 h 581025"/>
                  <a:gd name="connsiteX27" fmla="*/ 15710 w 1301750"/>
                  <a:gd name="connsiteY27" fmla="*/ 581025 h 581025"/>
                  <a:gd name="connsiteX28" fmla="*/ 0 w 1301750"/>
                  <a:gd name="connsiteY28" fmla="*/ 565215 h 581025"/>
                  <a:gd name="connsiteX29" fmla="*/ 0 w 1301750"/>
                  <a:gd name="connsiteY29" fmla="*/ 422210 h 581025"/>
                  <a:gd name="connsiteX30" fmla="*/ 15710 w 1301750"/>
                  <a:gd name="connsiteY30" fmla="*/ 406400 h 581025"/>
                  <a:gd name="connsiteX31" fmla="*/ 460210 w 1301750"/>
                  <a:gd name="connsiteY31" fmla="*/ 0 h 581025"/>
                  <a:gd name="connsiteX32" fmla="*/ 841540 w 1301750"/>
                  <a:gd name="connsiteY32" fmla="*/ 0 h 581025"/>
                  <a:gd name="connsiteX33" fmla="*/ 857250 w 1301750"/>
                  <a:gd name="connsiteY33" fmla="*/ 15666 h 581025"/>
                  <a:gd name="connsiteX34" fmla="*/ 857250 w 1301750"/>
                  <a:gd name="connsiteY34" fmla="*/ 157372 h 581025"/>
                  <a:gd name="connsiteX35" fmla="*/ 841540 w 1301750"/>
                  <a:gd name="connsiteY35" fmla="*/ 173038 h 581025"/>
                  <a:gd name="connsiteX36" fmla="*/ 682296 w 1301750"/>
                  <a:gd name="connsiteY36" fmla="*/ 173038 h 581025"/>
                  <a:gd name="connsiteX37" fmla="*/ 619455 w 1301750"/>
                  <a:gd name="connsiteY37" fmla="*/ 173038 h 581025"/>
                  <a:gd name="connsiteX38" fmla="*/ 460210 w 1301750"/>
                  <a:gd name="connsiteY38" fmla="*/ 173038 h 581025"/>
                  <a:gd name="connsiteX39" fmla="*/ 444500 w 1301750"/>
                  <a:gd name="connsiteY39" fmla="*/ 157372 h 581025"/>
                  <a:gd name="connsiteX40" fmla="*/ 444500 w 1301750"/>
                  <a:gd name="connsiteY40" fmla="*/ 15666 h 581025"/>
                  <a:gd name="connsiteX41" fmla="*/ 460210 w 1301750"/>
                  <a:gd name="connsiteY41" fmla="*/ 0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301750" h="581025">
                    <a:moveTo>
                      <a:pt x="904710" y="406400"/>
                    </a:moveTo>
                    <a:cubicBezTo>
                      <a:pt x="904710" y="406400"/>
                      <a:pt x="904710" y="406400"/>
                      <a:pt x="1063241" y="406400"/>
                    </a:cubicBezTo>
                    <a:cubicBezTo>
                      <a:pt x="1063241" y="406400"/>
                      <a:pt x="1063241" y="406400"/>
                      <a:pt x="1286040" y="406400"/>
                    </a:cubicBezTo>
                    <a:cubicBezTo>
                      <a:pt x="1294609" y="406400"/>
                      <a:pt x="1301750" y="413586"/>
                      <a:pt x="1301750" y="422210"/>
                    </a:cubicBezTo>
                    <a:cubicBezTo>
                      <a:pt x="1301750" y="422210"/>
                      <a:pt x="1301750" y="422210"/>
                      <a:pt x="1301750" y="565215"/>
                    </a:cubicBezTo>
                    <a:cubicBezTo>
                      <a:pt x="1301750" y="573839"/>
                      <a:pt x="1294609" y="581025"/>
                      <a:pt x="1286040" y="581025"/>
                    </a:cubicBezTo>
                    <a:cubicBezTo>
                      <a:pt x="1286040" y="581025"/>
                      <a:pt x="1286040" y="581025"/>
                      <a:pt x="904710" y="581025"/>
                    </a:cubicBezTo>
                    <a:cubicBezTo>
                      <a:pt x="896141" y="581025"/>
                      <a:pt x="889000" y="573839"/>
                      <a:pt x="889000" y="565215"/>
                    </a:cubicBezTo>
                    <a:cubicBezTo>
                      <a:pt x="889000" y="565215"/>
                      <a:pt x="889000" y="565215"/>
                      <a:pt x="889000" y="422210"/>
                    </a:cubicBezTo>
                    <a:cubicBezTo>
                      <a:pt x="889000" y="413586"/>
                      <a:pt x="896141" y="406400"/>
                      <a:pt x="904710" y="406400"/>
                    </a:cubicBezTo>
                    <a:close/>
                    <a:moveTo>
                      <a:pt x="460210" y="406400"/>
                    </a:moveTo>
                    <a:cubicBezTo>
                      <a:pt x="460210" y="406400"/>
                      <a:pt x="460210" y="406400"/>
                      <a:pt x="619455" y="406400"/>
                    </a:cubicBezTo>
                    <a:cubicBezTo>
                      <a:pt x="619455" y="406400"/>
                      <a:pt x="619455" y="406400"/>
                      <a:pt x="682296" y="406400"/>
                    </a:cubicBezTo>
                    <a:cubicBezTo>
                      <a:pt x="682296" y="406400"/>
                      <a:pt x="682296" y="406400"/>
                      <a:pt x="841540" y="406400"/>
                    </a:cubicBezTo>
                    <a:cubicBezTo>
                      <a:pt x="850109" y="406400"/>
                      <a:pt x="857250" y="413586"/>
                      <a:pt x="857250" y="422210"/>
                    </a:cubicBezTo>
                    <a:cubicBezTo>
                      <a:pt x="857250" y="422210"/>
                      <a:pt x="857250" y="422210"/>
                      <a:pt x="857250" y="565215"/>
                    </a:cubicBezTo>
                    <a:cubicBezTo>
                      <a:pt x="857250" y="573839"/>
                      <a:pt x="850109" y="581025"/>
                      <a:pt x="841540" y="581025"/>
                    </a:cubicBezTo>
                    <a:cubicBezTo>
                      <a:pt x="841540" y="581025"/>
                      <a:pt x="841540" y="581025"/>
                      <a:pt x="460210" y="581025"/>
                    </a:cubicBezTo>
                    <a:cubicBezTo>
                      <a:pt x="451641" y="581025"/>
                      <a:pt x="444500" y="573839"/>
                      <a:pt x="444500" y="565215"/>
                    </a:cubicBezTo>
                    <a:cubicBezTo>
                      <a:pt x="444500" y="565215"/>
                      <a:pt x="444500" y="565215"/>
                      <a:pt x="444500" y="422210"/>
                    </a:cubicBezTo>
                    <a:cubicBezTo>
                      <a:pt x="444500" y="413586"/>
                      <a:pt x="451641" y="406400"/>
                      <a:pt x="460210" y="406400"/>
                    </a:cubicBezTo>
                    <a:close/>
                    <a:moveTo>
                      <a:pt x="15710" y="406400"/>
                    </a:moveTo>
                    <a:cubicBezTo>
                      <a:pt x="15710" y="406400"/>
                      <a:pt x="15710" y="406400"/>
                      <a:pt x="237796" y="406400"/>
                    </a:cubicBezTo>
                    <a:cubicBezTo>
                      <a:pt x="237796" y="406400"/>
                      <a:pt x="237796" y="406400"/>
                      <a:pt x="397040" y="406400"/>
                    </a:cubicBezTo>
                    <a:cubicBezTo>
                      <a:pt x="405609" y="406400"/>
                      <a:pt x="412750" y="413586"/>
                      <a:pt x="412750" y="422210"/>
                    </a:cubicBezTo>
                    <a:cubicBezTo>
                      <a:pt x="412750" y="422210"/>
                      <a:pt x="412750" y="422210"/>
                      <a:pt x="412750" y="565215"/>
                    </a:cubicBezTo>
                    <a:cubicBezTo>
                      <a:pt x="412750" y="573839"/>
                      <a:pt x="405609" y="581025"/>
                      <a:pt x="397040" y="581025"/>
                    </a:cubicBezTo>
                    <a:cubicBezTo>
                      <a:pt x="397040" y="581025"/>
                      <a:pt x="397040" y="581025"/>
                      <a:pt x="15710" y="581025"/>
                    </a:cubicBezTo>
                    <a:cubicBezTo>
                      <a:pt x="7141" y="581025"/>
                      <a:pt x="0" y="573839"/>
                      <a:pt x="0" y="565215"/>
                    </a:cubicBezTo>
                    <a:cubicBezTo>
                      <a:pt x="0" y="565215"/>
                      <a:pt x="0" y="565215"/>
                      <a:pt x="0" y="422210"/>
                    </a:cubicBezTo>
                    <a:cubicBezTo>
                      <a:pt x="0" y="413586"/>
                      <a:pt x="7141" y="406400"/>
                      <a:pt x="15710" y="406400"/>
                    </a:cubicBezTo>
                    <a:close/>
                    <a:moveTo>
                      <a:pt x="460210" y="0"/>
                    </a:moveTo>
                    <a:cubicBezTo>
                      <a:pt x="460210" y="0"/>
                      <a:pt x="460210" y="0"/>
                      <a:pt x="841540" y="0"/>
                    </a:cubicBezTo>
                    <a:cubicBezTo>
                      <a:pt x="850109" y="0"/>
                      <a:pt x="857250" y="7121"/>
                      <a:pt x="857250" y="15666"/>
                    </a:cubicBezTo>
                    <a:cubicBezTo>
                      <a:pt x="857250" y="15666"/>
                      <a:pt x="857250" y="15666"/>
                      <a:pt x="857250" y="157372"/>
                    </a:cubicBezTo>
                    <a:cubicBezTo>
                      <a:pt x="857250" y="165917"/>
                      <a:pt x="850109" y="173038"/>
                      <a:pt x="841540" y="173038"/>
                    </a:cubicBezTo>
                    <a:cubicBezTo>
                      <a:pt x="841540" y="173038"/>
                      <a:pt x="841540" y="173038"/>
                      <a:pt x="682296" y="173038"/>
                    </a:cubicBezTo>
                    <a:cubicBezTo>
                      <a:pt x="682296" y="173038"/>
                      <a:pt x="682296" y="173038"/>
                      <a:pt x="619455" y="173038"/>
                    </a:cubicBezTo>
                    <a:cubicBezTo>
                      <a:pt x="619455" y="173038"/>
                      <a:pt x="619455" y="173038"/>
                      <a:pt x="460210" y="173038"/>
                    </a:cubicBezTo>
                    <a:cubicBezTo>
                      <a:pt x="451641" y="173038"/>
                      <a:pt x="444500" y="165917"/>
                      <a:pt x="444500" y="157372"/>
                    </a:cubicBezTo>
                    <a:cubicBezTo>
                      <a:pt x="444500" y="157372"/>
                      <a:pt x="444500" y="157372"/>
                      <a:pt x="444500" y="15666"/>
                    </a:cubicBezTo>
                    <a:cubicBezTo>
                      <a:pt x="444500" y="7121"/>
                      <a:pt x="451641" y="0"/>
                      <a:pt x="46021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8" name="Freeform 6">
                <a:extLst>
                  <a:ext uri="{FF2B5EF4-FFF2-40B4-BE49-F238E27FC236}">
                    <a16:creationId xmlns:a16="http://schemas.microsoft.com/office/drawing/2014/main" id="{7B1F9477-8D2C-468B-893B-E473A748603A}"/>
                  </a:ext>
                </a:extLst>
              </p:cNvPr>
              <p:cNvSpPr>
                <a:spLocks/>
              </p:cNvSpPr>
              <p:nvPr/>
            </p:nvSpPr>
            <p:spPr bwMode="auto">
              <a:xfrm>
                <a:off x="4809249" y="1415234"/>
                <a:ext cx="584980" cy="115913"/>
              </a:xfrm>
              <a:custGeom>
                <a:avLst/>
                <a:gdLst>
                  <a:gd name="connsiteX0" fmla="*/ 458630 w 857251"/>
                  <a:gd name="connsiteY0" fmla="*/ 0 h 169863"/>
                  <a:gd name="connsiteX1" fmla="*/ 619364 w 857251"/>
                  <a:gd name="connsiteY1" fmla="*/ 0 h 169863"/>
                  <a:gd name="connsiteX2" fmla="*/ 841535 w 857251"/>
                  <a:gd name="connsiteY2" fmla="*/ 0 h 169863"/>
                  <a:gd name="connsiteX3" fmla="*/ 857251 w 857251"/>
                  <a:gd name="connsiteY3" fmla="*/ 14988 h 169863"/>
                  <a:gd name="connsiteX4" fmla="*/ 857251 w 857251"/>
                  <a:gd name="connsiteY4" fmla="*/ 154875 h 169863"/>
                  <a:gd name="connsiteX5" fmla="*/ 841535 w 857251"/>
                  <a:gd name="connsiteY5" fmla="*/ 169863 h 169863"/>
                  <a:gd name="connsiteX6" fmla="*/ 682229 w 857251"/>
                  <a:gd name="connsiteY6" fmla="*/ 169863 h 169863"/>
                  <a:gd name="connsiteX7" fmla="*/ 619364 w 857251"/>
                  <a:gd name="connsiteY7" fmla="*/ 169863 h 169863"/>
                  <a:gd name="connsiteX8" fmla="*/ 458630 w 857251"/>
                  <a:gd name="connsiteY8" fmla="*/ 169863 h 169863"/>
                  <a:gd name="connsiteX9" fmla="*/ 442913 w 857251"/>
                  <a:gd name="connsiteY9" fmla="*/ 154875 h 169863"/>
                  <a:gd name="connsiteX10" fmla="*/ 442913 w 857251"/>
                  <a:gd name="connsiteY10" fmla="*/ 14988 h 169863"/>
                  <a:gd name="connsiteX11" fmla="*/ 458630 w 857251"/>
                  <a:gd name="connsiteY11" fmla="*/ 0 h 169863"/>
                  <a:gd name="connsiteX12" fmla="*/ 15689 w 857251"/>
                  <a:gd name="connsiteY12" fmla="*/ 0 h 169863"/>
                  <a:gd name="connsiteX13" fmla="*/ 238191 w 857251"/>
                  <a:gd name="connsiteY13" fmla="*/ 0 h 169863"/>
                  <a:gd name="connsiteX14" fmla="*/ 398649 w 857251"/>
                  <a:gd name="connsiteY14" fmla="*/ 0 h 169863"/>
                  <a:gd name="connsiteX15" fmla="*/ 414338 w 857251"/>
                  <a:gd name="connsiteY15" fmla="*/ 14988 h 169863"/>
                  <a:gd name="connsiteX16" fmla="*/ 414338 w 857251"/>
                  <a:gd name="connsiteY16" fmla="*/ 154875 h 169863"/>
                  <a:gd name="connsiteX17" fmla="*/ 398649 w 857251"/>
                  <a:gd name="connsiteY17" fmla="*/ 169863 h 169863"/>
                  <a:gd name="connsiteX18" fmla="*/ 238191 w 857251"/>
                  <a:gd name="connsiteY18" fmla="*/ 169863 h 169863"/>
                  <a:gd name="connsiteX19" fmla="*/ 175434 w 857251"/>
                  <a:gd name="connsiteY19" fmla="*/ 169863 h 169863"/>
                  <a:gd name="connsiteX20" fmla="*/ 15689 w 857251"/>
                  <a:gd name="connsiteY20" fmla="*/ 169863 h 169863"/>
                  <a:gd name="connsiteX21" fmla="*/ 0 w 857251"/>
                  <a:gd name="connsiteY21" fmla="*/ 154875 h 169863"/>
                  <a:gd name="connsiteX22" fmla="*/ 0 w 857251"/>
                  <a:gd name="connsiteY22" fmla="*/ 14988 h 169863"/>
                  <a:gd name="connsiteX23" fmla="*/ 15689 w 857251"/>
                  <a:gd name="connsiteY23" fmla="*/ 0 h 16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57251" h="169863">
                    <a:moveTo>
                      <a:pt x="458630" y="0"/>
                    </a:moveTo>
                    <a:cubicBezTo>
                      <a:pt x="458630" y="0"/>
                      <a:pt x="458630" y="0"/>
                      <a:pt x="619364" y="0"/>
                    </a:cubicBezTo>
                    <a:cubicBezTo>
                      <a:pt x="619364" y="0"/>
                      <a:pt x="619364" y="0"/>
                      <a:pt x="841535" y="0"/>
                    </a:cubicBezTo>
                    <a:cubicBezTo>
                      <a:pt x="850107" y="0"/>
                      <a:pt x="857251" y="6424"/>
                      <a:pt x="857251" y="14988"/>
                    </a:cubicBezTo>
                    <a:cubicBezTo>
                      <a:pt x="857251" y="14988"/>
                      <a:pt x="857251" y="14988"/>
                      <a:pt x="857251" y="154875"/>
                    </a:cubicBezTo>
                    <a:cubicBezTo>
                      <a:pt x="857251" y="163440"/>
                      <a:pt x="850107" y="169863"/>
                      <a:pt x="841535" y="169863"/>
                    </a:cubicBezTo>
                    <a:cubicBezTo>
                      <a:pt x="841535" y="169863"/>
                      <a:pt x="841535" y="169863"/>
                      <a:pt x="682229" y="169863"/>
                    </a:cubicBezTo>
                    <a:cubicBezTo>
                      <a:pt x="682229" y="169863"/>
                      <a:pt x="682229" y="169863"/>
                      <a:pt x="619364" y="169863"/>
                    </a:cubicBezTo>
                    <a:cubicBezTo>
                      <a:pt x="619364" y="169863"/>
                      <a:pt x="619364" y="169863"/>
                      <a:pt x="458630" y="169863"/>
                    </a:cubicBezTo>
                    <a:cubicBezTo>
                      <a:pt x="450057" y="169863"/>
                      <a:pt x="442913" y="163440"/>
                      <a:pt x="442913" y="154875"/>
                    </a:cubicBezTo>
                    <a:cubicBezTo>
                      <a:pt x="442913" y="154875"/>
                      <a:pt x="442913" y="154875"/>
                      <a:pt x="442913" y="14988"/>
                    </a:cubicBezTo>
                    <a:cubicBezTo>
                      <a:pt x="442913" y="6424"/>
                      <a:pt x="450057" y="0"/>
                      <a:pt x="458630" y="0"/>
                    </a:cubicBezTo>
                    <a:close/>
                    <a:moveTo>
                      <a:pt x="15689" y="0"/>
                    </a:moveTo>
                    <a:cubicBezTo>
                      <a:pt x="15689" y="0"/>
                      <a:pt x="15689" y="0"/>
                      <a:pt x="238191" y="0"/>
                    </a:cubicBezTo>
                    <a:cubicBezTo>
                      <a:pt x="238191" y="0"/>
                      <a:pt x="238191" y="0"/>
                      <a:pt x="398649" y="0"/>
                    </a:cubicBezTo>
                    <a:cubicBezTo>
                      <a:pt x="407207" y="0"/>
                      <a:pt x="414338" y="6424"/>
                      <a:pt x="414338" y="14988"/>
                    </a:cubicBezTo>
                    <a:cubicBezTo>
                      <a:pt x="414338" y="14988"/>
                      <a:pt x="414338" y="14988"/>
                      <a:pt x="414338" y="154875"/>
                    </a:cubicBezTo>
                    <a:cubicBezTo>
                      <a:pt x="414338" y="163440"/>
                      <a:pt x="407207" y="169863"/>
                      <a:pt x="398649" y="169863"/>
                    </a:cubicBezTo>
                    <a:cubicBezTo>
                      <a:pt x="398649" y="169863"/>
                      <a:pt x="398649" y="169863"/>
                      <a:pt x="238191" y="169863"/>
                    </a:cubicBezTo>
                    <a:cubicBezTo>
                      <a:pt x="238191" y="169863"/>
                      <a:pt x="238191" y="169863"/>
                      <a:pt x="175434" y="169863"/>
                    </a:cubicBezTo>
                    <a:cubicBezTo>
                      <a:pt x="175434" y="169863"/>
                      <a:pt x="175434" y="169863"/>
                      <a:pt x="15689" y="169863"/>
                    </a:cubicBezTo>
                    <a:cubicBezTo>
                      <a:pt x="7132" y="169863"/>
                      <a:pt x="0" y="163440"/>
                      <a:pt x="0" y="154875"/>
                    </a:cubicBezTo>
                    <a:cubicBezTo>
                      <a:pt x="0" y="154875"/>
                      <a:pt x="0" y="154875"/>
                      <a:pt x="0" y="14988"/>
                    </a:cubicBezTo>
                    <a:cubicBezTo>
                      <a:pt x="0" y="6424"/>
                      <a:pt x="7132" y="0"/>
                      <a:pt x="15689" y="0"/>
                    </a:cubicBezTo>
                    <a:close/>
                  </a:path>
                </a:pathLst>
              </a:custGeom>
              <a:solidFill>
                <a:srgbClr val="03522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grpSp>
        <p:nvGrpSpPr>
          <p:cNvPr id="36" name="Group 35">
            <a:extLst>
              <a:ext uri="{FF2B5EF4-FFF2-40B4-BE49-F238E27FC236}">
                <a16:creationId xmlns:a16="http://schemas.microsoft.com/office/drawing/2014/main" id="{EA1D2906-1191-4327-AD6C-799C7F1B9FC4}"/>
              </a:ext>
            </a:extLst>
          </p:cNvPr>
          <p:cNvGrpSpPr/>
          <p:nvPr/>
        </p:nvGrpSpPr>
        <p:grpSpPr>
          <a:xfrm>
            <a:off x="4657588" y="2471033"/>
            <a:ext cx="6904412" cy="1077218"/>
            <a:chOff x="4657588" y="2115994"/>
            <a:chExt cx="7331212" cy="1077218"/>
          </a:xfrm>
        </p:grpSpPr>
        <p:grpSp>
          <p:nvGrpSpPr>
            <p:cNvPr id="9" name="Group 8">
              <a:extLst>
                <a:ext uri="{FF2B5EF4-FFF2-40B4-BE49-F238E27FC236}">
                  <a16:creationId xmlns:a16="http://schemas.microsoft.com/office/drawing/2014/main" id="{293522C6-FA5D-4CE9-87CA-BEF08A6455D1}"/>
                </a:ext>
              </a:extLst>
            </p:cNvPr>
            <p:cNvGrpSpPr>
              <a:grpSpLocks noChangeAspect="1"/>
            </p:cNvGrpSpPr>
            <p:nvPr/>
          </p:nvGrpSpPr>
          <p:grpSpPr>
            <a:xfrm>
              <a:off x="4657588" y="2210023"/>
              <a:ext cx="888302" cy="889159"/>
              <a:chOff x="5273675" y="2514600"/>
              <a:chExt cx="1644650" cy="1646238"/>
            </a:xfrm>
          </p:grpSpPr>
          <p:sp>
            <p:nvSpPr>
              <p:cNvPr id="10" name="AutoShape 3">
                <a:extLst>
                  <a:ext uri="{FF2B5EF4-FFF2-40B4-BE49-F238E27FC236}">
                    <a16:creationId xmlns:a16="http://schemas.microsoft.com/office/drawing/2014/main" id="{80BA73E3-9288-4405-B3DC-E8C7988481DC}"/>
                  </a:ext>
                </a:extLst>
              </p:cNvPr>
              <p:cNvSpPr>
                <a:spLocks noChangeAspect="1" noChangeArrowheads="1" noTextEdit="1"/>
              </p:cNvSpPr>
              <p:nvPr/>
            </p:nvSpPr>
            <p:spPr bwMode="auto">
              <a:xfrm>
                <a:off x="5273675" y="2514600"/>
                <a:ext cx="1644650" cy="1646238"/>
              </a:xfrm>
              <a:prstGeom prst="rect">
                <a:avLst/>
              </a:prstGeom>
              <a:noFill/>
              <a:ln>
                <a:noFill/>
              </a:ln>
              <a:extLst>
                <a:ext uri="{909E8E84-426E-40DD-AFC4-6F175D3DCCD1}">
                  <a14:hiddenFill xmlns:a14="http://schemas.microsoft.com/office/drawing/2010/main">
                    <a:solidFill>
                      <a:srgbClr val="D4DF3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1" name="Group 10">
                <a:extLst>
                  <a:ext uri="{FF2B5EF4-FFF2-40B4-BE49-F238E27FC236}">
                    <a16:creationId xmlns:a16="http://schemas.microsoft.com/office/drawing/2014/main" id="{FC88FD95-0513-4F0F-BBE6-A77349615A5B}"/>
                  </a:ext>
                </a:extLst>
              </p:cNvPr>
              <p:cNvGrpSpPr/>
              <p:nvPr/>
            </p:nvGrpSpPr>
            <p:grpSpPr>
              <a:xfrm>
                <a:off x="5471319" y="2790825"/>
                <a:ext cx="1249362" cy="1093788"/>
                <a:chOff x="5468938" y="2790825"/>
                <a:chExt cx="1249362" cy="1093788"/>
              </a:xfrm>
            </p:grpSpPr>
            <p:sp>
              <p:nvSpPr>
                <p:cNvPr id="12" name="Freeform 6">
                  <a:extLst>
                    <a:ext uri="{FF2B5EF4-FFF2-40B4-BE49-F238E27FC236}">
                      <a16:creationId xmlns:a16="http://schemas.microsoft.com/office/drawing/2014/main" id="{0756F12C-B6DB-4B6F-8820-44D92AD03447}"/>
                    </a:ext>
                  </a:extLst>
                </p:cNvPr>
                <p:cNvSpPr>
                  <a:spLocks/>
                </p:cNvSpPr>
                <p:nvPr/>
              </p:nvSpPr>
              <p:spPr bwMode="auto">
                <a:xfrm>
                  <a:off x="5468938" y="2790825"/>
                  <a:ext cx="1249362" cy="917575"/>
                </a:xfrm>
                <a:custGeom>
                  <a:avLst/>
                  <a:gdLst>
                    <a:gd name="connsiteX0" fmla="*/ 460836 w 1249362"/>
                    <a:gd name="connsiteY0" fmla="*/ 755650 h 917575"/>
                    <a:gd name="connsiteX1" fmla="*/ 466550 w 1249362"/>
                    <a:gd name="connsiteY1" fmla="*/ 755650 h 917575"/>
                    <a:gd name="connsiteX2" fmla="*/ 467979 w 1249362"/>
                    <a:gd name="connsiteY2" fmla="*/ 755650 h 917575"/>
                    <a:gd name="connsiteX3" fmla="*/ 597971 w 1249362"/>
                    <a:gd name="connsiteY3" fmla="*/ 755650 h 917575"/>
                    <a:gd name="connsiteX4" fmla="*/ 1160796 w 1249362"/>
                    <a:gd name="connsiteY4" fmla="*/ 755650 h 917575"/>
                    <a:gd name="connsiteX5" fmla="*/ 1162224 w 1249362"/>
                    <a:gd name="connsiteY5" fmla="*/ 755650 h 917575"/>
                    <a:gd name="connsiteX6" fmla="*/ 1167938 w 1249362"/>
                    <a:gd name="connsiteY6" fmla="*/ 755650 h 917575"/>
                    <a:gd name="connsiteX7" fmla="*/ 1249362 w 1249362"/>
                    <a:gd name="connsiteY7" fmla="*/ 836613 h 917575"/>
                    <a:gd name="connsiteX8" fmla="*/ 1167938 w 1249362"/>
                    <a:gd name="connsiteY8" fmla="*/ 917575 h 917575"/>
                    <a:gd name="connsiteX9" fmla="*/ 1162224 w 1249362"/>
                    <a:gd name="connsiteY9" fmla="*/ 917575 h 917575"/>
                    <a:gd name="connsiteX10" fmla="*/ 579401 w 1249362"/>
                    <a:gd name="connsiteY10" fmla="*/ 917575 h 917575"/>
                    <a:gd name="connsiteX11" fmla="*/ 460836 w 1249362"/>
                    <a:gd name="connsiteY11" fmla="*/ 917575 h 917575"/>
                    <a:gd name="connsiteX12" fmla="*/ 457979 w 1249362"/>
                    <a:gd name="connsiteY12" fmla="*/ 916865 h 917575"/>
                    <a:gd name="connsiteX13" fmla="*/ 379412 w 1249362"/>
                    <a:gd name="connsiteY13" fmla="*/ 836613 h 917575"/>
                    <a:gd name="connsiteX14" fmla="*/ 460836 w 1249362"/>
                    <a:gd name="connsiteY14" fmla="*/ 755650 h 917575"/>
                    <a:gd name="connsiteX15" fmla="*/ 15696 w 1249362"/>
                    <a:gd name="connsiteY15" fmla="*/ 0 h 917575"/>
                    <a:gd name="connsiteX16" fmla="*/ 146260 w 1249362"/>
                    <a:gd name="connsiteY16" fmla="*/ 0 h 917575"/>
                    <a:gd name="connsiteX17" fmla="*/ 228309 w 1249362"/>
                    <a:gd name="connsiteY17" fmla="*/ 57803 h 917575"/>
                    <a:gd name="connsiteX18" fmla="*/ 265409 w 1249362"/>
                    <a:gd name="connsiteY18" fmla="*/ 164131 h 917575"/>
                    <a:gd name="connsiteX19" fmla="*/ 270403 w 1249362"/>
                    <a:gd name="connsiteY19" fmla="*/ 179830 h 917575"/>
                    <a:gd name="connsiteX20" fmla="*/ 276111 w 1249362"/>
                    <a:gd name="connsiteY20" fmla="*/ 195530 h 917575"/>
                    <a:gd name="connsiteX21" fmla="*/ 613580 w 1249362"/>
                    <a:gd name="connsiteY21" fmla="*/ 195530 h 917575"/>
                    <a:gd name="connsiteX22" fmla="*/ 629276 w 1249362"/>
                    <a:gd name="connsiteY22" fmla="*/ 211229 h 917575"/>
                    <a:gd name="connsiteX23" fmla="*/ 629276 w 1249362"/>
                    <a:gd name="connsiteY23" fmla="*/ 236919 h 917575"/>
                    <a:gd name="connsiteX24" fmla="*/ 628563 w 1249362"/>
                    <a:gd name="connsiteY24" fmla="*/ 239060 h 917575"/>
                    <a:gd name="connsiteX25" fmla="*/ 668517 w 1249362"/>
                    <a:gd name="connsiteY25" fmla="*/ 239060 h 917575"/>
                    <a:gd name="connsiteX26" fmla="*/ 684213 w 1249362"/>
                    <a:gd name="connsiteY26" fmla="*/ 254760 h 917575"/>
                    <a:gd name="connsiteX27" fmla="*/ 684213 w 1249362"/>
                    <a:gd name="connsiteY27" fmla="*/ 281163 h 917575"/>
                    <a:gd name="connsiteX28" fmla="*/ 668517 w 1249362"/>
                    <a:gd name="connsiteY28" fmla="*/ 296863 h 917575"/>
                    <a:gd name="connsiteX29" fmla="*/ 632844 w 1249362"/>
                    <a:gd name="connsiteY29" fmla="*/ 296863 h 917575"/>
                    <a:gd name="connsiteX30" fmla="*/ 157676 w 1249362"/>
                    <a:gd name="connsiteY30" fmla="*/ 296863 h 917575"/>
                    <a:gd name="connsiteX31" fmla="*/ 122002 w 1249362"/>
                    <a:gd name="connsiteY31" fmla="*/ 296863 h 917575"/>
                    <a:gd name="connsiteX32" fmla="*/ 106306 w 1249362"/>
                    <a:gd name="connsiteY32" fmla="*/ 281163 h 917575"/>
                    <a:gd name="connsiteX33" fmla="*/ 106306 w 1249362"/>
                    <a:gd name="connsiteY33" fmla="*/ 254760 h 917575"/>
                    <a:gd name="connsiteX34" fmla="*/ 122002 w 1249362"/>
                    <a:gd name="connsiteY34" fmla="*/ 239060 h 917575"/>
                    <a:gd name="connsiteX35" fmla="*/ 161243 w 1249362"/>
                    <a:gd name="connsiteY35" fmla="*/ 239060 h 917575"/>
                    <a:gd name="connsiteX36" fmla="*/ 161243 w 1249362"/>
                    <a:gd name="connsiteY36" fmla="*/ 236919 h 917575"/>
                    <a:gd name="connsiteX37" fmla="*/ 161243 w 1249362"/>
                    <a:gd name="connsiteY37" fmla="*/ 211229 h 917575"/>
                    <a:gd name="connsiteX38" fmla="*/ 176939 w 1249362"/>
                    <a:gd name="connsiteY38" fmla="*/ 195530 h 917575"/>
                    <a:gd name="connsiteX39" fmla="*/ 242578 w 1249362"/>
                    <a:gd name="connsiteY39" fmla="*/ 195530 h 917575"/>
                    <a:gd name="connsiteX40" fmla="*/ 237584 w 1249362"/>
                    <a:gd name="connsiteY40" fmla="*/ 179830 h 917575"/>
                    <a:gd name="connsiteX41" fmla="*/ 231876 w 1249362"/>
                    <a:gd name="connsiteY41" fmla="*/ 164131 h 917575"/>
                    <a:gd name="connsiteX42" fmla="*/ 198343 w 1249362"/>
                    <a:gd name="connsiteY42" fmla="*/ 68507 h 917575"/>
                    <a:gd name="connsiteX43" fmla="*/ 146260 w 1249362"/>
                    <a:gd name="connsiteY43" fmla="*/ 31399 h 917575"/>
                    <a:gd name="connsiteX44" fmla="*/ 15696 w 1249362"/>
                    <a:gd name="connsiteY44" fmla="*/ 31399 h 917575"/>
                    <a:gd name="connsiteX45" fmla="*/ 0 w 1249362"/>
                    <a:gd name="connsiteY45" fmla="*/ 15699 h 917575"/>
                    <a:gd name="connsiteX46" fmla="*/ 15696 w 1249362"/>
                    <a:gd name="connsiteY46"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9362" h="917575">
                      <a:moveTo>
                        <a:pt x="460836" y="755650"/>
                      </a:moveTo>
                      <a:cubicBezTo>
                        <a:pt x="460836" y="755650"/>
                        <a:pt x="460836" y="755650"/>
                        <a:pt x="466550" y="755650"/>
                      </a:cubicBezTo>
                      <a:cubicBezTo>
                        <a:pt x="467264" y="755650"/>
                        <a:pt x="467264" y="755650"/>
                        <a:pt x="467979" y="755650"/>
                      </a:cubicBezTo>
                      <a:cubicBezTo>
                        <a:pt x="467979" y="755650"/>
                        <a:pt x="467979" y="755650"/>
                        <a:pt x="597971" y="755650"/>
                      </a:cubicBezTo>
                      <a:cubicBezTo>
                        <a:pt x="597971" y="755650"/>
                        <a:pt x="597971" y="755650"/>
                        <a:pt x="1160796" y="755650"/>
                      </a:cubicBezTo>
                      <a:cubicBezTo>
                        <a:pt x="1161510" y="755650"/>
                        <a:pt x="1161510" y="755650"/>
                        <a:pt x="1162224" y="755650"/>
                      </a:cubicBezTo>
                      <a:cubicBezTo>
                        <a:pt x="1162224" y="755650"/>
                        <a:pt x="1162224" y="755650"/>
                        <a:pt x="1167938" y="755650"/>
                      </a:cubicBezTo>
                      <a:cubicBezTo>
                        <a:pt x="1212936" y="755650"/>
                        <a:pt x="1249362" y="791870"/>
                        <a:pt x="1249362" y="836613"/>
                      </a:cubicBezTo>
                      <a:cubicBezTo>
                        <a:pt x="1249362" y="881355"/>
                        <a:pt x="1212936" y="917575"/>
                        <a:pt x="1167938" y="917575"/>
                      </a:cubicBezTo>
                      <a:cubicBezTo>
                        <a:pt x="1167938" y="917575"/>
                        <a:pt x="1167938" y="917575"/>
                        <a:pt x="1162224" y="917575"/>
                      </a:cubicBezTo>
                      <a:cubicBezTo>
                        <a:pt x="1162224" y="917575"/>
                        <a:pt x="1162224" y="917575"/>
                        <a:pt x="579401" y="917575"/>
                      </a:cubicBezTo>
                      <a:cubicBezTo>
                        <a:pt x="579401" y="917575"/>
                        <a:pt x="579401" y="917575"/>
                        <a:pt x="460836" y="917575"/>
                      </a:cubicBezTo>
                      <a:cubicBezTo>
                        <a:pt x="460122" y="917575"/>
                        <a:pt x="458693" y="917575"/>
                        <a:pt x="457979" y="916865"/>
                      </a:cubicBezTo>
                      <a:cubicBezTo>
                        <a:pt x="414410" y="915445"/>
                        <a:pt x="379412" y="879935"/>
                        <a:pt x="379412" y="836613"/>
                      </a:cubicBezTo>
                      <a:cubicBezTo>
                        <a:pt x="379412" y="791870"/>
                        <a:pt x="415839" y="755650"/>
                        <a:pt x="460836" y="755650"/>
                      </a:cubicBezTo>
                      <a:close/>
                      <a:moveTo>
                        <a:pt x="15696" y="0"/>
                      </a:moveTo>
                      <a:cubicBezTo>
                        <a:pt x="15696" y="0"/>
                        <a:pt x="15696" y="0"/>
                        <a:pt x="146260" y="0"/>
                      </a:cubicBezTo>
                      <a:cubicBezTo>
                        <a:pt x="183360" y="0"/>
                        <a:pt x="216180" y="23549"/>
                        <a:pt x="228309" y="57803"/>
                      </a:cubicBezTo>
                      <a:cubicBezTo>
                        <a:pt x="228309" y="57803"/>
                        <a:pt x="228309" y="57803"/>
                        <a:pt x="265409" y="164131"/>
                      </a:cubicBezTo>
                      <a:cubicBezTo>
                        <a:pt x="265409" y="164131"/>
                        <a:pt x="265409" y="164131"/>
                        <a:pt x="270403" y="179830"/>
                      </a:cubicBezTo>
                      <a:cubicBezTo>
                        <a:pt x="270403" y="179830"/>
                        <a:pt x="270403" y="179830"/>
                        <a:pt x="276111" y="195530"/>
                      </a:cubicBezTo>
                      <a:cubicBezTo>
                        <a:pt x="276111" y="195530"/>
                        <a:pt x="276111" y="195530"/>
                        <a:pt x="613580" y="195530"/>
                      </a:cubicBezTo>
                      <a:cubicBezTo>
                        <a:pt x="622142" y="195530"/>
                        <a:pt x="629276" y="202666"/>
                        <a:pt x="629276" y="211229"/>
                      </a:cubicBezTo>
                      <a:cubicBezTo>
                        <a:pt x="629276" y="211229"/>
                        <a:pt x="629276" y="211229"/>
                        <a:pt x="629276" y="236919"/>
                      </a:cubicBezTo>
                      <a:cubicBezTo>
                        <a:pt x="629276" y="237633"/>
                        <a:pt x="628563" y="238347"/>
                        <a:pt x="628563" y="239060"/>
                      </a:cubicBezTo>
                      <a:cubicBezTo>
                        <a:pt x="628563" y="239060"/>
                        <a:pt x="628563" y="239060"/>
                        <a:pt x="668517" y="239060"/>
                      </a:cubicBezTo>
                      <a:cubicBezTo>
                        <a:pt x="677079" y="239060"/>
                        <a:pt x="684213" y="246196"/>
                        <a:pt x="684213" y="254760"/>
                      </a:cubicBezTo>
                      <a:cubicBezTo>
                        <a:pt x="684213" y="254760"/>
                        <a:pt x="684213" y="254760"/>
                        <a:pt x="684213" y="281163"/>
                      </a:cubicBezTo>
                      <a:cubicBezTo>
                        <a:pt x="684213" y="289727"/>
                        <a:pt x="677079" y="296863"/>
                        <a:pt x="668517" y="296863"/>
                      </a:cubicBezTo>
                      <a:lnTo>
                        <a:pt x="632844" y="296863"/>
                      </a:lnTo>
                      <a:cubicBezTo>
                        <a:pt x="632844" y="296863"/>
                        <a:pt x="632844" y="296863"/>
                        <a:pt x="157676" y="296863"/>
                      </a:cubicBezTo>
                      <a:cubicBezTo>
                        <a:pt x="157676" y="296863"/>
                        <a:pt x="157676" y="296863"/>
                        <a:pt x="122002" y="296863"/>
                      </a:cubicBezTo>
                      <a:cubicBezTo>
                        <a:pt x="112727" y="296863"/>
                        <a:pt x="106306" y="289727"/>
                        <a:pt x="106306" y="281163"/>
                      </a:cubicBezTo>
                      <a:cubicBezTo>
                        <a:pt x="106306" y="281163"/>
                        <a:pt x="106306" y="281163"/>
                        <a:pt x="106306" y="254760"/>
                      </a:cubicBezTo>
                      <a:cubicBezTo>
                        <a:pt x="106306" y="246196"/>
                        <a:pt x="112727" y="239060"/>
                        <a:pt x="122002" y="239060"/>
                      </a:cubicBezTo>
                      <a:cubicBezTo>
                        <a:pt x="122002" y="239060"/>
                        <a:pt x="122002" y="239060"/>
                        <a:pt x="161243" y="239060"/>
                      </a:cubicBezTo>
                      <a:cubicBezTo>
                        <a:pt x="161243" y="238347"/>
                        <a:pt x="161243" y="237633"/>
                        <a:pt x="161243" y="236919"/>
                      </a:cubicBezTo>
                      <a:cubicBezTo>
                        <a:pt x="161243" y="236919"/>
                        <a:pt x="161243" y="236919"/>
                        <a:pt x="161243" y="211229"/>
                      </a:cubicBezTo>
                      <a:cubicBezTo>
                        <a:pt x="161243" y="202666"/>
                        <a:pt x="168378" y="195530"/>
                        <a:pt x="176939" y="195530"/>
                      </a:cubicBezTo>
                      <a:cubicBezTo>
                        <a:pt x="176939" y="195530"/>
                        <a:pt x="176939" y="195530"/>
                        <a:pt x="242578" y="195530"/>
                      </a:cubicBezTo>
                      <a:cubicBezTo>
                        <a:pt x="242578" y="195530"/>
                        <a:pt x="242578" y="195530"/>
                        <a:pt x="237584" y="179830"/>
                      </a:cubicBezTo>
                      <a:cubicBezTo>
                        <a:pt x="237584" y="179830"/>
                        <a:pt x="237584" y="179830"/>
                        <a:pt x="231876" y="164131"/>
                      </a:cubicBezTo>
                      <a:cubicBezTo>
                        <a:pt x="231876" y="164131"/>
                        <a:pt x="231876" y="164131"/>
                        <a:pt x="198343" y="68507"/>
                      </a:cubicBezTo>
                      <a:cubicBezTo>
                        <a:pt x="191208" y="46385"/>
                        <a:pt x="169804" y="31399"/>
                        <a:pt x="146260" y="31399"/>
                      </a:cubicBezTo>
                      <a:cubicBezTo>
                        <a:pt x="146260" y="31399"/>
                        <a:pt x="146260" y="31399"/>
                        <a:pt x="15696" y="31399"/>
                      </a:cubicBezTo>
                      <a:cubicBezTo>
                        <a:pt x="6421" y="31399"/>
                        <a:pt x="0" y="24263"/>
                        <a:pt x="0" y="15699"/>
                      </a:cubicBezTo>
                      <a:cubicBezTo>
                        <a:pt x="0" y="7136"/>
                        <a:pt x="6421" y="0"/>
                        <a:pt x="15696"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13" name="Freeform 7">
                  <a:extLst>
                    <a:ext uri="{FF2B5EF4-FFF2-40B4-BE49-F238E27FC236}">
                      <a16:creationId xmlns:a16="http://schemas.microsoft.com/office/drawing/2014/main" id="{6D4105C6-F313-4798-A2A4-BE56FE356D73}"/>
                    </a:ext>
                  </a:extLst>
                </p:cNvPr>
                <p:cNvSpPr>
                  <a:spLocks/>
                </p:cNvSpPr>
                <p:nvPr/>
              </p:nvSpPr>
              <p:spPr bwMode="auto">
                <a:xfrm>
                  <a:off x="5613400" y="3119438"/>
                  <a:ext cx="1031875" cy="765175"/>
                </a:xfrm>
                <a:custGeom>
                  <a:avLst/>
                  <a:gdLst>
                    <a:gd name="connsiteX0" fmla="*/ 322253 w 1031875"/>
                    <a:gd name="connsiteY0" fmla="*/ 620712 h 765175"/>
                    <a:gd name="connsiteX1" fmla="*/ 431481 w 1031875"/>
                    <a:gd name="connsiteY1" fmla="*/ 620712 h 765175"/>
                    <a:gd name="connsiteX2" fmla="*/ 1017597 w 1031875"/>
                    <a:gd name="connsiteY2" fmla="*/ 620712 h 765175"/>
                    <a:gd name="connsiteX3" fmla="*/ 1031875 w 1031875"/>
                    <a:gd name="connsiteY3" fmla="*/ 635657 h 765175"/>
                    <a:gd name="connsiteX4" fmla="*/ 1024022 w 1031875"/>
                    <a:gd name="connsiteY4" fmla="*/ 676220 h 765175"/>
                    <a:gd name="connsiteX5" fmla="*/ 914081 w 1031875"/>
                    <a:gd name="connsiteY5" fmla="*/ 765175 h 765175"/>
                    <a:gd name="connsiteX6" fmla="*/ 424342 w 1031875"/>
                    <a:gd name="connsiteY6" fmla="*/ 765175 h 765175"/>
                    <a:gd name="connsiteX7" fmla="*/ 406494 w 1031875"/>
                    <a:gd name="connsiteY7" fmla="*/ 763752 h 765175"/>
                    <a:gd name="connsiteX8" fmla="*/ 315114 w 1031875"/>
                    <a:gd name="connsiteY8" fmla="*/ 674797 h 765175"/>
                    <a:gd name="connsiteX9" fmla="*/ 307975 w 1031875"/>
                    <a:gd name="connsiteY9" fmla="*/ 635657 h 765175"/>
                    <a:gd name="connsiteX10" fmla="*/ 322253 w 1031875"/>
                    <a:gd name="connsiteY10" fmla="*/ 620712 h 765175"/>
                    <a:gd name="connsiteX11" fmla="*/ 669925 w 1031875"/>
                    <a:gd name="connsiteY11" fmla="*/ 184150 h 765175"/>
                    <a:gd name="connsiteX12" fmla="*/ 704193 w 1031875"/>
                    <a:gd name="connsiteY12" fmla="*/ 185586 h 765175"/>
                    <a:gd name="connsiteX13" fmla="*/ 707048 w 1031875"/>
                    <a:gd name="connsiteY13" fmla="*/ 186304 h 765175"/>
                    <a:gd name="connsiteX14" fmla="*/ 995466 w 1031875"/>
                    <a:gd name="connsiteY14" fmla="*/ 294746 h 765175"/>
                    <a:gd name="connsiteX15" fmla="*/ 1024022 w 1031875"/>
                    <a:gd name="connsiteY15" fmla="*/ 344299 h 765175"/>
                    <a:gd name="connsiteX16" fmla="*/ 1031875 w 1031875"/>
                    <a:gd name="connsiteY16" fmla="*/ 380925 h 765175"/>
                    <a:gd name="connsiteX17" fmla="*/ 1017597 w 1031875"/>
                    <a:gd name="connsiteY17" fmla="*/ 395288 h 765175"/>
                    <a:gd name="connsiteX18" fmla="*/ 1016169 w 1031875"/>
                    <a:gd name="connsiteY18" fmla="*/ 395288 h 765175"/>
                    <a:gd name="connsiteX19" fmla="*/ 457181 w 1031875"/>
                    <a:gd name="connsiteY19" fmla="*/ 395288 h 765175"/>
                    <a:gd name="connsiteX20" fmla="*/ 323681 w 1031875"/>
                    <a:gd name="connsiteY20" fmla="*/ 395288 h 765175"/>
                    <a:gd name="connsiteX21" fmla="*/ 322967 w 1031875"/>
                    <a:gd name="connsiteY21" fmla="*/ 395288 h 765175"/>
                    <a:gd name="connsiteX22" fmla="*/ 307975 w 1031875"/>
                    <a:gd name="connsiteY22" fmla="*/ 380925 h 765175"/>
                    <a:gd name="connsiteX23" fmla="*/ 315114 w 1031875"/>
                    <a:gd name="connsiteY23" fmla="*/ 345735 h 765175"/>
                    <a:gd name="connsiteX24" fmla="*/ 342957 w 1031875"/>
                    <a:gd name="connsiteY24" fmla="*/ 296182 h 765175"/>
                    <a:gd name="connsiteX25" fmla="*/ 477885 w 1031875"/>
                    <a:gd name="connsiteY25" fmla="*/ 216467 h 765175"/>
                    <a:gd name="connsiteX26" fmla="*/ 635658 w 1031875"/>
                    <a:gd name="connsiteY26" fmla="*/ 185586 h 765175"/>
                    <a:gd name="connsiteX27" fmla="*/ 669925 w 1031875"/>
                    <a:gd name="connsiteY27" fmla="*/ 184150 h 765175"/>
                    <a:gd name="connsiteX28" fmla="*/ 0 w 1031875"/>
                    <a:gd name="connsiteY28" fmla="*/ 0 h 765175"/>
                    <a:gd name="connsiteX29" fmla="*/ 503238 w 1031875"/>
                    <a:gd name="connsiteY29" fmla="*/ 0 h 765175"/>
                    <a:gd name="connsiteX30" fmla="*/ 482538 w 1031875"/>
                    <a:gd name="connsiteY30" fmla="*/ 182014 h 765175"/>
                    <a:gd name="connsiteX31" fmla="*/ 321216 w 1031875"/>
                    <a:gd name="connsiteY31" fmla="*/ 274092 h 765175"/>
                    <a:gd name="connsiteX32" fmla="*/ 285525 w 1031875"/>
                    <a:gd name="connsiteY32" fmla="*/ 339047 h 765175"/>
                    <a:gd name="connsiteX33" fmla="*/ 285525 w 1031875"/>
                    <a:gd name="connsiteY33" fmla="*/ 339760 h 765175"/>
                    <a:gd name="connsiteX34" fmla="*/ 278387 w 1031875"/>
                    <a:gd name="connsiteY34" fmla="*/ 374022 h 765175"/>
                    <a:gd name="connsiteX35" fmla="*/ 277673 w 1031875"/>
                    <a:gd name="connsiteY35" fmla="*/ 380446 h 765175"/>
                    <a:gd name="connsiteX36" fmla="*/ 282670 w 1031875"/>
                    <a:gd name="connsiteY36" fmla="*/ 400432 h 765175"/>
                    <a:gd name="connsiteX37" fmla="*/ 204864 w 1031875"/>
                    <a:gd name="connsiteY37" fmla="*/ 507499 h 765175"/>
                    <a:gd name="connsiteX38" fmla="*/ 282670 w 1031875"/>
                    <a:gd name="connsiteY38" fmla="*/ 614567 h 765175"/>
                    <a:gd name="connsiteX39" fmla="*/ 277673 w 1031875"/>
                    <a:gd name="connsiteY39" fmla="*/ 635267 h 765175"/>
                    <a:gd name="connsiteX40" fmla="*/ 277673 w 1031875"/>
                    <a:gd name="connsiteY40" fmla="*/ 638122 h 765175"/>
                    <a:gd name="connsiteX41" fmla="*/ 278387 w 1031875"/>
                    <a:gd name="connsiteY41" fmla="*/ 640977 h 765175"/>
                    <a:gd name="connsiteX42" fmla="*/ 285525 w 1031875"/>
                    <a:gd name="connsiteY42" fmla="*/ 680235 h 765175"/>
                    <a:gd name="connsiteX43" fmla="*/ 285525 w 1031875"/>
                    <a:gd name="connsiteY43" fmla="*/ 680949 h 765175"/>
                    <a:gd name="connsiteX44" fmla="*/ 336206 w 1031875"/>
                    <a:gd name="connsiteY44" fmla="*/ 765175 h 765175"/>
                    <a:gd name="connsiteX45" fmla="*/ 104930 w 1031875"/>
                    <a:gd name="connsiteY45" fmla="*/ 765175 h 765175"/>
                    <a:gd name="connsiteX46" fmla="*/ 89226 w 1031875"/>
                    <a:gd name="connsiteY46" fmla="*/ 750900 h 765175"/>
                    <a:gd name="connsiteX47" fmla="*/ 0 w 1031875"/>
                    <a:gd name="connsiteY47" fmla="*/ 0 h 76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31875" h="765175">
                      <a:moveTo>
                        <a:pt x="322253" y="620712"/>
                      </a:moveTo>
                      <a:cubicBezTo>
                        <a:pt x="322253" y="620712"/>
                        <a:pt x="322253" y="620712"/>
                        <a:pt x="431481" y="620712"/>
                      </a:cubicBezTo>
                      <a:cubicBezTo>
                        <a:pt x="431481" y="620712"/>
                        <a:pt x="431481" y="620712"/>
                        <a:pt x="1017597" y="620712"/>
                      </a:cubicBezTo>
                      <a:cubicBezTo>
                        <a:pt x="1025450" y="621424"/>
                        <a:pt x="1031875" y="627829"/>
                        <a:pt x="1031875" y="635657"/>
                      </a:cubicBezTo>
                      <a:cubicBezTo>
                        <a:pt x="1031875" y="635657"/>
                        <a:pt x="1031875" y="635657"/>
                        <a:pt x="1024022" y="676220"/>
                      </a:cubicBezTo>
                      <a:cubicBezTo>
                        <a:pt x="1013314" y="728170"/>
                        <a:pt x="967624" y="765175"/>
                        <a:pt x="914081" y="765175"/>
                      </a:cubicBezTo>
                      <a:cubicBezTo>
                        <a:pt x="914081" y="765175"/>
                        <a:pt x="814848" y="765175"/>
                        <a:pt x="424342" y="765175"/>
                      </a:cubicBezTo>
                      <a:cubicBezTo>
                        <a:pt x="418631" y="765175"/>
                        <a:pt x="412205" y="764463"/>
                        <a:pt x="406494" y="763752"/>
                      </a:cubicBezTo>
                      <a:cubicBezTo>
                        <a:pt x="360804" y="756635"/>
                        <a:pt x="324395" y="721765"/>
                        <a:pt x="315114" y="674797"/>
                      </a:cubicBezTo>
                      <a:cubicBezTo>
                        <a:pt x="315114" y="674797"/>
                        <a:pt x="315114" y="674797"/>
                        <a:pt x="307975" y="635657"/>
                      </a:cubicBezTo>
                      <a:cubicBezTo>
                        <a:pt x="307975" y="627829"/>
                        <a:pt x="313686" y="621424"/>
                        <a:pt x="322253" y="620712"/>
                      </a:cubicBezTo>
                      <a:close/>
                      <a:moveTo>
                        <a:pt x="669925" y="184150"/>
                      </a:moveTo>
                      <a:cubicBezTo>
                        <a:pt x="681348" y="184150"/>
                        <a:pt x="692770" y="184868"/>
                        <a:pt x="704193" y="185586"/>
                      </a:cubicBezTo>
                      <a:cubicBezTo>
                        <a:pt x="704193" y="185586"/>
                        <a:pt x="704193" y="185586"/>
                        <a:pt x="707048" y="186304"/>
                      </a:cubicBezTo>
                      <a:cubicBezTo>
                        <a:pt x="901944" y="199231"/>
                        <a:pt x="986185" y="285410"/>
                        <a:pt x="995466" y="294746"/>
                      </a:cubicBezTo>
                      <a:cubicBezTo>
                        <a:pt x="1009744" y="308391"/>
                        <a:pt x="1019739" y="325627"/>
                        <a:pt x="1024022" y="344299"/>
                      </a:cubicBezTo>
                      <a:cubicBezTo>
                        <a:pt x="1024022" y="344299"/>
                        <a:pt x="1024022" y="344299"/>
                        <a:pt x="1031875" y="380925"/>
                      </a:cubicBezTo>
                      <a:cubicBezTo>
                        <a:pt x="1031875" y="388824"/>
                        <a:pt x="1025450" y="394570"/>
                        <a:pt x="1017597" y="395288"/>
                      </a:cubicBezTo>
                      <a:cubicBezTo>
                        <a:pt x="1017597" y="395288"/>
                        <a:pt x="1016883" y="395288"/>
                        <a:pt x="1016169" y="395288"/>
                      </a:cubicBezTo>
                      <a:cubicBezTo>
                        <a:pt x="1016169" y="395288"/>
                        <a:pt x="1003319" y="395288"/>
                        <a:pt x="457181" y="395288"/>
                      </a:cubicBezTo>
                      <a:cubicBezTo>
                        <a:pt x="415775" y="395288"/>
                        <a:pt x="371513" y="395288"/>
                        <a:pt x="323681" y="395288"/>
                      </a:cubicBezTo>
                      <a:cubicBezTo>
                        <a:pt x="323681" y="395288"/>
                        <a:pt x="322967" y="395288"/>
                        <a:pt x="322967" y="395288"/>
                      </a:cubicBezTo>
                      <a:cubicBezTo>
                        <a:pt x="314400" y="395288"/>
                        <a:pt x="307975" y="388824"/>
                        <a:pt x="307975" y="380925"/>
                      </a:cubicBezTo>
                      <a:cubicBezTo>
                        <a:pt x="307975" y="380925"/>
                        <a:pt x="307975" y="380925"/>
                        <a:pt x="315114" y="345735"/>
                      </a:cubicBezTo>
                      <a:cubicBezTo>
                        <a:pt x="319398" y="327063"/>
                        <a:pt x="329392" y="309827"/>
                        <a:pt x="342957" y="296182"/>
                      </a:cubicBezTo>
                      <a:cubicBezTo>
                        <a:pt x="342957" y="296182"/>
                        <a:pt x="382935" y="249502"/>
                        <a:pt x="477885" y="216467"/>
                      </a:cubicBezTo>
                      <a:cubicBezTo>
                        <a:pt x="519291" y="201386"/>
                        <a:pt x="571406" y="189895"/>
                        <a:pt x="635658" y="185586"/>
                      </a:cubicBezTo>
                      <a:cubicBezTo>
                        <a:pt x="647080" y="184868"/>
                        <a:pt x="658503" y="184150"/>
                        <a:pt x="669925" y="184150"/>
                      </a:cubicBezTo>
                      <a:close/>
                      <a:moveTo>
                        <a:pt x="0" y="0"/>
                      </a:moveTo>
                      <a:cubicBezTo>
                        <a:pt x="0" y="0"/>
                        <a:pt x="0" y="0"/>
                        <a:pt x="503238" y="0"/>
                      </a:cubicBezTo>
                      <a:cubicBezTo>
                        <a:pt x="503238" y="0"/>
                        <a:pt x="503238" y="0"/>
                        <a:pt x="482538" y="182014"/>
                      </a:cubicBezTo>
                      <a:cubicBezTo>
                        <a:pt x="379035" y="214848"/>
                        <a:pt x="329782" y="265527"/>
                        <a:pt x="321216" y="274092"/>
                      </a:cubicBezTo>
                      <a:cubicBezTo>
                        <a:pt x="303370" y="292651"/>
                        <a:pt x="290522" y="314778"/>
                        <a:pt x="285525" y="339047"/>
                      </a:cubicBezTo>
                      <a:cubicBezTo>
                        <a:pt x="285525" y="339047"/>
                        <a:pt x="285525" y="339047"/>
                        <a:pt x="285525" y="339760"/>
                      </a:cubicBezTo>
                      <a:cubicBezTo>
                        <a:pt x="285525" y="339760"/>
                        <a:pt x="285525" y="339760"/>
                        <a:pt x="278387" y="374022"/>
                      </a:cubicBezTo>
                      <a:cubicBezTo>
                        <a:pt x="277673" y="376163"/>
                        <a:pt x="277673" y="378305"/>
                        <a:pt x="277673" y="380446"/>
                      </a:cubicBezTo>
                      <a:cubicBezTo>
                        <a:pt x="277673" y="387584"/>
                        <a:pt x="279101" y="394722"/>
                        <a:pt x="282670" y="400432"/>
                      </a:cubicBezTo>
                      <a:cubicBezTo>
                        <a:pt x="237699" y="415421"/>
                        <a:pt x="204864" y="457535"/>
                        <a:pt x="204864" y="507499"/>
                      </a:cubicBezTo>
                      <a:cubicBezTo>
                        <a:pt x="204864" y="557464"/>
                        <a:pt x="237699" y="599577"/>
                        <a:pt x="282670" y="614567"/>
                      </a:cubicBezTo>
                      <a:cubicBezTo>
                        <a:pt x="279814" y="620991"/>
                        <a:pt x="277673" y="628129"/>
                        <a:pt x="277673" y="635267"/>
                      </a:cubicBezTo>
                      <a:cubicBezTo>
                        <a:pt x="277673" y="635267"/>
                        <a:pt x="277673" y="635267"/>
                        <a:pt x="277673" y="638122"/>
                      </a:cubicBezTo>
                      <a:cubicBezTo>
                        <a:pt x="277673" y="638122"/>
                        <a:pt x="277673" y="638122"/>
                        <a:pt x="278387" y="640977"/>
                      </a:cubicBezTo>
                      <a:cubicBezTo>
                        <a:pt x="278387" y="640977"/>
                        <a:pt x="278387" y="640977"/>
                        <a:pt x="285525" y="680235"/>
                      </a:cubicBezTo>
                      <a:cubicBezTo>
                        <a:pt x="285525" y="680235"/>
                        <a:pt x="285525" y="680235"/>
                        <a:pt x="285525" y="680949"/>
                      </a:cubicBezTo>
                      <a:cubicBezTo>
                        <a:pt x="291949" y="715210"/>
                        <a:pt x="310509" y="744475"/>
                        <a:pt x="336206" y="765175"/>
                      </a:cubicBezTo>
                      <a:cubicBezTo>
                        <a:pt x="336206" y="765175"/>
                        <a:pt x="336206" y="765175"/>
                        <a:pt x="104930" y="765175"/>
                      </a:cubicBezTo>
                      <a:cubicBezTo>
                        <a:pt x="97078" y="765175"/>
                        <a:pt x="89940" y="759465"/>
                        <a:pt x="89226" y="750900"/>
                      </a:cubicBezTo>
                      <a:cubicBezTo>
                        <a:pt x="89226" y="750900"/>
                        <a:pt x="89226" y="750900"/>
                        <a:pt x="0"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29" name="Rectangle 28">
              <a:extLst>
                <a:ext uri="{FF2B5EF4-FFF2-40B4-BE49-F238E27FC236}">
                  <a16:creationId xmlns:a16="http://schemas.microsoft.com/office/drawing/2014/main" id="{06CB13EE-A33A-4E38-9761-2AB0EC7176DD}"/>
                </a:ext>
              </a:extLst>
            </p:cNvPr>
            <p:cNvSpPr/>
            <p:nvPr/>
          </p:nvSpPr>
          <p:spPr>
            <a:xfrm>
              <a:off x="5892800" y="2115994"/>
              <a:ext cx="6096000" cy="1077218"/>
            </a:xfrm>
            <a:prstGeom prst="rect">
              <a:avLst/>
            </a:prstGeom>
          </p:spPr>
          <p:txBody>
            <a:bodyPr/>
            <a:lstStyle/>
            <a:p>
              <a:pPr>
                <a:buSzPct val="100000"/>
                <a:buFont typeface="Trebuchet MS" panose="020B0603020202020204" pitchFamily="34" charset="0"/>
                <a:buChar char="​"/>
              </a:pPr>
              <a:r>
                <a:rPr lang="en-US" sz="1600" b="1" dirty="0">
                  <a:solidFill>
                    <a:srgbClr val="575757">
                      <a:lumMod val="100000"/>
                    </a:srgbClr>
                  </a:solidFill>
                </a:rPr>
                <a:t>Food services protocol</a:t>
              </a:r>
            </a:p>
            <a:p>
              <a:pPr marL="324000" lvl="1" indent="-216000">
                <a:buClr>
                  <a:srgbClr val="29BA74">
                    <a:lumMod val="100000"/>
                  </a:srgbClr>
                </a:buClr>
                <a:buSzPct val="100000"/>
                <a:buFont typeface="Trebuchet MS" panose="020B0603020202020204" pitchFamily="34" charset="0"/>
                <a:buChar char="•"/>
              </a:pPr>
              <a:r>
                <a:rPr lang="en-US" sz="1600" dirty="0">
                  <a:solidFill>
                    <a:srgbClr val="575757">
                      <a:lumMod val="100000"/>
                    </a:srgbClr>
                  </a:solidFill>
                </a:rPr>
                <a:t>Synthesized National Restaurant Association restaurant recommendations and Cushman and Wakefield food hall guidance</a:t>
              </a:r>
            </a:p>
          </p:txBody>
        </p:sp>
      </p:grpSp>
      <p:grpSp>
        <p:nvGrpSpPr>
          <p:cNvPr id="35" name="Group 34">
            <a:extLst>
              <a:ext uri="{FF2B5EF4-FFF2-40B4-BE49-F238E27FC236}">
                <a16:creationId xmlns:a16="http://schemas.microsoft.com/office/drawing/2014/main" id="{35F7BA57-76EB-4708-BB25-9066B1094C12}"/>
              </a:ext>
            </a:extLst>
          </p:cNvPr>
          <p:cNvGrpSpPr/>
          <p:nvPr/>
        </p:nvGrpSpPr>
        <p:grpSpPr>
          <a:xfrm>
            <a:off x="4657160" y="4592471"/>
            <a:ext cx="6904815" cy="1047365"/>
            <a:chOff x="4657160" y="3359320"/>
            <a:chExt cx="7331640" cy="1047365"/>
          </a:xfrm>
        </p:grpSpPr>
        <p:grpSp>
          <p:nvGrpSpPr>
            <p:cNvPr id="14" name="Group 13">
              <a:extLst>
                <a:ext uri="{FF2B5EF4-FFF2-40B4-BE49-F238E27FC236}">
                  <a16:creationId xmlns:a16="http://schemas.microsoft.com/office/drawing/2014/main" id="{F0C2D04F-6984-4D56-BF02-79E4092597C7}"/>
                </a:ext>
              </a:extLst>
            </p:cNvPr>
            <p:cNvGrpSpPr>
              <a:grpSpLocks noChangeAspect="1"/>
            </p:cNvGrpSpPr>
            <p:nvPr/>
          </p:nvGrpSpPr>
          <p:grpSpPr>
            <a:xfrm>
              <a:off x="4657160" y="3359320"/>
              <a:ext cx="889159" cy="889159"/>
              <a:chOff x="5272088" y="2606675"/>
              <a:chExt cx="1644650" cy="1644650"/>
            </a:xfrm>
          </p:grpSpPr>
          <p:sp>
            <p:nvSpPr>
              <p:cNvPr id="15" name="AutoShape 3">
                <a:extLst>
                  <a:ext uri="{FF2B5EF4-FFF2-40B4-BE49-F238E27FC236}">
                    <a16:creationId xmlns:a16="http://schemas.microsoft.com/office/drawing/2014/main" id="{0D697CC7-8F7C-4C32-BAA5-BD6C14C5F6C1}"/>
                  </a:ext>
                </a:extLst>
              </p:cNvPr>
              <p:cNvSpPr>
                <a:spLocks noChangeAspect="1" noChangeArrowheads="1" noTextEdit="1"/>
              </p:cNvSpPr>
              <p:nvPr/>
            </p:nvSpPr>
            <p:spPr bwMode="auto">
              <a:xfrm>
                <a:off x="5272088"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16" name="Group 15">
                <a:extLst>
                  <a:ext uri="{FF2B5EF4-FFF2-40B4-BE49-F238E27FC236}">
                    <a16:creationId xmlns:a16="http://schemas.microsoft.com/office/drawing/2014/main" id="{9E229C3E-57AA-40BF-81B2-C197A3D14E6E}"/>
                  </a:ext>
                </a:extLst>
              </p:cNvPr>
              <p:cNvGrpSpPr/>
              <p:nvPr/>
            </p:nvGrpSpPr>
            <p:grpSpPr>
              <a:xfrm>
                <a:off x="5526088" y="2831048"/>
                <a:ext cx="1135063" cy="1250415"/>
                <a:chOff x="5526088" y="2831048"/>
                <a:chExt cx="1135063" cy="1250415"/>
              </a:xfrm>
            </p:grpSpPr>
            <p:sp>
              <p:nvSpPr>
                <p:cNvPr id="17" name="Freeform 10">
                  <a:extLst>
                    <a:ext uri="{FF2B5EF4-FFF2-40B4-BE49-F238E27FC236}">
                      <a16:creationId xmlns:a16="http://schemas.microsoft.com/office/drawing/2014/main" id="{E772D865-CDC4-4469-8613-005D7D7E1A4E}"/>
                    </a:ext>
                  </a:extLst>
                </p:cNvPr>
                <p:cNvSpPr>
                  <a:spLocks/>
                </p:cNvSpPr>
                <p:nvPr/>
              </p:nvSpPr>
              <p:spPr bwMode="auto">
                <a:xfrm>
                  <a:off x="5526088" y="2909888"/>
                  <a:ext cx="1135063" cy="1171575"/>
                </a:xfrm>
                <a:custGeom>
                  <a:avLst/>
                  <a:gdLst>
                    <a:gd name="connsiteX0" fmla="*/ 94826 w 1135063"/>
                    <a:gd name="connsiteY0" fmla="*/ 1008062 h 1171575"/>
                    <a:gd name="connsiteX1" fmla="*/ 132614 w 1135063"/>
                    <a:gd name="connsiteY1" fmla="*/ 1008062 h 1171575"/>
                    <a:gd name="connsiteX2" fmla="*/ 163985 w 1135063"/>
                    <a:gd name="connsiteY2" fmla="*/ 1008062 h 1171575"/>
                    <a:gd name="connsiteX3" fmla="*/ 971078 w 1135063"/>
                    <a:gd name="connsiteY3" fmla="*/ 1008062 h 1171575"/>
                    <a:gd name="connsiteX4" fmla="*/ 1002449 w 1135063"/>
                    <a:gd name="connsiteY4" fmla="*/ 1008062 h 1171575"/>
                    <a:gd name="connsiteX5" fmla="*/ 1040237 w 1135063"/>
                    <a:gd name="connsiteY5" fmla="*/ 1008062 h 1171575"/>
                    <a:gd name="connsiteX6" fmla="*/ 1055922 w 1135063"/>
                    <a:gd name="connsiteY6" fmla="*/ 1023840 h 1171575"/>
                    <a:gd name="connsiteX7" fmla="*/ 1055922 w 1135063"/>
                    <a:gd name="connsiteY7" fmla="*/ 1055395 h 1171575"/>
                    <a:gd name="connsiteX8" fmla="*/ 1119378 w 1135063"/>
                    <a:gd name="connsiteY8" fmla="*/ 1055395 h 1171575"/>
                    <a:gd name="connsiteX9" fmla="*/ 1135063 w 1135063"/>
                    <a:gd name="connsiteY9" fmla="*/ 1071172 h 1171575"/>
                    <a:gd name="connsiteX10" fmla="*/ 1135063 w 1135063"/>
                    <a:gd name="connsiteY10" fmla="*/ 1155798 h 1171575"/>
                    <a:gd name="connsiteX11" fmla="*/ 1119378 w 1135063"/>
                    <a:gd name="connsiteY11" fmla="*/ 1171575 h 1171575"/>
                    <a:gd name="connsiteX12" fmla="*/ 15685 w 1135063"/>
                    <a:gd name="connsiteY12" fmla="*/ 1171575 h 1171575"/>
                    <a:gd name="connsiteX13" fmla="*/ 0 w 1135063"/>
                    <a:gd name="connsiteY13" fmla="*/ 1155798 h 1171575"/>
                    <a:gd name="connsiteX14" fmla="*/ 0 w 1135063"/>
                    <a:gd name="connsiteY14" fmla="*/ 1071172 h 1171575"/>
                    <a:gd name="connsiteX15" fmla="*/ 15685 w 1135063"/>
                    <a:gd name="connsiteY15" fmla="*/ 1055395 h 1171575"/>
                    <a:gd name="connsiteX16" fmla="*/ 79140 w 1135063"/>
                    <a:gd name="connsiteY16" fmla="*/ 1055395 h 1171575"/>
                    <a:gd name="connsiteX17" fmla="*/ 79140 w 1135063"/>
                    <a:gd name="connsiteY17" fmla="*/ 1023840 h 1171575"/>
                    <a:gd name="connsiteX18" fmla="*/ 94826 w 1135063"/>
                    <a:gd name="connsiteY18" fmla="*/ 1008062 h 1171575"/>
                    <a:gd name="connsiteX19" fmla="*/ 971550 w 1135063"/>
                    <a:gd name="connsiteY19" fmla="*/ 434975 h 1171575"/>
                    <a:gd name="connsiteX20" fmla="*/ 1003300 w 1135063"/>
                    <a:gd name="connsiteY20" fmla="*/ 461963 h 1171575"/>
                    <a:gd name="connsiteX21" fmla="*/ 1003300 w 1135063"/>
                    <a:gd name="connsiteY21" fmla="*/ 977900 h 1171575"/>
                    <a:gd name="connsiteX22" fmla="*/ 971550 w 1135063"/>
                    <a:gd name="connsiteY22" fmla="*/ 977900 h 1171575"/>
                    <a:gd name="connsiteX23" fmla="*/ 163513 w 1135063"/>
                    <a:gd name="connsiteY23" fmla="*/ 434975 h 1171575"/>
                    <a:gd name="connsiteX24" fmla="*/ 163513 w 1135063"/>
                    <a:gd name="connsiteY24" fmla="*/ 977900 h 1171575"/>
                    <a:gd name="connsiteX25" fmla="*/ 131763 w 1135063"/>
                    <a:gd name="connsiteY25" fmla="*/ 977900 h 1171575"/>
                    <a:gd name="connsiteX26" fmla="*/ 131763 w 1135063"/>
                    <a:gd name="connsiteY26" fmla="*/ 461963 h 1171575"/>
                    <a:gd name="connsiteX27" fmla="*/ 240529 w 1135063"/>
                    <a:gd name="connsiteY27" fmla="*/ 0 h 1171575"/>
                    <a:gd name="connsiteX28" fmla="*/ 329385 w 1135063"/>
                    <a:gd name="connsiteY28" fmla="*/ 0 h 1171575"/>
                    <a:gd name="connsiteX29" fmla="*/ 336551 w 1135063"/>
                    <a:gd name="connsiteY29" fmla="*/ 7117 h 1171575"/>
                    <a:gd name="connsiteX30" fmla="*/ 336551 w 1135063"/>
                    <a:gd name="connsiteY30" fmla="*/ 76857 h 1171575"/>
                    <a:gd name="connsiteX31" fmla="*/ 233363 w 1135063"/>
                    <a:gd name="connsiteY31" fmla="*/ 165100 h 1171575"/>
                    <a:gd name="connsiteX32" fmla="*/ 233363 w 1135063"/>
                    <a:gd name="connsiteY32" fmla="*/ 7117 h 1171575"/>
                    <a:gd name="connsiteX33" fmla="*/ 240529 w 1135063"/>
                    <a:gd name="connsiteY33" fmla="*/ 0 h 1171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35063" h="1171575">
                      <a:moveTo>
                        <a:pt x="94826" y="1008062"/>
                      </a:moveTo>
                      <a:cubicBezTo>
                        <a:pt x="94826" y="1008062"/>
                        <a:pt x="94826" y="1008062"/>
                        <a:pt x="132614" y="1008062"/>
                      </a:cubicBezTo>
                      <a:cubicBezTo>
                        <a:pt x="132614" y="1008062"/>
                        <a:pt x="132614" y="1008062"/>
                        <a:pt x="163985" y="1008062"/>
                      </a:cubicBezTo>
                      <a:cubicBezTo>
                        <a:pt x="163985" y="1008062"/>
                        <a:pt x="163985" y="1008062"/>
                        <a:pt x="971078" y="1008062"/>
                      </a:cubicBezTo>
                      <a:cubicBezTo>
                        <a:pt x="971078" y="1008062"/>
                        <a:pt x="971078" y="1008062"/>
                        <a:pt x="1002449" y="1008062"/>
                      </a:cubicBezTo>
                      <a:cubicBezTo>
                        <a:pt x="1002449" y="1008062"/>
                        <a:pt x="1002449" y="1008062"/>
                        <a:pt x="1040237" y="1008062"/>
                      </a:cubicBezTo>
                      <a:cubicBezTo>
                        <a:pt x="1049506" y="1008062"/>
                        <a:pt x="1055922" y="1015234"/>
                        <a:pt x="1055922" y="1023840"/>
                      </a:cubicBezTo>
                      <a:cubicBezTo>
                        <a:pt x="1055922" y="1023840"/>
                        <a:pt x="1055922" y="1023840"/>
                        <a:pt x="1055922" y="1055395"/>
                      </a:cubicBezTo>
                      <a:cubicBezTo>
                        <a:pt x="1055922" y="1055395"/>
                        <a:pt x="1055922" y="1055395"/>
                        <a:pt x="1119378" y="1055395"/>
                      </a:cubicBezTo>
                      <a:cubicBezTo>
                        <a:pt x="1127933" y="1055395"/>
                        <a:pt x="1135063" y="1062566"/>
                        <a:pt x="1135063" y="1071172"/>
                      </a:cubicBezTo>
                      <a:cubicBezTo>
                        <a:pt x="1135063" y="1071172"/>
                        <a:pt x="1135063" y="1071172"/>
                        <a:pt x="1135063" y="1155798"/>
                      </a:cubicBezTo>
                      <a:cubicBezTo>
                        <a:pt x="1135063" y="1164404"/>
                        <a:pt x="1127933" y="1171575"/>
                        <a:pt x="1119378" y="1171575"/>
                      </a:cubicBezTo>
                      <a:cubicBezTo>
                        <a:pt x="1119378" y="1171575"/>
                        <a:pt x="1119378" y="1171575"/>
                        <a:pt x="15685" y="1171575"/>
                      </a:cubicBezTo>
                      <a:cubicBezTo>
                        <a:pt x="7130" y="1171575"/>
                        <a:pt x="0" y="1164404"/>
                        <a:pt x="0" y="1155798"/>
                      </a:cubicBezTo>
                      <a:cubicBezTo>
                        <a:pt x="0" y="1155798"/>
                        <a:pt x="0" y="1155798"/>
                        <a:pt x="0" y="1071172"/>
                      </a:cubicBezTo>
                      <a:cubicBezTo>
                        <a:pt x="0" y="1062566"/>
                        <a:pt x="7130" y="1055395"/>
                        <a:pt x="15685" y="1055395"/>
                      </a:cubicBezTo>
                      <a:cubicBezTo>
                        <a:pt x="15685" y="1055395"/>
                        <a:pt x="15685" y="1055395"/>
                        <a:pt x="79140" y="1055395"/>
                      </a:cubicBezTo>
                      <a:cubicBezTo>
                        <a:pt x="79140" y="1055395"/>
                        <a:pt x="79140" y="1055395"/>
                        <a:pt x="79140" y="1023840"/>
                      </a:cubicBezTo>
                      <a:cubicBezTo>
                        <a:pt x="79140" y="1015234"/>
                        <a:pt x="85557" y="1008062"/>
                        <a:pt x="94826" y="1008062"/>
                      </a:cubicBezTo>
                      <a:close/>
                      <a:moveTo>
                        <a:pt x="971550" y="434975"/>
                      </a:moveTo>
                      <a:lnTo>
                        <a:pt x="1003300" y="461963"/>
                      </a:lnTo>
                      <a:lnTo>
                        <a:pt x="1003300" y="977900"/>
                      </a:lnTo>
                      <a:lnTo>
                        <a:pt x="971550" y="977900"/>
                      </a:lnTo>
                      <a:close/>
                      <a:moveTo>
                        <a:pt x="163513" y="434975"/>
                      </a:moveTo>
                      <a:lnTo>
                        <a:pt x="163513" y="977900"/>
                      </a:lnTo>
                      <a:lnTo>
                        <a:pt x="131763" y="977900"/>
                      </a:lnTo>
                      <a:lnTo>
                        <a:pt x="131763" y="461963"/>
                      </a:lnTo>
                      <a:close/>
                      <a:moveTo>
                        <a:pt x="240529" y="0"/>
                      </a:moveTo>
                      <a:cubicBezTo>
                        <a:pt x="240529" y="0"/>
                        <a:pt x="240529" y="0"/>
                        <a:pt x="329385" y="0"/>
                      </a:cubicBezTo>
                      <a:cubicBezTo>
                        <a:pt x="333685" y="0"/>
                        <a:pt x="336551" y="2847"/>
                        <a:pt x="336551" y="7117"/>
                      </a:cubicBezTo>
                      <a:lnTo>
                        <a:pt x="336551" y="76857"/>
                      </a:lnTo>
                      <a:cubicBezTo>
                        <a:pt x="336551" y="76857"/>
                        <a:pt x="336551" y="76857"/>
                        <a:pt x="233363" y="165100"/>
                      </a:cubicBezTo>
                      <a:cubicBezTo>
                        <a:pt x="233363" y="165100"/>
                        <a:pt x="233363" y="165100"/>
                        <a:pt x="233363" y="7117"/>
                      </a:cubicBezTo>
                      <a:cubicBezTo>
                        <a:pt x="233363" y="2847"/>
                        <a:pt x="236230" y="0"/>
                        <a:pt x="240529"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18" name="Freeform 11">
                  <a:extLst>
                    <a:ext uri="{FF2B5EF4-FFF2-40B4-BE49-F238E27FC236}">
                      <a16:creationId xmlns:a16="http://schemas.microsoft.com/office/drawing/2014/main" id="{D088CB69-0403-48D8-9EE1-72FA9FB04211}"/>
                    </a:ext>
                  </a:extLst>
                </p:cNvPr>
                <p:cNvSpPr>
                  <a:spLocks/>
                </p:cNvSpPr>
                <p:nvPr/>
              </p:nvSpPr>
              <p:spPr bwMode="auto">
                <a:xfrm>
                  <a:off x="5545138" y="2831048"/>
                  <a:ext cx="1096963" cy="1056740"/>
                </a:xfrm>
                <a:custGeom>
                  <a:avLst/>
                  <a:gdLst>
                    <a:gd name="connsiteX0" fmla="*/ 613618 w 1096963"/>
                    <a:gd name="connsiteY0" fmla="*/ 705902 h 1056740"/>
                    <a:gd name="connsiteX1" fmla="*/ 775446 w 1096963"/>
                    <a:gd name="connsiteY1" fmla="*/ 705902 h 1056740"/>
                    <a:gd name="connsiteX2" fmla="*/ 782638 w 1096963"/>
                    <a:gd name="connsiteY2" fmla="*/ 713762 h 1056740"/>
                    <a:gd name="connsiteX3" fmla="*/ 782638 w 1096963"/>
                    <a:gd name="connsiteY3" fmla="*/ 1048880 h 1056740"/>
                    <a:gd name="connsiteX4" fmla="*/ 775446 w 1096963"/>
                    <a:gd name="connsiteY4" fmla="*/ 1056740 h 1056740"/>
                    <a:gd name="connsiteX5" fmla="*/ 613618 w 1096963"/>
                    <a:gd name="connsiteY5" fmla="*/ 1056740 h 1056740"/>
                    <a:gd name="connsiteX6" fmla="*/ 606425 w 1096963"/>
                    <a:gd name="connsiteY6" fmla="*/ 1048880 h 1056740"/>
                    <a:gd name="connsiteX7" fmla="*/ 606425 w 1096963"/>
                    <a:gd name="connsiteY7" fmla="*/ 713762 h 1056740"/>
                    <a:gd name="connsiteX8" fmla="*/ 613618 w 1096963"/>
                    <a:gd name="connsiteY8" fmla="*/ 705902 h 1056740"/>
                    <a:gd name="connsiteX9" fmla="*/ 323041 w 1096963"/>
                    <a:gd name="connsiteY9" fmla="*/ 705902 h 1056740"/>
                    <a:gd name="connsiteX10" fmla="*/ 483411 w 1096963"/>
                    <a:gd name="connsiteY10" fmla="*/ 705902 h 1056740"/>
                    <a:gd name="connsiteX11" fmla="*/ 490538 w 1096963"/>
                    <a:gd name="connsiteY11" fmla="*/ 713065 h 1056740"/>
                    <a:gd name="connsiteX12" fmla="*/ 490538 w 1096963"/>
                    <a:gd name="connsiteY12" fmla="*/ 874952 h 1056740"/>
                    <a:gd name="connsiteX13" fmla="*/ 483411 w 1096963"/>
                    <a:gd name="connsiteY13" fmla="*/ 882115 h 1056740"/>
                    <a:gd name="connsiteX14" fmla="*/ 323041 w 1096963"/>
                    <a:gd name="connsiteY14" fmla="*/ 882115 h 1056740"/>
                    <a:gd name="connsiteX15" fmla="*/ 315913 w 1096963"/>
                    <a:gd name="connsiteY15" fmla="*/ 874952 h 1056740"/>
                    <a:gd name="connsiteX16" fmla="*/ 315913 w 1096963"/>
                    <a:gd name="connsiteY16" fmla="*/ 713065 h 1056740"/>
                    <a:gd name="connsiteX17" fmla="*/ 323041 w 1096963"/>
                    <a:gd name="connsiteY17" fmla="*/ 705902 h 1056740"/>
                    <a:gd name="connsiteX18" fmla="*/ 613618 w 1096963"/>
                    <a:gd name="connsiteY18" fmla="*/ 432852 h 1056740"/>
                    <a:gd name="connsiteX19" fmla="*/ 775446 w 1096963"/>
                    <a:gd name="connsiteY19" fmla="*/ 432852 h 1056740"/>
                    <a:gd name="connsiteX20" fmla="*/ 782638 w 1096963"/>
                    <a:gd name="connsiteY20" fmla="*/ 440015 h 1056740"/>
                    <a:gd name="connsiteX21" fmla="*/ 782638 w 1096963"/>
                    <a:gd name="connsiteY21" fmla="*/ 601902 h 1056740"/>
                    <a:gd name="connsiteX22" fmla="*/ 775446 w 1096963"/>
                    <a:gd name="connsiteY22" fmla="*/ 609065 h 1056740"/>
                    <a:gd name="connsiteX23" fmla="*/ 613618 w 1096963"/>
                    <a:gd name="connsiteY23" fmla="*/ 609065 h 1056740"/>
                    <a:gd name="connsiteX24" fmla="*/ 606425 w 1096963"/>
                    <a:gd name="connsiteY24" fmla="*/ 601902 h 1056740"/>
                    <a:gd name="connsiteX25" fmla="*/ 606425 w 1096963"/>
                    <a:gd name="connsiteY25" fmla="*/ 440015 h 1056740"/>
                    <a:gd name="connsiteX26" fmla="*/ 613618 w 1096963"/>
                    <a:gd name="connsiteY26" fmla="*/ 432852 h 1056740"/>
                    <a:gd name="connsiteX27" fmla="*/ 323041 w 1096963"/>
                    <a:gd name="connsiteY27" fmla="*/ 432852 h 1056740"/>
                    <a:gd name="connsiteX28" fmla="*/ 483411 w 1096963"/>
                    <a:gd name="connsiteY28" fmla="*/ 432852 h 1056740"/>
                    <a:gd name="connsiteX29" fmla="*/ 490538 w 1096963"/>
                    <a:gd name="connsiteY29" fmla="*/ 440015 h 1056740"/>
                    <a:gd name="connsiteX30" fmla="*/ 490538 w 1096963"/>
                    <a:gd name="connsiteY30" fmla="*/ 601902 h 1056740"/>
                    <a:gd name="connsiteX31" fmla="*/ 483411 w 1096963"/>
                    <a:gd name="connsiteY31" fmla="*/ 609065 h 1056740"/>
                    <a:gd name="connsiteX32" fmla="*/ 323041 w 1096963"/>
                    <a:gd name="connsiteY32" fmla="*/ 609065 h 1056740"/>
                    <a:gd name="connsiteX33" fmla="*/ 315913 w 1096963"/>
                    <a:gd name="connsiteY33" fmla="*/ 601902 h 1056740"/>
                    <a:gd name="connsiteX34" fmla="*/ 315913 w 1096963"/>
                    <a:gd name="connsiteY34" fmla="*/ 440015 h 1056740"/>
                    <a:gd name="connsiteX35" fmla="*/ 323041 w 1096963"/>
                    <a:gd name="connsiteY35" fmla="*/ 432852 h 1056740"/>
                    <a:gd name="connsiteX36" fmla="*/ 543489 w 1096963"/>
                    <a:gd name="connsiteY36" fmla="*/ 1605 h 1056740"/>
                    <a:gd name="connsiteX37" fmla="*/ 553474 w 1096963"/>
                    <a:gd name="connsiteY37" fmla="*/ 1605 h 1056740"/>
                    <a:gd name="connsiteX38" fmla="*/ 1094823 w 1096963"/>
                    <a:gd name="connsiteY38" fmla="*/ 468895 h 1056740"/>
                    <a:gd name="connsiteX39" fmla="*/ 1096963 w 1096963"/>
                    <a:gd name="connsiteY39" fmla="*/ 474602 h 1056740"/>
                    <a:gd name="connsiteX40" fmla="*/ 1096963 w 1096963"/>
                    <a:gd name="connsiteY40" fmla="*/ 582329 h 1056740"/>
                    <a:gd name="connsiteX41" fmla="*/ 1085551 w 1096963"/>
                    <a:gd name="connsiteY41" fmla="*/ 588036 h 1056740"/>
                    <a:gd name="connsiteX42" fmla="*/ 983558 w 1096963"/>
                    <a:gd name="connsiteY42" fmla="*/ 499572 h 1056740"/>
                    <a:gd name="connsiteX43" fmla="*/ 956455 w 1096963"/>
                    <a:gd name="connsiteY43" fmla="*/ 476743 h 1056740"/>
                    <a:gd name="connsiteX44" fmla="*/ 553474 w 1096963"/>
                    <a:gd name="connsiteY44" fmla="*/ 128594 h 1056740"/>
                    <a:gd name="connsiteX45" fmla="*/ 543489 w 1096963"/>
                    <a:gd name="connsiteY45" fmla="*/ 128594 h 1056740"/>
                    <a:gd name="connsiteX46" fmla="*/ 140509 w 1096963"/>
                    <a:gd name="connsiteY46" fmla="*/ 476743 h 1056740"/>
                    <a:gd name="connsiteX47" fmla="*/ 113405 w 1096963"/>
                    <a:gd name="connsiteY47" fmla="*/ 499572 h 1056740"/>
                    <a:gd name="connsiteX48" fmla="*/ 11412 w 1096963"/>
                    <a:gd name="connsiteY48" fmla="*/ 588036 h 1056740"/>
                    <a:gd name="connsiteX49" fmla="*/ 0 w 1096963"/>
                    <a:gd name="connsiteY49" fmla="*/ 582329 h 1056740"/>
                    <a:gd name="connsiteX50" fmla="*/ 0 w 1096963"/>
                    <a:gd name="connsiteY50" fmla="*/ 474602 h 1056740"/>
                    <a:gd name="connsiteX51" fmla="*/ 2140 w 1096963"/>
                    <a:gd name="connsiteY51" fmla="*/ 468895 h 1056740"/>
                    <a:gd name="connsiteX52" fmla="*/ 214685 w 1096963"/>
                    <a:gd name="connsiteY52" fmla="*/ 285546 h 1056740"/>
                    <a:gd name="connsiteX53" fmla="*/ 317392 w 1096963"/>
                    <a:gd name="connsiteY53" fmla="*/ 197082 h 1056740"/>
                    <a:gd name="connsiteX54" fmla="*/ 543489 w 1096963"/>
                    <a:gd name="connsiteY54" fmla="*/ 1605 h 105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096963" h="1056740">
                      <a:moveTo>
                        <a:pt x="613618" y="705902"/>
                      </a:moveTo>
                      <a:cubicBezTo>
                        <a:pt x="613618" y="705902"/>
                        <a:pt x="613618" y="705902"/>
                        <a:pt x="775446" y="705902"/>
                      </a:cubicBezTo>
                      <a:cubicBezTo>
                        <a:pt x="779761" y="705902"/>
                        <a:pt x="782638" y="709475"/>
                        <a:pt x="782638" y="713762"/>
                      </a:cubicBezTo>
                      <a:cubicBezTo>
                        <a:pt x="782638" y="713762"/>
                        <a:pt x="782638" y="713762"/>
                        <a:pt x="782638" y="1048880"/>
                      </a:cubicBezTo>
                      <a:cubicBezTo>
                        <a:pt x="782638" y="1053167"/>
                        <a:pt x="779761" y="1056740"/>
                        <a:pt x="775446" y="1056740"/>
                      </a:cubicBezTo>
                      <a:cubicBezTo>
                        <a:pt x="775446" y="1056740"/>
                        <a:pt x="775446" y="1056740"/>
                        <a:pt x="613618" y="1056740"/>
                      </a:cubicBezTo>
                      <a:cubicBezTo>
                        <a:pt x="610021" y="1056740"/>
                        <a:pt x="606425" y="1053167"/>
                        <a:pt x="606425" y="1048880"/>
                      </a:cubicBezTo>
                      <a:cubicBezTo>
                        <a:pt x="606425" y="1048880"/>
                        <a:pt x="606425" y="1048880"/>
                        <a:pt x="606425" y="713762"/>
                      </a:cubicBezTo>
                      <a:cubicBezTo>
                        <a:pt x="606425" y="709475"/>
                        <a:pt x="610021" y="705902"/>
                        <a:pt x="613618" y="705902"/>
                      </a:cubicBezTo>
                      <a:close/>
                      <a:moveTo>
                        <a:pt x="323041" y="705902"/>
                      </a:moveTo>
                      <a:cubicBezTo>
                        <a:pt x="323041" y="705902"/>
                        <a:pt x="323041" y="705902"/>
                        <a:pt x="483411" y="705902"/>
                      </a:cubicBezTo>
                      <a:cubicBezTo>
                        <a:pt x="486974" y="705902"/>
                        <a:pt x="490538" y="709484"/>
                        <a:pt x="490538" y="713065"/>
                      </a:cubicBezTo>
                      <a:cubicBezTo>
                        <a:pt x="490538" y="713065"/>
                        <a:pt x="490538" y="713065"/>
                        <a:pt x="490538" y="874952"/>
                      </a:cubicBezTo>
                      <a:cubicBezTo>
                        <a:pt x="490538" y="878534"/>
                        <a:pt x="486974" y="882115"/>
                        <a:pt x="483411" y="882115"/>
                      </a:cubicBezTo>
                      <a:cubicBezTo>
                        <a:pt x="483411" y="882115"/>
                        <a:pt x="483411" y="882115"/>
                        <a:pt x="323041" y="882115"/>
                      </a:cubicBezTo>
                      <a:cubicBezTo>
                        <a:pt x="318764" y="882115"/>
                        <a:pt x="315913" y="878534"/>
                        <a:pt x="315913" y="874952"/>
                      </a:cubicBezTo>
                      <a:cubicBezTo>
                        <a:pt x="315913" y="874952"/>
                        <a:pt x="315913" y="874952"/>
                        <a:pt x="315913" y="713065"/>
                      </a:cubicBezTo>
                      <a:cubicBezTo>
                        <a:pt x="315913" y="709484"/>
                        <a:pt x="318764" y="705902"/>
                        <a:pt x="323041" y="705902"/>
                      </a:cubicBezTo>
                      <a:close/>
                      <a:moveTo>
                        <a:pt x="613618" y="432852"/>
                      </a:moveTo>
                      <a:cubicBezTo>
                        <a:pt x="613618" y="432852"/>
                        <a:pt x="613618" y="432852"/>
                        <a:pt x="775446" y="432852"/>
                      </a:cubicBezTo>
                      <a:cubicBezTo>
                        <a:pt x="779761" y="432852"/>
                        <a:pt x="782638" y="436434"/>
                        <a:pt x="782638" y="440015"/>
                      </a:cubicBezTo>
                      <a:cubicBezTo>
                        <a:pt x="782638" y="440015"/>
                        <a:pt x="782638" y="440015"/>
                        <a:pt x="782638" y="601902"/>
                      </a:cubicBezTo>
                      <a:cubicBezTo>
                        <a:pt x="782638" y="605484"/>
                        <a:pt x="779761" y="609065"/>
                        <a:pt x="775446" y="609065"/>
                      </a:cubicBezTo>
                      <a:cubicBezTo>
                        <a:pt x="775446" y="609065"/>
                        <a:pt x="775446" y="609065"/>
                        <a:pt x="613618" y="609065"/>
                      </a:cubicBezTo>
                      <a:cubicBezTo>
                        <a:pt x="610021" y="609065"/>
                        <a:pt x="606425" y="605484"/>
                        <a:pt x="606425" y="601902"/>
                      </a:cubicBezTo>
                      <a:cubicBezTo>
                        <a:pt x="606425" y="601902"/>
                        <a:pt x="606425" y="601902"/>
                        <a:pt x="606425" y="440015"/>
                      </a:cubicBezTo>
                      <a:cubicBezTo>
                        <a:pt x="606425" y="436434"/>
                        <a:pt x="610021" y="432852"/>
                        <a:pt x="613618" y="432852"/>
                      </a:cubicBezTo>
                      <a:close/>
                      <a:moveTo>
                        <a:pt x="323041" y="432852"/>
                      </a:moveTo>
                      <a:cubicBezTo>
                        <a:pt x="323041" y="432852"/>
                        <a:pt x="323041" y="432852"/>
                        <a:pt x="483411" y="432852"/>
                      </a:cubicBezTo>
                      <a:cubicBezTo>
                        <a:pt x="486974" y="432852"/>
                        <a:pt x="490538" y="436434"/>
                        <a:pt x="490538" y="440015"/>
                      </a:cubicBezTo>
                      <a:cubicBezTo>
                        <a:pt x="490538" y="440015"/>
                        <a:pt x="490538" y="440015"/>
                        <a:pt x="490538" y="601902"/>
                      </a:cubicBezTo>
                      <a:cubicBezTo>
                        <a:pt x="490538" y="605484"/>
                        <a:pt x="486974" y="609065"/>
                        <a:pt x="483411" y="609065"/>
                      </a:cubicBezTo>
                      <a:cubicBezTo>
                        <a:pt x="483411" y="609065"/>
                        <a:pt x="483411" y="609065"/>
                        <a:pt x="323041" y="609065"/>
                      </a:cubicBezTo>
                      <a:cubicBezTo>
                        <a:pt x="318764" y="609065"/>
                        <a:pt x="315913" y="605484"/>
                        <a:pt x="315913" y="601902"/>
                      </a:cubicBezTo>
                      <a:cubicBezTo>
                        <a:pt x="315913" y="601902"/>
                        <a:pt x="315913" y="601902"/>
                        <a:pt x="315913" y="440015"/>
                      </a:cubicBezTo>
                      <a:cubicBezTo>
                        <a:pt x="315913" y="436434"/>
                        <a:pt x="318764" y="432852"/>
                        <a:pt x="323041" y="432852"/>
                      </a:cubicBezTo>
                      <a:close/>
                      <a:moveTo>
                        <a:pt x="543489" y="1605"/>
                      </a:moveTo>
                      <a:cubicBezTo>
                        <a:pt x="546342" y="-535"/>
                        <a:pt x="550621" y="-535"/>
                        <a:pt x="553474" y="1605"/>
                      </a:cubicBezTo>
                      <a:cubicBezTo>
                        <a:pt x="553474" y="1605"/>
                        <a:pt x="553474" y="1605"/>
                        <a:pt x="1094823" y="468895"/>
                      </a:cubicBezTo>
                      <a:cubicBezTo>
                        <a:pt x="1096250" y="470322"/>
                        <a:pt x="1096963" y="472462"/>
                        <a:pt x="1096963" y="474602"/>
                      </a:cubicBezTo>
                      <a:cubicBezTo>
                        <a:pt x="1096963" y="474602"/>
                        <a:pt x="1096963" y="474602"/>
                        <a:pt x="1096963" y="582329"/>
                      </a:cubicBezTo>
                      <a:cubicBezTo>
                        <a:pt x="1096963" y="588749"/>
                        <a:pt x="1089831" y="591603"/>
                        <a:pt x="1085551" y="588036"/>
                      </a:cubicBezTo>
                      <a:cubicBezTo>
                        <a:pt x="1085551" y="588036"/>
                        <a:pt x="1085551" y="588036"/>
                        <a:pt x="983558" y="499572"/>
                      </a:cubicBezTo>
                      <a:cubicBezTo>
                        <a:pt x="983558" y="499572"/>
                        <a:pt x="983558" y="499572"/>
                        <a:pt x="956455" y="476743"/>
                      </a:cubicBezTo>
                      <a:cubicBezTo>
                        <a:pt x="956455" y="476743"/>
                        <a:pt x="956455" y="476743"/>
                        <a:pt x="553474" y="128594"/>
                      </a:cubicBezTo>
                      <a:cubicBezTo>
                        <a:pt x="550621" y="125740"/>
                        <a:pt x="546342" y="125740"/>
                        <a:pt x="543489" y="128594"/>
                      </a:cubicBezTo>
                      <a:cubicBezTo>
                        <a:pt x="543489" y="128594"/>
                        <a:pt x="543489" y="128594"/>
                        <a:pt x="140509" y="476743"/>
                      </a:cubicBezTo>
                      <a:cubicBezTo>
                        <a:pt x="140509" y="476743"/>
                        <a:pt x="140509" y="476743"/>
                        <a:pt x="113405" y="499572"/>
                      </a:cubicBezTo>
                      <a:cubicBezTo>
                        <a:pt x="113405" y="499572"/>
                        <a:pt x="113405" y="499572"/>
                        <a:pt x="11412" y="588036"/>
                      </a:cubicBezTo>
                      <a:cubicBezTo>
                        <a:pt x="7133" y="591603"/>
                        <a:pt x="0" y="588749"/>
                        <a:pt x="0" y="582329"/>
                      </a:cubicBezTo>
                      <a:cubicBezTo>
                        <a:pt x="0" y="582329"/>
                        <a:pt x="0" y="582329"/>
                        <a:pt x="0" y="474602"/>
                      </a:cubicBezTo>
                      <a:cubicBezTo>
                        <a:pt x="0" y="472462"/>
                        <a:pt x="713" y="470322"/>
                        <a:pt x="2140" y="468895"/>
                      </a:cubicBezTo>
                      <a:cubicBezTo>
                        <a:pt x="2140" y="468895"/>
                        <a:pt x="2140" y="468895"/>
                        <a:pt x="214685" y="285546"/>
                      </a:cubicBezTo>
                      <a:cubicBezTo>
                        <a:pt x="214685" y="285546"/>
                        <a:pt x="214685" y="285546"/>
                        <a:pt x="317392" y="197082"/>
                      </a:cubicBezTo>
                      <a:cubicBezTo>
                        <a:pt x="317392" y="197082"/>
                        <a:pt x="317392" y="197082"/>
                        <a:pt x="543489" y="160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0" name="Rectangle 29">
              <a:extLst>
                <a:ext uri="{FF2B5EF4-FFF2-40B4-BE49-F238E27FC236}">
                  <a16:creationId xmlns:a16="http://schemas.microsoft.com/office/drawing/2014/main" id="{BF199F56-1852-468E-BEF2-69CAA681CF8E}"/>
                </a:ext>
              </a:extLst>
            </p:cNvPr>
            <p:cNvSpPr/>
            <p:nvPr/>
          </p:nvSpPr>
          <p:spPr>
            <a:xfrm>
              <a:off x="5892800" y="3388401"/>
              <a:ext cx="6096000" cy="1018284"/>
            </a:xfrm>
            <a:prstGeom prst="rect">
              <a:avLst/>
            </a:prstGeom>
          </p:spPr>
          <p:txBody>
            <a:bodyPr/>
            <a:lstStyle/>
            <a:p>
              <a:pPr>
                <a:buSzPct val="100000"/>
                <a:buFont typeface="Trebuchet MS" panose="020B0603020202020204" pitchFamily="34" charset="0"/>
                <a:buChar char="​"/>
              </a:pPr>
              <a:r>
                <a:rPr lang="en-US" sz="1600" b="1" dirty="0">
                  <a:solidFill>
                    <a:srgbClr val="575757">
                      <a:lumMod val="100000"/>
                    </a:srgbClr>
                  </a:solidFill>
                </a:rPr>
                <a:t>Residences protocol</a:t>
              </a:r>
            </a:p>
            <a:p>
              <a:pPr marL="324000" lvl="1" indent="-216000">
                <a:buClr>
                  <a:srgbClr val="29BA74">
                    <a:lumMod val="100000"/>
                  </a:srgbClr>
                </a:buClr>
                <a:buSzPct val="100000"/>
                <a:buFont typeface="Trebuchet MS" panose="020B0603020202020204" pitchFamily="34" charset="0"/>
                <a:buChar char="•"/>
              </a:pPr>
              <a:r>
                <a:rPr lang="en-US" sz="1600" dirty="0">
                  <a:solidFill>
                    <a:srgbClr val="575757">
                      <a:lumMod val="100000"/>
                    </a:srgbClr>
                  </a:solidFill>
                </a:rPr>
                <a:t>Synthesized CDC recommendations for Shared or Congregate Housing and Correctional/Detention Facilities</a:t>
              </a:r>
            </a:p>
          </p:txBody>
        </p:sp>
      </p:grpSp>
      <p:grpSp>
        <p:nvGrpSpPr>
          <p:cNvPr id="34" name="Group 33">
            <a:extLst>
              <a:ext uri="{FF2B5EF4-FFF2-40B4-BE49-F238E27FC236}">
                <a16:creationId xmlns:a16="http://schemas.microsoft.com/office/drawing/2014/main" id="{DC716AA4-9551-4D5F-ABAD-6B8C02D73C4D}"/>
              </a:ext>
            </a:extLst>
          </p:cNvPr>
          <p:cNvGrpSpPr/>
          <p:nvPr/>
        </p:nvGrpSpPr>
        <p:grpSpPr>
          <a:xfrm>
            <a:off x="4657160" y="3633934"/>
            <a:ext cx="6904815" cy="889159"/>
            <a:chOff x="4657160" y="4418228"/>
            <a:chExt cx="7331640" cy="889159"/>
          </a:xfrm>
        </p:grpSpPr>
        <p:grpSp>
          <p:nvGrpSpPr>
            <p:cNvPr id="19" name="Group 18">
              <a:extLst>
                <a:ext uri="{FF2B5EF4-FFF2-40B4-BE49-F238E27FC236}">
                  <a16:creationId xmlns:a16="http://schemas.microsoft.com/office/drawing/2014/main" id="{F5F7D8B2-BCCE-41DE-B1E2-B47126ADBE86}"/>
                </a:ext>
              </a:extLst>
            </p:cNvPr>
            <p:cNvGrpSpPr>
              <a:grpSpLocks noChangeAspect="1"/>
            </p:cNvGrpSpPr>
            <p:nvPr/>
          </p:nvGrpSpPr>
          <p:grpSpPr>
            <a:xfrm>
              <a:off x="4657160" y="4418228"/>
              <a:ext cx="889159" cy="889159"/>
              <a:chOff x="5273675" y="2611438"/>
              <a:chExt cx="1644650" cy="1644650"/>
            </a:xfrm>
          </p:grpSpPr>
          <p:sp>
            <p:nvSpPr>
              <p:cNvPr id="20" name="AutoShape 3">
                <a:extLst>
                  <a:ext uri="{FF2B5EF4-FFF2-40B4-BE49-F238E27FC236}">
                    <a16:creationId xmlns:a16="http://schemas.microsoft.com/office/drawing/2014/main" id="{555B1C94-E2BB-4DCF-8478-B8086F1359B0}"/>
                  </a:ext>
                </a:extLst>
              </p:cNvPr>
              <p:cNvSpPr>
                <a:spLocks noChangeAspect="1" noChangeArrowheads="1" noTextEdit="1"/>
              </p:cNvSpPr>
              <p:nvPr/>
            </p:nvSpPr>
            <p:spPr bwMode="auto">
              <a:xfrm>
                <a:off x="5273675" y="2611438"/>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grpSp>
            <p:nvGrpSpPr>
              <p:cNvPr id="21" name="Group 20">
                <a:extLst>
                  <a:ext uri="{FF2B5EF4-FFF2-40B4-BE49-F238E27FC236}">
                    <a16:creationId xmlns:a16="http://schemas.microsoft.com/office/drawing/2014/main" id="{B39193ED-E3EF-44DA-8B9A-8501229D6993}"/>
                  </a:ext>
                </a:extLst>
              </p:cNvPr>
              <p:cNvGrpSpPr/>
              <p:nvPr/>
            </p:nvGrpSpPr>
            <p:grpSpPr>
              <a:xfrm>
                <a:off x="5443538" y="3159125"/>
                <a:ext cx="1304925" cy="547688"/>
                <a:chOff x="5443538" y="3159125"/>
                <a:chExt cx="1304925" cy="547688"/>
              </a:xfrm>
            </p:grpSpPr>
            <p:sp>
              <p:nvSpPr>
                <p:cNvPr id="22" name="Freeform 30">
                  <a:extLst>
                    <a:ext uri="{FF2B5EF4-FFF2-40B4-BE49-F238E27FC236}">
                      <a16:creationId xmlns:a16="http://schemas.microsoft.com/office/drawing/2014/main" id="{53FE9733-8DBC-4587-BDC0-32C8CA6659C6}"/>
                    </a:ext>
                  </a:extLst>
                </p:cNvPr>
                <p:cNvSpPr>
                  <a:spLocks/>
                </p:cNvSpPr>
                <p:nvPr/>
              </p:nvSpPr>
              <p:spPr bwMode="auto">
                <a:xfrm>
                  <a:off x="5443538" y="3159125"/>
                  <a:ext cx="1304925" cy="547688"/>
                </a:xfrm>
                <a:custGeom>
                  <a:avLst/>
                  <a:gdLst>
                    <a:gd name="connsiteX0" fmla="*/ 371284 w 1304925"/>
                    <a:gd name="connsiteY0" fmla="*/ 417512 h 547688"/>
                    <a:gd name="connsiteX1" fmla="*/ 906655 w 1304925"/>
                    <a:gd name="connsiteY1" fmla="*/ 417512 h 547688"/>
                    <a:gd name="connsiteX2" fmla="*/ 921625 w 1304925"/>
                    <a:gd name="connsiteY2" fmla="*/ 434650 h 547688"/>
                    <a:gd name="connsiteX3" fmla="*/ 905942 w 1304925"/>
                    <a:gd name="connsiteY3" fmla="*/ 447675 h 547688"/>
                    <a:gd name="connsiteX4" fmla="*/ 371284 w 1304925"/>
                    <a:gd name="connsiteY4" fmla="*/ 447675 h 547688"/>
                    <a:gd name="connsiteX5" fmla="*/ 356313 w 1304925"/>
                    <a:gd name="connsiteY5" fmla="*/ 434650 h 547688"/>
                    <a:gd name="connsiteX6" fmla="*/ 356313 w 1304925"/>
                    <a:gd name="connsiteY6" fmla="*/ 433965 h 547688"/>
                    <a:gd name="connsiteX7" fmla="*/ 371284 w 1304925"/>
                    <a:gd name="connsiteY7" fmla="*/ 417512 h 547688"/>
                    <a:gd name="connsiteX8" fmla="*/ 1047390 w 1304925"/>
                    <a:gd name="connsiteY8" fmla="*/ 381000 h 547688"/>
                    <a:gd name="connsiteX9" fmla="*/ 988283 w 1304925"/>
                    <a:gd name="connsiteY9" fmla="*/ 416320 h 547688"/>
                    <a:gd name="connsiteX10" fmla="*/ 981075 w 1304925"/>
                    <a:gd name="connsiteY10" fmla="*/ 447315 h 547688"/>
                    <a:gd name="connsiteX11" fmla="*/ 981075 w 1304925"/>
                    <a:gd name="connsiteY11" fmla="*/ 448036 h 547688"/>
                    <a:gd name="connsiteX12" fmla="*/ 1047390 w 1304925"/>
                    <a:gd name="connsiteY12" fmla="*/ 514350 h 547688"/>
                    <a:gd name="connsiteX13" fmla="*/ 1114425 w 1304925"/>
                    <a:gd name="connsiteY13" fmla="*/ 448036 h 547688"/>
                    <a:gd name="connsiteX14" fmla="*/ 1114425 w 1304925"/>
                    <a:gd name="connsiteY14" fmla="*/ 447315 h 547688"/>
                    <a:gd name="connsiteX15" fmla="*/ 1106496 w 1304925"/>
                    <a:gd name="connsiteY15" fmla="*/ 416320 h 547688"/>
                    <a:gd name="connsiteX16" fmla="*/ 1047390 w 1304925"/>
                    <a:gd name="connsiteY16" fmla="*/ 381000 h 547688"/>
                    <a:gd name="connsiteX17" fmla="*/ 232136 w 1304925"/>
                    <a:gd name="connsiteY17" fmla="*/ 381000 h 547688"/>
                    <a:gd name="connsiteX18" fmla="*/ 173029 w 1304925"/>
                    <a:gd name="connsiteY18" fmla="*/ 416320 h 547688"/>
                    <a:gd name="connsiteX19" fmla="*/ 165100 w 1304925"/>
                    <a:gd name="connsiteY19" fmla="*/ 447315 h 547688"/>
                    <a:gd name="connsiteX20" fmla="*/ 165100 w 1304925"/>
                    <a:gd name="connsiteY20" fmla="*/ 448036 h 547688"/>
                    <a:gd name="connsiteX21" fmla="*/ 232136 w 1304925"/>
                    <a:gd name="connsiteY21" fmla="*/ 514350 h 547688"/>
                    <a:gd name="connsiteX22" fmla="*/ 298450 w 1304925"/>
                    <a:gd name="connsiteY22" fmla="*/ 448036 h 547688"/>
                    <a:gd name="connsiteX23" fmla="*/ 298450 w 1304925"/>
                    <a:gd name="connsiteY23" fmla="*/ 447315 h 547688"/>
                    <a:gd name="connsiteX24" fmla="*/ 291242 w 1304925"/>
                    <a:gd name="connsiteY24" fmla="*/ 416320 h 547688"/>
                    <a:gd name="connsiteX25" fmla="*/ 232136 w 1304925"/>
                    <a:gd name="connsiteY25" fmla="*/ 381000 h 547688"/>
                    <a:gd name="connsiteX26" fmla="*/ 1046957 w 1304925"/>
                    <a:gd name="connsiteY26" fmla="*/ 346075 h 547688"/>
                    <a:gd name="connsiteX27" fmla="*/ 1142759 w 1304925"/>
                    <a:gd name="connsiteY27" fmla="*/ 416139 h 547688"/>
                    <a:gd name="connsiteX28" fmla="*/ 1147763 w 1304925"/>
                    <a:gd name="connsiteY28" fmla="*/ 446882 h 547688"/>
                    <a:gd name="connsiteX29" fmla="*/ 1147763 w 1304925"/>
                    <a:gd name="connsiteY29" fmla="*/ 447597 h 547688"/>
                    <a:gd name="connsiteX30" fmla="*/ 1043382 w 1304925"/>
                    <a:gd name="connsiteY30" fmla="*/ 547688 h 547688"/>
                    <a:gd name="connsiteX31" fmla="*/ 946150 w 1304925"/>
                    <a:gd name="connsiteY31" fmla="*/ 447597 h 547688"/>
                    <a:gd name="connsiteX32" fmla="*/ 946150 w 1304925"/>
                    <a:gd name="connsiteY32" fmla="*/ 446882 h 547688"/>
                    <a:gd name="connsiteX33" fmla="*/ 951155 w 1304925"/>
                    <a:gd name="connsiteY33" fmla="*/ 416139 h 547688"/>
                    <a:gd name="connsiteX34" fmla="*/ 1046957 w 1304925"/>
                    <a:gd name="connsiteY34" fmla="*/ 346075 h 547688"/>
                    <a:gd name="connsiteX35" fmla="*/ 232569 w 1304925"/>
                    <a:gd name="connsiteY35" fmla="*/ 346075 h 547688"/>
                    <a:gd name="connsiteX36" fmla="*/ 328371 w 1304925"/>
                    <a:gd name="connsiteY36" fmla="*/ 416139 h 547688"/>
                    <a:gd name="connsiteX37" fmla="*/ 333375 w 1304925"/>
                    <a:gd name="connsiteY37" fmla="*/ 446882 h 547688"/>
                    <a:gd name="connsiteX38" fmla="*/ 333375 w 1304925"/>
                    <a:gd name="connsiteY38" fmla="*/ 447597 h 547688"/>
                    <a:gd name="connsiteX39" fmla="*/ 228994 w 1304925"/>
                    <a:gd name="connsiteY39" fmla="*/ 547688 h 547688"/>
                    <a:gd name="connsiteX40" fmla="*/ 131762 w 1304925"/>
                    <a:gd name="connsiteY40" fmla="*/ 447597 h 547688"/>
                    <a:gd name="connsiteX41" fmla="*/ 131762 w 1304925"/>
                    <a:gd name="connsiteY41" fmla="*/ 446882 h 547688"/>
                    <a:gd name="connsiteX42" fmla="*/ 136052 w 1304925"/>
                    <a:gd name="connsiteY42" fmla="*/ 416139 h 547688"/>
                    <a:gd name="connsiteX43" fmla="*/ 232569 w 1304925"/>
                    <a:gd name="connsiteY43" fmla="*/ 346075 h 547688"/>
                    <a:gd name="connsiteX44" fmla="*/ 78524 w 1304925"/>
                    <a:gd name="connsiteY44" fmla="*/ 0 h 547688"/>
                    <a:gd name="connsiteX45" fmla="*/ 1211410 w 1304925"/>
                    <a:gd name="connsiteY45" fmla="*/ 0 h 547688"/>
                    <a:gd name="connsiteX46" fmla="*/ 1227115 w 1304925"/>
                    <a:gd name="connsiteY46" fmla="*/ 15683 h 547688"/>
                    <a:gd name="connsiteX47" fmla="*/ 1227115 w 1304925"/>
                    <a:gd name="connsiteY47" fmla="*/ 29227 h 547688"/>
                    <a:gd name="connsiteX48" fmla="*/ 1222118 w 1304925"/>
                    <a:gd name="connsiteY48" fmla="*/ 40633 h 547688"/>
                    <a:gd name="connsiteX49" fmla="*/ 1217121 w 1304925"/>
                    <a:gd name="connsiteY49" fmla="*/ 44910 h 547688"/>
                    <a:gd name="connsiteX50" fmla="*/ 1221404 w 1304925"/>
                    <a:gd name="connsiteY50" fmla="*/ 61306 h 547688"/>
                    <a:gd name="connsiteX51" fmla="*/ 1304211 w 1304925"/>
                    <a:gd name="connsiteY51" fmla="*/ 243085 h 547688"/>
                    <a:gd name="connsiteX52" fmla="*/ 1304925 w 1304925"/>
                    <a:gd name="connsiteY52" fmla="*/ 248075 h 547688"/>
                    <a:gd name="connsiteX53" fmla="*/ 1304925 w 1304925"/>
                    <a:gd name="connsiteY53" fmla="*/ 431992 h 547688"/>
                    <a:gd name="connsiteX54" fmla="*/ 1289220 w 1304925"/>
                    <a:gd name="connsiteY54" fmla="*/ 447675 h 547688"/>
                    <a:gd name="connsiteX55" fmla="*/ 1188567 w 1304925"/>
                    <a:gd name="connsiteY55" fmla="*/ 447675 h 547688"/>
                    <a:gd name="connsiteX56" fmla="*/ 1172862 w 1304925"/>
                    <a:gd name="connsiteY56" fmla="*/ 434131 h 547688"/>
                    <a:gd name="connsiteX57" fmla="*/ 1188567 w 1304925"/>
                    <a:gd name="connsiteY57" fmla="*/ 416309 h 547688"/>
                    <a:gd name="connsiteX58" fmla="*/ 1273516 w 1304925"/>
                    <a:gd name="connsiteY58" fmla="*/ 416309 h 547688"/>
                    <a:gd name="connsiteX59" fmla="*/ 1273516 w 1304925"/>
                    <a:gd name="connsiteY59" fmla="*/ 347875 h 547688"/>
                    <a:gd name="connsiteX60" fmla="*/ 1261380 w 1304925"/>
                    <a:gd name="connsiteY60" fmla="*/ 350726 h 547688"/>
                    <a:gd name="connsiteX61" fmla="*/ 1225687 w 1304925"/>
                    <a:gd name="connsiteY61" fmla="*/ 315083 h 547688"/>
                    <a:gd name="connsiteX62" fmla="*/ 1261380 w 1304925"/>
                    <a:gd name="connsiteY62" fmla="*/ 280153 h 547688"/>
                    <a:gd name="connsiteX63" fmla="*/ 1273516 w 1304925"/>
                    <a:gd name="connsiteY63" fmla="*/ 282292 h 547688"/>
                    <a:gd name="connsiteX64" fmla="*/ 1273516 w 1304925"/>
                    <a:gd name="connsiteY64" fmla="*/ 251639 h 547688"/>
                    <a:gd name="connsiteX65" fmla="*/ 1192850 w 1304925"/>
                    <a:gd name="connsiteY65" fmla="*/ 74137 h 547688"/>
                    <a:gd name="connsiteX66" fmla="*/ 1192136 w 1304925"/>
                    <a:gd name="connsiteY66" fmla="*/ 72711 h 547688"/>
                    <a:gd name="connsiteX67" fmla="*/ 1191422 w 1304925"/>
                    <a:gd name="connsiteY67" fmla="*/ 71286 h 547688"/>
                    <a:gd name="connsiteX68" fmla="*/ 1188567 w 1304925"/>
                    <a:gd name="connsiteY68" fmla="*/ 31366 h 547688"/>
                    <a:gd name="connsiteX69" fmla="*/ 89945 w 1304925"/>
                    <a:gd name="connsiteY69" fmla="*/ 31366 h 547688"/>
                    <a:gd name="connsiteX70" fmla="*/ 31409 w 1304925"/>
                    <a:gd name="connsiteY70" fmla="*/ 216709 h 547688"/>
                    <a:gd name="connsiteX71" fmla="*/ 31409 w 1304925"/>
                    <a:gd name="connsiteY71" fmla="*/ 416309 h 547688"/>
                    <a:gd name="connsiteX72" fmla="*/ 92087 w 1304925"/>
                    <a:gd name="connsiteY72" fmla="*/ 416309 h 547688"/>
                    <a:gd name="connsiteX73" fmla="*/ 107792 w 1304925"/>
                    <a:gd name="connsiteY73" fmla="*/ 434131 h 547688"/>
                    <a:gd name="connsiteX74" fmla="*/ 92801 w 1304925"/>
                    <a:gd name="connsiteY74" fmla="*/ 447675 h 547688"/>
                    <a:gd name="connsiteX75" fmla="*/ 15705 w 1304925"/>
                    <a:gd name="connsiteY75" fmla="*/ 447675 h 547688"/>
                    <a:gd name="connsiteX76" fmla="*/ 0 w 1304925"/>
                    <a:gd name="connsiteY76" fmla="*/ 431992 h 547688"/>
                    <a:gd name="connsiteX77" fmla="*/ 0 w 1304925"/>
                    <a:gd name="connsiteY77" fmla="*/ 214570 h 547688"/>
                    <a:gd name="connsiteX78" fmla="*/ 714 w 1304925"/>
                    <a:gd name="connsiteY78" fmla="*/ 209580 h 547688"/>
                    <a:gd name="connsiteX79" fmla="*/ 63533 w 1304925"/>
                    <a:gd name="connsiteY79" fmla="*/ 10693 h 547688"/>
                    <a:gd name="connsiteX80" fmla="*/ 78524 w 1304925"/>
                    <a:gd name="connsiteY80" fmla="*/ 0 h 547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1304925" h="547688">
                      <a:moveTo>
                        <a:pt x="371284" y="417512"/>
                      </a:moveTo>
                      <a:cubicBezTo>
                        <a:pt x="371284" y="417512"/>
                        <a:pt x="371284" y="417512"/>
                        <a:pt x="906655" y="417512"/>
                      </a:cubicBezTo>
                      <a:cubicBezTo>
                        <a:pt x="915922" y="417512"/>
                        <a:pt x="922338" y="425738"/>
                        <a:pt x="921625" y="434650"/>
                      </a:cubicBezTo>
                      <a:cubicBezTo>
                        <a:pt x="920912" y="442191"/>
                        <a:pt x="914497" y="447675"/>
                        <a:pt x="905942" y="447675"/>
                      </a:cubicBezTo>
                      <a:cubicBezTo>
                        <a:pt x="905942" y="447675"/>
                        <a:pt x="905942" y="447675"/>
                        <a:pt x="371284" y="447675"/>
                      </a:cubicBezTo>
                      <a:cubicBezTo>
                        <a:pt x="363442" y="447675"/>
                        <a:pt x="357026" y="442191"/>
                        <a:pt x="356313" y="434650"/>
                      </a:cubicBezTo>
                      <a:cubicBezTo>
                        <a:pt x="356313" y="434650"/>
                        <a:pt x="356313" y="434650"/>
                        <a:pt x="356313" y="433965"/>
                      </a:cubicBezTo>
                      <a:cubicBezTo>
                        <a:pt x="355600" y="425053"/>
                        <a:pt x="362729" y="417512"/>
                        <a:pt x="371284" y="417512"/>
                      </a:cubicBezTo>
                      <a:close/>
                      <a:moveTo>
                        <a:pt x="1047390" y="381000"/>
                      </a:moveTo>
                      <a:cubicBezTo>
                        <a:pt x="1022161" y="381000"/>
                        <a:pt x="999816" y="395416"/>
                        <a:pt x="988283" y="416320"/>
                      </a:cubicBezTo>
                      <a:cubicBezTo>
                        <a:pt x="983238" y="425690"/>
                        <a:pt x="981075" y="436503"/>
                        <a:pt x="981075" y="447315"/>
                      </a:cubicBezTo>
                      <a:cubicBezTo>
                        <a:pt x="981075" y="448036"/>
                        <a:pt x="981075" y="448036"/>
                        <a:pt x="981075" y="448036"/>
                      </a:cubicBezTo>
                      <a:cubicBezTo>
                        <a:pt x="981075" y="484797"/>
                        <a:pt x="1011349" y="514350"/>
                        <a:pt x="1047390" y="514350"/>
                      </a:cubicBezTo>
                      <a:cubicBezTo>
                        <a:pt x="1084151" y="514350"/>
                        <a:pt x="1113704" y="484797"/>
                        <a:pt x="1114425" y="448036"/>
                      </a:cubicBezTo>
                      <a:cubicBezTo>
                        <a:pt x="1114425" y="448036"/>
                        <a:pt x="1114425" y="448036"/>
                        <a:pt x="1114425" y="447315"/>
                      </a:cubicBezTo>
                      <a:cubicBezTo>
                        <a:pt x="1114425" y="436503"/>
                        <a:pt x="1111542" y="425690"/>
                        <a:pt x="1106496" y="416320"/>
                      </a:cubicBezTo>
                      <a:cubicBezTo>
                        <a:pt x="1095684" y="395416"/>
                        <a:pt x="1073339" y="381000"/>
                        <a:pt x="1047390" y="381000"/>
                      </a:cubicBezTo>
                      <a:close/>
                      <a:moveTo>
                        <a:pt x="232136" y="381000"/>
                      </a:moveTo>
                      <a:cubicBezTo>
                        <a:pt x="206186" y="381000"/>
                        <a:pt x="183841" y="395416"/>
                        <a:pt x="173029" y="416320"/>
                      </a:cubicBezTo>
                      <a:cubicBezTo>
                        <a:pt x="167983" y="425690"/>
                        <a:pt x="165100" y="436503"/>
                        <a:pt x="165100" y="447315"/>
                      </a:cubicBezTo>
                      <a:cubicBezTo>
                        <a:pt x="165100" y="448036"/>
                        <a:pt x="165100" y="448036"/>
                        <a:pt x="165100" y="448036"/>
                      </a:cubicBezTo>
                      <a:cubicBezTo>
                        <a:pt x="165821" y="484797"/>
                        <a:pt x="195374" y="514350"/>
                        <a:pt x="232136" y="514350"/>
                      </a:cubicBezTo>
                      <a:cubicBezTo>
                        <a:pt x="268176" y="514350"/>
                        <a:pt x="298450" y="484797"/>
                        <a:pt x="298450" y="448036"/>
                      </a:cubicBezTo>
                      <a:cubicBezTo>
                        <a:pt x="298450" y="448036"/>
                        <a:pt x="298450" y="448036"/>
                        <a:pt x="298450" y="447315"/>
                      </a:cubicBezTo>
                      <a:cubicBezTo>
                        <a:pt x="298450" y="436503"/>
                        <a:pt x="296288" y="425690"/>
                        <a:pt x="291242" y="416320"/>
                      </a:cubicBezTo>
                      <a:cubicBezTo>
                        <a:pt x="279709" y="395416"/>
                        <a:pt x="257364" y="381000"/>
                        <a:pt x="232136" y="381000"/>
                      </a:cubicBezTo>
                      <a:close/>
                      <a:moveTo>
                        <a:pt x="1046957" y="346075"/>
                      </a:moveTo>
                      <a:cubicBezTo>
                        <a:pt x="1091998" y="346075"/>
                        <a:pt x="1129890" y="376103"/>
                        <a:pt x="1142759" y="416139"/>
                      </a:cubicBezTo>
                      <a:cubicBezTo>
                        <a:pt x="1146333" y="426148"/>
                        <a:pt x="1147763" y="436158"/>
                        <a:pt x="1147763" y="446882"/>
                      </a:cubicBezTo>
                      <a:cubicBezTo>
                        <a:pt x="1147763" y="447597"/>
                        <a:pt x="1147763" y="447597"/>
                        <a:pt x="1147763" y="447597"/>
                      </a:cubicBezTo>
                      <a:cubicBezTo>
                        <a:pt x="1147048" y="503362"/>
                        <a:pt x="1099147" y="547688"/>
                        <a:pt x="1043382" y="547688"/>
                      </a:cubicBezTo>
                      <a:cubicBezTo>
                        <a:pt x="988332" y="547688"/>
                        <a:pt x="946865" y="503362"/>
                        <a:pt x="946150" y="447597"/>
                      </a:cubicBezTo>
                      <a:cubicBezTo>
                        <a:pt x="946150" y="447597"/>
                        <a:pt x="946150" y="447597"/>
                        <a:pt x="946150" y="446882"/>
                      </a:cubicBezTo>
                      <a:cubicBezTo>
                        <a:pt x="946150" y="436158"/>
                        <a:pt x="947580" y="426148"/>
                        <a:pt x="951155" y="416139"/>
                      </a:cubicBezTo>
                      <a:cubicBezTo>
                        <a:pt x="964024" y="376103"/>
                        <a:pt x="1001916" y="346075"/>
                        <a:pt x="1046957" y="346075"/>
                      </a:cubicBezTo>
                      <a:close/>
                      <a:moveTo>
                        <a:pt x="232569" y="346075"/>
                      </a:moveTo>
                      <a:cubicBezTo>
                        <a:pt x="277610" y="346075"/>
                        <a:pt x="315502" y="376103"/>
                        <a:pt x="328371" y="416139"/>
                      </a:cubicBezTo>
                      <a:cubicBezTo>
                        <a:pt x="331230" y="426148"/>
                        <a:pt x="333375" y="436158"/>
                        <a:pt x="333375" y="446882"/>
                      </a:cubicBezTo>
                      <a:cubicBezTo>
                        <a:pt x="333375" y="447597"/>
                        <a:pt x="333375" y="447597"/>
                        <a:pt x="333375" y="447597"/>
                      </a:cubicBezTo>
                      <a:cubicBezTo>
                        <a:pt x="332660" y="503362"/>
                        <a:pt x="284044" y="547688"/>
                        <a:pt x="228994" y="547688"/>
                      </a:cubicBezTo>
                      <a:cubicBezTo>
                        <a:pt x="173944" y="547688"/>
                        <a:pt x="131762" y="503362"/>
                        <a:pt x="131762" y="447597"/>
                      </a:cubicBezTo>
                      <a:cubicBezTo>
                        <a:pt x="131762" y="447597"/>
                        <a:pt x="131762" y="447597"/>
                        <a:pt x="131762" y="446882"/>
                      </a:cubicBezTo>
                      <a:cubicBezTo>
                        <a:pt x="131762" y="436158"/>
                        <a:pt x="133192" y="426148"/>
                        <a:pt x="136052" y="416139"/>
                      </a:cubicBezTo>
                      <a:cubicBezTo>
                        <a:pt x="149636" y="376103"/>
                        <a:pt x="187528" y="346075"/>
                        <a:pt x="232569" y="346075"/>
                      </a:cubicBezTo>
                      <a:close/>
                      <a:moveTo>
                        <a:pt x="78524" y="0"/>
                      </a:moveTo>
                      <a:cubicBezTo>
                        <a:pt x="78524" y="0"/>
                        <a:pt x="78524" y="0"/>
                        <a:pt x="1211410" y="0"/>
                      </a:cubicBezTo>
                      <a:cubicBezTo>
                        <a:pt x="1219977" y="0"/>
                        <a:pt x="1227115" y="7128"/>
                        <a:pt x="1227115" y="15683"/>
                      </a:cubicBezTo>
                      <a:cubicBezTo>
                        <a:pt x="1227115" y="15683"/>
                        <a:pt x="1227115" y="15683"/>
                        <a:pt x="1227115" y="29227"/>
                      </a:cubicBezTo>
                      <a:cubicBezTo>
                        <a:pt x="1227115" y="33504"/>
                        <a:pt x="1224974" y="37069"/>
                        <a:pt x="1222118" y="40633"/>
                      </a:cubicBezTo>
                      <a:cubicBezTo>
                        <a:pt x="1222118" y="40633"/>
                        <a:pt x="1222118" y="40633"/>
                        <a:pt x="1217121" y="44910"/>
                      </a:cubicBezTo>
                      <a:cubicBezTo>
                        <a:pt x="1212838" y="49187"/>
                        <a:pt x="1219263" y="55603"/>
                        <a:pt x="1221404" y="61306"/>
                      </a:cubicBezTo>
                      <a:cubicBezTo>
                        <a:pt x="1221404" y="61306"/>
                        <a:pt x="1221404" y="61306"/>
                        <a:pt x="1304211" y="243085"/>
                      </a:cubicBezTo>
                      <a:cubicBezTo>
                        <a:pt x="1304925" y="245223"/>
                        <a:pt x="1304925" y="246649"/>
                        <a:pt x="1304925" y="248075"/>
                      </a:cubicBezTo>
                      <a:cubicBezTo>
                        <a:pt x="1304925" y="248075"/>
                        <a:pt x="1304925" y="248075"/>
                        <a:pt x="1304925" y="431992"/>
                      </a:cubicBezTo>
                      <a:cubicBezTo>
                        <a:pt x="1304925" y="441259"/>
                        <a:pt x="1297787" y="447675"/>
                        <a:pt x="1289220" y="447675"/>
                      </a:cubicBezTo>
                      <a:cubicBezTo>
                        <a:pt x="1289220" y="447675"/>
                        <a:pt x="1289220" y="447675"/>
                        <a:pt x="1188567" y="447675"/>
                      </a:cubicBezTo>
                      <a:cubicBezTo>
                        <a:pt x="1180715" y="447675"/>
                        <a:pt x="1173576" y="441972"/>
                        <a:pt x="1172862" y="434131"/>
                      </a:cubicBezTo>
                      <a:cubicBezTo>
                        <a:pt x="1172148" y="424864"/>
                        <a:pt x="1179287" y="416309"/>
                        <a:pt x="1188567" y="416309"/>
                      </a:cubicBezTo>
                      <a:cubicBezTo>
                        <a:pt x="1188567" y="416309"/>
                        <a:pt x="1188567" y="416309"/>
                        <a:pt x="1273516" y="416309"/>
                      </a:cubicBezTo>
                      <a:cubicBezTo>
                        <a:pt x="1273516" y="416309"/>
                        <a:pt x="1273516" y="416309"/>
                        <a:pt x="1273516" y="347875"/>
                      </a:cubicBezTo>
                      <a:cubicBezTo>
                        <a:pt x="1269946" y="349301"/>
                        <a:pt x="1265663" y="350726"/>
                        <a:pt x="1261380" y="350726"/>
                      </a:cubicBezTo>
                      <a:cubicBezTo>
                        <a:pt x="1241392" y="350726"/>
                        <a:pt x="1225687" y="334330"/>
                        <a:pt x="1225687" y="315083"/>
                      </a:cubicBezTo>
                      <a:cubicBezTo>
                        <a:pt x="1225687" y="295836"/>
                        <a:pt x="1241392" y="280153"/>
                        <a:pt x="1261380" y="280153"/>
                      </a:cubicBezTo>
                      <a:cubicBezTo>
                        <a:pt x="1265663" y="280153"/>
                        <a:pt x="1269946" y="280866"/>
                        <a:pt x="1273516" y="282292"/>
                      </a:cubicBezTo>
                      <a:cubicBezTo>
                        <a:pt x="1273516" y="282292"/>
                        <a:pt x="1273516" y="282292"/>
                        <a:pt x="1273516" y="251639"/>
                      </a:cubicBezTo>
                      <a:cubicBezTo>
                        <a:pt x="1273516" y="251639"/>
                        <a:pt x="1273516" y="251639"/>
                        <a:pt x="1192850" y="74137"/>
                      </a:cubicBezTo>
                      <a:cubicBezTo>
                        <a:pt x="1192850" y="74137"/>
                        <a:pt x="1192850" y="74137"/>
                        <a:pt x="1192136" y="72711"/>
                      </a:cubicBezTo>
                      <a:cubicBezTo>
                        <a:pt x="1192136" y="71999"/>
                        <a:pt x="1192136" y="71999"/>
                        <a:pt x="1191422" y="71286"/>
                      </a:cubicBezTo>
                      <a:cubicBezTo>
                        <a:pt x="1181428" y="53464"/>
                        <a:pt x="1183570" y="39920"/>
                        <a:pt x="1188567" y="31366"/>
                      </a:cubicBezTo>
                      <a:cubicBezTo>
                        <a:pt x="1188567" y="31366"/>
                        <a:pt x="1188567" y="31366"/>
                        <a:pt x="89945" y="31366"/>
                      </a:cubicBezTo>
                      <a:cubicBezTo>
                        <a:pt x="89945" y="31366"/>
                        <a:pt x="89945" y="31366"/>
                        <a:pt x="31409" y="216709"/>
                      </a:cubicBezTo>
                      <a:cubicBezTo>
                        <a:pt x="31409" y="216709"/>
                        <a:pt x="31409" y="216709"/>
                        <a:pt x="31409" y="416309"/>
                      </a:cubicBezTo>
                      <a:cubicBezTo>
                        <a:pt x="31409" y="416309"/>
                        <a:pt x="31409" y="416309"/>
                        <a:pt x="92087" y="416309"/>
                      </a:cubicBezTo>
                      <a:cubicBezTo>
                        <a:pt x="101367" y="416309"/>
                        <a:pt x="108506" y="424864"/>
                        <a:pt x="107792" y="434131"/>
                      </a:cubicBezTo>
                      <a:cubicBezTo>
                        <a:pt x="107078" y="441972"/>
                        <a:pt x="100653" y="447675"/>
                        <a:pt x="92801" y="447675"/>
                      </a:cubicBezTo>
                      <a:cubicBezTo>
                        <a:pt x="92801" y="447675"/>
                        <a:pt x="92801" y="447675"/>
                        <a:pt x="15705" y="447675"/>
                      </a:cubicBezTo>
                      <a:cubicBezTo>
                        <a:pt x="7138" y="447675"/>
                        <a:pt x="0" y="441259"/>
                        <a:pt x="0" y="431992"/>
                      </a:cubicBezTo>
                      <a:cubicBezTo>
                        <a:pt x="0" y="431992"/>
                        <a:pt x="0" y="431992"/>
                        <a:pt x="0" y="214570"/>
                      </a:cubicBezTo>
                      <a:cubicBezTo>
                        <a:pt x="0" y="213144"/>
                        <a:pt x="0" y="211006"/>
                        <a:pt x="714" y="209580"/>
                      </a:cubicBezTo>
                      <a:cubicBezTo>
                        <a:pt x="714" y="209580"/>
                        <a:pt x="714" y="209580"/>
                        <a:pt x="63533" y="10693"/>
                      </a:cubicBezTo>
                      <a:cubicBezTo>
                        <a:pt x="65674" y="4277"/>
                        <a:pt x="71385" y="0"/>
                        <a:pt x="78524" y="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sp>
              <p:nvSpPr>
                <p:cNvPr id="23" name="Freeform 31">
                  <a:extLst>
                    <a:ext uri="{FF2B5EF4-FFF2-40B4-BE49-F238E27FC236}">
                      <a16:creationId xmlns:a16="http://schemas.microsoft.com/office/drawing/2014/main" id="{18C9B6C4-6ACE-46FB-9257-EE0636A52142}"/>
                    </a:ext>
                  </a:extLst>
                </p:cNvPr>
                <p:cNvSpPr>
                  <a:spLocks/>
                </p:cNvSpPr>
                <p:nvPr/>
              </p:nvSpPr>
              <p:spPr bwMode="auto">
                <a:xfrm>
                  <a:off x="5511720" y="3221038"/>
                  <a:ext cx="1151490" cy="422276"/>
                </a:xfrm>
                <a:custGeom>
                  <a:avLst/>
                  <a:gdLst>
                    <a:gd name="connsiteX0" fmla="*/ 978775 w 1151490"/>
                    <a:gd name="connsiteY0" fmla="*/ 347663 h 422276"/>
                    <a:gd name="connsiteX1" fmla="*/ 1000298 w 1151490"/>
                    <a:gd name="connsiteY1" fmla="*/ 354120 h 422276"/>
                    <a:gd name="connsiteX2" fmla="*/ 1016081 w 1151490"/>
                    <a:gd name="connsiteY2" fmla="*/ 384970 h 422276"/>
                    <a:gd name="connsiteX3" fmla="*/ 1016081 w 1151490"/>
                    <a:gd name="connsiteY3" fmla="*/ 385687 h 422276"/>
                    <a:gd name="connsiteX4" fmla="*/ 978775 w 1151490"/>
                    <a:gd name="connsiteY4" fmla="*/ 422276 h 422276"/>
                    <a:gd name="connsiteX5" fmla="*/ 941468 w 1151490"/>
                    <a:gd name="connsiteY5" fmla="*/ 385687 h 422276"/>
                    <a:gd name="connsiteX6" fmla="*/ 941468 w 1151490"/>
                    <a:gd name="connsiteY6" fmla="*/ 384970 h 422276"/>
                    <a:gd name="connsiteX7" fmla="*/ 957969 w 1151490"/>
                    <a:gd name="connsiteY7" fmla="*/ 354120 h 422276"/>
                    <a:gd name="connsiteX8" fmla="*/ 978775 w 1151490"/>
                    <a:gd name="connsiteY8" fmla="*/ 347663 h 422276"/>
                    <a:gd name="connsiteX9" fmla="*/ 164386 w 1151490"/>
                    <a:gd name="connsiteY9" fmla="*/ 347663 h 422276"/>
                    <a:gd name="connsiteX10" fmla="*/ 185192 w 1151490"/>
                    <a:gd name="connsiteY10" fmla="*/ 354120 h 422276"/>
                    <a:gd name="connsiteX11" fmla="*/ 201693 w 1151490"/>
                    <a:gd name="connsiteY11" fmla="*/ 384970 h 422276"/>
                    <a:gd name="connsiteX12" fmla="*/ 201693 w 1151490"/>
                    <a:gd name="connsiteY12" fmla="*/ 385687 h 422276"/>
                    <a:gd name="connsiteX13" fmla="*/ 164386 w 1151490"/>
                    <a:gd name="connsiteY13" fmla="*/ 422276 h 422276"/>
                    <a:gd name="connsiteX14" fmla="*/ 127080 w 1151490"/>
                    <a:gd name="connsiteY14" fmla="*/ 385687 h 422276"/>
                    <a:gd name="connsiteX15" fmla="*/ 127080 w 1151490"/>
                    <a:gd name="connsiteY15" fmla="*/ 384970 h 422276"/>
                    <a:gd name="connsiteX16" fmla="*/ 142863 w 1151490"/>
                    <a:gd name="connsiteY16" fmla="*/ 354120 h 422276"/>
                    <a:gd name="connsiteX17" fmla="*/ 164386 w 1151490"/>
                    <a:gd name="connsiteY17" fmla="*/ 347663 h 422276"/>
                    <a:gd name="connsiteX18" fmla="*/ 952445 w 1151490"/>
                    <a:gd name="connsiteY18" fmla="*/ 0 h 422276"/>
                    <a:gd name="connsiteX19" fmla="*/ 1068343 w 1151490"/>
                    <a:gd name="connsiteY19" fmla="*/ 0 h 422276"/>
                    <a:gd name="connsiteX20" fmla="*/ 1083367 w 1151490"/>
                    <a:gd name="connsiteY20" fmla="*/ 10711 h 422276"/>
                    <a:gd name="connsiteX21" fmla="*/ 1150616 w 1151490"/>
                    <a:gd name="connsiteY21" fmla="*/ 157093 h 422276"/>
                    <a:gd name="connsiteX22" fmla="*/ 1135592 w 1151490"/>
                    <a:gd name="connsiteY22" fmla="*/ 177800 h 422276"/>
                    <a:gd name="connsiteX23" fmla="*/ 952445 w 1151490"/>
                    <a:gd name="connsiteY23" fmla="*/ 177800 h 422276"/>
                    <a:gd name="connsiteX24" fmla="*/ 936705 w 1151490"/>
                    <a:gd name="connsiteY24" fmla="*/ 162091 h 422276"/>
                    <a:gd name="connsiteX25" fmla="*/ 936705 w 1151490"/>
                    <a:gd name="connsiteY25" fmla="*/ 15709 h 422276"/>
                    <a:gd name="connsiteX26" fmla="*/ 952445 w 1151490"/>
                    <a:gd name="connsiteY26" fmla="*/ 0 h 422276"/>
                    <a:gd name="connsiteX27" fmla="*/ 787212 w 1151490"/>
                    <a:gd name="connsiteY27" fmla="*/ 0 h 422276"/>
                    <a:gd name="connsiteX28" fmla="*/ 882896 w 1151490"/>
                    <a:gd name="connsiteY28" fmla="*/ 0 h 422276"/>
                    <a:gd name="connsiteX29" fmla="*/ 898605 w 1151490"/>
                    <a:gd name="connsiteY29" fmla="*/ 15709 h 422276"/>
                    <a:gd name="connsiteX30" fmla="*/ 898605 w 1151490"/>
                    <a:gd name="connsiteY30" fmla="*/ 162091 h 422276"/>
                    <a:gd name="connsiteX31" fmla="*/ 882896 w 1151490"/>
                    <a:gd name="connsiteY31" fmla="*/ 177800 h 422276"/>
                    <a:gd name="connsiteX32" fmla="*/ 739371 w 1151490"/>
                    <a:gd name="connsiteY32" fmla="*/ 177800 h 422276"/>
                    <a:gd name="connsiteX33" fmla="*/ 725090 w 1151490"/>
                    <a:gd name="connsiteY33" fmla="*/ 156378 h 422276"/>
                    <a:gd name="connsiteX34" fmla="*/ 772931 w 1151490"/>
                    <a:gd name="connsiteY34" fmla="*/ 9997 h 422276"/>
                    <a:gd name="connsiteX35" fmla="*/ 787212 w 1151490"/>
                    <a:gd name="connsiteY35" fmla="*/ 0 h 422276"/>
                    <a:gd name="connsiteX36" fmla="*/ 605864 w 1151490"/>
                    <a:gd name="connsiteY36" fmla="*/ 0 h 422276"/>
                    <a:gd name="connsiteX37" fmla="*/ 716632 w 1151490"/>
                    <a:gd name="connsiteY37" fmla="*/ 0 h 422276"/>
                    <a:gd name="connsiteX38" fmla="*/ 730833 w 1151490"/>
                    <a:gd name="connsiteY38" fmla="*/ 21422 h 422276"/>
                    <a:gd name="connsiteX39" fmla="*/ 683259 w 1151490"/>
                    <a:gd name="connsiteY39" fmla="*/ 168517 h 422276"/>
                    <a:gd name="connsiteX40" fmla="*/ 669058 w 1151490"/>
                    <a:gd name="connsiteY40" fmla="*/ 177800 h 422276"/>
                    <a:gd name="connsiteX41" fmla="*/ 558291 w 1151490"/>
                    <a:gd name="connsiteY41" fmla="*/ 177800 h 422276"/>
                    <a:gd name="connsiteX42" fmla="*/ 544090 w 1151490"/>
                    <a:gd name="connsiteY42" fmla="*/ 156378 h 422276"/>
                    <a:gd name="connsiteX43" fmla="*/ 591663 w 1151490"/>
                    <a:gd name="connsiteY43" fmla="*/ 9997 h 422276"/>
                    <a:gd name="connsiteX44" fmla="*/ 605864 w 1151490"/>
                    <a:gd name="connsiteY44" fmla="*/ 0 h 422276"/>
                    <a:gd name="connsiteX45" fmla="*/ 425426 w 1151490"/>
                    <a:gd name="connsiteY45" fmla="*/ 0 h 422276"/>
                    <a:gd name="connsiteX46" fmla="*/ 537093 w 1151490"/>
                    <a:gd name="connsiteY46" fmla="*/ 0 h 422276"/>
                    <a:gd name="connsiteX47" fmla="*/ 551410 w 1151490"/>
                    <a:gd name="connsiteY47" fmla="*/ 21422 h 422276"/>
                    <a:gd name="connsiteX48" fmla="*/ 503450 w 1151490"/>
                    <a:gd name="connsiteY48" fmla="*/ 168517 h 422276"/>
                    <a:gd name="connsiteX49" fmla="*/ 488418 w 1151490"/>
                    <a:gd name="connsiteY49" fmla="*/ 177800 h 422276"/>
                    <a:gd name="connsiteX50" fmla="*/ 377466 w 1151490"/>
                    <a:gd name="connsiteY50" fmla="*/ 177800 h 422276"/>
                    <a:gd name="connsiteX51" fmla="*/ 363150 w 1151490"/>
                    <a:gd name="connsiteY51" fmla="*/ 156378 h 422276"/>
                    <a:gd name="connsiteX52" fmla="*/ 411109 w 1151490"/>
                    <a:gd name="connsiteY52" fmla="*/ 9997 h 422276"/>
                    <a:gd name="connsiteX53" fmla="*/ 425426 w 1151490"/>
                    <a:gd name="connsiteY53" fmla="*/ 0 h 422276"/>
                    <a:gd name="connsiteX54" fmla="*/ 244451 w 1151490"/>
                    <a:gd name="connsiteY54" fmla="*/ 0 h 422276"/>
                    <a:gd name="connsiteX55" fmla="*/ 356118 w 1151490"/>
                    <a:gd name="connsiteY55" fmla="*/ 0 h 422276"/>
                    <a:gd name="connsiteX56" fmla="*/ 370435 w 1151490"/>
                    <a:gd name="connsiteY56" fmla="*/ 21422 h 422276"/>
                    <a:gd name="connsiteX57" fmla="*/ 322475 w 1151490"/>
                    <a:gd name="connsiteY57" fmla="*/ 168517 h 422276"/>
                    <a:gd name="connsiteX58" fmla="*/ 307443 w 1151490"/>
                    <a:gd name="connsiteY58" fmla="*/ 177800 h 422276"/>
                    <a:gd name="connsiteX59" fmla="*/ 196491 w 1151490"/>
                    <a:gd name="connsiteY59" fmla="*/ 177800 h 422276"/>
                    <a:gd name="connsiteX60" fmla="*/ 181459 w 1151490"/>
                    <a:gd name="connsiteY60" fmla="*/ 156378 h 422276"/>
                    <a:gd name="connsiteX61" fmla="*/ 230134 w 1151490"/>
                    <a:gd name="connsiteY61" fmla="*/ 9997 h 422276"/>
                    <a:gd name="connsiteX62" fmla="*/ 244451 w 1151490"/>
                    <a:gd name="connsiteY62" fmla="*/ 0 h 422276"/>
                    <a:gd name="connsiteX63" fmla="*/ 63948 w 1151490"/>
                    <a:gd name="connsiteY63" fmla="*/ 0 h 422276"/>
                    <a:gd name="connsiteX64" fmla="*/ 174498 w 1151490"/>
                    <a:gd name="connsiteY64" fmla="*/ 0 h 422276"/>
                    <a:gd name="connsiteX65" fmla="*/ 189475 w 1151490"/>
                    <a:gd name="connsiteY65" fmla="*/ 21422 h 422276"/>
                    <a:gd name="connsiteX66" fmla="*/ 140976 w 1151490"/>
                    <a:gd name="connsiteY66" fmla="*/ 168517 h 422276"/>
                    <a:gd name="connsiteX67" fmla="*/ 126712 w 1151490"/>
                    <a:gd name="connsiteY67" fmla="*/ 177800 h 422276"/>
                    <a:gd name="connsiteX68" fmla="*/ 16162 w 1151490"/>
                    <a:gd name="connsiteY68" fmla="*/ 177800 h 422276"/>
                    <a:gd name="connsiteX69" fmla="*/ 1184 w 1151490"/>
                    <a:gd name="connsiteY69" fmla="*/ 156378 h 422276"/>
                    <a:gd name="connsiteX70" fmla="*/ 49683 w 1151490"/>
                    <a:gd name="connsiteY70" fmla="*/ 9997 h 422276"/>
                    <a:gd name="connsiteX71" fmla="*/ 63948 w 1151490"/>
                    <a:gd name="connsiteY71" fmla="*/ 0 h 422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151490" h="422276">
                      <a:moveTo>
                        <a:pt x="978775" y="347663"/>
                      </a:moveTo>
                      <a:cubicBezTo>
                        <a:pt x="986667" y="347663"/>
                        <a:pt x="993841" y="350533"/>
                        <a:pt x="1000298" y="354120"/>
                      </a:cubicBezTo>
                      <a:cubicBezTo>
                        <a:pt x="1009624" y="361294"/>
                        <a:pt x="1016081" y="372056"/>
                        <a:pt x="1016081" y="384970"/>
                      </a:cubicBezTo>
                      <a:cubicBezTo>
                        <a:pt x="1016081" y="385687"/>
                        <a:pt x="1016081" y="385687"/>
                        <a:pt x="1016081" y="385687"/>
                      </a:cubicBezTo>
                      <a:cubicBezTo>
                        <a:pt x="1015364" y="406493"/>
                        <a:pt x="998863" y="422276"/>
                        <a:pt x="978775" y="422276"/>
                      </a:cubicBezTo>
                      <a:cubicBezTo>
                        <a:pt x="958687" y="422276"/>
                        <a:pt x="942186" y="406493"/>
                        <a:pt x="941468" y="385687"/>
                      </a:cubicBezTo>
                      <a:cubicBezTo>
                        <a:pt x="941468" y="385687"/>
                        <a:pt x="941468" y="385687"/>
                        <a:pt x="941468" y="384970"/>
                      </a:cubicBezTo>
                      <a:cubicBezTo>
                        <a:pt x="941468" y="372056"/>
                        <a:pt x="947925" y="361294"/>
                        <a:pt x="957969" y="354120"/>
                      </a:cubicBezTo>
                      <a:cubicBezTo>
                        <a:pt x="963709" y="350533"/>
                        <a:pt x="970883" y="347663"/>
                        <a:pt x="978775" y="347663"/>
                      </a:cubicBezTo>
                      <a:close/>
                      <a:moveTo>
                        <a:pt x="164386" y="347663"/>
                      </a:moveTo>
                      <a:cubicBezTo>
                        <a:pt x="172278" y="347663"/>
                        <a:pt x="179452" y="350533"/>
                        <a:pt x="185192" y="354120"/>
                      </a:cubicBezTo>
                      <a:cubicBezTo>
                        <a:pt x="195236" y="361294"/>
                        <a:pt x="201693" y="372056"/>
                        <a:pt x="201693" y="384970"/>
                      </a:cubicBezTo>
                      <a:cubicBezTo>
                        <a:pt x="201693" y="385687"/>
                        <a:pt x="201693" y="385687"/>
                        <a:pt x="201693" y="385687"/>
                      </a:cubicBezTo>
                      <a:cubicBezTo>
                        <a:pt x="200975" y="406493"/>
                        <a:pt x="184474" y="422276"/>
                        <a:pt x="164386" y="422276"/>
                      </a:cubicBezTo>
                      <a:cubicBezTo>
                        <a:pt x="144298" y="422276"/>
                        <a:pt x="127797" y="406493"/>
                        <a:pt x="127080" y="385687"/>
                      </a:cubicBezTo>
                      <a:cubicBezTo>
                        <a:pt x="127080" y="385687"/>
                        <a:pt x="127080" y="385687"/>
                        <a:pt x="127080" y="384970"/>
                      </a:cubicBezTo>
                      <a:cubicBezTo>
                        <a:pt x="127080" y="372056"/>
                        <a:pt x="133537" y="361294"/>
                        <a:pt x="142863" y="354120"/>
                      </a:cubicBezTo>
                      <a:cubicBezTo>
                        <a:pt x="149320" y="350533"/>
                        <a:pt x="156494" y="347663"/>
                        <a:pt x="164386" y="347663"/>
                      </a:cubicBezTo>
                      <a:close/>
                      <a:moveTo>
                        <a:pt x="952445" y="0"/>
                      </a:moveTo>
                      <a:cubicBezTo>
                        <a:pt x="952445" y="0"/>
                        <a:pt x="952445" y="0"/>
                        <a:pt x="1068343" y="0"/>
                      </a:cubicBezTo>
                      <a:cubicBezTo>
                        <a:pt x="1074782" y="0"/>
                        <a:pt x="1081220" y="4284"/>
                        <a:pt x="1083367" y="10711"/>
                      </a:cubicBezTo>
                      <a:cubicBezTo>
                        <a:pt x="1083367" y="10711"/>
                        <a:pt x="1083367" y="10711"/>
                        <a:pt x="1150616" y="157093"/>
                      </a:cubicBezTo>
                      <a:cubicBezTo>
                        <a:pt x="1154193" y="167089"/>
                        <a:pt x="1146324" y="177800"/>
                        <a:pt x="1135592" y="177800"/>
                      </a:cubicBezTo>
                      <a:cubicBezTo>
                        <a:pt x="1135592" y="177800"/>
                        <a:pt x="1135592" y="177800"/>
                        <a:pt x="952445" y="177800"/>
                      </a:cubicBezTo>
                      <a:cubicBezTo>
                        <a:pt x="943859" y="177800"/>
                        <a:pt x="936705" y="170660"/>
                        <a:pt x="936705" y="162091"/>
                      </a:cubicBezTo>
                      <a:cubicBezTo>
                        <a:pt x="936705" y="162091"/>
                        <a:pt x="936705" y="162091"/>
                        <a:pt x="936705" y="15709"/>
                      </a:cubicBezTo>
                      <a:cubicBezTo>
                        <a:pt x="936705" y="7141"/>
                        <a:pt x="943859" y="0"/>
                        <a:pt x="952445" y="0"/>
                      </a:cubicBezTo>
                      <a:close/>
                      <a:moveTo>
                        <a:pt x="787212" y="0"/>
                      </a:moveTo>
                      <a:cubicBezTo>
                        <a:pt x="787212" y="0"/>
                        <a:pt x="787212" y="0"/>
                        <a:pt x="882896" y="0"/>
                      </a:cubicBezTo>
                      <a:cubicBezTo>
                        <a:pt x="891465" y="0"/>
                        <a:pt x="898605" y="7141"/>
                        <a:pt x="898605" y="15709"/>
                      </a:cubicBezTo>
                      <a:cubicBezTo>
                        <a:pt x="898605" y="15709"/>
                        <a:pt x="898605" y="15709"/>
                        <a:pt x="898605" y="162091"/>
                      </a:cubicBezTo>
                      <a:cubicBezTo>
                        <a:pt x="898605" y="170660"/>
                        <a:pt x="891465" y="177800"/>
                        <a:pt x="882896" y="177800"/>
                      </a:cubicBezTo>
                      <a:cubicBezTo>
                        <a:pt x="882896" y="177800"/>
                        <a:pt x="882896" y="177800"/>
                        <a:pt x="739371" y="177800"/>
                      </a:cubicBezTo>
                      <a:cubicBezTo>
                        <a:pt x="728660" y="177800"/>
                        <a:pt x="720805" y="167089"/>
                        <a:pt x="725090" y="156378"/>
                      </a:cubicBezTo>
                      <a:cubicBezTo>
                        <a:pt x="725090" y="156378"/>
                        <a:pt x="725090" y="156378"/>
                        <a:pt x="772931" y="9997"/>
                      </a:cubicBezTo>
                      <a:cubicBezTo>
                        <a:pt x="775074" y="3570"/>
                        <a:pt x="780786" y="0"/>
                        <a:pt x="787212" y="0"/>
                      </a:cubicBezTo>
                      <a:close/>
                      <a:moveTo>
                        <a:pt x="605864" y="0"/>
                      </a:moveTo>
                      <a:cubicBezTo>
                        <a:pt x="605864" y="0"/>
                        <a:pt x="605864" y="0"/>
                        <a:pt x="716632" y="0"/>
                      </a:cubicBezTo>
                      <a:cubicBezTo>
                        <a:pt x="727283" y="0"/>
                        <a:pt x="735093" y="11425"/>
                        <a:pt x="730833" y="21422"/>
                      </a:cubicBezTo>
                      <a:cubicBezTo>
                        <a:pt x="730833" y="21422"/>
                        <a:pt x="730833" y="21422"/>
                        <a:pt x="683259" y="168517"/>
                      </a:cubicBezTo>
                      <a:cubicBezTo>
                        <a:pt x="681129" y="174230"/>
                        <a:pt x="675449" y="177800"/>
                        <a:pt x="669058" y="177800"/>
                      </a:cubicBezTo>
                      <a:cubicBezTo>
                        <a:pt x="669058" y="177800"/>
                        <a:pt x="669058" y="177800"/>
                        <a:pt x="558291" y="177800"/>
                      </a:cubicBezTo>
                      <a:cubicBezTo>
                        <a:pt x="547640" y="177800"/>
                        <a:pt x="539830" y="167089"/>
                        <a:pt x="544090" y="156378"/>
                      </a:cubicBezTo>
                      <a:cubicBezTo>
                        <a:pt x="544090" y="156378"/>
                        <a:pt x="544090" y="156378"/>
                        <a:pt x="591663" y="9997"/>
                      </a:cubicBezTo>
                      <a:cubicBezTo>
                        <a:pt x="593793" y="3570"/>
                        <a:pt x="599474" y="0"/>
                        <a:pt x="605864" y="0"/>
                      </a:cubicBezTo>
                      <a:close/>
                      <a:moveTo>
                        <a:pt x="425426" y="0"/>
                      </a:moveTo>
                      <a:cubicBezTo>
                        <a:pt x="425426" y="0"/>
                        <a:pt x="425426" y="0"/>
                        <a:pt x="537093" y="0"/>
                      </a:cubicBezTo>
                      <a:cubicBezTo>
                        <a:pt x="547831" y="0"/>
                        <a:pt x="555705" y="11425"/>
                        <a:pt x="551410" y="21422"/>
                      </a:cubicBezTo>
                      <a:cubicBezTo>
                        <a:pt x="551410" y="21422"/>
                        <a:pt x="551410" y="21422"/>
                        <a:pt x="503450" y="168517"/>
                      </a:cubicBezTo>
                      <a:cubicBezTo>
                        <a:pt x="500587" y="174230"/>
                        <a:pt x="494860" y="177800"/>
                        <a:pt x="488418" y="177800"/>
                      </a:cubicBezTo>
                      <a:cubicBezTo>
                        <a:pt x="488418" y="177800"/>
                        <a:pt x="488418" y="177800"/>
                        <a:pt x="377466" y="177800"/>
                      </a:cubicBezTo>
                      <a:cubicBezTo>
                        <a:pt x="366013" y="177800"/>
                        <a:pt x="358855" y="167089"/>
                        <a:pt x="363150" y="156378"/>
                      </a:cubicBezTo>
                      <a:cubicBezTo>
                        <a:pt x="363150" y="156378"/>
                        <a:pt x="363150" y="156378"/>
                        <a:pt x="411109" y="9997"/>
                      </a:cubicBezTo>
                      <a:cubicBezTo>
                        <a:pt x="413257" y="3570"/>
                        <a:pt x="418983" y="0"/>
                        <a:pt x="425426" y="0"/>
                      </a:cubicBezTo>
                      <a:close/>
                      <a:moveTo>
                        <a:pt x="244451" y="0"/>
                      </a:moveTo>
                      <a:cubicBezTo>
                        <a:pt x="244451" y="0"/>
                        <a:pt x="244451" y="0"/>
                        <a:pt x="356118" y="0"/>
                      </a:cubicBezTo>
                      <a:cubicBezTo>
                        <a:pt x="366856" y="0"/>
                        <a:pt x="374730" y="11425"/>
                        <a:pt x="370435" y="21422"/>
                      </a:cubicBezTo>
                      <a:cubicBezTo>
                        <a:pt x="370435" y="21422"/>
                        <a:pt x="370435" y="21422"/>
                        <a:pt x="322475" y="168517"/>
                      </a:cubicBezTo>
                      <a:cubicBezTo>
                        <a:pt x="319612" y="174230"/>
                        <a:pt x="313885" y="177800"/>
                        <a:pt x="307443" y="177800"/>
                      </a:cubicBezTo>
                      <a:cubicBezTo>
                        <a:pt x="307443" y="177800"/>
                        <a:pt x="307443" y="177800"/>
                        <a:pt x="196491" y="177800"/>
                      </a:cubicBezTo>
                      <a:cubicBezTo>
                        <a:pt x="185038" y="177800"/>
                        <a:pt x="177880" y="167089"/>
                        <a:pt x="181459" y="156378"/>
                      </a:cubicBezTo>
                      <a:cubicBezTo>
                        <a:pt x="181459" y="156378"/>
                        <a:pt x="181459" y="156378"/>
                        <a:pt x="230134" y="9997"/>
                      </a:cubicBezTo>
                      <a:cubicBezTo>
                        <a:pt x="232282" y="3570"/>
                        <a:pt x="238008" y="0"/>
                        <a:pt x="244451" y="0"/>
                      </a:cubicBezTo>
                      <a:close/>
                      <a:moveTo>
                        <a:pt x="63948" y="0"/>
                      </a:moveTo>
                      <a:cubicBezTo>
                        <a:pt x="63948" y="0"/>
                        <a:pt x="63948" y="0"/>
                        <a:pt x="174498" y="0"/>
                      </a:cubicBezTo>
                      <a:cubicBezTo>
                        <a:pt x="185909" y="0"/>
                        <a:pt x="193755" y="11425"/>
                        <a:pt x="189475" y="21422"/>
                      </a:cubicBezTo>
                      <a:cubicBezTo>
                        <a:pt x="189475" y="21422"/>
                        <a:pt x="189475" y="21422"/>
                        <a:pt x="140976" y="168517"/>
                      </a:cubicBezTo>
                      <a:cubicBezTo>
                        <a:pt x="138836" y="174230"/>
                        <a:pt x="133131" y="177800"/>
                        <a:pt x="126712" y="177800"/>
                      </a:cubicBezTo>
                      <a:cubicBezTo>
                        <a:pt x="126712" y="177800"/>
                        <a:pt x="126712" y="177800"/>
                        <a:pt x="16162" y="177800"/>
                      </a:cubicBezTo>
                      <a:cubicBezTo>
                        <a:pt x="4750" y="177800"/>
                        <a:pt x="-3095" y="167089"/>
                        <a:pt x="1184" y="156378"/>
                      </a:cubicBezTo>
                      <a:cubicBezTo>
                        <a:pt x="1184" y="156378"/>
                        <a:pt x="1184" y="156378"/>
                        <a:pt x="49683" y="9997"/>
                      </a:cubicBezTo>
                      <a:cubicBezTo>
                        <a:pt x="51823" y="3570"/>
                        <a:pt x="57529" y="0"/>
                        <a:pt x="63948" y="0"/>
                      </a:cubicBez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grpSp>
        <p:sp>
          <p:nvSpPr>
            <p:cNvPr id="31" name="Rectangle 30">
              <a:extLst>
                <a:ext uri="{FF2B5EF4-FFF2-40B4-BE49-F238E27FC236}">
                  <a16:creationId xmlns:a16="http://schemas.microsoft.com/office/drawing/2014/main" id="{E32C7315-5BAF-43A5-A457-89EF46B55D04}"/>
                </a:ext>
              </a:extLst>
            </p:cNvPr>
            <p:cNvSpPr/>
            <p:nvPr/>
          </p:nvSpPr>
          <p:spPr>
            <a:xfrm>
              <a:off x="5892800" y="4447309"/>
              <a:ext cx="6096000" cy="830997"/>
            </a:xfrm>
            <a:prstGeom prst="rect">
              <a:avLst/>
            </a:prstGeom>
          </p:spPr>
          <p:txBody>
            <a:bodyPr/>
            <a:lstStyle/>
            <a:p>
              <a:pPr>
                <a:buSzPct val="100000"/>
                <a:buFont typeface="Trebuchet MS" panose="020B0603020202020204" pitchFamily="34" charset="0"/>
                <a:buChar char="​"/>
              </a:pPr>
              <a:r>
                <a:rPr lang="en-US" sz="1600" b="1" dirty="0">
                  <a:solidFill>
                    <a:srgbClr val="575757">
                      <a:lumMod val="100000"/>
                    </a:srgbClr>
                  </a:solidFill>
                </a:rPr>
                <a:t>Campus transportation protocol</a:t>
              </a:r>
            </a:p>
            <a:p>
              <a:pPr marL="324000" lvl="1" indent="-216000">
                <a:buClr>
                  <a:srgbClr val="29BA74">
                    <a:lumMod val="100000"/>
                  </a:srgbClr>
                </a:buClr>
                <a:buSzPct val="100000"/>
                <a:buFont typeface="Trebuchet MS" panose="020B0603020202020204" pitchFamily="34" charset="0"/>
                <a:buChar char="•"/>
              </a:pPr>
              <a:r>
                <a:rPr lang="en-US" sz="1600" dirty="0">
                  <a:solidFill>
                    <a:srgbClr val="575757">
                      <a:lumMod val="100000"/>
                    </a:srgbClr>
                  </a:solidFill>
                </a:rPr>
                <a:t>Synthesized CDC and US Department of Transportation recommendations</a:t>
              </a:r>
            </a:p>
          </p:txBody>
        </p:sp>
      </p:grpSp>
    </p:spTree>
    <p:extLst>
      <p:ext uri="{BB962C8B-B14F-4D97-AF65-F5344CB8AC3E}">
        <p14:creationId xmlns:p14="http://schemas.microsoft.com/office/powerpoint/2010/main" val="10169313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828F08E-94B1-48F6-980F-E1D77B70C1F8}"/>
              </a:ext>
            </a:extLst>
          </p:cNvPr>
          <p:cNvGraphicFramePr>
            <a:graphicFrameLocks noChangeAspect="1"/>
          </p:cNvGraphicFramePr>
          <p:nvPr>
            <p:custDataLst>
              <p:tags r:id="rId1"/>
            </p:custDataLst>
            <p:extLst>
              <p:ext uri="{D42A27DB-BD31-4B8C-83A1-F6EECF244321}">
                <p14:modId xmlns:p14="http://schemas.microsoft.com/office/powerpoint/2010/main" val="681717679"/>
              </p:ext>
            </p:extLst>
          </p:nvPr>
        </p:nvGraphicFramePr>
        <p:xfrm>
          <a:off x="3525441" y="1191"/>
          <a:ext cx="1191" cy="1191"/>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5" name="Object 4" hidden="1">
                        <a:extLst>
                          <a:ext uri="{FF2B5EF4-FFF2-40B4-BE49-F238E27FC236}">
                            <a16:creationId xmlns:a16="http://schemas.microsoft.com/office/drawing/2014/main" id="{3828F08E-94B1-48F6-980F-E1D77B70C1F8}"/>
                          </a:ext>
                        </a:extLst>
                      </p:cNvPr>
                      <p:cNvPicPr/>
                      <p:nvPr/>
                    </p:nvPicPr>
                    <p:blipFill>
                      <a:blip r:embed="rId6"/>
                      <a:stretch>
                        <a:fillRect/>
                      </a:stretch>
                    </p:blipFill>
                    <p:spPr>
                      <a:xfrm>
                        <a:off x="3525441" y="1191"/>
                        <a:ext cx="1191" cy="1191"/>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31DD5B6-6D29-4D7B-93CA-980A4D432495}"/>
              </a:ext>
            </a:extLst>
          </p:cNvPr>
          <p:cNvSpPr/>
          <p:nvPr>
            <p:custDataLst>
              <p:tags r:id="rId2"/>
            </p:custDataLst>
          </p:nvPr>
        </p:nvSpPr>
        <p:spPr>
          <a:xfrm>
            <a:off x="3524250" y="0"/>
            <a:ext cx="119063" cy="119063"/>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defTabSz="685800"/>
            <a:endParaRPr lang="en-US" sz="14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23" name="NavigationTriangle">
            <a:extLst>
              <a:ext uri="{FF2B5EF4-FFF2-40B4-BE49-F238E27FC236}">
                <a16:creationId xmlns:a16="http://schemas.microsoft.com/office/drawing/2014/main" id="{6E9C1B93-E20E-479A-8DE8-0849894A7B98}"/>
              </a:ext>
            </a:extLst>
          </p:cNvPr>
          <p:cNvSpPr/>
          <p:nvPr/>
        </p:nvSpPr>
        <p:spPr>
          <a:xfrm rot="16200000">
            <a:off x="11116165" y="-21446"/>
            <a:ext cx="1054387" cy="1097280"/>
          </a:xfrm>
          <a:prstGeom prst="triangle">
            <a:avLst>
              <a:gd name="adj" fmla="val 100000"/>
            </a:avLst>
          </a:prstGeom>
          <a:solidFill>
            <a:srgbClr val="295E7E"/>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24" name="Group 23">
            <a:extLst>
              <a:ext uri="{FF2B5EF4-FFF2-40B4-BE49-F238E27FC236}">
                <a16:creationId xmlns:a16="http://schemas.microsoft.com/office/drawing/2014/main" id="{AAE71D0E-7CAE-4E8D-A0A0-7D5C6FD0F729}"/>
              </a:ext>
            </a:extLst>
          </p:cNvPr>
          <p:cNvGrpSpPr>
            <a:grpSpLocks noChangeAspect="1"/>
          </p:cNvGrpSpPr>
          <p:nvPr/>
        </p:nvGrpSpPr>
        <p:grpSpPr>
          <a:xfrm>
            <a:off x="11597865" y="3926"/>
            <a:ext cx="618874" cy="618874"/>
            <a:chOff x="5294313" y="2627313"/>
            <a:chExt cx="1603375" cy="1603375"/>
          </a:xfrm>
        </p:grpSpPr>
        <p:sp>
          <p:nvSpPr>
            <p:cNvPr id="25" name="AutoShape 3">
              <a:extLst>
                <a:ext uri="{FF2B5EF4-FFF2-40B4-BE49-F238E27FC236}">
                  <a16:creationId xmlns:a16="http://schemas.microsoft.com/office/drawing/2014/main" id="{DAB566DD-1E78-4B1D-BB7F-559FDFE1ABD0}"/>
                </a:ext>
              </a:extLst>
            </p:cNvPr>
            <p:cNvSpPr>
              <a:spLocks noChangeAspect="1" noChangeArrowheads="1" noTextEdit="1"/>
            </p:cNvSpPr>
            <p:nvPr/>
          </p:nvSpPr>
          <p:spPr bwMode="auto">
            <a:xfrm>
              <a:off x="5294313" y="2627313"/>
              <a:ext cx="1603375"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26" name="Freeform 7">
              <a:extLst>
                <a:ext uri="{FF2B5EF4-FFF2-40B4-BE49-F238E27FC236}">
                  <a16:creationId xmlns:a16="http://schemas.microsoft.com/office/drawing/2014/main" id="{3FE9E976-8ECD-4CBE-A1C1-1498629779F8}"/>
                </a:ext>
              </a:extLst>
            </p:cNvPr>
            <p:cNvSpPr>
              <a:spLocks/>
            </p:cNvSpPr>
            <p:nvPr/>
          </p:nvSpPr>
          <p:spPr bwMode="auto">
            <a:xfrm>
              <a:off x="5657851" y="2792413"/>
              <a:ext cx="876300" cy="1273175"/>
            </a:xfrm>
            <a:custGeom>
              <a:avLst/>
              <a:gdLst>
                <a:gd name="connsiteX0" fmla="*/ 596066 w 876300"/>
                <a:gd name="connsiteY0" fmla="*/ 923925 h 1273175"/>
                <a:gd name="connsiteX1" fmla="*/ 629033 w 876300"/>
                <a:gd name="connsiteY1" fmla="*/ 930891 h 1273175"/>
                <a:gd name="connsiteX2" fmla="*/ 631093 w 876300"/>
                <a:gd name="connsiteY2" fmla="*/ 932284 h 1273175"/>
                <a:gd name="connsiteX3" fmla="*/ 623538 w 876300"/>
                <a:gd name="connsiteY3" fmla="*/ 952484 h 1273175"/>
                <a:gd name="connsiteX4" fmla="*/ 620791 w 876300"/>
                <a:gd name="connsiteY4" fmla="*/ 950394 h 1273175"/>
                <a:gd name="connsiteX5" fmla="*/ 596753 w 876300"/>
                <a:gd name="connsiteY5" fmla="*/ 944822 h 1273175"/>
                <a:gd name="connsiteX6" fmla="*/ 572029 w 876300"/>
                <a:gd name="connsiteY6" fmla="*/ 958056 h 1273175"/>
                <a:gd name="connsiteX7" fmla="*/ 563100 w 876300"/>
                <a:gd name="connsiteY7" fmla="*/ 993581 h 1273175"/>
                <a:gd name="connsiteX8" fmla="*/ 572715 w 876300"/>
                <a:gd name="connsiteY8" fmla="*/ 1027015 h 1273175"/>
                <a:gd name="connsiteX9" fmla="*/ 596753 w 876300"/>
                <a:gd name="connsiteY9" fmla="*/ 1039553 h 1273175"/>
                <a:gd name="connsiteX10" fmla="*/ 621478 w 876300"/>
                <a:gd name="connsiteY10" fmla="*/ 1027712 h 1273175"/>
                <a:gd name="connsiteX11" fmla="*/ 623538 w 876300"/>
                <a:gd name="connsiteY11" fmla="*/ 1024926 h 1273175"/>
                <a:gd name="connsiteX12" fmla="*/ 636587 w 876300"/>
                <a:gd name="connsiteY12" fmla="*/ 1043036 h 1273175"/>
                <a:gd name="connsiteX13" fmla="*/ 635214 w 876300"/>
                <a:gd name="connsiteY13" fmla="*/ 1045126 h 1273175"/>
                <a:gd name="connsiteX14" fmla="*/ 594693 w 876300"/>
                <a:gd name="connsiteY14" fmla="*/ 1060450 h 1273175"/>
                <a:gd name="connsiteX15" fmla="*/ 554172 w 876300"/>
                <a:gd name="connsiteY15" fmla="*/ 1041643 h 1273175"/>
                <a:gd name="connsiteX16" fmla="*/ 539749 w 876300"/>
                <a:gd name="connsiteY16" fmla="*/ 992884 h 1273175"/>
                <a:gd name="connsiteX17" fmla="*/ 554859 w 876300"/>
                <a:gd name="connsiteY17" fmla="*/ 943429 h 1273175"/>
                <a:gd name="connsiteX18" fmla="*/ 596066 w 876300"/>
                <a:gd name="connsiteY18" fmla="*/ 923925 h 1273175"/>
                <a:gd name="connsiteX19" fmla="*/ 237590 w 876300"/>
                <a:gd name="connsiteY19" fmla="*/ 917575 h 1273175"/>
                <a:gd name="connsiteX20" fmla="*/ 327543 w 876300"/>
                <a:gd name="connsiteY20" fmla="*/ 917575 h 1273175"/>
                <a:gd name="connsiteX21" fmla="*/ 296861 w 876300"/>
                <a:gd name="connsiteY21" fmla="*/ 948257 h 1273175"/>
                <a:gd name="connsiteX22" fmla="*/ 252931 w 876300"/>
                <a:gd name="connsiteY22" fmla="*/ 948257 h 1273175"/>
                <a:gd name="connsiteX23" fmla="*/ 252931 w 876300"/>
                <a:gd name="connsiteY23" fmla="*/ 1036118 h 1273175"/>
                <a:gd name="connsiteX24" fmla="*/ 340792 w 876300"/>
                <a:gd name="connsiteY24" fmla="*/ 1036118 h 1273175"/>
                <a:gd name="connsiteX25" fmla="*/ 340792 w 876300"/>
                <a:gd name="connsiteY25" fmla="*/ 1032632 h 1273175"/>
                <a:gd name="connsiteX26" fmla="*/ 371474 w 876300"/>
                <a:gd name="connsiteY26" fmla="*/ 1001950 h 1273175"/>
                <a:gd name="connsiteX27" fmla="*/ 371474 w 876300"/>
                <a:gd name="connsiteY27" fmla="*/ 1051459 h 1273175"/>
                <a:gd name="connsiteX28" fmla="*/ 356133 w 876300"/>
                <a:gd name="connsiteY28" fmla="*/ 1066800 h 1273175"/>
                <a:gd name="connsiteX29" fmla="*/ 237590 w 876300"/>
                <a:gd name="connsiteY29" fmla="*/ 1066800 h 1273175"/>
                <a:gd name="connsiteX30" fmla="*/ 222249 w 876300"/>
                <a:gd name="connsiteY30" fmla="*/ 1051459 h 1273175"/>
                <a:gd name="connsiteX31" fmla="*/ 222249 w 876300"/>
                <a:gd name="connsiteY31" fmla="*/ 932916 h 1273175"/>
                <a:gd name="connsiteX32" fmla="*/ 237590 w 876300"/>
                <a:gd name="connsiteY32" fmla="*/ 917575 h 1273175"/>
                <a:gd name="connsiteX33" fmla="*/ 379482 w 876300"/>
                <a:gd name="connsiteY33" fmla="*/ 907946 h 1273175"/>
                <a:gd name="connsiteX34" fmla="*/ 400879 w 876300"/>
                <a:gd name="connsiteY34" fmla="*/ 907946 h 1273175"/>
                <a:gd name="connsiteX35" fmla="*/ 400879 w 876300"/>
                <a:gd name="connsiteY35" fmla="*/ 929458 h 1273175"/>
                <a:gd name="connsiteX36" fmla="*/ 371199 w 876300"/>
                <a:gd name="connsiteY36" fmla="*/ 959297 h 1273175"/>
                <a:gd name="connsiteX37" fmla="*/ 340830 w 876300"/>
                <a:gd name="connsiteY37" fmla="*/ 989831 h 1273175"/>
                <a:gd name="connsiteX38" fmla="*/ 317362 w 876300"/>
                <a:gd name="connsiteY38" fmla="*/ 1013424 h 1273175"/>
                <a:gd name="connsiteX39" fmla="*/ 306319 w 876300"/>
                <a:gd name="connsiteY39" fmla="*/ 1017588 h 1273175"/>
                <a:gd name="connsiteX40" fmla="*/ 295965 w 876300"/>
                <a:gd name="connsiteY40" fmla="*/ 1013424 h 1273175"/>
                <a:gd name="connsiteX41" fmla="*/ 269737 w 876300"/>
                <a:gd name="connsiteY41" fmla="*/ 986361 h 1273175"/>
                <a:gd name="connsiteX42" fmla="*/ 269737 w 876300"/>
                <a:gd name="connsiteY42" fmla="*/ 964849 h 1273175"/>
                <a:gd name="connsiteX43" fmla="*/ 291134 w 876300"/>
                <a:gd name="connsiteY43" fmla="*/ 964849 h 1273175"/>
                <a:gd name="connsiteX44" fmla="*/ 306319 w 876300"/>
                <a:gd name="connsiteY44" fmla="*/ 980809 h 1273175"/>
                <a:gd name="connsiteX45" fmla="*/ 338759 w 876300"/>
                <a:gd name="connsiteY45" fmla="*/ 948194 h 1273175"/>
                <a:gd name="connsiteX46" fmla="*/ 365677 w 876300"/>
                <a:gd name="connsiteY46" fmla="*/ 921130 h 1273175"/>
                <a:gd name="connsiteX47" fmla="*/ 379482 w 876300"/>
                <a:gd name="connsiteY47" fmla="*/ 907946 h 1273175"/>
                <a:gd name="connsiteX48" fmla="*/ 568324 w 876300"/>
                <a:gd name="connsiteY48" fmla="*/ 725488 h 1273175"/>
                <a:gd name="connsiteX49" fmla="*/ 568324 w 876300"/>
                <a:gd name="connsiteY49" fmla="*/ 769233 h 1273175"/>
                <a:gd name="connsiteX50" fmla="*/ 579465 w 876300"/>
                <a:gd name="connsiteY50" fmla="*/ 769938 h 1273175"/>
                <a:gd name="connsiteX51" fmla="*/ 601049 w 876300"/>
                <a:gd name="connsiteY51" fmla="*/ 764294 h 1273175"/>
                <a:gd name="connsiteX52" fmla="*/ 608012 w 876300"/>
                <a:gd name="connsiteY52" fmla="*/ 746655 h 1273175"/>
                <a:gd name="connsiteX53" fmla="*/ 601746 w 876300"/>
                <a:gd name="connsiteY53" fmla="*/ 730427 h 1273175"/>
                <a:gd name="connsiteX54" fmla="*/ 579465 w 876300"/>
                <a:gd name="connsiteY54" fmla="*/ 725488 h 1273175"/>
                <a:gd name="connsiteX55" fmla="*/ 568324 w 876300"/>
                <a:gd name="connsiteY55" fmla="*/ 725488 h 1273175"/>
                <a:gd name="connsiteX56" fmla="*/ 568324 w 876300"/>
                <a:gd name="connsiteY56" fmla="*/ 676275 h 1273175"/>
                <a:gd name="connsiteX57" fmla="*/ 568324 w 876300"/>
                <a:gd name="connsiteY57" fmla="*/ 707335 h 1273175"/>
                <a:gd name="connsiteX58" fmla="*/ 579133 w 876300"/>
                <a:gd name="connsiteY58" fmla="*/ 708025 h 1273175"/>
                <a:gd name="connsiteX59" fmla="*/ 600074 w 876300"/>
                <a:gd name="connsiteY59" fmla="*/ 690770 h 1273175"/>
                <a:gd name="connsiteX60" fmla="*/ 580484 w 876300"/>
                <a:gd name="connsiteY60" fmla="*/ 676275 h 1273175"/>
                <a:gd name="connsiteX61" fmla="*/ 568324 w 876300"/>
                <a:gd name="connsiteY61" fmla="*/ 676275 h 1273175"/>
                <a:gd name="connsiteX62" fmla="*/ 580460 w 876300"/>
                <a:gd name="connsiteY62" fmla="*/ 655638 h 1273175"/>
                <a:gd name="connsiteX63" fmla="*/ 610879 w 876300"/>
                <a:gd name="connsiteY63" fmla="*/ 664667 h 1273175"/>
                <a:gd name="connsiteX64" fmla="*/ 622632 w 876300"/>
                <a:gd name="connsiteY64" fmla="*/ 689670 h 1273175"/>
                <a:gd name="connsiteX65" fmla="*/ 615027 w 876300"/>
                <a:gd name="connsiteY65" fmla="*/ 707728 h 1273175"/>
                <a:gd name="connsiteX66" fmla="*/ 606731 w 876300"/>
                <a:gd name="connsiteY66" fmla="*/ 714673 h 1273175"/>
                <a:gd name="connsiteX67" fmla="*/ 622632 w 876300"/>
                <a:gd name="connsiteY67" fmla="*/ 725091 h 1273175"/>
                <a:gd name="connsiteX68" fmla="*/ 630236 w 876300"/>
                <a:gd name="connsiteY68" fmla="*/ 749400 h 1273175"/>
                <a:gd name="connsiteX69" fmla="*/ 617101 w 876300"/>
                <a:gd name="connsiteY69" fmla="*/ 778570 h 1273175"/>
                <a:gd name="connsiteX70" fmla="*/ 583226 w 876300"/>
                <a:gd name="connsiteY70" fmla="*/ 788988 h 1273175"/>
                <a:gd name="connsiteX71" fmla="*/ 544511 w 876300"/>
                <a:gd name="connsiteY71" fmla="*/ 788988 h 1273175"/>
                <a:gd name="connsiteX72" fmla="*/ 544511 w 876300"/>
                <a:gd name="connsiteY72" fmla="*/ 657027 h 1273175"/>
                <a:gd name="connsiteX73" fmla="*/ 547277 w 876300"/>
                <a:gd name="connsiteY73" fmla="*/ 657027 h 1273175"/>
                <a:gd name="connsiteX74" fmla="*/ 580460 w 876300"/>
                <a:gd name="connsiteY74" fmla="*/ 655638 h 1273175"/>
                <a:gd name="connsiteX75" fmla="*/ 237590 w 876300"/>
                <a:gd name="connsiteY75" fmla="*/ 647700 h 1273175"/>
                <a:gd name="connsiteX76" fmla="*/ 327543 w 876300"/>
                <a:gd name="connsiteY76" fmla="*/ 647700 h 1273175"/>
                <a:gd name="connsiteX77" fmla="*/ 296861 w 876300"/>
                <a:gd name="connsiteY77" fmla="*/ 678382 h 1273175"/>
                <a:gd name="connsiteX78" fmla="*/ 252931 w 876300"/>
                <a:gd name="connsiteY78" fmla="*/ 678382 h 1273175"/>
                <a:gd name="connsiteX79" fmla="*/ 252931 w 876300"/>
                <a:gd name="connsiteY79" fmla="*/ 766243 h 1273175"/>
                <a:gd name="connsiteX80" fmla="*/ 340792 w 876300"/>
                <a:gd name="connsiteY80" fmla="*/ 766243 h 1273175"/>
                <a:gd name="connsiteX81" fmla="*/ 340792 w 876300"/>
                <a:gd name="connsiteY81" fmla="*/ 762757 h 1273175"/>
                <a:gd name="connsiteX82" fmla="*/ 371474 w 876300"/>
                <a:gd name="connsiteY82" fmla="*/ 732075 h 1273175"/>
                <a:gd name="connsiteX83" fmla="*/ 371474 w 876300"/>
                <a:gd name="connsiteY83" fmla="*/ 781584 h 1273175"/>
                <a:gd name="connsiteX84" fmla="*/ 356133 w 876300"/>
                <a:gd name="connsiteY84" fmla="*/ 796925 h 1273175"/>
                <a:gd name="connsiteX85" fmla="*/ 237590 w 876300"/>
                <a:gd name="connsiteY85" fmla="*/ 796925 h 1273175"/>
                <a:gd name="connsiteX86" fmla="*/ 222249 w 876300"/>
                <a:gd name="connsiteY86" fmla="*/ 781584 h 1273175"/>
                <a:gd name="connsiteX87" fmla="*/ 222249 w 876300"/>
                <a:gd name="connsiteY87" fmla="*/ 663041 h 1273175"/>
                <a:gd name="connsiteX88" fmla="*/ 237590 w 876300"/>
                <a:gd name="connsiteY88" fmla="*/ 647700 h 1273175"/>
                <a:gd name="connsiteX89" fmla="*/ 379482 w 876300"/>
                <a:gd name="connsiteY89" fmla="*/ 637377 h 1273175"/>
                <a:gd name="connsiteX90" fmla="*/ 400879 w 876300"/>
                <a:gd name="connsiteY90" fmla="*/ 637377 h 1273175"/>
                <a:gd name="connsiteX91" fmla="*/ 400879 w 876300"/>
                <a:gd name="connsiteY91" fmla="*/ 659583 h 1273175"/>
                <a:gd name="connsiteX92" fmla="*/ 371199 w 876300"/>
                <a:gd name="connsiteY92" fmla="*/ 689422 h 1273175"/>
                <a:gd name="connsiteX93" fmla="*/ 340830 w 876300"/>
                <a:gd name="connsiteY93" fmla="*/ 719956 h 1273175"/>
                <a:gd name="connsiteX94" fmla="*/ 317362 w 876300"/>
                <a:gd name="connsiteY94" fmla="*/ 742856 h 1273175"/>
                <a:gd name="connsiteX95" fmla="*/ 306319 w 876300"/>
                <a:gd name="connsiteY95" fmla="*/ 747713 h 1273175"/>
                <a:gd name="connsiteX96" fmla="*/ 295965 w 876300"/>
                <a:gd name="connsiteY96" fmla="*/ 742856 h 1273175"/>
                <a:gd name="connsiteX97" fmla="*/ 269737 w 876300"/>
                <a:gd name="connsiteY97" fmla="*/ 716486 h 1273175"/>
                <a:gd name="connsiteX98" fmla="*/ 269737 w 876300"/>
                <a:gd name="connsiteY98" fmla="*/ 694974 h 1273175"/>
                <a:gd name="connsiteX99" fmla="*/ 291134 w 876300"/>
                <a:gd name="connsiteY99" fmla="*/ 694974 h 1273175"/>
                <a:gd name="connsiteX100" fmla="*/ 306319 w 876300"/>
                <a:gd name="connsiteY100" fmla="*/ 710934 h 1273175"/>
                <a:gd name="connsiteX101" fmla="*/ 338759 w 876300"/>
                <a:gd name="connsiteY101" fmla="*/ 678319 h 1273175"/>
                <a:gd name="connsiteX102" fmla="*/ 365677 w 876300"/>
                <a:gd name="connsiteY102" fmla="*/ 651255 h 1273175"/>
                <a:gd name="connsiteX103" fmla="*/ 379482 w 876300"/>
                <a:gd name="connsiteY103" fmla="*/ 637377 h 1273175"/>
                <a:gd name="connsiteX104" fmla="*/ 587374 w 876300"/>
                <a:gd name="connsiteY104" fmla="*/ 425450 h 1273175"/>
                <a:gd name="connsiteX105" fmla="*/ 573086 w 876300"/>
                <a:gd name="connsiteY105" fmla="*/ 469900 h 1273175"/>
                <a:gd name="connsiteX106" fmla="*/ 601661 w 876300"/>
                <a:gd name="connsiteY106" fmla="*/ 469900 h 1273175"/>
                <a:gd name="connsiteX107" fmla="*/ 584199 w 876300"/>
                <a:gd name="connsiteY107" fmla="*/ 381000 h 1273175"/>
                <a:gd name="connsiteX108" fmla="*/ 592137 w 876300"/>
                <a:gd name="connsiteY108" fmla="*/ 381000 h 1273175"/>
                <a:gd name="connsiteX109" fmla="*/ 642937 w 876300"/>
                <a:gd name="connsiteY109" fmla="*/ 514350 h 1273175"/>
                <a:gd name="connsiteX110" fmla="*/ 617537 w 876300"/>
                <a:gd name="connsiteY110" fmla="*/ 514350 h 1273175"/>
                <a:gd name="connsiteX111" fmla="*/ 608012 w 876300"/>
                <a:gd name="connsiteY111" fmla="*/ 487363 h 1273175"/>
                <a:gd name="connsiteX112" fmla="*/ 565149 w 876300"/>
                <a:gd name="connsiteY112" fmla="*/ 487363 h 1273175"/>
                <a:gd name="connsiteX113" fmla="*/ 557212 w 876300"/>
                <a:gd name="connsiteY113" fmla="*/ 514350 h 1273175"/>
                <a:gd name="connsiteX114" fmla="*/ 530224 w 876300"/>
                <a:gd name="connsiteY114" fmla="*/ 514350 h 1273175"/>
                <a:gd name="connsiteX115" fmla="*/ 237590 w 876300"/>
                <a:gd name="connsiteY115" fmla="*/ 373063 h 1273175"/>
                <a:gd name="connsiteX116" fmla="*/ 327543 w 876300"/>
                <a:gd name="connsiteY116" fmla="*/ 373063 h 1273175"/>
                <a:gd name="connsiteX117" fmla="*/ 296861 w 876300"/>
                <a:gd name="connsiteY117" fmla="*/ 403602 h 1273175"/>
                <a:gd name="connsiteX118" fmla="*/ 252931 w 876300"/>
                <a:gd name="connsiteY118" fmla="*/ 403602 h 1273175"/>
                <a:gd name="connsiteX119" fmla="*/ 252931 w 876300"/>
                <a:gd name="connsiteY119" fmla="*/ 491749 h 1273175"/>
                <a:gd name="connsiteX120" fmla="*/ 340792 w 876300"/>
                <a:gd name="connsiteY120" fmla="*/ 491749 h 1273175"/>
                <a:gd name="connsiteX121" fmla="*/ 340792 w 876300"/>
                <a:gd name="connsiteY121" fmla="*/ 487584 h 1273175"/>
                <a:gd name="connsiteX122" fmla="*/ 371474 w 876300"/>
                <a:gd name="connsiteY122" fmla="*/ 457045 h 1273175"/>
                <a:gd name="connsiteX123" fmla="*/ 371474 w 876300"/>
                <a:gd name="connsiteY123" fmla="*/ 507018 h 1273175"/>
                <a:gd name="connsiteX124" fmla="*/ 356133 w 876300"/>
                <a:gd name="connsiteY124" fmla="*/ 522288 h 1273175"/>
                <a:gd name="connsiteX125" fmla="*/ 237590 w 876300"/>
                <a:gd name="connsiteY125" fmla="*/ 522288 h 1273175"/>
                <a:gd name="connsiteX126" fmla="*/ 222249 w 876300"/>
                <a:gd name="connsiteY126" fmla="*/ 507018 h 1273175"/>
                <a:gd name="connsiteX127" fmla="*/ 222249 w 876300"/>
                <a:gd name="connsiteY127" fmla="*/ 388332 h 1273175"/>
                <a:gd name="connsiteX128" fmla="*/ 237590 w 876300"/>
                <a:gd name="connsiteY128" fmla="*/ 373063 h 1273175"/>
                <a:gd name="connsiteX129" fmla="*/ 379482 w 876300"/>
                <a:gd name="connsiteY129" fmla="*/ 363434 h 1273175"/>
                <a:gd name="connsiteX130" fmla="*/ 400879 w 876300"/>
                <a:gd name="connsiteY130" fmla="*/ 363434 h 1273175"/>
                <a:gd name="connsiteX131" fmla="*/ 400879 w 876300"/>
                <a:gd name="connsiteY131" fmla="*/ 384946 h 1273175"/>
                <a:gd name="connsiteX132" fmla="*/ 371199 w 876300"/>
                <a:gd name="connsiteY132" fmla="*/ 414785 h 1273175"/>
                <a:gd name="connsiteX133" fmla="*/ 340830 w 876300"/>
                <a:gd name="connsiteY133" fmla="*/ 445319 h 1273175"/>
                <a:gd name="connsiteX134" fmla="*/ 317362 w 876300"/>
                <a:gd name="connsiteY134" fmla="*/ 468912 h 1273175"/>
                <a:gd name="connsiteX135" fmla="*/ 306319 w 876300"/>
                <a:gd name="connsiteY135" fmla="*/ 473076 h 1273175"/>
                <a:gd name="connsiteX136" fmla="*/ 295965 w 876300"/>
                <a:gd name="connsiteY136" fmla="*/ 468912 h 1273175"/>
                <a:gd name="connsiteX137" fmla="*/ 269737 w 876300"/>
                <a:gd name="connsiteY137" fmla="*/ 442543 h 1273175"/>
                <a:gd name="connsiteX138" fmla="*/ 269737 w 876300"/>
                <a:gd name="connsiteY138" fmla="*/ 421031 h 1273175"/>
                <a:gd name="connsiteX139" fmla="*/ 291134 w 876300"/>
                <a:gd name="connsiteY139" fmla="*/ 421031 h 1273175"/>
                <a:gd name="connsiteX140" fmla="*/ 306319 w 876300"/>
                <a:gd name="connsiteY140" fmla="*/ 436297 h 1273175"/>
                <a:gd name="connsiteX141" fmla="*/ 338759 w 876300"/>
                <a:gd name="connsiteY141" fmla="*/ 403682 h 1273175"/>
                <a:gd name="connsiteX142" fmla="*/ 365677 w 876300"/>
                <a:gd name="connsiteY142" fmla="*/ 377312 h 1273175"/>
                <a:gd name="connsiteX143" fmla="*/ 379482 w 876300"/>
                <a:gd name="connsiteY143" fmla="*/ 363434 h 1273175"/>
                <a:gd name="connsiteX144" fmla="*/ 15325 w 876300"/>
                <a:gd name="connsiteY144" fmla="*/ 111125 h 1273175"/>
                <a:gd name="connsiteX145" fmla="*/ 266095 w 876300"/>
                <a:gd name="connsiteY145" fmla="*/ 111125 h 1273175"/>
                <a:gd name="connsiteX146" fmla="*/ 266095 w 876300"/>
                <a:gd name="connsiteY146" fmla="*/ 141742 h 1273175"/>
                <a:gd name="connsiteX147" fmla="*/ 30650 w 876300"/>
                <a:gd name="connsiteY147" fmla="*/ 141742 h 1273175"/>
                <a:gd name="connsiteX148" fmla="*/ 30650 w 876300"/>
                <a:gd name="connsiteY148" fmla="*/ 1242558 h 1273175"/>
                <a:gd name="connsiteX149" fmla="*/ 845651 w 876300"/>
                <a:gd name="connsiteY149" fmla="*/ 1242558 h 1273175"/>
                <a:gd name="connsiteX150" fmla="*/ 845651 w 876300"/>
                <a:gd name="connsiteY150" fmla="*/ 141742 h 1273175"/>
                <a:gd name="connsiteX151" fmla="*/ 610206 w 876300"/>
                <a:gd name="connsiteY151" fmla="*/ 141742 h 1273175"/>
                <a:gd name="connsiteX152" fmla="*/ 610206 w 876300"/>
                <a:gd name="connsiteY152" fmla="*/ 111125 h 1273175"/>
                <a:gd name="connsiteX153" fmla="*/ 860975 w 876300"/>
                <a:gd name="connsiteY153" fmla="*/ 111125 h 1273175"/>
                <a:gd name="connsiteX154" fmla="*/ 876300 w 876300"/>
                <a:gd name="connsiteY154" fmla="*/ 126434 h 1273175"/>
                <a:gd name="connsiteX155" fmla="*/ 876300 w 876300"/>
                <a:gd name="connsiteY155" fmla="*/ 1257867 h 1273175"/>
                <a:gd name="connsiteX156" fmla="*/ 860975 w 876300"/>
                <a:gd name="connsiteY156" fmla="*/ 1273175 h 1273175"/>
                <a:gd name="connsiteX157" fmla="*/ 15325 w 876300"/>
                <a:gd name="connsiteY157" fmla="*/ 1273175 h 1273175"/>
                <a:gd name="connsiteX158" fmla="*/ 0 w 876300"/>
                <a:gd name="connsiteY158" fmla="*/ 1257867 h 1273175"/>
                <a:gd name="connsiteX159" fmla="*/ 0 w 876300"/>
                <a:gd name="connsiteY159" fmla="*/ 126434 h 1273175"/>
                <a:gd name="connsiteX160" fmla="*/ 15325 w 876300"/>
                <a:gd name="connsiteY160" fmla="*/ 111125 h 1273175"/>
                <a:gd name="connsiteX161" fmla="*/ 438149 w 876300"/>
                <a:gd name="connsiteY161" fmla="*/ 30163 h 1273175"/>
                <a:gd name="connsiteX162" fmla="*/ 416698 w 876300"/>
                <a:gd name="connsiteY162" fmla="*/ 33727 h 1273175"/>
                <a:gd name="connsiteX163" fmla="*/ 384174 w 876300"/>
                <a:gd name="connsiteY163" fmla="*/ 65088 h 1273175"/>
                <a:gd name="connsiteX164" fmla="*/ 492124 w 876300"/>
                <a:gd name="connsiteY164" fmla="*/ 65088 h 1273175"/>
                <a:gd name="connsiteX165" fmla="*/ 459601 w 876300"/>
                <a:gd name="connsiteY165" fmla="*/ 33727 h 1273175"/>
                <a:gd name="connsiteX166" fmla="*/ 438149 w 876300"/>
                <a:gd name="connsiteY166" fmla="*/ 30163 h 1273175"/>
                <a:gd name="connsiteX167" fmla="*/ 438149 w 876300"/>
                <a:gd name="connsiteY167" fmla="*/ 0 h 1273175"/>
                <a:gd name="connsiteX168" fmla="*/ 508792 w 876300"/>
                <a:gd name="connsiteY168" fmla="*/ 34032 h 1273175"/>
                <a:gd name="connsiteX169" fmla="*/ 524722 w 876300"/>
                <a:gd name="connsiteY169" fmla="*/ 64592 h 1273175"/>
                <a:gd name="connsiteX170" fmla="*/ 572510 w 876300"/>
                <a:gd name="connsiteY170" fmla="*/ 64592 h 1273175"/>
                <a:gd name="connsiteX171" fmla="*/ 579436 w 876300"/>
                <a:gd name="connsiteY171" fmla="*/ 71537 h 1273175"/>
                <a:gd name="connsiteX172" fmla="*/ 579436 w 876300"/>
                <a:gd name="connsiteY172" fmla="*/ 111125 h 1273175"/>
                <a:gd name="connsiteX173" fmla="*/ 579436 w 876300"/>
                <a:gd name="connsiteY173" fmla="*/ 141685 h 1273175"/>
                <a:gd name="connsiteX174" fmla="*/ 579436 w 876300"/>
                <a:gd name="connsiteY174" fmla="*/ 173633 h 1273175"/>
                <a:gd name="connsiteX175" fmla="*/ 564199 w 876300"/>
                <a:gd name="connsiteY175" fmla="*/ 188913 h 1273175"/>
                <a:gd name="connsiteX176" fmla="*/ 312098 w 876300"/>
                <a:gd name="connsiteY176" fmla="*/ 188913 h 1273175"/>
                <a:gd name="connsiteX177" fmla="*/ 296861 w 876300"/>
                <a:gd name="connsiteY177" fmla="*/ 173633 h 1273175"/>
                <a:gd name="connsiteX178" fmla="*/ 296861 w 876300"/>
                <a:gd name="connsiteY178" fmla="*/ 141685 h 1273175"/>
                <a:gd name="connsiteX179" fmla="*/ 296861 w 876300"/>
                <a:gd name="connsiteY179" fmla="*/ 111125 h 1273175"/>
                <a:gd name="connsiteX180" fmla="*/ 296861 w 876300"/>
                <a:gd name="connsiteY180" fmla="*/ 71537 h 1273175"/>
                <a:gd name="connsiteX181" fmla="*/ 303787 w 876300"/>
                <a:gd name="connsiteY181" fmla="*/ 64592 h 1273175"/>
                <a:gd name="connsiteX182" fmla="*/ 351576 w 876300"/>
                <a:gd name="connsiteY182" fmla="*/ 64592 h 1273175"/>
                <a:gd name="connsiteX183" fmla="*/ 367505 w 876300"/>
                <a:gd name="connsiteY183" fmla="*/ 34032 h 1273175"/>
                <a:gd name="connsiteX184" fmla="*/ 438149 w 876300"/>
                <a:gd name="connsiteY184" fmla="*/ 0 h 1273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Lst>
              <a:rect l="l" t="t" r="r" b="b"/>
              <a:pathLst>
                <a:path w="876300" h="1273175">
                  <a:moveTo>
                    <a:pt x="596066" y="923925"/>
                  </a:moveTo>
                  <a:cubicBezTo>
                    <a:pt x="609802" y="923925"/>
                    <a:pt x="621478" y="926711"/>
                    <a:pt x="629033" y="930891"/>
                  </a:cubicBezTo>
                  <a:cubicBezTo>
                    <a:pt x="629033" y="930891"/>
                    <a:pt x="629033" y="930891"/>
                    <a:pt x="631093" y="932284"/>
                  </a:cubicBezTo>
                  <a:cubicBezTo>
                    <a:pt x="631093" y="932284"/>
                    <a:pt x="631093" y="932284"/>
                    <a:pt x="623538" y="952484"/>
                  </a:cubicBezTo>
                  <a:cubicBezTo>
                    <a:pt x="623538" y="952484"/>
                    <a:pt x="623538" y="952484"/>
                    <a:pt x="620791" y="950394"/>
                  </a:cubicBezTo>
                  <a:cubicBezTo>
                    <a:pt x="615983" y="946911"/>
                    <a:pt x="607742" y="944822"/>
                    <a:pt x="596753" y="944822"/>
                  </a:cubicBezTo>
                  <a:cubicBezTo>
                    <a:pt x="586451" y="944822"/>
                    <a:pt x="578210" y="949698"/>
                    <a:pt x="572029" y="958056"/>
                  </a:cubicBezTo>
                  <a:cubicBezTo>
                    <a:pt x="565847" y="967112"/>
                    <a:pt x="563100" y="978953"/>
                    <a:pt x="563100" y="993581"/>
                  </a:cubicBezTo>
                  <a:cubicBezTo>
                    <a:pt x="563100" y="1007512"/>
                    <a:pt x="565847" y="1018657"/>
                    <a:pt x="572715" y="1027015"/>
                  </a:cubicBezTo>
                  <a:cubicBezTo>
                    <a:pt x="578897" y="1035374"/>
                    <a:pt x="586451" y="1039553"/>
                    <a:pt x="596753" y="1039553"/>
                  </a:cubicBezTo>
                  <a:cubicBezTo>
                    <a:pt x="607742" y="1039553"/>
                    <a:pt x="615983" y="1035374"/>
                    <a:pt x="621478" y="1027712"/>
                  </a:cubicBezTo>
                  <a:cubicBezTo>
                    <a:pt x="621478" y="1027712"/>
                    <a:pt x="621478" y="1027712"/>
                    <a:pt x="623538" y="1024926"/>
                  </a:cubicBezTo>
                  <a:cubicBezTo>
                    <a:pt x="623538" y="1024926"/>
                    <a:pt x="623538" y="1024926"/>
                    <a:pt x="636587" y="1043036"/>
                  </a:cubicBezTo>
                  <a:cubicBezTo>
                    <a:pt x="636587" y="1043036"/>
                    <a:pt x="636587" y="1043036"/>
                    <a:pt x="635214" y="1045126"/>
                  </a:cubicBezTo>
                  <a:cubicBezTo>
                    <a:pt x="624912" y="1055574"/>
                    <a:pt x="611176" y="1060450"/>
                    <a:pt x="594693" y="1060450"/>
                  </a:cubicBezTo>
                  <a:cubicBezTo>
                    <a:pt x="577523" y="1060450"/>
                    <a:pt x="563787" y="1054181"/>
                    <a:pt x="554172" y="1041643"/>
                  </a:cubicBezTo>
                  <a:cubicBezTo>
                    <a:pt x="544557" y="1029105"/>
                    <a:pt x="539749" y="1013084"/>
                    <a:pt x="539749" y="992884"/>
                  </a:cubicBezTo>
                  <a:cubicBezTo>
                    <a:pt x="539749" y="973381"/>
                    <a:pt x="544557" y="956663"/>
                    <a:pt x="554859" y="943429"/>
                  </a:cubicBezTo>
                  <a:cubicBezTo>
                    <a:pt x="565847" y="930891"/>
                    <a:pt x="579583" y="923925"/>
                    <a:pt x="596066" y="923925"/>
                  </a:cubicBezTo>
                  <a:close/>
                  <a:moveTo>
                    <a:pt x="237590" y="917575"/>
                  </a:moveTo>
                  <a:cubicBezTo>
                    <a:pt x="237590" y="917575"/>
                    <a:pt x="237590" y="917575"/>
                    <a:pt x="327543" y="917575"/>
                  </a:cubicBezTo>
                  <a:cubicBezTo>
                    <a:pt x="327543" y="917575"/>
                    <a:pt x="327543" y="917575"/>
                    <a:pt x="296861" y="948257"/>
                  </a:cubicBezTo>
                  <a:cubicBezTo>
                    <a:pt x="296861" y="948257"/>
                    <a:pt x="296861" y="948257"/>
                    <a:pt x="252931" y="948257"/>
                  </a:cubicBezTo>
                  <a:cubicBezTo>
                    <a:pt x="252931" y="948257"/>
                    <a:pt x="252931" y="948257"/>
                    <a:pt x="252931" y="1036118"/>
                  </a:cubicBezTo>
                  <a:cubicBezTo>
                    <a:pt x="252931" y="1036118"/>
                    <a:pt x="252931" y="1036118"/>
                    <a:pt x="340792" y="1036118"/>
                  </a:cubicBezTo>
                  <a:cubicBezTo>
                    <a:pt x="340792" y="1036118"/>
                    <a:pt x="340792" y="1036118"/>
                    <a:pt x="340792" y="1032632"/>
                  </a:cubicBezTo>
                  <a:cubicBezTo>
                    <a:pt x="340792" y="1032632"/>
                    <a:pt x="340792" y="1032632"/>
                    <a:pt x="371474" y="1001950"/>
                  </a:cubicBezTo>
                  <a:cubicBezTo>
                    <a:pt x="371474" y="1001950"/>
                    <a:pt x="371474" y="1001950"/>
                    <a:pt x="371474" y="1051459"/>
                  </a:cubicBezTo>
                  <a:cubicBezTo>
                    <a:pt x="371474" y="1059827"/>
                    <a:pt x="364501" y="1066800"/>
                    <a:pt x="356133" y="1066800"/>
                  </a:cubicBezTo>
                  <a:cubicBezTo>
                    <a:pt x="356133" y="1066800"/>
                    <a:pt x="356133" y="1066800"/>
                    <a:pt x="237590" y="1066800"/>
                  </a:cubicBezTo>
                  <a:cubicBezTo>
                    <a:pt x="229222" y="1066800"/>
                    <a:pt x="222249" y="1059827"/>
                    <a:pt x="222249" y="1051459"/>
                  </a:cubicBezTo>
                  <a:lnTo>
                    <a:pt x="222249" y="932916"/>
                  </a:lnTo>
                  <a:cubicBezTo>
                    <a:pt x="222249" y="924548"/>
                    <a:pt x="229222" y="917575"/>
                    <a:pt x="237590" y="917575"/>
                  </a:cubicBezTo>
                  <a:close/>
                  <a:moveTo>
                    <a:pt x="379482" y="907946"/>
                  </a:moveTo>
                  <a:cubicBezTo>
                    <a:pt x="385004" y="901700"/>
                    <a:pt x="394667" y="901700"/>
                    <a:pt x="400879" y="907946"/>
                  </a:cubicBezTo>
                  <a:cubicBezTo>
                    <a:pt x="406400" y="913497"/>
                    <a:pt x="406400" y="923212"/>
                    <a:pt x="400879" y="929458"/>
                  </a:cubicBezTo>
                  <a:cubicBezTo>
                    <a:pt x="400879" y="929458"/>
                    <a:pt x="400879" y="929458"/>
                    <a:pt x="371199" y="959297"/>
                  </a:cubicBezTo>
                  <a:cubicBezTo>
                    <a:pt x="371199" y="959297"/>
                    <a:pt x="371199" y="959297"/>
                    <a:pt x="340830" y="989831"/>
                  </a:cubicBezTo>
                  <a:cubicBezTo>
                    <a:pt x="340830" y="989831"/>
                    <a:pt x="340830" y="989831"/>
                    <a:pt x="317362" y="1013424"/>
                  </a:cubicBezTo>
                  <a:cubicBezTo>
                    <a:pt x="314601" y="1016200"/>
                    <a:pt x="310460" y="1017588"/>
                    <a:pt x="306319" y="1017588"/>
                  </a:cubicBezTo>
                  <a:cubicBezTo>
                    <a:pt x="302868" y="1017588"/>
                    <a:pt x="298726" y="1016200"/>
                    <a:pt x="295965" y="1013424"/>
                  </a:cubicBezTo>
                  <a:cubicBezTo>
                    <a:pt x="295965" y="1013424"/>
                    <a:pt x="295965" y="1013424"/>
                    <a:pt x="269737" y="986361"/>
                  </a:cubicBezTo>
                  <a:cubicBezTo>
                    <a:pt x="263525" y="980809"/>
                    <a:pt x="263525" y="971094"/>
                    <a:pt x="269737" y="964849"/>
                  </a:cubicBezTo>
                  <a:cubicBezTo>
                    <a:pt x="275259" y="959297"/>
                    <a:pt x="284922" y="959297"/>
                    <a:pt x="291134" y="964849"/>
                  </a:cubicBezTo>
                  <a:cubicBezTo>
                    <a:pt x="291134" y="964849"/>
                    <a:pt x="291134" y="964849"/>
                    <a:pt x="306319" y="980809"/>
                  </a:cubicBezTo>
                  <a:cubicBezTo>
                    <a:pt x="306319" y="980809"/>
                    <a:pt x="306319" y="980809"/>
                    <a:pt x="338759" y="948194"/>
                  </a:cubicBezTo>
                  <a:cubicBezTo>
                    <a:pt x="338759" y="948194"/>
                    <a:pt x="338759" y="948194"/>
                    <a:pt x="365677" y="921130"/>
                  </a:cubicBezTo>
                  <a:cubicBezTo>
                    <a:pt x="365677" y="921130"/>
                    <a:pt x="365677" y="921130"/>
                    <a:pt x="379482" y="907946"/>
                  </a:cubicBezTo>
                  <a:close/>
                  <a:moveTo>
                    <a:pt x="568324" y="725488"/>
                  </a:moveTo>
                  <a:cubicBezTo>
                    <a:pt x="568324" y="725488"/>
                    <a:pt x="568324" y="725488"/>
                    <a:pt x="568324" y="769233"/>
                  </a:cubicBezTo>
                  <a:cubicBezTo>
                    <a:pt x="573198" y="769938"/>
                    <a:pt x="576680" y="769938"/>
                    <a:pt x="579465" y="769938"/>
                  </a:cubicBezTo>
                  <a:cubicBezTo>
                    <a:pt x="589213" y="769938"/>
                    <a:pt x="596872" y="767821"/>
                    <a:pt x="601049" y="764294"/>
                  </a:cubicBezTo>
                  <a:cubicBezTo>
                    <a:pt x="605923" y="760766"/>
                    <a:pt x="608012" y="755121"/>
                    <a:pt x="608012" y="746655"/>
                  </a:cubicBezTo>
                  <a:cubicBezTo>
                    <a:pt x="608012" y="739599"/>
                    <a:pt x="605923" y="733955"/>
                    <a:pt x="601746" y="730427"/>
                  </a:cubicBezTo>
                  <a:cubicBezTo>
                    <a:pt x="597568" y="726899"/>
                    <a:pt x="589909" y="725488"/>
                    <a:pt x="579465" y="725488"/>
                  </a:cubicBezTo>
                  <a:cubicBezTo>
                    <a:pt x="579465" y="725488"/>
                    <a:pt x="579465" y="725488"/>
                    <a:pt x="568324" y="725488"/>
                  </a:cubicBezTo>
                  <a:close/>
                  <a:moveTo>
                    <a:pt x="568324" y="676275"/>
                  </a:moveTo>
                  <a:cubicBezTo>
                    <a:pt x="568324" y="676275"/>
                    <a:pt x="568324" y="676275"/>
                    <a:pt x="568324" y="707335"/>
                  </a:cubicBezTo>
                  <a:cubicBezTo>
                    <a:pt x="571702" y="708025"/>
                    <a:pt x="575080" y="708025"/>
                    <a:pt x="579133" y="708025"/>
                  </a:cubicBezTo>
                  <a:cubicBezTo>
                    <a:pt x="598048" y="708025"/>
                    <a:pt x="600074" y="698362"/>
                    <a:pt x="600074" y="690770"/>
                  </a:cubicBezTo>
                  <a:cubicBezTo>
                    <a:pt x="600074" y="684558"/>
                    <a:pt x="598048" y="676275"/>
                    <a:pt x="580484" y="676275"/>
                  </a:cubicBezTo>
                  <a:cubicBezTo>
                    <a:pt x="576431" y="676275"/>
                    <a:pt x="572377" y="676275"/>
                    <a:pt x="568324" y="676275"/>
                  </a:cubicBezTo>
                  <a:close/>
                  <a:moveTo>
                    <a:pt x="580460" y="655638"/>
                  </a:moveTo>
                  <a:cubicBezTo>
                    <a:pt x="593596" y="655638"/>
                    <a:pt x="603966" y="658416"/>
                    <a:pt x="610879" y="664667"/>
                  </a:cubicBezTo>
                  <a:cubicBezTo>
                    <a:pt x="618484" y="670223"/>
                    <a:pt x="622632" y="678558"/>
                    <a:pt x="622632" y="689670"/>
                  </a:cubicBezTo>
                  <a:cubicBezTo>
                    <a:pt x="622632" y="696615"/>
                    <a:pt x="619866" y="702172"/>
                    <a:pt x="615027" y="707728"/>
                  </a:cubicBezTo>
                  <a:cubicBezTo>
                    <a:pt x="612262" y="710506"/>
                    <a:pt x="610188" y="712590"/>
                    <a:pt x="606731" y="714673"/>
                  </a:cubicBezTo>
                  <a:cubicBezTo>
                    <a:pt x="613644" y="716757"/>
                    <a:pt x="619175" y="720924"/>
                    <a:pt x="622632" y="725091"/>
                  </a:cubicBezTo>
                  <a:cubicBezTo>
                    <a:pt x="627471" y="731342"/>
                    <a:pt x="630236" y="739676"/>
                    <a:pt x="630236" y="749400"/>
                  </a:cubicBezTo>
                  <a:cubicBezTo>
                    <a:pt x="630236" y="761207"/>
                    <a:pt x="625397" y="770930"/>
                    <a:pt x="617101" y="778570"/>
                  </a:cubicBezTo>
                  <a:cubicBezTo>
                    <a:pt x="608114" y="785515"/>
                    <a:pt x="597052" y="788988"/>
                    <a:pt x="583226" y="788988"/>
                  </a:cubicBezTo>
                  <a:cubicBezTo>
                    <a:pt x="583226" y="788988"/>
                    <a:pt x="583226" y="788988"/>
                    <a:pt x="544511" y="788988"/>
                  </a:cubicBezTo>
                  <a:cubicBezTo>
                    <a:pt x="544511" y="788988"/>
                    <a:pt x="544511" y="788988"/>
                    <a:pt x="544511" y="657027"/>
                  </a:cubicBezTo>
                  <a:cubicBezTo>
                    <a:pt x="544511" y="657027"/>
                    <a:pt x="544511" y="657027"/>
                    <a:pt x="547277" y="657027"/>
                  </a:cubicBezTo>
                  <a:cubicBezTo>
                    <a:pt x="562486" y="656333"/>
                    <a:pt x="573547" y="655638"/>
                    <a:pt x="580460" y="655638"/>
                  </a:cubicBezTo>
                  <a:close/>
                  <a:moveTo>
                    <a:pt x="237590" y="647700"/>
                  </a:moveTo>
                  <a:cubicBezTo>
                    <a:pt x="237590" y="647700"/>
                    <a:pt x="237590" y="647700"/>
                    <a:pt x="327543" y="647700"/>
                  </a:cubicBezTo>
                  <a:cubicBezTo>
                    <a:pt x="327543" y="647700"/>
                    <a:pt x="327543" y="647700"/>
                    <a:pt x="296861" y="678382"/>
                  </a:cubicBezTo>
                  <a:cubicBezTo>
                    <a:pt x="296861" y="678382"/>
                    <a:pt x="296861" y="678382"/>
                    <a:pt x="252931" y="678382"/>
                  </a:cubicBezTo>
                  <a:cubicBezTo>
                    <a:pt x="252931" y="678382"/>
                    <a:pt x="252931" y="678382"/>
                    <a:pt x="252931" y="766243"/>
                  </a:cubicBezTo>
                  <a:cubicBezTo>
                    <a:pt x="252931" y="766243"/>
                    <a:pt x="252931" y="766243"/>
                    <a:pt x="340792" y="766243"/>
                  </a:cubicBezTo>
                  <a:cubicBezTo>
                    <a:pt x="340792" y="766243"/>
                    <a:pt x="340792" y="766243"/>
                    <a:pt x="340792" y="762757"/>
                  </a:cubicBezTo>
                  <a:cubicBezTo>
                    <a:pt x="340792" y="762757"/>
                    <a:pt x="340792" y="762757"/>
                    <a:pt x="371474" y="732075"/>
                  </a:cubicBezTo>
                  <a:cubicBezTo>
                    <a:pt x="371474" y="732075"/>
                    <a:pt x="371474" y="732075"/>
                    <a:pt x="371474" y="781584"/>
                  </a:cubicBezTo>
                  <a:cubicBezTo>
                    <a:pt x="371474" y="789952"/>
                    <a:pt x="364501" y="796925"/>
                    <a:pt x="356133" y="796925"/>
                  </a:cubicBezTo>
                  <a:cubicBezTo>
                    <a:pt x="356133" y="796925"/>
                    <a:pt x="356133" y="796925"/>
                    <a:pt x="237590" y="796925"/>
                  </a:cubicBezTo>
                  <a:cubicBezTo>
                    <a:pt x="229222" y="796925"/>
                    <a:pt x="222249" y="789952"/>
                    <a:pt x="222249" y="781584"/>
                  </a:cubicBezTo>
                  <a:lnTo>
                    <a:pt x="222249" y="663041"/>
                  </a:lnTo>
                  <a:cubicBezTo>
                    <a:pt x="222249" y="654673"/>
                    <a:pt x="229222" y="647700"/>
                    <a:pt x="237590" y="647700"/>
                  </a:cubicBezTo>
                  <a:close/>
                  <a:moveTo>
                    <a:pt x="379482" y="637377"/>
                  </a:moveTo>
                  <a:cubicBezTo>
                    <a:pt x="385004" y="631825"/>
                    <a:pt x="394667" y="631825"/>
                    <a:pt x="400879" y="637377"/>
                  </a:cubicBezTo>
                  <a:cubicBezTo>
                    <a:pt x="406400" y="643622"/>
                    <a:pt x="406400" y="653337"/>
                    <a:pt x="400879" y="659583"/>
                  </a:cubicBezTo>
                  <a:cubicBezTo>
                    <a:pt x="400879" y="659583"/>
                    <a:pt x="400879" y="659583"/>
                    <a:pt x="371199" y="689422"/>
                  </a:cubicBezTo>
                  <a:cubicBezTo>
                    <a:pt x="371199" y="689422"/>
                    <a:pt x="371199" y="689422"/>
                    <a:pt x="340830" y="719956"/>
                  </a:cubicBezTo>
                  <a:cubicBezTo>
                    <a:pt x="340830" y="719956"/>
                    <a:pt x="340830" y="719956"/>
                    <a:pt x="317362" y="742856"/>
                  </a:cubicBezTo>
                  <a:cubicBezTo>
                    <a:pt x="314601" y="746325"/>
                    <a:pt x="310460" y="747713"/>
                    <a:pt x="306319" y="747713"/>
                  </a:cubicBezTo>
                  <a:cubicBezTo>
                    <a:pt x="302868" y="747713"/>
                    <a:pt x="298726" y="746325"/>
                    <a:pt x="295965" y="742856"/>
                  </a:cubicBezTo>
                  <a:cubicBezTo>
                    <a:pt x="295965" y="742856"/>
                    <a:pt x="295965" y="742856"/>
                    <a:pt x="269737" y="716486"/>
                  </a:cubicBezTo>
                  <a:cubicBezTo>
                    <a:pt x="263525" y="710934"/>
                    <a:pt x="263525" y="701219"/>
                    <a:pt x="269737" y="694974"/>
                  </a:cubicBezTo>
                  <a:cubicBezTo>
                    <a:pt x="275259" y="689422"/>
                    <a:pt x="284922" y="689422"/>
                    <a:pt x="291134" y="694974"/>
                  </a:cubicBezTo>
                  <a:cubicBezTo>
                    <a:pt x="291134" y="694974"/>
                    <a:pt x="291134" y="694974"/>
                    <a:pt x="306319" y="710934"/>
                  </a:cubicBezTo>
                  <a:cubicBezTo>
                    <a:pt x="306319" y="710934"/>
                    <a:pt x="306319" y="710934"/>
                    <a:pt x="338759" y="678319"/>
                  </a:cubicBezTo>
                  <a:cubicBezTo>
                    <a:pt x="338759" y="678319"/>
                    <a:pt x="338759" y="678319"/>
                    <a:pt x="365677" y="651255"/>
                  </a:cubicBezTo>
                  <a:cubicBezTo>
                    <a:pt x="365677" y="651255"/>
                    <a:pt x="365677" y="651255"/>
                    <a:pt x="379482" y="637377"/>
                  </a:cubicBezTo>
                  <a:close/>
                  <a:moveTo>
                    <a:pt x="587374" y="425450"/>
                  </a:moveTo>
                  <a:lnTo>
                    <a:pt x="573086" y="469900"/>
                  </a:lnTo>
                  <a:lnTo>
                    <a:pt x="601661" y="469900"/>
                  </a:lnTo>
                  <a:close/>
                  <a:moveTo>
                    <a:pt x="584199" y="381000"/>
                  </a:moveTo>
                  <a:lnTo>
                    <a:pt x="592137" y="381000"/>
                  </a:lnTo>
                  <a:lnTo>
                    <a:pt x="642937" y="514350"/>
                  </a:lnTo>
                  <a:lnTo>
                    <a:pt x="617537" y="514350"/>
                  </a:lnTo>
                  <a:lnTo>
                    <a:pt x="608012" y="487363"/>
                  </a:lnTo>
                  <a:lnTo>
                    <a:pt x="565149" y="487363"/>
                  </a:lnTo>
                  <a:lnTo>
                    <a:pt x="557212" y="514350"/>
                  </a:lnTo>
                  <a:lnTo>
                    <a:pt x="530224" y="514350"/>
                  </a:lnTo>
                  <a:close/>
                  <a:moveTo>
                    <a:pt x="237590" y="373063"/>
                  </a:moveTo>
                  <a:cubicBezTo>
                    <a:pt x="237590" y="373063"/>
                    <a:pt x="237590" y="373063"/>
                    <a:pt x="327543" y="373063"/>
                  </a:cubicBezTo>
                  <a:cubicBezTo>
                    <a:pt x="327543" y="373063"/>
                    <a:pt x="327543" y="373063"/>
                    <a:pt x="296861" y="403602"/>
                  </a:cubicBezTo>
                  <a:cubicBezTo>
                    <a:pt x="296861" y="403602"/>
                    <a:pt x="296861" y="403602"/>
                    <a:pt x="252931" y="403602"/>
                  </a:cubicBezTo>
                  <a:cubicBezTo>
                    <a:pt x="252931" y="403602"/>
                    <a:pt x="252931" y="403602"/>
                    <a:pt x="252931" y="491749"/>
                  </a:cubicBezTo>
                  <a:cubicBezTo>
                    <a:pt x="252931" y="491749"/>
                    <a:pt x="252931" y="491749"/>
                    <a:pt x="340792" y="491749"/>
                  </a:cubicBezTo>
                  <a:cubicBezTo>
                    <a:pt x="340792" y="491749"/>
                    <a:pt x="340792" y="491749"/>
                    <a:pt x="340792" y="487584"/>
                  </a:cubicBezTo>
                  <a:cubicBezTo>
                    <a:pt x="340792" y="487584"/>
                    <a:pt x="340792" y="487584"/>
                    <a:pt x="371474" y="457045"/>
                  </a:cubicBezTo>
                  <a:cubicBezTo>
                    <a:pt x="371474" y="457045"/>
                    <a:pt x="371474" y="457045"/>
                    <a:pt x="371474" y="507018"/>
                  </a:cubicBezTo>
                  <a:cubicBezTo>
                    <a:pt x="371474" y="515347"/>
                    <a:pt x="364501" y="522288"/>
                    <a:pt x="356133" y="522288"/>
                  </a:cubicBezTo>
                  <a:cubicBezTo>
                    <a:pt x="356133" y="522288"/>
                    <a:pt x="356133" y="522288"/>
                    <a:pt x="237590" y="522288"/>
                  </a:cubicBezTo>
                  <a:cubicBezTo>
                    <a:pt x="229222" y="522288"/>
                    <a:pt x="222249" y="515347"/>
                    <a:pt x="222249" y="507018"/>
                  </a:cubicBezTo>
                  <a:cubicBezTo>
                    <a:pt x="222249" y="507018"/>
                    <a:pt x="222249" y="507018"/>
                    <a:pt x="222249" y="388332"/>
                  </a:cubicBezTo>
                  <a:cubicBezTo>
                    <a:pt x="222249" y="380004"/>
                    <a:pt x="229222" y="373063"/>
                    <a:pt x="237590" y="373063"/>
                  </a:cubicBezTo>
                  <a:close/>
                  <a:moveTo>
                    <a:pt x="379482" y="363434"/>
                  </a:moveTo>
                  <a:cubicBezTo>
                    <a:pt x="385004" y="357188"/>
                    <a:pt x="394667" y="357188"/>
                    <a:pt x="400879" y="363434"/>
                  </a:cubicBezTo>
                  <a:cubicBezTo>
                    <a:pt x="406400" y="369679"/>
                    <a:pt x="406400" y="378700"/>
                    <a:pt x="400879" y="384946"/>
                  </a:cubicBezTo>
                  <a:cubicBezTo>
                    <a:pt x="400879" y="384946"/>
                    <a:pt x="400879" y="384946"/>
                    <a:pt x="371199" y="414785"/>
                  </a:cubicBezTo>
                  <a:cubicBezTo>
                    <a:pt x="371199" y="414785"/>
                    <a:pt x="371199" y="414785"/>
                    <a:pt x="340830" y="445319"/>
                  </a:cubicBezTo>
                  <a:cubicBezTo>
                    <a:pt x="340830" y="445319"/>
                    <a:pt x="340830" y="445319"/>
                    <a:pt x="317362" y="468912"/>
                  </a:cubicBezTo>
                  <a:cubicBezTo>
                    <a:pt x="314601" y="471688"/>
                    <a:pt x="310460" y="473076"/>
                    <a:pt x="306319" y="473076"/>
                  </a:cubicBezTo>
                  <a:cubicBezTo>
                    <a:pt x="302868" y="473076"/>
                    <a:pt x="298726" y="471688"/>
                    <a:pt x="295965" y="468912"/>
                  </a:cubicBezTo>
                  <a:cubicBezTo>
                    <a:pt x="295965" y="468912"/>
                    <a:pt x="295965" y="468912"/>
                    <a:pt x="269737" y="442543"/>
                  </a:cubicBezTo>
                  <a:cubicBezTo>
                    <a:pt x="263525" y="436297"/>
                    <a:pt x="263525" y="426582"/>
                    <a:pt x="269737" y="421031"/>
                  </a:cubicBezTo>
                  <a:cubicBezTo>
                    <a:pt x="275259" y="414785"/>
                    <a:pt x="284922" y="414785"/>
                    <a:pt x="291134" y="421031"/>
                  </a:cubicBezTo>
                  <a:cubicBezTo>
                    <a:pt x="291134" y="421031"/>
                    <a:pt x="291134" y="421031"/>
                    <a:pt x="306319" y="436297"/>
                  </a:cubicBezTo>
                  <a:cubicBezTo>
                    <a:pt x="306319" y="436297"/>
                    <a:pt x="306319" y="436297"/>
                    <a:pt x="338759" y="403682"/>
                  </a:cubicBezTo>
                  <a:cubicBezTo>
                    <a:pt x="338759" y="403682"/>
                    <a:pt x="338759" y="403682"/>
                    <a:pt x="365677" y="377312"/>
                  </a:cubicBezTo>
                  <a:cubicBezTo>
                    <a:pt x="365677" y="377312"/>
                    <a:pt x="365677" y="377312"/>
                    <a:pt x="379482" y="363434"/>
                  </a:cubicBezTo>
                  <a:close/>
                  <a:moveTo>
                    <a:pt x="15325" y="111125"/>
                  </a:moveTo>
                  <a:cubicBezTo>
                    <a:pt x="15325" y="111125"/>
                    <a:pt x="15325" y="111125"/>
                    <a:pt x="266095" y="111125"/>
                  </a:cubicBezTo>
                  <a:cubicBezTo>
                    <a:pt x="266095" y="111125"/>
                    <a:pt x="266095" y="111125"/>
                    <a:pt x="266095" y="141742"/>
                  </a:cubicBezTo>
                  <a:cubicBezTo>
                    <a:pt x="266095" y="141742"/>
                    <a:pt x="266095" y="141742"/>
                    <a:pt x="30650" y="141742"/>
                  </a:cubicBezTo>
                  <a:cubicBezTo>
                    <a:pt x="30650" y="141742"/>
                    <a:pt x="30650" y="141742"/>
                    <a:pt x="30650" y="1242558"/>
                  </a:cubicBezTo>
                  <a:cubicBezTo>
                    <a:pt x="30650" y="1242558"/>
                    <a:pt x="30650" y="1242558"/>
                    <a:pt x="845651" y="1242558"/>
                  </a:cubicBezTo>
                  <a:cubicBezTo>
                    <a:pt x="845651" y="1242558"/>
                    <a:pt x="845651" y="1242558"/>
                    <a:pt x="845651" y="141742"/>
                  </a:cubicBezTo>
                  <a:cubicBezTo>
                    <a:pt x="845651" y="141742"/>
                    <a:pt x="845651" y="141742"/>
                    <a:pt x="610206" y="141742"/>
                  </a:cubicBezTo>
                  <a:cubicBezTo>
                    <a:pt x="610206" y="141742"/>
                    <a:pt x="610206" y="141742"/>
                    <a:pt x="610206" y="111125"/>
                  </a:cubicBezTo>
                  <a:cubicBezTo>
                    <a:pt x="610206" y="111125"/>
                    <a:pt x="610206" y="111125"/>
                    <a:pt x="860975" y="111125"/>
                  </a:cubicBezTo>
                  <a:cubicBezTo>
                    <a:pt x="870031" y="111125"/>
                    <a:pt x="876300" y="118084"/>
                    <a:pt x="876300" y="126434"/>
                  </a:cubicBezTo>
                  <a:cubicBezTo>
                    <a:pt x="876300" y="126434"/>
                    <a:pt x="876300" y="126434"/>
                    <a:pt x="876300" y="1257867"/>
                  </a:cubicBezTo>
                  <a:cubicBezTo>
                    <a:pt x="876300" y="1266913"/>
                    <a:pt x="870031" y="1273175"/>
                    <a:pt x="860975" y="1273175"/>
                  </a:cubicBezTo>
                  <a:cubicBezTo>
                    <a:pt x="860975" y="1273175"/>
                    <a:pt x="860975" y="1273175"/>
                    <a:pt x="15325" y="1273175"/>
                  </a:cubicBezTo>
                  <a:cubicBezTo>
                    <a:pt x="6269" y="1273175"/>
                    <a:pt x="0" y="1266913"/>
                    <a:pt x="0" y="1257867"/>
                  </a:cubicBezTo>
                  <a:cubicBezTo>
                    <a:pt x="0" y="1257867"/>
                    <a:pt x="0" y="1257867"/>
                    <a:pt x="0" y="126434"/>
                  </a:cubicBezTo>
                  <a:cubicBezTo>
                    <a:pt x="0" y="118084"/>
                    <a:pt x="6269" y="111125"/>
                    <a:pt x="15325" y="111125"/>
                  </a:cubicBezTo>
                  <a:close/>
                  <a:moveTo>
                    <a:pt x="438149" y="30163"/>
                  </a:moveTo>
                  <a:cubicBezTo>
                    <a:pt x="430537" y="30163"/>
                    <a:pt x="423618" y="31589"/>
                    <a:pt x="416698" y="33727"/>
                  </a:cubicBezTo>
                  <a:cubicBezTo>
                    <a:pt x="402858" y="39429"/>
                    <a:pt x="391094" y="50833"/>
                    <a:pt x="384174" y="65088"/>
                  </a:cubicBezTo>
                  <a:cubicBezTo>
                    <a:pt x="384174" y="65088"/>
                    <a:pt x="384174" y="65088"/>
                    <a:pt x="492124" y="65088"/>
                  </a:cubicBezTo>
                  <a:cubicBezTo>
                    <a:pt x="485204" y="50833"/>
                    <a:pt x="473441" y="39429"/>
                    <a:pt x="459601" y="33727"/>
                  </a:cubicBezTo>
                  <a:cubicBezTo>
                    <a:pt x="452681" y="31589"/>
                    <a:pt x="445761" y="30163"/>
                    <a:pt x="438149" y="30163"/>
                  </a:cubicBezTo>
                  <a:close/>
                  <a:moveTo>
                    <a:pt x="438149" y="0"/>
                  </a:moveTo>
                  <a:cubicBezTo>
                    <a:pt x="466545" y="0"/>
                    <a:pt x="492170" y="13196"/>
                    <a:pt x="508792" y="34032"/>
                  </a:cubicBezTo>
                  <a:cubicBezTo>
                    <a:pt x="515718" y="43061"/>
                    <a:pt x="521259" y="53479"/>
                    <a:pt x="524722" y="64592"/>
                  </a:cubicBezTo>
                  <a:cubicBezTo>
                    <a:pt x="524722" y="64592"/>
                    <a:pt x="524722" y="64592"/>
                    <a:pt x="572510" y="64592"/>
                  </a:cubicBezTo>
                  <a:cubicBezTo>
                    <a:pt x="575973" y="64592"/>
                    <a:pt x="579436" y="67370"/>
                    <a:pt x="579436" y="71537"/>
                  </a:cubicBezTo>
                  <a:cubicBezTo>
                    <a:pt x="579436" y="71537"/>
                    <a:pt x="579436" y="71537"/>
                    <a:pt x="579436" y="111125"/>
                  </a:cubicBezTo>
                  <a:cubicBezTo>
                    <a:pt x="579436" y="111125"/>
                    <a:pt x="579436" y="111125"/>
                    <a:pt x="579436" y="141685"/>
                  </a:cubicBezTo>
                  <a:cubicBezTo>
                    <a:pt x="579436" y="141685"/>
                    <a:pt x="579436" y="141685"/>
                    <a:pt x="579436" y="173633"/>
                  </a:cubicBezTo>
                  <a:cubicBezTo>
                    <a:pt x="579436" y="181968"/>
                    <a:pt x="572510" y="188913"/>
                    <a:pt x="564199" y="188913"/>
                  </a:cubicBezTo>
                  <a:cubicBezTo>
                    <a:pt x="564199" y="188913"/>
                    <a:pt x="564199" y="188913"/>
                    <a:pt x="312098" y="188913"/>
                  </a:cubicBezTo>
                  <a:cubicBezTo>
                    <a:pt x="303787" y="188913"/>
                    <a:pt x="296861" y="181968"/>
                    <a:pt x="296861" y="173633"/>
                  </a:cubicBezTo>
                  <a:cubicBezTo>
                    <a:pt x="296861" y="173633"/>
                    <a:pt x="296861" y="173633"/>
                    <a:pt x="296861" y="141685"/>
                  </a:cubicBezTo>
                  <a:cubicBezTo>
                    <a:pt x="296861" y="141685"/>
                    <a:pt x="296861" y="141685"/>
                    <a:pt x="296861" y="111125"/>
                  </a:cubicBezTo>
                  <a:cubicBezTo>
                    <a:pt x="296861" y="111125"/>
                    <a:pt x="296861" y="111125"/>
                    <a:pt x="296861" y="71537"/>
                  </a:cubicBezTo>
                  <a:cubicBezTo>
                    <a:pt x="296861" y="67370"/>
                    <a:pt x="300324" y="64592"/>
                    <a:pt x="303787" y="64592"/>
                  </a:cubicBezTo>
                  <a:cubicBezTo>
                    <a:pt x="303787" y="64592"/>
                    <a:pt x="303787" y="64592"/>
                    <a:pt x="351576" y="64592"/>
                  </a:cubicBezTo>
                  <a:cubicBezTo>
                    <a:pt x="355038" y="53479"/>
                    <a:pt x="360579" y="43061"/>
                    <a:pt x="367505" y="34032"/>
                  </a:cubicBezTo>
                  <a:cubicBezTo>
                    <a:pt x="384127" y="13196"/>
                    <a:pt x="409753" y="0"/>
                    <a:pt x="438149"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solidFill>
                  <a:srgbClr val="575757"/>
                </a:solidFill>
              </a:endParaRPr>
            </a:p>
          </p:txBody>
        </p:sp>
      </p:grpSp>
      <p:sp>
        <p:nvSpPr>
          <p:cNvPr id="3" name="Title 2"/>
          <p:cNvSpPr>
            <a:spLocks noGrp="1"/>
          </p:cNvSpPr>
          <p:nvPr>
            <p:ph type="title"/>
          </p:nvPr>
        </p:nvSpPr>
        <p:spPr>
          <a:xfrm>
            <a:off x="868232" y="326825"/>
            <a:ext cx="10969247" cy="526298"/>
          </a:xfrm>
        </p:spPr>
        <p:txBody>
          <a:bodyPr/>
          <a:lstStyle/>
          <a:p>
            <a:r>
              <a:rPr lang="en-US" dirty="0">
                <a:solidFill>
                  <a:srgbClr val="295E7E"/>
                </a:solidFill>
              </a:rPr>
              <a:t>Baseline recommendations for higher education institutions reopening plans</a:t>
            </a:r>
            <a:br>
              <a:rPr lang="en-US" sz="2800" b="1" dirty="0">
                <a:solidFill>
                  <a:srgbClr val="29BA74"/>
                </a:solidFill>
              </a:rPr>
            </a:br>
            <a:r>
              <a:rPr lang="en-US" sz="1400" dirty="0">
                <a:solidFill>
                  <a:srgbClr val="575757"/>
                </a:solidFill>
              </a:rPr>
              <a:t>Institutions are developing Safe Back-to-School plans to resume operations with consideration of these critical elements</a:t>
            </a:r>
          </a:p>
        </p:txBody>
      </p:sp>
      <p:cxnSp>
        <p:nvCxnSpPr>
          <p:cNvPr id="17" name="Straight Connector 16">
            <a:extLst>
              <a:ext uri="{FF2B5EF4-FFF2-40B4-BE49-F238E27FC236}">
                <a16:creationId xmlns:a16="http://schemas.microsoft.com/office/drawing/2014/main" id="{54BE4CB7-A624-4E95-9ECE-75F35F33F93E}"/>
              </a:ext>
            </a:extLst>
          </p:cNvPr>
          <p:cNvCxnSpPr>
            <a:cxnSpLocks/>
          </p:cNvCxnSpPr>
          <p:nvPr/>
        </p:nvCxnSpPr>
        <p:spPr>
          <a:xfrm>
            <a:off x="2793289" y="1112360"/>
            <a:ext cx="0" cy="5320513"/>
          </a:xfrm>
          <a:prstGeom prst="line">
            <a:avLst/>
          </a:prstGeom>
          <a:ln w="19050" cap="rnd" cmpd="sng" algn="ctr">
            <a:solidFill>
              <a:srgbClr val="295E7E"/>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7848712F-18D7-4E61-A39A-51D479D890CC}"/>
              </a:ext>
            </a:extLst>
          </p:cNvPr>
          <p:cNvGrpSpPr/>
          <p:nvPr/>
        </p:nvGrpSpPr>
        <p:grpSpPr>
          <a:xfrm>
            <a:off x="2935724" y="917103"/>
            <a:ext cx="9094911" cy="5610184"/>
            <a:chOff x="3314195" y="1061762"/>
            <a:chExt cx="8716440" cy="5610184"/>
          </a:xfrm>
        </p:grpSpPr>
        <p:sp>
          <p:nvSpPr>
            <p:cNvPr id="8" name="ee4pContent3">
              <a:extLst>
                <a:ext uri="{FF2B5EF4-FFF2-40B4-BE49-F238E27FC236}">
                  <a16:creationId xmlns:a16="http://schemas.microsoft.com/office/drawing/2014/main" id="{06C51839-30FB-456F-834A-BBBDD729C9C7}"/>
                </a:ext>
              </a:extLst>
            </p:cNvPr>
            <p:cNvSpPr txBox="1"/>
            <p:nvPr/>
          </p:nvSpPr>
          <p:spPr>
            <a:xfrm>
              <a:off x="3314195" y="1257263"/>
              <a:ext cx="8716440" cy="3293209"/>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128588" indent="-128588" defTabSz="685800">
                <a:spcAft>
                  <a:spcPts val="150"/>
                </a:spcAft>
                <a:buFont typeface="Wingdings" panose="05000000000000000000" pitchFamily="2" charset="2"/>
                <a:buChar char="q"/>
              </a:pPr>
              <a:r>
                <a:rPr sz="900" b="1" dirty="0">
                  <a:solidFill>
                    <a:srgbClr val="575757"/>
                  </a:solidFill>
                </a:rPr>
                <a:t>Adhere to federal, state and local public health and safety guidelines;</a:t>
              </a:r>
              <a:r>
                <a:rPr sz="900" dirty="0">
                  <a:solidFill>
                    <a:srgbClr val="575757"/>
                  </a:solidFill>
                </a:rPr>
                <a:t>  develop comprehensive plans for each phase of reopening in accordance with WA </a:t>
              </a:r>
              <a:r>
                <a:rPr lang="en-US" sz="900" dirty="0">
                  <a:solidFill>
                    <a:srgbClr val="575757"/>
                  </a:solidFill>
                </a:rPr>
                <a:t>S</a:t>
              </a:r>
              <a:r>
                <a:rPr sz="900" dirty="0">
                  <a:solidFill>
                    <a:srgbClr val="575757"/>
                  </a:solidFill>
                </a:rPr>
                <a:t>tate guidelines and local health guidelines; make available a copy of these plans at each location on campus</a:t>
              </a: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Work from home </a:t>
              </a:r>
              <a:r>
                <a:rPr sz="900" dirty="0">
                  <a:solidFill>
                    <a:srgbClr val="575757"/>
                  </a:solidFill>
                </a:rPr>
                <a:t>for operations able to be performed remotely and institutions </a:t>
              </a:r>
              <a:r>
                <a:rPr lang="en-US" sz="900" dirty="0">
                  <a:solidFill>
                    <a:srgbClr val="575757"/>
                  </a:solidFill>
                </a:rPr>
                <a:t>will</a:t>
              </a:r>
              <a:r>
                <a:rPr sz="900" dirty="0">
                  <a:solidFill>
                    <a:srgbClr val="575757"/>
                  </a:solidFill>
                </a:rPr>
                <a:t> follow WA </a:t>
              </a:r>
              <a:r>
                <a:rPr lang="en-US" sz="900" dirty="0">
                  <a:solidFill>
                    <a:srgbClr val="575757"/>
                  </a:solidFill>
                </a:rPr>
                <a:t>S</a:t>
              </a:r>
              <a:r>
                <a:rPr sz="900" dirty="0">
                  <a:solidFill>
                    <a:srgbClr val="575757"/>
                  </a:solidFill>
                </a:rPr>
                <a:t>tate returning to work guidance for its personnel </a:t>
              </a:r>
            </a:p>
            <a:p>
              <a:pPr marL="128588" indent="-128588" defTabSz="685800">
                <a:spcAft>
                  <a:spcPts val="150"/>
                </a:spcAft>
                <a:buClr>
                  <a:srgbClr val="575757"/>
                </a:buClr>
                <a:buFont typeface="Wingdings" panose="05000000000000000000" pitchFamily="2" charset="2"/>
                <a:buChar char="q"/>
              </a:pPr>
              <a:r>
                <a:rPr sz="900" b="1" dirty="0">
                  <a:solidFill>
                    <a:srgbClr val="575757"/>
                  </a:solidFill>
                  <a:latin typeface="Trebuchet MS"/>
                </a:rPr>
                <a:t>Maintain minimum physical distancing whenever possible </a:t>
              </a:r>
              <a:r>
                <a:rPr sz="900" dirty="0">
                  <a:solidFill>
                    <a:srgbClr val="575757"/>
                  </a:solidFill>
                  <a:latin typeface="Trebuchet MS"/>
                </a:rPr>
                <a:t>of 6 feet between all on-campus personnel, including with visitors</a:t>
              </a:r>
              <a:r>
                <a:rPr lang="en-US" sz="900" dirty="0">
                  <a:solidFill>
                    <a:srgbClr val="575757"/>
                  </a:solidFill>
                  <a:latin typeface="Trebuchet MS"/>
                </a:rPr>
                <a:t>; </a:t>
              </a:r>
              <a:r>
                <a:rPr lang="en-US" sz="900" dirty="0"/>
                <a:t>where physical distancing cannot be maintained, implement administrative or engineering controls to minimize exposure</a:t>
              </a:r>
              <a:endParaRPr sz="900" dirty="0">
                <a:solidFill>
                  <a:srgbClr val="575757"/>
                </a:solidFill>
                <a:latin typeface="Trebuchet MS"/>
              </a:endParaRP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Follow WA </a:t>
              </a:r>
              <a:r>
                <a:rPr lang="en-US" sz="900" b="1" dirty="0">
                  <a:solidFill>
                    <a:srgbClr val="575757"/>
                  </a:solidFill>
                </a:rPr>
                <a:t>S</a:t>
              </a:r>
              <a:r>
                <a:rPr sz="900" b="1" dirty="0">
                  <a:solidFill>
                    <a:srgbClr val="575757"/>
                  </a:solidFill>
                </a:rPr>
                <a:t>tate phased reopening guidelines for gathering sizes</a:t>
              </a:r>
              <a:endParaRPr lang="en-US" sz="900" b="1" dirty="0">
                <a:solidFill>
                  <a:srgbClr val="575757"/>
                </a:solidFill>
              </a:endParaRP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Ensure frequent and adequate hand washing </a:t>
              </a:r>
              <a:r>
                <a:rPr sz="900" dirty="0">
                  <a:solidFill>
                    <a:srgbClr val="575757"/>
                  </a:solidFill>
                </a:rPr>
                <a:t>policies and include adequate maintenance of supplies; use disposable gloves where safe/applicable to prevent transmission on shared items </a:t>
              </a: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Routine sanitization </a:t>
              </a:r>
              <a:r>
                <a:rPr sz="900" dirty="0">
                  <a:solidFill>
                    <a:srgbClr val="575757"/>
                  </a:solidFill>
                </a:rPr>
                <a:t>of high-touch surfaces and shared resources (e.g., doorknobs, elevators, vending machines, points of sales)</a:t>
              </a:r>
            </a:p>
            <a:p>
              <a:pPr marL="128588" indent="-128588" defTabSz="685800">
                <a:spcAft>
                  <a:spcPts val="150"/>
                </a:spcAft>
                <a:buFont typeface="Wingdings" panose="05000000000000000000" pitchFamily="2" charset="2"/>
                <a:buChar char="q"/>
              </a:pPr>
              <a:r>
                <a:rPr sz="900" b="1" dirty="0">
                  <a:solidFill>
                    <a:srgbClr val="575757"/>
                  </a:solidFill>
                </a:rPr>
                <a:t>Ask students/personnel to self-certify </a:t>
              </a:r>
              <a:r>
                <a:rPr sz="900" dirty="0">
                  <a:solidFill>
                    <a:srgbClr val="575757"/>
                  </a:solidFill>
                </a:rPr>
                <a:t>that they have experienced no CV-19 symptoms since last visit to campus facility</a:t>
              </a:r>
            </a:p>
            <a:p>
              <a:pPr marL="128588" indent="-128588" defTabSz="685800">
                <a:spcAft>
                  <a:spcPts val="150"/>
                </a:spcAft>
                <a:buFont typeface="Wingdings" panose="05000000000000000000" pitchFamily="2" charset="2"/>
                <a:buChar char="q"/>
              </a:pPr>
              <a:r>
                <a:rPr sz="900" b="1" dirty="0">
                  <a:solidFill>
                    <a:srgbClr val="575757"/>
                  </a:solidFill>
                </a:rPr>
                <a:t>Ask students/personnel to stay home and seek medical guidance if they are experiencing any known symptoms</a:t>
              </a:r>
              <a:r>
                <a:rPr lang="en-US" sz="900" b="1" dirty="0">
                  <a:solidFill>
                    <a:srgbClr val="575757"/>
                  </a:solidFill>
                </a:rPr>
                <a:t>; </a:t>
              </a:r>
              <a:r>
                <a:rPr sz="900" dirty="0">
                  <a:solidFill>
                    <a:srgbClr val="575757"/>
                  </a:solidFill>
                </a:rPr>
                <a:t>remain isolated until diagnosis and next steps are clear</a:t>
              </a:r>
            </a:p>
            <a:p>
              <a:pPr marL="128588" indent="-128588" defTabSz="685800">
                <a:spcAft>
                  <a:spcPts val="150"/>
                </a:spcAft>
                <a:buFont typeface="Wingdings" panose="05000000000000000000" pitchFamily="2" charset="2"/>
                <a:buChar char="q"/>
              </a:pPr>
              <a:r>
                <a:rPr sz="900" b="1" dirty="0">
                  <a:solidFill>
                    <a:srgbClr val="575757"/>
                  </a:solidFill>
                </a:rPr>
                <a:t>Ask students/personnel to self-quarantine per local public health guidelines if confirmed to have COVID-19 or exposed to confirmed case</a:t>
              </a:r>
            </a:p>
            <a:p>
              <a:pPr lvl="1" defTabSz="685800">
                <a:buClrTx/>
                <a:buSzPct val="100000"/>
              </a:pPr>
              <a:r>
                <a:rPr sz="900" dirty="0">
                  <a:solidFill>
                    <a:srgbClr val="575757"/>
                  </a:solidFill>
                </a:rPr>
                <a:t>Please see supporting guidance from the WA State Department of Health: </a:t>
              </a:r>
              <a:r>
                <a:rPr sz="900" dirty="0">
                  <a:solidFill>
                    <a:srgbClr val="575757"/>
                  </a:solidFill>
                  <a:hlinkClick r:id="rId7"/>
                </a:rPr>
                <a:t>Click for link</a:t>
              </a:r>
              <a:endParaRPr sz="900" dirty="0">
                <a:solidFill>
                  <a:srgbClr val="575757">
                    <a:lumMod val="100000"/>
                  </a:srgbClr>
                </a:solidFill>
              </a:endParaRPr>
            </a:p>
            <a:p>
              <a:pPr marL="128588" indent="-128588" defTabSz="685800">
                <a:spcAft>
                  <a:spcPts val="150"/>
                </a:spcAft>
                <a:buFont typeface="Wingdings" panose="05000000000000000000" pitchFamily="2" charset="2"/>
                <a:buChar char="q"/>
              </a:pPr>
              <a:r>
                <a:rPr sz="900" b="1" dirty="0">
                  <a:solidFill>
                    <a:srgbClr val="575757"/>
                  </a:solidFill>
                </a:rPr>
                <a:t>Develop response protocols </a:t>
              </a:r>
              <a:r>
                <a:rPr sz="900" dirty="0">
                  <a:solidFill>
                    <a:srgbClr val="575757"/>
                  </a:solidFill>
                </a:rPr>
                <a:t>for students, personnel, and visitors reporting symptoms and/or are confirmed to have COVID-19 </a:t>
              </a:r>
            </a:p>
            <a:p>
              <a:pPr marL="128588" indent="-128588" defTabSz="685800">
                <a:spcAft>
                  <a:spcPts val="150"/>
                </a:spcAft>
                <a:buFont typeface="Wingdings" panose="05000000000000000000" pitchFamily="2" charset="2"/>
                <a:buChar char="q"/>
              </a:pPr>
              <a:r>
                <a:rPr sz="900" b="1" dirty="0">
                  <a:solidFill>
                    <a:srgbClr val="575757"/>
                  </a:solidFill>
                </a:rPr>
                <a:t>Avoid non-essential travel</a:t>
              </a:r>
              <a:r>
                <a:rPr sz="900" dirty="0">
                  <a:solidFill>
                    <a:srgbClr val="575757"/>
                  </a:solidFill>
                </a:rPr>
                <a:t> by school personnel and propose self-quarantine per local public health and worker safety guidelines after any high-risk travel as defined by the CDC (e.g., international travel); follow WA </a:t>
              </a:r>
              <a:r>
                <a:rPr lang="en-US" sz="900" dirty="0">
                  <a:solidFill>
                    <a:srgbClr val="575757"/>
                  </a:solidFill>
                </a:rPr>
                <a:t>S</a:t>
              </a:r>
              <a:r>
                <a:rPr sz="900" dirty="0">
                  <a:solidFill>
                    <a:srgbClr val="575757"/>
                  </a:solidFill>
                </a:rPr>
                <a:t>tate reopening guidelines for travel </a:t>
              </a:r>
            </a:p>
            <a:p>
              <a:pPr marL="128588" indent="-128588" defTabSz="685800">
                <a:spcAft>
                  <a:spcPts val="150"/>
                </a:spcAft>
                <a:buFont typeface="Wingdings" panose="05000000000000000000" pitchFamily="2" charset="2"/>
                <a:buChar char="q"/>
              </a:pPr>
              <a:r>
                <a:rPr lang="en-US" sz="900" b="1" dirty="0">
                  <a:solidFill>
                    <a:srgbClr val="575757"/>
                  </a:solidFill>
                </a:rPr>
                <a:t>If feasible, </a:t>
              </a:r>
              <a:r>
                <a:rPr sz="900" b="1" dirty="0">
                  <a:solidFill>
                    <a:srgbClr val="575757"/>
                  </a:solidFill>
                </a:rPr>
                <a:t>log students, personnel (and visitors where </a:t>
              </a:r>
              <a:r>
                <a:rPr lang="en-US" sz="900" b="1" dirty="0">
                  <a:solidFill>
                    <a:srgbClr val="575757"/>
                  </a:solidFill>
                </a:rPr>
                <a:t>possible</a:t>
              </a:r>
              <a:r>
                <a:rPr sz="900" b="1" dirty="0">
                  <a:solidFill>
                    <a:srgbClr val="575757"/>
                  </a:solidFill>
                </a:rPr>
                <a:t>)</a:t>
              </a:r>
              <a:r>
                <a:rPr lang="en-US" sz="900" b="1" dirty="0">
                  <a:solidFill>
                    <a:srgbClr val="575757"/>
                  </a:solidFill>
                </a:rPr>
                <a:t>; </a:t>
              </a:r>
              <a:r>
                <a:rPr lang="en-US" sz="900" dirty="0">
                  <a:solidFill>
                    <a:srgbClr val="575757"/>
                  </a:solidFill>
                </a:rPr>
                <a:t> follow WA State guidelines for logging onsite personnel </a:t>
              </a:r>
              <a:endParaRPr sz="900" dirty="0">
                <a:solidFill>
                  <a:srgbClr val="575757"/>
                </a:solidFill>
              </a:endParaRPr>
            </a:p>
            <a:p>
              <a:pPr marL="128588" indent="-128588" defTabSz="685800">
                <a:spcAft>
                  <a:spcPts val="150"/>
                </a:spcAft>
                <a:buClr>
                  <a:srgbClr val="575757"/>
                </a:buClr>
                <a:buFont typeface="Wingdings" panose="05000000000000000000" pitchFamily="2" charset="2"/>
                <a:buChar char="q"/>
              </a:pPr>
              <a:r>
                <a:rPr sz="900" b="1" dirty="0">
                  <a:solidFill>
                    <a:srgbClr val="575757"/>
                  </a:solidFill>
                </a:rPr>
                <a:t>Available contact</a:t>
              </a:r>
              <a:r>
                <a:rPr sz="900" dirty="0">
                  <a:solidFill>
                    <a:srgbClr val="575757"/>
                  </a:solidFill>
                </a:rPr>
                <a:t> for all students/personnel to report concerns and/or potential violations of the Safe Back-to-School Plan</a:t>
              </a:r>
            </a:p>
            <a:p>
              <a:pPr marL="128588" indent="-128588" defTabSz="685800">
                <a:spcAft>
                  <a:spcPts val="150"/>
                </a:spcAft>
                <a:buFont typeface="Wingdings" panose="05000000000000000000" pitchFamily="2" charset="2"/>
                <a:buChar char="q"/>
              </a:pPr>
              <a:r>
                <a:rPr sz="900" b="1" dirty="0">
                  <a:solidFill>
                    <a:srgbClr val="575757"/>
                  </a:solidFill>
                </a:rPr>
                <a:t>Regular self-monitoring and updates </a:t>
              </a:r>
              <a:r>
                <a:rPr sz="900" dirty="0">
                  <a:solidFill>
                    <a:srgbClr val="575757"/>
                  </a:solidFill>
                </a:rPr>
                <a:t>of the Safe Back-to-School Plan</a:t>
              </a:r>
            </a:p>
            <a:p>
              <a:pPr marL="128588" indent="-128588" defTabSz="685800">
                <a:spcAft>
                  <a:spcPts val="150"/>
                </a:spcAft>
                <a:buFont typeface="Wingdings" panose="05000000000000000000" pitchFamily="2" charset="2"/>
                <a:buChar char="q"/>
              </a:pPr>
              <a:r>
                <a:rPr sz="900" b="1" dirty="0">
                  <a:solidFill>
                    <a:srgbClr val="575757"/>
                  </a:solidFill>
                </a:rPr>
                <a:t>Communication of Safe Back-to-School Plan </a:t>
              </a:r>
              <a:r>
                <a:rPr sz="900" dirty="0">
                  <a:solidFill>
                    <a:srgbClr val="575757"/>
                  </a:solidFill>
                </a:rPr>
                <a:t>to all students and personnel including any future modifications </a:t>
              </a:r>
              <a:endParaRPr lang="en-US" sz="900" dirty="0">
                <a:solidFill>
                  <a:srgbClr val="575757"/>
                </a:solidFill>
              </a:endParaRPr>
            </a:p>
            <a:p>
              <a:pPr marL="128588" indent="-128588" defTabSz="685800">
                <a:spcAft>
                  <a:spcPts val="150"/>
                </a:spcAft>
                <a:buFont typeface="Wingdings" panose="05000000000000000000" pitchFamily="2" charset="2"/>
                <a:buChar char="q"/>
              </a:pPr>
              <a:r>
                <a:rPr lang="en-US" sz="900" b="1" dirty="0">
                  <a:solidFill>
                    <a:srgbClr val="575757"/>
                  </a:solidFill>
                </a:rPr>
                <a:t>Designate</a:t>
              </a:r>
              <a:r>
                <a:rPr lang="en-US" sz="900" dirty="0">
                  <a:solidFill>
                    <a:srgbClr val="575757"/>
                  </a:solidFill>
                </a:rPr>
                <a:t> specific spaces for isolating campus personnel and/or students on-campus as needed (e.g. specific building campus personnel and/or students can quarantine in)</a:t>
              </a:r>
              <a:endParaRPr sz="900" dirty="0">
                <a:solidFill>
                  <a:srgbClr val="575757"/>
                </a:solidFill>
              </a:endParaRPr>
            </a:p>
          </p:txBody>
        </p:sp>
        <p:sp>
          <p:nvSpPr>
            <p:cNvPr id="14" name="Title 2">
              <a:extLst>
                <a:ext uri="{FF2B5EF4-FFF2-40B4-BE49-F238E27FC236}">
                  <a16:creationId xmlns:a16="http://schemas.microsoft.com/office/drawing/2014/main" id="{A2D1A122-7850-4217-B128-8C50193A492C}"/>
                </a:ext>
              </a:extLst>
            </p:cNvPr>
            <p:cNvSpPr txBox="1">
              <a:spLocks/>
            </p:cNvSpPr>
            <p:nvPr/>
          </p:nvSpPr>
          <p:spPr>
            <a:xfrm>
              <a:off x="3314195" y="1061762"/>
              <a:ext cx="3013776" cy="166199"/>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r>
                <a:rPr lang="en-US" sz="1200" b="1" dirty="0">
                  <a:solidFill>
                    <a:srgbClr val="295E7E"/>
                  </a:solidFill>
                </a:rPr>
                <a:t>Campus Safety </a:t>
              </a:r>
            </a:p>
          </p:txBody>
        </p:sp>
        <p:sp>
          <p:nvSpPr>
            <p:cNvPr id="28" name="ee4pContent1">
              <a:extLst>
                <a:ext uri="{FF2B5EF4-FFF2-40B4-BE49-F238E27FC236}">
                  <a16:creationId xmlns:a16="http://schemas.microsoft.com/office/drawing/2014/main" id="{95128BD8-0EFF-438D-8744-3003F7481B99}"/>
                </a:ext>
              </a:extLst>
            </p:cNvPr>
            <p:cNvSpPr txBox="1"/>
            <p:nvPr/>
          </p:nvSpPr>
          <p:spPr>
            <a:xfrm>
              <a:off x="3319640" y="4792882"/>
              <a:ext cx="8710987" cy="1184940"/>
            </a:xfrm>
            <a:prstGeom prst="rect">
              <a:avLst/>
            </a:prstGeom>
            <a:ln w="9525" cap="rnd" cmpd="sng" algn="ctr">
              <a:noFill/>
              <a:prstDash val="solid"/>
              <a:round/>
              <a:headEnd type="none" w="med" len="med"/>
              <a:tailEnd type="none" w="med" len="med"/>
            </a:ln>
            <a:extLst>
              <a:ext uri="{91240B29-F687-4F45-9708-019B960494DF}">
                <a14:hiddenLine xmlns:a14="http://schemas.microsoft.com/office/drawing/2010/main" w="9525" cap="rnd" cmpd="sng" algn="ctr">
                  <a:solidFill>
                    <a:srgbClr val="E71C57"/>
                  </a:solidFill>
                  <a:prstDash val="solid"/>
                  <a:round/>
                  <a:headEnd type="none" w="med" len="med"/>
                  <a:tailEnd type="none" w="med" len="med"/>
                </a14:hiddenLine>
              </a:ext>
            </a:extLst>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128588" indent="-128588" defTabSz="685800">
                <a:spcAft>
                  <a:spcPts val="150"/>
                </a:spcAft>
                <a:buFont typeface="Wingdings" panose="05000000000000000000" pitchFamily="2" charset="2"/>
                <a:buChar char="q"/>
              </a:pPr>
              <a:r>
                <a:rPr sz="900" b="1" dirty="0">
                  <a:solidFill>
                    <a:srgbClr val="575757"/>
                  </a:solidFill>
                </a:rPr>
                <a:t>Adhere to state and federal law for </a:t>
              </a:r>
              <a:r>
                <a:rPr lang="en-US" sz="900" b="1" dirty="0">
                  <a:solidFill>
                    <a:srgbClr val="575757"/>
                  </a:solidFill>
                </a:rPr>
                <a:t>health and safety during COVID-19 </a:t>
              </a:r>
              <a:r>
                <a:rPr sz="900" dirty="0">
                  <a:solidFill>
                    <a:srgbClr val="575757"/>
                  </a:solidFill>
                </a:rPr>
                <a:t>including WA </a:t>
              </a:r>
              <a:r>
                <a:rPr lang="en-US" sz="900" dirty="0">
                  <a:solidFill>
                    <a:srgbClr val="575757"/>
                  </a:solidFill>
                </a:rPr>
                <a:t>S</a:t>
              </a:r>
              <a:r>
                <a:rPr sz="900" dirty="0">
                  <a:solidFill>
                    <a:srgbClr val="575757"/>
                  </a:solidFill>
                </a:rPr>
                <a:t>tate's "</a:t>
              </a:r>
              <a:r>
                <a:rPr lang="en-US" sz="900" dirty="0">
                  <a:solidFill>
                    <a:srgbClr val="575757"/>
                  </a:solidFill>
                </a:rPr>
                <a:t>Safe Start</a:t>
              </a:r>
              <a:r>
                <a:rPr sz="900" dirty="0">
                  <a:solidFill>
                    <a:srgbClr val="575757"/>
                  </a:solidFill>
                </a:rPr>
                <a:t>" guidelines</a:t>
              </a:r>
              <a:r>
                <a:rPr lang="en-US" sz="900" dirty="0">
                  <a:solidFill>
                    <a:srgbClr val="575757"/>
                  </a:solidFill>
                </a:rPr>
                <a:t> and </a:t>
              </a:r>
              <a:r>
                <a:rPr lang="en-US" sz="900" dirty="0">
                  <a:solidFill>
                    <a:srgbClr val="575757"/>
                  </a:solidFill>
                  <a:hlinkClick r:id="rId8"/>
                </a:rPr>
                <a:t>WA Labor &amp; Industries guidelines</a:t>
              </a:r>
              <a:r>
                <a:rPr sz="900" dirty="0">
                  <a:solidFill>
                    <a:srgbClr val="575757"/>
                  </a:solidFill>
                  <a:hlinkClick r:id="rId8"/>
                </a:rPr>
                <a:t> </a:t>
              </a:r>
              <a:endParaRPr sz="900" dirty="0">
                <a:solidFill>
                  <a:srgbClr val="575757"/>
                </a:solidFill>
              </a:endParaRPr>
            </a:p>
            <a:p>
              <a:pPr marL="128588" indent="-128588" defTabSz="685800">
                <a:spcAft>
                  <a:spcPts val="150"/>
                </a:spcAft>
                <a:buFont typeface="Wingdings" panose="05000000000000000000" pitchFamily="2" charset="2"/>
                <a:buChar char="q"/>
              </a:pPr>
              <a:r>
                <a:rPr sz="900" b="1" dirty="0">
                  <a:solidFill>
                    <a:srgbClr val="575757"/>
                  </a:solidFill>
                </a:rPr>
                <a:t>Provide students/personnel with PPE such as gloves, goggles, face shields, and masks </a:t>
              </a:r>
              <a:r>
                <a:rPr sz="900" dirty="0">
                  <a:solidFill>
                    <a:srgbClr val="575757"/>
                  </a:solidFill>
                </a:rPr>
                <a:t>as appropriate or required for </a:t>
              </a:r>
              <a:r>
                <a:rPr lang="en-US" sz="900" dirty="0">
                  <a:solidFill>
                    <a:srgbClr val="575757"/>
                  </a:solidFill>
                </a:rPr>
                <a:t>students/</a:t>
              </a:r>
              <a:r>
                <a:rPr sz="900" dirty="0">
                  <a:solidFill>
                    <a:srgbClr val="575757"/>
                  </a:solidFill>
                </a:rPr>
                <a:t>personnel not working alone (e.g. any public-facing job and/or those whose responsibility includes operating within physical distancing limits of 6 feet; if PPE cannot be provided as appropriate shut down activity</a:t>
              </a:r>
            </a:p>
            <a:p>
              <a:pPr lvl="1" defTabSz="685800">
                <a:buClrTx/>
                <a:buSzPct val="100000"/>
              </a:pPr>
              <a:r>
                <a:rPr lang="en-US" sz="900" dirty="0">
                  <a:solidFill>
                    <a:srgbClr val="575757"/>
                  </a:solidFill>
                </a:rPr>
                <a:t>Note: Follow </a:t>
              </a:r>
              <a:r>
                <a:rPr lang="en-US" sz="900" dirty="0">
                  <a:solidFill>
                    <a:srgbClr val="575757"/>
                  </a:solidFill>
                  <a:hlinkClick r:id="rId9"/>
                </a:rPr>
                <a:t>WA Labor and Industries guidelines for masks </a:t>
              </a:r>
              <a:endParaRPr sz="900" dirty="0">
                <a:solidFill>
                  <a:srgbClr val="575757">
                    <a:lumMod val="100000"/>
                  </a:srgbClr>
                </a:solidFill>
              </a:endParaRPr>
            </a:p>
            <a:p>
              <a:pPr marL="128588" indent="-128588" defTabSz="685800">
                <a:spcAft>
                  <a:spcPts val="150"/>
                </a:spcAft>
                <a:buFont typeface="Wingdings" panose="05000000000000000000" pitchFamily="2" charset="2"/>
                <a:buChar char="q"/>
              </a:pPr>
              <a:r>
                <a:rPr sz="900" b="1" dirty="0">
                  <a:solidFill>
                    <a:srgbClr val="575757"/>
                  </a:solidFill>
                </a:rPr>
                <a:t>Identify available alternative arrangements </a:t>
              </a:r>
              <a:r>
                <a:rPr sz="900" dirty="0">
                  <a:solidFill>
                    <a:srgbClr val="575757"/>
                  </a:solidFill>
                </a:rPr>
                <a:t>for students/personnel upon requests or refusals to work due to concerns related to campus safety. Priority should be given for students/personnel who are considered high-risk/vulnerable as defined by public health officials</a:t>
              </a:r>
              <a:r>
                <a:rPr lang="en-US" sz="900" dirty="0">
                  <a:solidFill>
                    <a:srgbClr val="575757"/>
                  </a:solidFill>
                </a:rPr>
                <a:t>;</a:t>
              </a:r>
              <a:r>
                <a:rPr sz="900" dirty="0">
                  <a:solidFill>
                    <a:srgbClr val="575757"/>
                  </a:solidFill>
                </a:rPr>
                <a:t> Follow WA </a:t>
              </a:r>
              <a:r>
                <a:rPr lang="en-US" sz="900" dirty="0">
                  <a:solidFill>
                    <a:srgbClr val="575757"/>
                  </a:solidFill>
                </a:rPr>
                <a:t>S</a:t>
              </a:r>
              <a:r>
                <a:rPr sz="900" dirty="0">
                  <a:solidFill>
                    <a:srgbClr val="575757"/>
                  </a:solidFill>
                </a:rPr>
                <a:t>tate </a:t>
              </a:r>
              <a:r>
                <a:rPr lang="en-US" sz="900" dirty="0">
                  <a:solidFill>
                    <a:srgbClr val="575757"/>
                  </a:solidFill>
                </a:rPr>
                <a:t>guidelines for COVID-19 scenarios &amp; benefits</a:t>
              </a:r>
              <a:endParaRPr sz="900" dirty="0">
                <a:solidFill>
                  <a:srgbClr val="575757"/>
                </a:solidFill>
              </a:endParaRPr>
            </a:p>
            <a:p>
              <a:pPr marL="128588" indent="-128588" defTabSz="685800">
                <a:spcAft>
                  <a:spcPts val="150"/>
                </a:spcAft>
                <a:buFont typeface="Wingdings" panose="05000000000000000000" pitchFamily="2" charset="2"/>
                <a:buChar char="q"/>
              </a:pPr>
              <a:r>
                <a:rPr sz="900" b="1" dirty="0">
                  <a:solidFill>
                    <a:srgbClr val="575757"/>
                  </a:solidFill>
                </a:rPr>
                <a:t>Educate students/personnel </a:t>
              </a:r>
              <a:r>
                <a:rPr sz="900" dirty="0">
                  <a:solidFill>
                    <a:srgbClr val="575757"/>
                  </a:solidFill>
                </a:rPr>
                <a:t>on symptom detection, sources of high risk to COVID-19, prevention measures, and leave benefits/policies (e.g., UI for personnel that need to self-quarantine)</a:t>
              </a:r>
              <a:r>
                <a:rPr lang="en-US" sz="900" dirty="0">
                  <a:solidFill>
                    <a:srgbClr val="575757"/>
                  </a:solidFill>
                </a:rPr>
                <a:t>; follow any education requirements for employers per WA COVID-19 safety plan</a:t>
              </a:r>
              <a:endParaRPr sz="900" dirty="0">
                <a:solidFill>
                  <a:srgbClr val="575757"/>
                </a:solidFill>
              </a:endParaRPr>
            </a:p>
          </p:txBody>
        </p:sp>
        <p:sp>
          <p:nvSpPr>
            <p:cNvPr id="29" name="Title 2">
              <a:extLst>
                <a:ext uri="{FF2B5EF4-FFF2-40B4-BE49-F238E27FC236}">
                  <a16:creationId xmlns:a16="http://schemas.microsoft.com/office/drawing/2014/main" id="{DD1E5A13-F003-4B94-A027-BCFA65399993}"/>
                </a:ext>
              </a:extLst>
            </p:cNvPr>
            <p:cNvSpPr txBox="1">
              <a:spLocks/>
            </p:cNvSpPr>
            <p:nvPr/>
          </p:nvSpPr>
          <p:spPr>
            <a:xfrm>
              <a:off x="3319641" y="4622177"/>
              <a:ext cx="2698919" cy="166199"/>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r>
                <a:rPr lang="en-US" sz="1200" b="1" dirty="0">
                  <a:solidFill>
                    <a:srgbClr val="295E7E"/>
                  </a:solidFill>
                </a:rPr>
                <a:t>Student/Personnel Support </a:t>
              </a:r>
            </a:p>
          </p:txBody>
        </p:sp>
        <p:sp>
          <p:nvSpPr>
            <p:cNvPr id="15" name="ee4pContent1">
              <a:extLst>
                <a:ext uri="{FF2B5EF4-FFF2-40B4-BE49-F238E27FC236}">
                  <a16:creationId xmlns:a16="http://schemas.microsoft.com/office/drawing/2014/main" id="{95128BD8-0EFF-438D-8744-3003F7481B99}"/>
                </a:ext>
              </a:extLst>
            </p:cNvPr>
            <p:cNvSpPr txBox="1"/>
            <p:nvPr/>
          </p:nvSpPr>
          <p:spPr>
            <a:xfrm>
              <a:off x="3319641" y="6230800"/>
              <a:ext cx="8086668" cy="441146"/>
            </a:xfrm>
            <a:prstGeom prst="rect">
              <a:avLst/>
            </a:prstGeom>
            <a:ln cap="rnd">
              <a:noFill/>
            </a:ln>
          </p:spPr>
          <p:txBody>
            <a:bodyPr vert="horz" wrap="square" lIns="0" tIns="0" rIns="0" bIns="0" rtlCol="0">
              <a:sp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marL="128588" indent="-128588" defTabSz="685800">
                <a:spcAft>
                  <a:spcPts val="150"/>
                </a:spcAft>
                <a:buFont typeface="Wingdings" panose="05000000000000000000" pitchFamily="2" charset="2"/>
                <a:buChar char="q"/>
              </a:pPr>
              <a:r>
                <a:rPr lang="en-US" sz="900" b="1" dirty="0">
                  <a:solidFill>
                    <a:srgbClr val="575757"/>
                  </a:solidFill>
                </a:rPr>
                <a:t>Limit or prohibit visitors</a:t>
              </a:r>
            </a:p>
            <a:p>
              <a:pPr marL="128588" indent="-128588" defTabSz="685800">
                <a:spcAft>
                  <a:spcPts val="150"/>
                </a:spcAft>
                <a:buFont typeface="Wingdings" panose="05000000000000000000" pitchFamily="2" charset="2"/>
                <a:buChar char="q"/>
              </a:pPr>
              <a:r>
                <a:rPr sz="900" b="1" dirty="0">
                  <a:solidFill>
                    <a:srgbClr val="575757"/>
                  </a:solidFill>
                </a:rPr>
                <a:t>Visible entry point signage for students, personnel, and visitors on shared on-campus responsibilities </a:t>
              </a:r>
              <a:r>
                <a:rPr sz="900" dirty="0">
                  <a:solidFill>
                    <a:srgbClr val="575757"/>
                  </a:solidFill>
                </a:rPr>
                <a:t>(including proper hygiene &amp; sanitization, physical distancing/PPE guidance and information for reporting concerns</a:t>
              </a:r>
              <a:r>
                <a:rPr lang="en-US" sz="900" dirty="0">
                  <a:solidFill>
                    <a:srgbClr val="575757"/>
                  </a:solidFill>
                </a:rPr>
                <a:t>, </a:t>
              </a:r>
              <a:r>
                <a:rPr lang="en-US" sz="900" dirty="0"/>
                <a:t>staying home if feeling sick)</a:t>
              </a:r>
              <a:endParaRPr sz="900" dirty="0">
                <a:solidFill>
                  <a:srgbClr val="575757"/>
                </a:solidFill>
              </a:endParaRPr>
            </a:p>
          </p:txBody>
        </p:sp>
        <p:sp>
          <p:nvSpPr>
            <p:cNvPr id="16" name="Title 2">
              <a:extLst>
                <a:ext uri="{FF2B5EF4-FFF2-40B4-BE49-F238E27FC236}">
                  <a16:creationId xmlns:a16="http://schemas.microsoft.com/office/drawing/2014/main" id="{DD1E5A13-F003-4B94-A027-BCFA65399993}"/>
                </a:ext>
              </a:extLst>
            </p:cNvPr>
            <p:cNvSpPr txBox="1">
              <a:spLocks/>
            </p:cNvSpPr>
            <p:nvPr/>
          </p:nvSpPr>
          <p:spPr>
            <a:xfrm>
              <a:off x="3319641" y="6054033"/>
              <a:ext cx="2698919" cy="166199"/>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r>
                <a:rPr lang="en-US" sz="1200" b="1" dirty="0">
                  <a:solidFill>
                    <a:srgbClr val="295E7E"/>
                  </a:solidFill>
                </a:rPr>
                <a:t>Visitor Expectations</a:t>
              </a:r>
            </a:p>
          </p:txBody>
        </p:sp>
      </p:grpSp>
      <p:sp>
        <p:nvSpPr>
          <p:cNvPr id="20" name="Rectangle 19">
            <a:extLst>
              <a:ext uri="{FF2B5EF4-FFF2-40B4-BE49-F238E27FC236}">
                <a16:creationId xmlns:a16="http://schemas.microsoft.com/office/drawing/2014/main" id="{2A93389B-ED2D-4237-96BE-2A76427CE1C8}"/>
              </a:ext>
            </a:extLst>
          </p:cNvPr>
          <p:cNvSpPr/>
          <p:nvPr/>
        </p:nvSpPr>
        <p:spPr>
          <a:xfrm>
            <a:off x="461555" y="1432396"/>
            <a:ext cx="2205446" cy="1014174"/>
          </a:xfrm>
          <a:prstGeom prst="rect">
            <a:avLst/>
          </a:prstGeom>
          <a:solidFill>
            <a:srgbClr val="295E7E"/>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solidFill>
                  <a:srgbClr val="FFFFFF"/>
                </a:solidFill>
              </a:rPr>
              <a:t>Supporting a common </a:t>
            </a:r>
          </a:p>
          <a:p>
            <a:pPr algn="ctr"/>
            <a:r>
              <a:rPr lang="en-US" sz="1600" b="1" u="sng" dirty="0">
                <a:solidFill>
                  <a:srgbClr val="FFFFFF"/>
                </a:solidFill>
              </a:rPr>
              <a:t>"New Normal" foundation  </a:t>
            </a:r>
          </a:p>
          <a:p>
            <a:pPr algn="ctr"/>
            <a:r>
              <a:rPr lang="en-US" sz="1600" dirty="0">
                <a:solidFill>
                  <a:srgbClr val="FFFFFF"/>
                </a:solidFill>
              </a:rPr>
              <a:t>to mitigate COVID-19</a:t>
            </a:r>
          </a:p>
        </p:txBody>
      </p:sp>
      <p:sp>
        <p:nvSpPr>
          <p:cNvPr id="21" name="Freeform 10">
            <a:extLst>
              <a:ext uri="{FF2B5EF4-FFF2-40B4-BE49-F238E27FC236}">
                <a16:creationId xmlns:a16="http://schemas.microsoft.com/office/drawing/2014/main" id="{31AED070-749C-4146-909F-D6FF344BE349}"/>
              </a:ext>
            </a:extLst>
          </p:cNvPr>
          <p:cNvSpPr>
            <a:spLocks noChangeAspect="1" noEditPoints="1"/>
          </p:cNvSpPr>
          <p:nvPr/>
        </p:nvSpPr>
        <p:spPr bwMode="auto">
          <a:xfrm rot="20701066">
            <a:off x="184617" y="1054160"/>
            <a:ext cx="652328" cy="491151"/>
          </a:xfrm>
          <a:custGeom>
            <a:avLst/>
            <a:gdLst>
              <a:gd name="T0" fmla="*/ 14 w 514"/>
              <a:gd name="T1" fmla="*/ 215 h 387"/>
              <a:gd name="T2" fmla="*/ 105 w 514"/>
              <a:gd name="T3" fmla="*/ 161 h 387"/>
              <a:gd name="T4" fmla="*/ 137 w 514"/>
              <a:gd name="T5" fmla="*/ 161 h 387"/>
              <a:gd name="T6" fmla="*/ 137 w 514"/>
              <a:gd name="T7" fmla="*/ 154 h 387"/>
              <a:gd name="T8" fmla="*/ 142 w 514"/>
              <a:gd name="T9" fmla="*/ 128 h 387"/>
              <a:gd name="T10" fmla="*/ 140 w 514"/>
              <a:gd name="T11" fmla="*/ 91 h 387"/>
              <a:gd name="T12" fmla="*/ 144 w 514"/>
              <a:gd name="T13" fmla="*/ 77 h 387"/>
              <a:gd name="T14" fmla="*/ 158 w 514"/>
              <a:gd name="T15" fmla="*/ 108 h 387"/>
              <a:gd name="T16" fmla="*/ 149 w 514"/>
              <a:gd name="T17" fmla="*/ 84 h 387"/>
              <a:gd name="T18" fmla="*/ 140 w 514"/>
              <a:gd name="T19" fmla="*/ 56 h 387"/>
              <a:gd name="T20" fmla="*/ 156 w 514"/>
              <a:gd name="T21" fmla="*/ 42 h 387"/>
              <a:gd name="T22" fmla="*/ 126 w 514"/>
              <a:gd name="T23" fmla="*/ 35 h 387"/>
              <a:gd name="T24" fmla="*/ 147 w 514"/>
              <a:gd name="T25" fmla="*/ 33 h 387"/>
              <a:gd name="T26" fmla="*/ 147 w 514"/>
              <a:gd name="T27" fmla="*/ 28 h 387"/>
              <a:gd name="T28" fmla="*/ 163 w 514"/>
              <a:gd name="T29" fmla="*/ 5 h 387"/>
              <a:gd name="T30" fmla="*/ 384 w 514"/>
              <a:gd name="T31" fmla="*/ 70 h 387"/>
              <a:gd name="T32" fmla="*/ 489 w 514"/>
              <a:gd name="T33" fmla="*/ 208 h 387"/>
              <a:gd name="T34" fmla="*/ 458 w 514"/>
              <a:gd name="T35" fmla="*/ 368 h 387"/>
              <a:gd name="T36" fmla="*/ 372 w 514"/>
              <a:gd name="T37" fmla="*/ 366 h 387"/>
              <a:gd name="T38" fmla="*/ 272 w 514"/>
              <a:gd name="T39" fmla="*/ 352 h 387"/>
              <a:gd name="T40" fmla="*/ 202 w 514"/>
              <a:gd name="T41" fmla="*/ 350 h 387"/>
              <a:gd name="T42" fmla="*/ 135 w 514"/>
              <a:gd name="T43" fmla="*/ 329 h 387"/>
              <a:gd name="T44" fmla="*/ 70 w 514"/>
              <a:gd name="T45" fmla="*/ 312 h 387"/>
              <a:gd name="T46" fmla="*/ 70 w 514"/>
              <a:gd name="T47" fmla="*/ 270 h 387"/>
              <a:gd name="T48" fmla="*/ 39 w 514"/>
              <a:gd name="T49" fmla="*/ 243 h 387"/>
              <a:gd name="T50" fmla="*/ 9 w 514"/>
              <a:gd name="T51" fmla="*/ 229 h 387"/>
              <a:gd name="T52" fmla="*/ 14 w 514"/>
              <a:gd name="T53" fmla="*/ 198 h 387"/>
              <a:gd name="T54" fmla="*/ 16 w 514"/>
              <a:gd name="T55" fmla="*/ 215 h 387"/>
              <a:gd name="T56" fmla="*/ 30 w 514"/>
              <a:gd name="T57" fmla="*/ 198 h 387"/>
              <a:gd name="T58" fmla="*/ 16 w 514"/>
              <a:gd name="T59" fmla="*/ 170 h 387"/>
              <a:gd name="T60" fmla="*/ 30 w 514"/>
              <a:gd name="T61" fmla="*/ 168 h 387"/>
              <a:gd name="T62" fmla="*/ 16 w 514"/>
              <a:gd name="T63" fmla="*/ 168 h 387"/>
              <a:gd name="T64" fmla="*/ 21 w 514"/>
              <a:gd name="T65" fmla="*/ 110 h 387"/>
              <a:gd name="T66" fmla="*/ 16 w 514"/>
              <a:gd name="T67" fmla="*/ 63 h 387"/>
              <a:gd name="T68" fmla="*/ 26 w 514"/>
              <a:gd name="T69" fmla="*/ 21 h 387"/>
              <a:gd name="T70" fmla="*/ 65 w 514"/>
              <a:gd name="T71" fmla="*/ 59 h 387"/>
              <a:gd name="T72" fmla="*/ 95 w 514"/>
              <a:gd name="T73" fmla="*/ 70 h 387"/>
              <a:gd name="T74" fmla="*/ 121 w 514"/>
              <a:gd name="T75" fmla="*/ 89 h 387"/>
              <a:gd name="T76" fmla="*/ 137 w 514"/>
              <a:gd name="T77" fmla="*/ 84 h 387"/>
              <a:gd name="T78" fmla="*/ 128 w 514"/>
              <a:gd name="T79" fmla="*/ 119 h 387"/>
              <a:gd name="T80" fmla="*/ 123 w 514"/>
              <a:gd name="T81" fmla="*/ 119 h 387"/>
              <a:gd name="T82" fmla="*/ 109 w 514"/>
              <a:gd name="T83" fmla="*/ 149 h 387"/>
              <a:gd name="T84" fmla="*/ 126 w 514"/>
              <a:gd name="T85" fmla="*/ 128 h 387"/>
              <a:gd name="T86" fmla="*/ 147 w 514"/>
              <a:gd name="T87" fmla="*/ 119 h 387"/>
              <a:gd name="T88" fmla="*/ 130 w 514"/>
              <a:gd name="T89" fmla="*/ 131 h 387"/>
              <a:gd name="T90" fmla="*/ 133 w 514"/>
              <a:gd name="T91" fmla="*/ 152 h 387"/>
              <a:gd name="T92" fmla="*/ 126 w 514"/>
              <a:gd name="T93" fmla="*/ 154 h 387"/>
              <a:gd name="T94" fmla="*/ 109 w 514"/>
              <a:gd name="T95" fmla="*/ 163 h 387"/>
              <a:gd name="T96" fmla="*/ 88 w 514"/>
              <a:gd name="T97" fmla="*/ 170 h 387"/>
              <a:gd name="T98" fmla="*/ 98 w 514"/>
              <a:gd name="T99" fmla="*/ 175 h 387"/>
              <a:gd name="T100" fmla="*/ 109 w 514"/>
              <a:gd name="T101" fmla="*/ 180 h 387"/>
              <a:gd name="T102" fmla="*/ 140 w 514"/>
              <a:gd name="T103" fmla="*/ 166 h 387"/>
              <a:gd name="T104" fmla="*/ 149 w 514"/>
              <a:gd name="T105" fmla="*/ 133 h 387"/>
              <a:gd name="T106" fmla="*/ 167 w 514"/>
              <a:gd name="T107" fmla="*/ 108 h 387"/>
              <a:gd name="T108" fmla="*/ 158 w 514"/>
              <a:gd name="T109" fmla="*/ 91 h 387"/>
              <a:gd name="T110" fmla="*/ 163 w 514"/>
              <a:gd name="T111" fmla="*/ 82 h 387"/>
              <a:gd name="T112" fmla="*/ 154 w 514"/>
              <a:gd name="T113" fmla="*/ 63 h 387"/>
              <a:gd name="T114" fmla="*/ 163 w 514"/>
              <a:gd name="T115" fmla="*/ 61 h 387"/>
              <a:gd name="T116" fmla="*/ 172 w 514"/>
              <a:gd name="T117" fmla="*/ 33 h 387"/>
              <a:gd name="T118" fmla="*/ 163 w 514"/>
              <a:gd name="T119" fmla="*/ 12 h 3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4" h="387">
                <a:moveTo>
                  <a:pt x="46" y="257"/>
                </a:moveTo>
                <a:lnTo>
                  <a:pt x="44" y="254"/>
                </a:lnTo>
                <a:lnTo>
                  <a:pt x="42" y="254"/>
                </a:lnTo>
                <a:lnTo>
                  <a:pt x="42" y="252"/>
                </a:lnTo>
                <a:lnTo>
                  <a:pt x="39" y="252"/>
                </a:lnTo>
                <a:lnTo>
                  <a:pt x="39" y="250"/>
                </a:lnTo>
                <a:lnTo>
                  <a:pt x="42" y="250"/>
                </a:lnTo>
                <a:lnTo>
                  <a:pt x="44" y="252"/>
                </a:lnTo>
                <a:lnTo>
                  <a:pt x="44" y="254"/>
                </a:lnTo>
                <a:lnTo>
                  <a:pt x="46" y="257"/>
                </a:lnTo>
                <a:close/>
                <a:moveTo>
                  <a:pt x="14" y="217"/>
                </a:moveTo>
                <a:lnTo>
                  <a:pt x="12" y="219"/>
                </a:lnTo>
                <a:lnTo>
                  <a:pt x="12" y="215"/>
                </a:lnTo>
                <a:lnTo>
                  <a:pt x="12" y="212"/>
                </a:lnTo>
                <a:lnTo>
                  <a:pt x="14" y="210"/>
                </a:lnTo>
                <a:lnTo>
                  <a:pt x="14" y="212"/>
                </a:lnTo>
                <a:lnTo>
                  <a:pt x="14" y="215"/>
                </a:lnTo>
                <a:lnTo>
                  <a:pt x="14" y="217"/>
                </a:lnTo>
                <a:close/>
                <a:moveTo>
                  <a:pt x="112" y="180"/>
                </a:moveTo>
                <a:lnTo>
                  <a:pt x="112" y="177"/>
                </a:lnTo>
                <a:lnTo>
                  <a:pt x="112" y="175"/>
                </a:lnTo>
                <a:lnTo>
                  <a:pt x="112" y="173"/>
                </a:lnTo>
                <a:lnTo>
                  <a:pt x="114" y="173"/>
                </a:lnTo>
                <a:lnTo>
                  <a:pt x="116" y="173"/>
                </a:lnTo>
                <a:lnTo>
                  <a:pt x="116" y="175"/>
                </a:lnTo>
                <a:lnTo>
                  <a:pt x="116" y="177"/>
                </a:lnTo>
                <a:lnTo>
                  <a:pt x="114" y="177"/>
                </a:lnTo>
                <a:lnTo>
                  <a:pt x="112" y="180"/>
                </a:lnTo>
                <a:close/>
                <a:moveTo>
                  <a:pt x="105" y="170"/>
                </a:moveTo>
                <a:lnTo>
                  <a:pt x="102" y="170"/>
                </a:lnTo>
                <a:lnTo>
                  <a:pt x="102" y="168"/>
                </a:lnTo>
                <a:lnTo>
                  <a:pt x="102" y="166"/>
                </a:lnTo>
                <a:lnTo>
                  <a:pt x="102" y="163"/>
                </a:lnTo>
                <a:lnTo>
                  <a:pt x="105" y="161"/>
                </a:lnTo>
                <a:lnTo>
                  <a:pt x="107" y="161"/>
                </a:lnTo>
                <a:lnTo>
                  <a:pt x="109" y="159"/>
                </a:lnTo>
                <a:lnTo>
                  <a:pt x="107" y="161"/>
                </a:lnTo>
                <a:lnTo>
                  <a:pt x="107" y="163"/>
                </a:lnTo>
                <a:lnTo>
                  <a:pt x="105" y="163"/>
                </a:lnTo>
                <a:lnTo>
                  <a:pt x="107" y="166"/>
                </a:lnTo>
                <a:lnTo>
                  <a:pt x="107" y="168"/>
                </a:lnTo>
                <a:lnTo>
                  <a:pt x="105" y="170"/>
                </a:lnTo>
                <a:close/>
                <a:moveTo>
                  <a:pt x="140" y="159"/>
                </a:moveTo>
                <a:lnTo>
                  <a:pt x="140" y="161"/>
                </a:lnTo>
                <a:lnTo>
                  <a:pt x="142" y="161"/>
                </a:lnTo>
                <a:lnTo>
                  <a:pt x="140" y="161"/>
                </a:lnTo>
                <a:lnTo>
                  <a:pt x="137" y="161"/>
                </a:lnTo>
                <a:lnTo>
                  <a:pt x="135" y="163"/>
                </a:lnTo>
                <a:lnTo>
                  <a:pt x="133" y="163"/>
                </a:lnTo>
                <a:lnTo>
                  <a:pt x="135" y="161"/>
                </a:lnTo>
                <a:lnTo>
                  <a:pt x="137" y="161"/>
                </a:lnTo>
                <a:lnTo>
                  <a:pt x="137" y="159"/>
                </a:lnTo>
                <a:lnTo>
                  <a:pt x="135" y="159"/>
                </a:lnTo>
                <a:lnTo>
                  <a:pt x="133" y="159"/>
                </a:lnTo>
                <a:lnTo>
                  <a:pt x="133" y="161"/>
                </a:lnTo>
                <a:lnTo>
                  <a:pt x="133" y="163"/>
                </a:lnTo>
                <a:lnTo>
                  <a:pt x="130" y="163"/>
                </a:lnTo>
                <a:lnTo>
                  <a:pt x="130" y="161"/>
                </a:lnTo>
                <a:lnTo>
                  <a:pt x="130" y="159"/>
                </a:lnTo>
                <a:lnTo>
                  <a:pt x="133" y="159"/>
                </a:lnTo>
                <a:lnTo>
                  <a:pt x="135" y="152"/>
                </a:lnTo>
                <a:lnTo>
                  <a:pt x="137" y="149"/>
                </a:lnTo>
                <a:lnTo>
                  <a:pt x="140" y="149"/>
                </a:lnTo>
                <a:lnTo>
                  <a:pt x="137" y="149"/>
                </a:lnTo>
                <a:lnTo>
                  <a:pt x="137" y="152"/>
                </a:lnTo>
                <a:lnTo>
                  <a:pt x="140" y="152"/>
                </a:lnTo>
                <a:lnTo>
                  <a:pt x="140" y="154"/>
                </a:lnTo>
                <a:lnTo>
                  <a:pt x="137" y="154"/>
                </a:lnTo>
                <a:lnTo>
                  <a:pt x="137" y="156"/>
                </a:lnTo>
                <a:lnTo>
                  <a:pt x="140" y="159"/>
                </a:lnTo>
                <a:close/>
                <a:moveTo>
                  <a:pt x="140" y="138"/>
                </a:moveTo>
                <a:lnTo>
                  <a:pt x="140" y="140"/>
                </a:lnTo>
                <a:lnTo>
                  <a:pt x="137" y="142"/>
                </a:lnTo>
                <a:lnTo>
                  <a:pt x="137" y="140"/>
                </a:lnTo>
                <a:lnTo>
                  <a:pt x="137" y="138"/>
                </a:lnTo>
                <a:lnTo>
                  <a:pt x="135" y="138"/>
                </a:lnTo>
                <a:lnTo>
                  <a:pt x="135" y="135"/>
                </a:lnTo>
                <a:lnTo>
                  <a:pt x="135" y="133"/>
                </a:lnTo>
                <a:lnTo>
                  <a:pt x="135" y="131"/>
                </a:lnTo>
                <a:lnTo>
                  <a:pt x="137" y="131"/>
                </a:lnTo>
                <a:lnTo>
                  <a:pt x="137" y="128"/>
                </a:lnTo>
                <a:lnTo>
                  <a:pt x="140" y="128"/>
                </a:lnTo>
                <a:lnTo>
                  <a:pt x="140" y="126"/>
                </a:lnTo>
                <a:lnTo>
                  <a:pt x="140" y="128"/>
                </a:lnTo>
                <a:lnTo>
                  <a:pt x="142" y="128"/>
                </a:lnTo>
                <a:lnTo>
                  <a:pt x="142" y="131"/>
                </a:lnTo>
                <a:lnTo>
                  <a:pt x="140" y="133"/>
                </a:lnTo>
                <a:lnTo>
                  <a:pt x="140" y="135"/>
                </a:lnTo>
                <a:lnTo>
                  <a:pt x="142" y="135"/>
                </a:lnTo>
                <a:lnTo>
                  <a:pt x="140" y="135"/>
                </a:lnTo>
                <a:lnTo>
                  <a:pt x="140" y="138"/>
                </a:lnTo>
                <a:close/>
                <a:moveTo>
                  <a:pt x="142" y="94"/>
                </a:moveTo>
                <a:lnTo>
                  <a:pt x="140" y="96"/>
                </a:lnTo>
                <a:lnTo>
                  <a:pt x="140" y="98"/>
                </a:lnTo>
                <a:lnTo>
                  <a:pt x="137" y="96"/>
                </a:lnTo>
                <a:lnTo>
                  <a:pt x="137" y="94"/>
                </a:lnTo>
                <a:lnTo>
                  <a:pt x="137" y="91"/>
                </a:lnTo>
                <a:lnTo>
                  <a:pt x="137" y="89"/>
                </a:lnTo>
                <a:lnTo>
                  <a:pt x="140" y="89"/>
                </a:lnTo>
                <a:lnTo>
                  <a:pt x="140" y="91"/>
                </a:lnTo>
                <a:lnTo>
                  <a:pt x="140" y="94"/>
                </a:lnTo>
                <a:lnTo>
                  <a:pt x="140" y="91"/>
                </a:lnTo>
                <a:lnTo>
                  <a:pt x="140" y="89"/>
                </a:lnTo>
                <a:lnTo>
                  <a:pt x="142" y="89"/>
                </a:lnTo>
                <a:lnTo>
                  <a:pt x="142" y="91"/>
                </a:lnTo>
                <a:lnTo>
                  <a:pt x="142" y="94"/>
                </a:lnTo>
                <a:close/>
                <a:moveTo>
                  <a:pt x="156" y="66"/>
                </a:moveTo>
                <a:lnTo>
                  <a:pt x="156" y="68"/>
                </a:lnTo>
                <a:lnTo>
                  <a:pt x="158" y="73"/>
                </a:lnTo>
                <a:lnTo>
                  <a:pt x="158" y="75"/>
                </a:lnTo>
                <a:lnTo>
                  <a:pt x="156" y="75"/>
                </a:lnTo>
                <a:lnTo>
                  <a:pt x="154" y="73"/>
                </a:lnTo>
                <a:lnTo>
                  <a:pt x="151" y="75"/>
                </a:lnTo>
                <a:lnTo>
                  <a:pt x="151" y="73"/>
                </a:lnTo>
                <a:lnTo>
                  <a:pt x="149" y="73"/>
                </a:lnTo>
                <a:lnTo>
                  <a:pt x="149" y="75"/>
                </a:lnTo>
                <a:lnTo>
                  <a:pt x="149" y="77"/>
                </a:lnTo>
                <a:lnTo>
                  <a:pt x="147" y="77"/>
                </a:lnTo>
                <a:lnTo>
                  <a:pt x="144" y="77"/>
                </a:lnTo>
                <a:lnTo>
                  <a:pt x="147" y="77"/>
                </a:lnTo>
                <a:lnTo>
                  <a:pt x="149" y="80"/>
                </a:lnTo>
                <a:lnTo>
                  <a:pt x="151" y="82"/>
                </a:lnTo>
                <a:lnTo>
                  <a:pt x="151" y="84"/>
                </a:lnTo>
                <a:lnTo>
                  <a:pt x="151" y="87"/>
                </a:lnTo>
                <a:lnTo>
                  <a:pt x="151" y="89"/>
                </a:lnTo>
                <a:lnTo>
                  <a:pt x="149" y="96"/>
                </a:lnTo>
                <a:lnTo>
                  <a:pt x="149" y="101"/>
                </a:lnTo>
                <a:lnTo>
                  <a:pt x="151" y="98"/>
                </a:lnTo>
                <a:lnTo>
                  <a:pt x="151" y="96"/>
                </a:lnTo>
                <a:lnTo>
                  <a:pt x="151" y="94"/>
                </a:lnTo>
                <a:lnTo>
                  <a:pt x="154" y="94"/>
                </a:lnTo>
                <a:lnTo>
                  <a:pt x="154" y="96"/>
                </a:lnTo>
                <a:lnTo>
                  <a:pt x="154" y="98"/>
                </a:lnTo>
                <a:lnTo>
                  <a:pt x="158" y="103"/>
                </a:lnTo>
                <a:lnTo>
                  <a:pt x="158" y="105"/>
                </a:lnTo>
                <a:lnTo>
                  <a:pt x="158" y="108"/>
                </a:lnTo>
                <a:lnTo>
                  <a:pt x="158" y="110"/>
                </a:lnTo>
                <a:lnTo>
                  <a:pt x="156" y="112"/>
                </a:lnTo>
                <a:lnTo>
                  <a:pt x="154" y="112"/>
                </a:lnTo>
                <a:lnTo>
                  <a:pt x="151" y="112"/>
                </a:lnTo>
                <a:lnTo>
                  <a:pt x="151" y="110"/>
                </a:lnTo>
                <a:lnTo>
                  <a:pt x="154" y="108"/>
                </a:lnTo>
                <a:lnTo>
                  <a:pt x="154" y="105"/>
                </a:lnTo>
                <a:lnTo>
                  <a:pt x="151" y="103"/>
                </a:lnTo>
                <a:lnTo>
                  <a:pt x="149" y="105"/>
                </a:lnTo>
                <a:lnTo>
                  <a:pt x="147" y="103"/>
                </a:lnTo>
                <a:lnTo>
                  <a:pt x="147" y="101"/>
                </a:lnTo>
                <a:lnTo>
                  <a:pt x="147" y="98"/>
                </a:lnTo>
                <a:lnTo>
                  <a:pt x="147" y="96"/>
                </a:lnTo>
                <a:lnTo>
                  <a:pt x="147" y="94"/>
                </a:lnTo>
                <a:lnTo>
                  <a:pt x="149" y="89"/>
                </a:lnTo>
                <a:lnTo>
                  <a:pt x="149" y="87"/>
                </a:lnTo>
                <a:lnTo>
                  <a:pt x="149" y="84"/>
                </a:lnTo>
                <a:lnTo>
                  <a:pt x="147" y="84"/>
                </a:lnTo>
                <a:lnTo>
                  <a:pt x="144" y="84"/>
                </a:lnTo>
                <a:lnTo>
                  <a:pt x="144" y="82"/>
                </a:lnTo>
                <a:lnTo>
                  <a:pt x="142" y="80"/>
                </a:lnTo>
                <a:lnTo>
                  <a:pt x="142" y="75"/>
                </a:lnTo>
                <a:lnTo>
                  <a:pt x="151" y="66"/>
                </a:lnTo>
                <a:lnTo>
                  <a:pt x="151" y="63"/>
                </a:lnTo>
                <a:lnTo>
                  <a:pt x="154" y="63"/>
                </a:lnTo>
                <a:lnTo>
                  <a:pt x="156" y="63"/>
                </a:lnTo>
                <a:lnTo>
                  <a:pt x="156" y="66"/>
                </a:lnTo>
                <a:close/>
                <a:moveTo>
                  <a:pt x="142" y="54"/>
                </a:moveTo>
                <a:lnTo>
                  <a:pt x="144" y="54"/>
                </a:lnTo>
                <a:lnTo>
                  <a:pt x="144" y="52"/>
                </a:lnTo>
                <a:lnTo>
                  <a:pt x="144" y="54"/>
                </a:lnTo>
                <a:lnTo>
                  <a:pt x="144" y="56"/>
                </a:lnTo>
                <a:lnTo>
                  <a:pt x="142" y="56"/>
                </a:lnTo>
                <a:lnTo>
                  <a:pt x="140" y="56"/>
                </a:lnTo>
                <a:lnTo>
                  <a:pt x="140" y="54"/>
                </a:lnTo>
                <a:lnTo>
                  <a:pt x="137" y="52"/>
                </a:lnTo>
                <a:lnTo>
                  <a:pt x="137" y="49"/>
                </a:lnTo>
                <a:lnTo>
                  <a:pt x="140" y="47"/>
                </a:lnTo>
                <a:lnTo>
                  <a:pt x="140" y="45"/>
                </a:lnTo>
                <a:lnTo>
                  <a:pt x="142" y="45"/>
                </a:lnTo>
                <a:lnTo>
                  <a:pt x="144" y="42"/>
                </a:lnTo>
                <a:lnTo>
                  <a:pt x="144" y="45"/>
                </a:lnTo>
                <a:lnTo>
                  <a:pt x="144" y="47"/>
                </a:lnTo>
                <a:lnTo>
                  <a:pt x="142" y="49"/>
                </a:lnTo>
                <a:lnTo>
                  <a:pt x="142" y="52"/>
                </a:lnTo>
                <a:lnTo>
                  <a:pt x="142" y="54"/>
                </a:lnTo>
                <a:close/>
                <a:moveTo>
                  <a:pt x="154" y="49"/>
                </a:moveTo>
                <a:lnTo>
                  <a:pt x="154" y="47"/>
                </a:lnTo>
                <a:lnTo>
                  <a:pt x="154" y="45"/>
                </a:lnTo>
                <a:lnTo>
                  <a:pt x="154" y="42"/>
                </a:lnTo>
                <a:lnTo>
                  <a:pt x="156" y="42"/>
                </a:lnTo>
                <a:lnTo>
                  <a:pt x="156" y="45"/>
                </a:lnTo>
                <a:lnTo>
                  <a:pt x="156" y="47"/>
                </a:lnTo>
                <a:lnTo>
                  <a:pt x="154" y="49"/>
                </a:lnTo>
                <a:close/>
                <a:moveTo>
                  <a:pt x="135" y="45"/>
                </a:moveTo>
                <a:lnTo>
                  <a:pt x="133" y="47"/>
                </a:lnTo>
                <a:lnTo>
                  <a:pt x="133" y="49"/>
                </a:lnTo>
                <a:lnTo>
                  <a:pt x="135" y="49"/>
                </a:lnTo>
                <a:lnTo>
                  <a:pt x="135" y="52"/>
                </a:lnTo>
                <a:lnTo>
                  <a:pt x="133" y="52"/>
                </a:lnTo>
                <a:lnTo>
                  <a:pt x="130" y="49"/>
                </a:lnTo>
                <a:lnTo>
                  <a:pt x="130" y="47"/>
                </a:lnTo>
                <a:lnTo>
                  <a:pt x="128" y="47"/>
                </a:lnTo>
                <a:lnTo>
                  <a:pt x="128" y="45"/>
                </a:lnTo>
                <a:lnTo>
                  <a:pt x="126" y="45"/>
                </a:lnTo>
                <a:lnTo>
                  <a:pt x="126" y="42"/>
                </a:lnTo>
                <a:lnTo>
                  <a:pt x="126" y="40"/>
                </a:lnTo>
                <a:lnTo>
                  <a:pt x="126" y="35"/>
                </a:lnTo>
                <a:lnTo>
                  <a:pt x="126" y="33"/>
                </a:lnTo>
                <a:lnTo>
                  <a:pt x="128" y="33"/>
                </a:lnTo>
                <a:lnTo>
                  <a:pt x="130" y="33"/>
                </a:lnTo>
                <a:lnTo>
                  <a:pt x="133" y="35"/>
                </a:lnTo>
                <a:lnTo>
                  <a:pt x="133" y="38"/>
                </a:lnTo>
                <a:lnTo>
                  <a:pt x="135" y="40"/>
                </a:lnTo>
                <a:lnTo>
                  <a:pt x="135" y="42"/>
                </a:lnTo>
                <a:lnTo>
                  <a:pt x="137" y="45"/>
                </a:lnTo>
                <a:lnTo>
                  <a:pt x="135" y="45"/>
                </a:lnTo>
                <a:close/>
                <a:moveTo>
                  <a:pt x="149" y="31"/>
                </a:moveTo>
                <a:lnTo>
                  <a:pt x="156" y="35"/>
                </a:lnTo>
                <a:lnTo>
                  <a:pt x="154" y="38"/>
                </a:lnTo>
                <a:lnTo>
                  <a:pt x="151" y="38"/>
                </a:lnTo>
                <a:lnTo>
                  <a:pt x="149" y="40"/>
                </a:lnTo>
                <a:lnTo>
                  <a:pt x="149" y="38"/>
                </a:lnTo>
                <a:lnTo>
                  <a:pt x="147" y="35"/>
                </a:lnTo>
                <a:lnTo>
                  <a:pt x="147" y="33"/>
                </a:lnTo>
                <a:lnTo>
                  <a:pt x="147" y="31"/>
                </a:lnTo>
                <a:lnTo>
                  <a:pt x="144" y="33"/>
                </a:lnTo>
                <a:lnTo>
                  <a:pt x="147" y="40"/>
                </a:lnTo>
                <a:lnTo>
                  <a:pt x="144" y="40"/>
                </a:lnTo>
                <a:lnTo>
                  <a:pt x="142" y="40"/>
                </a:lnTo>
                <a:lnTo>
                  <a:pt x="142" y="38"/>
                </a:lnTo>
                <a:lnTo>
                  <a:pt x="142" y="35"/>
                </a:lnTo>
                <a:lnTo>
                  <a:pt x="140" y="35"/>
                </a:lnTo>
                <a:lnTo>
                  <a:pt x="140" y="33"/>
                </a:lnTo>
                <a:lnTo>
                  <a:pt x="140" y="35"/>
                </a:lnTo>
                <a:lnTo>
                  <a:pt x="137" y="38"/>
                </a:lnTo>
                <a:lnTo>
                  <a:pt x="137" y="35"/>
                </a:lnTo>
                <a:lnTo>
                  <a:pt x="137" y="33"/>
                </a:lnTo>
                <a:lnTo>
                  <a:pt x="140" y="31"/>
                </a:lnTo>
                <a:lnTo>
                  <a:pt x="142" y="31"/>
                </a:lnTo>
                <a:lnTo>
                  <a:pt x="144" y="28"/>
                </a:lnTo>
                <a:lnTo>
                  <a:pt x="147" y="28"/>
                </a:lnTo>
                <a:lnTo>
                  <a:pt x="149" y="31"/>
                </a:lnTo>
                <a:close/>
                <a:moveTo>
                  <a:pt x="163" y="40"/>
                </a:moveTo>
                <a:lnTo>
                  <a:pt x="160" y="40"/>
                </a:lnTo>
                <a:lnTo>
                  <a:pt x="160" y="38"/>
                </a:lnTo>
                <a:lnTo>
                  <a:pt x="160" y="35"/>
                </a:lnTo>
                <a:lnTo>
                  <a:pt x="158" y="33"/>
                </a:lnTo>
                <a:lnTo>
                  <a:pt x="158" y="31"/>
                </a:lnTo>
                <a:lnTo>
                  <a:pt x="160" y="31"/>
                </a:lnTo>
                <a:lnTo>
                  <a:pt x="160" y="33"/>
                </a:lnTo>
                <a:lnTo>
                  <a:pt x="160" y="35"/>
                </a:lnTo>
                <a:lnTo>
                  <a:pt x="163" y="38"/>
                </a:lnTo>
                <a:lnTo>
                  <a:pt x="163" y="40"/>
                </a:lnTo>
                <a:close/>
                <a:moveTo>
                  <a:pt x="147" y="0"/>
                </a:moveTo>
                <a:lnTo>
                  <a:pt x="142" y="0"/>
                </a:lnTo>
                <a:lnTo>
                  <a:pt x="144" y="0"/>
                </a:lnTo>
                <a:lnTo>
                  <a:pt x="147" y="0"/>
                </a:lnTo>
                <a:close/>
                <a:moveTo>
                  <a:pt x="163" y="5"/>
                </a:moveTo>
                <a:lnTo>
                  <a:pt x="170" y="7"/>
                </a:lnTo>
                <a:lnTo>
                  <a:pt x="184" y="12"/>
                </a:lnTo>
                <a:lnTo>
                  <a:pt x="198" y="17"/>
                </a:lnTo>
                <a:lnTo>
                  <a:pt x="209" y="21"/>
                </a:lnTo>
                <a:lnTo>
                  <a:pt x="223" y="24"/>
                </a:lnTo>
                <a:lnTo>
                  <a:pt x="237" y="28"/>
                </a:lnTo>
                <a:lnTo>
                  <a:pt x="251" y="33"/>
                </a:lnTo>
                <a:lnTo>
                  <a:pt x="263" y="35"/>
                </a:lnTo>
                <a:lnTo>
                  <a:pt x="277" y="40"/>
                </a:lnTo>
                <a:lnTo>
                  <a:pt x="291" y="45"/>
                </a:lnTo>
                <a:lnTo>
                  <a:pt x="305" y="49"/>
                </a:lnTo>
                <a:lnTo>
                  <a:pt x="316" y="52"/>
                </a:lnTo>
                <a:lnTo>
                  <a:pt x="330" y="56"/>
                </a:lnTo>
                <a:lnTo>
                  <a:pt x="344" y="59"/>
                </a:lnTo>
                <a:lnTo>
                  <a:pt x="358" y="63"/>
                </a:lnTo>
                <a:lnTo>
                  <a:pt x="372" y="68"/>
                </a:lnTo>
                <a:lnTo>
                  <a:pt x="384" y="70"/>
                </a:lnTo>
                <a:lnTo>
                  <a:pt x="398" y="75"/>
                </a:lnTo>
                <a:lnTo>
                  <a:pt x="412" y="77"/>
                </a:lnTo>
                <a:lnTo>
                  <a:pt x="426" y="82"/>
                </a:lnTo>
                <a:lnTo>
                  <a:pt x="440" y="84"/>
                </a:lnTo>
                <a:lnTo>
                  <a:pt x="451" y="89"/>
                </a:lnTo>
                <a:lnTo>
                  <a:pt x="465" y="91"/>
                </a:lnTo>
                <a:lnTo>
                  <a:pt x="479" y="96"/>
                </a:lnTo>
                <a:lnTo>
                  <a:pt x="493" y="98"/>
                </a:lnTo>
                <a:lnTo>
                  <a:pt x="507" y="103"/>
                </a:lnTo>
                <a:lnTo>
                  <a:pt x="514" y="105"/>
                </a:lnTo>
                <a:lnTo>
                  <a:pt x="510" y="119"/>
                </a:lnTo>
                <a:lnTo>
                  <a:pt x="507" y="133"/>
                </a:lnTo>
                <a:lnTo>
                  <a:pt x="503" y="149"/>
                </a:lnTo>
                <a:lnTo>
                  <a:pt x="500" y="163"/>
                </a:lnTo>
                <a:lnTo>
                  <a:pt x="496" y="177"/>
                </a:lnTo>
                <a:lnTo>
                  <a:pt x="491" y="191"/>
                </a:lnTo>
                <a:lnTo>
                  <a:pt x="489" y="208"/>
                </a:lnTo>
                <a:lnTo>
                  <a:pt x="484" y="222"/>
                </a:lnTo>
                <a:lnTo>
                  <a:pt x="482" y="238"/>
                </a:lnTo>
                <a:lnTo>
                  <a:pt x="477" y="252"/>
                </a:lnTo>
                <a:lnTo>
                  <a:pt x="475" y="266"/>
                </a:lnTo>
                <a:lnTo>
                  <a:pt x="470" y="282"/>
                </a:lnTo>
                <a:lnTo>
                  <a:pt x="465" y="296"/>
                </a:lnTo>
                <a:lnTo>
                  <a:pt x="463" y="312"/>
                </a:lnTo>
                <a:lnTo>
                  <a:pt x="458" y="329"/>
                </a:lnTo>
                <a:lnTo>
                  <a:pt x="456" y="343"/>
                </a:lnTo>
                <a:lnTo>
                  <a:pt x="454" y="345"/>
                </a:lnTo>
                <a:lnTo>
                  <a:pt x="454" y="347"/>
                </a:lnTo>
                <a:lnTo>
                  <a:pt x="454" y="350"/>
                </a:lnTo>
                <a:lnTo>
                  <a:pt x="456" y="354"/>
                </a:lnTo>
                <a:lnTo>
                  <a:pt x="456" y="359"/>
                </a:lnTo>
                <a:lnTo>
                  <a:pt x="456" y="361"/>
                </a:lnTo>
                <a:lnTo>
                  <a:pt x="456" y="366"/>
                </a:lnTo>
                <a:lnTo>
                  <a:pt x="458" y="368"/>
                </a:lnTo>
                <a:lnTo>
                  <a:pt x="456" y="371"/>
                </a:lnTo>
                <a:lnTo>
                  <a:pt x="456" y="373"/>
                </a:lnTo>
                <a:lnTo>
                  <a:pt x="454" y="373"/>
                </a:lnTo>
                <a:lnTo>
                  <a:pt x="451" y="375"/>
                </a:lnTo>
                <a:lnTo>
                  <a:pt x="451" y="378"/>
                </a:lnTo>
                <a:lnTo>
                  <a:pt x="454" y="382"/>
                </a:lnTo>
                <a:lnTo>
                  <a:pt x="456" y="387"/>
                </a:lnTo>
                <a:lnTo>
                  <a:pt x="447" y="385"/>
                </a:lnTo>
                <a:lnTo>
                  <a:pt x="437" y="382"/>
                </a:lnTo>
                <a:lnTo>
                  <a:pt x="430" y="380"/>
                </a:lnTo>
                <a:lnTo>
                  <a:pt x="421" y="378"/>
                </a:lnTo>
                <a:lnTo>
                  <a:pt x="414" y="375"/>
                </a:lnTo>
                <a:lnTo>
                  <a:pt x="405" y="373"/>
                </a:lnTo>
                <a:lnTo>
                  <a:pt x="396" y="373"/>
                </a:lnTo>
                <a:lnTo>
                  <a:pt x="389" y="371"/>
                </a:lnTo>
                <a:lnTo>
                  <a:pt x="379" y="368"/>
                </a:lnTo>
                <a:lnTo>
                  <a:pt x="372" y="366"/>
                </a:lnTo>
                <a:lnTo>
                  <a:pt x="363" y="364"/>
                </a:lnTo>
                <a:lnTo>
                  <a:pt x="354" y="361"/>
                </a:lnTo>
                <a:lnTo>
                  <a:pt x="347" y="359"/>
                </a:lnTo>
                <a:lnTo>
                  <a:pt x="337" y="357"/>
                </a:lnTo>
                <a:lnTo>
                  <a:pt x="330" y="354"/>
                </a:lnTo>
                <a:lnTo>
                  <a:pt x="321" y="352"/>
                </a:lnTo>
                <a:lnTo>
                  <a:pt x="319" y="352"/>
                </a:lnTo>
                <a:lnTo>
                  <a:pt x="314" y="354"/>
                </a:lnTo>
                <a:lnTo>
                  <a:pt x="309" y="354"/>
                </a:lnTo>
                <a:lnTo>
                  <a:pt x="295" y="350"/>
                </a:lnTo>
                <a:lnTo>
                  <a:pt x="288" y="350"/>
                </a:lnTo>
                <a:lnTo>
                  <a:pt x="286" y="350"/>
                </a:lnTo>
                <a:lnTo>
                  <a:pt x="282" y="347"/>
                </a:lnTo>
                <a:lnTo>
                  <a:pt x="279" y="347"/>
                </a:lnTo>
                <a:lnTo>
                  <a:pt x="277" y="347"/>
                </a:lnTo>
                <a:lnTo>
                  <a:pt x="275" y="350"/>
                </a:lnTo>
                <a:lnTo>
                  <a:pt x="272" y="352"/>
                </a:lnTo>
                <a:lnTo>
                  <a:pt x="254" y="350"/>
                </a:lnTo>
                <a:lnTo>
                  <a:pt x="242" y="352"/>
                </a:lnTo>
                <a:lnTo>
                  <a:pt x="240" y="350"/>
                </a:lnTo>
                <a:lnTo>
                  <a:pt x="237" y="352"/>
                </a:lnTo>
                <a:lnTo>
                  <a:pt x="235" y="352"/>
                </a:lnTo>
                <a:lnTo>
                  <a:pt x="233" y="354"/>
                </a:lnTo>
                <a:lnTo>
                  <a:pt x="230" y="354"/>
                </a:lnTo>
                <a:lnTo>
                  <a:pt x="228" y="352"/>
                </a:lnTo>
                <a:lnTo>
                  <a:pt x="223" y="352"/>
                </a:lnTo>
                <a:lnTo>
                  <a:pt x="223" y="354"/>
                </a:lnTo>
                <a:lnTo>
                  <a:pt x="221" y="352"/>
                </a:lnTo>
                <a:lnTo>
                  <a:pt x="219" y="352"/>
                </a:lnTo>
                <a:lnTo>
                  <a:pt x="216" y="352"/>
                </a:lnTo>
                <a:lnTo>
                  <a:pt x="207" y="347"/>
                </a:lnTo>
                <a:lnTo>
                  <a:pt x="205" y="347"/>
                </a:lnTo>
                <a:lnTo>
                  <a:pt x="202" y="347"/>
                </a:lnTo>
                <a:lnTo>
                  <a:pt x="202" y="350"/>
                </a:lnTo>
                <a:lnTo>
                  <a:pt x="200" y="350"/>
                </a:lnTo>
                <a:lnTo>
                  <a:pt x="193" y="350"/>
                </a:lnTo>
                <a:lnTo>
                  <a:pt x="191" y="350"/>
                </a:lnTo>
                <a:lnTo>
                  <a:pt x="188" y="350"/>
                </a:lnTo>
                <a:lnTo>
                  <a:pt x="186" y="350"/>
                </a:lnTo>
                <a:lnTo>
                  <a:pt x="184" y="350"/>
                </a:lnTo>
                <a:lnTo>
                  <a:pt x="181" y="347"/>
                </a:lnTo>
                <a:lnTo>
                  <a:pt x="179" y="347"/>
                </a:lnTo>
                <a:lnTo>
                  <a:pt x="177" y="347"/>
                </a:lnTo>
                <a:lnTo>
                  <a:pt x="170" y="347"/>
                </a:lnTo>
                <a:lnTo>
                  <a:pt x="167" y="345"/>
                </a:lnTo>
                <a:lnTo>
                  <a:pt x="167" y="343"/>
                </a:lnTo>
                <a:lnTo>
                  <a:pt x="167" y="340"/>
                </a:lnTo>
                <a:lnTo>
                  <a:pt x="167" y="338"/>
                </a:lnTo>
                <a:lnTo>
                  <a:pt x="163" y="336"/>
                </a:lnTo>
                <a:lnTo>
                  <a:pt x="144" y="329"/>
                </a:lnTo>
                <a:lnTo>
                  <a:pt x="135" y="329"/>
                </a:lnTo>
                <a:lnTo>
                  <a:pt x="130" y="326"/>
                </a:lnTo>
                <a:lnTo>
                  <a:pt x="128" y="326"/>
                </a:lnTo>
                <a:lnTo>
                  <a:pt x="126" y="326"/>
                </a:lnTo>
                <a:lnTo>
                  <a:pt x="121" y="329"/>
                </a:lnTo>
                <a:lnTo>
                  <a:pt x="116" y="329"/>
                </a:lnTo>
                <a:lnTo>
                  <a:pt x="105" y="331"/>
                </a:lnTo>
                <a:lnTo>
                  <a:pt x="98" y="331"/>
                </a:lnTo>
                <a:lnTo>
                  <a:pt x="95" y="331"/>
                </a:lnTo>
                <a:lnTo>
                  <a:pt x="91" y="326"/>
                </a:lnTo>
                <a:lnTo>
                  <a:pt x="86" y="324"/>
                </a:lnTo>
                <a:lnTo>
                  <a:pt x="84" y="324"/>
                </a:lnTo>
                <a:lnTo>
                  <a:pt x="81" y="322"/>
                </a:lnTo>
                <a:lnTo>
                  <a:pt x="79" y="319"/>
                </a:lnTo>
                <a:lnTo>
                  <a:pt x="77" y="319"/>
                </a:lnTo>
                <a:lnTo>
                  <a:pt x="72" y="317"/>
                </a:lnTo>
                <a:lnTo>
                  <a:pt x="70" y="315"/>
                </a:lnTo>
                <a:lnTo>
                  <a:pt x="70" y="312"/>
                </a:lnTo>
                <a:lnTo>
                  <a:pt x="67" y="312"/>
                </a:lnTo>
                <a:lnTo>
                  <a:pt x="67" y="310"/>
                </a:lnTo>
                <a:lnTo>
                  <a:pt x="67" y="308"/>
                </a:lnTo>
                <a:lnTo>
                  <a:pt x="70" y="305"/>
                </a:lnTo>
                <a:lnTo>
                  <a:pt x="70" y="303"/>
                </a:lnTo>
                <a:lnTo>
                  <a:pt x="70" y="301"/>
                </a:lnTo>
                <a:lnTo>
                  <a:pt x="70" y="296"/>
                </a:lnTo>
                <a:lnTo>
                  <a:pt x="70" y="294"/>
                </a:lnTo>
                <a:lnTo>
                  <a:pt x="72" y="294"/>
                </a:lnTo>
                <a:lnTo>
                  <a:pt x="72" y="291"/>
                </a:lnTo>
                <a:lnTo>
                  <a:pt x="72" y="287"/>
                </a:lnTo>
                <a:lnTo>
                  <a:pt x="72" y="282"/>
                </a:lnTo>
                <a:lnTo>
                  <a:pt x="72" y="280"/>
                </a:lnTo>
                <a:lnTo>
                  <a:pt x="72" y="277"/>
                </a:lnTo>
                <a:lnTo>
                  <a:pt x="72" y="275"/>
                </a:lnTo>
                <a:lnTo>
                  <a:pt x="72" y="273"/>
                </a:lnTo>
                <a:lnTo>
                  <a:pt x="70" y="270"/>
                </a:lnTo>
                <a:lnTo>
                  <a:pt x="70" y="268"/>
                </a:lnTo>
                <a:lnTo>
                  <a:pt x="70" y="266"/>
                </a:lnTo>
                <a:lnTo>
                  <a:pt x="67" y="264"/>
                </a:lnTo>
                <a:lnTo>
                  <a:pt x="65" y="264"/>
                </a:lnTo>
                <a:lnTo>
                  <a:pt x="63" y="261"/>
                </a:lnTo>
                <a:lnTo>
                  <a:pt x="60" y="259"/>
                </a:lnTo>
                <a:lnTo>
                  <a:pt x="60" y="257"/>
                </a:lnTo>
                <a:lnTo>
                  <a:pt x="56" y="257"/>
                </a:lnTo>
                <a:lnTo>
                  <a:pt x="53" y="254"/>
                </a:lnTo>
                <a:lnTo>
                  <a:pt x="51" y="257"/>
                </a:lnTo>
                <a:lnTo>
                  <a:pt x="49" y="257"/>
                </a:lnTo>
                <a:lnTo>
                  <a:pt x="46" y="257"/>
                </a:lnTo>
                <a:lnTo>
                  <a:pt x="44" y="254"/>
                </a:lnTo>
                <a:lnTo>
                  <a:pt x="42" y="250"/>
                </a:lnTo>
                <a:lnTo>
                  <a:pt x="42" y="247"/>
                </a:lnTo>
                <a:lnTo>
                  <a:pt x="42" y="245"/>
                </a:lnTo>
                <a:lnTo>
                  <a:pt x="39" y="243"/>
                </a:lnTo>
                <a:lnTo>
                  <a:pt x="39" y="240"/>
                </a:lnTo>
                <a:lnTo>
                  <a:pt x="30" y="240"/>
                </a:lnTo>
                <a:lnTo>
                  <a:pt x="28" y="238"/>
                </a:lnTo>
                <a:lnTo>
                  <a:pt x="28" y="236"/>
                </a:lnTo>
                <a:lnTo>
                  <a:pt x="26" y="233"/>
                </a:lnTo>
                <a:lnTo>
                  <a:pt x="23" y="233"/>
                </a:lnTo>
                <a:lnTo>
                  <a:pt x="21" y="233"/>
                </a:lnTo>
                <a:lnTo>
                  <a:pt x="21" y="236"/>
                </a:lnTo>
                <a:lnTo>
                  <a:pt x="19" y="233"/>
                </a:lnTo>
                <a:lnTo>
                  <a:pt x="16" y="233"/>
                </a:lnTo>
                <a:lnTo>
                  <a:pt x="16" y="236"/>
                </a:lnTo>
                <a:lnTo>
                  <a:pt x="14" y="233"/>
                </a:lnTo>
                <a:lnTo>
                  <a:pt x="14" y="236"/>
                </a:lnTo>
                <a:lnTo>
                  <a:pt x="12" y="236"/>
                </a:lnTo>
                <a:lnTo>
                  <a:pt x="9" y="233"/>
                </a:lnTo>
                <a:lnTo>
                  <a:pt x="9" y="231"/>
                </a:lnTo>
                <a:lnTo>
                  <a:pt x="9" y="229"/>
                </a:lnTo>
                <a:lnTo>
                  <a:pt x="7" y="226"/>
                </a:lnTo>
                <a:lnTo>
                  <a:pt x="5" y="226"/>
                </a:lnTo>
                <a:lnTo>
                  <a:pt x="2" y="229"/>
                </a:lnTo>
                <a:lnTo>
                  <a:pt x="5" y="229"/>
                </a:lnTo>
                <a:lnTo>
                  <a:pt x="2" y="229"/>
                </a:lnTo>
                <a:lnTo>
                  <a:pt x="0" y="229"/>
                </a:lnTo>
                <a:lnTo>
                  <a:pt x="2" y="229"/>
                </a:lnTo>
                <a:lnTo>
                  <a:pt x="2" y="226"/>
                </a:lnTo>
                <a:lnTo>
                  <a:pt x="2" y="224"/>
                </a:lnTo>
                <a:lnTo>
                  <a:pt x="5" y="222"/>
                </a:lnTo>
                <a:lnTo>
                  <a:pt x="5" y="219"/>
                </a:lnTo>
                <a:lnTo>
                  <a:pt x="7" y="215"/>
                </a:lnTo>
                <a:lnTo>
                  <a:pt x="12" y="198"/>
                </a:lnTo>
                <a:lnTo>
                  <a:pt x="12" y="196"/>
                </a:lnTo>
                <a:lnTo>
                  <a:pt x="14" y="194"/>
                </a:lnTo>
                <a:lnTo>
                  <a:pt x="14" y="196"/>
                </a:lnTo>
                <a:lnTo>
                  <a:pt x="14" y="198"/>
                </a:lnTo>
                <a:lnTo>
                  <a:pt x="14" y="201"/>
                </a:lnTo>
                <a:lnTo>
                  <a:pt x="14" y="203"/>
                </a:lnTo>
                <a:lnTo>
                  <a:pt x="12" y="210"/>
                </a:lnTo>
                <a:lnTo>
                  <a:pt x="9" y="212"/>
                </a:lnTo>
                <a:lnTo>
                  <a:pt x="9" y="217"/>
                </a:lnTo>
                <a:lnTo>
                  <a:pt x="9" y="219"/>
                </a:lnTo>
                <a:lnTo>
                  <a:pt x="12" y="222"/>
                </a:lnTo>
                <a:lnTo>
                  <a:pt x="14" y="219"/>
                </a:lnTo>
                <a:lnTo>
                  <a:pt x="16" y="217"/>
                </a:lnTo>
                <a:lnTo>
                  <a:pt x="19" y="219"/>
                </a:lnTo>
                <a:lnTo>
                  <a:pt x="19" y="222"/>
                </a:lnTo>
                <a:lnTo>
                  <a:pt x="21" y="219"/>
                </a:lnTo>
                <a:lnTo>
                  <a:pt x="19" y="219"/>
                </a:lnTo>
                <a:lnTo>
                  <a:pt x="19" y="217"/>
                </a:lnTo>
                <a:lnTo>
                  <a:pt x="16" y="217"/>
                </a:lnTo>
                <a:lnTo>
                  <a:pt x="19" y="215"/>
                </a:lnTo>
                <a:lnTo>
                  <a:pt x="16" y="215"/>
                </a:lnTo>
                <a:lnTo>
                  <a:pt x="16" y="212"/>
                </a:lnTo>
                <a:lnTo>
                  <a:pt x="19" y="210"/>
                </a:lnTo>
                <a:lnTo>
                  <a:pt x="21" y="210"/>
                </a:lnTo>
                <a:lnTo>
                  <a:pt x="21" y="208"/>
                </a:lnTo>
                <a:lnTo>
                  <a:pt x="21" y="205"/>
                </a:lnTo>
                <a:lnTo>
                  <a:pt x="21" y="203"/>
                </a:lnTo>
                <a:lnTo>
                  <a:pt x="19" y="201"/>
                </a:lnTo>
                <a:lnTo>
                  <a:pt x="19" y="198"/>
                </a:lnTo>
                <a:lnTo>
                  <a:pt x="21" y="201"/>
                </a:lnTo>
                <a:lnTo>
                  <a:pt x="23" y="203"/>
                </a:lnTo>
                <a:lnTo>
                  <a:pt x="21" y="198"/>
                </a:lnTo>
                <a:lnTo>
                  <a:pt x="23" y="196"/>
                </a:lnTo>
                <a:lnTo>
                  <a:pt x="23" y="194"/>
                </a:lnTo>
                <a:lnTo>
                  <a:pt x="26" y="194"/>
                </a:lnTo>
                <a:lnTo>
                  <a:pt x="28" y="194"/>
                </a:lnTo>
                <a:lnTo>
                  <a:pt x="30" y="196"/>
                </a:lnTo>
                <a:lnTo>
                  <a:pt x="30" y="198"/>
                </a:lnTo>
                <a:lnTo>
                  <a:pt x="32" y="198"/>
                </a:lnTo>
                <a:lnTo>
                  <a:pt x="30" y="196"/>
                </a:lnTo>
                <a:lnTo>
                  <a:pt x="30" y="194"/>
                </a:lnTo>
                <a:lnTo>
                  <a:pt x="28" y="191"/>
                </a:lnTo>
                <a:lnTo>
                  <a:pt x="28" y="189"/>
                </a:lnTo>
                <a:lnTo>
                  <a:pt x="26" y="189"/>
                </a:lnTo>
                <a:lnTo>
                  <a:pt x="26" y="191"/>
                </a:lnTo>
                <a:lnTo>
                  <a:pt x="23" y="189"/>
                </a:lnTo>
                <a:lnTo>
                  <a:pt x="21" y="189"/>
                </a:lnTo>
                <a:lnTo>
                  <a:pt x="21" y="191"/>
                </a:lnTo>
                <a:lnTo>
                  <a:pt x="19" y="191"/>
                </a:lnTo>
                <a:lnTo>
                  <a:pt x="19" y="189"/>
                </a:lnTo>
                <a:lnTo>
                  <a:pt x="16" y="187"/>
                </a:lnTo>
                <a:lnTo>
                  <a:pt x="14" y="184"/>
                </a:lnTo>
                <a:lnTo>
                  <a:pt x="16" y="180"/>
                </a:lnTo>
                <a:lnTo>
                  <a:pt x="16" y="175"/>
                </a:lnTo>
                <a:lnTo>
                  <a:pt x="16" y="170"/>
                </a:lnTo>
                <a:lnTo>
                  <a:pt x="19" y="170"/>
                </a:lnTo>
                <a:lnTo>
                  <a:pt x="19" y="173"/>
                </a:lnTo>
                <a:lnTo>
                  <a:pt x="19" y="175"/>
                </a:lnTo>
                <a:lnTo>
                  <a:pt x="19" y="177"/>
                </a:lnTo>
                <a:lnTo>
                  <a:pt x="21" y="177"/>
                </a:lnTo>
                <a:lnTo>
                  <a:pt x="21" y="180"/>
                </a:lnTo>
                <a:lnTo>
                  <a:pt x="23" y="177"/>
                </a:lnTo>
                <a:lnTo>
                  <a:pt x="23" y="175"/>
                </a:lnTo>
                <a:lnTo>
                  <a:pt x="21" y="175"/>
                </a:lnTo>
                <a:lnTo>
                  <a:pt x="21" y="173"/>
                </a:lnTo>
                <a:lnTo>
                  <a:pt x="23" y="173"/>
                </a:lnTo>
                <a:lnTo>
                  <a:pt x="26" y="173"/>
                </a:lnTo>
                <a:lnTo>
                  <a:pt x="28" y="173"/>
                </a:lnTo>
                <a:lnTo>
                  <a:pt x="32" y="170"/>
                </a:lnTo>
                <a:lnTo>
                  <a:pt x="37" y="170"/>
                </a:lnTo>
                <a:lnTo>
                  <a:pt x="35" y="170"/>
                </a:lnTo>
                <a:lnTo>
                  <a:pt x="30" y="168"/>
                </a:lnTo>
                <a:lnTo>
                  <a:pt x="32" y="168"/>
                </a:lnTo>
                <a:lnTo>
                  <a:pt x="30" y="166"/>
                </a:lnTo>
                <a:lnTo>
                  <a:pt x="26" y="166"/>
                </a:lnTo>
                <a:lnTo>
                  <a:pt x="26" y="163"/>
                </a:lnTo>
                <a:lnTo>
                  <a:pt x="28" y="163"/>
                </a:lnTo>
                <a:lnTo>
                  <a:pt x="28" y="161"/>
                </a:lnTo>
                <a:lnTo>
                  <a:pt x="26" y="159"/>
                </a:lnTo>
                <a:lnTo>
                  <a:pt x="23" y="159"/>
                </a:lnTo>
                <a:lnTo>
                  <a:pt x="21" y="156"/>
                </a:lnTo>
                <a:lnTo>
                  <a:pt x="19" y="159"/>
                </a:lnTo>
                <a:lnTo>
                  <a:pt x="19" y="161"/>
                </a:lnTo>
                <a:lnTo>
                  <a:pt x="19" y="163"/>
                </a:lnTo>
                <a:lnTo>
                  <a:pt x="19" y="166"/>
                </a:lnTo>
                <a:lnTo>
                  <a:pt x="19" y="168"/>
                </a:lnTo>
                <a:lnTo>
                  <a:pt x="19" y="166"/>
                </a:lnTo>
                <a:lnTo>
                  <a:pt x="16" y="166"/>
                </a:lnTo>
                <a:lnTo>
                  <a:pt x="16" y="168"/>
                </a:lnTo>
                <a:lnTo>
                  <a:pt x="14" y="166"/>
                </a:lnTo>
                <a:lnTo>
                  <a:pt x="16" y="166"/>
                </a:lnTo>
                <a:lnTo>
                  <a:pt x="16" y="163"/>
                </a:lnTo>
                <a:lnTo>
                  <a:pt x="16" y="161"/>
                </a:lnTo>
                <a:lnTo>
                  <a:pt x="19" y="156"/>
                </a:lnTo>
                <a:lnTo>
                  <a:pt x="19" y="154"/>
                </a:lnTo>
                <a:lnTo>
                  <a:pt x="21" y="149"/>
                </a:lnTo>
                <a:lnTo>
                  <a:pt x="21" y="142"/>
                </a:lnTo>
                <a:lnTo>
                  <a:pt x="21" y="138"/>
                </a:lnTo>
                <a:lnTo>
                  <a:pt x="21" y="135"/>
                </a:lnTo>
                <a:lnTo>
                  <a:pt x="21" y="133"/>
                </a:lnTo>
                <a:lnTo>
                  <a:pt x="21" y="131"/>
                </a:lnTo>
                <a:lnTo>
                  <a:pt x="21" y="128"/>
                </a:lnTo>
                <a:lnTo>
                  <a:pt x="21" y="126"/>
                </a:lnTo>
                <a:lnTo>
                  <a:pt x="19" y="126"/>
                </a:lnTo>
                <a:lnTo>
                  <a:pt x="19" y="124"/>
                </a:lnTo>
                <a:lnTo>
                  <a:pt x="21" y="110"/>
                </a:lnTo>
                <a:lnTo>
                  <a:pt x="23" y="108"/>
                </a:lnTo>
                <a:lnTo>
                  <a:pt x="23" y="101"/>
                </a:lnTo>
                <a:lnTo>
                  <a:pt x="23" y="98"/>
                </a:lnTo>
                <a:lnTo>
                  <a:pt x="23" y="91"/>
                </a:lnTo>
                <a:lnTo>
                  <a:pt x="23" y="89"/>
                </a:lnTo>
                <a:lnTo>
                  <a:pt x="26" y="87"/>
                </a:lnTo>
                <a:lnTo>
                  <a:pt x="23" y="87"/>
                </a:lnTo>
                <a:lnTo>
                  <a:pt x="23" y="84"/>
                </a:lnTo>
                <a:lnTo>
                  <a:pt x="23" y="82"/>
                </a:lnTo>
                <a:lnTo>
                  <a:pt x="23" y="80"/>
                </a:lnTo>
                <a:lnTo>
                  <a:pt x="21" y="77"/>
                </a:lnTo>
                <a:lnTo>
                  <a:pt x="19" y="75"/>
                </a:lnTo>
                <a:lnTo>
                  <a:pt x="19" y="73"/>
                </a:lnTo>
                <a:lnTo>
                  <a:pt x="19" y="70"/>
                </a:lnTo>
                <a:lnTo>
                  <a:pt x="16" y="70"/>
                </a:lnTo>
                <a:lnTo>
                  <a:pt x="16" y="68"/>
                </a:lnTo>
                <a:lnTo>
                  <a:pt x="16" y="63"/>
                </a:lnTo>
                <a:lnTo>
                  <a:pt x="16" y="59"/>
                </a:lnTo>
                <a:lnTo>
                  <a:pt x="16" y="56"/>
                </a:lnTo>
                <a:lnTo>
                  <a:pt x="19" y="52"/>
                </a:lnTo>
                <a:lnTo>
                  <a:pt x="19" y="49"/>
                </a:lnTo>
                <a:lnTo>
                  <a:pt x="19" y="45"/>
                </a:lnTo>
                <a:lnTo>
                  <a:pt x="19" y="42"/>
                </a:lnTo>
                <a:lnTo>
                  <a:pt x="21" y="40"/>
                </a:lnTo>
                <a:lnTo>
                  <a:pt x="23" y="38"/>
                </a:lnTo>
                <a:lnTo>
                  <a:pt x="23" y="35"/>
                </a:lnTo>
                <a:lnTo>
                  <a:pt x="26" y="33"/>
                </a:lnTo>
                <a:lnTo>
                  <a:pt x="26" y="31"/>
                </a:lnTo>
                <a:lnTo>
                  <a:pt x="28" y="31"/>
                </a:lnTo>
                <a:lnTo>
                  <a:pt x="28" y="28"/>
                </a:lnTo>
                <a:lnTo>
                  <a:pt x="26" y="28"/>
                </a:lnTo>
                <a:lnTo>
                  <a:pt x="26" y="26"/>
                </a:lnTo>
                <a:lnTo>
                  <a:pt x="26" y="24"/>
                </a:lnTo>
                <a:lnTo>
                  <a:pt x="26" y="21"/>
                </a:lnTo>
                <a:lnTo>
                  <a:pt x="28" y="21"/>
                </a:lnTo>
                <a:lnTo>
                  <a:pt x="30" y="24"/>
                </a:lnTo>
                <a:lnTo>
                  <a:pt x="32" y="26"/>
                </a:lnTo>
                <a:lnTo>
                  <a:pt x="35" y="26"/>
                </a:lnTo>
                <a:lnTo>
                  <a:pt x="37" y="28"/>
                </a:lnTo>
                <a:lnTo>
                  <a:pt x="39" y="33"/>
                </a:lnTo>
                <a:lnTo>
                  <a:pt x="42" y="38"/>
                </a:lnTo>
                <a:lnTo>
                  <a:pt x="46" y="40"/>
                </a:lnTo>
                <a:lnTo>
                  <a:pt x="49" y="42"/>
                </a:lnTo>
                <a:lnTo>
                  <a:pt x="51" y="42"/>
                </a:lnTo>
                <a:lnTo>
                  <a:pt x="51" y="45"/>
                </a:lnTo>
                <a:lnTo>
                  <a:pt x="56" y="47"/>
                </a:lnTo>
                <a:lnTo>
                  <a:pt x="58" y="49"/>
                </a:lnTo>
                <a:lnTo>
                  <a:pt x="58" y="52"/>
                </a:lnTo>
                <a:lnTo>
                  <a:pt x="60" y="54"/>
                </a:lnTo>
                <a:lnTo>
                  <a:pt x="63" y="56"/>
                </a:lnTo>
                <a:lnTo>
                  <a:pt x="65" y="59"/>
                </a:lnTo>
                <a:lnTo>
                  <a:pt x="67" y="59"/>
                </a:lnTo>
                <a:lnTo>
                  <a:pt x="72" y="61"/>
                </a:lnTo>
                <a:lnTo>
                  <a:pt x="74" y="61"/>
                </a:lnTo>
                <a:lnTo>
                  <a:pt x="77" y="63"/>
                </a:lnTo>
                <a:lnTo>
                  <a:pt x="79" y="63"/>
                </a:lnTo>
                <a:lnTo>
                  <a:pt x="81" y="63"/>
                </a:lnTo>
                <a:lnTo>
                  <a:pt x="84" y="66"/>
                </a:lnTo>
                <a:lnTo>
                  <a:pt x="86" y="66"/>
                </a:lnTo>
                <a:lnTo>
                  <a:pt x="88" y="68"/>
                </a:lnTo>
                <a:lnTo>
                  <a:pt x="91" y="68"/>
                </a:lnTo>
                <a:lnTo>
                  <a:pt x="91" y="70"/>
                </a:lnTo>
                <a:lnTo>
                  <a:pt x="93" y="70"/>
                </a:lnTo>
                <a:lnTo>
                  <a:pt x="95" y="70"/>
                </a:lnTo>
                <a:lnTo>
                  <a:pt x="98" y="70"/>
                </a:lnTo>
                <a:lnTo>
                  <a:pt x="100" y="73"/>
                </a:lnTo>
                <a:lnTo>
                  <a:pt x="98" y="70"/>
                </a:lnTo>
                <a:lnTo>
                  <a:pt x="95" y="70"/>
                </a:lnTo>
                <a:lnTo>
                  <a:pt x="95" y="73"/>
                </a:lnTo>
                <a:lnTo>
                  <a:pt x="98" y="73"/>
                </a:lnTo>
                <a:lnTo>
                  <a:pt x="102" y="75"/>
                </a:lnTo>
                <a:lnTo>
                  <a:pt x="105" y="75"/>
                </a:lnTo>
                <a:lnTo>
                  <a:pt x="107" y="77"/>
                </a:lnTo>
                <a:lnTo>
                  <a:pt x="109" y="77"/>
                </a:lnTo>
                <a:lnTo>
                  <a:pt x="114" y="75"/>
                </a:lnTo>
                <a:lnTo>
                  <a:pt x="116" y="73"/>
                </a:lnTo>
                <a:lnTo>
                  <a:pt x="119" y="73"/>
                </a:lnTo>
                <a:lnTo>
                  <a:pt x="116" y="75"/>
                </a:lnTo>
                <a:lnTo>
                  <a:pt x="114" y="75"/>
                </a:lnTo>
                <a:lnTo>
                  <a:pt x="116" y="75"/>
                </a:lnTo>
                <a:lnTo>
                  <a:pt x="116" y="77"/>
                </a:lnTo>
                <a:lnTo>
                  <a:pt x="119" y="80"/>
                </a:lnTo>
                <a:lnTo>
                  <a:pt x="121" y="84"/>
                </a:lnTo>
                <a:lnTo>
                  <a:pt x="119" y="87"/>
                </a:lnTo>
                <a:lnTo>
                  <a:pt x="121" y="89"/>
                </a:lnTo>
                <a:lnTo>
                  <a:pt x="121" y="84"/>
                </a:lnTo>
                <a:lnTo>
                  <a:pt x="123" y="84"/>
                </a:lnTo>
                <a:lnTo>
                  <a:pt x="126" y="84"/>
                </a:lnTo>
                <a:lnTo>
                  <a:pt x="128" y="84"/>
                </a:lnTo>
                <a:lnTo>
                  <a:pt x="128" y="87"/>
                </a:lnTo>
                <a:lnTo>
                  <a:pt x="128" y="89"/>
                </a:lnTo>
                <a:lnTo>
                  <a:pt x="130" y="91"/>
                </a:lnTo>
                <a:lnTo>
                  <a:pt x="130" y="94"/>
                </a:lnTo>
                <a:lnTo>
                  <a:pt x="128" y="96"/>
                </a:lnTo>
                <a:lnTo>
                  <a:pt x="130" y="96"/>
                </a:lnTo>
                <a:lnTo>
                  <a:pt x="133" y="94"/>
                </a:lnTo>
                <a:lnTo>
                  <a:pt x="130" y="91"/>
                </a:lnTo>
                <a:lnTo>
                  <a:pt x="130" y="87"/>
                </a:lnTo>
                <a:lnTo>
                  <a:pt x="130" y="84"/>
                </a:lnTo>
                <a:lnTo>
                  <a:pt x="133" y="84"/>
                </a:lnTo>
                <a:lnTo>
                  <a:pt x="135" y="84"/>
                </a:lnTo>
                <a:lnTo>
                  <a:pt x="137" y="84"/>
                </a:lnTo>
                <a:lnTo>
                  <a:pt x="140" y="87"/>
                </a:lnTo>
                <a:lnTo>
                  <a:pt x="137" y="87"/>
                </a:lnTo>
                <a:lnTo>
                  <a:pt x="135" y="87"/>
                </a:lnTo>
                <a:lnTo>
                  <a:pt x="135" y="89"/>
                </a:lnTo>
                <a:lnTo>
                  <a:pt x="135" y="91"/>
                </a:lnTo>
                <a:lnTo>
                  <a:pt x="135" y="94"/>
                </a:lnTo>
                <a:lnTo>
                  <a:pt x="137" y="98"/>
                </a:lnTo>
                <a:lnTo>
                  <a:pt x="137" y="101"/>
                </a:lnTo>
                <a:lnTo>
                  <a:pt x="137" y="103"/>
                </a:lnTo>
                <a:lnTo>
                  <a:pt x="137" y="105"/>
                </a:lnTo>
                <a:lnTo>
                  <a:pt x="140" y="110"/>
                </a:lnTo>
                <a:lnTo>
                  <a:pt x="140" y="112"/>
                </a:lnTo>
                <a:lnTo>
                  <a:pt x="137" y="110"/>
                </a:lnTo>
                <a:lnTo>
                  <a:pt x="135" y="112"/>
                </a:lnTo>
                <a:lnTo>
                  <a:pt x="135" y="115"/>
                </a:lnTo>
                <a:lnTo>
                  <a:pt x="130" y="117"/>
                </a:lnTo>
                <a:lnTo>
                  <a:pt x="128" y="119"/>
                </a:lnTo>
                <a:lnTo>
                  <a:pt x="126" y="122"/>
                </a:lnTo>
                <a:lnTo>
                  <a:pt x="126" y="124"/>
                </a:lnTo>
                <a:lnTo>
                  <a:pt x="123" y="124"/>
                </a:lnTo>
                <a:lnTo>
                  <a:pt x="123" y="126"/>
                </a:lnTo>
                <a:lnTo>
                  <a:pt x="121" y="126"/>
                </a:lnTo>
                <a:lnTo>
                  <a:pt x="121" y="124"/>
                </a:lnTo>
                <a:lnTo>
                  <a:pt x="123" y="122"/>
                </a:lnTo>
                <a:lnTo>
                  <a:pt x="126" y="117"/>
                </a:lnTo>
                <a:lnTo>
                  <a:pt x="126" y="115"/>
                </a:lnTo>
                <a:lnTo>
                  <a:pt x="128" y="110"/>
                </a:lnTo>
                <a:lnTo>
                  <a:pt x="126" y="112"/>
                </a:lnTo>
                <a:lnTo>
                  <a:pt x="126" y="115"/>
                </a:lnTo>
                <a:lnTo>
                  <a:pt x="123" y="115"/>
                </a:lnTo>
                <a:lnTo>
                  <a:pt x="123" y="112"/>
                </a:lnTo>
                <a:lnTo>
                  <a:pt x="121" y="115"/>
                </a:lnTo>
                <a:lnTo>
                  <a:pt x="121" y="117"/>
                </a:lnTo>
                <a:lnTo>
                  <a:pt x="123" y="119"/>
                </a:lnTo>
                <a:lnTo>
                  <a:pt x="121" y="119"/>
                </a:lnTo>
                <a:lnTo>
                  <a:pt x="119" y="122"/>
                </a:lnTo>
                <a:lnTo>
                  <a:pt x="119" y="124"/>
                </a:lnTo>
                <a:lnTo>
                  <a:pt x="116" y="124"/>
                </a:lnTo>
                <a:lnTo>
                  <a:pt x="114" y="126"/>
                </a:lnTo>
                <a:lnTo>
                  <a:pt x="112" y="126"/>
                </a:lnTo>
                <a:lnTo>
                  <a:pt x="105" y="131"/>
                </a:lnTo>
                <a:lnTo>
                  <a:pt x="105" y="133"/>
                </a:lnTo>
                <a:lnTo>
                  <a:pt x="100" y="138"/>
                </a:lnTo>
                <a:lnTo>
                  <a:pt x="98" y="140"/>
                </a:lnTo>
                <a:lnTo>
                  <a:pt x="95" y="140"/>
                </a:lnTo>
                <a:lnTo>
                  <a:pt x="95" y="145"/>
                </a:lnTo>
                <a:lnTo>
                  <a:pt x="91" y="147"/>
                </a:lnTo>
                <a:lnTo>
                  <a:pt x="93" y="149"/>
                </a:lnTo>
                <a:lnTo>
                  <a:pt x="95" y="152"/>
                </a:lnTo>
                <a:lnTo>
                  <a:pt x="107" y="149"/>
                </a:lnTo>
                <a:lnTo>
                  <a:pt x="109" y="149"/>
                </a:lnTo>
                <a:lnTo>
                  <a:pt x="114" y="147"/>
                </a:lnTo>
                <a:lnTo>
                  <a:pt x="112" y="147"/>
                </a:lnTo>
                <a:lnTo>
                  <a:pt x="109" y="147"/>
                </a:lnTo>
                <a:lnTo>
                  <a:pt x="102" y="149"/>
                </a:lnTo>
                <a:lnTo>
                  <a:pt x="98" y="149"/>
                </a:lnTo>
                <a:lnTo>
                  <a:pt x="95" y="149"/>
                </a:lnTo>
                <a:lnTo>
                  <a:pt x="95" y="147"/>
                </a:lnTo>
                <a:lnTo>
                  <a:pt x="95" y="145"/>
                </a:lnTo>
                <a:lnTo>
                  <a:pt x="98" y="145"/>
                </a:lnTo>
                <a:lnTo>
                  <a:pt x="100" y="142"/>
                </a:lnTo>
                <a:lnTo>
                  <a:pt x="100" y="140"/>
                </a:lnTo>
                <a:lnTo>
                  <a:pt x="105" y="135"/>
                </a:lnTo>
                <a:lnTo>
                  <a:pt x="112" y="131"/>
                </a:lnTo>
                <a:lnTo>
                  <a:pt x="116" y="128"/>
                </a:lnTo>
                <a:lnTo>
                  <a:pt x="121" y="128"/>
                </a:lnTo>
                <a:lnTo>
                  <a:pt x="123" y="128"/>
                </a:lnTo>
                <a:lnTo>
                  <a:pt x="126" y="128"/>
                </a:lnTo>
                <a:lnTo>
                  <a:pt x="126" y="126"/>
                </a:lnTo>
                <a:lnTo>
                  <a:pt x="128" y="122"/>
                </a:lnTo>
                <a:lnTo>
                  <a:pt x="137" y="115"/>
                </a:lnTo>
                <a:lnTo>
                  <a:pt x="140" y="115"/>
                </a:lnTo>
                <a:lnTo>
                  <a:pt x="140" y="117"/>
                </a:lnTo>
                <a:lnTo>
                  <a:pt x="142" y="117"/>
                </a:lnTo>
                <a:lnTo>
                  <a:pt x="142" y="115"/>
                </a:lnTo>
                <a:lnTo>
                  <a:pt x="142" y="110"/>
                </a:lnTo>
                <a:lnTo>
                  <a:pt x="142" y="108"/>
                </a:lnTo>
                <a:lnTo>
                  <a:pt x="142" y="105"/>
                </a:lnTo>
                <a:lnTo>
                  <a:pt x="144" y="108"/>
                </a:lnTo>
                <a:lnTo>
                  <a:pt x="147" y="110"/>
                </a:lnTo>
                <a:lnTo>
                  <a:pt x="147" y="112"/>
                </a:lnTo>
                <a:lnTo>
                  <a:pt x="147" y="115"/>
                </a:lnTo>
                <a:lnTo>
                  <a:pt x="144" y="117"/>
                </a:lnTo>
                <a:lnTo>
                  <a:pt x="144" y="119"/>
                </a:lnTo>
                <a:lnTo>
                  <a:pt x="147" y="119"/>
                </a:lnTo>
                <a:lnTo>
                  <a:pt x="147" y="122"/>
                </a:lnTo>
                <a:lnTo>
                  <a:pt x="144" y="122"/>
                </a:lnTo>
                <a:lnTo>
                  <a:pt x="147" y="124"/>
                </a:lnTo>
                <a:lnTo>
                  <a:pt x="147" y="126"/>
                </a:lnTo>
                <a:lnTo>
                  <a:pt x="144" y="126"/>
                </a:lnTo>
                <a:lnTo>
                  <a:pt x="140" y="126"/>
                </a:lnTo>
                <a:lnTo>
                  <a:pt x="140" y="124"/>
                </a:lnTo>
                <a:lnTo>
                  <a:pt x="140" y="126"/>
                </a:lnTo>
                <a:lnTo>
                  <a:pt x="137" y="128"/>
                </a:lnTo>
                <a:lnTo>
                  <a:pt x="135" y="128"/>
                </a:lnTo>
                <a:lnTo>
                  <a:pt x="133" y="124"/>
                </a:lnTo>
                <a:lnTo>
                  <a:pt x="133" y="126"/>
                </a:lnTo>
                <a:lnTo>
                  <a:pt x="135" y="128"/>
                </a:lnTo>
                <a:lnTo>
                  <a:pt x="133" y="138"/>
                </a:lnTo>
                <a:lnTo>
                  <a:pt x="130" y="140"/>
                </a:lnTo>
                <a:lnTo>
                  <a:pt x="130" y="135"/>
                </a:lnTo>
                <a:lnTo>
                  <a:pt x="130" y="131"/>
                </a:lnTo>
                <a:lnTo>
                  <a:pt x="128" y="131"/>
                </a:lnTo>
                <a:lnTo>
                  <a:pt x="128" y="133"/>
                </a:lnTo>
                <a:lnTo>
                  <a:pt x="128" y="135"/>
                </a:lnTo>
                <a:lnTo>
                  <a:pt x="130" y="138"/>
                </a:lnTo>
                <a:lnTo>
                  <a:pt x="128" y="140"/>
                </a:lnTo>
                <a:lnTo>
                  <a:pt x="126" y="140"/>
                </a:lnTo>
                <a:lnTo>
                  <a:pt x="126" y="142"/>
                </a:lnTo>
                <a:lnTo>
                  <a:pt x="130" y="142"/>
                </a:lnTo>
                <a:lnTo>
                  <a:pt x="130" y="140"/>
                </a:lnTo>
                <a:lnTo>
                  <a:pt x="133" y="140"/>
                </a:lnTo>
                <a:lnTo>
                  <a:pt x="135" y="140"/>
                </a:lnTo>
                <a:lnTo>
                  <a:pt x="135" y="142"/>
                </a:lnTo>
                <a:lnTo>
                  <a:pt x="135" y="145"/>
                </a:lnTo>
                <a:lnTo>
                  <a:pt x="137" y="147"/>
                </a:lnTo>
                <a:lnTo>
                  <a:pt x="135" y="147"/>
                </a:lnTo>
                <a:lnTo>
                  <a:pt x="135" y="149"/>
                </a:lnTo>
                <a:lnTo>
                  <a:pt x="133" y="152"/>
                </a:lnTo>
                <a:lnTo>
                  <a:pt x="133" y="154"/>
                </a:lnTo>
                <a:lnTo>
                  <a:pt x="130" y="154"/>
                </a:lnTo>
                <a:lnTo>
                  <a:pt x="130" y="156"/>
                </a:lnTo>
                <a:lnTo>
                  <a:pt x="130" y="159"/>
                </a:lnTo>
                <a:lnTo>
                  <a:pt x="130" y="161"/>
                </a:lnTo>
                <a:lnTo>
                  <a:pt x="128" y="161"/>
                </a:lnTo>
                <a:lnTo>
                  <a:pt x="126" y="161"/>
                </a:lnTo>
                <a:lnTo>
                  <a:pt x="126" y="166"/>
                </a:lnTo>
                <a:lnTo>
                  <a:pt x="126" y="168"/>
                </a:lnTo>
                <a:lnTo>
                  <a:pt x="123" y="168"/>
                </a:lnTo>
                <a:lnTo>
                  <a:pt x="121" y="163"/>
                </a:lnTo>
                <a:lnTo>
                  <a:pt x="119" y="163"/>
                </a:lnTo>
                <a:lnTo>
                  <a:pt x="119" y="161"/>
                </a:lnTo>
                <a:lnTo>
                  <a:pt x="121" y="161"/>
                </a:lnTo>
                <a:lnTo>
                  <a:pt x="123" y="159"/>
                </a:lnTo>
                <a:lnTo>
                  <a:pt x="126" y="156"/>
                </a:lnTo>
                <a:lnTo>
                  <a:pt x="126" y="154"/>
                </a:lnTo>
                <a:lnTo>
                  <a:pt x="123" y="156"/>
                </a:lnTo>
                <a:lnTo>
                  <a:pt x="121" y="156"/>
                </a:lnTo>
                <a:lnTo>
                  <a:pt x="119" y="159"/>
                </a:lnTo>
                <a:lnTo>
                  <a:pt x="116" y="159"/>
                </a:lnTo>
                <a:lnTo>
                  <a:pt x="116" y="161"/>
                </a:lnTo>
                <a:lnTo>
                  <a:pt x="114" y="161"/>
                </a:lnTo>
                <a:lnTo>
                  <a:pt x="114" y="163"/>
                </a:lnTo>
                <a:lnTo>
                  <a:pt x="114" y="166"/>
                </a:lnTo>
                <a:lnTo>
                  <a:pt x="114" y="168"/>
                </a:lnTo>
                <a:lnTo>
                  <a:pt x="114" y="170"/>
                </a:lnTo>
                <a:lnTo>
                  <a:pt x="114" y="168"/>
                </a:lnTo>
                <a:lnTo>
                  <a:pt x="112" y="170"/>
                </a:lnTo>
                <a:lnTo>
                  <a:pt x="112" y="173"/>
                </a:lnTo>
                <a:lnTo>
                  <a:pt x="109" y="173"/>
                </a:lnTo>
                <a:lnTo>
                  <a:pt x="109" y="170"/>
                </a:lnTo>
                <a:lnTo>
                  <a:pt x="109" y="166"/>
                </a:lnTo>
                <a:lnTo>
                  <a:pt x="109" y="163"/>
                </a:lnTo>
                <a:lnTo>
                  <a:pt x="112" y="163"/>
                </a:lnTo>
                <a:lnTo>
                  <a:pt x="112" y="161"/>
                </a:lnTo>
                <a:lnTo>
                  <a:pt x="114" y="159"/>
                </a:lnTo>
                <a:lnTo>
                  <a:pt x="114" y="156"/>
                </a:lnTo>
                <a:lnTo>
                  <a:pt x="114" y="154"/>
                </a:lnTo>
                <a:lnTo>
                  <a:pt x="114" y="152"/>
                </a:lnTo>
                <a:lnTo>
                  <a:pt x="109" y="156"/>
                </a:lnTo>
                <a:lnTo>
                  <a:pt x="109" y="159"/>
                </a:lnTo>
                <a:lnTo>
                  <a:pt x="107" y="159"/>
                </a:lnTo>
                <a:lnTo>
                  <a:pt x="105" y="159"/>
                </a:lnTo>
                <a:lnTo>
                  <a:pt x="105" y="161"/>
                </a:lnTo>
                <a:lnTo>
                  <a:pt x="100" y="166"/>
                </a:lnTo>
                <a:lnTo>
                  <a:pt x="98" y="168"/>
                </a:lnTo>
                <a:lnTo>
                  <a:pt x="95" y="168"/>
                </a:lnTo>
                <a:lnTo>
                  <a:pt x="93" y="168"/>
                </a:lnTo>
                <a:lnTo>
                  <a:pt x="91" y="170"/>
                </a:lnTo>
                <a:lnTo>
                  <a:pt x="88" y="170"/>
                </a:lnTo>
                <a:lnTo>
                  <a:pt x="91" y="170"/>
                </a:lnTo>
                <a:lnTo>
                  <a:pt x="93" y="170"/>
                </a:lnTo>
                <a:lnTo>
                  <a:pt x="93" y="173"/>
                </a:lnTo>
                <a:lnTo>
                  <a:pt x="91" y="173"/>
                </a:lnTo>
                <a:lnTo>
                  <a:pt x="88" y="173"/>
                </a:lnTo>
                <a:lnTo>
                  <a:pt x="91" y="173"/>
                </a:lnTo>
                <a:lnTo>
                  <a:pt x="95" y="170"/>
                </a:lnTo>
                <a:lnTo>
                  <a:pt x="98" y="170"/>
                </a:lnTo>
                <a:lnTo>
                  <a:pt x="100" y="168"/>
                </a:lnTo>
                <a:lnTo>
                  <a:pt x="100" y="170"/>
                </a:lnTo>
                <a:lnTo>
                  <a:pt x="95" y="175"/>
                </a:lnTo>
                <a:lnTo>
                  <a:pt x="93" y="175"/>
                </a:lnTo>
                <a:lnTo>
                  <a:pt x="93" y="177"/>
                </a:lnTo>
                <a:lnTo>
                  <a:pt x="95" y="177"/>
                </a:lnTo>
                <a:lnTo>
                  <a:pt x="98" y="175"/>
                </a:lnTo>
                <a:lnTo>
                  <a:pt x="98" y="173"/>
                </a:lnTo>
                <a:lnTo>
                  <a:pt x="98" y="175"/>
                </a:lnTo>
                <a:lnTo>
                  <a:pt x="98" y="177"/>
                </a:lnTo>
                <a:lnTo>
                  <a:pt x="98" y="180"/>
                </a:lnTo>
                <a:lnTo>
                  <a:pt x="98" y="182"/>
                </a:lnTo>
                <a:lnTo>
                  <a:pt x="98" y="180"/>
                </a:lnTo>
                <a:lnTo>
                  <a:pt x="98" y="177"/>
                </a:lnTo>
                <a:lnTo>
                  <a:pt x="100" y="177"/>
                </a:lnTo>
                <a:lnTo>
                  <a:pt x="100" y="175"/>
                </a:lnTo>
                <a:lnTo>
                  <a:pt x="102" y="173"/>
                </a:lnTo>
                <a:lnTo>
                  <a:pt x="105" y="173"/>
                </a:lnTo>
                <a:lnTo>
                  <a:pt x="105" y="175"/>
                </a:lnTo>
                <a:lnTo>
                  <a:pt x="102" y="175"/>
                </a:lnTo>
                <a:lnTo>
                  <a:pt x="105" y="175"/>
                </a:lnTo>
                <a:lnTo>
                  <a:pt x="107" y="175"/>
                </a:lnTo>
                <a:lnTo>
                  <a:pt x="107" y="173"/>
                </a:lnTo>
                <a:lnTo>
                  <a:pt x="107" y="175"/>
                </a:lnTo>
                <a:lnTo>
                  <a:pt x="109" y="177"/>
                </a:lnTo>
                <a:lnTo>
                  <a:pt x="109" y="180"/>
                </a:lnTo>
                <a:lnTo>
                  <a:pt x="112" y="180"/>
                </a:lnTo>
                <a:lnTo>
                  <a:pt x="109" y="182"/>
                </a:lnTo>
                <a:lnTo>
                  <a:pt x="114" y="180"/>
                </a:lnTo>
                <a:lnTo>
                  <a:pt x="116" y="180"/>
                </a:lnTo>
                <a:lnTo>
                  <a:pt x="123" y="173"/>
                </a:lnTo>
                <a:lnTo>
                  <a:pt x="126" y="170"/>
                </a:lnTo>
                <a:lnTo>
                  <a:pt x="128" y="168"/>
                </a:lnTo>
                <a:lnTo>
                  <a:pt x="128" y="163"/>
                </a:lnTo>
                <a:lnTo>
                  <a:pt x="130" y="166"/>
                </a:lnTo>
                <a:lnTo>
                  <a:pt x="130" y="168"/>
                </a:lnTo>
                <a:lnTo>
                  <a:pt x="133" y="170"/>
                </a:lnTo>
                <a:lnTo>
                  <a:pt x="135" y="170"/>
                </a:lnTo>
                <a:lnTo>
                  <a:pt x="137" y="170"/>
                </a:lnTo>
                <a:lnTo>
                  <a:pt x="135" y="168"/>
                </a:lnTo>
                <a:lnTo>
                  <a:pt x="135" y="166"/>
                </a:lnTo>
                <a:lnTo>
                  <a:pt x="137" y="166"/>
                </a:lnTo>
                <a:lnTo>
                  <a:pt x="140" y="166"/>
                </a:lnTo>
                <a:lnTo>
                  <a:pt x="142" y="166"/>
                </a:lnTo>
                <a:lnTo>
                  <a:pt x="144" y="163"/>
                </a:lnTo>
                <a:lnTo>
                  <a:pt x="144" y="161"/>
                </a:lnTo>
                <a:lnTo>
                  <a:pt x="142" y="156"/>
                </a:lnTo>
                <a:lnTo>
                  <a:pt x="144" y="152"/>
                </a:lnTo>
                <a:lnTo>
                  <a:pt x="144" y="149"/>
                </a:lnTo>
                <a:lnTo>
                  <a:pt x="144" y="145"/>
                </a:lnTo>
                <a:lnTo>
                  <a:pt x="144" y="142"/>
                </a:lnTo>
                <a:lnTo>
                  <a:pt x="147" y="142"/>
                </a:lnTo>
                <a:lnTo>
                  <a:pt x="147" y="145"/>
                </a:lnTo>
                <a:lnTo>
                  <a:pt x="149" y="142"/>
                </a:lnTo>
                <a:lnTo>
                  <a:pt x="149" y="140"/>
                </a:lnTo>
                <a:lnTo>
                  <a:pt x="147" y="138"/>
                </a:lnTo>
                <a:lnTo>
                  <a:pt x="144" y="135"/>
                </a:lnTo>
                <a:lnTo>
                  <a:pt x="147" y="135"/>
                </a:lnTo>
                <a:lnTo>
                  <a:pt x="147" y="133"/>
                </a:lnTo>
                <a:lnTo>
                  <a:pt x="149" y="133"/>
                </a:lnTo>
                <a:lnTo>
                  <a:pt x="149" y="131"/>
                </a:lnTo>
                <a:lnTo>
                  <a:pt x="151" y="128"/>
                </a:lnTo>
                <a:lnTo>
                  <a:pt x="151" y="126"/>
                </a:lnTo>
                <a:lnTo>
                  <a:pt x="151" y="124"/>
                </a:lnTo>
                <a:lnTo>
                  <a:pt x="151" y="122"/>
                </a:lnTo>
                <a:lnTo>
                  <a:pt x="151" y="119"/>
                </a:lnTo>
                <a:lnTo>
                  <a:pt x="154" y="119"/>
                </a:lnTo>
                <a:lnTo>
                  <a:pt x="156" y="119"/>
                </a:lnTo>
                <a:lnTo>
                  <a:pt x="156" y="117"/>
                </a:lnTo>
                <a:lnTo>
                  <a:pt x="158" y="115"/>
                </a:lnTo>
                <a:lnTo>
                  <a:pt x="158" y="112"/>
                </a:lnTo>
                <a:lnTo>
                  <a:pt x="160" y="112"/>
                </a:lnTo>
                <a:lnTo>
                  <a:pt x="160" y="110"/>
                </a:lnTo>
                <a:lnTo>
                  <a:pt x="163" y="110"/>
                </a:lnTo>
                <a:lnTo>
                  <a:pt x="165" y="110"/>
                </a:lnTo>
                <a:lnTo>
                  <a:pt x="167" y="110"/>
                </a:lnTo>
                <a:lnTo>
                  <a:pt x="167" y="108"/>
                </a:lnTo>
                <a:lnTo>
                  <a:pt x="170" y="108"/>
                </a:lnTo>
                <a:lnTo>
                  <a:pt x="170" y="105"/>
                </a:lnTo>
                <a:lnTo>
                  <a:pt x="170" y="103"/>
                </a:lnTo>
                <a:lnTo>
                  <a:pt x="167" y="105"/>
                </a:lnTo>
                <a:lnTo>
                  <a:pt x="165" y="101"/>
                </a:lnTo>
                <a:lnTo>
                  <a:pt x="163" y="96"/>
                </a:lnTo>
                <a:lnTo>
                  <a:pt x="163" y="94"/>
                </a:lnTo>
                <a:lnTo>
                  <a:pt x="163" y="89"/>
                </a:lnTo>
                <a:lnTo>
                  <a:pt x="165" y="87"/>
                </a:lnTo>
                <a:lnTo>
                  <a:pt x="165" y="84"/>
                </a:lnTo>
                <a:lnTo>
                  <a:pt x="163" y="82"/>
                </a:lnTo>
                <a:lnTo>
                  <a:pt x="160" y="82"/>
                </a:lnTo>
                <a:lnTo>
                  <a:pt x="160" y="84"/>
                </a:lnTo>
                <a:lnTo>
                  <a:pt x="158" y="84"/>
                </a:lnTo>
                <a:lnTo>
                  <a:pt x="158" y="87"/>
                </a:lnTo>
                <a:lnTo>
                  <a:pt x="158" y="89"/>
                </a:lnTo>
                <a:lnTo>
                  <a:pt x="158" y="91"/>
                </a:lnTo>
                <a:lnTo>
                  <a:pt x="158" y="94"/>
                </a:lnTo>
                <a:lnTo>
                  <a:pt x="160" y="94"/>
                </a:lnTo>
                <a:lnTo>
                  <a:pt x="160" y="96"/>
                </a:lnTo>
                <a:lnTo>
                  <a:pt x="160" y="101"/>
                </a:lnTo>
                <a:lnTo>
                  <a:pt x="160" y="98"/>
                </a:lnTo>
                <a:lnTo>
                  <a:pt x="160" y="96"/>
                </a:lnTo>
                <a:lnTo>
                  <a:pt x="158" y="96"/>
                </a:lnTo>
                <a:lnTo>
                  <a:pt x="156" y="91"/>
                </a:lnTo>
                <a:lnTo>
                  <a:pt x="154" y="89"/>
                </a:lnTo>
                <a:lnTo>
                  <a:pt x="154" y="87"/>
                </a:lnTo>
                <a:lnTo>
                  <a:pt x="154" y="84"/>
                </a:lnTo>
                <a:lnTo>
                  <a:pt x="156" y="82"/>
                </a:lnTo>
                <a:lnTo>
                  <a:pt x="156" y="80"/>
                </a:lnTo>
                <a:lnTo>
                  <a:pt x="158" y="80"/>
                </a:lnTo>
                <a:lnTo>
                  <a:pt x="160" y="80"/>
                </a:lnTo>
                <a:lnTo>
                  <a:pt x="163" y="80"/>
                </a:lnTo>
                <a:lnTo>
                  <a:pt x="163" y="82"/>
                </a:lnTo>
                <a:lnTo>
                  <a:pt x="165" y="82"/>
                </a:lnTo>
                <a:lnTo>
                  <a:pt x="165" y="80"/>
                </a:lnTo>
                <a:lnTo>
                  <a:pt x="167" y="80"/>
                </a:lnTo>
                <a:lnTo>
                  <a:pt x="165" y="77"/>
                </a:lnTo>
                <a:lnTo>
                  <a:pt x="167" y="77"/>
                </a:lnTo>
                <a:lnTo>
                  <a:pt x="165" y="75"/>
                </a:lnTo>
                <a:lnTo>
                  <a:pt x="165" y="73"/>
                </a:lnTo>
                <a:lnTo>
                  <a:pt x="163" y="73"/>
                </a:lnTo>
                <a:lnTo>
                  <a:pt x="163" y="70"/>
                </a:lnTo>
                <a:lnTo>
                  <a:pt x="163" y="68"/>
                </a:lnTo>
                <a:lnTo>
                  <a:pt x="160" y="68"/>
                </a:lnTo>
                <a:lnTo>
                  <a:pt x="158" y="63"/>
                </a:lnTo>
                <a:lnTo>
                  <a:pt x="160" y="61"/>
                </a:lnTo>
                <a:lnTo>
                  <a:pt x="158" y="61"/>
                </a:lnTo>
                <a:lnTo>
                  <a:pt x="156" y="61"/>
                </a:lnTo>
                <a:lnTo>
                  <a:pt x="156" y="63"/>
                </a:lnTo>
                <a:lnTo>
                  <a:pt x="154" y="63"/>
                </a:lnTo>
                <a:lnTo>
                  <a:pt x="154" y="61"/>
                </a:lnTo>
                <a:lnTo>
                  <a:pt x="151" y="61"/>
                </a:lnTo>
                <a:lnTo>
                  <a:pt x="151" y="59"/>
                </a:lnTo>
                <a:lnTo>
                  <a:pt x="154" y="59"/>
                </a:lnTo>
                <a:lnTo>
                  <a:pt x="154" y="56"/>
                </a:lnTo>
                <a:lnTo>
                  <a:pt x="154" y="54"/>
                </a:lnTo>
                <a:lnTo>
                  <a:pt x="151" y="54"/>
                </a:lnTo>
                <a:lnTo>
                  <a:pt x="154" y="52"/>
                </a:lnTo>
                <a:lnTo>
                  <a:pt x="154" y="54"/>
                </a:lnTo>
                <a:lnTo>
                  <a:pt x="156" y="52"/>
                </a:lnTo>
                <a:lnTo>
                  <a:pt x="158" y="52"/>
                </a:lnTo>
                <a:lnTo>
                  <a:pt x="158" y="54"/>
                </a:lnTo>
                <a:lnTo>
                  <a:pt x="158" y="56"/>
                </a:lnTo>
                <a:lnTo>
                  <a:pt x="158" y="59"/>
                </a:lnTo>
                <a:lnTo>
                  <a:pt x="160" y="56"/>
                </a:lnTo>
                <a:lnTo>
                  <a:pt x="163" y="59"/>
                </a:lnTo>
                <a:lnTo>
                  <a:pt x="163" y="61"/>
                </a:lnTo>
                <a:lnTo>
                  <a:pt x="165" y="61"/>
                </a:lnTo>
                <a:lnTo>
                  <a:pt x="165" y="59"/>
                </a:lnTo>
                <a:lnTo>
                  <a:pt x="165" y="54"/>
                </a:lnTo>
                <a:lnTo>
                  <a:pt x="165" y="52"/>
                </a:lnTo>
                <a:lnTo>
                  <a:pt x="163" y="47"/>
                </a:lnTo>
                <a:lnTo>
                  <a:pt x="165" y="47"/>
                </a:lnTo>
                <a:lnTo>
                  <a:pt x="167" y="52"/>
                </a:lnTo>
                <a:lnTo>
                  <a:pt x="170" y="52"/>
                </a:lnTo>
                <a:lnTo>
                  <a:pt x="172" y="49"/>
                </a:lnTo>
                <a:lnTo>
                  <a:pt x="172" y="47"/>
                </a:lnTo>
                <a:lnTo>
                  <a:pt x="172" y="45"/>
                </a:lnTo>
                <a:lnTo>
                  <a:pt x="170" y="45"/>
                </a:lnTo>
                <a:lnTo>
                  <a:pt x="170" y="42"/>
                </a:lnTo>
                <a:lnTo>
                  <a:pt x="170" y="40"/>
                </a:lnTo>
                <a:lnTo>
                  <a:pt x="170" y="38"/>
                </a:lnTo>
                <a:lnTo>
                  <a:pt x="170" y="35"/>
                </a:lnTo>
                <a:lnTo>
                  <a:pt x="172" y="33"/>
                </a:lnTo>
                <a:lnTo>
                  <a:pt x="172" y="31"/>
                </a:lnTo>
                <a:lnTo>
                  <a:pt x="170" y="28"/>
                </a:lnTo>
                <a:lnTo>
                  <a:pt x="167" y="28"/>
                </a:lnTo>
                <a:lnTo>
                  <a:pt x="165" y="31"/>
                </a:lnTo>
                <a:lnTo>
                  <a:pt x="163" y="33"/>
                </a:lnTo>
                <a:lnTo>
                  <a:pt x="160" y="31"/>
                </a:lnTo>
                <a:lnTo>
                  <a:pt x="163" y="31"/>
                </a:lnTo>
                <a:lnTo>
                  <a:pt x="163" y="28"/>
                </a:lnTo>
                <a:lnTo>
                  <a:pt x="163" y="26"/>
                </a:lnTo>
                <a:lnTo>
                  <a:pt x="163" y="24"/>
                </a:lnTo>
                <a:lnTo>
                  <a:pt x="160" y="26"/>
                </a:lnTo>
                <a:lnTo>
                  <a:pt x="163" y="24"/>
                </a:lnTo>
                <a:lnTo>
                  <a:pt x="163" y="21"/>
                </a:lnTo>
                <a:lnTo>
                  <a:pt x="160" y="17"/>
                </a:lnTo>
                <a:lnTo>
                  <a:pt x="160" y="14"/>
                </a:lnTo>
                <a:lnTo>
                  <a:pt x="163" y="14"/>
                </a:lnTo>
                <a:lnTo>
                  <a:pt x="163" y="12"/>
                </a:lnTo>
                <a:lnTo>
                  <a:pt x="158" y="10"/>
                </a:lnTo>
                <a:lnTo>
                  <a:pt x="158" y="7"/>
                </a:lnTo>
                <a:lnTo>
                  <a:pt x="160" y="7"/>
                </a:lnTo>
                <a:lnTo>
                  <a:pt x="165" y="10"/>
                </a:lnTo>
                <a:lnTo>
                  <a:pt x="165" y="7"/>
                </a:lnTo>
                <a:lnTo>
                  <a:pt x="163" y="5"/>
                </a:lnTo>
                <a:close/>
              </a:path>
            </a:pathLst>
          </a:custGeom>
          <a:solidFill>
            <a:srgbClr val="6E6F73"/>
          </a:solidFill>
          <a:ln w="9525">
            <a:solidFill>
              <a:schemeClr val="bg1"/>
            </a:solidFill>
            <a:round/>
            <a:headEnd/>
            <a:tailEnd/>
          </a:ln>
        </p:spPr>
        <p:txBody>
          <a:bodyPr vert="horz" wrap="square" lIns="91440" tIns="45720" rIns="91440" bIns="45720" numCol="1" anchor="t" anchorCtr="0" compatLnSpc="1">
            <a:prstTxWarp prst="textNoShape">
              <a:avLst/>
            </a:prstTxWarp>
          </a:bodyPr>
          <a:lstStyle/>
          <a:p>
            <a:endParaRPr lang="en-US" dirty="0">
              <a:solidFill>
                <a:srgbClr val="575757"/>
              </a:solidFill>
            </a:endParaRPr>
          </a:p>
        </p:txBody>
      </p:sp>
      <p:sp>
        <p:nvSpPr>
          <p:cNvPr id="22" name="Title 2">
            <a:extLst>
              <a:ext uri="{FF2B5EF4-FFF2-40B4-BE49-F238E27FC236}">
                <a16:creationId xmlns:a16="http://schemas.microsoft.com/office/drawing/2014/main" id="{AE4FDFD9-B5A4-416E-9CB2-7AE4C4E1BDC6}"/>
              </a:ext>
            </a:extLst>
          </p:cNvPr>
          <p:cNvSpPr txBox="1">
            <a:spLocks/>
          </p:cNvSpPr>
          <p:nvPr/>
        </p:nvSpPr>
        <p:spPr>
          <a:xfrm>
            <a:off x="510782" y="2541520"/>
            <a:ext cx="2140073" cy="3877985"/>
          </a:xfrm>
          <a:prstGeom prst="rect">
            <a:avLst/>
          </a:prstGeom>
        </p:spPr>
        <p:txBody>
          <a:bodyPr vert="horz" wrap="square" lIns="0" tIns="0" rIns="0" bIns="0" rtlCol="0" anchor="t">
            <a:spAutoFit/>
          </a:bodyPr>
          <a:lstStyle>
            <a:lvl1pPr algn="l" defTabSz="514343" rtl="0" eaLnBrk="1" latinLnBrk="0" hangingPunct="1">
              <a:lnSpc>
                <a:spcPct val="90000"/>
              </a:lnSpc>
              <a:spcBef>
                <a:spcPct val="0"/>
              </a:spcBef>
              <a:buNone/>
              <a:defRPr sz="1350" kern="1200">
                <a:solidFill>
                  <a:schemeClr val="tx2"/>
                </a:solidFill>
                <a:latin typeface="+mj-lt"/>
                <a:ea typeface="+mj-ea"/>
                <a:cs typeface="+mj-cs"/>
                <a:sym typeface="Trebuchet MS" panose="020B0603020202020204" pitchFamily="34" charset="0"/>
              </a:defRPr>
            </a:lvl1pPr>
          </a:lstStyle>
          <a:p>
            <a:pPr defTabSz="385757"/>
            <a:r>
              <a:rPr lang="en-US" sz="1400" dirty="0">
                <a:solidFill>
                  <a:srgbClr val="575757"/>
                </a:solidFill>
              </a:rPr>
              <a:t>The following checklist provides proposals for institutions of higher education in Washington State to reopen operations.</a:t>
            </a:r>
          </a:p>
          <a:p>
            <a:pPr defTabSz="385757"/>
            <a:endParaRPr lang="en-US" sz="1400" dirty="0">
              <a:solidFill>
                <a:srgbClr val="575757"/>
              </a:solidFill>
            </a:endParaRPr>
          </a:p>
          <a:p>
            <a:pPr defTabSz="385757"/>
            <a:r>
              <a:rPr lang="en-US" sz="1400" dirty="0">
                <a:solidFill>
                  <a:srgbClr val="575757"/>
                </a:solidFill>
              </a:rPr>
              <a:t>These actions will run in parallel to public health efforts. </a:t>
            </a:r>
          </a:p>
          <a:p>
            <a:pPr defTabSz="385757"/>
            <a:endParaRPr lang="en-US" sz="1400" dirty="0">
              <a:solidFill>
                <a:srgbClr val="575757"/>
              </a:solidFill>
            </a:endParaRPr>
          </a:p>
          <a:p>
            <a:pPr defTabSz="385757"/>
            <a:r>
              <a:rPr lang="en-US" sz="1400" dirty="0">
                <a:solidFill>
                  <a:srgbClr val="575757"/>
                </a:solidFill>
              </a:rPr>
              <a:t>Protecting Washingtonians through a safe reopening and acting as good stewards of our local communities is our priority.</a:t>
            </a:r>
          </a:p>
          <a:p>
            <a:pPr defTabSz="385757"/>
            <a:endParaRPr lang="en-US" sz="1400" dirty="0">
              <a:solidFill>
                <a:srgbClr val="575757"/>
              </a:solidFill>
            </a:endParaRPr>
          </a:p>
          <a:p>
            <a:pPr defTabSz="385757"/>
            <a:r>
              <a:rPr lang="en-US" sz="1400" dirty="0">
                <a:solidFill>
                  <a:srgbClr val="575757"/>
                </a:solidFill>
              </a:rPr>
              <a:t>Subject to change based on public health guidance.</a:t>
            </a:r>
          </a:p>
        </p:txBody>
      </p:sp>
    </p:spTree>
    <p:extLst>
      <p:ext uri="{BB962C8B-B14F-4D97-AF65-F5344CB8AC3E}">
        <p14:creationId xmlns:p14="http://schemas.microsoft.com/office/powerpoint/2010/main" val="38175970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EE4P_AGENDAWIZARD" val="&lt;ee4p&gt;&lt;layouts&gt;&lt;layout name=&quot;Two-Thirds&quot; id=&quot;227_1-4&quot;&gt;&lt;standard&gt;&lt;textframe horizontalAnchor=&quot;1&quot; marginBottom=&quot;0&quot; marginLeft=&quot;0&quot; marginRight=&quot;0&quot; marginTop=&quot;0&quot; orientation=&quot;1&quot; verticalAnchor=&quot;1&quot; /&gt;&lt;font name=&quot;Trebuchet MS&quot; bold=&quot;0&quot; italic=&quot;0&quot; color=&quot;13&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tandard&gt;&lt;agenda name=&quot;&quot; title=&quot;&quot; subtitle=&quot;&quot; sizingModeId=&quot;1&quot; fontSize=&quot;24&quot; fontSizeAuto=&quot;1&quot; startTime=&quot;540&quot; timeFormatId=&quot;1&quot; startItemNo=&quot;1&quot; createSingleAgendaSlide=&quot;1&quot; createSeparatingSlides=&quot;1&quot; createBackupSlide=&quot;1&quot; /&gt;&lt;columns&gt;&lt;column field=&quot;itemno&quot; label=&quot;No.&quot; checked=&quot;0&quot; leftSpacing=&quot;0&quot; rightSpacing=&quot;0&quot; dock=&quot;1&quot; fixedWidth=&quot;51.87527&quot; /&gt;&lt;column field=&quot;topic&quot; label=&quot;Topic&quot; leftSpacing=&quot;0&quot; rightDistribute=&quot;1&quot; dock=&quot;1&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position left=&quot;406.8057&quot; top=&quot;54.87496&quot; width=&quot;503.6943&quot; height=&quot;430.2501&quot; /&gt;&lt;!--&#10;      &lt;subtitle&gt;&#10;      &#10;        &lt;position left=&quot;197.597&quot; top=&quot;369.3848&quot; width=&quot;123.634&quot; height=&quot;115.6044&quot; autoshape=&quot;1&quot; rotation=&quot;0&quot; /&gt;&#10;        &lt;line visible=&quot;1&quot; weight=&quot;0.75&quot; style=&quot;1&quot; dashStyle=&quot;1&quot; foreColor=&quot;14&quot; /&gt;&#10;        &lt;fill visible=&quot;0&quot; /&gt;&#10;        &lt;textframe horizontalAnchor=&quot;1&quot; verticalAnchor=&quot;1&quot; orientation=&quot;1&quot; wordWrap=&quot;1&quot; autoSize=&quot;0&quot; marginLeft=&quot;8.503937&quot; marginRight=&quot;0&quot; marginTop=&quot;14.17323&quot; marginBottom=&quot;0&quot; /&gt;&#10;        &lt;paragraphformat alignment=&quot;1&quot; lineRuleBefore=&quot;0&quot; lineRuleWithin=&quot;1&quot; lineRuleAfter=&quot;0&quot; spaceBefore=&quot;0&quot; spaceWithin=&quot;0.95&quot; spaceAfter=&quot;0&quot; /&gt;&#10;        &lt;font name=&quot;Trebuchet MS&quot; size=&quot;10&quot; bold=&quot;0&quot; italic=&quot;0&quot; underlineStyle=&quot;0&quot; color=&quot;#ffffff&quot; spacing=&quot;0&quot; kerning=&quot;12&quot; /&gt;&#10;      &#10;      &lt;/subtitle&gt;&#10;      --&gt;&lt;settings allowedSizingModeIds=&quot;1|2&quot; allowedFontSizes=&quot;8|9|10|10.5|11|12|14|16|18|20|22|24&quot; allowedTimeFormatIds=&quot;1|2|3&quot; slideLayout=&quot;11&quot; customLayoutName=&quot;Green one third|Presentation¦Green one third&quot; customLayoutIndex=&quot;&quot; showBreak=&quot;0&quot; singleAgendaSlideSelected=&quot;1&quot; backupSlideTitle=&quot;Unused Slides&quot; topMargin=&quot;0.5&quot; leftMargin=&quot;0&quot; allowedLevels=&quot;2&quot; itemNoFormats=&quot;{1}¦{1}.{2}¦{3:alphaLC}¦{3:alphaLC}.{4:alphaLC}&quot; customLayoutNameBackup=&quot;Special gray|Presentation¦Special gray&quot; titlePrompt=&quot;Insert Title&quot; /&gt;&lt;cases&gt;&lt;!-- Single --&gt;&lt;case level=&quot;1&quot; single=&quot;1&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ingle=&quot;1&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 Selected --&gt;&lt;case level=&quot;1&quot; selected=&quot;0&quot; break=&quot;0&quot; topMinSpacing=&quot;5&quot; topMaxSpacing=&quot;15&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gt;&lt;/element&gt;&lt;element field=&quot;pageno&quot; type=&quot;autoshape&quot; autoShapeType=&quot;1&quot;&gt;&lt;paragraphformat alignment=&quot;3&quot; /&gt;&lt;font color=&quot;13:0.4&quot; /&gt;&lt;/element&gt;&lt;/case&gt;&lt;case level=&quot;1&quot; selected=&quot;1&quot; break=&quot;0&quot; topMinSpacing=&quot;5&quot; topMaxSpacing=&quot;15&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element&gt;&lt;element field=&quot;responsible&quot; type=&quot;autoshape&quot; autoShapeType=&quot;1&quot;&gt;&lt;paragraphformat alignment=&quot;1&quot; lineRuleBefore=&quot;0&quot; lineRuleWithin=&quot;1&quot; lineRuleAfter=&quot;0&quot; spaceBefore=&quot;6&quot; spaceWithin=&quot;1.1&quot; spaceAfter=&quot;3&quot; /&gt;&lt;/element&gt;&lt;element field=&quot;freecolumn&quot; type=&quot;autoshape&quot; autoShapeType=&quot;1&quot;&gt;&lt;paragraphformat alignment=&quot;1&quot; lineRuleBefore=&quot;0&quot; lineRuleWithin=&quot;1&quot; lineRuleAfter=&quot;0&quot; spaceBefore=&quot;6&quot; spaceWithin=&quot;1.1&quot; spaceAfter=&quot;3&quot; /&gt;&lt;/element&gt;&lt;element field=&quot;timeslot&quot; type=&quot;autoshape&quot; autoShapeType=&quot;1&quot;&gt;&lt;paragraphformat alignment=&quot;1&quot; lineRuleBefore=&quot;0&quot; lineRuleWithin=&quot;1&quot; lineRuleAfter=&quot;0&quot; spaceBefore=&quot;6&quot; spaceWithin=&quot;1.1&quot; spaceAfter=&quot;3&quot; /&gt;&lt;/element&gt;&lt;element field=&quot;pageno&quot; type=&quot;autoshape&quot; autoShapeType=&quot;1&quot;&gt;&lt;paragraphformat alignment=&quot;3&quot; /&gt;&lt;/element&gt;&lt;/case&gt;&lt;case level=&quot;2&quot; selected=&quot;0&quot; break=&quot;0&quot; topMinSpacing=&quot;4&quot; topMaxSpacing=&quot;4&quot; bottomMinSpacing=&quot;0&quot; bottomMaxSpacing=&quot;0&quo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color=&quot;13:0.4&quo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color=&quot;13:0.4&quot; relativeSize=&quot;0.75&quot; /&gt;&lt;/element&gt;&lt;element field=&quot;pageno&quot; type=&quot;autoshape&quot; autoShapeType=&quot;1&quot;&gt;&lt;paragraphformat alignment=&quot;3&quot; /&gt;&lt;font color=&quot;13:0.4&quot; relativeSize=&quot;0.75&quot; /&gt;&lt;/element&gt;&lt;/case&gt;&lt;case level=&quot;2&quot; selected=&quot;1&quot; break=&quot;0&quot; topMinSpacing=&quot;4&quot; topMaxSpacing=&quot;4&quot; bottomMinSpacing=&quot;0&quot; bottomMaxSpacing=&quot;0&quot;&gt;&lt;element type=&quot;picture&quot; picture=&quot;rightbutton.emf&quot; value=&quot;&quot; slideType=&quot;20693&quot;&gt;&lt;position left=&quot;-35.62*scale*fontScale&quot; top=&quot;(itemHeight-23.04*scale*fontScale)/2&quot; width=&quot;23.08244*scale*fontScale&quot; height=&quot;23.04*scale*fontScale&quot; /&gt;&lt;/element&gt;&lt;element type=&quot;autoshape&quot; autoShapeType=&quot;9&quot;&gt;&lt;position left=&quot;-35.62*scale*fontScale&quot; top=&quot;(itemHeight-23.04*scale*fontScale)/2&quot; width=&quot;23.08244*scale*fontScale&quot; height=&quot;23.04*scale*fontScale&quot; /&gt;&lt;fill foreColor=&quot;15&quot; visible=&quot;1&quot; /&gt;&lt;/element&gt;&lt;element field=&quot;topic&quot; type=&quot;autoshape&quot; autoShapeType=&quot;1&quot;&gt;&lt;paragraphformat alignment=&quot;1&quot; lineRuleBefore=&quot;0&quot; lineRuleWithin=&quot;1&quot; lineRuleAfter=&quot;0&quot; spaceBefore=&quot;6&quot; spaceWithin=&quot;1.1&quot; spaceAfter=&quot;3&quot; /&gt;&lt;textframe marginLeft=&quot;0&quot; /&gt;&lt;font relativeSize=&quot;0.75&quot; /&gt;&lt;/element&gt;&lt;element field=&quot;responsible&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freecolumn&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timeslot&quot; type=&quot;autoshape&quot; autoShapeType=&quot;1&quot;&gt;&lt;paragraphformat alignment=&quot;1&quot; lineRuleBefore=&quot;0&quot; lineRuleWithin=&quot;1&quot; lineRuleAfter=&quot;0&quot; spaceBefore=&quot;6&quot; spaceWithin=&quot;1.1&quot; spaceAfter=&quot;3&quot; /&gt;&lt;font relativeSize=&quot;0.75&quot; /&gt;&lt;/element&gt;&lt;element field=&quot;pageno&quot; type=&quot;autoshape&quot; autoShapeType=&quot;1&quot;&gt;&lt;paragraphformat alignment=&quot;3&quot; /&gt;&lt;font relativeSize=&quot;0.75&quot; /&gt;&lt;/element&gt;&lt;/case&gt;&lt;/cases&gt;&lt;elements /&gt;&lt;/layout&gt;&lt;/layouts&gt;&lt;contents&gt;&lt;agenda name=&quot;&quot; title=&quot;Agenda&quot; subtitle=&quot;&quot; sizingModeId=&quot;1&quot; fontSize=&quot;24&quot; fontSizeAuto=&quot;1&quot; startTime=&quot;540&quot; timeFormatId=&quot;1&quot; startItemNo=&quot;1&quot; createSingleAgendaSlide=&quot;1&quot; createSeparatingSlides=&quot;1&quot; createBackupSlide=&quot;0&quot; layoutId=&quot;227_1-4&quot; hideSeparatingSlides=&quot;0&quot; createSections=&quot;0&quot; singleSlideId=&quot;fdd131a0-2fac-408a-82d2-f129cb35073c&quot;&gt;&lt;columns leftSpacing=&quot;0&quot; rightSpacing=&quot;0&quot;&gt;&lt;column field=&quot;itemno&quot; label=&quot;No.&quot; checked=&quot;0&quot; leftSpacing=&quot;0&quot; rightSpacing=&quot;0&quot; dock=&quot;1&quot; fixedWidth=&quot;51.87527&quot; /&gt;&lt;column field=&quot;topic&quot; label=&quot;Topic&quot; leftSpacing=&quot;0&quot; rightDistribute=&quot;1&quot; dock=&quot;1&quot; rightSpacing=&quot;1.537964E-06&quot; /&gt;&lt;column field=&quot;responsible&quot; label=&quot;Responsible&quot; visible=&quot;0&quot; checked=&quot;0&quot; leftSpacing=&quot;10&quot; rightDistribute=&quot;1&quot; dock=&quot;1&quot; /&gt;&lt;column field=&quot;freecolumn&quot; label=&quot;&quot; visible=&quot;0&quot; checked=&quot;0&quot; leftSpacing=&quot;10&quot; rightDistribute=&quot;1&quot; dock=&quot;1&quot; /&gt;&lt;column field=&quot;timeslot&quot; label=&quot;Time Slot&quot; visible=&quot;1&quot; checked=&quot;0&quot; leftSpacing=&quot;34&quot; rightSpacing=&quot;0&quot; dock=&quot;2&quot; /&gt;&lt;column field=&quot;pageno&quot; label=&quot;Page No.&quot; visible=&quot;0&quot; checked=&quot;0&quot; leftSpacing=&quot;34&quot; rightSpacing=&quot;0&quot; dock=&quot;2&quot; /&gt;&lt;/columns&gt;&lt;items&gt;&lt;item duration=&quot;30&quot; id=&quot;8b807163-1401-4122-bb32-a201485dff17&quot; parentId=&quot;&quot; level=&quot;1&quot; generateAgendaSlide=&quot;1&quot; showAgendaItem=&quot;1&quot; isBreak=&quot;0&quot; topic=&quot;Review feedback from SteerCo #1 &amp;amp; proposed aligned statement&quot; agendaSlideId=&quot;47745ad2-aeaa-4b22-8c11-262eaa65168b&quot; /&gt;&lt;item duration=&quot;30&quot; id=&quot;d19b68c9-b5c0-434e-9188-3a40914f6ac2&quot; parentId=&quot;&quot; level=&quot;1&quot; generateAgendaSlide=&quot;1&quot; showAgendaItem=&quot;1&quot; isBreak=&quot;0&quot; topic=&quot;Discuss contingency planning &amp;amp; monitoring &quot; agendaSlideId=&quot;9e674878-da7b-44e3-9b2f-9c7d29104e8f&quot; /&gt;&lt;item duration=&quot;30&quot; id=&quot;cef80d30-6791-406f-ab84-9d857a5ae79d&quot; parentId=&quot;&quot; level=&quot;1&quot; generateAgendaSlide=&quot;1&quot; showAgendaItem=&quot;1&quot; isBreak=&quot;0&quot; topic=&quot;Align on next steps&quot; agendaSlideId=&quot;3750e0fe-4b84-493d-bfe9-b973a7290311&quot; /&gt;&lt;/items&gt;&lt;/agenda&gt;&lt;/contents&gt;&lt;/ee4p&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2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1.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2.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BCG_MODE" val="Presentation"/>
  <p:tag name="BCG_DESIGN" val="Gray slice heading"/>
  <p:tag name="EE4P_LAYOUT_ID" val="K"/>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p0tAxP2ARtivIoEsaYlE2A"/>
</p:tagLst>
</file>

<file path=ppt/tags/tag71.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yqK83.I_DVawHlHJZjAl_w"/>
</p:tagLst>
</file>

<file path=ppt/tags/tag74.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yqK83.I_DVawHlHJZjAl_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t17_TgOEHF7FiGeJKy5pK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NRqmBb0ZpDQ.6tkn1UoDIQ"/>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Eo25JqmGWruCK8szVf.NZg"/>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1_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3.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3484C00D252BD41AC6B4AF16CFA8BBC" ma:contentTypeVersion="2" ma:contentTypeDescription="Create a new document." ma:contentTypeScope="" ma:versionID="df717b89819076cabca91e7aedca43e3">
  <xsd:schema xmlns:xsd="http://www.w3.org/2001/XMLSchema" xmlns:xs="http://www.w3.org/2001/XMLSchema" xmlns:p="http://schemas.microsoft.com/office/2006/metadata/properties" xmlns:ns2="6ea1044a-c2f0-49be-a791-ac9bffbf3517" targetNamespace="http://schemas.microsoft.com/office/2006/metadata/properties" ma:root="true" ma:fieldsID="d47e3dd434d5fc0a2196ce264fe02eea" ns2:_="">
    <xsd:import namespace="6ea1044a-c2f0-49be-a791-ac9bffbf351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a1044a-c2f0-49be-a791-ac9bffbf35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C31D27-1E87-4ABA-AF82-30000D5AD77B}">
  <ds:schemaRefs>
    <ds:schemaRef ds:uri="http://schemas.microsoft.com/office/2006/documentManagement/types"/>
    <ds:schemaRef ds:uri="http://purl.org/dc/dcmitype/"/>
    <ds:schemaRef ds:uri="http://schemas.openxmlformats.org/package/2006/metadata/core-properties"/>
    <ds:schemaRef ds:uri="http://www.w3.org/XML/1998/namespace"/>
    <ds:schemaRef ds:uri="http://purl.org/dc/elements/1.1/"/>
    <ds:schemaRef ds:uri="http://purl.org/dc/terms/"/>
    <ds:schemaRef ds:uri="http://schemas.microsoft.com/office/infopath/2007/PartnerControls"/>
    <ds:schemaRef ds:uri="6ea1044a-c2f0-49be-a791-ac9bffbf3517"/>
    <ds:schemaRef ds:uri="http://schemas.microsoft.com/office/2006/metadata/properties"/>
  </ds:schemaRefs>
</ds:datastoreItem>
</file>

<file path=customXml/itemProps2.xml><?xml version="1.0" encoding="utf-8"?>
<ds:datastoreItem xmlns:ds="http://schemas.openxmlformats.org/officeDocument/2006/customXml" ds:itemID="{D2761F6F-094F-4293-A6E4-337D3CEFB0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a1044a-c2f0-49be-a791-ac9bffbf35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C111F4A-60FF-41DE-BC65-F40DAD0113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4670</TotalTime>
  <Words>5943</Words>
  <Application>Microsoft Macintosh PowerPoint</Application>
  <PresentationFormat>Widescreen</PresentationFormat>
  <Paragraphs>486</Paragraphs>
  <Slides>17</Slides>
  <Notes>14</Notes>
  <HiddenSlides>0</HiddenSlides>
  <MMClips>0</MMClips>
  <ScaleCrop>false</ScaleCrop>
  <HeadingPairs>
    <vt:vector size="10"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Trebuchet MS</vt:lpstr>
      <vt:lpstr>Wingdings</vt:lpstr>
      <vt:lpstr>BCG Grid 16:9</vt:lpstr>
      <vt:lpstr>1_BCG Grid 16:9</vt:lpstr>
      <vt:lpstr>think-cell Slide</vt:lpstr>
      <vt:lpstr>Campus Reopening  Guide</vt:lpstr>
      <vt:lpstr>Principles and Guidance</vt:lpstr>
      <vt:lpstr>Principles and Guidance</vt:lpstr>
      <vt:lpstr>Context setting  Aligned statement &amp; checklists</vt:lpstr>
      <vt:lpstr>Aligned statement from higher education institutions in Washington State (I/II)</vt:lpstr>
      <vt:lpstr>Aligned statement from higher education institutions in Washington State (II/II)</vt:lpstr>
      <vt:lpstr>Three forms of checklists to serve as guidance for higher education institutions in Washington state</vt:lpstr>
      <vt:lpstr>For reference: Checklists developed using multiple sources</vt:lpstr>
      <vt:lpstr>Baseline recommendations for higher education institutions reopening plans Institutions are developing Safe Back-to-School plans to resume operations with consideration of these critical elements</vt:lpstr>
      <vt:lpstr>Additional considerations: Campus safety Elements for institutions to consider &amp; implement where feasible/relevant</vt:lpstr>
      <vt:lpstr>Additional considerations: Campus support Elements for Institutions to consider &amp; implement where feasible/relevant</vt:lpstr>
      <vt:lpstr>Recommended protocols for food services to resume operations (1/2)</vt:lpstr>
      <vt:lpstr>Recommended protocols for food services to resume operations (2/2)</vt:lpstr>
      <vt:lpstr>Recommended protocols for campus transportation to resume operations (1/2)</vt:lpstr>
      <vt:lpstr>Recommended protocols for campus transportation to resume operations (2/2)</vt:lpstr>
      <vt:lpstr>Recommended protocols for campus residences to resume operations (1/2)</vt:lpstr>
      <vt:lpstr>Recommended protocols for campus residences to resume operations (2/2)</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Boston Consulting Group</dc:creator>
  <cp:lastModifiedBy>Brandon Pae</cp:lastModifiedBy>
  <cp:revision>758</cp:revision>
  <cp:lastPrinted>2000-01-01T07:00:00Z</cp:lastPrinted>
  <dcterms:created xsi:type="dcterms:W3CDTF">2020-05-27T17:34:49Z</dcterms:created>
  <dcterms:modified xsi:type="dcterms:W3CDTF">2025-09-25T14:59:19Z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ContentTypeId">
    <vt:lpwstr>0x01010053484C00D252BD41AC6B4AF16CFA8BBC</vt:lpwstr>
  </property>
</Properties>
</file>