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 id="2147483663" r:id="rId2"/>
    <p:sldMasterId id="2147483675" r:id="rId3"/>
    <p:sldMasterId id="2147483689" r:id="rId4"/>
    <p:sldMasterId id="2147483701" r:id="rId5"/>
  </p:sldMasterIdLst>
  <p:notesMasterIdLst>
    <p:notesMasterId r:id="rId24"/>
  </p:notesMasterIdLst>
  <p:sldIdLst>
    <p:sldId id="703" r:id="rId6"/>
    <p:sldId id="702" r:id="rId7"/>
    <p:sldId id="704" r:id="rId8"/>
    <p:sldId id="705" r:id="rId9"/>
    <p:sldId id="706" r:id="rId10"/>
    <p:sldId id="708" r:id="rId11"/>
    <p:sldId id="710" r:id="rId12"/>
    <p:sldId id="711" r:id="rId13"/>
    <p:sldId id="712" r:id="rId14"/>
    <p:sldId id="714" r:id="rId15"/>
    <p:sldId id="715" r:id="rId16"/>
    <p:sldId id="717" r:id="rId17"/>
    <p:sldId id="718" r:id="rId18"/>
    <p:sldId id="720" r:id="rId19"/>
    <p:sldId id="722" r:id="rId20"/>
    <p:sldId id="726" r:id="rId21"/>
    <p:sldId id="724" r:id="rId22"/>
    <p:sldId id="725" r:id="rId23"/>
  </p:sldIdLst>
  <p:sldSz cx="24384000" cy="13716000"/>
  <p:notesSz cx="6858000" cy="9144000"/>
  <p:custDataLst>
    <p:tags r:id="rId25"/>
  </p:custDataLst>
  <p:defaultTextStyle>
    <a:lvl1pPr algn="ctr" defTabSz="825500">
      <a:defRPr sz="5000">
        <a:latin typeface="Helvetica Light"/>
        <a:ea typeface="Helvetica Light"/>
        <a:cs typeface="Helvetica Light"/>
        <a:sym typeface="Helvetica Light"/>
      </a:defRPr>
    </a:lvl1pPr>
    <a:lvl2pPr algn="ctr" defTabSz="825500">
      <a:defRPr sz="5000">
        <a:latin typeface="Helvetica Light"/>
        <a:ea typeface="Helvetica Light"/>
        <a:cs typeface="Helvetica Light"/>
        <a:sym typeface="Helvetica Light"/>
      </a:defRPr>
    </a:lvl2pPr>
    <a:lvl3pPr algn="ctr" defTabSz="825500">
      <a:defRPr sz="5000">
        <a:latin typeface="Helvetica Light"/>
        <a:ea typeface="Helvetica Light"/>
        <a:cs typeface="Helvetica Light"/>
        <a:sym typeface="Helvetica Light"/>
      </a:defRPr>
    </a:lvl3pPr>
    <a:lvl4pPr algn="ctr" defTabSz="825500">
      <a:defRPr sz="5000">
        <a:latin typeface="Helvetica Light"/>
        <a:ea typeface="Helvetica Light"/>
        <a:cs typeface="Helvetica Light"/>
        <a:sym typeface="Helvetica Light"/>
      </a:defRPr>
    </a:lvl4pPr>
    <a:lvl5pPr algn="ctr" defTabSz="825500">
      <a:defRPr sz="5000">
        <a:latin typeface="Helvetica Light"/>
        <a:ea typeface="Helvetica Light"/>
        <a:cs typeface="Helvetica Light"/>
        <a:sym typeface="Helvetica Light"/>
      </a:defRPr>
    </a:lvl5pPr>
    <a:lvl6pPr algn="ctr" defTabSz="825500">
      <a:defRPr sz="5000">
        <a:latin typeface="Helvetica Light"/>
        <a:ea typeface="Helvetica Light"/>
        <a:cs typeface="Helvetica Light"/>
        <a:sym typeface="Helvetica Light"/>
      </a:defRPr>
    </a:lvl6pPr>
    <a:lvl7pPr algn="ctr" defTabSz="825500">
      <a:defRPr sz="5000">
        <a:latin typeface="Helvetica Light"/>
        <a:ea typeface="Helvetica Light"/>
        <a:cs typeface="Helvetica Light"/>
        <a:sym typeface="Helvetica Light"/>
      </a:defRPr>
    </a:lvl7pPr>
    <a:lvl8pPr algn="ctr" defTabSz="825500">
      <a:defRPr sz="5000">
        <a:latin typeface="Helvetica Light"/>
        <a:ea typeface="Helvetica Light"/>
        <a:cs typeface="Helvetica Light"/>
        <a:sym typeface="Helvetica Light"/>
      </a:defRPr>
    </a:lvl8pPr>
    <a:lvl9pPr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2" pos="15360" userDrawn="1">
          <p15:clr>
            <a:srgbClr val="A4A3A4"/>
          </p15:clr>
        </p15:guide>
        <p15:guide id="3" pos="7656" userDrawn="1">
          <p15:clr>
            <a:srgbClr val="A4A3A4"/>
          </p15:clr>
        </p15:guide>
        <p15:guide id="4" pos="1698" userDrawn="1">
          <p15:clr>
            <a:srgbClr val="A4A3A4"/>
          </p15:clr>
        </p15:guide>
        <p15:guide id="5" pos="1876" userDrawn="1">
          <p15:clr>
            <a:srgbClr val="A4A3A4"/>
          </p15:clr>
        </p15:guide>
        <p15:guide id="6" pos="1406" userDrawn="1">
          <p15:clr>
            <a:srgbClr val="A4A3A4"/>
          </p15:clr>
        </p15:guide>
        <p15:guide id="7" pos="504" userDrawn="1">
          <p15:clr>
            <a:srgbClr val="A4A3A4"/>
          </p15:clr>
        </p15:guide>
        <p15:guide id="8" pos="14843" userDrawn="1">
          <p15:clr>
            <a:srgbClr val="A4A3A4"/>
          </p15:clr>
        </p15:guide>
        <p15:guide id="9" orient="horz" pos="4320" userDrawn="1">
          <p15:clr>
            <a:srgbClr val="A4A3A4"/>
          </p15:clr>
        </p15:guide>
        <p15:guide id="10" orient="horz" pos="1176" userDrawn="1">
          <p15:clr>
            <a:srgbClr val="A4A3A4"/>
          </p15:clr>
        </p15:guide>
        <p15:guide id="11" orient="horz" pos="2256" userDrawn="1">
          <p15:clr>
            <a:srgbClr val="A4A3A4"/>
          </p15:clr>
        </p15:guide>
        <p15:guide id="12" orient="horz" pos="78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DiFilippo" initials="DD" lastIdx="1" clrIdx="0">
    <p:extLst/>
  </p:cmAuthor>
  <p:cmAuthor id="2" name="Lisa Cockette" initials="LC" lastIdx="2" clrIdx="1">
    <p:extLst>
      <p:ext uri="{19B8F6BF-5375-455C-9EA6-DF929625EA0E}">
        <p15:presenceInfo xmlns:p15="http://schemas.microsoft.com/office/powerpoint/2012/main" userId="S-1-5-21-372416507-3140574786-2943197521-599304" providerId="AD"/>
      </p:ext>
    </p:extLst>
  </p:cmAuthor>
  <p:cmAuthor id="3" name="Laura N Savarese" initials="LNS" lastIdx="21" clrIdx="2">
    <p:extLst>
      <p:ext uri="{19B8F6BF-5375-455C-9EA6-DF929625EA0E}">
        <p15:presenceInfo xmlns:p15="http://schemas.microsoft.com/office/powerpoint/2012/main" userId="S-1-5-21-372416507-3140574786-2943197521-382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8C6D"/>
    <a:srgbClr val="EAE8E2"/>
    <a:srgbClr val="EB8C00"/>
    <a:srgbClr val="E40000"/>
    <a:srgbClr val="E01E39"/>
    <a:srgbClr val="DD4B39"/>
    <a:srgbClr val="EE5A47"/>
    <a:srgbClr val="7A1818"/>
    <a:srgbClr val="3D3D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5284" autoAdjust="0"/>
  </p:normalViewPr>
  <p:slideViewPr>
    <p:cSldViewPr snapToGrid="0" snapToObjects="1">
      <p:cViewPr varScale="1">
        <p:scale>
          <a:sx n="41" d="100"/>
          <a:sy n="41" d="100"/>
        </p:scale>
        <p:origin x="1003" y="53"/>
      </p:cViewPr>
      <p:guideLst>
        <p:guide pos="15360"/>
        <p:guide pos="7656"/>
        <p:guide pos="1698"/>
        <p:guide pos="1876"/>
        <p:guide pos="1406"/>
        <p:guide pos="504"/>
        <p:guide pos="14843"/>
        <p:guide orient="horz" pos="4320"/>
        <p:guide orient="horz" pos="1176"/>
        <p:guide orient="horz" pos="2256"/>
        <p:guide orient="horz" pos="787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dirty="0"/>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24703279"/>
      </p:ext>
    </p:extLst>
  </p:cSld>
  <p:clrMap bg1="lt1" tx1="dk1" bg2="lt2" tx2="dk2" accent1="accent1" accent2="accent2" accent3="accent3" accent4="accent4" accent5="accent5" accent6="accent6" hlink="hlink" folHlink="folHlink"/>
  <p:notesStyle>
    <a:lvl1pPr defTabSz="457200">
      <a:lnSpc>
        <a:spcPct val="117999"/>
      </a:lnSpc>
      <a:defRPr sz="2200">
        <a:latin typeface="Arial"/>
        <a:ea typeface="Arial"/>
        <a:cs typeface="Arial"/>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75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167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46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50"/>
            <a:ext cx="20726400" cy="2940050"/>
          </a:xfrm>
        </p:spPr>
        <p:txBody>
          <a:bodyPr/>
          <a:lstStyle>
            <a:lvl1pPr>
              <a:defRPr>
                <a:solidFill>
                  <a:srgbClr val="E0301E"/>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57600" y="7772400"/>
            <a:ext cx="1706880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8405344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3"/>
            <a:ext cx="21031200"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79579"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679579" y="5010150"/>
            <a:ext cx="10315574"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4944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43575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378718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9" y="914400"/>
            <a:ext cx="7864474" cy="3200400"/>
          </a:xfrm>
        </p:spPr>
        <p:txBody>
          <a:bodyPr anchor="b"/>
          <a:lstStyle>
            <a:lvl1pPr>
              <a:defRPr sz="6400"/>
            </a:lvl1pPr>
          </a:lstStyle>
          <a:p>
            <a:r>
              <a:rPr lang="en-US" smtClean="0"/>
              <a:t>Click to edit Master title style</a:t>
            </a:r>
            <a:endParaRPr lang="en-US"/>
          </a:p>
        </p:txBody>
      </p:sp>
      <p:sp>
        <p:nvSpPr>
          <p:cNvPr id="3" name="Content Placeholder 2"/>
          <p:cNvSpPr>
            <a:spLocks noGrp="1"/>
          </p:cNvSpPr>
          <p:nvPr>
            <p:ph idx="1"/>
          </p:nvPr>
        </p:nvSpPr>
        <p:spPr>
          <a:xfrm>
            <a:off x="10366376" y="1974853"/>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957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822513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9" y="914400"/>
            <a:ext cx="7864474" cy="3200400"/>
          </a:xfrm>
        </p:spPr>
        <p:txBody>
          <a:bodyPr anchor="b"/>
          <a:lstStyle>
            <a:lvl1pPr>
              <a:defRPr sz="6400"/>
            </a:lvl1pPr>
          </a:lstStyle>
          <a:p>
            <a:r>
              <a:rPr lang="en-US" smtClean="0"/>
              <a:t>Click to edit Master title style</a:t>
            </a:r>
            <a:endParaRPr lang="en-US"/>
          </a:p>
        </p:txBody>
      </p:sp>
      <p:sp>
        <p:nvSpPr>
          <p:cNvPr id="3" name="Picture Placeholder 2"/>
          <p:cNvSpPr>
            <a:spLocks noGrp="1"/>
          </p:cNvSpPr>
          <p:nvPr>
            <p:ph type="pic" idx="1"/>
          </p:nvPr>
        </p:nvSpPr>
        <p:spPr>
          <a:xfrm>
            <a:off x="10366376" y="1974853"/>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167957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0347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67989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41835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Başlık ve Altyaz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836530"/>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23062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807" y="1695057"/>
            <a:ext cx="21336455" cy="738664"/>
          </a:xfrm>
        </p:spPr>
        <p:txBody>
          <a:bodyPr wrap="square">
            <a:spAutoFit/>
          </a:bodyPr>
          <a:lstStyle>
            <a:lvl1pPr algn="l" defTabSz="457200" rtl="0" eaLnBrk="1" latinLnBrk="0" hangingPunct="1">
              <a:spcBef>
                <a:spcPct val="0"/>
              </a:spcBef>
              <a:buNone/>
              <a:defRPr lang="en-US" sz="4800" kern="1200" dirty="0">
                <a:solidFill>
                  <a:schemeClr val="tx2"/>
                </a:solidFill>
                <a:latin typeface="+mj-lt"/>
                <a:ea typeface="+mj-ea"/>
                <a:cs typeface="Georgia"/>
                <a:sym typeface="Helvetica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26807" y="3504859"/>
            <a:ext cx="21336456" cy="2769989"/>
          </a:xfrm>
        </p:spPr>
        <p:txBody>
          <a:bodyPr>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81676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6589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346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26808" y="6663932"/>
            <a:ext cx="20939760" cy="58613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912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07122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7811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9"/>
            <a:ext cx="21031200" cy="5705474"/>
          </a:xfrm>
        </p:spPr>
        <p:txBody>
          <a:bodyPr anchor="b"/>
          <a:lstStyle>
            <a:lvl1pPr>
              <a:defRPr sz="12000"/>
            </a:lvl1pPr>
          </a:lstStyle>
          <a:p>
            <a:r>
              <a:rPr lang="en-US" smtClean="0"/>
              <a:t>Click to edit Master title style</a:t>
            </a:r>
            <a:endParaRPr lang="en-US"/>
          </a:p>
        </p:txBody>
      </p:sp>
      <p:sp>
        <p:nvSpPr>
          <p:cNvPr id="3" name="Text Placeholder 2"/>
          <p:cNvSpPr>
            <a:spLocks noGrp="1"/>
          </p:cNvSpPr>
          <p:nvPr>
            <p:ph type="body" idx="1"/>
          </p:nvPr>
        </p:nvSpPr>
        <p:spPr>
          <a:xfrm>
            <a:off x="1663700" y="9178929"/>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1040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6ED54-C9AD-4449-9623-594C58E03AD9}" type="datetimeFigureOut">
              <a:rPr lang="en-US" smtClean="0">
                <a:solidFill>
                  <a:srgbClr val="000000">
                    <a:tint val="75000"/>
                  </a:srgbClr>
                </a:solidFill>
              </a:rPr>
              <a:pPr/>
              <a:t>6/17/2016</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653509C1-2CCE-4CEC-BB84-8BCB63750816}"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93612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6"/>
            </p:custDataLst>
            <p:extLst>
              <p:ext uri="{D42A27DB-BD31-4B8C-83A1-F6EECF244321}">
                <p14:modId xmlns:p14="http://schemas.microsoft.com/office/powerpoint/2010/main" val="42042539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226808" y="3945888"/>
            <a:ext cx="20937992" cy="2286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26808" y="6395886"/>
            <a:ext cx="20937992" cy="585643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hape 8"/>
          <p:cNvSpPr txBox="1">
            <a:spLocks/>
          </p:cNvSpPr>
          <p:nvPr userDrawn="1"/>
        </p:nvSpPr>
        <p:spPr>
          <a:xfrm>
            <a:off x="23155761" y="12602178"/>
            <a:ext cx="407501" cy="400110"/>
          </a:xfrm>
          <a:prstGeom prst="rect">
            <a:avLst/>
          </a:prstGeom>
          <a:ln w="12700">
            <a:miter lim="400000"/>
          </a:ln>
        </p:spPr>
        <p:txBody>
          <a:bodyPr wrap="none" lIns="0" tIns="0" rIns="0" bIns="0">
            <a:spAutoFit/>
          </a:bodyPr>
          <a:lstStyle>
            <a:lvl1pPr algn="ctr" defTabSz="825500">
              <a:defRPr sz="3200">
                <a:solidFill>
                  <a:srgbClr val="FAF9FB"/>
                </a:solidFill>
                <a:latin typeface="Source Sans Pro Light"/>
                <a:ea typeface="Source Sans Pro Light"/>
                <a:cs typeface="Source Sans Pro Light"/>
                <a:sym typeface="Source Sans Pro Light"/>
              </a:defRPr>
            </a:lvl1pPr>
            <a:lvl2pPr algn="ctr" defTabSz="825500">
              <a:defRPr sz="5000">
                <a:latin typeface="Helvetica Light"/>
                <a:ea typeface="Helvetica Light"/>
                <a:cs typeface="Helvetica Light"/>
                <a:sym typeface="Helvetica Light"/>
              </a:defRPr>
            </a:lvl2pPr>
            <a:lvl3pPr algn="ctr" defTabSz="825500">
              <a:defRPr sz="5000">
                <a:latin typeface="Helvetica Light"/>
                <a:ea typeface="Helvetica Light"/>
                <a:cs typeface="Helvetica Light"/>
                <a:sym typeface="Helvetica Light"/>
              </a:defRPr>
            </a:lvl3pPr>
            <a:lvl4pPr algn="ctr" defTabSz="825500">
              <a:defRPr sz="5000">
                <a:latin typeface="Helvetica Light"/>
                <a:ea typeface="Helvetica Light"/>
                <a:cs typeface="Helvetica Light"/>
                <a:sym typeface="Helvetica Light"/>
              </a:defRPr>
            </a:lvl4pPr>
            <a:lvl5pPr algn="ctr" defTabSz="825500">
              <a:defRPr sz="5000">
                <a:latin typeface="Helvetica Light"/>
                <a:ea typeface="Helvetica Light"/>
                <a:cs typeface="Helvetica Light"/>
                <a:sym typeface="Helvetica Light"/>
              </a:defRPr>
            </a:lvl5pPr>
            <a:lvl6pPr algn="ctr" defTabSz="825500">
              <a:defRPr sz="5000">
                <a:latin typeface="Helvetica Light"/>
                <a:ea typeface="Helvetica Light"/>
                <a:cs typeface="Helvetica Light"/>
                <a:sym typeface="Helvetica Light"/>
              </a:defRPr>
            </a:lvl6pPr>
            <a:lvl7pPr algn="ctr" defTabSz="825500">
              <a:defRPr sz="5000">
                <a:latin typeface="Helvetica Light"/>
                <a:ea typeface="Helvetica Light"/>
                <a:cs typeface="Helvetica Light"/>
                <a:sym typeface="Helvetica Light"/>
              </a:defRPr>
            </a:lvl7pPr>
            <a:lvl8pPr algn="ctr" defTabSz="825500">
              <a:defRPr sz="5000">
                <a:latin typeface="Helvetica Light"/>
                <a:ea typeface="Helvetica Light"/>
                <a:cs typeface="Helvetica Light"/>
                <a:sym typeface="Helvetica Light"/>
              </a:defRPr>
            </a:lvl8pPr>
            <a:lvl9pPr algn="ctr" defTabSz="825500">
              <a:defRPr sz="5000">
                <a:latin typeface="Helvetica Light"/>
                <a:ea typeface="Helvetica Light"/>
                <a:cs typeface="Helvetica Light"/>
                <a:sym typeface="Helvetica Light"/>
              </a:defRPr>
            </a:lvl9pPr>
          </a:lstStyle>
          <a:p>
            <a:pPr algn="r"/>
            <a:fld id="{86CB4B4D-7CA3-9044-876B-883B54F8677D}" type="slidenum">
              <a:rPr lang="en-US" sz="2600" smtClean="0">
                <a:solidFill>
                  <a:schemeClr val="bg1">
                    <a:lumMod val="65000"/>
                  </a:schemeClr>
                </a:solidFill>
                <a:latin typeface="Arial"/>
                <a:ea typeface="Arial"/>
                <a:cs typeface="Arial"/>
              </a:rPr>
              <a:pPr algn="r"/>
              <a:t>‹#›</a:t>
            </a:fld>
            <a:endParaRPr lang="en-US" sz="2600" dirty="0">
              <a:solidFill>
                <a:schemeClr val="bg1">
                  <a:lumMod val="65000"/>
                </a:schemeClr>
              </a:solidFill>
              <a:latin typeface="Arial"/>
              <a:ea typeface="Arial"/>
              <a:cs typeface="Arial"/>
            </a:endParaRPr>
          </a:p>
        </p:txBody>
      </p:sp>
    </p:spTree>
    <p:extLst>
      <p:ext uri="{BB962C8B-B14F-4D97-AF65-F5344CB8AC3E}">
        <p14:creationId xmlns:p14="http://schemas.microsoft.com/office/powerpoint/2010/main" val="294725261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8" r:id="rId3"/>
  </p:sldLayoutIdLst>
  <p:timing>
    <p:tnLst>
      <p:par>
        <p:cTn id="1" dur="indefinite" restart="never" nodeType="tmRoot"/>
      </p:par>
    </p:tnLst>
  </p:timing>
  <p:txStyles>
    <p:titleStyle>
      <a:lvl1pPr algn="l" defTabSz="457200" rtl="0" eaLnBrk="1" latinLnBrk="0" hangingPunct="1">
        <a:spcBef>
          <a:spcPct val="0"/>
        </a:spcBef>
        <a:buNone/>
        <a:defRPr sz="4800" kern="1200">
          <a:solidFill>
            <a:schemeClr val="tx2"/>
          </a:solidFill>
          <a:latin typeface="+mj-lt"/>
          <a:ea typeface="+mj-ea"/>
          <a:cs typeface="+mj-cs"/>
        </a:defRPr>
      </a:lvl1pPr>
    </p:titleStyle>
    <p:bodyStyle>
      <a:lvl1pPr marL="0" indent="-274320" algn="l" defTabSz="457200" rtl="0" eaLnBrk="1" latinLnBrk="0" hangingPunct="1">
        <a:spcBef>
          <a:spcPts val="0"/>
        </a:spcBef>
        <a:spcAft>
          <a:spcPts val="1200"/>
        </a:spcAft>
        <a:buClrTx/>
        <a:buFont typeface="Arial"/>
        <a:buChar char="•"/>
        <a:defRPr sz="3600" kern="1200">
          <a:solidFill>
            <a:schemeClr val="tx1">
              <a:lumMod val="65000"/>
              <a:lumOff val="35000"/>
            </a:schemeClr>
          </a:solidFill>
          <a:latin typeface="+mn-lt"/>
          <a:ea typeface="+mn-ea"/>
          <a:cs typeface="+mn-cs"/>
        </a:defRPr>
      </a:lvl1pPr>
      <a:lvl2pPr marL="0" indent="-274320" algn="l" defTabSz="457200" rtl="0" eaLnBrk="1" latinLnBrk="0" hangingPunct="1">
        <a:spcBef>
          <a:spcPts val="0"/>
        </a:spcBef>
        <a:spcAft>
          <a:spcPts val="1200"/>
        </a:spcAft>
        <a:buClrTx/>
        <a:buFont typeface="Arial"/>
        <a:buChar char="•"/>
        <a:defRPr sz="3600" kern="1200">
          <a:solidFill>
            <a:schemeClr val="tx1">
              <a:lumMod val="65000"/>
              <a:lumOff val="35000"/>
            </a:schemeClr>
          </a:solidFill>
          <a:latin typeface="+mn-lt"/>
          <a:ea typeface="+mn-ea"/>
          <a:cs typeface="+mn-cs"/>
        </a:defRPr>
      </a:lvl2pPr>
      <a:lvl3pPr marL="0" indent="-274320" algn="l" defTabSz="457200" rtl="0" eaLnBrk="1" latinLnBrk="0" hangingPunct="1">
        <a:spcBef>
          <a:spcPts val="0"/>
        </a:spcBef>
        <a:spcAft>
          <a:spcPts val="1200"/>
        </a:spcAft>
        <a:buClrTx/>
        <a:buFont typeface="Arial"/>
        <a:buChar char="•"/>
        <a:defRPr sz="3600" kern="1200">
          <a:solidFill>
            <a:schemeClr val="tx1">
              <a:lumMod val="65000"/>
              <a:lumOff val="35000"/>
            </a:schemeClr>
          </a:solidFill>
          <a:latin typeface="+mn-lt"/>
          <a:ea typeface="+mn-ea"/>
          <a:cs typeface="+mn-cs"/>
        </a:defRPr>
      </a:lvl3pPr>
      <a:lvl4pPr marL="0" indent="-274320" algn="l" defTabSz="457200" rtl="0" eaLnBrk="1" latinLnBrk="0" hangingPunct="1">
        <a:spcBef>
          <a:spcPts val="0"/>
        </a:spcBef>
        <a:spcAft>
          <a:spcPts val="1200"/>
        </a:spcAft>
        <a:buClrTx/>
        <a:buFont typeface="Arial"/>
        <a:buChar char="•"/>
        <a:defRPr sz="3600" kern="1200">
          <a:solidFill>
            <a:schemeClr val="tx1">
              <a:lumMod val="65000"/>
              <a:lumOff val="35000"/>
            </a:schemeClr>
          </a:solidFill>
          <a:latin typeface="+mn-lt"/>
          <a:ea typeface="+mn-ea"/>
          <a:cs typeface="+mn-cs"/>
        </a:defRPr>
      </a:lvl4pPr>
      <a:lvl5pPr marL="0" indent="-274320" algn="l" defTabSz="457200" rtl="0" eaLnBrk="1" latinLnBrk="0" hangingPunct="1">
        <a:spcBef>
          <a:spcPts val="0"/>
        </a:spcBef>
        <a:spcAft>
          <a:spcPts val="1200"/>
        </a:spcAft>
        <a:buClrTx/>
        <a:buFont typeface="Arial"/>
        <a:buChar char="•"/>
        <a:defRPr sz="3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6808" y="3945888"/>
            <a:ext cx="20937992" cy="2286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26808" y="6395886"/>
            <a:ext cx="20937992" cy="585643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hape 8"/>
          <p:cNvSpPr txBox="1">
            <a:spLocks/>
          </p:cNvSpPr>
          <p:nvPr userDrawn="1"/>
        </p:nvSpPr>
        <p:spPr>
          <a:xfrm>
            <a:off x="23626239" y="12602178"/>
            <a:ext cx="407501" cy="400110"/>
          </a:xfrm>
          <a:prstGeom prst="rect">
            <a:avLst/>
          </a:prstGeom>
          <a:ln w="12700">
            <a:miter lim="400000"/>
          </a:ln>
        </p:spPr>
        <p:txBody>
          <a:bodyPr wrap="none" lIns="0" tIns="0" rIns="0" bIns="0">
            <a:spAutoFit/>
          </a:bodyPr>
          <a:lstStyle>
            <a:lvl1pPr algn="ctr" defTabSz="825500">
              <a:defRPr sz="3200">
                <a:solidFill>
                  <a:srgbClr val="FAF9FB"/>
                </a:solidFill>
                <a:latin typeface="Source Sans Pro Light"/>
                <a:ea typeface="Source Sans Pro Light"/>
                <a:cs typeface="Source Sans Pro Light"/>
                <a:sym typeface="Source Sans Pro Light"/>
              </a:defRPr>
            </a:lvl1pPr>
            <a:lvl2pPr algn="ctr" defTabSz="825500">
              <a:defRPr sz="5000">
                <a:latin typeface="Helvetica Light"/>
                <a:ea typeface="Helvetica Light"/>
                <a:cs typeface="Helvetica Light"/>
                <a:sym typeface="Helvetica Light"/>
              </a:defRPr>
            </a:lvl2pPr>
            <a:lvl3pPr algn="ctr" defTabSz="825500">
              <a:defRPr sz="5000">
                <a:latin typeface="Helvetica Light"/>
                <a:ea typeface="Helvetica Light"/>
                <a:cs typeface="Helvetica Light"/>
                <a:sym typeface="Helvetica Light"/>
              </a:defRPr>
            </a:lvl3pPr>
            <a:lvl4pPr algn="ctr" defTabSz="825500">
              <a:defRPr sz="5000">
                <a:latin typeface="Helvetica Light"/>
                <a:ea typeface="Helvetica Light"/>
                <a:cs typeface="Helvetica Light"/>
                <a:sym typeface="Helvetica Light"/>
              </a:defRPr>
            </a:lvl4pPr>
            <a:lvl5pPr algn="ctr" defTabSz="825500">
              <a:defRPr sz="5000">
                <a:latin typeface="Helvetica Light"/>
                <a:ea typeface="Helvetica Light"/>
                <a:cs typeface="Helvetica Light"/>
                <a:sym typeface="Helvetica Light"/>
              </a:defRPr>
            </a:lvl5pPr>
            <a:lvl6pPr algn="ctr" defTabSz="825500">
              <a:defRPr sz="5000">
                <a:latin typeface="Helvetica Light"/>
                <a:ea typeface="Helvetica Light"/>
                <a:cs typeface="Helvetica Light"/>
                <a:sym typeface="Helvetica Light"/>
              </a:defRPr>
            </a:lvl6pPr>
            <a:lvl7pPr algn="ctr" defTabSz="825500">
              <a:defRPr sz="5000">
                <a:latin typeface="Helvetica Light"/>
                <a:ea typeface="Helvetica Light"/>
                <a:cs typeface="Helvetica Light"/>
                <a:sym typeface="Helvetica Light"/>
              </a:defRPr>
            </a:lvl7pPr>
            <a:lvl8pPr algn="ctr" defTabSz="825500">
              <a:defRPr sz="5000">
                <a:latin typeface="Helvetica Light"/>
                <a:ea typeface="Helvetica Light"/>
                <a:cs typeface="Helvetica Light"/>
                <a:sym typeface="Helvetica Light"/>
              </a:defRPr>
            </a:lvl8pPr>
            <a:lvl9pPr algn="ctr" defTabSz="825500">
              <a:defRPr sz="5000">
                <a:latin typeface="Helvetica Light"/>
                <a:ea typeface="Helvetica Light"/>
                <a:cs typeface="Helvetica Light"/>
                <a:sym typeface="Helvetica Light"/>
              </a:defRPr>
            </a:lvl9pPr>
          </a:lstStyle>
          <a:p>
            <a:fld id="{86CB4B4D-7CA3-9044-876B-883B54F8677D}" type="slidenum">
              <a:rPr lang="en-US" sz="2600" smtClean="0">
                <a:solidFill>
                  <a:schemeClr val="bg1"/>
                </a:solidFill>
                <a:latin typeface="Arial"/>
                <a:ea typeface="Arial"/>
                <a:cs typeface="Arial"/>
              </a:rPr>
              <a:pPr/>
              <a:t>‹#›</a:t>
            </a:fld>
            <a:endParaRPr lang="en-US" sz="2600" dirty="0">
              <a:solidFill>
                <a:schemeClr val="bg1"/>
              </a:solidFill>
              <a:latin typeface="Arial"/>
              <a:ea typeface="Arial"/>
              <a:cs typeface="Arial"/>
            </a:endParaRPr>
          </a:p>
        </p:txBody>
      </p:sp>
    </p:spTree>
    <p:extLst>
      <p:ext uri="{BB962C8B-B14F-4D97-AF65-F5344CB8AC3E}">
        <p14:creationId xmlns:p14="http://schemas.microsoft.com/office/powerpoint/2010/main" val="2967190688"/>
      </p:ext>
    </p:extLst>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l" defTabSz="457200" rtl="0" eaLnBrk="1" latinLnBrk="0" hangingPunct="1">
        <a:spcBef>
          <a:spcPct val="0"/>
        </a:spcBef>
        <a:buNone/>
        <a:defRPr sz="4800" kern="1200">
          <a:solidFill>
            <a:srgbClr val="FFFFFF"/>
          </a:solidFill>
          <a:latin typeface="+mj-lt"/>
          <a:ea typeface="+mj-ea"/>
          <a:cs typeface="+mj-cs"/>
        </a:defRPr>
      </a:lvl1pPr>
    </p:titleStyle>
    <p:bodyStyle>
      <a:lvl1pPr marL="0" indent="-274320" algn="l" defTabSz="457200" rtl="0" eaLnBrk="1" latinLnBrk="0" hangingPunct="1">
        <a:spcBef>
          <a:spcPts val="0"/>
        </a:spcBef>
        <a:spcAft>
          <a:spcPts val="1200"/>
        </a:spcAft>
        <a:buClrTx/>
        <a:buFont typeface="Arial"/>
        <a:buChar char="•"/>
        <a:defRPr sz="3600" kern="1200">
          <a:solidFill>
            <a:srgbClr val="FFFFFF"/>
          </a:solidFill>
          <a:latin typeface="+mn-lt"/>
          <a:ea typeface="+mn-ea"/>
          <a:cs typeface="+mn-cs"/>
        </a:defRPr>
      </a:lvl1pPr>
      <a:lvl2pPr marL="0" indent="-274320" algn="l" defTabSz="457200" rtl="0" eaLnBrk="1" latinLnBrk="0" hangingPunct="1">
        <a:spcBef>
          <a:spcPts val="0"/>
        </a:spcBef>
        <a:spcAft>
          <a:spcPts val="1200"/>
        </a:spcAft>
        <a:buClrTx/>
        <a:buFont typeface="Arial"/>
        <a:buChar char="•"/>
        <a:defRPr sz="3600" kern="1200">
          <a:solidFill>
            <a:srgbClr val="FFFFFF"/>
          </a:solidFill>
          <a:latin typeface="+mn-lt"/>
          <a:ea typeface="+mn-ea"/>
          <a:cs typeface="+mn-cs"/>
        </a:defRPr>
      </a:lvl2pPr>
      <a:lvl3pPr marL="0" indent="-274320" algn="l" defTabSz="457200" rtl="0" eaLnBrk="1" latinLnBrk="0" hangingPunct="1">
        <a:spcBef>
          <a:spcPts val="0"/>
        </a:spcBef>
        <a:spcAft>
          <a:spcPts val="1200"/>
        </a:spcAft>
        <a:buClrTx/>
        <a:buFont typeface="Arial"/>
        <a:buChar char="•"/>
        <a:defRPr sz="3600" kern="1200">
          <a:solidFill>
            <a:srgbClr val="FFFFFF"/>
          </a:solidFill>
          <a:latin typeface="+mn-lt"/>
          <a:ea typeface="+mn-ea"/>
          <a:cs typeface="+mn-cs"/>
        </a:defRPr>
      </a:lvl3pPr>
      <a:lvl4pPr marL="0" indent="-274320" algn="l" defTabSz="457200" rtl="0" eaLnBrk="1" latinLnBrk="0" hangingPunct="1">
        <a:spcBef>
          <a:spcPts val="0"/>
        </a:spcBef>
        <a:spcAft>
          <a:spcPts val="1200"/>
        </a:spcAft>
        <a:buClrTx/>
        <a:buFont typeface="Arial"/>
        <a:buChar char="•"/>
        <a:defRPr sz="3600" kern="1200">
          <a:solidFill>
            <a:srgbClr val="FFFFFF"/>
          </a:solidFill>
          <a:latin typeface="+mn-lt"/>
          <a:ea typeface="+mn-ea"/>
          <a:cs typeface="+mn-cs"/>
        </a:defRPr>
      </a:lvl4pPr>
      <a:lvl5pPr marL="0" indent="-274320" algn="l" defTabSz="457200" rtl="0" eaLnBrk="1" latinLnBrk="0" hangingPunct="1">
        <a:spcBef>
          <a:spcPts val="0"/>
        </a:spcBef>
        <a:spcAft>
          <a:spcPts val="1200"/>
        </a:spcAft>
        <a:buClrTx/>
        <a:buFont typeface="Arial"/>
        <a:buChar char="•"/>
        <a:defRPr sz="36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8493" y="4073862"/>
            <a:ext cx="20939760" cy="228600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9" name="Text Placeholder 2"/>
          <p:cNvSpPr>
            <a:spLocks noGrp="1"/>
          </p:cNvSpPr>
          <p:nvPr>
            <p:ph type="body" idx="1"/>
          </p:nvPr>
        </p:nvSpPr>
        <p:spPr>
          <a:xfrm>
            <a:off x="2288493" y="6395886"/>
            <a:ext cx="20937992" cy="585643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hape 8"/>
          <p:cNvSpPr txBox="1">
            <a:spLocks/>
          </p:cNvSpPr>
          <p:nvPr userDrawn="1"/>
        </p:nvSpPr>
        <p:spPr>
          <a:xfrm>
            <a:off x="23626239" y="12602178"/>
            <a:ext cx="407501" cy="400110"/>
          </a:xfrm>
          <a:prstGeom prst="rect">
            <a:avLst/>
          </a:prstGeom>
          <a:ln w="12700">
            <a:miter lim="400000"/>
          </a:ln>
        </p:spPr>
        <p:txBody>
          <a:bodyPr wrap="none" lIns="0" tIns="0" rIns="0" bIns="0">
            <a:spAutoFit/>
          </a:bodyPr>
          <a:lstStyle>
            <a:lvl1pPr algn="ctr" defTabSz="825500">
              <a:defRPr sz="3200">
                <a:solidFill>
                  <a:srgbClr val="FAF9FB"/>
                </a:solidFill>
                <a:latin typeface="Source Sans Pro Light"/>
                <a:ea typeface="Source Sans Pro Light"/>
                <a:cs typeface="Source Sans Pro Light"/>
                <a:sym typeface="Source Sans Pro Light"/>
              </a:defRPr>
            </a:lvl1pPr>
            <a:lvl2pPr algn="ctr" defTabSz="825500">
              <a:defRPr sz="5000">
                <a:latin typeface="Helvetica Light"/>
                <a:ea typeface="Helvetica Light"/>
                <a:cs typeface="Helvetica Light"/>
                <a:sym typeface="Helvetica Light"/>
              </a:defRPr>
            </a:lvl2pPr>
            <a:lvl3pPr algn="ctr" defTabSz="825500">
              <a:defRPr sz="5000">
                <a:latin typeface="Helvetica Light"/>
                <a:ea typeface="Helvetica Light"/>
                <a:cs typeface="Helvetica Light"/>
                <a:sym typeface="Helvetica Light"/>
              </a:defRPr>
            </a:lvl3pPr>
            <a:lvl4pPr algn="ctr" defTabSz="825500">
              <a:defRPr sz="5000">
                <a:latin typeface="Helvetica Light"/>
                <a:ea typeface="Helvetica Light"/>
                <a:cs typeface="Helvetica Light"/>
                <a:sym typeface="Helvetica Light"/>
              </a:defRPr>
            </a:lvl4pPr>
            <a:lvl5pPr algn="ctr" defTabSz="825500">
              <a:defRPr sz="5000">
                <a:latin typeface="Helvetica Light"/>
                <a:ea typeface="Helvetica Light"/>
                <a:cs typeface="Helvetica Light"/>
                <a:sym typeface="Helvetica Light"/>
              </a:defRPr>
            </a:lvl5pPr>
            <a:lvl6pPr algn="ctr" defTabSz="825500">
              <a:defRPr sz="5000">
                <a:latin typeface="Helvetica Light"/>
                <a:ea typeface="Helvetica Light"/>
                <a:cs typeface="Helvetica Light"/>
                <a:sym typeface="Helvetica Light"/>
              </a:defRPr>
            </a:lvl6pPr>
            <a:lvl7pPr algn="ctr" defTabSz="825500">
              <a:defRPr sz="5000">
                <a:latin typeface="Helvetica Light"/>
                <a:ea typeface="Helvetica Light"/>
                <a:cs typeface="Helvetica Light"/>
                <a:sym typeface="Helvetica Light"/>
              </a:defRPr>
            </a:lvl7pPr>
            <a:lvl8pPr algn="ctr" defTabSz="825500">
              <a:defRPr sz="5000">
                <a:latin typeface="Helvetica Light"/>
                <a:ea typeface="Helvetica Light"/>
                <a:cs typeface="Helvetica Light"/>
                <a:sym typeface="Helvetica Light"/>
              </a:defRPr>
            </a:lvl8pPr>
            <a:lvl9pPr algn="ctr" defTabSz="825500">
              <a:defRPr sz="5000">
                <a:latin typeface="Helvetica Light"/>
                <a:ea typeface="Helvetica Light"/>
                <a:cs typeface="Helvetica Light"/>
                <a:sym typeface="Helvetica Light"/>
              </a:defRPr>
            </a:lvl9pPr>
          </a:lstStyle>
          <a:p>
            <a:fld id="{86CB4B4D-7CA3-9044-876B-883B54F8677D}" type="slidenum">
              <a:rPr lang="en-US" sz="2600" smtClean="0">
                <a:solidFill>
                  <a:schemeClr val="bg1"/>
                </a:solidFill>
                <a:latin typeface="Arial"/>
                <a:ea typeface="Arial"/>
                <a:cs typeface="Arial"/>
              </a:rPr>
              <a:pPr/>
              <a:t>‹#›</a:t>
            </a:fld>
            <a:endParaRPr lang="en-US" sz="2600" dirty="0">
              <a:solidFill>
                <a:schemeClr val="bg1"/>
              </a:solidFill>
              <a:latin typeface="Arial"/>
              <a:ea typeface="Arial"/>
              <a:cs typeface="Arial"/>
            </a:endParaRPr>
          </a:p>
        </p:txBody>
      </p:sp>
    </p:spTree>
    <p:extLst>
      <p:ext uri="{BB962C8B-B14F-4D97-AF65-F5344CB8AC3E}">
        <p14:creationId xmlns:p14="http://schemas.microsoft.com/office/powerpoint/2010/main" val="3020098917"/>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457200" rtl="0" eaLnBrk="1" latinLnBrk="0" hangingPunct="1">
        <a:spcBef>
          <a:spcPct val="0"/>
        </a:spcBef>
        <a:buNone/>
        <a:defRPr sz="4400" kern="1200">
          <a:solidFill>
            <a:schemeClr val="bg1"/>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3"/>
            <a:ext cx="21031200" cy="2651126"/>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76400" y="3651250"/>
            <a:ext cx="21031200" cy="870267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76400" y="12712703"/>
            <a:ext cx="54864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pPr defTabSz="1828800" rtl="0"/>
            <a:fld id="{FEF6ED54-C9AD-4449-9623-594C58E03AD9}" type="datetimeFigureOut">
              <a:rPr lang="en-US" kern="1200" smtClean="0">
                <a:solidFill>
                  <a:srgbClr val="000000">
                    <a:tint val="75000"/>
                  </a:srgbClr>
                </a:solidFill>
                <a:latin typeface="Calibri" panose="020F0502020204030204"/>
                <a:ea typeface="+mn-ea"/>
                <a:cs typeface="+mn-cs"/>
              </a:rPr>
              <a:pPr defTabSz="1828800" rtl="0"/>
              <a:t>6/17/2016</a:t>
            </a:fld>
            <a:endParaRPr lang="en-US" kern="1200">
              <a:solidFill>
                <a:srgbClr val="000000">
                  <a:tint val="75000"/>
                </a:srgbClr>
              </a:solidFill>
              <a:latin typeface="Calibri" panose="020F0502020204030204"/>
              <a:ea typeface="+mn-ea"/>
              <a:cs typeface="+mn-cs"/>
            </a:endParaRPr>
          </a:p>
        </p:txBody>
      </p:sp>
      <p:sp>
        <p:nvSpPr>
          <p:cNvPr id="5" name="Footer Placeholder 4"/>
          <p:cNvSpPr>
            <a:spLocks noGrp="1"/>
          </p:cNvSpPr>
          <p:nvPr>
            <p:ph type="ftr" sz="quarter" idx="3"/>
          </p:nvPr>
        </p:nvSpPr>
        <p:spPr>
          <a:xfrm>
            <a:off x="8077200" y="12712703"/>
            <a:ext cx="82296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pPr defTabSz="1828800" rtl="0"/>
            <a:endParaRPr lang="en-US" kern="1200">
              <a:solidFill>
                <a:srgbClr val="000000">
                  <a:tint val="75000"/>
                </a:srgb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17221200" y="12712703"/>
            <a:ext cx="54864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pPr defTabSz="1828800" rtl="0"/>
            <a:fld id="{653509C1-2CCE-4CEC-BB84-8BCB63750816}" type="slidenum">
              <a:rPr lang="en-US" kern="1200" smtClean="0">
                <a:solidFill>
                  <a:srgbClr val="000000">
                    <a:tint val="75000"/>
                  </a:srgbClr>
                </a:solidFill>
                <a:latin typeface="Calibri" panose="020F0502020204030204"/>
                <a:ea typeface="+mn-ea"/>
                <a:cs typeface="+mn-cs"/>
              </a:rPr>
              <a:pPr defTabSz="1828800" rtl="0"/>
              <a:t>‹#›</a:t>
            </a:fld>
            <a:endParaRPr lang="en-US" kern="1200">
              <a:solidFill>
                <a:srgbClr val="000000">
                  <a:tint val="75000"/>
                </a:srgbClr>
              </a:solidFill>
              <a:latin typeface="Calibri" panose="020F0502020204030204"/>
              <a:ea typeface="+mn-ea"/>
              <a:cs typeface="+mn-cs"/>
            </a:endParaRPr>
          </a:p>
        </p:txBody>
      </p:sp>
    </p:spTree>
    <p:extLst>
      <p:ext uri="{BB962C8B-B14F-4D97-AF65-F5344CB8AC3E}">
        <p14:creationId xmlns:p14="http://schemas.microsoft.com/office/powerpoint/2010/main" val="65230925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hape 8"/>
          <p:cNvSpPr txBox="1">
            <a:spLocks/>
          </p:cNvSpPr>
          <p:nvPr userDrawn="1"/>
        </p:nvSpPr>
        <p:spPr>
          <a:xfrm>
            <a:off x="23829957" y="12602178"/>
            <a:ext cx="65" cy="400110"/>
          </a:xfrm>
          <a:prstGeom prst="rect">
            <a:avLst/>
          </a:prstGeom>
          <a:ln w="12700">
            <a:miter lim="400000"/>
          </a:ln>
        </p:spPr>
        <p:txBody>
          <a:bodyPr wrap="none" lIns="0" tIns="0" rIns="0" bIns="0">
            <a:spAutoFit/>
          </a:bodyPr>
          <a:lstStyle>
            <a:lvl1pPr algn="ctr" defTabSz="825500">
              <a:defRPr sz="3200">
                <a:solidFill>
                  <a:srgbClr val="FAF9FB"/>
                </a:solidFill>
                <a:latin typeface="Source Sans Pro Light"/>
                <a:ea typeface="Source Sans Pro Light"/>
                <a:cs typeface="Source Sans Pro Light"/>
                <a:sym typeface="Source Sans Pro Light"/>
              </a:defRPr>
            </a:lvl1pPr>
            <a:lvl2pPr algn="ctr" defTabSz="825500">
              <a:defRPr sz="5000">
                <a:latin typeface="Helvetica Light"/>
                <a:ea typeface="Helvetica Light"/>
                <a:cs typeface="Helvetica Light"/>
                <a:sym typeface="Helvetica Light"/>
              </a:defRPr>
            </a:lvl2pPr>
            <a:lvl3pPr algn="ctr" defTabSz="825500">
              <a:defRPr sz="5000">
                <a:latin typeface="Helvetica Light"/>
                <a:ea typeface="Helvetica Light"/>
                <a:cs typeface="Helvetica Light"/>
                <a:sym typeface="Helvetica Light"/>
              </a:defRPr>
            </a:lvl3pPr>
            <a:lvl4pPr algn="ctr" defTabSz="825500">
              <a:defRPr sz="5000">
                <a:latin typeface="Helvetica Light"/>
                <a:ea typeface="Helvetica Light"/>
                <a:cs typeface="Helvetica Light"/>
                <a:sym typeface="Helvetica Light"/>
              </a:defRPr>
            </a:lvl4pPr>
            <a:lvl5pPr algn="ctr" defTabSz="825500">
              <a:defRPr sz="5000">
                <a:latin typeface="Helvetica Light"/>
                <a:ea typeface="Helvetica Light"/>
                <a:cs typeface="Helvetica Light"/>
                <a:sym typeface="Helvetica Light"/>
              </a:defRPr>
            </a:lvl5pPr>
            <a:lvl6pPr algn="ctr" defTabSz="825500">
              <a:defRPr sz="5000">
                <a:latin typeface="Helvetica Light"/>
                <a:ea typeface="Helvetica Light"/>
                <a:cs typeface="Helvetica Light"/>
                <a:sym typeface="Helvetica Light"/>
              </a:defRPr>
            </a:lvl6pPr>
            <a:lvl7pPr algn="ctr" defTabSz="825500">
              <a:defRPr sz="5000">
                <a:latin typeface="Helvetica Light"/>
                <a:ea typeface="Helvetica Light"/>
                <a:cs typeface="Helvetica Light"/>
                <a:sym typeface="Helvetica Light"/>
              </a:defRPr>
            </a:lvl7pPr>
            <a:lvl8pPr algn="ctr" defTabSz="825500">
              <a:defRPr sz="5000">
                <a:latin typeface="Helvetica Light"/>
                <a:ea typeface="Helvetica Light"/>
                <a:cs typeface="Helvetica Light"/>
                <a:sym typeface="Helvetica Light"/>
              </a:defRPr>
            </a:lvl8pPr>
            <a:lvl9pPr algn="ctr" defTabSz="825500">
              <a:defRPr sz="5000">
                <a:latin typeface="Helvetica Light"/>
                <a:ea typeface="Helvetica Light"/>
                <a:cs typeface="Helvetica Light"/>
                <a:sym typeface="Helvetica Light"/>
              </a:defRPr>
            </a:lvl9pPr>
          </a:lstStyle>
          <a:p>
            <a:endParaRPr lang="en-US" sz="2600" dirty="0">
              <a:solidFill>
                <a:srgbClr val="FFFFFF"/>
              </a:solidFill>
              <a:latin typeface="Arial"/>
              <a:ea typeface="Arial"/>
              <a:cs typeface="Arial"/>
            </a:endParaRPr>
          </a:p>
        </p:txBody>
      </p:sp>
    </p:spTree>
    <p:extLst>
      <p:ext uri="{BB962C8B-B14F-4D97-AF65-F5344CB8AC3E}">
        <p14:creationId xmlns:p14="http://schemas.microsoft.com/office/powerpoint/2010/main" val="1281632497"/>
      </p:ext>
    </p:extLst>
  </p:cSld>
  <p:clrMap bg1="lt1" tx1="dk1" bg2="lt2" tx2="dk2" accent1="accent1" accent2="accent2" accent3="accent3" accent4="accent4" accent5="accent5" accent6="accent6" hlink="hlink" folHlink="folHlink"/>
  <p:sldLayoutIdLst>
    <p:sldLayoutId id="2147483702" r:id="rId1"/>
    <p:sldLayoutId id="2147483703" r:id="rId2"/>
  </p:sldLayoutIdLst>
  <p:transition spd="med"/>
  <p:timing>
    <p:tnLst>
      <p:par>
        <p:cTn id="1" dur="indefinite" restart="never" nodeType="tmRoot"/>
      </p:par>
    </p:tnLst>
  </p:timing>
  <p:txStyles>
    <p:titleStyle>
      <a:lvl1pPr algn="ctr" defTabSz="825500">
        <a:defRPr sz="11200">
          <a:latin typeface="Helvetica Light"/>
          <a:ea typeface="Helvetica Light"/>
          <a:cs typeface="Helvetica Light"/>
          <a:sym typeface="Helvetica Light"/>
        </a:defRPr>
      </a:lvl1pPr>
      <a:lvl2pPr algn="ctr" defTabSz="825500">
        <a:defRPr sz="11200">
          <a:latin typeface="Helvetica Light"/>
          <a:ea typeface="Helvetica Light"/>
          <a:cs typeface="Helvetica Light"/>
          <a:sym typeface="Helvetica Light"/>
        </a:defRPr>
      </a:lvl2pPr>
      <a:lvl3pPr algn="ctr" defTabSz="825500">
        <a:defRPr sz="11200">
          <a:latin typeface="Helvetica Light"/>
          <a:ea typeface="Helvetica Light"/>
          <a:cs typeface="Helvetica Light"/>
          <a:sym typeface="Helvetica Light"/>
        </a:defRPr>
      </a:lvl3pPr>
      <a:lvl4pPr algn="ctr" defTabSz="825500">
        <a:defRPr sz="11200">
          <a:latin typeface="Helvetica Light"/>
          <a:ea typeface="Helvetica Light"/>
          <a:cs typeface="Helvetica Light"/>
          <a:sym typeface="Helvetica Light"/>
        </a:defRPr>
      </a:lvl4pPr>
      <a:lvl5pPr algn="ctr" defTabSz="825500">
        <a:defRPr sz="11200">
          <a:latin typeface="Helvetica Light"/>
          <a:ea typeface="Helvetica Light"/>
          <a:cs typeface="Helvetica Light"/>
          <a:sym typeface="Helvetica Light"/>
        </a:defRPr>
      </a:lvl5pPr>
      <a:lvl6pPr algn="ctr" defTabSz="825500">
        <a:defRPr sz="11200">
          <a:latin typeface="Helvetica Light"/>
          <a:ea typeface="Helvetica Light"/>
          <a:cs typeface="Helvetica Light"/>
          <a:sym typeface="Helvetica Light"/>
        </a:defRPr>
      </a:lvl6pPr>
      <a:lvl7pPr algn="ctr" defTabSz="825500">
        <a:defRPr sz="11200">
          <a:latin typeface="Helvetica Light"/>
          <a:ea typeface="Helvetica Light"/>
          <a:cs typeface="Helvetica Light"/>
          <a:sym typeface="Helvetica Light"/>
        </a:defRPr>
      </a:lvl7pPr>
      <a:lvl8pPr algn="ctr" defTabSz="825500">
        <a:defRPr sz="11200">
          <a:latin typeface="Helvetica Light"/>
          <a:ea typeface="Helvetica Light"/>
          <a:cs typeface="Helvetica Light"/>
          <a:sym typeface="Helvetica Light"/>
        </a:defRPr>
      </a:lvl8pPr>
      <a:lvl9pPr algn="ctr" defTabSz="825500">
        <a:defRPr sz="11200">
          <a:latin typeface="Helvetica Light"/>
          <a:ea typeface="Helvetica Light"/>
          <a:cs typeface="Helvetica Light"/>
          <a:sym typeface="Helvetica Light"/>
        </a:defRPr>
      </a:lvl9pPr>
    </p:titleStyle>
    <p:bodyStyle>
      <a:lvl1pPr algn="ctr" defTabSz="825500">
        <a:defRPr sz="4400">
          <a:latin typeface="Helvetica Light"/>
          <a:ea typeface="Helvetica Light"/>
          <a:cs typeface="Helvetica Light"/>
          <a:sym typeface="Helvetica Light"/>
        </a:defRPr>
      </a:lvl1pPr>
      <a:lvl2pPr algn="ctr" defTabSz="825500">
        <a:defRPr sz="4400">
          <a:latin typeface="Helvetica Light"/>
          <a:ea typeface="Helvetica Light"/>
          <a:cs typeface="Helvetica Light"/>
          <a:sym typeface="Helvetica Light"/>
        </a:defRPr>
      </a:lvl2pPr>
      <a:lvl3pPr algn="ctr" defTabSz="825500">
        <a:defRPr sz="4400">
          <a:latin typeface="Helvetica Light"/>
          <a:ea typeface="Helvetica Light"/>
          <a:cs typeface="Helvetica Light"/>
          <a:sym typeface="Helvetica Light"/>
        </a:defRPr>
      </a:lvl3pPr>
      <a:lvl4pPr algn="ctr" defTabSz="825500">
        <a:defRPr sz="4400">
          <a:latin typeface="Helvetica Light"/>
          <a:ea typeface="Helvetica Light"/>
          <a:cs typeface="Helvetica Light"/>
          <a:sym typeface="Helvetica Light"/>
        </a:defRPr>
      </a:lvl4pPr>
      <a:lvl5pPr algn="ctr" defTabSz="825500">
        <a:defRPr sz="4400">
          <a:latin typeface="Helvetica Light"/>
          <a:ea typeface="Helvetica Light"/>
          <a:cs typeface="Helvetica Light"/>
          <a:sym typeface="Helvetica Light"/>
        </a:defRPr>
      </a:lvl5pPr>
      <a:lvl6pPr algn="ctr" defTabSz="825500">
        <a:defRPr sz="4400">
          <a:latin typeface="Helvetica Light"/>
          <a:ea typeface="Helvetica Light"/>
          <a:cs typeface="Helvetica Light"/>
          <a:sym typeface="Helvetica Light"/>
        </a:defRPr>
      </a:lvl6pPr>
      <a:lvl7pPr algn="ctr" defTabSz="825500">
        <a:defRPr sz="4400">
          <a:latin typeface="Helvetica Light"/>
          <a:ea typeface="Helvetica Light"/>
          <a:cs typeface="Helvetica Light"/>
          <a:sym typeface="Helvetica Light"/>
        </a:defRPr>
      </a:lvl7pPr>
      <a:lvl8pPr algn="ctr" defTabSz="825500">
        <a:defRPr sz="4400">
          <a:latin typeface="Helvetica Light"/>
          <a:ea typeface="Helvetica Light"/>
          <a:cs typeface="Helvetica Light"/>
          <a:sym typeface="Helvetica Light"/>
        </a:defRPr>
      </a:lvl8pPr>
      <a:lvl9pPr algn="ctr" defTabSz="825500">
        <a:defRPr sz="4400">
          <a:latin typeface="Helvetica Light"/>
          <a:ea typeface="Helvetica Light"/>
          <a:cs typeface="Helvetica Light"/>
          <a:sym typeface="Helvetica Light"/>
        </a:defRPr>
      </a:lvl9pPr>
    </p:bodyStyle>
    <p:otherStyle>
      <a:lvl1pPr algn="ctr" defTabSz="825500">
        <a:defRPr sz="3200">
          <a:solidFill>
            <a:schemeClr val="tx1"/>
          </a:solidFill>
          <a:latin typeface="+mn-lt"/>
          <a:ea typeface="+mn-ea"/>
          <a:cs typeface="+mn-cs"/>
          <a:sym typeface="Source Sans Pro Light"/>
        </a:defRPr>
      </a:lvl1pPr>
      <a:lvl2pPr algn="ctr" defTabSz="825500">
        <a:defRPr sz="3200">
          <a:solidFill>
            <a:schemeClr val="tx1"/>
          </a:solidFill>
          <a:latin typeface="+mn-lt"/>
          <a:ea typeface="+mn-ea"/>
          <a:cs typeface="+mn-cs"/>
          <a:sym typeface="Source Sans Pro Light"/>
        </a:defRPr>
      </a:lvl2pPr>
      <a:lvl3pPr algn="ctr" defTabSz="825500">
        <a:defRPr sz="3200">
          <a:solidFill>
            <a:schemeClr val="tx1"/>
          </a:solidFill>
          <a:latin typeface="+mn-lt"/>
          <a:ea typeface="+mn-ea"/>
          <a:cs typeface="+mn-cs"/>
          <a:sym typeface="Source Sans Pro Light"/>
        </a:defRPr>
      </a:lvl3pPr>
      <a:lvl4pPr algn="ctr" defTabSz="825500">
        <a:defRPr sz="3200">
          <a:solidFill>
            <a:schemeClr val="tx1"/>
          </a:solidFill>
          <a:latin typeface="+mn-lt"/>
          <a:ea typeface="+mn-ea"/>
          <a:cs typeface="+mn-cs"/>
          <a:sym typeface="Source Sans Pro Light"/>
        </a:defRPr>
      </a:lvl4pPr>
      <a:lvl5pPr algn="ctr" defTabSz="825500">
        <a:defRPr sz="3200">
          <a:solidFill>
            <a:schemeClr val="tx1"/>
          </a:solidFill>
          <a:latin typeface="+mn-lt"/>
          <a:ea typeface="+mn-ea"/>
          <a:cs typeface="+mn-cs"/>
          <a:sym typeface="Source Sans Pro Light"/>
        </a:defRPr>
      </a:lvl5pPr>
      <a:lvl6pPr algn="ctr" defTabSz="825500">
        <a:defRPr sz="3200">
          <a:solidFill>
            <a:schemeClr val="tx1"/>
          </a:solidFill>
          <a:latin typeface="+mn-lt"/>
          <a:ea typeface="+mn-ea"/>
          <a:cs typeface="+mn-cs"/>
          <a:sym typeface="Source Sans Pro Light"/>
        </a:defRPr>
      </a:lvl6pPr>
      <a:lvl7pPr algn="ctr" defTabSz="825500">
        <a:defRPr sz="3200">
          <a:solidFill>
            <a:schemeClr val="tx1"/>
          </a:solidFill>
          <a:latin typeface="+mn-lt"/>
          <a:ea typeface="+mn-ea"/>
          <a:cs typeface="+mn-cs"/>
          <a:sym typeface="Source Sans Pro Light"/>
        </a:defRPr>
      </a:lvl7pPr>
      <a:lvl8pPr algn="ctr" defTabSz="825500">
        <a:defRPr sz="3200">
          <a:solidFill>
            <a:schemeClr val="tx1"/>
          </a:solidFill>
          <a:latin typeface="+mn-lt"/>
          <a:ea typeface="+mn-ea"/>
          <a:cs typeface="+mn-cs"/>
          <a:sym typeface="Source Sans Pro Light"/>
        </a:defRPr>
      </a:lvl8pPr>
      <a:lvl9pPr algn="ctr" defTabSz="825500">
        <a:defRPr sz="3200">
          <a:solidFill>
            <a:schemeClr val="tx1"/>
          </a:solidFill>
          <a:latin typeface="+mn-lt"/>
          <a:ea typeface="+mn-ea"/>
          <a:cs typeface="+mn-cs"/>
          <a:sym typeface="Source Sans Pro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448"/>
            <a:ext cx="24612600" cy="13716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defTabSz="1828800" rtl="0"/>
            <a:endParaRPr lang="en-US" sz="3600" kern="1200" dirty="0">
              <a:solidFill>
                <a:srgbClr val="FFFFFF"/>
              </a:solidFill>
            </a:endParaRPr>
          </a:p>
        </p:txBody>
      </p:sp>
      <p:pic>
        <p:nvPicPr>
          <p:cNvPr id="4" name="Picture 10"/>
          <p:cNvPicPr>
            <a:picLocks noChangeAspect="1"/>
          </p:cNvPicPr>
          <p:nvPr/>
        </p:nvPicPr>
        <p:blipFill>
          <a:blip r:embed="rId4">
            <a:extLst>
              <a:ext uri="{28A0092B-C50C-407E-A947-70E740481C1C}">
                <a14:useLocalDpi xmlns:a14="http://schemas.microsoft.com/office/drawing/2010/main" val="0"/>
              </a:ext>
            </a:extLst>
          </a:blip>
          <a:srcRect r="15378"/>
          <a:stretch>
            <a:fillRect/>
          </a:stretch>
        </p:blipFill>
        <p:spPr bwMode="auto">
          <a:xfrm>
            <a:off x="12852400" y="9792025"/>
            <a:ext cx="11531600" cy="397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PwC_fl_wt_xpar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46" y="8864605"/>
            <a:ext cx="4206468" cy="355546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Lst>
          </a:blip>
          <a:srcRect r="16402" b="14268"/>
          <a:stretch>
            <a:fillRect/>
          </a:stretch>
        </p:blipFill>
        <p:spPr bwMode="auto">
          <a:xfrm>
            <a:off x="16757227" y="2457725"/>
            <a:ext cx="7183430" cy="737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3462672" y="9227128"/>
            <a:ext cx="768928" cy="738664"/>
          </a:xfrm>
          <a:prstGeom prst="rect">
            <a:avLst/>
          </a:prstGeom>
          <a:solidFill>
            <a:schemeClr val="accent5">
              <a:lumMod val="75000"/>
            </a:schemeClr>
          </a:solidFill>
        </p:spPr>
        <p:txBody>
          <a:bodyPr wrap="square" lIns="182880" tIns="91440" rIns="182880" bIns="91440" rtlCol="0">
            <a:spAutoFit/>
          </a:bodyPr>
          <a:lstStyle/>
          <a:p>
            <a:pPr algn="l" defTabSz="1828800" rtl="0"/>
            <a:endParaRPr lang="en-US" sz="3600" kern="1200" dirty="0">
              <a:solidFill>
                <a:srgbClr val="000000"/>
              </a:solidFill>
              <a:latin typeface="Calibri" panose="020F0502020204030204"/>
              <a:ea typeface="+mn-ea"/>
              <a:cs typeface="+mn-cs"/>
            </a:endParaRPr>
          </a:p>
        </p:txBody>
      </p:sp>
      <p:sp>
        <p:nvSpPr>
          <p:cNvPr id="10" name="Subtitle 2"/>
          <p:cNvSpPr txBox="1">
            <a:spLocks/>
          </p:cNvSpPr>
          <p:nvPr>
            <p:custDataLst>
              <p:tags r:id="rId1"/>
            </p:custDataLst>
          </p:nvPr>
        </p:nvSpPr>
        <p:spPr>
          <a:xfrm>
            <a:off x="2983696" y="7570124"/>
            <a:ext cx="5943600" cy="369332"/>
          </a:xfrm>
          <a:prstGeom prst="rect">
            <a:avLst/>
          </a:prstGeom>
        </p:spPr>
        <p:txBody>
          <a:bodyPr lIns="0" tIns="0" rIns="0" bIns="0">
            <a:spAutoFit/>
          </a:bodyPr>
          <a:lstStyle>
            <a:lvl1pPr algn="ctr" defTabSz="825500">
              <a:defRPr sz="4400">
                <a:latin typeface="Helvetica Light"/>
                <a:ea typeface="Helvetica Light"/>
                <a:cs typeface="Helvetica Light"/>
                <a:sym typeface="Helvetica Light"/>
              </a:defRPr>
            </a:lvl1pPr>
            <a:lvl2pPr algn="ctr" defTabSz="825500">
              <a:defRPr sz="4400">
                <a:latin typeface="Helvetica Light"/>
                <a:ea typeface="Helvetica Light"/>
                <a:cs typeface="Helvetica Light"/>
                <a:sym typeface="Helvetica Light"/>
              </a:defRPr>
            </a:lvl2pPr>
            <a:lvl3pPr algn="ctr" defTabSz="825500">
              <a:defRPr sz="4400">
                <a:latin typeface="Helvetica Light"/>
                <a:ea typeface="Helvetica Light"/>
                <a:cs typeface="Helvetica Light"/>
                <a:sym typeface="Helvetica Light"/>
              </a:defRPr>
            </a:lvl3pPr>
            <a:lvl4pPr algn="ctr" defTabSz="825500">
              <a:defRPr sz="4400">
                <a:latin typeface="Helvetica Light"/>
                <a:ea typeface="Helvetica Light"/>
                <a:cs typeface="Helvetica Light"/>
                <a:sym typeface="Helvetica Light"/>
              </a:defRPr>
            </a:lvl4pPr>
            <a:lvl5pPr algn="ctr" defTabSz="825500">
              <a:defRPr sz="4400">
                <a:latin typeface="Helvetica Light"/>
                <a:ea typeface="Helvetica Light"/>
                <a:cs typeface="Helvetica Light"/>
                <a:sym typeface="Helvetica Light"/>
              </a:defRPr>
            </a:lvl5pPr>
            <a:lvl6pPr algn="ctr" defTabSz="825500">
              <a:defRPr sz="4400">
                <a:latin typeface="Helvetica Light"/>
                <a:ea typeface="Helvetica Light"/>
                <a:cs typeface="Helvetica Light"/>
                <a:sym typeface="Helvetica Light"/>
              </a:defRPr>
            </a:lvl6pPr>
            <a:lvl7pPr algn="ctr" defTabSz="825500">
              <a:defRPr sz="4400">
                <a:latin typeface="Helvetica Light"/>
                <a:ea typeface="Helvetica Light"/>
                <a:cs typeface="Helvetica Light"/>
                <a:sym typeface="Helvetica Light"/>
              </a:defRPr>
            </a:lvl7pPr>
            <a:lvl8pPr algn="ctr" defTabSz="825500">
              <a:defRPr sz="4400">
                <a:latin typeface="Helvetica Light"/>
                <a:ea typeface="Helvetica Light"/>
                <a:cs typeface="Helvetica Light"/>
                <a:sym typeface="Helvetica Light"/>
              </a:defRPr>
            </a:lvl8pPr>
            <a:lvl9pPr algn="ctr" defTabSz="825500">
              <a:defRPr sz="4400">
                <a:latin typeface="Helvetica Light"/>
                <a:ea typeface="Helvetica Light"/>
                <a:cs typeface="Helvetica Light"/>
                <a:sym typeface="Helvetica Light"/>
              </a:defRPr>
            </a:lvl9pPr>
          </a:lstStyle>
          <a:p>
            <a:pPr algn="l"/>
            <a:r>
              <a:rPr lang="en-US" sz="2400" dirty="0" smtClean="0">
                <a:solidFill>
                  <a:schemeClr val="bg1"/>
                </a:solidFill>
                <a:latin typeface="Georgia" panose="02040502050405020303" pitchFamily="18" charset="0"/>
                <a:ea typeface="Arial"/>
                <a:cs typeface="Arial"/>
              </a:rPr>
              <a:t>PwC Advisory</a:t>
            </a:r>
            <a:endParaRPr lang="en-US" sz="2400" dirty="0">
              <a:solidFill>
                <a:schemeClr val="bg1"/>
              </a:solidFill>
              <a:latin typeface="Georgia" panose="02040502050405020303" pitchFamily="18" charset="0"/>
              <a:ea typeface="Arial"/>
              <a:cs typeface="Arial"/>
            </a:endParaRPr>
          </a:p>
        </p:txBody>
      </p:sp>
      <p:sp>
        <p:nvSpPr>
          <p:cNvPr id="12" name="Title 1"/>
          <p:cNvSpPr txBox="1">
            <a:spLocks/>
          </p:cNvSpPr>
          <p:nvPr/>
        </p:nvSpPr>
        <p:spPr bwMode="auto">
          <a:xfrm>
            <a:off x="3025531" y="1858669"/>
            <a:ext cx="14351000" cy="5047536"/>
          </a:xfrm>
          <a:prstGeom prst="rect">
            <a:avLst/>
          </a:prstGeom>
          <a:noFill/>
          <a:ln w="9525">
            <a:noFill/>
            <a:miter lim="800000"/>
            <a:headEnd/>
            <a:tailEnd/>
          </a:ln>
        </p:spPr>
        <p:txBody>
          <a:bodyPr wrap="square" lIns="0" tIns="0" rIns="0" bIns="0">
            <a:spAutoFit/>
          </a:bodyPr>
          <a:lstStyle/>
          <a:p>
            <a:pPr algn="l" defTabSz="1828800" rtl="0">
              <a:spcAft>
                <a:spcPts val="2400"/>
              </a:spcAft>
              <a:defRPr/>
            </a:pPr>
            <a:r>
              <a:rPr lang="en-US" sz="8800" b="1" i="1" kern="1200" dirty="0">
                <a:solidFill>
                  <a:srgbClr val="FFFFFF"/>
                </a:solidFill>
                <a:latin typeface="Georgia" pitchFamily="18" charset="0"/>
                <a:ea typeface="+mn-ea"/>
                <a:cs typeface="+mn-cs"/>
              </a:rPr>
              <a:t>Apache Hadoop </a:t>
            </a:r>
            <a:r>
              <a:rPr lang="en-US" sz="8800" b="1" i="1" kern="1200" dirty="0" smtClean="0">
                <a:solidFill>
                  <a:srgbClr val="FFFFFF"/>
                </a:solidFill>
                <a:latin typeface="Georgia" pitchFamily="18" charset="0"/>
                <a:ea typeface="+mn-ea"/>
                <a:cs typeface="+mn-cs"/>
              </a:rPr>
              <a:t/>
            </a:r>
            <a:br>
              <a:rPr lang="en-US" sz="8800" b="1" i="1" kern="1200" dirty="0" smtClean="0">
                <a:solidFill>
                  <a:srgbClr val="FFFFFF"/>
                </a:solidFill>
                <a:latin typeface="Georgia" pitchFamily="18" charset="0"/>
                <a:ea typeface="+mn-ea"/>
                <a:cs typeface="+mn-cs"/>
              </a:rPr>
            </a:br>
            <a:r>
              <a:rPr lang="en-US" sz="8800" b="1" i="1" kern="1200" dirty="0" smtClean="0">
                <a:solidFill>
                  <a:srgbClr val="FFFFFF"/>
                </a:solidFill>
                <a:latin typeface="Georgia" pitchFamily="18" charset="0"/>
                <a:ea typeface="+mn-ea"/>
                <a:cs typeface="+mn-cs"/>
              </a:rPr>
              <a:t>Summit </a:t>
            </a:r>
            <a:r>
              <a:rPr lang="en-US" sz="8800" b="1" i="1" kern="1200" dirty="0">
                <a:solidFill>
                  <a:srgbClr val="FFFFFF"/>
                </a:solidFill>
                <a:latin typeface="Georgia" pitchFamily="18" charset="0"/>
                <a:ea typeface="+mn-ea"/>
                <a:cs typeface="+mn-cs"/>
              </a:rPr>
              <a:t>‘ 2016</a:t>
            </a:r>
            <a:endParaRPr lang="en-US" sz="8800" b="1" i="1" kern="1200" dirty="0" smtClean="0">
              <a:solidFill>
                <a:srgbClr val="FFFFFF"/>
              </a:solidFill>
              <a:latin typeface="Georgia" pitchFamily="18" charset="0"/>
              <a:ea typeface="+mn-ea"/>
              <a:cs typeface="+mn-cs"/>
            </a:endParaRPr>
          </a:p>
          <a:p>
            <a:pPr algn="l" defTabSz="1828800" rtl="0">
              <a:spcAft>
                <a:spcPts val="2400"/>
              </a:spcAft>
              <a:defRPr/>
            </a:pPr>
            <a:r>
              <a:rPr lang="en-US" sz="6600" kern="1200" dirty="0">
                <a:solidFill>
                  <a:srgbClr val="FFFFFF"/>
                </a:solidFill>
                <a:latin typeface="Georgia" pitchFamily="18" charset="0"/>
              </a:rPr>
              <a:t>The Future of Apache </a:t>
            </a:r>
            <a:r>
              <a:rPr lang="en-US" sz="6600" kern="1200" dirty="0" smtClean="0">
                <a:solidFill>
                  <a:srgbClr val="FFFFFF"/>
                </a:solidFill>
                <a:latin typeface="Georgia" pitchFamily="18" charset="0"/>
              </a:rPr>
              <a:t>Hadoop           An </a:t>
            </a:r>
            <a:r>
              <a:rPr lang="en-US" sz="6600" kern="1200" dirty="0">
                <a:solidFill>
                  <a:srgbClr val="FFFFFF"/>
                </a:solidFill>
                <a:latin typeface="Georgia" pitchFamily="18" charset="0"/>
              </a:rPr>
              <a:t>Enterprise Architecture View</a:t>
            </a:r>
          </a:p>
        </p:txBody>
      </p:sp>
      <p:sp>
        <p:nvSpPr>
          <p:cNvPr id="14" name="Subtitle 2"/>
          <p:cNvSpPr txBox="1">
            <a:spLocks/>
          </p:cNvSpPr>
          <p:nvPr>
            <p:custDataLst>
              <p:tags r:id="rId2"/>
            </p:custDataLst>
          </p:nvPr>
        </p:nvSpPr>
        <p:spPr>
          <a:xfrm>
            <a:off x="2983696" y="1098985"/>
            <a:ext cx="5943600" cy="369332"/>
          </a:xfrm>
          <a:prstGeom prst="rect">
            <a:avLst/>
          </a:prstGeom>
        </p:spPr>
        <p:txBody>
          <a:bodyPr lIns="0" tIns="0" rIns="0" bIns="0">
            <a:spAutoFit/>
          </a:bodyPr>
          <a:lstStyle>
            <a:lvl1pPr algn="ctr" defTabSz="825500">
              <a:defRPr sz="4400">
                <a:latin typeface="Helvetica Light"/>
                <a:ea typeface="Helvetica Light"/>
                <a:cs typeface="Helvetica Light"/>
                <a:sym typeface="Helvetica Light"/>
              </a:defRPr>
            </a:lvl1pPr>
            <a:lvl2pPr algn="ctr" defTabSz="825500">
              <a:defRPr sz="4400">
                <a:latin typeface="Helvetica Light"/>
                <a:ea typeface="Helvetica Light"/>
                <a:cs typeface="Helvetica Light"/>
                <a:sym typeface="Helvetica Light"/>
              </a:defRPr>
            </a:lvl2pPr>
            <a:lvl3pPr algn="ctr" defTabSz="825500">
              <a:defRPr sz="4400">
                <a:latin typeface="Helvetica Light"/>
                <a:ea typeface="Helvetica Light"/>
                <a:cs typeface="Helvetica Light"/>
                <a:sym typeface="Helvetica Light"/>
              </a:defRPr>
            </a:lvl3pPr>
            <a:lvl4pPr algn="ctr" defTabSz="825500">
              <a:defRPr sz="4400">
                <a:latin typeface="Helvetica Light"/>
                <a:ea typeface="Helvetica Light"/>
                <a:cs typeface="Helvetica Light"/>
                <a:sym typeface="Helvetica Light"/>
              </a:defRPr>
            </a:lvl4pPr>
            <a:lvl5pPr algn="ctr" defTabSz="825500">
              <a:defRPr sz="4400">
                <a:latin typeface="Helvetica Light"/>
                <a:ea typeface="Helvetica Light"/>
                <a:cs typeface="Helvetica Light"/>
                <a:sym typeface="Helvetica Light"/>
              </a:defRPr>
            </a:lvl5pPr>
            <a:lvl6pPr algn="ctr" defTabSz="825500">
              <a:defRPr sz="4400">
                <a:latin typeface="Helvetica Light"/>
                <a:ea typeface="Helvetica Light"/>
                <a:cs typeface="Helvetica Light"/>
                <a:sym typeface="Helvetica Light"/>
              </a:defRPr>
            </a:lvl6pPr>
            <a:lvl7pPr algn="ctr" defTabSz="825500">
              <a:defRPr sz="4400">
                <a:latin typeface="Helvetica Light"/>
                <a:ea typeface="Helvetica Light"/>
                <a:cs typeface="Helvetica Light"/>
                <a:sym typeface="Helvetica Light"/>
              </a:defRPr>
            </a:lvl7pPr>
            <a:lvl8pPr algn="ctr" defTabSz="825500">
              <a:defRPr sz="4400">
                <a:latin typeface="Helvetica Light"/>
                <a:ea typeface="Helvetica Light"/>
                <a:cs typeface="Helvetica Light"/>
                <a:sym typeface="Helvetica Light"/>
              </a:defRPr>
            </a:lvl8pPr>
            <a:lvl9pPr algn="ctr" defTabSz="825500">
              <a:defRPr sz="4400">
                <a:latin typeface="Helvetica Light"/>
                <a:ea typeface="Helvetica Light"/>
                <a:cs typeface="Helvetica Light"/>
                <a:sym typeface="Helvetica Light"/>
              </a:defRPr>
            </a:lvl9pPr>
          </a:lstStyle>
          <a:p>
            <a:pPr algn="l"/>
            <a:r>
              <a:rPr lang="en-US" sz="2400" dirty="0" smtClean="0">
                <a:solidFill>
                  <a:schemeClr val="bg1"/>
                </a:solidFill>
                <a:latin typeface="Georgia" panose="02040502050405020303" pitchFamily="18" charset="0"/>
                <a:ea typeface="Arial"/>
                <a:cs typeface="Arial"/>
              </a:rPr>
              <a:t>www.pwc.com/unlockdatapossibilities</a:t>
            </a:r>
            <a:endParaRPr lang="en-US" sz="2400" dirty="0">
              <a:solidFill>
                <a:schemeClr val="bg1"/>
              </a:solidFill>
              <a:latin typeface="Georgia" panose="02040502050405020303" pitchFamily="18" charset="0"/>
              <a:ea typeface="Arial"/>
              <a:cs typeface="Arial"/>
            </a:endParaRPr>
          </a:p>
        </p:txBody>
      </p:sp>
    </p:spTree>
    <p:extLst>
      <p:ext uri="{BB962C8B-B14F-4D97-AF65-F5344CB8AC3E}">
        <p14:creationId xmlns:p14="http://schemas.microsoft.com/office/powerpoint/2010/main" val="670263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smtClean="0">
                <a:solidFill>
                  <a:schemeClr val="tx1"/>
                </a:solidFill>
              </a:rPr>
              <a:t>Tenet 2: </a:t>
            </a:r>
            <a:r>
              <a:rPr lang="en-US" b="1" i="1" dirty="0">
                <a:solidFill>
                  <a:schemeClr val="tx1"/>
                </a:solidFill>
              </a:rPr>
              <a:t>Heterogeneous</a:t>
            </a:r>
          </a:p>
        </p:txBody>
      </p:sp>
      <p:sp>
        <p:nvSpPr>
          <p:cNvPr id="64" name="Content Placeholder 2"/>
          <p:cNvSpPr>
            <a:spLocks noGrp="1"/>
          </p:cNvSpPr>
          <p:nvPr>
            <p:ph idx="1"/>
          </p:nvPr>
        </p:nvSpPr>
        <p:spPr>
          <a:xfrm>
            <a:off x="2226807" y="3504859"/>
            <a:ext cx="21336456" cy="2092881"/>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j-lt"/>
                <a:ea typeface="Helvetica Neue" charset="0"/>
                <a:cs typeface="Helvetica Neue" charset="0"/>
              </a:rPr>
              <a:t>Hybrid set of both traditional and emerging technologies and platforms to acquire, store, interlock and analyze internal and external data will be the norm going forward. </a:t>
            </a:r>
            <a:r>
              <a:rPr lang="en-US" sz="3400" b="1" dirty="0">
                <a:solidFill>
                  <a:schemeClr val="accent1"/>
                </a:solidFill>
                <a:latin typeface="+mj-lt"/>
                <a:ea typeface="Helvetica Neue" charset="0"/>
                <a:cs typeface="Helvetica Neue" charset="0"/>
              </a:rPr>
              <a:t>Design </a:t>
            </a:r>
            <a:r>
              <a:rPr lang="en-US" sz="3400" b="1" dirty="0" smtClean="0">
                <a:solidFill>
                  <a:schemeClr val="accent1"/>
                </a:solidFill>
                <a:latin typeface="+mj-lt"/>
                <a:ea typeface="Helvetica Neue" charset="0"/>
                <a:cs typeface="Helvetica Neue" charset="0"/>
              </a:rPr>
              <a:t/>
            </a:r>
            <a:br>
              <a:rPr lang="en-US" sz="3400" b="1" dirty="0" smtClean="0">
                <a:solidFill>
                  <a:schemeClr val="accent1"/>
                </a:solidFill>
                <a:latin typeface="+mj-lt"/>
                <a:ea typeface="Helvetica Neue" charset="0"/>
                <a:cs typeface="Helvetica Neue" charset="0"/>
              </a:rPr>
            </a:br>
            <a:r>
              <a:rPr lang="en-US" sz="3400" b="1" dirty="0" smtClean="0">
                <a:solidFill>
                  <a:schemeClr val="accent1"/>
                </a:solidFill>
                <a:latin typeface="+mj-lt"/>
                <a:ea typeface="Helvetica Neue" charset="0"/>
                <a:cs typeface="Helvetica Neue" charset="0"/>
              </a:rPr>
              <a:t>for </a:t>
            </a:r>
            <a:r>
              <a:rPr lang="en-US" sz="3400" b="1" dirty="0">
                <a:solidFill>
                  <a:schemeClr val="accent1"/>
                </a:solidFill>
                <a:latin typeface="+mj-lt"/>
                <a:ea typeface="Helvetica Neue" charset="0"/>
                <a:cs typeface="Helvetica Neue" charset="0"/>
              </a:rPr>
              <a:t>simplicity and iteratively build your modular architecture with transition states towards </a:t>
            </a:r>
            <a:r>
              <a:rPr lang="en-US" sz="3400" b="1" dirty="0" smtClean="0">
                <a:solidFill>
                  <a:schemeClr val="accent1"/>
                </a:solidFill>
                <a:latin typeface="+mj-lt"/>
                <a:ea typeface="Helvetica Neue" charset="0"/>
                <a:cs typeface="Helvetica Neue" charset="0"/>
              </a:rPr>
              <a:t/>
            </a:r>
            <a:br>
              <a:rPr lang="en-US" sz="3400" b="1" dirty="0" smtClean="0">
                <a:solidFill>
                  <a:schemeClr val="accent1"/>
                </a:solidFill>
                <a:latin typeface="+mj-lt"/>
                <a:ea typeface="Helvetica Neue" charset="0"/>
                <a:cs typeface="Helvetica Neue" charset="0"/>
              </a:rPr>
            </a:br>
            <a:r>
              <a:rPr lang="en-US" sz="3400" b="1" dirty="0" smtClean="0">
                <a:solidFill>
                  <a:schemeClr val="accent1"/>
                </a:solidFill>
                <a:latin typeface="+mj-lt"/>
                <a:ea typeface="Helvetica Neue" charset="0"/>
                <a:cs typeface="Helvetica Neue" charset="0"/>
              </a:rPr>
              <a:t>the </a:t>
            </a:r>
            <a:r>
              <a:rPr lang="en-US" sz="3400" b="1" dirty="0">
                <a:solidFill>
                  <a:schemeClr val="accent1"/>
                </a:solidFill>
                <a:latin typeface="+mj-lt"/>
                <a:ea typeface="Helvetica Neue" charset="0"/>
                <a:cs typeface="Helvetica Neue" charset="0"/>
              </a:rPr>
              <a:t>target</a:t>
            </a:r>
          </a:p>
        </p:txBody>
      </p:sp>
      <p:grpSp>
        <p:nvGrpSpPr>
          <p:cNvPr id="131" name="Group 130"/>
          <p:cNvGrpSpPr/>
          <p:nvPr/>
        </p:nvGrpSpPr>
        <p:grpSpPr>
          <a:xfrm>
            <a:off x="2250498" y="5729964"/>
            <a:ext cx="21312765" cy="7304843"/>
            <a:chOff x="2250498" y="5729964"/>
            <a:chExt cx="21312765" cy="7304843"/>
          </a:xfrm>
        </p:grpSpPr>
        <p:sp>
          <p:nvSpPr>
            <p:cNvPr id="5" name="Rectangle 4"/>
            <p:cNvSpPr/>
            <p:nvPr/>
          </p:nvSpPr>
          <p:spPr bwMode="ltGray">
            <a:xfrm>
              <a:off x="2250498" y="5729966"/>
              <a:ext cx="2436554" cy="73250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spAutoFit/>
            </a:bodyPr>
            <a:lstStyle/>
            <a:p>
              <a:pPr>
                <a:defRPr/>
              </a:pPr>
              <a:r>
                <a:rPr lang="en-GB" sz="2200" b="1" i="1" dirty="0">
                  <a:solidFill>
                    <a:schemeClr val="bg2"/>
                  </a:solidFill>
                  <a:latin typeface="Georgia" panose="02040502050405020303" pitchFamily="18" charset="0"/>
                </a:rPr>
                <a:t>Sources of</a:t>
              </a:r>
            </a:p>
            <a:p>
              <a:pPr>
                <a:defRPr/>
              </a:pPr>
              <a:r>
                <a:rPr lang="en-GB" sz="2200" b="1" i="1" dirty="0" smtClean="0">
                  <a:solidFill>
                    <a:schemeClr val="bg2"/>
                  </a:solidFill>
                  <a:latin typeface="Georgia" panose="02040502050405020303" pitchFamily="18" charset="0"/>
                </a:rPr>
                <a:t>Known Value</a:t>
              </a:r>
              <a:endParaRPr lang="en-GB" sz="2200" b="1" i="1" dirty="0">
                <a:solidFill>
                  <a:schemeClr val="bg2"/>
                </a:solidFill>
                <a:latin typeface="Georgia" pitchFamily="18" charset="0"/>
              </a:endParaRPr>
            </a:p>
          </p:txBody>
        </p:sp>
        <p:sp>
          <p:nvSpPr>
            <p:cNvPr id="6" name="Rectangle 5"/>
            <p:cNvSpPr/>
            <p:nvPr/>
          </p:nvSpPr>
          <p:spPr bwMode="ltGray">
            <a:xfrm>
              <a:off x="2762579" y="6722900"/>
              <a:ext cx="2378497"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Sales Transactions</a:t>
              </a:r>
            </a:p>
          </p:txBody>
        </p:sp>
        <p:cxnSp>
          <p:nvCxnSpPr>
            <p:cNvPr id="4" name="Elbow Connector 3"/>
            <p:cNvCxnSpPr>
              <a:stCxn id="7" idx="2"/>
              <a:endCxn id="6" idx="1"/>
            </p:cNvCxnSpPr>
            <p:nvPr/>
          </p:nvCxnSpPr>
          <p:spPr>
            <a:xfrm rot="16200000" flipH="1">
              <a:off x="2413463" y="6543060"/>
              <a:ext cx="429703" cy="268529"/>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426468" y="6275513"/>
              <a:ext cx="135164" cy="1869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bwMode="ltGray">
            <a:xfrm>
              <a:off x="2762579" y="7244307"/>
              <a:ext cx="1261243"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Customer</a:t>
              </a:r>
            </a:p>
          </p:txBody>
        </p:sp>
        <p:cxnSp>
          <p:nvCxnSpPr>
            <p:cNvPr id="14" name="Elbow Connector 13"/>
            <p:cNvCxnSpPr>
              <a:stCxn id="7" idx="2"/>
              <a:endCxn id="13" idx="1"/>
            </p:cNvCxnSpPr>
            <p:nvPr/>
          </p:nvCxnSpPr>
          <p:spPr>
            <a:xfrm rot="16200000" flipH="1">
              <a:off x="2152759" y="6803764"/>
              <a:ext cx="951110" cy="268529"/>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bwMode="ltGray">
            <a:xfrm>
              <a:off x="2762578" y="7767392"/>
              <a:ext cx="1035220"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Product</a:t>
              </a:r>
            </a:p>
          </p:txBody>
        </p:sp>
        <p:sp>
          <p:nvSpPr>
            <p:cNvPr id="19" name="Rectangle 18"/>
            <p:cNvSpPr/>
            <p:nvPr/>
          </p:nvSpPr>
          <p:spPr bwMode="ltGray">
            <a:xfrm>
              <a:off x="2762579" y="8290477"/>
              <a:ext cx="1932901"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Physical Assets</a:t>
              </a:r>
            </a:p>
          </p:txBody>
        </p:sp>
        <p:cxnSp>
          <p:nvCxnSpPr>
            <p:cNvPr id="20" name="Elbow Connector 19"/>
            <p:cNvCxnSpPr>
              <a:stCxn id="7" idx="2"/>
              <a:endCxn id="18" idx="1"/>
            </p:cNvCxnSpPr>
            <p:nvPr/>
          </p:nvCxnSpPr>
          <p:spPr>
            <a:xfrm rot="16200000" flipH="1">
              <a:off x="1891217" y="7065307"/>
              <a:ext cx="1474195" cy="268528"/>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endCxn id="19" idx="1"/>
            </p:cNvCxnSpPr>
            <p:nvPr/>
          </p:nvCxnSpPr>
          <p:spPr>
            <a:xfrm rot="16200000" flipH="1">
              <a:off x="1629674" y="7326848"/>
              <a:ext cx="1997281" cy="268529"/>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ltGray">
            <a:xfrm>
              <a:off x="2250498" y="8965862"/>
              <a:ext cx="2713388" cy="732508"/>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spAutoFit/>
            </a:bodyPr>
            <a:lstStyle/>
            <a:p>
              <a:pPr>
                <a:defRPr/>
              </a:pPr>
              <a:r>
                <a:rPr lang="en-GB" sz="2200" b="1" i="1" dirty="0">
                  <a:solidFill>
                    <a:schemeClr val="bg2"/>
                  </a:solidFill>
                  <a:latin typeface="Georgia" panose="02040502050405020303" pitchFamily="18" charset="0"/>
                </a:rPr>
                <a:t>Sources of</a:t>
              </a:r>
            </a:p>
            <a:p>
              <a:pPr>
                <a:defRPr/>
              </a:pPr>
              <a:r>
                <a:rPr lang="en-GB" sz="2200" b="1" i="1" dirty="0" smtClean="0">
                  <a:solidFill>
                    <a:schemeClr val="bg2"/>
                  </a:solidFill>
                  <a:latin typeface="Georgia" panose="02040502050405020303" pitchFamily="18" charset="0"/>
                </a:rPr>
                <a:t>Unproven Value</a:t>
              </a:r>
              <a:endParaRPr lang="en-GB" sz="2200" b="1" i="1" dirty="0">
                <a:solidFill>
                  <a:schemeClr val="bg2"/>
                </a:solidFill>
                <a:latin typeface="Georgia" pitchFamily="18" charset="0"/>
              </a:endParaRPr>
            </a:p>
          </p:txBody>
        </p:sp>
        <p:sp>
          <p:nvSpPr>
            <p:cNvPr id="31" name="Rectangle 30"/>
            <p:cNvSpPr/>
            <p:nvPr/>
          </p:nvSpPr>
          <p:spPr bwMode="ltGray">
            <a:xfrm>
              <a:off x="2762579" y="9958796"/>
              <a:ext cx="1431161"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Call Center</a:t>
              </a:r>
            </a:p>
          </p:txBody>
        </p:sp>
        <p:cxnSp>
          <p:nvCxnSpPr>
            <p:cNvPr id="32" name="Elbow Connector 31"/>
            <p:cNvCxnSpPr>
              <a:stCxn id="33" idx="2"/>
              <a:endCxn id="31" idx="1"/>
            </p:cNvCxnSpPr>
            <p:nvPr/>
          </p:nvCxnSpPr>
          <p:spPr>
            <a:xfrm rot="16200000" flipH="1">
              <a:off x="2413463" y="9778956"/>
              <a:ext cx="429703" cy="268529"/>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426468" y="9511409"/>
              <a:ext cx="135164" cy="1869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bwMode="ltGray">
            <a:xfrm>
              <a:off x="2762579" y="10480203"/>
              <a:ext cx="1644361"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Social Media</a:t>
              </a:r>
            </a:p>
          </p:txBody>
        </p:sp>
        <p:cxnSp>
          <p:nvCxnSpPr>
            <p:cNvPr id="35" name="Elbow Connector 34"/>
            <p:cNvCxnSpPr>
              <a:stCxn id="33" idx="2"/>
              <a:endCxn id="34" idx="1"/>
            </p:cNvCxnSpPr>
            <p:nvPr/>
          </p:nvCxnSpPr>
          <p:spPr>
            <a:xfrm rot="16200000" flipH="1">
              <a:off x="2152759" y="10039660"/>
              <a:ext cx="951110" cy="268529"/>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bwMode="ltGray">
            <a:xfrm>
              <a:off x="2762578" y="11003288"/>
              <a:ext cx="2170146"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Web Clickstream</a:t>
              </a:r>
            </a:p>
          </p:txBody>
        </p:sp>
        <p:sp>
          <p:nvSpPr>
            <p:cNvPr id="37" name="Rectangle 36"/>
            <p:cNvSpPr/>
            <p:nvPr/>
          </p:nvSpPr>
          <p:spPr bwMode="ltGray">
            <a:xfrm>
              <a:off x="2762579" y="11526373"/>
              <a:ext cx="2505173"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Mobile Interactions</a:t>
              </a:r>
            </a:p>
          </p:txBody>
        </p:sp>
        <p:cxnSp>
          <p:nvCxnSpPr>
            <p:cNvPr id="38" name="Elbow Connector 37"/>
            <p:cNvCxnSpPr>
              <a:stCxn id="33" idx="2"/>
              <a:endCxn id="36" idx="1"/>
            </p:cNvCxnSpPr>
            <p:nvPr/>
          </p:nvCxnSpPr>
          <p:spPr>
            <a:xfrm rot="16200000" flipH="1">
              <a:off x="1891217" y="10301203"/>
              <a:ext cx="1474195" cy="268528"/>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endCxn id="37" idx="1"/>
            </p:cNvCxnSpPr>
            <p:nvPr/>
          </p:nvCxnSpPr>
          <p:spPr>
            <a:xfrm rot="16200000" flipH="1">
              <a:off x="1629673" y="10562744"/>
              <a:ext cx="1997282" cy="268530"/>
            </a:xfrm>
            <a:prstGeom prst="bentConnector2">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bwMode="ltGray">
            <a:xfrm>
              <a:off x="6192765" y="5729965"/>
              <a:ext cx="3398198" cy="615723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45720" bIns="27432" anchor="t" anchorCtr="0">
              <a:noAutofit/>
            </a:bodyPr>
            <a:lstStyle/>
            <a:p>
              <a:pPr>
                <a:defRPr/>
              </a:pPr>
              <a:r>
                <a:rPr lang="en-GB" sz="2200" b="1" i="1" dirty="0" smtClean="0">
                  <a:solidFill>
                    <a:schemeClr val="tx1"/>
                  </a:solidFill>
                  <a:latin typeface="Georgia" panose="02040502050405020303" pitchFamily="18" charset="0"/>
                </a:rPr>
                <a:t>Data Ingestion Layer</a:t>
              </a:r>
              <a:endParaRPr lang="en-GB" sz="2200" b="1" i="1" dirty="0">
                <a:solidFill>
                  <a:schemeClr val="tx1"/>
                </a:solidFill>
                <a:latin typeface="Georgia" pitchFamily="18" charset="0"/>
              </a:endParaRPr>
            </a:p>
          </p:txBody>
        </p:sp>
        <p:sp>
          <p:nvSpPr>
            <p:cNvPr id="51" name="Rectangle 50"/>
            <p:cNvSpPr/>
            <p:nvPr/>
          </p:nvSpPr>
          <p:spPr bwMode="ltGray">
            <a:xfrm>
              <a:off x="6686077" y="6562910"/>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ETL Connectors</a:t>
              </a:r>
              <a:endParaRPr lang="en-GB" sz="2200" dirty="0">
                <a:solidFill>
                  <a:schemeClr val="bg2"/>
                </a:solidFill>
                <a:latin typeface="Georgia" pitchFamily="18" charset="0"/>
              </a:endParaRPr>
            </a:p>
          </p:txBody>
        </p:sp>
        <p:sp>
          <p:nvSpPr>
            <p:cNvPr id="52" name="Rectangle 51"/>
            <p:cNvSpPr/>
            <p:nvPr/>
          </p:nvSpPr>
          <p:spPr bwMode="ltGray">
            <a:xfrm>
              <a:off x="6673587" y="9080162"/>
              <a:ext cx="2436554" cy="77724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err="1" smtClean="0">
                  <a:solidFill>
                    <a:schemeClr val="bg2"/>
                  </a:solidFill>
                  <a:latin typeface="Georgia" panose="02040502050405020303" pitchFamily="18" charset="0"/>
                </a:rPr>
                <a:t>Sqoop</a:t>
              </a:r>
              <a:endParaRPr lang="en-GB" sz="2200" dirty="0">
                <a:solidFill>
                  <a:schemeClr val="bg2"/>
                </a:solidFill>
                <a:latin typeface="Georgia" pitchFamily="18" charset="0"/>
              </a:endParaRPr>
            </a:p>
          </p:txBody>
        </p:sp>
        <p:sp>
          <p:nvSpPr>
            <p:cNvPr id="53" name="Rectangle 52"/>
            <p:cNvSpPr/>
            <p:nvPr/>
          </p:nvSpPr>
          <p:spPr bwMode="ltGray">
            <a:xfrm>
              <a:off x="6673587" y="10000633"/>
              <a:ext cx="2436554" cy="77724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Kafka</a:t>
              </a:r>
              <a:endParaRPr lang="en-GB" sz="2200" dirty="0">
                <a:solidFill>
                  <a:schemeClr val="bg2"/>
                </a:solidFill>
                <a:latin typeface="Georgia" pitchFamily="18" charset="0"/>
              </a:endParaRPr>
            </a:p>
          </p:txBody>
        </p:sp>
        <p:sp>
          <p:nvSpPr>
            <p:cNvPr id="54" name="Rectangle 53"/>
            <p:cNvSpPr/>
            <p:nvPr/>
          </p:nvSpPr>
          <p:spPr bwMode="ltGray">
            <a:xfrm>
              <a:off x="6673587" y="10921105"/>
              <a:ext cx="2436554" cy="77724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Flume</a:t>
              </a:r>
              <a:endParaRPr lang="en-GB" sz="2200" dirty="0">
                <a:solidFill>
                  <a:schemeClr val="bg2"/>
                </a:solidFill>
                <a:latin typeface="Georgia" pitchFamily="18" charset="0"/>
              </a:endParaRPr>
            </a:p>
          </p:txBody>
        </p:sp>
        <p:grpSp>
          <p:nvGrpSpPr>
            <p:cNvPr id="55" name="Group 54"/>
            <p:cNvGrpSpPr/>
            <p:nvPr/>
          </p:nvGrpSpPr>
          <p:grpSpPr>
            <a:xfrm>
              <a:off x="2271473" y="12110318"/>
              <a:ext cx="6140784" cy="924489"/>
              <a:chOff x="3222935" y="12124583"/>
              <a:chExt cx="6140784" cy="924489"/>
            </a:xfrm>
          </p:grpSpPr>
          <p:sp>
            <p:nvSpPr>
              <p:cNvPr id="57" name="Rectangle 56"/>
              <p:cNvSpPr/>
              <p:nvPr/>
            </p:nvSpPr>
            <p:spPr bwMode="ltGray">
              <a:xfrm>
                <a:off x="3271418" y="12664942"/>
                <a:ext cx="576682" cy="38413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endParaRPr lang="en-GB" sz="2200" dirty="0">
                  <a:solidFill>
                    <a:schemeClr val="bg2"/>
                  </a:solidFill>
                  <a:latin typeface="Georgia" pitchFamily="18" charset="0"/>
                </a:endParaRPr>
              </a:p>
            </p:txBody>
          </p:sp>
          <p:sp>
            <p:nvSpPr>
              <p:cNvPr id="58" name="Rectangle 57"/>
              <p:cNvSpPr/>
              <p:nvPr/>
            </p:nvSpPr>
            <p:spPr bwMode="ltGray">
              <a:xfrm>
                <a:off x="3941635" y="12660804"/>
                <a:ext cx="3180038"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Emerging – Open Source</a:t>
                </a:r>
              </a:p>
            </p:txBody>
          </p:sp>
          <p:sp>
            <p:nvSpPr>
              <p:cNvPr id="132" name="Rectangle 131"/>
              <p:cNvSpPr/>
              <p:nvPr/>
            </p:nvSpPr>
            <p:spPr bwMode="ltGray">
              <a:xfrm>
                <a:off x="3222935" y="12124583"/>
                <a:ext cx="6140784"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US" sz="2200" b="1" dirty="0">
                    <a:solidFill>
                      <a:schemeClr val="tx2"/>
                    </a:solidFill>
                    <a:latin typeface="Georgia" panose="02040502050405020303" pitchFamily="18" charset="0"/>
                  </a:rPr>
                  <a:t>Illustrative model from a national retailer</a:t>
                </a:r>
                <a:endParaRPr lang="en-GB" sz="2200" b="1" dirty="0" smtClean="0">
                  <a:solidFill>
                    <a:schemeClr val="tx2"/>
                  </a:solidFill>
                  <a:latin typeface="Georgia" panose="02040502050405020303" pitchFamily="18" charset="0"/>
                </a:endParaRPr>
              </a:p>
            </p:txBody>
          </p:sp>
        </p:grpSp>
        <p:grpSp>
          <p:nvGrpSpPr>
            <p:cNvPr id="60" name="Group 59"/>
            <p:cNvGrpSpPr/>
            <p:nvPr/>
          </p:nvGrpSpPr>
          <p:grpSpPr>
            <a:xfrm>
              <a:off x="6386966" y="12646539"/>
              <a:ext cx="3359736" cy="388268"/>
              <a:chOff x="3271418" y="12660804"/>
              <a:chExt cx="3359736" cy="388268"/>
            </a:xfrm>
          </p:grpSpPr>
          <p:sp>
            <p:nvSpPr>
              <p:cNvPr id="61" name="Rectangle 60"/>
              <p:cNvSpPr/>
              <p:nvPr/>
            </p:nvSpPr>
            <p:spPr bwMode="ltGray">
              <a:xfrm>
                <a:off x="3271418" y="12664942"/>
                <a:ext cx="576682" cy="384130"/>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endParaRPr lang="en-GB" sz="2200" dirty="0">
                  <a:solidFill>
                    <a:schemeClr val="bg2"/>
                  </a:solidFill>
                  <a:latin typeface="Georgia" pitchFamily="18" charset="0"/>
                </a:endParaRPr>
              </a:p>
            </p:txBody>
          </p:sp>
          <p:sp>
            <p:nvSpPr>
              <p:cNvPr id="62" name="Rectangle 61"/>
              <p:cNvSpPr/>
              <p:nvPr/>
            </p:nvSpPr>
            <p:spPr bwMode="ltGray">
              <a:xfrm>
                <a:off x="3941635" y="12660804"/>
                <a:ext cx="2689519"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Emerging – Licensed</a:t>
                </a:r>
              </a:p>
            </p:txBody>
          </p:sp>
        </p:grpSp>
        <p:grpSp>
          <p:nvGrpSpPr>
            <p:cNvPr id="63" name="Group 62"/>
            <p:cNvGrpSpPr/>
            <p:nvPr/>
          </p:nvGrpSpPr>
          <p:grpSpPr>
            <a:xfrm>
              <a:off x="9963457" y="12646539"/>
              <a:ext cx="3537669" cy="388268"/>
              <a:chOff x="3271418" y="12660804"/>
              <a:chExt cx="3537669" cy="388268"/>
            </a:xfrm>
          </p:grpSpPr>
          <p:sp>
            <p:nvSpPr>
              <p:cNvPr id="65" name="Rectangle 64"/>
              <p:cNvSpPr/>
              <p:nvPr/>
            </p:nvSpPr>
            <p:spPr bwMode="ltGray">
              <a:xfrm>
                <a:off x="3271418" y="12664942"/>
                <a:ext cx="576682" cy="38413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endParaRPr lang="en-GB" sz="2200" dirty="0">
                  <a:solidFill>
                    <a:schemeClr val="bg2"/>
                  </a:solidFill>
                  <a:latin typeface="Georgia" pitchFamily="18" charset="0"/>
                </a:endParaRPr>
              </a:p>
            </p:txBody>
          </p:sp>
          <p:sp>
            <p:nvSpPr>
              <p:cNvPr id="66" name="Rectangle 65"/>
              <p:cNvSpPr/>
              <p:nvPr/>
            </p:nvSpPr>
            <p:spPr bwMode="ltGray">
              <a:xfrm>
                <a:off x="3941635" y="12660804"/>
                <a:ext cx="2867452"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Traditional – Licensed</a:t>
                </a:r>
              </a:p>
            </p:txBody>
          </p:sp>
        </p:grpSp>
        <p:grpSp>
          <p:nvGrpSpPr>
            <p:cNvPr id="67" name="Group 66"/>
            <p:cNvGrpSpPr/>
            <p:nvPr/>
          </p:nvGrpSpPr>
          <p:grpSpPr>
            <a:xfrm>
              <a:off x="13717882" y="12646539"/>
              <a:ext cx="3596980" cy="388268"/>
              <a:chOff x="3271418" y="12660804"/>
              <a:chExt cx="3596980" cy="388268"/>
            </a:xfrm>
          </p:grpSpPr>
          <p:sp>
            <p:nvSpPr>
              <p:cNvPr id="68" name="Rectangle 67"/>
              <p:cNvSpPr/>
              <p:nvPr/>
            </p:nvSpPr>
            <p:spPr bwMode="ltGray">
              <a:xfrm>
                <a:off x="3271418" y="12664942"/>
                <a:ext cx="576682" cy="38413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endParaRPr lang="en-GB" sz="2200" dirty="0">
                  <a:solidFill>
                    <a:schemeClr val="bg2"/>
                  </a:solidFill>
                  <a:latin typeface="Georgia" pitchFamily="18" charset="0"/>
                </a:endParaRPr>
              </a:p>
            </p:txBody>
          </p:sp>
          <p:sp>
            <p:nvSpPr>
              <p:cNvPr id="69" name="Rectangle 68"/>
              <p:cNvSpPr/>
              <p:nvPr/>
            </p:nvSpPr>
            <p:spPr bwMode="ltGray">
              <a:xfrm>
                <a:off x="3941635" y="12660804"/>
                <a:ext cx="2926763"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dirty="0" smtClean="0">
                    <a:solidFill>
                      <a:schemeClr val="tx1"/>
                    </a:solidFill>
                    <a:latin typeface="Georgia" panose="02040502050405020303" pitchFamily="18" charset="0"/>
                  </a:rPr>
                  <a:t>Licensed+Open Source</a:t>
                </a:r>
              </a:p>
            </p:txBody>
          </p:sp>
        </p:grpSp>
        <p:sp>
          <p:nvSpPr>
            <p:cNvPr id="70" name="Rectangle 69"/>
            <p:cNvSpPr/>
            <p:nvPr/>
          </p:nvSpPr>
          <p:spPr bwMode="ltGray">
            <a:xfrm>
              <a:off x="11003139" y="5729965"/>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ETL</a:t>
              </a:r>
              <a:endParaRPr lang="en-GB" sz="2200" dirty="0">
                <a:solidFill>
                  <a:schemeClr val="bg2"/>
                </a:solidFill>
                <a:latin typeface="Georgia" pitchFamily="18" charset="0"/>
              </a:endParaRPr>
            </a:p>
          </p:txBody>
        </p:sp>
        <p:sp>
          <p:nvSpPr>
            <p:cNvPr id="71" name="Rectangle 70"/>
            <p:cNvSpPr/>
            <p:nvPr/>
          </p:nvSpPr>
          <p:spPr bwMode="ltGray">
            <a:xfrm>
              <a:off x="10997033" y="6833811"/>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Match-Merge Services</a:t>
              </a:r>
              <a:endParaRPr lang="en-GB" sz="2200" dirty="0">
                <a:solidFill>
                  <a:schemeClr val="bg2"/>
                </a:solidFill>
                <a:latin typeface="Georgia" pitchFamily="18" charset="0"/>
              </a:endParaRPr>
            </a:p>
          </p:txBody>
        </p:sp>
        <p:sp>
          <p:nvSpPr>
            <p:cNvPr id="72" name="Rectangle 71"/>
            <p:cNvSpPr/>
            <p:nvPr/>
          </p:nvSpPr>
          <p:spPr bwMode="ltGray">
            <a:xfrm>
              <a:off x="10997033" y="8399894"/>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Metadata</a:t>
              </a:r>
              <a:br>
                <a:rPr lang="en-GB" sz="2200" dirty="0" smtClean="0">
                  <a:solidFill>
                    <a:schemeClr val="bg2"/>
                  </a:solidFill>
                  <a:latin typeface="Georgia" panose="02040502050405020303" pitchFamily="18" charset="0"/>
                </a:rPr>
              </a:br>
              <a:r>
                <a:rPr lang="en-GB" sz="2200" dirty="0" smtClean="0">
                  <a:solidFill>
                    <a:schemeClr val="bg2"/>
                  </a:solidFill>
                  <a:latin typeface="Georgia" panose="02040502050405020303" pitchFamily="18" charset="0"/>
                </a:rPr>
                <a:t>Management</a:t>
              </a:r>
              <a:endParaRPr lang="en-GB" sz="2200" dirty="0">
                <a:solidFill>
                  <a:schemeClr val="bg2"/>
                </a:solidFill>
                <a:latin typeface="Georgia" pitchFamily="18" charset="0"/>
              </a:endParaRPr>
            </a:p>
          </p:txBody>
        </p:sp>
        <p:sp>
          <p:nvSpPr>
            <p:cNvPr id="73" name="Rectangle 72"/>
            <p:cNvSpPr/>
            <p:nvPr/>
          </p:nvSpPr>
          <p:spPr bwMode="ltGray">
            <a:xfrm>
              <a:off x="10974605" y="11003288"/>
              <a:ext cx="2436554" cy="77724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Spark</a:t>
              </a:r>
              <a:endParaRPr lang="en-GB" sz="2200" dirty="0">
                <a:solidFill>
                  <a:schemeClr val="bg2"/>
                </a:solidFill>
                <a:latin typeface="Georgia" pitchFamily="18" charset="0"/>
              </a:endParaRPr>
            </a:p>
          </p:txBody>
        </p:sp>
        <p:sp>
          <p:nvSpPr>
            <p:cNvPr id="74" name="Rectangle 73"/>
            <p:cNvSpPr/>
            <p:nvPr/>
          </p:nvSpPr>
          <p:spPr bwMode="ltGray">
            <a:xfrm>
              <a:off x="15040521" y="5729964"/>
              <a:ext cx="4610275" cy="2385335"/>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45720" bIns="27432" anchor="t" anchorCtr="0">
              <a:noAutofit/>
            </a:bodyPr>
            <a:lstStyle/>
            <a:p>
              <a:pPr>
                <a:defRPr/>
              </a:pPr>
              <a:endParaRPr lang="en-GB" sz="2200" b="1" i="1" dirty="0">
                <a:solidFill>
                  <a:schemeClr val="tx1">
                    <a:lumMod val="50000"/>
                    <a:lumOff val="50000"/>
                  </a:schemeClr>
                </a:solidFill>
                <a:latin typeface="Georgia" pitchFamily="18" charset="0"/>
              </a:endParaRPr>
            </a:p>
          </p:txBody>
        </p:sp>
        <p:sp>
          <p:nvSpPr>
            <p:cNvPr id="75" name="Rectangle 74"/>
            <p:cNvSpPr/>
            <p:nvPr/>
          </p:nvSpPr>
          <p:spPr bwMode="ltGray">
            <a:xfrm>
              <a:off x="20165065" y="5729965"/>
              <a:ext cx="3398198" cy="615723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45720" bIns="27432" anchor="t" anchorCtr="0">
              <a:noAutofit/>
            </a:bodyPr>
            <a:lstStyle/>
            <a:p>
              <a:pPr>
                <a:defRPr/>
              </a:pPr>
              <a:r>
                <a:rPr lang="en-GB" sz="2200" b="1" i="1" dirty="0" smtClean="0">
                  <a:solidFill>
                    <a:schemeClr val="tx1"/>
                  </a:solidFill>
                  <a:latin typeface="Georgia" panose="02040502050405020303" pitchFamily="18" charset="0"/>
                </a:rPr>
                <a:t>Data Analytics/</a:t>
              </a:r>
              <a:br>
                <a:rPr lang="en-GB" sz="2200" b="1" i="1" dirty="0" smtClean="0">
                  <a:solidFill>
                    <a:schemeClr val="tx1"/>
                  </a:solidFill>
                  <a:latin typeface="Georgia" panose="02040502050405020303" pitchFamily="18" charset="0"/>
                </a:rPr>
              </a:br>
              <a:r>
                <a:rPr lang="en-GB" sz="2200" b="1" i="1" dirty="0" smtClean="0">
                  <a:solidFill>
                    <a:schemeClr val="tx1"/>
                  </a:solidFill>
                  <a:latin typeface="Georgia" panose="02040502050405020303" pitchFamily="18" charset="0"/>
                </a:rPr>
                <a:t>Visualization</a:t>
              </a:r>
              <a:endParaRPr lang="en-GB" sz="2200" b="1" i="1" dirty="0">
                <a:solidFill>
                  <a:schemeClr val="tx1"/>
                </a:solidFill>
                <a:latin typeface="Georgia" pitchFamily="18" charset="0"/>
              </a:endParaRPr>
            </a:p>
          </p:txBody>
        </p:sp>
        <p:sp>
          <p:nvSpPr>
            <p:cNvPr id="76" name="Rectangle 75"/>
            <p:cNvSpPr/>
            <p:nvPr/>
          </p:nvSpPr>
          <p:spPr bwMode="ltGray">
            <a:xfrm>
              <a:off x="20645887" y="6713674"/>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Standardized Reporting</a:t>
              </a:r>
              <a:endParaRPr lang="en-GB" sz="2200" dirty="0">
                <a:solidFill>
                  <a:schemeClr val="bg2"/>
                </a:solidFill>
                <a:latin typeface="Georgia" pitchFamily="18" charset="0"/>
              </a:endParaRPr>
            </a:p>
          </p:txBody>
        </p:sp>
        <p:sp>
          <p:nvSpPr>
            <p:cNvPr id="77" name="Rectangle 76"/>
            <p:cNvSpPr/>
            <p:nvPr/>
          </p:nvSpPr>
          <p:spPr bwMode="ltGray">
            <a:xfrm>
              <a:off x="20645887" y="7857691"/>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On-Demand/</a:t>
              </a:r>
              <a:br>
                <a:rPr lang="en-GB" sz="2200" dirty="0" smtClean="0">
                  <a:solidFill>
                    <a:schemeClr val="bg2"/>
                  </a:solidFill>
                  <a:latin typeface="Georgia" panose="02040502050405020303" pitchFamily="18" charset="0"/>
                </a:rPr>
              </a:br>
              <a:r>
                <a:rPr lang="en-GB" sz="2200" dirty="0" err="1" smtClean="0">
                  <a:solidFill>
                    <a:schemeClr val="bg2"/>
                  </a:solidFill>
                  <a:latin typeface="Georgia" panose="02040502050405020303" pitchFamily="18" charset="0"/>
                </a:rPr>
                <a:t>Adhoc</a:t>
              </a:r>
              <a:endParaRPr lang="en-GB" sz="2200" dirty="0">
                <a:solidFill>
                  <a:schemeClr val="bg2"/>
                </a:solidFill>
                <a:latin typeface="Georgia" pitchFamily="18" charset="0"/>
              </a:endParaRPr>
            </a:p>
          </p:txBody>
        </p:sp>
        <p:sp>
          <p:nvSpPr>
            <p:cNvPr id="78" name="Rectangle 77"/>
            <p:cNvSpPr/>
            <p:nvPr/>
          </p:nvSpPr>
          <p:spPr bwMode="ltGray">
            <a:xfrm>
              <a:off x="20645887" y="9309748"/>
              <a:ext cx="2436554" cy="77724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Analytics Modeling</a:t>
              </a:r>
              <a:endParaRPr lang="en-GB" sz="2200" dirty="0">
                <a:solidFill>
                  <a:schemeClr val="bg2"/>
                </a:solidFill>
                <a:latin typeface="Georgia" pitchFamily="18" charset="0"/>
              </a:endParaRPr>
            </a:p>
          </p:txBody>
        </p:sp>
        <p:sp>
          <p:nvSpPr>
            <p:cNvPr id="79" name="Rectangle 78"/>
            <p:cNvSpPr/>
            <p:nvPr/>
          </p:nvSpPr>
          <p:spPr bwMode="ltGray">
            <a:xfrm>
              <a:off x="20645887" y="10494899"/>
              <a:ext cx="2436554" cy="77724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API based Apps.</a:t>
              </a:r>
              <a:endParaRPr lang="en-GB" sz="2200" dirty="0">
                <a:solidFill>
                  <a:schemeClr val="bg2"/>
                </a:solidFill>
                <a:latin typeface="Georgia" pitchFamily="18" charset="0"/>
              </a:endParaRPr>
            </a:p>
          </p:txBody>
        </p:sp>
        <p:sp>
          <p:nvSpPr>
            <p:cNvPr id="80" name="Rectangle 79"/>
            <p:cNvSpPr/>
            <p:nvPr/>
          </p:nvSpPr>
          <p:spPr bwMode="ltGray">
            <a:xfrm>
              <a:off x="15040521" y="9429750"/>
              <a:ext cx="4608263" cy="2457450"/>
            </a:xfrm>
            <a:prstGeom prst="rect">
              <a:avLst/>
            </a:prstGeom>
            <a:solidFill>
              <a:srgbClr val="EAE8E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45720" bIns="27432" anchor="t" anchorCtr="0">
              <a:noAutofit/>
            </a:bodyPr>
            <a:lstStyle/>
            <a:p>
              <a:pPr>
                <a:defRPr/>
              </a:pPr>
              <a:endParaRPr lang="en-GB" sz="2200" b="1" i="1" dirty="0">
                <a:solidFill>
                  <a:schemeClr val="tx1">
                    <a:lumMod val="50000"/>
                    <a:lumOff val="50000"/>
                  </a:schemeClr>
                </a:solidFill>
                <a:latin typeface="Georgia" pitchFamily="18" charset="0"/>
              </a:endParaRPr>
            </a:p>
          </p:txBody>
        </p:sp>
        <p:sp>
          <p:nvSpPr>
            <p:cNvPr id="81" name="Rectangle 80"/>
            <p:cNvSpPr/>
            <p:nvPr/>
          </p:nvSpPr>
          <p:spPr bwMode="ltGray">
            <a:xfrm>
              <a:off x="15210077" y="5886220"/>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ELT</a:t>
              </a:r>
              <a:endParaRPr lang="en-GB" sz="2200" dirty="0">
                <a:solidFill>
                  <a:schemeClr val="bg2"/>
                </a:solidFill>
                <a:latin typeface="Georgia" pitchFamily="18" charset="0"/>
              </a:endParaRPr>
            </a:p>
          </p:txBody>
        </p:sp>
        <p:sp>
          <p:nvSpPr>
            <p:cNvPr id="82" name="Rectangle 81"/>
            <p:cNvSpPr/>
            <p:nvPr/>
          </p:nvSpPr>
          <p:spPr bwMode="ltGray">
            <a:xfrm>
              <a:off x="17150278" y="7222431"/>
              <a:ext cx="2436554" cy="777240"/>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Relational Schemas</a:t>
              </a:r>
              <a:endParaRPr lang="en-GB" sz="2200" dirty="0">
                <a:solidFill>
                  <a:schemeClr val="bg2"/>
                </a:solidFill>
                <a:latin typeface="Georgia" pitchFamily="18" charset="0"/>
              </a:endParaRPr>
            </a:p>
          </p:txBody>
        </p:sp>
        <p:sp>
          <p:nvSpPr>
            <p:cNvPr id="83" name="Rectangle 82"/>
            <p:cNvSpPr/>
            <p:nvPr/>
          </p:nvSpPr>
          <p:spPr bwMode="ltGray">
            <a:xfrm>
              <a:off x="15256646" y="6740480"/>
              <a:ext cx="4023217"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b="1" dirty="0" smtClean="0">
                  <a:solidFill>
                    <a:schemeClr val="tx1"/>
                  </a:solidFill>
                  <a:latin typeface="Georgia" panose="02040502050405020303" pitchFamily="18" charset="0"/>
                </a:rPr>
                <a:t>Enterprise Data warehouse</a:t>
              </a:r>
            </a:p>
          </p:txBody>
        </p:sp>
        <p:sp>
          <p:nvSpPr>
            <p:cNvPr id="84" name="Rectangle 83"/>
            <p:cNvSpPr/>
            <p:nvPr/>
          </p:nvSpPr>
          <p:spPr bwMode="ltGray">
            <a:xfrm>
              <a:off x="16395386" y="8603247"/>
              <a:ext cx="2200602"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b="1" dirty="0" smtClean="0">
                  <a:solidFill>
                    <a:schemeClr val="tx1"/>
                  </a:solidFill>
                  <a:latin typeface="Georgia" panose="02040502050405020303" pitchFamily="18" charset="0"/>
                </a:rPr>
                <a:t>Data Exchange</a:t>
              </a:r>
            </a:p>
          </p:txBody>
        </p:sp>
        <p:sp>
          <p:nvSpPr>
            <p:cNvPr id="85" name="Rectangle 84"/>
            <p:cNvSpPr/>
            <p:nvPr/>
          </p:nvSpPr>
          <p:spPr bwMode="ltGray">
            <a:xfrm rot="16200000">
              <a:off x="14739492" y="10259492"/>
              <a:ext cx="1672693" cy="73152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HDFS</a:t>
              </a:r>
              <a:endParaRPr lang="en-GB" sz="2200" dirty="0">
                <a:solidFill>
                  <a:schemeClr val="bg2"/>
                </a:solidFill>
                <a:latin typeface="Georgia" pitchFamily="18" charset="0"/>
              </a:endParaRPr>
            </a:p>
          </p:txBody>
        </p:sp>
        <p:sp>
          <p:nvSpPr>
            <p:cNvPr id="86" name="Rectangle 85"/>
            <p:cNvSpPr/>
            <p:nvPr/>
          </p:nvSpPr>
          <p:spPr bwMode="ltGray">
            <a:xfrm>
              <a:off x="16056824" y="10959719"/>
              <a:ext cx="1672693" cy="73152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RDD</a:t>
              </a:r>
              <a:endParaRPr lang="en-GB" sz="2200" dirty="0">
                <a:solidFill>
                  <a:schemeClr val="bg2"/>
                </a:solidFill>
                <a:latin typeface="Georgia" pitchFamily="18" charset="0"/>
              </a:endParaRPr>
            </a:p>
          </p:txBody>
        </p:sp>
        <p:sp>
          <p:nvSpPr>
            <p:cNvPr id="87" name="Rectangle 86"/>
            <p:cNvSpPr/>
            <p:nvPr/>
          </p:nvSpPr>
          <p:spPr bwMode="ltGray">
            <a:xfrm>
              <a:off x="17844743" y="10959719"/>
              <a:ext cx="1672693" cy="731520"/>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err="1" smtClean="0">
                  <a:solidFill>
                    <a:schemeClr val="bg2"/>
                  </a:solidFill>
                  <a:latin typeface="Georgia" panose="02040502050405020303" pitchFamily="18" charset="0"/>
                </a:rPr>
                <a:t>HBase</a:t>
              </a:r>
              <a:endParaRPr lang="en-GB" sz="2200" dirty="0">
                <a:solidFill>
                  <a:schemeClr val="bg2"/>
                </a:solidFill>
                <a:latin typeface="Georgia" pitchFamily="18" charset="0"/>
              </a:endParaRPr>
            </a:p>
          </p:txBody>
        </p:sp>
        <p:sp>
          <p:nvSpPr>
            <p:cNvPr id="88" name="Rectangle 87"/>
            <p:cNvSpPr/>
            <p:nvPr/>
          </p:nvSpPr>
          <p:spPr bwMode="ltGray">
            <a:xfrm>
              <a:off x="16056824" y="9545157"/>
              <a:ext cx="1672693" cy="731520"/>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Data Wrangling</a:t>
              </a:r>
              <a:endParaRPr lang="en-GB" sz="2200" dirty="0">
                <a:solidFill>
                  <a:schemeClr val="bg2"/>
                </a:solidFill>
                <a:latin typeface="Georgia" pitchFamily="18" charset="0"/>
              </a:endParaRPr>
            </a:p>
          </p:txBody>
        </p:sp>
        <p:sp>
          <p:nvSpPr>
            <p:cNvPr id="89" name="Rectangle 88"/>
            <p:cNvSpPr/>
            <p:nvPr/>
          </p:nvSpPr>
          <p:spPr bwMode="ltGray">
            <a:xfrm>
              <a:off x="17824637" y="9547332"/>
              <a:ext cx="1672693" cy="731520"/>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27432" rIns="45720" bIns="27432" anchor="ctr">
              <a:noAutofit/>
            </a:bodyPr>
            <a:lstStyle/>
            <a:p>
              <a:pPr>
                <a:defRPr/>
              </a:pPr>
              <a:r>
                <a:rPr lang="en-GB" sz="2200" dirty="0" smtClean="0">
                  <a:solidFill>
                    <a:schemeClr val="bg2"/>
                  </a:solidFill>
                  <a:latin typeface="Georgia" panose="02040502050405020303" pitchFamily="18" charset="0"/>
                </a:rPr>
                <a:t>Hive (Parquet)</a:t>
              </a:r>
              <a:endParaRPr lang="en-GB" sz="2200" dirty="0">
                <a:solidFill>
                  <a:schemeClr val="bg2"/>
                </a:solidFill>
                <a:latin typeface="Georgia" pitchFamily="18" charset="0"/>
              </a:endParaRPr>
            </a:p>
          </p:txBody>
        </p:sp>
        <p:sp>
          <p:nvSpPr>
            <p:cNvPr id="90" name="Rectangle 89"/>
            <p:cNvSpPr/>
            <p:nvPr/>
          </p:nvSpPr>
          <p:spPr bwMode="ltGray">
            <a:xfrm>
              <a:off x="16167953" y="10437974"/>
              <a:ext cx="3135154" cy="33855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45720" tIns="0" rIns="0" bIns="0" anchor="t" anchorCtr="0">
              <a:spAutoFit/>
            </a:bodyPr>
            <a:lstStyle/>
            <a:p>
              <a:pPr algn="l">
                <a:defRPr/>
              </a:pPr>
              <a:r>
                <a:rPr lang="en-GB" sz="2200" b="1" dirty="0" smtClean="0">
                  <a:solidFill>
                    <a:schemeClr val="tx1"/>
                  </a:solidFill>
                  <a:latin typeface="Georgia" panose="02040502050405020303" pitchFamily="18" charset="0"/>
                </a:rPr>
                <a:t>Enterprise Data Lake</a:t>
              </a:r>
            </a:p>
          </p:txBody>
        </p:sp>
        <p:cxnSp>
          <p:nvCxnSpPr>
            <p:cNvPr id="91" name="Straight Arrow Connector 90"/>
            <p:cNvCxnSpPr/>
            <p:nvPr/>
          </p:nvCxnSpPr>
          <p:spPr>
            <a:xfrm>
              <a:off x="5341865" y="6918510"/>
              <a:ext cx="660400"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341865" y="10319760"/>
              <a:ext cx="660400"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70" idx="1"/>
            </p:cNvCxnSpPr>
            <p:nvPr/>
          </p:nvCxnSpPr>
          <p:spPr>
            <a:xfrm>
              <a:off x="9590963" y="6118585"/>
              <a:ext cx="1412176"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13439693" y="6118585"/>
              <a:ext cx="1600828"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9590963" y="7244307"/>
              <a:ext cx="1412176"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3439693" y="7244307"/>
              <a:ext cx="1600828"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9590963" y="8765654"/>
              <a:ext cx="1412176"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2" idx="3"/>
              <a:endCxn id="105" idx="2"/>
            </p:cNvCxnSpPr>
            <p:nvPr/>
          </p:nvCxnSpPr>
          <p:spPr>
            <a:xfrm flipV="1">
              <a:off x="13433587" y="8105946"/>
              <a:ext cx="2081006" cy="682568"/>
            </a:xfrm>
            <a:prstGeom prst="bentConnector2">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15453184" y="7891390"/>
              <a:ext cx="122818" cy="21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15453184" y="9440054"/>
              <a:ext cx="122818" cy="2145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8" name="Straight Arrow Connector 102"/>
            <p:cNvCxnSpPr>
              <a:stCxn id="72" idx="3"/>
              <a:endCxn id="107" idx="0"/>
            </p:cNvCxnSpPr>
            <p:nvPr/>
          </p:nvCxnSpPr>
          <p:spPr>
            <a:xfrm>
              <a:off x="13433587" y="8788514"/>
              <a:ext cx="2081006" cy="651540"/>
            </a:xfrm>
            <a:prstGeom prst="bentConnector2">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5881116" y="8104417"/>
              <a:ext cx="0" cy="1335637"/>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V="1">
              <a:off x="18941816" y="8104417"/>
              <a:ext cx="0" cy="1335637"/>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3411159" y="11363626"/>
              <a:ext cx="1600828"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9590963" y="11438400"/>
              <a:ext cx="1412176"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9562429" y="10173924"/>
              <a:ext cx="5449558"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H="1">
              <a:off x="19638334" y="6984958"/>
              <a:ext cx="526731"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19638334" y="10607251"/>
              <a:ext cx="526731" cy="0"/>
            </a:xfrm>
            <a:prstGeom prst="straightConnector1">
              <a:avLst/>
            </a:prstGeom>
            <a:ln w="38100">
              <a:solidFill>
                <a:schemeClr val="tx1">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92" name="Straight Connector 91"/>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50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anim calcmode="lin" valueType="num">
                                      <p:cBhvr>
                                        <p:cTn id="8" dur="1000" fill="hold"/>
                                        <p:tgtEl>
                                          <p:spTgt spid="131"/>
                                        </p:tgtEl>
                                        <p:attrNameLst>
                                          <p:attrName>ppt_x</p:attrName>
                                        </p:attrNameLst>
                                      </p:cBhvr>
                                      <p:tavLst>
                                        <p:tav tm="0">
                                          <p:val>
                                            <p:strVal val="#ppt_x"/>
                                          </p:val>
                                        </p:tav>
                                        <p:tav tm="100000">
                                          <p:val>
                                            <p:strVal val="#ppt_x"/>
                                          </p:val>
                                        </p:tav>
                                      </p:tavLst>
                                    </p:anim>
                                    <p:anim calcmode="lin" valueType="num">
                                      <p:cBhvr>
                                        <p:cTn id="9"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smtClean="0">
                <a:solidFill>
                  <a:schemeClr val="tx1"/>
                </a:solidFill>
              </a:rPr>
              <a:t>Tenet </a:t>
            </a:r>
            <a:r>
              <a:rPr lang="en-US" b="1" i="1" dirty="0" smtClean="0">
                <a:solidFill>
                  <a:schemeClr val="tx1"/>
                </a:solidFill>
              </a:rPr>
              <a:t>3: </a:t>
            </a:r>
            <a:r>
              <a:rPr lang="en-US" b="1" i="1" dirty="0">
                <a:solidFill>
                  <a:schemeClr val="tx1"/>
                </a:solidFill>
              </a:rPr>
              <a:t>Right Fit</a:t>
            </a:r>
          </a:p>
        </p:txBody>
      </p:sp>
      <p:sp>
        <p:nvSpPr>
          <p:cNvPr id="4" name="Content Placeholder 2"/>
          <p:cNvSpPr>
            <a:spLocks noGrp="1"/>
          </p:cNvSpPr>
          <p:nvPr>
            <p:ph idx="1"/>
          </p:nvPr>
        </p:nvSpPr>
        <p:spPr>
          <a:xfrm>
            <a:off x="2226807" y="3504859"/>
            <a:ext cx="21336455" cy="1569660"/>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n-lt"/>
                <a:ea typeface="Helvetica Neue" charset="0"/>
                <a:cs typeface="Helvetica Neue" charset="0"/>
              </a:rPr>
              <a:t>Enterprises need to </a:t>
            </a:r>
            <a:r>
              <a:rPr lang="en-US" sz="3400" b="1" dirty="0">
                <a:solidFill>
                  <a:schemeClr val="accent1"/>
                </a:solidFill>
                <a:latin typeface="+mn-lt"/>
                <a:ea typeface="Helvetica Neue" charset="0"/>
                <a:cs typeface="Helvetica Neue" charset="0"/>
              </a:rPr>
              <a:t>develop a decision model </a:t>
            </a:r>
            <a:r>
              <a:rPr lang="en-US" sz="3400" b="1" dirty="0">
                <a:solidFill>
                  <a:schemeClr val="tx1"/>
                </a:solidFill>
                <a:latin typeface="+mn-lt"/>
                <a:ea typeface="Helvetica Neue" charset="0"/>
                <a:cs typeface="Helvetica Neue" charset="0"/>
              </a:rPr>
              <a:t>which identifies the mix of ‘right fit’ open source as well as commercial solution components, either hosted on the cloud or On Premise, based on functionality and business needs</a:t>
            </a:r>
          </a:p>
        </p:txBody>
      </p:sp>
      <p:sp>
        <p:nvSpPr>
          <p:cNvPr id="3" name="Rectangle 2"/>
          <p:cNvSpPr/>
          <p:nvPr/>
        </p:nvSpPr>
        <p:spPr>
          <a:xfrm>
            <a:off x="2226807" y="5119838"/>
            <a:ext cx="3303638" cy="7540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l"/>
            <a:r>
              <a:rPr lang="en-US" sz="3600" dirty="0" smtClean="0">
                <a:solidFill>
                  <a:srgbClr val="C00000"/>
                </a:solidFill>
                <a:ea typeface="Helvetica Neue Condensed" charset="0"/>
                <a:cs typeface="Helvetica Neue Condensed" charset="0"/>
              </a:rPr>
              <a:t>Illustrative</a:t>
            </a:r>
          </a:p>
        </p:txBody>
      </p:sp>
      <p:cxnSp>
        <p:nvCxnSpPr>
          <p:cNvPr id="127" name="Straight Connector 126"/>
          <p:cNvCxnSpPr/>
          <p:nvPr/>
        </p:nvCxnSpPr>
        <p:spPr>
          <a:xfrm>
            <a:off x="13277850" y="5873881"/>
            <a:ext cx="9833" cy="6308828"/>
          </a:xfrm>
          <a:prstGeom prst="line">
            <a:avLst/>
          </a:prstGeom>
          <a:ln w="9525">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90" name="Group 189"/>
          <p:cNvGrpSpPr/>
          <p:nvPr/>
        </p:nvGrpSpPr>
        <p:grpSpPr>
          <a:xfrm>
            <a:off x="2359743" y="5828562"/>
            <a:ext cx="9964767" cy="6708557"/>
            <a:chOff x="2359743" y="5828562"/>
            <a:chExt cx="9964767" cy="6708557"/>
          </a:xfrm>
        </p:grpSpPr>
        <p:grpSp>
          <p:nvGrpSpPr>
            <p:cNvPr id="128" name="Group 127"/>
            <p:cNvGrpSpPr/>
            <p:nvPr/>
          </p:nvGrpSpPr>
          <p:grpSpPr>
            <a:xfrm>
              <a:off x="2359743" y="5828562"/>
              <a:ext cx="9964767" cy="6708557"/>
              <a:chOff x="2484141" y="7384877"/>
              <a:chExt cx="6170817" cy="4969736"/>
            </a:xfrm>
            <a:noFill/>
          </p:grpSpPr>
          <p:sp>
            <p:nvSpPr>
              <p:cNvPr id="129" name="Rounded Rectangle 128"/>
              <p:cNvSpPr/>
              <p:nvPr/>
            </p:nvSpPr>
            <p:spPr>
              <a:xfrm>
                <a:off x="4846864" y="7384877"/>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On Premise</a:t>
                </a:r>
                <a:endParaRPr lang="en-US" sz="2000" b="1" dirty="0">
                  <a:solidFill>
                    <a:schemeClr val="bg2"/>
                  </a:solidFill>
                  <a:ea typeface="Helvetica Neue Condensed" charset="0"/>
                  <a:cs typeface="Helvetica Neue Condensed" charset="0"/>
                </a:endParaRPr>
              </a:p>
            </p:txBody>
          </p:sp>
          <p:sp>
            <p:nvSpPr>
              <p:cNvPr id="130" name="Rounded Rectangle 129"/>
              <p:cNvSpPr/>
              <p:nvPr/>
            </p:nvSpPr>
            <p:spPr>
              <a:xfrm>
                <a:off x="3209260" y="8315772"/>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Build ?</a:t>
                </a:r>
                <a:endParaRPr lang="en-US" sz="2000" b="1" dirty="0">
                  <a:solidFill>
                    <a:schemeClr val="bg2"/>
                  </a:solidFill>
                  <a:ea typeface="Helvetica Neue Condensed" charset="0"/>
                  <a:cs typeface="Helvetica Neue Condensed" charset="0"/>
                </a:endParaRPr>
              </a:p>
            </p:txBody>
          </p:sp>
          <p:sp>
            <p:nvSpPr>
              <p:cNvPr id="131" name="Rounded Rectangle 130"/>
              <p:cNvSpPr/>
              <p:nvPr/>
            </p:nvSpPr>
            <p:spPr>
              <a:xfrm>
                <a:off x="6355660" y="8315773"/>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Buy ?</a:t>
                </a:r>
                <a:endParaRPr lang="en-US" sz="2000" b="1" dirty="0">
                  <a:solidFill>
                    <a:schemeClr val="bg2"/>
                  </a:solidFill>
                  <a:ea typeface="Helvetica Neue Condensed" charset="0"/>
                  <a:cs typeface="Helvetica Neue Condensed" charset="0"/>
                </a:endParaRPr>
              </a:p>
            </p:txBody>
          </p:sp>
          <p:sp>
            <p:nvSpPr>
              <p:cNvPr id="132" name="Rounded Rectangle 131"/>
              <p:cNvSpPr/>
              <p:nvPr/>
            </p:nvSpPr>
            <p:spPr>
              <a:xfrm>
                <a:off x="2484141" y="9289206"/>
                <a:ext cx="1481317"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Vendor Dist. ?</a:t>
                </a:r>
                <a:endParaRPr lang="en-US" sz="2000" b="1" dirty="0">
                  <a:solidFill>
                    <a:schemeClr val="bg2"/>
                  </a:solidFill>
                  <a:ea typeface="Helvetica Neue Condensed" charset="0"/>
                  <a:cs typeface="Helvetica Neue Condensed" charset="0"/>
                </a:endParaRPr>
              </a:p>
            </p:txBody>
          </p:sp>
          <p:sp>
            <p:nvSpPr>
              <p:cNvPr id="133" name="Rounded Rectangle 132"/>
              <p:cNvSpPr/>
              <p:nvPr/>
            </p:nvSpPr>
            <p:spPr>
              <a:xfrm>
                <a:off x="4047308" y="9289206"/>
                <a:ext cx="1481317"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Constraints ?</a:t>
                </a:r>
                <a:endParaRPr lang="en-US" sz="2000" b="1" dirty="0">
                  <a:solidFill>
                    <a:schemeClr val="bg2"/>
                  </a:solidFill>
                  <a:ea typeface="Helvetica Neue Condensed" charset="0"/>
                  <a:cs typeface="Helvetica Neue Condensed" charset="0"/>
                </a:endParaRPr>
              </a:p>
            </p:txBody>
          </p:sp>
          <p:sp>
            <p:nvSpPr>
              <p:cNvPr id="134" name="Rounded Rectangle 133"/>
              <p:cNvSpPr/>
              <p:nvPr/>
            </p:nvSpPr>
            <p:spPr>
              <a:xfrm>
                <a:off x="5610473" y="9289206"/>
                <a:ext cx="1481317"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Base Platform ?</a:t>
                </a:r>
                <a:endParaRPr lang="en-US" sz="2000" b="1" dirty="0">
                  <a:solidFill>
                    <a:schemeClr val="bg2"/>
                  </a:solidFill>
                  <a:ea typeface="Helvetica Neue Condensed" charset="0"/>
                  <a:cs typeface="Helvetica Neue Condensed" charset="0"/>
                </a:endParaRPr>
              </a:p>
            </p:txBody>
          </p:sp>
          <p:sp>
            <p:nvSpPr>
              <p:cNvPr id="135" name="Rounded Rectangle 134"/>
              <p:cNvSpPr/>
              <p:nvPr/>
            </p:nvSpPr>
            <p:spPr>
              <a:xfrm>
                <a:off x="7173641" y="9289206"/>
                <a:ext cx="1481317"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End-End Stack ?</a:t>
                </a:r>
                <a:endParaRPr lang="en-US" sz="2000" b="1" dirty="0">
                  <a:solidFill>
                    <a:schemeClr val="bg2"/>
                  </a:solidFill>
                  <a:ea typeface="Helvetica Neue Condensed" charset="0"/>
                  <a:cs typeface="Helvetica Neue Condensed" charset="0"/>
                </a:endParaRPr>
              </a:p>
            </p:txBody>
          </p:sp>
          <p:sp>
            <p:nvSpPr>
              <p:cNvPr id="136" name="Rounded Rectangle 135"/>
              <p:cNvSpPr/>
              <p:nvPr/>
            </p:nvSpPr>
            <p:spPr>
              <a:xfrm>
                <a:off x="4933011" y="10502556"/>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3</a:t>
                </a:r>
                <a:r>
                  <a:rPr lang="en-US" sz="2000" b="1" baseline="30000" dirty="0" smtClean="0">
                    <a:solidFill>
                      <a:schemeClr val="bg2"/>
                    </a:solidFill>
                    <a:ea typeface="Helvetica Neue Condensed" charset="0"/>
                    <a:cs typeface="Helvetica Neue Condensed" charset="0"/>
                  </a:rPr>
                  <a:t>rd</a:t>
                </a:r>
                <a:r>
                  <a:rPr lang="en-US" sz="2000" b="1" dirty="0" smtClean="0">
                    <a:solidFill>
                      <a:schemeClr val="bg2"/>
                    </a:solidFill>
                    <a:ea typeface="Helvetica Neue Condensed" charset="0"/>
                    <a:cs typeface="Helvetica Neue Condensed" charset="0"/>
                  </a:rPr>
                  <a:t> party Cloud/Tools?</a:t>
                </a:r>
                <a:endParaRPr lang="en-US" sz="2000" b="1" dirty="0">
                  <a:solidFill>
                    <a:schemeClr val="bg2"/>
                  </a:solidFill>
                  <a:ea typeface="Helvetica Neue Condensed" charset="0"/>
                  <a:cs typeface="Helvetica Neue Condensed" charset="0"/>
                </a:endParaRPr>
              </a:p>
            </p:txBody>
          </p:sp>
          <p:sp>
            <p:nvSpPr>
              <p:cNvPr id="137" name="Rounded Rectangle 136"/>
              <p:cNvSpPr/>
              <p:nvPr/>
            </p:nvSpPr>
            <p:spPr>
              <a:xfrm>
                <a:off x="3213703" y="10502556"/>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smtClean="0">
                    <a:solidFill>
                      <a:schemeClr val="bg2"/>
                    </a:solidFill>
                    <a:ea typeface="Helvetica Neue Condensed" charset="0"/>
                    <a:cs typeface="Helvetica Neue Condensed" charset="0"/>
                  </a:rPr>
                  <a:t>Security?</a:t>
                </a:r>
                <a:endParaRPr lang="en-US" sz="2000" b="1" dirty="0">
                  <a:solidFill>
                    <a:schemeClr val="bg2"/>
                  </a:solidFill>
                  <a:ea typeface="Helvetica Neue Condensed" charset="0"/>
                  <a:cs typeface="Helvetica Neue Condensed" charset="0"/>
                </a:endParaRPr>
              </a:p>
            </p:txBody>
          </p:sp>
          <p:sp>
            <p:nvSpPr>
              <p:cNvPr id="144" name="Rounded Rectangle 143"/>
              <p:cNvSpPr/>
              <p:nvPr/>
            </p:nvSpPr>
            <p:spPr>
              <a:xfrm>
                <a:off x="6670586" y="10502556"/>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Cloud integration?</a:t>
                </a:r>
                <a:endParaRPr lang="en-US" sz="2000" b="1" dirty="0">
                  <a:solidFill>
                    <a:schemeClr val="bg2"/>
                  </a:solidFill>
                  <a:ea typeface="Helvetica Neue Condensed" charset="0"/>
                  <a:cs typeface="Helvetica Neue Condensed" charset="0"/>
                </a:endParaRPr>
              </a:p>
            </p:txBody>
          </p:sp>
          <p:sp>
            <p:nvSpPr>
              <p:cNvPr id="146" name="Rounded Rectangle 145"/>
              <p:cNvSpPr/>
              <p:nvPr/>
            </p:nvSpPr>
            <p:spPr>
              <a:xfrm>
                <a:off x="4934776" y="11404423"/>
                <a:ext cx="1644471" cy="541914"/>
              </a:xfrm>
              <a:prstGeom prst="rect">
                <a:avLst/>
              </a:prstGeom>
              <a:solidFill>
                <a:schemeClr val="tx2"/>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Pre-Requisites</a:t>
                </a:r>
                <a:endParaRPr lang="en-US" sz="2000" b="1" dirty="0">
                  <a:solidFill>
                    <a:schemeClr val="bg2"/>
                  </a:solidFill>
                  <a:ea typeface="Helvetica Neue Condensed" charset="0"/>
                  <a:cs typeface="Helvetica Neue Condensed" charset="0"/>
                </a:endParaRPr>
              </a:p>
            </p:txBody>
          </p:sp>
          <p:sp>
            <p:nvSpPr>
              <p:cNvPr id="150" name="TextBox 149"/>
              <p:cNvSpPr txBox="1"/>
              <p:nvPr/>
            </p:nvSpPr>
            <p:spPr>
              <a:xfrm>
                <a:off x="3972938" y="12058209"/>
                <a:ext cx="3393183" cy="296404"/>
              </a:xfrm>
              <a:prstGeom prst="rect">
                <a:avLst/>
              </a:prstGeom>
              <a:grpFill/>
              <a:ln>
                <a:noFill/>
              </a:ln>
            </p:spPr>
            <p:txBody>
              <a:bodyPr wrap="none" rtlCol="0">
                <a:spAutoFit/>
              </a:bodyPr>
              <a:lstStyle/>
              <a:p>
                <a:r>
                  <a:rPr lang="en-US" sz="2000" dirty="0" smtClean="0">
                    <a:solidFill>
                      <a:schemeClr val="tx1"/>
                    </a:solidFill>
                    <a:latin typeface="+mn-lt"/>
                  </a:rPr>
                  <a:t>(Hardware, Drivers, Software Interoperability)</a:t>
                </a:r>
                <a:endParaRPr lang="en-US" sz="2000" dirty="0">
                  <a:solidFill>
                    <a:schemeClr val="tx1"/>
                  </a:solidFill>
                  <a:latin typeface="+mn-lt"/>
                </a:endParaRPr>
              </a:p>
            </p:txBody>
          </p:sp>
        </p:grpSp>
        <p:cxnSp>
          <p:nvCxnSpPr>
            <p:cNvPr id="152" name="Straight Connector 151"/>
            <p:cNvCxnSpPr>
              <a:stCxn id="129" idx="2"/>
              <a:endCxn id="130" idx="0"/>
            </p:cNvCxnSpPr>
            <p:nvPr/>
          </p:nvCxnSpPr>
          <p:spPr>
            <a:xfrm rot="5400000">
              <a:off x="5918124" y="5500402"/>
              <a:ext cx="525078" cy="2644438"/>
            </a:xfrm>
            <a:prstGeom prst="bentConnector3">
              <a:avLst>
                <a:gd name="adj1" fmla="val 50000"/>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Elbow Connector 154"/>
            <p:cNvCxnSpPr>
              <a:stCxn id="129" idx="2"/>
              <a:endCxn id="131" idx="0"/>
            </p:cNvCxnSpPr>
            <p:nvPr/>
          </p:nvCxnSpPr>
          <p:spPr>
            <a:xfrm rot="16200000" flipH="1">
              <a:off x="8458560" y="5604404"/>
              <a:ext cx="525080" cy="2436436"/>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Elbow Connector 156"/>
            <p:cNvCxnSpPr>
              <a:stCxn id="130" idx="2"/>
              <a:endCxn id="132" idx="0"/>
            </p:cNvCxnSpPr>
            <p:nvPr/>
          </p:nvCxnSpPr>
          <p:spPr>
            <a:xfrm rot="5400000">
              <a:off x="3915860" y="7456595"/>
              <a:ext cx="582501" cy="1302671"/>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60" name="Elbow Connector 159"/>
            <p:cNvCxnSpPr>
              <a:stCxn id="130" idx="2"/>
              <a:endCxn id="133" idx="0"/>
            </p:cNvCxnSpPr>
            <p:nvPr/>
          </p:nvCxnSpPr>
          <p:spPr>
            <a:xfrm rot="16200000" flipH="1">
              <a:off x="5177977" y="7497148"/>
              <a:ext cx="582501" cy="1221564"/>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Elbow Connector 161"/>
            <p:cNvCxnSpPr>
              <a:stCxn id="131" idx="2"/>
              <a:endCxn id="134" idx="0"/>
            </p:cNvCxnSpPr>
            <p:nvPr/>
          </p:nvCxnSpPr>
          <p:spPr>
            <a:xfrm rot="5400000">
              <a:off x="8980531" y="7440393"/>
              <a:ext cx="582499" cy="1335077"/>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Elbow Connector 163"/>
            <p:cNvCxnSpPr>
              <a:stCxn id="131" idx="2"/>
              <a:endCxn id="135" idx="0"/>
            </p:cNvCxnSpPr>
            <p:nvPr/>
          </p:nvCxnSpPr>
          <p:spPr>
            <a:xfrm rot="16200000" flipH="1">
              <a:off x="10242650" y="7513351"/>
              <a:ext cx="582499" cy="1189160"/>
            </a:xfrm>
            <a:prstGeom prst="bentConnector3">
              <a:avLst>
                <a:gd name="adj1" fmla="val 50000"/>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Left Brace 165"/>
            <p:cNvSpPr/>
            <p:nvPr/>
          </p:nvSpPr>
          <p:spPr>
            <a:xfrm rot="16200000">
              <a:off x="6980709" y="6622386"/>
              <a:ext cx="444712" cy="5955368"/>
            </a:xfrm>
            <a:prstGeom prst="leftBrace">
              <a:avLst/>
            </a:prstGeom>
            <a:ln w="952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8" name="Elbow Connector 167"/>
            <p:cNvCxnSpPr>
              <a:stCxn id="144" idx="2"/>
              <a:endCxn id="146" idx="0"/>
            </p:cNvCxnSpPr>
            <p:nvPr/>
          </p:nvCxnSpPr>
          <p:spPr>
            <a:xfrm rot="5400000">
              <a:off x="8803410" y="9610017"/>
              <a:ext cx="485894" cy="2803023"/>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p:cNvCxnSpPr>
              <a:stCxn id="137" idx="2"/>
              <a:endCxn id="146" idx="0"/>
            </p:cNvCxnSpPr>
            <p:nvPr/>
          </p:nvCxnSpPr>
          <p:spPr>
            <a:xfrm rot="16200000" flipH="1">
              <a:off x="6012285" y="9621915"/>
              <a:ext cx="485894" cy="2779226"/>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36" idx="2"/>
              <a:endCxn id="146" idx="0"/>
            </p:cNvCxnSpPr>
            <p:nvPr/>
          </p:nvCxnSpPr>
          <p:spPr>
            <a:xfrm>
              <a:off x="7641995" y="10768581"/>
              <a:ext cx="2850" cy="485894"/>
            </a:xfrm>
            <a:prstGeom prst="line">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7" name="Straight Connector 186"/>
          <p:cNvCxnSpPr/>
          <p:nvPr/>
        </p:nvCxnSpPr>
        <p:spPr>
          <a:xfrm>
            <a:off x="2232025" y="5645281"/>
            <a:ext cx="21149918"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14609820" y="5828562"/>
            <a:ext cx="8814378" cy="6708557"/>
            <a:chOff x="14609820" y="5828562"/>
            <a:chExt cx="8814378" cy="6708557"/>
          </a:xfrm>
        </p:grpSpPr>
        <p:grpSp>
          <p:nvGrpSpPr>
            <p:cNvPr id="191" name="Group 190"/>
            <p:cNvGrpSpPr/>
            <p:nvPr/>
          </p:nvGrpSpPr>
          <p:grpSpPr>
            <a:xfrm>
              <a:off x="14609820" y="5828562"/>
              <a:ext cx="8814378" cy="6708557"/>
              <a:chOff x="3331388" y="5828562"/>
              <a:chExt cx="8814378" cy="6708557"/>
            </a:xfrm>
          </p:grpSpPr>
          <p:grpSp>
            <p:nvGrpSpPr>
              <p:cNvPr id="192" name="Group 191"/>
              <p:cNvGrpSpPr/>
              <p:nvPr/>
            </p:nvGrpSpPr>
            <p:grpSpPr>
              <a:xfrm>
                <a:off x="3331388" y="5828562"/>
                <a:ext cx="8814378" cy="6708557"/>
                <a:chOff x="3085847" y="7384877"/>
                <a:chExt cx="5458427" cy="4969736"/>
              </a:xfrm>
              <a:noFill/>
            </p:grpSpPr>
            <p:sp>
              <p:nvSpPr>
                <p:cNvPr id="203" name="Rounded Rectangle 128"/>
                <p:cNvSpPr/>
                <p:nvPr/>
              </p:nvSpPr>
              <p:spPr>
                <a:xfrm>
                  <a:off x="4865131" y="7384877"/>
                  <a:ext cx="1745826"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Cloud</a:t>
                  </a:r>
                </a:p>
              </p:txBody>
            </p:sp>
            <p:sp>
              <p:nvSpPr>
                <p:cNvPr id="206" name="Rounded Rectangle 131"/>
                <p:cNvSpPr/>
                <p:nvPr/>
              </p:nvSpPr>
              <p:spPr>
                <a:xfrm>
                  <a:off x="3702860" y="9018247"/>
                  <a:ext cx="1572617" cy="338696"/>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Build ?</a:t>
                  </a:r>
                </a:p>
              </p:txBody>
            </p:sp>
            <p:sp>
              <p:nvSpPr>
                <p:cNvPr id="207" name="Rounded Rectangle 132"/>
                <p:cNvSpPr/>
                <p:nvPr/>
              </p:nvSpPr>
              <p:spPr>
                <a:xfrm>
                  <a:off x="6001211" y="9018249"/>
                  <a:ext cx="1572617" cy="338696"/>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Buy ?</a:t>
                  </a:r>
                </a:p>
              </p:txBody>
            </p:sp>
            <p:sp>
              <p:nvSpPr>
                <p:cNvPr id="210" name="Rounded Rectangle 135"/>
                <p:cNvSpPr/>
                <p:nvPr/>
              </p:nvSpPr>
              <p:spPr>
                <a:xfrm>
                  <a:off x="4951278" y="10502556"/>
                  <a:ext cx="1745826"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3</a:t>
                  </a:r>
                  <a:r>
                    <a:rPr lang="en-US" sz="2000" b="1" baseline="30000" dirty="0" smtClean="0">
                      <a:solidFill>
                        <a:schemeClr val="bg2"/>
                      </a:solidFill>
                      <a:ea typeface="Helvetica Neue Condensed" charset="0"/>
                      <a:cs typeface="Helvetica Neue Condensed" charset="0"/>
                    </a:rPr>
                    <a:t>rd</a:t>
                  </a:r>
                  <a:r>
                    <a:rPr lang="en-US" sz="2000" b="1" dirty="0" smtClean="0">
                      <a:solidFill>
                        <a:schemeClr val="bg2"/>
                      </a:solidFill>
                      <a:ea typeface="Helvetica Neue Condensed" charset="0"/>
                      <a:cs typeface="Helvetica Neue Condensed" charset="0"/>
                    </a:rPr>
                    <a:t> party Cloud/Tools?</a:t>
                  </a:r>
                  <a:endParaRPr lang="en-US" sz="2000" b="1" dirty="0">
                    <a:solidFill>
                      <a:schemeClr val="bg2"/>
                    </a:solidFill>
                    <a:ea typeface="Helvetica Neue Condensed" charset="0"/>
                    <a:cs typeface="Helvetica Neue Condensed" charset="0"/>
                  </a:endParaRPr>
                </a:p>
              </p:txBody>
            </p:sp>
            <p:sp>
              <p:nvSpPr>
                <p:cNvPr id="211" name="Rounded Rectangle 136"/>
                <p:cNvSpPr/>
                <p:nvPr/>
              </p:nvSpPr>
              <p:spPr>
                <a:xfrm>
                  <a:off x="3085847" y="10502556"/>
                  <a:ext cx="1745826"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smtClean="0">
                      <a:solidFill>
                        <a:schemeClr val="bg2"/>
                      </a:solidFill>
                      <a:ea typeface="Helvetica Neue Condensed" charset="0"/>
                      <a:cs typeface="Helvetica Neue Condensed" charset="0"/>
                    </a:rPr>
                    <a:t>Security?</a:t>
                  </a:r>
                  <a:endParaRPr lang="en-US" sz="2000" b="1" dirty="0">
                    <a:solidFill>
                      <a:schemeClr val="bg2"/>
                    </a:solidFill>
                    <a:ea typeface="Helvetica Neue Condensed" charset="0"/>
                    <a:cs typeface="Helvetica Neue Condensed" charset="0"/>
                  </a:endParaRPr>
                </a:p>
              </p:txBody>
            </p:sp>
            <p:sp>
              <p:nvSpPr>
                <p:cNvPr id="212" name="Rounded Rectangle 143"/>
                <p:cNvSpPr/>
                <p:nvPr/>
              </p:nvSpPr>
              <p:spPr>
                <a:xfrm>
                  <a:off x="6798448" y="10502556"/>
                  <a:ext cx="1745826"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On Premise Integration?</a:t>
                  </a:r>
                </a:p>
              </p:txBody>
            </p:sp>
            <p:sp>
              <p:nvSpPr>
                <p:cNvPr id="213" name="Rounded Rectangle 145"/>
                <p:cNvSpPr/>
                <p:nvPr/>
              </p:nvSpPr>
              <p:spPr>
                <a:xfrm>
                  <a:off x="4953042" y="11404423"/>
                  <a:ext cx="1745826"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smtClean="0">
                      <a:solidFill>
                        <a:schemeClr val="bg2"/>
                      </a:solidFill>
                      <a:ea typeface="Helvetica Neue Condensed" charset="0"/>
                      <a:cs typeface="Helvetica Neue Condensed" charset="0"/>
                    </a:rPr>
                    <a:t>Pre-Requisites</a:t>
                  </a:r>
                  <a:endParaRPr lang="en-US" sz="2000" b="1" dirty="0">
                    <a:solidFill>
                      <a:schemeClr val="bg2"/>
                    </a:solidFill>
                    <a:ea typeface="Helvetica Neue Condensed" charset="0"/>
                    <a:cs typeface="Helvetica Neue Condensed" charset="0"/>
                  </a:endParaRPr>
                </a:p>
              </p:txBody>
            </p:sp>
            <p:sp>
              <p:nvSpPr>
                <p:cNvPr id="214" name="TextBox 213"/>
                <p:cNvSpPr txBox="1"/>
                <p:nvPr/>
              </p:nvSpPr>
              <p:spPr>
                <a:xfrm>
                  <a:off x="3972936" y="12058209"/>
                  <a:ext cx="3393186" cy="296404"/>
                </a:xfrm>
                <a:prstGeom prst="rect">
                  <a:avLst/>
                </a:prstGeom>
                <a:grpFill/>
                <a:ln>
                  <a:noFill/>
                </a:ln>
              </p:spPr>
              <p:txBody>
                <a:bodyPr wrap="none" rtlCol="0">
                  <a:spAutoFit/>
                </a:bodyPr>
                <a:lstStyle/>
                <a:p>
                  <a:r>
                    <a:rPr lang="en-US" sz="2000" dirty="0" smtClean="0">
                      <a:solidFill>
                        <a:schemeClr val="tx1"/>
                      </a:solidFill>
                      <a:latin typeface="+mn-lt"/>
                    </a:rPr>
                    <a:t>(Hardware, Drivers, Software Interoperability)</a:t>
                  </a:r>
                  <a:endParaRPr lang="en-US" sz="2000" dirty="0">
                    <a:solidFill>
                      <a:schemeClr val="tx1"/>
                    </a:solidFill>
                    <a:latin typeface="+mn-lt"/>
                  </a:endParaRPr>
                </a:p>
              </p:txBody>
            </p:sp>
            <p:sp>
              <p:nvSpPr>
                <p:cNvPr id="223" name="Rounded Rectangle 129"/>
                <p:cNvSpPr/>
                <p:nvPr/>
              </p:nvSpPr>
              <p:spPr>
                <a:xfrm>
                  <a:off x="4810333" y="8184663"/>
                  <a:ext cx="1881061" cy="541914"/>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Cloud Vendor </a:t>
                  </a:r>
                  <a:r>
                    <a:rPr lang="en-US" sz="2000" b="1" dirty="0" smtClean="0">
                      <a:solidFill>
                        <a:schemeClr val="bg2"/>
                      </a:solidFill>
                      <a:ea typeface="Helvetica Neue Condensed" charset="0"/>
                      <a:cs typeface="Helvetica Neue Condensed" charset="0"/>
                    </a:rPr>
                    <a:t>?</a:t>
                  </a:r>
                  <a:endParaRPr lang="en-US" sz="2000" b="1" dirty="0">
                    <a:solidFill>
                      <a:schemeClr val="bg2"/>
                    </a:solidFill>
                    <a:ea typeface="Helvetica Neue Condensed" charset="0"/>
                    <a:cs typeface="Helvetica Neue Condensed" charset="0"/>
                  </a:endParaRPr>
                </a:p>
              </p:txBody>
            </p:sp>
            <p:sp>
              <p:nvSpPr>
                <p:cNvPr id="224" name="Rounded Rectangle 131"/>
                <p:cNvSpPr/>
                <p:nvPr/>
              </p:nvSpPr>
              <p:spPr>
                <a:xfrm>
                  <a:off x="3702860" y="9586948"/>
                  <a:ext cx="1572617" cy="526417"/>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Vendor Dist. (IaaS)?</a:t>
                  </a:r>
                </a:p>
              </p:txBody>
            </p:sp>
            <p:sp>
              <p:nvSpPr>
                <p:cNvPr id="225" name="Rounded Rectangle 132"/>
                <p:cNvSpPr/>
                <p:nvPr/>
              </p:nvSpPr>
              <p:spPr>
                <a:xfrm>
                  <a:off x="6001211" y="9586948"/>
                  <a:ext cx="1572617" cy="526417"/>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8886" tIns="49443" rIns="98886" bIns="49443" rtlCol="0" anchor="ctr" anchorCtr="1"/>
                <a:lstStyle/>
                <a:p>
                  <a:pPr algn="l" defTabSz="1014296"/>
                  <a:r>
                    <a:rPr lang="en-US" sz="2000" b="1" dirty="0">
                      <a:solidFill>
                        <a:schemeClr val="bg2"/>
                      </a:solidFill>
                      <a:ea typeface="Helvetica Neue Condensed" charset="0"/>
                      <a:cs typeface="Helvetica Neue Condensed" charset="0"/>
                    </a:rPr>
                    <a:t>Which Native Services (PaaS)?</a:t>
                  </a:r>
                </a:p>
              </p:txBody>
            </p:sp>
          </p:grpSp>
          <p:sp>
            <p:nvSpPr>
              <p:cNvPr id="199" name="Left Brace 198"/>
              <p:cNvSpPr/>
              <p:nvPr/>
            </p:nvSpPr>
            <p:spPr>
              <a:xfrm rot="16200000">
                <a:off x="7039303" y="6680979"/>
                <a:ext cx="444712" cy="6142981"/>
              </a:xfrm>
              <a:prstGeom prst="leftBrac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0" name="Elbow Connector 199"/>
              <p:cNvCxnSpPr>
                <a:stCxn id="212" idx="2"/>
                <a:endCxn id="213" idx="0"/>
              </p:cNvCxnSpPr>
              <p:nvPr/>
            </p:nvCxnSpPr>
            <p:spPr>
              <a:xfrm rot="5400000">
                <a:off x="9003228" y="9521528"/>
                <a:ext cx="485894" cy="2980001"/>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01" name="Elbow Connector 200"/>
              <p:cNvCxnSpPr>
                <a:stCxn id="211" idx="2"/>
                <a:endCxn id="213" idx="0"/>
              </p:cNvCxnSpPr>
              <p:nvPr/>
            </p:nvCxnSpPr>
            <p:spPr>
              <a:xfrm rot="16200000" flipH="1">
                <a:off x="6005631" y="9503936"/>
                <a:ext cx="485894" cy="3015184"/>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210" idx="2"/>
                <a:endCxn id="213" idx="0"/>
              </p:cNvCxnSpPr>
              <p:nvPr/>
            </p:nvCxnSpPr>
            <p:spPr>
              <a:xfrm>
                <a:off x="7753327" y="10768581"/>
                <a:ext cx="2849" cy="485894"/>
              </a:xfrm>
              <a:prstGeom prst="line">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27" name="Straight Connector 226"/>
            <p:cNvCxnSpPr>
              <a:stCxn id="203" idx="2"/>
              <a:endCxn id="223" idx="0"/>
            </p:cNvCxnSpPr>
            <p:nvPr/>
          </p:nvCxnSpPr>
          <p:spPr>
            <a:xfrm>
              <a:off x="18892647" y="6560082"/>
              <a:ext cx="20701" cy="348097"/>
            </a:xfrm>
            <a:prstGeom prst="line">
              <a:avLst/>
            </a:prstGeom>
            <a:ln>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0" name="Elbow Connector 229"/>
            <p:cNvCxnSpPr>
              <a:stCxn id="223" idx="2"/>
              <a:endCxn id="206" idx="0"/>
            </p:cNvCxnSpPr>
            <p:nvPr/>
          </p:nvCxnSpPr>
          <p:spPr>
            <a:xfrm rot="5400000">
              <a:off x="17697782" y="6817853"/>
              <a:ext cx="393720" cy="2037412"/>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32" name="Elbow Connector 231"/>
            <p:cNvCxnSpPr>
              <a:stCxn id="223" idx="2"/>
              <a:endCxn id="207" idx="0"/>
            </p:cNvCxnSpPr>
            <p:nvPr/>
          </p:nvCxnSpPr>
          <p:spPr>
            <a:xfrm rot="16200000" flipH="1">
              <a:off x="19553494" y="6999553"/>
              <a:ext cx="393722" cy="1674014"/>
            </a:xfrm>
            <a:prstGeom prst="bentConnector3">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206" idx="2"/>
              <a:endCxn id="224" idx="0"/>
            </p:cNvCxnSpPr>
            <p:nvPr/>
          </p:nvCxnSpPr>
          <p:spPr>
            <a:xfrm>
              <a:off x="16875936" y="8490619"/>
              <a:ext cx="0" cy="310479"/>
            </a:xfrm>
            <a:prstGeom prst="straightConnector1">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a:stCxn id="207" idx="2"/>
              <a:endCxn id="225" idx="0"/>
            </p:cNvCxnSpPr>
            <p:nvPr/>
          </p:nvCxnSpPr>
          <p:spPr>
            <a:xfrm>
              <a:off x="20587362" y="8490621"/>
              <a:ext cx="0" cy="310477"/>
            </a:xfrm>
            <a:prstGeom prst="straightConnector1">
              <a:avLst/>
            </a:prstGeom>
            <a:ln w="12700">
              <a:solidFill>
                <a:schemeClr val="tx1">
                  <a:lumMod val="50000"/>
                  <a:lumOff val="5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cxnSp>
        <p:nvCxnSpPr>
          <p:cNvPr id="53" name="Straight Connector 52"/>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23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left)">
                                      <p:cBhvr>
                                        <p:cTn id="7" dur="500"/>
                                        <p:tgtEl>
                                          <p:spTgt spid="19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smtClean="0">
                <a:solidFill>
                  <a:schemeClr val="tx1"/>
                </a:solidFill>
              </a:rPr>
              <a:t>Tenet 4: </a:t>
            </a:r>
            <a:r>
              <a:rPr lang="en-US" b="1" i="1" dirty="0">
                <a:solidFill>
                  <a:schemeClr val="tx1"/>
                </a:solidFill>
              </a:rPr>
              <a:t>Flexible Operating Model</a:t>
            </a:r>
          </a:p>
        </p:txBody>
      </p:sp>
      <p:sp>
        <p:nvSpPr>
          <p:cNvPr id="4" name="Content Placeholder 2"/>
          <p:cNvSpPr>
            <a:spLocks noGrp="1"/>
          </p:cNvSpPr>
          <p:nvPr>
            <p:ph idx="1"/>
          </p:nvPr>
        </p:nvSpPr>
        <p:spPr>
          <a:xfrm>
            <a:off x="2226807" y="3504859"/>
            <a:ext cx="21336455" cy="1046440"/>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n-lt"/>
                <a:ea typeface="Helvetica Neue" charset="0"/>
                <a:cs typeface="Helvetica Neue" charset="0"/>
              </a:rPr>
              <a:t>Recognizes the sophistication </a:t>
            </a:r>
            <a:r>
              <a:rPr lang="en-US" sz="3400" b="1" dirty="0">
                <a:solidFill>
                  <a:schemeClr val="tx2"/>
                </a:solidFill>
                <a:latin typeface="+mn-lt"/>
                <a:ea typeface="Helvetica Neue" charset="0"/>
                <a:cs typeface="Helvetica Neue" charset="0"/>
              </a:rPr>
              <a:t>and analytics maturity at a business function level </a:t>
            </a:r>
            <a:r>
              <a:rPr lang="en-US" sz="3400" b="1" dirty="0">
                <a:solidFill>
                  <a:schemeClr val="tx1"/>
                </a:solidFill>
                <a:latin typeface="+mn-lt"/>
                <a:ea typeface="Helvetica Neue" charset="0"/>
                <a:cs typeface="Helvetica Neue" charset="0"/>
              </a:rPr>
              <a:t>and enables the required capabilities with the necessary skills, processes, tools and support</a:t>
            </a:r>
          </a:p>
        </p:txBody>
      </p:sp>
      <p:sp>
        <p:nvSpPr>
          <p:cNvPr id="2" name="Round Diagonal Corner Rectangle 1"/>
          <p:cNvSpPr/>
          <p:nvPr/>
        </p:nvSpPr>
        <p:spPr>
          <a:xfrm>
            <a:off x="2329931" y="6164580"/>
            <a:ext cx="8820440" cy="6131649"/>
          </a:xfrm>
          <a:prstGeom prst="round2Diag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 Diagonal Corner Rectangle 54"/>
          <p:cNvSpPr/>
          <p:nvPr/>
        </p:nvSpPr>
        <p:spPr>
          <a:xfrm>
            <a:off x="14874692" y="6164580"/>
            <a:ext cx="8688570" cy="6131649"/>
          </a:xfrm>
          <a:prstGeom prst="round2Diag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10067758" y="7518958"/>
            <a:ext cx="914400" cy="914400"/>
            <a:chOff x="3614420" y="5778500"/>
            <a:chExt cx="1005840" cy="1005840"/>
          </a:xfrm>
        </p:grpSpPr>
        <p:sp>
          <p:nvSpPr>
            <p:cNvPr id="6" name="Oval 5"/>
            <p:cNvSpPr/>
            <p:nvPr/>
          </p:nvSpPr>
          <p:spPr>
            <a:xfrm>
              <a:off x="3614420" y="5778500"/>
              <a:ext cx="1005840" cy="1005840"/>
            </a:xfrm>
            <a:prstGeom prst="ellipse">
              <a:avLst/>
            </a:prstGeom>
            <a:noFill/>
            <a:ln w="984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5"/>
            <p:cNvSpPr>
              <a:spLocks/>
            </p:cNvSpPr>
            <p:nvPr/>
          </p:nvSpPr>
          <p:spPr bwMode="auto">
            <a:xfrm>
              <a:off x="3713163" y="5992813"/>
              <a:ext cx="811212" cy="682625"/>
            </a:xfrm>
            <a:custGeom>
              <a:avLst/>
              <a:gdLst>
                <a:gd name="T0" fmla="*/ 213 w 213"/>
                <a:gd name="T1" fmla="*/ 37 h 179"/>
                <a:gd name="T2" fmla="*/ 162 w 213"/>
                <a:gd name="T3" fmla="*/ 1 h 179"/>
                <a:gd name="T4" fmla="*/ 196 w 213"/>
                <a:gd name="T5" fmla="*/ 38 h 179"/>
                <a:gd name="T6" fmla="*/ 170 w 213"/>
                <a:gd name="T7" fmla="*/ 57 h 179"/>
                <a:gd name="T8" fmla="*/ 118 w 213"/>
                <a:gd name="T9" fmla="*/ 31 h 179"/>
                <a:gd name="T10" fmla="*/ 107 w 213"/>
                <a:gd name="T11" fmla="*/ 90 h 179"/>
                <a:gd name="T12" fmla="*/ 92 w 213"/>
                <a:gd name="T13" fmla="*/ 31 h 179"/>
                <a:gd name="T14" fmla="*/ 40 w 213"/>
                <a:gd name="T15" fmla="*/ 57 h 179"/>
                <a:gd name="T16" fmla="*/ 0 w 213"/>
                <a:gd name="T17" fmla="*/ 35 h 179"/>
                <a:gd name="T18" fmla="*/ 44 w 213"/>
                <a:gd name="T19" fmla="*/ 79 h 179"/>
                <a:gd name="T20" fmla="*/ 70 w 213"/>
                <a:gd name="T21" fmla="*/ 68 h 179"/>
                <a:gd name="T22" fmla="*/ 81 w 213"/>
                <a:gd name="T23" fmla="*/ 158 h 179"/>
                <a:gd name="T24" fmla="*/ 82 w 213"/>
                <a:gd name="T25" fmla="*/ 159 h 179"/>
                <a:gd name="T26" fmla="*/ 88 w 213"/>
                <a:gd name="T27" fmla="*/ 178 h 179"/>
                <a:gd name="T28" fmla="*/ 113 w 213"/>
                <a:gd name="T29" fmla="*/ 179 h 179"/>
                <a:gd name="T30" fmla="*/ 124 w 213"/>
                <a:gd name="T31" fmla="*/ 174 h 179"/>
                <a:gd name="T32" fmla="*/ 133 w 213"/>
                <a:gd name="T33" fmla="*/ 167 h 179"/>
                <a:gd name="T34" fmla="*/ 135 w 213"/>
                <a:gd name="T35" fmla="*/ 159 h 179"/>
                <a:gd name="T36" fmla="*/ 133 w 213"/>
                <a:gd name="T37" fmla="*/ 160 h 179"/>
                <a:gd name="T38" fmla="*/ 144 w 213"/>
                <a:gd name="T39" fmla="*/ 64 h 179"/>
                <a:gd name="T40" fmla="*/ 177 w 213"/>
                <a:gd name="T41" fmla="*/ 79 h 179"/>
                <a:gd name="T42" fmla="*/ 213 w 213"/>
                <a:gd name="T43" fmla="*/ 41 h 179"/>
                <a:gd name="T44" fmla="*/ 213 w 213"/>
                <a:gd name="T45" fmla="*/ 3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179">
                  <a:moveTo>
                    <a:pt x="213" y="37"/>
                  </a:moveTo>
                  <a:cubicBezTo>
                    <a:pt x="197" y="25"/>
                    <a:pt x="178" y="0"/>
                    <a:pt x="162" y="1"/>
                  </a:cubicBezTo>
                  <a:cubicBezTo>
                    <a:pt x="169" y="18"/>
                    <a:pt x="191" y="19"/>
                    <a:pt x="196" y="38"/>
                  </a:cubicBezTo>
                  <a:cubicBezTo>
                    <a:pt x="186" y="43"/>
                    <a:pt x="182" y="54"/>
                    <a:pt x="170" y="57"/>
                  </a:cubicBezTo>
                  <a:cubicBezTo>
                    <a:pt x="157" y="44"/>
                    <a:pt x="147" y="28"/>
                    <a:pt x="118" y="31"/>
                  </a:cubicBezTo>
                  <a:cubicBezTo>
                    <a:pt x="110" y="47"/>
                    <a:pt x="115" y="74"/>
                    <a:pt x="107" y="90"/>
                  </a:cubicBezTo>
                  <a:cubicBezTo>
                    <a:pt x="98" y="75"/>
                    <a:pt x="107" y="41"/>
                    <a:pt x="92" y="31"/>
                  </a:cubicBezTo>
                  <a:cubicBezTo>
                    <a:pt x="64" y="28"/>
                    <a:pt x="58" y="48"/>
                    <a:pt x="40" y="57"/>
                  </a:cubicBezTo>
                  <a:cubicBezTo>
                    <a:pt x="26" y="51"/>
                    <a:pt x="19" y="23"/>
                    <a:pt x="0" y="35"/>
                  </a:cubicBezTo>
                  <a:cubicBezTo>
                    <a:pt x="7" y="57"/>
                    <a:pt x="22" y="72"/>
                    <a:pt x="44" y="79"/>
                  </a:cubicBezTo>
                  <a:cubicBezTo>
                    <a:pt x="57" y="83"/>
                    <a:pt x="66" y="49"/>
                    <a:pt x="70" y="68"/>
                  </a:cubicBezTo>
                  <a:cubicBezTo>
                    <a:pt x="62" y="109"/>
                    <a:pt x="82" y="123"/>
                    <a:pt x="81" y="158"/>
                  </a:cubicBezTo>
                  <a:cubicBezTo>
                    <a:pt x="81" y="158"/>
                    <a:pt x="81" y="159"/>
                    <a:pt x="82" y="159"/>
                  </a:cubicBezTo>
                  <a:cubicBezTo>
                    <a:pt x="83" y="166"/>
                    <a:pt x="85" y="172"/>
                    <a:pt x="88" y="178"/>
                  </a:cubicBezTo>
                  <a:cubicBezTo>
                    <a:pt x="96" y="179"/>
                    <a:pt x="104" y="179"/>
                    <a:pt x="113" y="179"/>
                  </a:cubicBezTo>
                  <a:cubicBezTo>
                    <a:pt x="117" y="177"/>
                    <a:pt x="120" y="176"/>
                    <a:pt x="124" y="174"/>
                  </a:cubicBezTo>
                  <a:cubicBezTo>
                    <a:pt x="126" y="172"/>
                    <a:pt x="129" y="169"/>
                    <a:pt x="133" y="167"/>
                  </a:cubicBezTo>
                  <a:cubicBezTo>
                    <a:pt x="133" y="164"/>
                    <a:pt x="134" y="162"/>
                    <a:pt x="135" y="159"/>
                  </a:cubicBezTo>
                  <a:cubicBezTo>
                    <a:pt x="134" y="160"/>
                    <a:pt x="134" y="160"/>
                    <a:pt x="133" y="160"/>
                  </a:cubicBezTo>
                  <a:cubicBezTo>
                    <a:pt x="131" y="123"/>
                    <a:pt x="152" y="107"/>
                    <a:pt x="144" y="64"/>
                  </a:cubicBezTo>
                  <a:cubicBezTo>
                    <a:pt x="152" y="58"/>
                    <a:pt x="160" y="82"/>
                    <a:pt x="177" y="79"/>
                  </a:cubicBezTo>
                  <a:cubicBezTo>
                    <a:pt x="190" y="67"/>
                    <a:pt x="206" y="58"/>
                    <a:pt x="213" y="41"/>
                  </a:cubicBezTo>
                  <a:cubicBezTo>
                    <a:pt x="213" y="39"/>
                    <a:pt x="213" y="38"/>
                    <a:pt x="213" y="3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1"/>
            <p:cNvSpPr/>
            <p:nvPr/>
          </p:nvSpPr>
          <p:spPr>
            <a:xfrm>
              <a:off x="4015740" y="5882640"/>
              <a:ext cx="205740" cy="20574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9912109" y="10815544"/>
            <a:ext cx="914400" cy="914400"/>
            <a:chOff x="3614420" y="9082139"/>
            <a:chExt cx="1005840" cy="1005840"/>
          </a:xfrm>
        </p:grpSpPr>
        <p:sp>
          <p:nvSpPr>
            <p:cNvPr id="64" name="Oval 63"/>
            <p:cNvSpPr/>
            <p:nvPr/>
          </p:nvSpPr>
          <p:spPr>
            <a:xfrm>
              <a:off x="3614420" y="9082139"/>
              <a:ext cx="1005840" cy="1005840"/>
            </a:xfrm>
            <a:prstGeom prst="ellipse">
              <a:avLst/>
            </a:prstGeom>
            <a:noFill/>
            <a:ln w="984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 name="Group 26"/>
            <p:cNvGrpSpPr/>
            <p:nvPr/>
          </p:nvGrpSpPr>
          <p:grpSpPr>
            <a:xfrm>
              <a:off x="3762686" y="9335468"/>
              <a:ext cx="718828" cy="500716"/>
              <a:chOff x="25240343" y="8447314"/>
              <a:chExt cx="981528" cy="624264"/>
            </a:xfrm>
            <a:effectLst/>
          </p:grpSpPr>
          <p:sp>
            <p:nvSpPr>
              <p:cNvPr id="15" name="Rectangle 14"/>
              <p:cNvSpPr/>
              <p:nvPr/>
            </p:nvSpPr>
            <p:spPr>
              <a:xfrm>
                <a:off x="25240343" y="8447314"/>
                <a:ext cx="217714" cy="145143"/>
              </a:xfrm>
              <a:prstGeom prst="rect">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25240343" y="8674917"/>
                <a:ext cx="217714" cy="145143"/>
              </a:xfrm>
              <a:prstGeom prst="rect">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5635317" y="8926435"/>
                <a:ext cx="217714" cy="145143"/>
              </a:xfrm>
              <a:prstGeom prst="rect">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26004157" y="8926435"/>
                <a:ext cx="217714" cy="145143"/>
              </a:xfrm>
              <a:prstGeom prst="rect">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5660350" y="8674917"/>
                <a:ext cx="165099" cy="145143"/>
              </a:xfrm>
              <a:prstGeom prst="diamond">
                <a:avLst/>
              </a:prstGeom>
              <a:solidFill>
                <a:schemeClr val="accent2"/>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15" idx="2"/>
                <a:endCxn id="69" idx="0"/>
              </p:cNvCxnSpPr>
              <p:nvPr/>
            </p:nvCxnSpPr>
            <p:spPr>
              <a:xfrm>
                <a:off x="25349200" y="8592457"/>
                <a:ext cx="0" cy="82460"/>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69" idx="3"/>
                <a:endCxn id="16" idx="1"/>
              </p:cNvCxnSpPr>
              <p:nvPr/>
            </p:nvCxnSpPr>
            <p:spPr>
              <a:xfrm>
                <a:off x="25458057" y="8747488"/>
                <a:ext cx="202293" cy="0"/>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6" idx="2"/>
                <a:endCxn id="70" idx="0"/>
              </p:cNvCxnSpPr>
              <p:nvPr/>
            </p:nvCxnSpPr>
            <p:spPr>
              <a:xfrm>
                <a:off x="25742901" y="8820060"/>
                <a:ext cx="1274" cy="106375"/>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70" idx="3"/>
                <a:endCxn id="71" idx="1"/>
              </p:cNvCxnSpPr>
              <p:nvPr/>
            </p:nvCxnSpPr>
            <p:spPr>
              <a:xfrm>
                <a:off x="25853031" y="8999006"/>
                <a:ext cx="151126" cy="0"/>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grpSp>
        <p:nvGrpSpPr>
          <p:cNvPr id="84" name="Group 83"/>
          <p:cNvGrpSpPr/>
          <p:nvPr/>
        </p:nvGrpSpPr>
        <p:grpSpPr>
          <a:xfrm>
            <a:off x="22498412" y="7518958"/>
            <a:ext cx="914400" cy="914400"/>
            <a:chOff x="7867754" y="3474402"/>
            <a:chExt cx="612000" cy="612000"/>
          </a:xfrm>
        </p:grpSpPr>
        <p:sp>
          <p:nvSpPr>
            <p:cNvPr id="85" name="Oval 84"/>
            <p:cNvSpPr/>
            <p:nvPr/>
          </p:nvSpPr>
          <p:spPr bwMode="ltGray">
            <a:xfrm>
              <a:off x="7867754" y="3474402"/>
              <a:ext cx="612000" cy="612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86" name="Freeform 4846"/>
            <p:cNvSpPr>
              <a:spLocks noEditPoints="1"/>
            </p:cNvSpPr>
            <p:nvPr/>
          </p:nvSpPr>
          <p:spPr bwMode="auto">
            <a:xfrm>
              <a:off x="7936974" y="3599197"/>
              <a:ext cx="472787" cy="389928"/>
            </a:xfrm>
            <a:custGeom>
              <a:avLst/>
              <a:gdLst>
                <a:gd name="T0" fmla="*/ 234 w 388"/>
                <a:gd name="T1" fmla="*/ 108 h 320"/>
                <a:gd name="T2" fmla="*/ 206 w 388"/>
                <a:gd name="T3" fmla="*/ 22 h 320"/>
                <a:gd name="T4" fmla="*/ 150 w 388"/>
                <a:gd name="T5" fmla="*/ 24 h 320"/>
                <a:gd name="T6" fmla="*/ 110 w 388"/>
                <a:gd name="T7" fmla="*/ 24 h 320"/>
                <a:gd name="T8" fmla="*/ 24 w 388"/>
                <a:gd name="T9" fmla="*/ 52 h 320"/>
                <a:gd name="T10" fmla="*/ 26 w 388"/>
                <a:gd name="T11" fmla="*/ 108 h 320"/>
                <a:gd name="T12" fmla="*/ 26 w 388"/>
                <a:gd name="T13" fmla="*/ 148 h 320"/>
                <a:gd name="T14" fmla="*/ 52 w 388"/>
                <a:gd name="T15" fmla="*/ 234 h 320"/>
                <a:gd name="T16" fmla="*/ 110 w 388"/>
                <a:gd name="T17" fmla="*/ 232 h 320"/>
                <a:gd name="T18" fmla="*/ 150 w 388"/>
                <a:gd name="T19" fmla="*/ 232 h 320"/>
                <a:gd name="T20" fmla="*/ 236 w 388"/>
                <a:gd name="T21" fmla="*/ 206 h 320"/>
                <a:gd name="T22" fmla="*/ 234 w 388"/>
                <a:gd name="T23" fmla="*/ 148 h 320"/>
                <a:gd name="T24" fmla="*/ 114 w 388"/>
                <a:gd name="T25" fmla="*/ 208 h 320"/>
                <a:gd name="T26" fmla="*/ 62 w 388"/>
                <a:gd name="T27" fmla="*/ 174 h 320"/>
                <a:gd name="T28" fmla="*/ 48 w 388"/>
                <a:gd name="T29" fmla="*/ 128 h 320"/>
                <a:gd name="T30" fmla="*/ 72 w 388"/>
                <a:gd name="T31" fmla="*/ 70 h 320"/>
                <a:gd name="T32" fmla="*/ 130 w 388"/>
                <a:gd name="T33" fmla="*/ 46 h 320"/>
                <a:gd name="T34" fmla="*/ 176 w 388"/>
                <a:gd name="T35" fmla="*/ 60 h 320"/>
                <a:gd name="T36" fmla="*/ 210 w 388"/>
                <a:gd name="T37" fmla="*/ 112 h 320"/>
                <a:gd name="T38" fmla="*/ 206 w 388"/>
                <a:gd name="T39" fmla="*/ 160 h 320"/>
                <a:gd name="T40" fmla="*/ 162 w 388"/>
                <a:gd name="T41" fmla="*/ 204 h 320"/>
                <a:gd name="T42" fmla="*/ 130 w 388"/>
                <a:gd name="T43" fmla="*/ 66 h 320"/>
                <a:gd name="T44" fmla="*/ 94 w 388"/>
                <a:gd name="T45" fmla="*/ 76 h 320"/>
                <a:gd name="T46" fmla="*/ 68 w 388"/>
                <a:gd name="T47" fmla="*/ 116 h 320"/>
                <a:gd name="T48" fmla="*/ 72 w 388"/>
                <a:gd name="T49" fmla="*/ 152 h 320"/>
                <a:gd name="T50" fmla="*/ 106 w 388"/>
                <a:gd name="T51" fmla="*/ 186 h 320"/>
                <a:gd name="T52" fmla="*/ 142 w 388"/>
                <a:gd name="T53" fmla="*/ 190 h 320"/>
                <a:gd name="T54" fmla="*/ 182 w 388"/>
                <a:gd name="T55" fmla="*/ 162 h 320"/>
                <a:gd name="T56" fmla="*/ 192 w 388"/>
                <a:gd name="T57" fmla="*/ 128 h 320"/>
                <a:gd name="T58" fmla="*/ 174 w 388"/>
                <a:gd name="T59" fmla="*/ 84 h 320"/>
                <a:gd name="T60" fmla="*/ 130 w 388"/>
                <a:gd name="T61" fmla="*/ 66 h 320"/>
                <a:gd name="T62" fmla="*/ 120 w 388"/>
                <a:gd name="T63" fmla="*/ 152 h 320"/>
                <a:gd name="T64" fmla="*/ 102 w 388"/>
                <a:gd name="T65" fmla="*/ 128 h 320"/>
                <a:gd name="T66" fmla="*/ 130 w 388"/>
                <a:gd name="T67" fmla="*/ 102 h 320"/>
                <a:gd name="T68" fmla="*/ 154 w 388"/>
                <a:gd name="T69" fmla="*/ 118 h 320"/>
                <a:gd name="T70" fmla="*/ 148 w 388"/>
                <a:gd name="T71" fmla="*/ 148 h 320"/>
                <a:gd name="T72" fmla="*/ 370 w 388"/>
                <a:gd name="T73" fmla="*/ 248 h 320"/>
                <a:gd name="T74" fmla="*/ 364 w 388"/>
                <a:gd name="T75" fmla="*/ 214 h 320"/>
                <a:gd name="T76" fmla="*/ 320 w 388"/>
                <a:gd name="T77" fmla="*/ 162 h 320"/>
                <a:gd name="T78" fmla="*/ 286 w 388"/>
                <a:gd name="T79" fmla="*/ 186 h 320"/>
                <a:gd name="T80" fmla="*/ 260 w 388"/>
                <a:gd name="T81" fmla="*/ 208 h 320"/>
                <a:gd name="T82" fmla="*/ 236 w 388"/>
                <a:gd name="T83" fmla="*/ 272 h 320"/>
                <a:gd name="T84" fmla="*/ 274 w 388"/>
                <a:gd name="T85" fmla="*/ 290 h 320"/>
                <a:gd name="T86" fmla="*/ 306 w 388"/>
                <a:gd name="T87" fmla="*/ 302 h 320"/>
                <a:gd name="T88" fmla="*/ 372 w 388"/>
                <a:gd name="T89" fmla="*/ 290 h 320"/>
                <a:gd name="T90" fmla="*/ 370 w 388"/>
                <a:gd name="T91" fmla="*/ 248 h 320"/>
                <a:gd name="T92" fmla="*/ 310 w 388"/>
                <a:gd name="T93" fmla="*/ 266 h 320"/>
                <a:gd name="T94" fmla="*/ 288 w 388"/>
                <a:gd name="T95" fmla="*/ 252 h 320"/>
                <a:gd name="T96" fmla="*/ 300 w 388"/>
                <a:gd name="T97" fmla="*/ 220 h 320"/>
                <a:gd name="T98" fmla="*/ 326 w 388"/>
                <a:gd name="T99" fmla="*/ 224 h 320"/>
                <a:gd name="T100" fmla="*/ 332 w 388"/>
                <a:gd name="T101" fmla="*/ 25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320">
                  <a:moveTo>
                    <a:pt x="258" y="148"/>
                  </a:moveTo>
                  <a:lnTo>
                    <a:pt x="258" y="108"/>
                  </a:lnTo>
                  <a:lnTo>
                    <a:pt x="234" y="108"/>
                  </a:lnTo>
                  <a:lnTo>
                    <a:pt x="234" y="108"/>
                  </a:lnTo>
                  <a:lnTo>
                    <a:pt x="226" y="88"/>
                  </a:lnTo>
                  <a:lnTo>
                    <a:pt x="216" y="70"/>
                  </a:lnTo>
                  <a:lnTo>
                    <a:pt x="236" y="52"/>
                  </a:lnTo>
                  <a:lnTo>
                    <a:pt x="206" y="22"/>
                  </a:lnTo>
                  <a:lnTo>
                    <a:pt x="188" y="40"/>
                  </a:lnTo>
                  <a:lnTo>
                    <a:pt x="188" y="40"/>
                  </a:lnTo>
                  <a:lnTo>
                    <a:pt x="170" y="30"/>
                  </a:lnTo>
                  <a:lnTo>
                    <a:pt x="150" y="24"/>
                  </a:lnTo>
                  <a:lnTo>
                    <a:pt x="150" y="0"/>
                  </a:lnTo>
                  <a:lnTo>
                    <a:pt x="110" y="0"/>
                  </a:lnTo>
                  <a:lnTo>
                    <a:pt x="110" y="24"/>
                  </a:lnTo>
                  <a:lnTo>
                    <a:pt x="110" y="24"/>
                  </a:lnTo>
                  <a:lnTo>
                    <a:pt x="90" y="30"/>
                  </a:lnTo>
                  <a:lnTo>
                    <a:pt x="70" y="40"/>
                  </a:lnTo>
                  <a:lnTo>
                    <a:pt x="52" y="22"/>
                  </a:lnTo>
                  <a:lnTo>
                    <a:pt x="24" y="52"/>
                  </a:lnTo>
                  <a:lnTo>
                    <a:pt x="42" y="70"/>
                  </a:lnTo>
                  <a:lnTo>
                    <a:pt x="42" y="70"/>
                  </a:lnTo>
                  <a:lnTo>
                    <a:pt x="32" y="88"/>
                  </a:lnTo>
                  <a:lnTo>
                    <a:pt x="26" y="108"/>
                  </a:lnTo>
                  <a:lnTo>
                    <a:pt x="0" y="108"/>
                  </a:lnTo>
                  <a:lnTo>
                    <a:pt x="0" y="148"/>
                  </a:lnTo>
                  <a:lnTo>
                    <a:pt x="26" y="148"/>
                  </a:lnTo>
                  <a:lnTo>
                    <a:pt x="26" y="148"/>
                  </a:lnTo>
                  <a:lnTo>
                    <a:pt x="32" y="168"/>
                  </a:lnTo>
                  <a:lnTo>
                    <a:pt x="42" y="188"/>
                  </a:lnTo>
                  <a:lnTo>
                    <a:pt x="24" y="206"/>
                  </a:lnTo>
                  <a:lnTo>
                    <a:pt x="52" y="234"/>
                  </a:lnTo>
                  <a:lnTo>
                    <a:pt x="70" y="216"/>
                  </a:lnTo>
                  <a:lnTo>
                    <a:pt x="70" y="216"/>
                  </a:lnTo>
                  <a:lnTo>
                    <a:pt x="90" y="226"/>
                  </a:lnTo>
                  <a:lnTo>
                    <a:pt x="110" y="232"/>
                  </a:lnTo>
                  <a:lnTo>
                    <a:pt x="110" y="258"/>
                  </a:lnTo>
                  <a:lnTo>
                    <a:pt x="150" y="258"/>
                  </a:lnTo>
                  <a:lnTo>
                    <a:pt x="150" y="232"/>
                  </a:lnTo>
                  <a:lnTo>
                    <a:pt x="150" y="232"/>
                  </a:lnTo>
                  <a:lnTo>
                    <a:pt x="170" y="226"/>
                  </a:lnTo>
                  <a:lnTo>
                    <a:pt x="188" y="216"/>
                  </a:lnTo>
                  <a:lnTo>
                    <a:pt x="206" y="234"/>
                  </a:lnTo>
                  <a:lnTo>
                    <a:pt x="236" y="206"/>
                  </a:lnTo>
                  <a:lnTo>
                    <a:pt x="216" y="188"/>
                  </a:lnTo>
                  <a:lnTo>
                    <a:pt x="216" y="188"/>
                  </a:lnTo>
                  <a:lnTo>
                    <a:pt x="226" y="168"/>
                  </a:lnTo>
                  <a:lnTo>
                    <a:pt x="234" y="148"/>
                  </a:lnTo>
                  <a:lnTo>
                    <a:pt x="258" y="148"/>
                  </a:lnTo>
                  <a:close/>
                  <a:moveTo>
                    <a:pt x="130" y="210"/>
                  </a:moveTo>
                  <a:lnTo>
                    <a:pt x="130" y="210"/>
                  </a:lnTo>
                  <a:lnTo>
                    <a:pt x="114" y="208"/>
                  </a:lnTo>
                  <a:lnTo>
                    <a:pt x="98" y="204"/>
                  </a:lnTo>
                  <a:lnTo>
                    <a:pt x="84" y="196"/>
                  </a:lnTo>
                  <a:lnTo>
                    <a:pt x="72" y="186"/>
                  </a:lnTo>
                  <a:lnTo>
                    <a:pt x="62" y="174"/>
                  </a:lnTo>
                  <a:lnTo>
                    <a:pt x="54" y="160"/>
                  </a:lnTo>
                  <a:lnTo>
                    <a:pt x="50" y="144"/>
                  </a:lnTo>
                  <a:lnTo>
                    <a:pt x="48" y="128"/>
                  </a:lnTo>
                  <a:lnTo>
                    <a:pt x="48" y="128"/>
                  </a:lnTo>
                  <a:lnTo>
                    <a:pt x="50" y="112"/>
                  </a:lnTo>
                  <a:lnTo>
                    <a:pt x="54" y="96"/>
                  </a:lnTo>
                  <a:lnTo>
                    <a:pt x="62" y="82"/>
                  </a:lnTo>
                  <a:lnTo>
                    <a:pt x="72" y="70"/>
                  </a:lnTo>
                  <a:lnTo>
                    <a:pt x="84" y="60"/>
                  </a:lnTo>
                  <a:lnTo>
                    <a:pt x="98" y="52"/>
                  </a:lnTo>
                  <a:lnTo>
                    <a:pt x="114" y="48"/>
                  </a:lnTo>
                  <a:lnTo>
                    <a:pt x="130" y="46"/>
                  </a:lnTo>
                  <a:lnTo>
                    <a:pt x="130" y="46"/>
                  </a:lnTo>
                  <a:lnTo>
                    <a:pt x="146" y="48"/>
                  </a:lnTo>
                  <a:lnTo>
                    <a:pt x="162" y="52"/>
                  </a:lnTo>
                  <a:lnTo>
                    <a:pt x="176" y="60"/>
                  </a:lnTo>
                  <a:lnTo>
                    <a:pt x="188" y="70"/>
                  </a:lnTo>
                  <a:lnTo>
                    <a:pt x="198" y="82"/>
                  </a:lnTo>
                  <a:lnTo>
                    <a:pt x="206" y="96"/>
                  </a:lnTo>
                  <a:lnTo>
                    <a:pt x="210" y="112"/>
                  </a:lnTo>
                  <a:lnTo>
                    <a:pt x="212" y="128"/>
                  </a:lnTo>
                  <a:lnTo>
                    <a:pt x="212" y="128"/>
                  </a:lnTo>
                  <a:lnTo>
                    <a:pt x="210" y="144"/>
                  </a:lnTo>
                  <a:lnTo>
                    <a:pt x="206" y="160"/>
                  </a:lnTo>
                  <a:lnTo>
                    <a:pt x="198" y="174"/>
                  </a:lnTo>
                  <a:lnTo>
                    <a:pt x="188" y="186"/>
                  </a:lnTo>
                  <a:lnTo>
                    <a:pt x="176" y="196"/>
                  </a:lnTo>
                  <a:lnTo>
                    <a:pt x="162" y="204"/>
                  </a:lnTo>
                  <a:lnTo>
                    <a:pt x="146" y="208"/>
                  </a:lnTo>
                  <a:lnTo>
                    <a:pt x="130" y="210"/>
                  </a:lnTo>
                  <a:lnTo>
                    <a:pt x="130" y="210"/>
                  </a:lnTo>
                  <a:close/>
                  <a:moveTo>
                    <a:pt x="130" y="66"/>
                  </a:moveTo>
                  <a:lnTo>
                    <a:pt x="130" y="66"/>
                  </a:lnTo>
                  <a:lnTo>
                    <a:pt x="118" y="68"/>
                  </a:lnTo>
                  <a:lnTo>
                    <a:pt x="106" y="70"/>
                  </a:lnTo>
                  <a:lnTo>
                    <a:pt x="94" y="76"/>
                  </a:lnTo>
                  <a:lnTo>
                    <a:pt x="86" y="84"/>
                  </a:lnTo>
                  <a:lnTo>
                    <a:pt x="78" y="94"/>
                  </a:lnTo>
                  <a:lnTo>
                    <a:pt x="72" y="104"/>
                  </a:lnTo>
                  <a:lnTo>
                    <a:pt x="68" y="116"/>
                  </a:lnTo>
                  <a:lnTo>
                    <a:pt x="68" y="128"/>
                  </a:lnTo>
                  <a:lnTo>
                    <a:pt x="68" y="128"/>
                  </a:lnTo>
                  <a:lnTo>
                    <a:pt x="68" y="140"/>
                  </a:lnTo>
                  <a:lnTo>
                    <a:pt x="72" y="152"/>
                  </a:lnTo>
                  <a:lnTo>
                    <a:pt x="78" y="162"/>
                  </a:lnTo>
                  <a:lnTo>
                    <a:pt x="86" y="172"/>
                  </a:lnTo>
                  <a:lnTo>
                    <a:pt x="94" y="180"/>
                  </a:lnTo>
                  <a:lnTo>
                    <a:pt x="106" y="186"/>
                  </a:lnTo>
                  <a:lnTo>
                    <a:pt x="118" y="190"/>
                  </a:lnTo>
                  <a:lnTo>
                    <a:pt x="130" y="190"/>
                  </a:lnTo>
                  <a:lnTo>
                    <a:pt x="130" y="190"/>
                  </a:lnTo>
                  <a:lnTo>
                    <a:pt x="142" y="190"/>
                  </a:lnTo>
                  <a:lnTo>
                    <a:pt x="154" y="186"/>
                  </a:lnTo>
                  <a:lnTo>
                    <a:pt x="164" y="180"/>
                  </a:lnTo>
                  <a:lnTo>
                    <a:pt x="174" y="172"/>
                  </a:lnTo>
                  <a:lnTo>
                    <a:pt x="182" y="162"/>
                  </a:lnTo>
                  <a:lnTo>
                    <a:pt x="188" y="152"/>
                  </a:lnTo>
                  <a:lnTo>
                    <a:pt x="190" y="140"/>
                  </a:lnTo>
                  <a:lnTo>
                    <a:pt x="192" y="128"/>
                  </a:lnTo>
                  <a:lnTo>
                    <a:pt x="192" y="128"/>
                  </a:lnTo>
                  <a:lnTo>
                    <a:pt x="190" y="116"/>
                  </a:lnTo>
                  <a:lnTo>
                    <a:pt x="188" y="104"/>
                  </a:lnTo>
                  <a:lnTo>
                    <a:pt x="182" y="94"/>
                  </a:lnTo>
                  <a:lnTo>
                    <a:pt x="174" y="84"/>
                  </a:lnTo>
                  <a:lnTo>
                    <a:pt x="164" y="76"/>
                  </a:lnTo>
                  <a:lnTo>
                    <a:pt x="154" y="70"/>
                  </a:lnTo>
                  <a:lnTo>
                    <a:pt x="142" y="68"/>
                  </a:lnTo>
                  <a:lnTo>
                    <a:pt x="130" y="66"/>
                  </a:lnTo>
                  <a:lnTo>
                    <a:pt x="130" y="66"/>
                  </a:lnTo>
                  <a:close/>
                  <a:moveTo>
                    <a:pt x="130" y="156"/>
                  </a:moveTo>
                  <a:lnTo>
                    <a:pt x="130" y="156"/>
                  </a:lnTo>
                  <a:lnTo>
                    <a:pt x="120" y="152"/>
                  </a:lnTo>
                  <a:lnTo>
                    <a:pt x="110" y="148"/>
                  </a:lnTo>
                  <a:lnTo>
                    <a:pt x="104" y="138"/>
                  </a:lnTo>
                  <a:lnTo>
                    <a:pt x="102" y="128"/>
                  </a:lnTo>
                  <a:lnTo>
                    <a:pt x="102" y="128"/>
                  </a:lnTo>
                  <a:lnTo>
                    <a:pt x="104" y="118"/>
                  </a:lnTo>
                  <a:lnTo>
                    <a:pt x="110" y="110"/>
                  </a:lnTo>
                  <a:lnTo>
                    <a:pt x="120" y="104"/>
                  </a:lnTo>
                  <a:lnTo>
                    <a:pt x="130" y="102"/>
                  </a:lnTo>
                  <a:lnTo>
                    <a:pt x="130" y="102"/>
                  </a:lnTo>
                  <a:lnTo>
                    <a:pt x="140" y="104"/>
                  </a:lnTo>
                  <a:lnTo>
                    <a:pt x="148" y="110"/>
                  </a:lnTo>
                  <a:lnTo>
                    <a:pt x="154" y="118"/>
                  </a:lnTo>
                  <a:lnTo>
                    <a:pt x="156" y="128"/>
                  </a:lnTo>
                  <a:lnTo>
                    <a:pt x="156" y="128"/>
                  </a:lnTo>
                  <a:lnTo>
                    <a:pt x="154" y="138"/>
                  </a:lnTo>
                  <a:lnTo>
                    <a:pt x="148" y="148"/>
                  </a:lnTo>
                  <a:lnTo>
                    <a:pt x="140" y="152"/>
                  </a:lnTo>
                  <a:lnTo>
                    <a:pt x="130" y="156"/>
                  </a:lnTo>
                  <a:lnTo>
                    <a:pt x="130" y="156"/>
                  </a:lnTo>
                  <a:close/>
                  <a:moveTo>
                    <a:pt x="370" y="248"/>
                  </a:moveTo>
                  <a:lnTo>
                    <a:pt x="388" y="244"/>
                  </a:lnTo>
                  <a:lnTo>
                    <a:pt x="382" y="212"/>
                  </a:lnTo>
                  <a:lnTo>
                    <a:pt x="364" y="214"/>
                  </a:lnTo>
                  <a:lnTo>
                    <a:pt x="364" y="214"/>
                  </a:lnTo>
                  <a:lnTo>
                    <a:pt x="356" y="202"/>
                  </a:lnTo>
                  <a:lnTo>
                    <a:pt x="346" y="192"/>
                  </a:lnTo>
                  <a:lnTo>
                    <a:pt x="352" y="174"/>
                  </a:lnTo>
                  <a:lnTo>
                    <a:pt x="320" y="162"/>
                  </a:lnTo>
                  <a:lnTo>
                    <a:pt x="314" y="180"/>
                  </a:lnTo>
                  <a:lnTo>
                    <a:pt x="314" y="180"/>
                  </a:lnTo>
                  <a:lnTo>
                    <a:pt x="300" y="182"/>
                  </a:lnTo>
                  <a:lnTo>
                    <a:pt x="286" y="186"/>
                  </a:lnTo>
                  <a:lnTo>
                    <a:pt x="272" y="172"/>
                  </a:lnTo>
                  <a:lnTo>
                    <a:pt x="246" y="194"/>
                  </a:lnTo>
                  <a:lnTo>
                    <a:pt x="260" y="208"/>
                  </a:lnTo>
                  <a:lnTo>
                    <a:pt x="260" y="208"/>
                  </a:lnTo>
                  <a:lnTo>
                    <a:pt x="252" y="220"/>
                  </a:lnTo>
                  <a:lnTo>
                    <a:pt x="250" y="234"/>
                  </a:lnTo>
                  <a:lnTo>
                    <a:pt x="230" y="238"/>
                  </a:lnTo>
                  <a:lnTo>
                    <a:pt x="236" y="272"/>
                  </a:lnTo>
                  <a:lnTo>
                    <a:pt x="256" y="268"/>
                  </a:lnTo>
                  <a:lnTo>
                    <a:pt x="256" y="268"/>
                  </a:lnTo>
                  <a:lnTo>
                    <a:pt x="264" y="280"/>
                  </a:lnTo>
                  <a:lnTo>
                    <a:pt x="274" y="290"/>
                  </a:lnTo>
                  <a:lnTo>
                    <a:pt x="268" y="308"/>
                  </a:lnTo>
                  <a:lnTo>
                    <a:pt x="300" y="320"/>
                  </a:lnTo>
                  <a:lnTo>
                    <a:pt x="306" y="302"/>
                  </a:lnTo>
                  <a:lnTo>
                    <a:pt x="306" y="302"/>
                  </a:lnTo>
                  <a:lnTo>
                    <a:pt x="320" y="302"/>
                  </a:lnTo>
                  <a:lnTo>
                    <a:pt x="334" y="298"/>
                  </a:lnTo>
                  <a:lnTo>
                    <a:pt x="346" y="312"/>
                  </a:lnTo>
                  <a:lnTo>
                    <a:pt x="372" y="290"/>
                  </a:lnTo>
                  <a:lnTo>
                    <a:pt x="360" y="276"/>
                  </a:lnTo>
                  <a:lnTo>
                    <a:pt x="360" y="276"/>
                  </a:lnTo>
                  <a:lnTo>
                    <a:pt x="366" y="262"/>
                  </a:lnTo>
                  <a:lnTo>
                    <a:pt x="370" y="248"/>
                  </a:lnTo>
                  <a:lnTo>
                    <a:pt x="370" y="248"/>
                  </a:lnTo>
                  <a:close/>
                  <a:moveTo>
                    <a:pt x="320" y="264"/>
                  </a:moveTo>
                  <a:lnTo>
                    <a:pt x="320" y="264"/>
                  </a:lnTo>
                  <a:lnTo>
                    <a:pt x="310" y="266"/>
                  </a:lnTo>
                  <a:lnTo>
                    <a:pt x="302" y="264"/>
                  </a:lnTo>
                  <a:lnTo>
                    <a:pt x="294" y="260"/>
                  </a:lnTo>
                  <a:lnTo>
                    <a:pt x="288" y="252"/>
                  </a:lnTo>
                  <a:lnTo>
                    <a:pt x="288" y="252"/>
                  </a:lnTo>
                  <a:lnTo>
                    <a:pt x="286" y="242"/>
                  </a:lnTo>
                  <a:lnTo>
                    <a:pt x="288" y="234"/>
                  </a:lnTo>
                  <a:lnTo>
                    <a:pt x="292" y="226"/>
                  </a:lnTo>
                  <a:lnTo>
                    <a:pt x="300" y="220"/>
                  </a:lnTo>
                  <a:lnTo>
                    <a:pt x="300" y="220"/>
                  </a:lnTo>
                  <a:lnTo>
                    <a:pt x="308" y="218"/>
                  </a:lnTo>
                  <a:lnTo>
                    <a:pt x="318" y="220"/>
                  </a:lnTo>
                  <a:lnTo>
                    <a:pt x="326" y="224"/>
                  </a:lnTo>
                  <a:lnTo>
                    <a:pt x="332" y="232"/>
                  </a:lnTo>
                  <a:lnTo>
                    <a:pt x="332" y="232"/>
                  </a:lnTo>
                  <a:lnTo>
                    <a:pt x="334" y="240"/>
                  </a:lnTo>
                  <a:lnTo>
                    <a:pt x="332" y="250"/>
                  </a:lnTo>
                  <a:lnTo>
                    <a:pt x="328" y="258"/>
                  </a:lnTo>
                  <a:lnTo>
                    <a:pt x="320" y="264"/>
                  </a:lnTo>
                  <a:lnTo>
                    <a:pt x="320" y="26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28" name="Group 227"/>
          <p:cNvGrpSpPr/>
          <p:nvPr/>
        </p:nvGrpSpPr>
        <p:grpSpPr>
          <a:xfrm>
            <a:off x="22390842" y="10815544"/>
            <a:ext cx="914400" cy="914400"/>
            <a:chOff x="14351246" y="9996539"/>
            <a:chExt cx="1005840" cy="1005840"/>
          </a:xfrm>
        </p:grpSpPr>
        <p:sp>
          <p:nvSpPr>
            <p:cNvPr id="66" name="Oval 65"/>
            <p:cNvSpPr/>
            <p:nvPr/>
          </p:nvSpPr>
          <p:spPr>
            <a:xfrm>
              <a:off x="14351246" y="9996539"/>
              <a:ext cx="1005840" cy="1005840"/>
            </a:xfrm>
            <a:prstGeom prst="ellipse">
              <a:avLst/>
            </a:prstGeom>
            <a:noFill/>
            <a:ln w="984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4542406" y="10331129"/>
              <a:ext cx="217715" cy="21771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14702971" y="10634166"/>
              <a:ext cx="346840" cy="19893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a:off x="14909800" y="10249868"/>
              <a:ext cx="255049" cy="29897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6" name="TextBox 225"/>
          <p:cNvSpPr txBox="1"/>
          <p:nvPr/>
        </p:nvSpPr>
        <p:spPr>
          <a:xfrm>
            <a:off x="2700848" y="6685280"/>
            <a:ext cx="7278255" cy="1846659"/>
          </a:xfrm>
          <a:prstGeom prst="rect">
            <a:avLst/>
          </a:prstGeom>
          <a:noFill/>
        </p:spPr>
        <p:txBody>
          <a:bodyPr wrap="square" lIns="0" tIns="0" rIns="0" bIns="0" rtlCol="0">
            <a:spAutoFit/>
          </a:bodyPr>
          <a:lstStyle/>
          <a:p>
            <a:pPr marL="457200" indent="-457200" algn="l">
              <a:buFont typeface="+mj-lt"/>
              <a:buAutoNum type="arabicPeriod"/>
            </a:pPr>
            <a:r>
              <a:rPr lang="en-US" sz="2000" b="1" dirty="0" smtClean="0">
                <a:latin typeface="+mn-lt"/>
              </a:rPr>
              <a:t>Business alignment </a:t>
            </a:r>
            <a:r>
              <a:rPr lang="en-US" sz="2000" dirty="0" smtClean="0">
                <a:latin typeface="+mn-lt"/>
              </a:rPr>
              <a:t>on how </a:t>
            </a:r>
            <a:r>
              <a:rPr lang="en-US" sz="2000" dirty="0" err="1" smtClean="0">
                <a:latin typeface="+mn-lt"/>
              </a:rPr>
              <a:t>Haddoop</a:t>
            </a:r>
            <a:r>
              <a:rPr lang="en-US" sz="2000" dirty="0" smtClean="0">
                <a:latin typeface="+mn-lt"/>
              </a:rPr>
              <a:t> environment will operate. This includes defining</a:t>
            </a:r>
          </a:p>
          <a:p>
            <a:pPr marL="914400" indent="-457200" algn="l">
              <a:buFontTx/>
              <a:buChar char="-"/>
            </a:pPr>
            <a:r>
              <a:rPr lang="en-US" sz="2000" dirty="0" smtClean="0">
                <a:latin typeface="+mn-lt"/>
              </a:rPr>
              <a:t>Services Catalog</a:t>
            </a:r>
          </a:p>
          <a:p>
            <a:pPr marL="914400" indent="-457200" algn="l">
              <a:buFontTx/>
              <a:buChar char="-"/>
            </a:pPr>
            <a:r>
              <a:rPr lang="en-US" sz="2000" dirty="0" smtClean="0">
                <a:latin typeface="+mn-lt"/>
              </a:rPr>
              <a:t>Service level Agreements </a:t>
            </a:r>
          </a:p>
          <a:p>
            <a:pPr marL="914400" indent="-457200" algn="l">
              <a:buFontTx/>
              <a:buChar char="-"/>
            </a:pPr>
            <a:r>
              <a:rPr lang="en-US" sz="2000" dirty="0" smtClean="0">
                <a:latin typeface="+mn-lt"/>
              </a:rPr>
              <a:t>Tracking Usage, Benefits and Costs</a:t>
            </a:r>
          </a:p>
          <a:p>
            <a:pPr marL="914400" indent="-457200" algn="l">
              <a:buFontTx/>
              <a:buChar char="-"/>
            </a:pPr>
            <a:r>
              <a:rPr lang="en-US" sz="2000" dirty="0" smtClean="0">
                <a:latin typeface="+mn-lt"/>
              </a:rPr>
              <a:t>User Onboarding &amp; training</a:t>
            </a:r>
            <a:endParaRPr lang="en-US" sz="2000" dirty="0">
              <a:latin typeface="+mn-lt"/>
            </a:endParaRPr>
          </a:p>
        </p:txBody>
      </p:sp>
      <p:sp>
        <p:nvSpPr>
          <p:cNvPr id="92" name="TextBox 91"/>
          <p:cNvSpPr txBox="1"/>
          <p:nvPr/>
        </p:nvSpPr>
        <p:spPr>
          <a:xfrm>
            <a:off x="2700848" y="9578843"/>
            <a:ext cx="7278255" cy="2554545"/>
          </a:xfrm>
          <a:prstGeom prst="rect">
            <a:avLst/>
          </a:prstGeom>
          <a:noFill/>
        </p:spPr>
        <p:txBody>
          <a:bodyPr wrap="square" lIns="0" tIns="0" rIns="0" bIns="0" rtlCol="0">
            <a:spAutoFit/>
          </a:bodyPr>
          <a:lstStyle/>
          <a:p>
            <a:pPr marL="457200" indent="-457200" algn="l">
              <a:buFont typeface="+mj-lt"/>
              <a:buAutoNum type="arabicPeriod" startAt="2"/>
            </a:pPr>
            <a:r>
              <a:rPr lang="en-US" sz="2000" dirty="0" smtClean="0">
                <a:latin typeface="+mn-lt"/>
              </a:rPr>
              <a:t>Defining the </a:t>
            </a:r>
            <a:r>
              <a:rPr lang="en-US" sz="2000" b="1" dirty="0" smtClean="0">
                <a:latin typeface="+mn-lt"/>
              </a:rPr>
              <a:t>Business architecture</a:t>
            </a:r>
          </a:p>
          <a:p>
            <a:pPr marL="914400" indent="-457200" algn="l">
              <a:buFontTx/>
              <a:buChar char="-"/>
            </a:pPr>
            <a:r>
              <a:rPr lang="en-US" sz="2000" dirty="0">
                <a:latin typeface="+mn-lt"/>
              </a:rPr>
              <a:t>Identify capability areas and opportunities to inform the Big Data Strategy</a:t>
            </a:r>
          </a:p>
          <a:p>
            <a:pPr marL="914400" indent="-457200" algn="l">
              <a:buFontTx/>
              <a:buChar char="-"/>
            </a:pPr>
            <a:r>
              <a:rPr lang="en-US" sz="2000" dirty="0">
                <a:latin typeface="+mn-lt"/>
              </a:rPr>
              <a:t>Use Case Evaluation (risk, feasibility and business case)</a:t>
            </a:r>
          </a:p>
          <a:p>
            <a:pPr marL="914400" indent="-457200" algn="l">
              <a:buFontTx/>
              <a:buChar char="-"/>
            </a:pPr>
            <a:r>
              <a:rPr lang="en-US" sz="2000" dirty="0">
                <a:latin typeface="+mn-lt"/>
              </a:rPr>
              <a:t>Prioritization criteria</a:t>
            </a:r>
          </a:p>
          <a:p>
            <a:pPr marL="914400" indent="-457200" algn="l">
              <a:buFontTx/>
              <a:buChar char="-"/>
            </a:pPr>
            <a:r>
              <a:rPr lang="en-US" sz="2000" dirty="0">
                <a:latin typeface="+mn-lt"/>
              </a:rPr>
              <a:t>Demand / Intake process</a:t>
            </a:r>
          </a:p>
          <a:p>
            <a:pPr marL="914400" indent="-457200" algn="l">
              <a:buFontTx/>
              <a:buChar char="-"/>
            </a:pPr>
            <a:r>
              <a:rPr lang="en-US" sz="2000" dirty="0">
                <a:latin typeface="+mn-lt"/>
              </a:rPr>
              <a:t>Business Roadmap</a:t>
            </a:r>
          </a:p>
        </p:txBody>
      </p:sp>
      <p:sp>
        <p:nvSpPr>
          <p:cNvPr id="93" name="TextBox 92"/>
          <p:cNvSpPr txBox="1"/>
          <p:nvPr/>
        </p:nvSpPr>
        <p:spPr>
          <a:xfrm>
            <a:off x="15217165" y="6685280"/>
            <a:ext cx="7278255" cy="1846659"/>
          </a:xfrm>
          <a:prstGeom prst="rect">
            <a:avLst/>
          </a:prstGeom>
          <a:noFill/>
        </p:spPr>
        <p:txBody>
          <a:bodyPr wrap="square" lIns="0" tIns="0" rIns="0" bIns="0" rtlCol="0">
            <a:spAutoFit/>
          </a:bodyPr>
          <a:lstStyle/>
          <a:p>
            <a:pPr marL="457200" indent="-457200" algn="l">
              <a:buFont typeface="+mj-lt"/>
              <a:buAutoNum type="arabicPeriod"/>
            </a:pPr>
            <a:r>
              <a:rPr lang="en-US" sz="2000" b="1" dirty="0">
                <a:latin typeface="+mn-lt"/>
              </a:rPr>
              <a:t>Technology Alignment </a:t>
            </a:r>
            <a:r>
              <a:rPr lang="en-US" sz="2000" dirty="0">
                <a:latin typeface="+mn-lt"/>
              </a:rPr>
              <a:t>on how the Hadoop environment will operate. This includes defining:</a:t>
            </a:r>
          </a:p>
          <a:p>
            <a:pPr marL="914400" indent="-457200" algn="l">
              <a:buFontTx/>
              <a:buChar char="-"/>
            </a:pPr>
            <a:r>
              <a:rPr lang="en-US" sz="2000" dirty="0">
                <a:latin typeface="+mn-lt"/>
              </a:rPr>
              <a:t>Access Model (Self service vs. Controlled)</a:t>
            </a:r>
          </a:p>
          <a:p>
            <a:pPr marL="914400" indent="-457200" algn="l">
              <a:buFontTx/>
              <a:buChar char="-"/>
            </a:pPr>
            <a:r>
              <a:rPr lang="en-US" sz="2000" dirty="0">
                <a:latin typeface="+mn-lt"/>
              </a:rPr>
              <a:t>Data acquisition and classification strategy</a:t>
            </a:r>
          </a:p>
          <a:p>
            <a:pPr marL="914400" indent="-457200" algn="l">
              <a:buFontTx/>
              <a:buChar char="-"/>
            </a:pPr>
            <a:r>
              <a:rPr lang="en-US" sz="2000" dirty="0">
                <a:latin typeface="+mn-lt"/>
              </a:rPr>
              <a:t>Organization (Develop vs. Support)</a:t>
            </a:r>
          </a:p>
          <a:p>
            <a:pPr marL="914400" indent="-457200" algn="l">
              <a:buFontTx/>
              <a:buChar char="-"/>
            </a:pPr>
            <a:r>
              <a:rPr lang="en-US" sz="2000" dirty="0">
                <a:latin typeface="+mn-lt"/>
              </a:rPr>
              <a:t>Technical Skills Training</a:t>
            </a:r>
          </a:p>
        </p:txBody>
      </p:sp>
      <p:sp>
        <p:nvSpPr>
          <p:cNvPr id="94" name="TextBox 93"/>
          <p:cNvSpPr txBox="1"/>
          <p:nvPr/>
        </p:nvSpPr>
        <p:spPr>
          <a:xfrm>
            <a:off x="15217165" y="9551184"/>
            <a:ext cx="7278255" cy="2554545"/>
          </a:xfrm>
          <a:prstGeom prst="rect">
            <a:avLst/>
          </a:prstGeom>
          <a:noFill/>
        </p:spPr>
        <p:txBody>
          <a:bodyPr wrap="square" lIns="0" tIns="0" rIns="0" bIns="0" rtlCol="0">
            <a:spAutoFit/>
          </a:bodyPr>
          <a:lstStyle/>
          <a:p>
            <a:pPr marL="457200" indent="-457200" algn="l">
              <a:buFont typeface="+mj-lt"/>
              <a:buAutoNum type="arabicPeriod" startAt="2"/>
            </a:pPr>
            <a:r>
              <a:rPr lang="en-US" sz="2000" dirty="0" smtClean="0">
                <a:latin typeface="+mn-lt"/>
              </a:rPr>
              <a:t>Defining the </a:t>
            </a:r>
            <a:r>
              <a:rPr lang="en-US" sz="2000" b="1" dirty="0" smtClean="0">
                <a:latin typeface="+mn-lt"/>
              </a:rPr>
              <a:t>Technology architecture</a:t>
            </a:r>
          </a:p>
          <a:p>
            <a:pPr marL="914400" indent="-457200" algn="l">
              <a:buFontTx/>
              <a:buChar char="-"/>
            </a:pPr>
            <a:r>
              <a:rPr lang="en-US" sz="2000" dirty="0">
                <a:latin typeface="+mn-lt"/>
              </a:rPr>
              <a:t>Architecture Guiding Principles</a:t>
            </a:r>
          </a:p>
          <a:p>
            <a:pPr marL="914400" indent="-457200" algn="l">
              <a:buFontTx/>
              <a:buChar char="-"/>
            </a:pPr>
            <a:r>
              <a:rPr lang="en-US" sz="2000" dirty="0">
                <a:latin typeface="+mn-lt"/>
              </a:rPr>
              <a:t>Leading practices for data acquisition, management and delivery</a:t>
            </a:r>
          </a:p>
          <a:p>
            <a:pPr marL="914400" indent="-457200" algn="l">
              <a:buFontTx/>
              <a:buChar char="-"/>
            </a:pPr>
            <a:r>
              <a:rPr lang="en-US" sz="2000" dirty="0">
                <a:latin typeface="+mn-lt"/>
              </a:rPr>
              <a:t>Reference Architecture with solution patterns for the various use cases</a:t>
            </a:r>
          </a:p>
          <a:p>
            <a:pPr marL="914400" indent="-457200" algn="l">
              <a:buFontTx/>
              <a:buChar char="-"/>
            </a:pPr>
            <a:r>
              <a:rPr lang="en-US" sz="2000" dirty="0">
                <a:latin typeface="+mn-lt"/>
              </a:rPr>
              <a:t>Storage and infrastructure Planning</a:t>
            </a:r>
          </a:p>
          <a:p>
            <a:pPr marL="914400" indent="-457200" algn="l">
              <a:buFontTx/>
              <a:buChar char="-"/>
            </a:pPr>
            <a:r>
              <a:rPr lang="en-US" sz="2000" dirty="0">
                <a:latin typeface="+mn-lt"/>
              </a:rPr>
              <a:t>Security Model</a:t>
            </a:r>
          </a:p>
        </p:txBody>
      </p:sp>
      <p:cxnSp>
        <p:nvCxnSpPr>
          <p:cNvPr id="231" name="Straight Connector 230"/>
          <p:cNvCxnSpPr/>
          <p:nvPr/>
        </p:nvCxnSpPr>
        <p:spPr>
          <a:xfrm>
            <a:off x="2329931" y="9082920"/>
            <a:ext cx="882044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14874692" y="9082920"/>
            <a:ext cx="868857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11797514" y="7980448"/>
            <a:ext cx="2427450" cy="2208460"/>
            <a:chOff x="12439650" y="8896350"/>
            <a:chExt cx="915987" cy="909689"/>
          </a:xfrm>
        </p:grpSpPr>
        <p:cxnSp>
          <p:nvCxnSpPr>
            <p:cNvPr id="238" name="Straight Connector 237"/>
            <p:cNvCxnSpPr/>
            <p:nvPr/>
          </p:nvCxnSpPr>
          <p:spPr>
            <a:xfrm>
              <a:off x="12439650" y="9352325"/>
              <a:ext cx="915987" cy="0"/>
            </a:xfrm>
            <a:prstGeom prst="line">
              <a:avLst/>
            </a:prstGeom>
            <a:ln w="63500">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12889302" y="8896350"/>
              <a:ext cx="0" cy="909689"/>
            </a:xfrm>
            <a:prstGeom prst="line">
              <a:avLst/>
            </a:prstGeom>
            <a:ln w="63500">
              <a:solidFill>
                <a:schemeClr val="accent2"/>
              </a:solidFill>
            </a:ln>
            <a:effectLst/>
          </p:spPr>
          <p:style>
            <a:lnRef idx="2">
              <a:schemeClr val="accent1"/>
            </a:lnRef>
            <a:fillRef idx="0">
              <a:schemeClr val="accent1"/>
            </a:fillRef>
            <a:effectRef idx="1">
              <a:schemeClr val="accent1"/>
            </a:effectRef>
            <a:fontRef idx="minor">
              <a:schemeClr val="tx1"/>
            </a:fontRef>
          </p:style>
        </p:cxnSp>
      </p:grpSp>
      <p:sp>
        <p:nvSpPr>
          <p:cNvPr id="241" name="TextBox 240"/>
          <p:cNvSpPr txBox="1"/>
          <p:nvPr/>
        </p:nvSpPr>
        <p:spPr>
          <a:xfrm>
            <a:off x="2660751" y="5359809"/>
            <a:ext cx="6659381" cy="430887"/>
          </a:xfrm>
          <a:prstGeom prst="rect">
            <a:avLst/>
          </a:prstGeom>
          <a:noFill/>
        </p:spPr>
        <p:txBody>
          <a:bodyPr wrap="square" lIns="0" tIns="0" rIns="0" bIns="0" rtlCol="0">
            <a:spAutoFit/>
          </a:bodyPr>
          <a:lstStyle/>
          <a:p>
            <a:pPr algn="l"/>
            <a:r>
              <a:rPr lang="en-US" sz="2800" b="1" i="1" dirty="0" smtClean="0">
                <a:solidFill>
                  <a:schemeClr val="tx2"/>
                </a:solidFill>
                <a:latin typeface="+mn-lt"/>
              </a:rPr>
              <a:t>Business Operating Model</a:t>
            </a:r>
            <a:endParaRPr lang="en-US" sz="2800" b="1" i="1" dirty="0">
              <a:solidFill>
                <a:schemeClr val="tx2"/>
              </a:solidFill>
              <a:latin typeface="+mn-lt"/>
            </a:endParaRPr>
          </a:p>
        </p:txBody>
      </p:sp>
      <p:sp>
        <p:nvSpPr>
          <p:cNvPr id="105" name="TextBox 104"/>
          <p:cNvSpPr txBox="1"/>
          <p:nvPr/>
        </p:nvSpPr>
        <p:spPr>
          <a:xfrm>
            <a:off x="14939090" y="5359809"/>
            <a:ext cx="6659381" cy="430887"/>
          </a:xfrm>
          <a:prstGeom prst="rect">
            <a:avLst/>
          </a:prstGeom>
          <a:noFill/>
        </p:spPr>
        <p:txBody>
          <a:bodyPr wrap="square" lIns="0" tIns="0" rIns="0" bIns="0" rtlCol="0">
            <a:spAutoFit/>
          </a:bodyPr>
          <a:lstStyle/>
          <a:p>
            <a:pPr algn="l"/>
            <a:r>
              <a:rPr lang="en-US" sz="2800" b="1" i="1" dirty="0" smtClean="0">
                <a:solidFill>
                  <a:schemeClr val="tx2"/>
                </a:solidFill>
                <a:latin typeface="+mn-lt"/>
              </a:rPr>
              <a:t>Technology Operating Model</a:t>
            </a:r>
            <a:endParaRPr lang="en-US" sz="2800" b="1" i="1" dirty="0">
              <a:solidFill>
                <a:schemeClr val="tx2"/>
              </a:solidFill>
              <a:latin typeface="+mn-lt"/>
            </a:endParaRPr>
          </a:p>
        </p:txBody>
      </p:sp>
      <p:cxnSp>
        <p:nvCxnSpPr>
          <p:cNvPr id="243" name="Straight Connector 242"/>
          <p:cNvCxnSpPr/>
          <p:nvPr/>
        </p:nvCxnSpPr>
        <p:spPr>
          <a:xfrm>
            <a:off x="2329931" y="5893209"/>
            <a:ext cx="21233332"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2232025" y="12477339"/>
            <a:ext cx="21331238"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6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a:solidFill>
                  <a:schemeClr val="tx1"/>
                </a:solidFill>
              </a:rPr>
              <a:t>Five step strategic approach to build a strong data lake foundation</a:t>
            </a:r>
          </a:p>
        </p:txBody>
      </p:sp>
      <p:sp>
        <p:nvSpPr>
          <p:cNvPr id="4" name="Content Placeholder 2"/>
          <p:cNvSpPr>
            <a:spLocks noGrp="1"/>
          </p:cNvSpPr>
          <p:nvPr>
            <p:ph idx="1"/>
          </p:nvPr>
        </p:nvSpPr>
        <p:spPr>
          <a:xfrm>
            <a:off x="2226807" y="3504859"/>
            <a:ext cx="21336455" cy="1046440"/>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n-lt"/>
                <a:ea typeface="Helvetica Neue" charset="0"/>
                <a:cs typeface="Helvetica Neue" charset="0"/>
              </a:rPr>
              <a:t>Recognizes the sophistication </a:t>
            </a:r>
            <a:r>
              <a:rPr lang="en-US" sz="3400" b="1" dirty="0">
                <a:solidFill>
                  <a:schemeClr val="tx2"/>
                </a:solidFill>
                <a:latin typeface="+mn-lt"/>
                <a:ea typeface="Helvetica Neue" charset="0"/>
                <a:cs typeface="Helvetica Neue" charset="0"/>
              </a:rPr>
              <a:t>and analytics maturity at a business function level </a:t>
            </a:r>
            <a:r>
              <a:rPr lang="en-US" sz="3400" b="1" dirty="0">
                <a:solidFill>
                  <a:schemeClr val="tx1"/>
                </a:solidFill>
                <a:latin typeface="+mn-lt"/>
                <a:ea typeface="Helvetica Neue" charset="0"/>
                <a:cs typeface="Helvetica Neue" charset="0"/>
              </a:rPr>
              <a:t>and enables the required capabilities with the necessary skills, processes, tools and support</a:t>
            </a:r>
          </a:p>
        </p:txBody>
      </p:sp>
      <p:cxnSp>
        <p:nvCxnSpPr>
          <p:cNvPr id="224" name="Straight Arrow Connector 223"/>
          <p:cNvCxnSpPr>
            <a:stCxn id="47" idx="2"/>
            <a:endCxn id="48" idx="0"/>
          </p:cNvCxnSpPr>
          <p:nvPr/>
        </p:nvCxnSpPr>
        <p:spPr>
          <a:xfrm>
            <a:off x="5031241" y="6400801"/>
            <a:ext cx="0" cy="611187"/>
          </a:xfrm>
          <a:prstGeom prst="straightConnector1">
            <a:avLst/>
          </a:prstGeom>
          <a:ln w="2857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a:stCxn id="48" idx="2"/>
            <a:endCxn id="49" idx="0"/>
          </p:cNvCxnSpPr>
          <p:nvPr/>
        </p:nvCxnSpPr>
        <p:spPr>
          <a:xfrm>
            <a:off x="5031241" y="7926388"/>
            <a:ext cx="0" cy="611187"/>
          </a:xfrm>
          <a:prstGeom prst="straightConnector1">
            <a:avLst/>
          </a:prstGeom>
          <a:ln w="2857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a:stCxn id="49" idx="2"/>
            <a:endCxn id="50" idx="0"/>
          </p:cNvCxnSpPr>
          <p:nvPr/>
        </p:nvCxnSpPr>
        <p:spPr>
          <a:xfrm>
            <a:off x="5031241" y="9451975"/>
            <a:ext cx="0" cy="611187"/>
          </a:xfrm>
          <a:prstGeom prst="straightConnector1">
            <a:avLst/>
          </a:prstGeom>
          <a:ln w="2857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50" idx="2"/>
          </p:cNvCxnSpPr>
          <p:nvPr/>
        </p:nvCxnSpPr>
        <p:spPr>
          <a:xfrm>
            <a:off x="5031241" y="10977562"/>
            <a:ext cx="0" cy="611188"/>
          </a:xfrm>
          <a:prstGeom prst="straightConnector1">
            <a:avLst/>
          </a:prstGeom>
          <a:ln w="2857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232025" y="5486401"/>
            <a:ext cx="21331236" cy="914400"/>
            <a:chOff x="2232025" y="5486401"/>
            <a:chExt cx="21331236" cy="914400"/>
          </a:xfrm>
        </p:grpSpPr>
        <p:grpSp>
          <p:nvGrpSpPr>
            <p:cNvPr id="5" name="Group 4"/>
            <p:cNvGrpSpPr/>
            <p:nvPr/>
          </p:nvGrpSpPr>
          <p:grpSpPr>
            <a:xfrm>
              <a:off x="2232025" y="5486401"/>
              <a:ext cx="21331236" cy="914400"/>
              <a:chOff x="2232025" y="5486401"/>
              <a:chExt cx="21331236" cy="914400"/>
            </a:xfrm>
          </p:grpSpPr>
          <p:sp>
            <p:nvSpPr>
              <p:cNvPr id="47" name="Rectangle 46"/>
              <p:cNvSpPr/>
              <p:nvPr/>
            </p:nvSpPr>
            <p:spPr bwMode="ltGray">
              <a:xfrm>
                <a:off x="2232025" y="5486401"/>
                <a:ext cx="5598432" cy="91440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ctr" anchorCtr="0"/>
              <a:lstStyle/>
              <a:p>
                <a:pPr algn="ctr"/>
                <a:r>
                  <a:rPr lang="en-US" sz="2200" b="1" dirty="0" smtClean="0">
                    <a:solidFill>
                      <a:schemeClr val="bg1"/>
                    </a:solidFill>
                    <a:latin typeface="+mj-lt"/>
                    <a:ea typeface="Helvetica Neue Condensed" charset="0"/>
                    <a:cs typeface="Helvetica Neue Condensed" charset="0"/>
                  </a:rPr>
                  <a:t>Capabilities</a:t>
                </a:r>
              </a:p>
            </p:txBody>
          </p:sp>
          <p:sp>
            <p:nvSpPr>
              <p:cNvPr id="51" name="TextBox 50"/>
              <p:cNvSpPr txBox="1"/>
              <p:nvPr/>
            </p:nvSpPr>
            <p:spPr>
              <a:xfrm>
                <a:off x="7896439" y="5486401"/>
                <a:ext cx="15666822" cy="914400"/>
              </a:xfrm>
              <a:prstGeom prst="rect">
                <a:avLst/>
              </a:prstGeom>
              <a:solidFill>
                <a:srgbClr val="EAE8E2"/>
              </a:solidFill>
              <a:ln>
                <a:noFill/>
              </a:ln>
              <a:effectLst/>
            </p:spPr>
            <p:txBody>
              <a:bodyPr wrap="square" lIns="45720" tIns="27432" rIns="45720" bIns="27432" rtlCol="0" anchor="ctr" anchorCtr="0">
                <a:noAutofit/>
              </a:bodyPr>
              <a:lstStyle/>
              <a:p>
                <a:pPr algn="l"/>
                <a:r>
                  <a:rPr lang="en-US" sz="2200" dirty="0" smtClean="0">
                    <a:latin typeface="+mj-lt"/>
                    <a:ea typeface="Helvetica Neue" charset="0"/>
                    <a:cs typeface="Helvetica Neue" charset="0"/>
                  </a:rPr>
                  <a:t>Leveraging client’s stated capabilities and PwC’s Capability framework with business interviews, analytical </a:t>
                </a:r>
                <a:r>
                  <a:rPr lang="en-US" sz="2200" b="1" dirty="0" smtClean="0">
                    <a:solidFill>
                      <a:srgbClr val="C00000"/>
                    </a:solidFill>
                    <a:latin typeface="+mj-lt"/>
                    <a:ea typeface="Helvetica Neue" charset="0"/>
                    <a:cs typeface="Helvetica Neue" charset="0"/>
                  </a:rPr>
                  <a:t>capabilities</a:t>
                </a:r>
                <a:r>
                  <a:rPr lang="en-US" sz="2200" dirty="0" smtClean="0">
                    <a:latin typeface="+mj-lt"/>
                    <a:ea typeface="Helvetica Neue" charset="0"/>
                    <a:cs typeface="Helvetica Neue" charset="0"/>
                  </a:rPr>
                  <a:t> are captured and documented</a:t>
                </a:r>
                <a:endParaRPr lang="en-US" sz="2200" dirty="0">
                  <a:latin typeface="+mj-lt"/>
                  <a:ea typeface="Helvetica Neue" charset="0"/>
                  <a:cs typeface="Helvetica Neue" charset="0"/>
                </a:endParaRPr>
              </a:p>
            </p:txBody>
          </p:sp>
        </p:grpSp>
        <p:sp>
          <p:nvSpPr>
            <p:cNvPr id="236" name="Oval 235"/>
            <p:cNvSpPr/>
            <p:nvPr/>
          </p:nvSpPr>
          <p:spPr>
            <a:xfrm>
              <a:off x="2305050" y="5524501"/>
              <a:ext cx="781049" cy="78104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91440" rtlCol="0" anchor="ctr"/>
            <a:lstStyle/>
            <a:p>
              <a:r>
                <a:rPr lang="en-US" b="1" i="1" dirty="0" smtClean="0">
                  <a:solidFill>
                    <a:schemeClr val="accent2"/>
                  </a:solidFill>
                </a:rPr>
                <a:t>1</a:t>
              </a:r>
              <a:endParaRPr lang="en-US" b="1" i="1" dirty="0">
                <a:solidFill>
                  <a:schemeClr val="accent2"/>
                </a:solidFill>
              </a:endParaRPr>
            </a:p>
          </p:txBody>
        </p:sp>
      </p:grpSp>
      <p:grpSp>
        <p:nvGrpSpPr>
          <p:cNvPr id="3" name="Group 2"/>
          <p:cNvGrpSpPr/>
          <p:nvPr/>
        </p:nvGrpSpPr>
        <p:grpSpPr>
          <a:xfrm>
            <a:off x="2232025" y="7011988"/>
            <a:ext cx="21331236" cy="914400"/>
            <a:chOff x="2232025" y="7011988"/>
            <a:chExt cx="21331236" cy="914400"/>
          </a:xfrm>
        </p:grpSpPr>
        <p:grpSp>
          <p:nvGrpSpPr>
            <p:cNvPr id="8" name="Group 7"/>
            <p:cNvGrpSpPr/>
            <p:nvPr/>
          </p:nvGrpSpPr>
          <p:grpSpPr>
            <a:xfrm>
              <a:off x="2232025" y="7011988"/>
              <a:ext cx="21331236" cy="914400"/>
              <a:chOff x="2232025" y="6748561"/>
              <a:chExt cx="21331236" cy="914400"/>
            </a:xfrm>
          </p:grpSpPr>
          <p:sp>
            <p:nvSpPr>
              <p:cNvPr id="48" name="Rectangle 47"/>
              <p:cNvSpPr/>
              <p:nvPr/>
            </p:nvSpPr>
            <p:spPr bwMode="ltGray">
              <a:xfrm>
                <a:off x="2232025" y="6748561"/>
                <a:ext cx="5598432" cy="91440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ctr" anchorCtr="0"/>
              <a:lstStyle/>
              <a:p>
                <a:pPr algn="ctr"/>
                <a:r>
                  <a:rPr lang="en-US" sz="2200" b="1" dirty="0" smtClean="0">
                    <a:solidFill>
                      <a:schemeClr val="bg1"/>
                    </a:solidFill>
                    <a:latin typeface="+mj-lt"/>
                    <a:ea typeface="Helvetica Neue Condensed" charset="0"/>
                    <a:cs typeface="Helvetica Neue Condensed" charset="0"/>
                  </a:rPr>
                  <a:t>Use Case Specifications</a:t>
                </a:r>
              </a:p>
            </p:txBody>
          </p:sp>
          <p:sp>
            <p:nvSpPr>
              <p:cNvPr id="52" name="TextBox 51"/>
              <p:cNvSpPr txBox="1"/>
              <p:nvPr/>
            </p:nvSpPr>
            <p:spPr>
              <a:xfrm>
                <a:off x="7896439" y="6748561"/>
                <a:ext cx="15666822" cy="914400"/>
              </a:xfrm>
              <a:prstGeom prst="rect">
                <a:avLst/>
              </a:prstGeom>
              <a:solidFill>
                <a:srgbClr val="EAE8E2"/>
              </a:solidFill>
              <a:ln>
                <a:noFill/>
              </a:ln>
              <a:effectLst/>
            </p:spPr>
            <p:txBody>
              <a:bodyPr wrap="square" lIns="45720" tIns="27432" rIns="45720" bIns="27432" rtlCol="0" anchor="ctr" anchorCtr="0">
                <a:noAutofit/>
              </a:bodyPr>
              <a:lstStyle/>
              <a:p>
                <a:pPr algn="l"/>
                <a:r>
                  <a:rPr lang="en-US" sz="2200" dirty="0" smtClean="0">
                    <a:latin typeface="+mj-lt"/>
                  </a:rPr>
                  <a:t>Define success criteria, information sources, dimensionality and information delivery mechanism for each use case. Each </a:t>
                </a:r>
                <a:r>
                  <a:rPr lang="en-US" sz="2200" b="1" dirty="0" smtClean="0">
                    <a:solidFill>
                      <a:srgbClr val="C00000"/>
                    </a:solidFill>
                    <a:latin typeface="+mj-lt"/>
                  </a:rPr>
                  <a:t>Use Case </a:t>
                </a:r>
                <a:r>
                  <a:rPr lang="en-US" sz="2200" dirty="0" smtClean="0">
                    <a:latin typeface="+mj-lt"/>
                  </a:rPr>
                  <a:t>must be mapped to a set of Capabilities</a:t>
                </a:r>
                <a:endParaRPr lang="en-US" sz="2200" dirty="0">
                  <a:latin typeface="+mj-lt"/>
                </a:endParaRPr>
              </a:p>
            </p:txBody>
          </p:sp>
        </p:grpSp>
        <p:sp>
          <p:nvSpPr>
            <p:cNvPr id="87" name="Oval 86"/>
            <p:cNvSpPr/>
            <p:nvPr/>
          </p:nvSpPr>
          <p:spPr>
            <a:xfrm>
              <a:off x="2305050" y="7069139"/>
              <a:ext cx="781049" cy="78104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91440" rtlCol="0" anchor="ctr"/>
            <a:lstStyle/>
            <a:p>
              <a:r>
                <a:rPr lang="en-US" b="1" i="1" dirty="0" smtClean="0">
                  <a:solidFill>
                    <a:schemeClr val="accent2"/>
                  </a:solidFill>
                </a:rPr>
                <a:t>2</a:t>
              </a:r>
              <a:endParaRPr lang="en-US" b="1" i="1" dirty="0">
                <a:solidFill>
                  <a:schemeClr val="accent2"/>
                </a:solidFill>
              </a:endParaRPr>
            </a:p>
          </p:txBody>
        </p:sp>
      </p:grpSp>
      <p:grpSp>
        <p:nvGrpSpPr>
          <p:cNvPr id="6" name="Group 5"/>
          <p:cNvGrpSpPr/>
          <p:nvPr/>
        </p:nvGrpSpPr>
        <p:grpSpPr>
          <a:xfrm>
            <a:off x="2232025" y="8537575"/>
            <a:ext cx="21331236" cy="914400"/>
            <a:chOff x="2232025" y="8537575"/>
            <a:chExt cx="21331236" cy="914400"/>
          </a:xfrm>
        </p:grpSpPr>
        <p:grpSp>
          <p:nvGrpSpPr>
            <p:cNvPr id="9" name="Group 8"/>
            <p:cNvGrpSpPr/>
            <p:nvPr/>
          </p:nvGrpSpPr>
          <p:grpSpPr>
            <a:xfrm>
              <a:off x="2232025" y="8537575"/>
              <a:ext cx="21331236" cy="914400"/>
              <a:chOff x="2232025" y="8138912"/>
              <a:chExt cx="21331236" cy="914400"/>
            </a:xfrm>
          </p:grpSpPr>
          <p:sp>
            <p:nvSpPr>
              <p:cNvPr id="49" name="Rectangle 48"/>
              <p:cNvSpPr/>
              <p:nvPr/>
            </p:nvSpPr>
            <p:spPr bwMode="ltGray">
              <a:xfrm>
                <a:off x="2232025" y="8138912"/>
                <a:ext cx="5598432" cy="91440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ctr" anchorCtr="0"/>
              <a:lstStyle/>
              <a:p>
                <a:pPr algn="ctr"/>
                <a:r>
                  <a:rPr lang="en-US" sz="2200" b="1" dirty="0" smtClean="0">
                    <a:solidFill>
                      <a:schemeClr val="bg1"/>
                    </a:solidFill>
                    <a:latin typeface="+mj-lt"/>
                    <a:ea typeface="Helvetica Neue Condensed" charset="0"/>
                    <a:cs typeface="Helvetica Neue Condensed" charset="0"/>
                  </a:rPr>
                  <a:t>Platform Architecture &amp; </a:t>
                </a:r>
                <a:br>
                  <a:rPr lang="en-US" sz="2200" b="1" dirty="0" smtClean="0">
                    <a:solidFill>
                      <a:schemeClr val="bg1"/>
                    </a:solidFill>
                    <a:latin typeface="+mj-lt"/>
                    <a:ea typeface="Helvetica Neue Condensed" charset="0"/>
                    <a:cs typeface="Helvetica Neue Condensed" charset="0"/>
                  </a:rPr>
                </a:br>
                <a:r>
                  <a:rPr lang="en-US" sz="2200" b="1" dirty="0" smtClean="0">
                    <a:solidFill>
                      <a:schemeClr val="bg1"/>
                    </a:solidFill>
                    <a:latin typeface="+mj-lt"/>
                    <a:ea typeface="Helvetica Neue Condensed" charset="0"/>
                    <a:cs typeface="Helvetica Neue Condensed" charset="0"/>
                  </a:rPr>
                  <a:t>Operating Model</a:t>
                </a:r>
              </a:p>
            </p:txBody>
          </p:sp>
          <p:sp>
            <p:nvSpPr>
              <p:cNvPr id="54" name="TextBox 53"/>
              <p:cNvSpPr txBox="1"/>
              <p:nvPr/>
            </p:nvSpPr>
            <p:spPr>
              <a:xfrm>
                <a:off x="7896438" y="8138912"/>
                <a:ext cx="15666823" cy="914400"/>
              </a:xfrm>
              <a:prstGeom prst="rect">
                <a:avLst/>
              </a:prstGeom>
              <a:solidFill>
                <a:srgbClr val="EAE8E2"/>
              </a:solidFill>
              <a:ln>
                <a:noFill/>
              </a:ln>
              <a:effectLst/>
            </p:spPr>
            <p:txBody>
              <a:bodyPr wrap="square" lIns="45720" tIns="27432" rIns="45720" bIns="27432" rtlCol="0" anchor="ctr" anchorCtr="0">
                <a:noAutofit/>
              </a:bodyPr>
              <a:lstStyle/>
              <a:p>
                <a:pPr algn="l"/>
                <a:r>
                  <a:rPr lang="en-US" sz="2100" dirty="0" smtClean="0">
                    <a:latin typeface="+mj-lt"/>
                  </a:rPr>
                  <a:t>Define </a:t>
                </a:r>
                <a:r>
                  <a:rPr lang="en-US" sz="2100" b="1" dirty="0" smtClean="0">
                    <a:solidFill>
                      <a:srgbClr val="C00000"/>
                    </a:solidFill>
                    <a:latin typeface="+mj-lt"/>
                  </a:rPr>
                  <a:t>end-end  architecture components </a:t>
                </a:r>
                <a:r>
                  <a:rPr lang="en-US" sz="2100" dirty="0" smtClean="0">
                    <a:latin typeface="+mj-lt"/>
                  </a:rPr>
                  <a:t>(‘lego blocks’) mapped to the capabilities identified with leading practices for ingestion, management , analytics and visualization. Identifies the organization, process and support structure required for agility</a:t>
                </a:r>
                <a:endParaRPr lang="en-US" sz="2100" dirty="0">
                  <a:latin typeface="+mj-lt"/>
                </a:endParaRPr>
              </a:p>
            </p:txBody>
          </p:sp>
        </p:grpSp>
        <p:sp>
          <p:nvSpPr>
            <p:cNvPr id="88" name="Oval 87"/>
            <p:cNvSpPr/>
            <p:nvPr/>
          </p:nvSpPr>
          <p:spPr>
            <a:xfrm>
              <a:off x="2305050" y="8594726"/>
              <a:ext cx="781049" cy="78104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182880" rtlCol="0" anchor="ctr"/>
            <a:lstStyle/>
            <a:p>
              <a:r>
                <a:rPr lang="en-US" b="1" i="1" dirty="0" smtClean="0">
                  <a:solidFill>
                    <a:schemeClr val="accent2"/>
                  </a:solidFill>
                </a:rPr>
                <a:t>3</a:t>
              </a:r>
              <a:endParaRPr lang="en-US" b="1" i="1" dirty="0">
                <a:solidFill>
                  <a:schemeClr val="accent2"/>
                </a:solidFill>
              </a:endParaRPr>
            </a:p>
          </p:txBody>
        </p:sp>
      </p:grpSp>
      <p:grpSp>
        <p:nvGrpSpPr>
          <p:cNvPr id="10" name="Group 9"/>
          <p:cNvGrpSpPr/>
          <p:nvPr/>
        </p:nvGrpSpPr>
        <p:grpSpPr>
          <a:xfrm>
            <a:off x="2232025" y="11588750"/>
            <a:ext cx="21331236" cy="914400"/>
            <a:chOff x="2232025" y="11588750"/>
            <a:chExt cx="21331236" cy="914400"/>
          </a:xfrm>
        </p:grpSpPr>
        <p:grpSp>
          <p:nvGrpSpPr>
            <p:cNvPr id="18" name="Group 17"/>
            <p:cNvGrpSpPr/>
            <p:nvPr/>
          </p:nvGrpSpPr>
          <p:grpSpPr>
            <a:xfrm>
              <a:off x="2232025" y="11588750"/>
              <a:ext cx="21331236" cy="914400"/>
              <a:chOff x="2232025" y="10998203"/>
              <a:chExt cx="21331236" cy="914400"/>
            </a:xfrm>
          </p:grpSpPr>
          <p:sp>
            <p:nvSpPr>
              <p:cNvPr id="45" name="Rectangle 44"/>
              <p:cNvSpPr/>
              <p:nvPr/>
            </p:nvSpPr>
            <p:spPr bwMode="ltGray">
              <a:xfrm>
                <a:off x="2232025" y="10998203"/>
                <a:ext cx="5598432" cy="91440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ctr" anchorCtr="0"/>
              <a:lstStyle/>
              <a:p>
                <a:pPr algn="ctr"/>
                <a:r>
                  <a:rPr lang="en-US" sz="2200" b="1" dirty="0" smtClean="0">
                    <a:solidFill>
                      <a:schemeClr val="bg1"/>
                    </a:solidFill>
                    <a:latin typeface="+mj-lt"/>
                    <a:ea typeface="Helvetica Neue Condensed" charset="0"/>
                    <a:cs typeface="Helvetica Neue Condensed" charset="0"/>
                  </a:rPr>
                  <a:t>Strategic Roadmap </a:t>
                </a:r>
                <a:br>
                  <a:rPr lang="en-US" sz="2200" b="1" dirty="0" smtClean="0">
                    <a:solidFill>
                      <a:schemeClr val="bg1"/>
                    </a:solidFill>
                    <a:latin typeface="+mj-lt"/>
                    <a:ea typeface="Helvetica Neue Condensed" charset="0"/>
                    <a:cs typeface="Helvetica Neue Condensed" charset="0"/>
                  </a:rPr>
                </a:br>
                <a:r>
                  <a:rPr lang="en-US" sz="2200" b="1" dirty="0" smtClean="0">
                    <a:solidFill>
                      <a:schemeClr val="bg1"/>
                    </a:solidFill>
                    <a:latin typeface="+mj-lt"/>
                    <a:ea typeface="Helvetica Neue Condensed" charset="0"/>
                    <a:cs typeface="Helvetica Neue Condensed" charset="0"/>
                  </a:rPr>
                  <a:t>for Execution</a:t>
                </a:r>
              </a:p>
            </p:txBody>
          </p:sp>
          <p:sp>
            <p:nvSpPr>
              <p:cNvPr id="57" name="TextBox 56"/>
              <p:cNvSpPr txBox="1"/>
              <p:nvPr/>
            </p:nvSpPr>
            <p:spPr>
              <a:xfrm>
                <a:off x="7896439" y="10998203"/>
                <a:ext cx="15666822" cy="914400"/>
              </a:xfrm>
              <a:prstGeom prst="rect">
                <a:avLst/>
              </a:prstGeom>
              <a:solidFill>
                <a:srgbClr val="EAE8E2"/>
              </a:solidFill>
              <a:ln>
                <a:noFill/>
              </a:ln>
              <a:effectLst/>
            </p:spPr>
            <p:txBody>
              <a:bodyPr wrap="square" lIns="45720" tIns="27432" rIns="45720" bIns="27432" rtlCol="0" anchor="ctr" anchorCtr="0">
                <a:noAutofit/>
              </a:bodyPr>
              <a:lstStyle/>
              <a:p>
                <a:pPr algn="l"/>
                <a:r>
                  <a:rPr lang="en-US" sz="2200" dirty="0" smtClean="0">
                    <a:latin typeface="+mj-lt"/>
                  </a:rPr>
                  <a:t>Organize the initiatives in a </a:t>
                </a:r>
                <a:r>
                  <a:rPr lang="en-US" sz="2200" b="1" dirty="0" smtClean="0">
                    <a:solidFill>
                      <a:srgbClr val="C00000"/>
                    </a:solidFill>
                    <a:latin typeface="+mj-lt"/>
                  </a:rPr>
                  <a:t>sequenced roadmap with scope</a:t>
                </a:r>
                <a:r>
                  <a:rPr lang="en-US" sz="2200" dirty="0" smtClean="0">
                    <a:latin typeface="+mj-lt"/>
                  </a:rPr>
                  <a:t>, duration and dependencies under </a:t>
                </a:r>
                <a:r>
                  <a:rPr lang="en-US" sz="2200" dirty="0" smtClean="0">
                    <a:solidFill>
                      <a:schemeClr val="tx1"/>
                    </a:solidFill>
                    <a:latin typeface="+mj-lt"/>
                  </a:rPr>
                  <a:t>various themes</a:t>
                </a:r>
                <a:endParaRPr lang="en-US" sz="2200" dirty="0">
                  <a:latin typeface="+mj-lt"/>
                </a:endParaRPr>
              </a:p>
            </p:txBody>
          </p:sp>
        </p:grpSp>
        <p:sp>
          <p:nvSpPr>
            <p:cNvPr id="89" name="Oval 88"/>
            <p:cNvSpPr/>
            <p:nvPr/>
          </p:nvSpPr>
          <p:spPr>
            <a:xfrm>
              <a:off x="2305050" y="11645901"/>
              <a:ext cx="781049" cy="78104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182880" rtlCol="0" anchor="ctr"/>
            <a:lstStyle/>
            <a:p>
              <a:r>
                <a:rPr lang="en-US" b="1" i="1" dirty="0" smtClean="0">
                  <a:solidFill>
                    <a:schemeClr val="accent2"/>
                  </a:solidFill>
                </a:rPr>
                <a:t>5</a:t>
              </a:r>
              <a:endParaRPr lang="en-US" b="1" i="1" dirty="0">
                <a:solidFill>
                  <a:schemeClr val="accent2"/>
                </a:solidFill>
              </a:endParaRPr>
            </a:p>
          </p:txBody>
        </p:sp>
      </p:grpSp>
      <p:grpSp>
        <p:nvGrpSpPr>
          <p:cNvPr id="7" name="Group 6"/>
          <p:cNvGrpSpPr/>
          <p:nvPr/>
        </p:nvGrpSpPr>
        <p:grpSpPr>
          <a:xfrm>
            <a:off x="2232025" y="10063162"/>
            <a:ext cx="21331236" cy="914400"/>
            <a:chOff x="2232025" y="10063162"/>
            <a:chExt cx="21331236" cy="914400"/>
          </a:xfrm>
        </p:grpSpPr>
        <p:grpSp>
          <p:nvGrpSpPr>
            <p:cNvPr id="19" name="Group 18"/>
            <p:cNvGrpSpPr/>
            <p:nvPr/>
          </p:nvGrpSpPr>
          <p:grpSpPr>
            <a:xfrm>
              <a:off x="2232025" y="10063162"/>
              <a:ext cx="21331236" cy="914400"/>
              <a:chOff x="2232025" y="9534441"/>
              <a:chExt cx="21331236" cy="914400"/>
            </a:xfrm>
          </p:grpSpPr>
          <p:sp>
            <p:nvSpPr>
              <p:cNvPr id="50" name="Rectangle 49"/>
              <p:cNvSpPr/>
              <p:nvPr/>
            </p:nvSpPr>
            <p:spPr bwMode="ltGray">
              <a:xfrm>
                <a:off x="2232025" y="9534441"/>
                <a:ext cx="5598432" cy="914400"/>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 rIns="45720" bIns="27432" rtlCol="0" anchor="ctr" anchorCtr="0"/>
              <a:lstStyle/>
              <a:p>
                <a:pPr algn="ctr"/>
                <a:r>
                  <a:rPr lang="en-US" sz="2200" b="1" dirty="0" smtClean="0">
                    <a:solidFill>
                      <a:schemeClr val="bg1"/>
                    </a:solidFill>
                    <a:latin typeface="+mj-lt"/>
                    <a:ea typeface="Helvetica Neue Condensed" charset="0"/>
                    <a:cs typeface="Helvetica Neue Condensed" charset="0"/>
                  </a:rPr>
                  <a:t>Architecture Patterns</a:t>
                </a:r>
              </a:p>
            </p:txBody>
          </p:sp>
          <p:sp>
            <p:nvSpPr>
              <p:cNvPr id="56" name="TextBox 55"/>
              <p:cNvSpPr txBox="1"/>
              <p:nvPr/>
            </p:nvSpPr>
            <p:spPr>
              <a:xfrm>
                <a:off x="7896439" y="9534441"/>
                <a:ext cx="15666822" cy="914400"/>
              </a:xfrm>
              <a:prstGeom prst="rect">
                <a:avLst/>
              </a:prstGeom>
              <a:solidFill>
                <a:srgbClr val="EAE8E2"/>
              </a:solidFill>
              <a:ln>
                <a:noFill/>
              </a:ln>
              <a:effectLst/>
            </p:spPr>
            <p:txBody>
              <a:bodyPr wrap="square" lIns="45720" tIns="27432" rIns="45720" bIns="27432" rtlCol="0" anchor="ctr" anchorCtr="0">
                <a:noAutofit/>
              </a:bodyPr>
              <a:lstStyle/>
              <a:p>
                <a:pPr algn="l"/>
                <a:r>
                  <a:rPr lang="en-US" sz="2200" dirty="0" smtClean="0">
                    <a:latin typeface="+mj-lt"/>
                  </a:rPr>
                  <a:t>Depict the </a:t>
                </a:r>
                <a:r>
                  <a:rPr lang="en-US" sz="2200" b="1" dirty="0" smtClean="0">
                    <a:solidFill>
                      <a:srgbClr val="C00000"/>
                    </a:solidFill>
                    <a:latin typeface="+mj-lt"/>
                  </a:rPr>
                  <a:t>architecture pattern at the use case level </a:t>
                </a:r>
                <a:r>
                  <a:rPr lang="en-US" sz="2200" dirty="0" smtClean="0">
                    <a:latin typeface="+mj-lt"/>
                  </a:rPr>
                  <a:t>, leverages the logical architecture ‘lego blocks’ and also shows the information flow, respective technology component and integration touch point with client’s systems</a:t>
                </a:r>
                <a:endParaRPr lang="en-US" sz="2200" dirty="0">
                  <a:latin typeface="+mj-lt"/>
                </a:endParaRPr>
              </a:p>
            </p:txBody>
          </p:sp>
        </p:grpSp>
        <p:sp>
          <p:nvSpPr>
            <p:cNvPr id="90" name="Oval 89"/>
            <p:cNvSpPr/>
            <p:nvPr/>
          </p:nvSpPr>
          <p:spPr>
            <a:xfrm>
              <a:off x="2305050" y="10139362"/>
              <a:ext cx="781049" cy="78104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182880" rtlCol="0" anchor="ctr"/>
            <a:lstStyle/>
            <a:p>
              <a:r>
                <a:rPr lang="en-US" b="1" i="1" dirty="0" smtClean="0">
                  <a:solidFill>
                    <a:schemeClr val="accent2"/>
                  </a:solidFill>
                </a:rPr>
                <a:t>4</a:t>
              </a:r>
              <a:endParaRPr lang="en-US" b="1" i="1" dirty="0">
                <a:solidFill>
                  <a:schemeClr val="accent2"/>
                </a:solidFill>
              </a:endParaRPr>
            </a:p>
          </p:txBody>
        </p:sp>
      </p:grpSp>
      <p:cxnSp>
        <p:nvCxnSpPr>
          <p:cNvPr id="34" name="Straight Connector 33"/>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93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956394"/>
            <a:ext cx="21336455" cy="1477328"/>
          </a:xfrm>
        </p:spPr>
        <p:txBody>
          <a:bodyPr anchor="b" anchorCtr="0"/>
          <a:lstStyle/>
          <a:p>
            <a:r>
              <a:rPr lang="en-US" b="1" i="1" dirty="0">
                <a:solidFill>
                  <a:schemeClr val="tx1"/>
                </a:solidFill>
              </a:rPr>
              <a:t>Case Study # </a:t>
            </a:r>
            <a:r>
              <a:rPr lang="en-US" b="1" i="1" dirty="0" smtClean="0">
                <a:solidFill>
                  <a:schemeClr val="tx1"/>
                </a:solidFill>
              </a:rPr>
              <a:t>1 – </a:t>
            </a:r>
            <a:r>
              <a:rPr lang="en-US" b="1" i="1" dirty="0">
                <a:solidFill>
                  <a:schemeClr val="tx1"/>
                </a:solidFill>
              </a:rPr>
              <a:t>Financial Services Provider – Risk Modeling for their </a:t>
            </a:r>
            <a:r>
              <a:rPr lang="en-US" b="1" i="1" dirty="0" smtClean="0">
                <a:solidFill>
                  <a:schemeClr val="tx1"/>
                </a:solidFill>
              </a:rPr>
              <a:t>Loans </a:t>
            </a:r>
            <a:r>
              <a:rPr lang="en-US" b="1" i="1" dirty="0">
                <a:solidFill>
                  <a:schemeClr val="tx1"/>
                </a:solidFill>
              </a:rPr>
              <a:t>Portfolio</a:t>
            </a:r>
          </a:p>
        </p:txBody>
      </p:sp>
      <p:cxnSp>
        <p:nvCxnSpPr>
          <p:cNvPr id="6" name="Straight Connector 5"/>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2535382" y="3858212"/>
            <a:ext cx="11027880" cy="628991"/>
          </a:xfrm>
          <a:prstGeom prst="rect">
            <a:avLst/>
          </a:prstGeom>
          <a:solidFill>
            <a:schemeClr val="tx2"/>
          </a:solidFill>
          <a:ln>
            <a:noFill/>
          </a:ln>
          <a:effectLst/>
        </p:spPr>
        <p:style>
          <a:lnRef idx="2">
            <a:schemeClr val="dk1"/>
          </a:lnRef>
          <a:fillRef idx="1">
            <a:schemeClr val="lt1"/>
          </a:fillRef>
          <a:effectRef idx="0">
            <a:schemeClr val="dk1"/>
          </a:effectRef>
          <a:fontRef idx="minor">
            <a:schemeClr val="dk1"/>
          </a:fontRef>
        </p:style>
        <p:txBody>
          <a:bodyPr lIns="182880" tIns="27432" rIns="45720" bIns="27432" anchor="ctr" anchorCtr="0"/>
          <a:lstStyle/>
          <a:p>
            <a:pPr algn="l">
              <a:defRPr/>
            </a:pPr>
            <a:r>
              <a:rPr lang="en-US" sz="3200" b="1" dirty="0">
                <a:solidFill>
                  <a:schemeClr val="tx1"/>
                </a:solidFill>
                <a:latin typeface="+mj-lt"/>
                <a:ea typeface="Helvetica Neue Condensed" charset="0"/>
                <a:cs typeface="Helvetica Neue Condensed" charset="0"/>
              </a:rPr>
              <a:t>Current State</a:t>
            </a:r>
          </a:p>
        </p:txBody>
      </p:sp>
      <p:grpSp>
        <p:nvGrpSpPr>
          <p:cNvPr id="12" name="Group 11"/>
          <p:cNvGrpSpPr/>
          <p:nvPr/>
        </p:nvGrpSpPr>
        <p:grpSpPr>
          <a:xfrm>
            <a:off x="12523304" y="8637504"/>
            <a:ext cx="11131826" cy="4434236"/>
            <a:chOff x="12523304" y="8394911"/>
            <a:chExt cx="11131826" cy="4434236"/>
          </a:xfrm>
        </p:grpSpPr>
        <p:sp>
          <p:nvSpPr>
            <p:cNvPr id="13" name="Rectangle 12"/>
            <p:cNvSpPr/>
            <p:nvPr/>
          </p:nvSpPr>
          <p:spPr>
            <a:xfrm>
              <a:off x="12535382" y="8394911"/>
              <a:ext cx="11027880" cy="628991"/>
            </a:xfrm>
            <a:prstGeom prst="rect">
              <a:avLst/>
            </a:prstGeom>
            <a:solidFill>
              <a:schemeClr val="tx2"/>
            </a:solidFill>
            <a:ln>
              <a:noFill/>
            </a:ln>
            <a:effectLst/>
          </p:spPr>
          <p:style>
            <a:lnRef idx="2">
              <a:schemeClr val="dk1"/>
            </a:lnRef>
            <a:fillRef idx="1">
              <a:schemeClr val="lt1"/>
            </a:fillRef>
            <a:effectRef idx="0">
              <a:schemeClr val="dk1"/>
            </a:effectRef>
            <a:fontRef idx="minor">
              <a:schemeClr val="dk1"/>
            </a:fontRef>
          </p:style>
          <p:txBody>
            <a:bodyPr lIns="182880" tIns="27432" rIns="45720" bIns="27432" anchor="ctr" anchorCtr="0"/>
            <a:lstStyle/>
            <a:p>
              <a:pPr algn="l">
                <a:defRPr/>
              </a:pPr>
              <a:r>
                <a:rPr lang="en-US" sz="3200" b="1" dirty="0">
                  <a:solidFill>
                    <a:schemeClr val="tx1"/>
                  </a:solidFill>
                  <a:latin typeface="+mj-lt"/>
                  <a:ea typeface="Helvetica Neue Condensed" charset="0"/>
                  <a:cs typeface="Helvetica Neue Condensed" charset="0"/>
                </a:rPr>
                <a:t>Future State</a:t>
              </a:r>
            </a:p>
          </p:txBody>
        </p:sp>
        <p:sp>
          <p:nvSpPr>
            <p:cNvPr id="14" name="Rectangle 13"/>
            <p:cNvSpPr/>
            <p:nvPr/>
          </p:nvSpPr>
          <p:spPr>
            <a:xfrm>
              <a:off x="12523304" y="9166606"/>
              <a:ext cx="11131826" cy="3662541"/>
            </a:xfrm>
            <a:prstGeom prst="rect">
              <a:avLst/>
            </a:prstGeom>
          </p:spPr>
          <p:txBody>
            <a:bodyPr wrap="square">
              <a:spAutoFit/>
            </a:bodyPr>
            <a:lstStyle/>
            <a:p>
              <a:pPr marL="457200" indent="-457200" algn="l">
                <a:buFont typeface="Arial" panose="020B0604020202020204" pitchFamily="34" charset="0"/>
                <a:buChar char="•"/>
              </a:pPr>
              <a:r>
                <a:rPr lang="en-US" sz="2800" dirty="0">
                  <a:latin typeface="Georgia" panose="02040502050405020303" pitchFamily="18" charset="0"/>
                </a:rPr>
                <a:t>The client developed a next generation information management and analytics platform which was more business centric with an operating model that enables agility, self service, faster data management  and deep analytics for the business </a:t>
              </a:r>
              <a:r>
                <a:rPr lang="en-US" sz="2800" dirty="0" smtClean="0">
                  <a:latin typeface="Georgia" panose="02040502050405020303" pitchFamily="18" charset="0"/>
                </a:rPr>
                <a:t>stakeholders</a:t>
              </a:r>
            </a:p>
            <a:p>
              <a:pPr marL="457200" indent="-457200" algn="l">
                <a:buFont typeface="Arial" panose="020B0604020202020204" pitchFamily="34" charset="0"/>
                <a:buChar char="•"/>
              </a:pPr>
              <a:r>
                <a:rPr lang="en-US" sz="2800" dirty="0" smtClean="0">
                  <a:latin typeface="Georgia" panose="02040502050405020303" pitchFamily="18" charset="0"/>
                </a:rPr>
                <a:t>Data </a:t>
              </a:r>
              <a:r>
                <a:rPr lang="en-US" sz="2800" dirty="0">
                  <a:latin typeface="Georgia" panose="02040502050405020303" pitchFamily="18" charset="0"/>
                </a:rPr>
                <a:t>processing window was reduced from 8-10 hours to less than 30 minutes</a:t>
              </a:r>
            </a:p>
            <a:p>
              <a:pPr marL="457200" lvl="0" indent="-457200" algn="l" rtl="0">
                <a:spcAft>
                  <a:spcPts val="600"/>
                </a:spcAft>
                <a:buSzPct val="100000"/>
                <a:buFont typeface="Arial" panose="020B0604020202020204" pitchFamily="34" charset="0"/>
                <a:buChar char="•"/>
              </a:pPr>
              <a:r>
                <a:rPr lang="en-US" sz="2800" dirty="0">
                  <a:latin typeface="Georgia" panose="02040502050405020303" pitchFamily="18" charset="0"/>
                </a:rPr>
                <a:t>Business Users were able to access more granular historical data for </a:t>
              </a:r>
              <a:r>
                <a:rPr lang="en-US" sz="2800" dirty="0" smtClean="0">
                  <a:latin typeface="Georgia" panose="02040502050405020303" pitchFamily="18" charset="0"/>
                </a:rPr>
                <a:t>ad hoc </a:t>
              </a:r>
              <a:r>
                <a:rPr lang="en-US" sz="2800" dirty="0">
                  <a:latin typeface="Georgia" panose="02040502050405020303" pitchFamily="18" charset="0"/>
                </a:rPr>
                <a:t>analysis and analytics models</a:t>
              </a:r>
              <a:endParaRPr lang="en-US" sz="2800" kern="1200" dirty="0">
                <a:solidFill>
                  <a:schemeClr val="tx1"/>
                </a:solidFill>
                <a:latin typeface="Georgia" panose="02040502050405020303" pitchFamily="18" charset="0"/>
                <a:ea typeface="Helvetica Neue" charset="0"/>
                <a:cs typeface="Helvetica Neue" charset="0"/>
                <a:sym typeface="Georgia"/>
              </a:endParaRPr>
            </a:p>
          </p:txBody>
        </p:sp>
      </p:grpSp>
      <p:pic>
        <p:nvPicPr>
          <p:cNvPr id="15" name="Picture 14"/>
          <p:cNvPicPr>
            <a:picLocks noChangeAspect="1"/>
          </p:cNvPicPr>
          <p:nvPr/>
        </p:nvPicPr>
        <p:blipFill>
          <a:blip r:embed="rId2"/>
          <a:stretch>
            <a:fillRect/>
          </a:stretch>
        </p:blipFill>
        <p:spPr>
          <a:xfrm>
            <a:off x="2002507" y="4745726"/>
            <a:ext cx="10317633" cy="3123260"/>
          </a:xfrm>
          <a:prstGeom prst="rect">
            <a:avLst/>
          </a:prstGeom>
        </p:spPr>
      </p:pic>
      <p:pic>
        <p:nvPicPr>
          <p:cNvPr id="16" name="Picture 15"/>
          <p:cNvPicPr>
            <a:picLocks noChangeAspect="1"/>
          </p:cNvPicPr>
          <p:nvPr/>
        </p:nvPicPr>
        <p:blipFill>
          <a:blip r:embed="rId3"/>
          <a:stretch>
            <a:fillRect/>
          </a:stretch>
        </p:blipFill>
        <p:spPr>
          <a:xfrm>
            <a:off x="1974217" y="9768075"/>
            <a:ext cx="10241229" cy="3268475"/>
          </a:xfrm>
          <a:prstGeom prst="rect">
            <a:avLst/>
          </a:prstGeom>
        </p:spPr>
      </p:pic>
      <p:sp>
        <p:nvSpPr>
          <p:cNvPr id="17" name="Rounded Rectangle 16"/>
          <p:cNvSpPr/>
          <p:nvPr/>
        </p:nvSpPr>
        <p:spPr>
          <a:xfrm>
            <a:off x="2168750" y="3854020"/>
            <a:ext cx="9985149" cy="628991"/>
          </a:xfrm>
          <a:prstGeom prst="roundRect">
            <a:avLst/>
          </a:prstGeom>
          <a:noFill/>
          <a:ln>
            <a:noFill/>
          </a:ln>
          <a:effectLst/>
        </p:spPr>
        <p:style>
          <a:lnRef idx="2">
            <a:schemeClr val="dk1"/>
          </a:lnRef>
          <a:fillRef idx="1">
            <a:schemeClr val="lt1"/>
          </a:fillRef>
          <a:effectRef idx="0">
            <a:schemeClr val="dk1"/>
          </a:effectRef>
          <a:fontRef idx="minor">
            <a:schemeClr val="dk1"/>
          </a:fontRef>
        </p:style>
        <p:txBody>
          <a:bodyPr lIns="0" tIns="0" rIns="0" bIns="0" anchor="t" anchorCtr="0"/>
          <a:lstStyle/>
          <a:p>
            <a:pPr algn="l">
              <a:defRPr/>
            </a:pPr>
            <a:r>
              <a:rPr lang="en-US" sz="3400" i="1" dirty="0" smtClean="0">
                <a:solidFill>
                  <a:schemeClr val="tx1"/>
                </a:solidFill>
                <a:latin typeface="+mj-lt"/>
                <a:ea typeface="Helvetica Neue Condensed" charset="0"/>
                <a:cs typeface="Helvetica Neue Condensed" charset="0"/>
              </a:rPr>
              <a:t>Current Process </a:t>
            </a:r>
            <a:r>
              <a:rPr lang="en-US" sz="3400" i="1" dirty="0">
                <a:solidFill>
                  <a:schemeClr val="tx1"/>
                </a:solidFill>
                <a:latin typeface="+mj-lt"/>
                <a:ea typeface="Helvetica Neue Condensed" charset="0"/>
                <a:cs typeface="Helvetica Neue Condensed" charset="0"/>
              </a:rPr>
              <a:t>– </a:t>
            </a:r>
            <a:r>
              <a:rPr lang="en-US" sz="3400" i="1" dirty="0" err="1">
                <a:solidFill>
                  <a:schemeClr val="tx1"/>
                </a:solidFill>
                <a:latin typeface="+mj-lt"/>
                <a:ea typeface="Helvetica Neue Condensed" charset="0"/>
                <a:cs typeface="Helvetica Neue Condensed" charset="0"/>
              </a:rPr>
              <a:t>Adhoc</a:t>
            </a:r>
            <a:r>
              <a:rPr lang="en-US" sz="3400" i="1" dirty="0">
                <a:solidFill>
                  <a:schemeClr val="tx1"/>
                </a:solidFill>
                <a:latin typeface="+mj-lt"/>
                <a:ea typeface="Helvetica Neue Condensed" charset="0"/>
                <a:cs typeface="Helvetica Neue Condensed" charset="0"/>
              </a:rPr>
              <a:t> Analysis – </a:t>
            </a:r>
            <a:r>
              <a:rPr lang="en-US" sz="3400" i="1" dirty="0" smtClean="0">
                <a:solidFill>
                  <a:schemeClr val="tx1"/>
                </a:solidFill>
                <a:latin typeface="+mj-lt"/>
                <a:ea typeface="Helvetica Neue Condensed" charset="0"/>
                <a:cs typeface="Helvetica Neue Condensed" charset="0"/>
              </a:rPr>
              <a:t>8-10 </a:t>
            </a:r>
            <a:r>
              <a:rPr lang="en-US" sz="3400" i="1" dirty="0">
                <a:solidFill>
                  <a:schemeClr val="tx1"/>
                </a:solidFill>
                <a:latin typeface="+mj-lt"/>
                <a:ea typeface="Helvetica Neue Condensed" charset="0"/>
                <a:cs typeface="Helvetica Neue Condensed" charset="0"/>
              </a:rPr>
              <a:t>hours</a:t>
            </a:r>
          </a:p>
        </p:txBody>
      </p:sp>
      <p:sp>
        <p:nvSpPr>
          <p:cNvPr id="18" name="Rounded Rectangle 17"/>
          <p:cNvSpPr/>
          <p:nvPr/>
        </p:nvSpPr>
        <p:spPr>
          <a:xfrm>
            <a:off x="2168750" y="8616978"/>
            <a:ext cx="9985149" cy="628991"/>
          </a:xfrm>
          <a:prstGeom prst="roundRect">
            <a:avLst/>
          </a:prstGeom>
          <a:noFill/>
          <a:ln>
            <a:noFill/>
          </a:ln>
          <a:effectLst/>
        </p:spPr>
        <p:style>
          <a:lnRef idx="2">
            <a:schemeClr val="dk1"/>
          </a:lnRef>
          <a:fillRef idx="1">
            <a:schemeClr val="lt1"/>
          </a:fillRef>
          <a:effectRef idx="0">
            <a:schemeClr val="dk1"/>
          </a:effectRef>
          <a:fontRef idx="minor">
            <a:schemeClr val="dk1"/>
          </a:fontRef>
        </p:style>
        <p:txBody>
          <a:bodyPr lIns="0" tIns="0" rIns="0" bIns="0" anchor="t" anchorCtr="0"/>
          <a:lstStyle/>
          <a:p>
            <a:pPr algn="l">
              <a:defRPr/>
            </a:pPr>
            <a:r>
              <a:rPr lang="en-US" sz="3400" i="1" dirty="0" smtClean="0">
                <a:solidFill>
                  <a:schemeClr val="tx1"/>
                </a:solidFill>
                <a:latin typeface="+mj-lt"/>
                <a:ea typeface="Helvetica Neue Condensed" charset="0"/>
                <a:cs typeface="Helvetica Neue Condensed" charset="0"/>
              </a:rPr>
              <a:t>Future Process </a:t>
            </a:r>
            <a:r>
              <a:rPr lang="en-US" sz="3400" i="1" dirty="0">
                <a:solidFill>
                  <a:schemeClr val="tx1"/>
                </a:solidFill>
                <a:latin typeface="+mj-lt"/>
                <a:ea typeface="Helvetica Neue Condensed" charset="0"/>
                <a:cs typeface="Helvetica Neue Condensed" charset="0"/>
              </a:rPr>
              <a:t>– </a:t>
            </a:r>
            <a:r>
              <a:rPr lang="en-US" sz="3400" i="1" dirty="0" err="1">
                <a:solidFill>
                  <a:schemeClr val="tx1"/>
                </a:solidFill>
                <a:latin typeface="+mj-lt"/>
                <a:ea typeface="Helvetica Neue Condensed" charset="0"/>
                <a:cs typeface="Helvetica Neue Condensed" charset="0"/>
              </a:rPr>
              <a:t>Adhoc</a:t>
            </a:r>
            <a:r>
              <a:rPr lang="en-US" sz="3400" i="1" dirty="0">
                <a:solidFill>
                  <a:schemeClr val="tx1"/>
                </a:solidFill>
                <a:latin typeface="+mj-lt"/>
                <a:ea typeface="Helvetica Neue Condensed" charset="0"/>
                <a:cs typeface="Helvetica Neue Condensed" charset="0"/>
              </a:rPr>
              <a:t> Analysis – </a:t>
            </a:r>
            <a:r>
              <a:rPr lang="en-US" sz="3400" i="1" dirty="0" smtClean="0">
                <a:solidFill>
                  <a:schemeClr val="tx1"/>
                </a:solidFill>
                <a:latin typeface="+mj-lt"/>
                <a:ea typeface="Helvetica Neue Condensed" charset="0"/>
                <a:cs typeface="Helvetica Neue Condensed" charset="0"/>
              </a:rPr>
              <a:t>&lt; 30 minutes</a:t>
            </a:r>
            <a:endParaRPr lang="en-US" sz="3400" i="1" dirty="0">
              <a:solidFill>
                <a:schemeClr val="tx1"/>
              </a:solidFill>
              <a:latin typeface="+mj-lt"/>
              <a:ea typeface="Helvetica Neue Condensed" charset="0"/>
              <a:cs typeface="Helvetica Neue Condensed" charset="0"/>
            </a:endParaRPr>
          </a:p>
        </p:txBody>
      </p:sp>
      <p:sp>
        <p:nvSpPr>
          <p:cNvPr id="2" name="TextBox 1"/>
          <p:cNvSpPr txBox="1"/>
          <p:nvPr/>
        </p:nvSpPr>
        <p:spPr>
          <a:xfrm>
            <a:off x="12535382" y="4561847"/>
            <a:ext cx="11027880" cy="3970318"/>
          </a:xfrm>
          <a:prstGeom prst="rect">
            <a:avLst/>
          </a:prstGeom>
          <a:noFill/>
        </p:spPr>
        <p:txBody>
          <a:bodyPr wrap="square" rtlCol="0">
            <a:spAutoFit/>
          </a:bodyPr>
          <a:lstStyle/>
          <a:p>
            <a:pPr marL="466725" indent="-466725" algn="l">
              <a:buFont typeface="Arial" panose="020B0604020202020204" pitchFamily="34" charset="0"/>
              <a:buChar char="•"/>
            </a:pPr>
            <a:r>
              <a:rPr lang="en-US" sz="2800" dirty="0">
                <a:latin typeface="Georgia" panose="02040502050405020303" pitchFamily="18" charset="0"/>
              </a:rPr>
              <a:t>Lack of an integrated architecture and scalable technology infrastructure contributed to data management </a:t>
            </a:r>
            <a:r>
              <a:rPr lang="en-US" sz="2800" dirty="0" smtClean="0">
                <a:latin typeface="Georgia" panose="02040502050405020303" pitchFamily="18" charset="0"/>
              </a:rPr>
              <a:t>challenges</a:t>
            </a:r>
          </a:p>
          <a:p>
            <a:pPr marL="466725" indent="-466725" algn="l">
              <a:buFont typeface="Arial" panose="020B0604020202020204" pitchFamily="34" charset="0"/>
              <a:buChar char="•"/>
            </a:pPr>
            <a:r>
              <a:rPr lang="en-US" sz="2800" dirty="0">
                <a:latin typeface="Georgia" panose="02040502050405020303" pitchFamily="18" charset="0"/>
              </a:rPr>
              <a:t>The business analytics and modeling teams were looking for more self-sufficiency and process </a:t>
            </a:r>
            <a:r>
              <a:rPr lang="en-US" sz="2800" dirty="0" smtClean="0">
                <a:latin typeface="Georgia" panose="02040502050405020303" pitchFamily="18" charset="0"/>
              </a:rPr>
              <a:t>agility</a:t>
            </a:r>
          </a:p>
          <a:p>
            <a:pPr marL="466725" indent="-466725" algn="l">
              <a:buFont typeface="Arial" panose="020B0604020202020204" pitchFamily="34" charset="0"/>
              <a:buChar char="•"/>
            </a:pPr>
            <a:r>
              <a:rPr lang="en-US" sz="2800" dirty="0">
                <a:latin typeface="Georgia" panose="02040502050405020303" pitchFamily="18" charset="0"/>
              </a:rPr>
              <a:t>Lacked program leadership and program management discipline specifically for third party services and solution </a:t>
            </a:r>
            <a:r>
              <a:rPr lang="en-US" sz="2800" dirty="0" smtClean="0">
                <a:latin typeface="Georgia" panose="02040502050405020303" pitchFamily="18" charset="0"/>
              </a:rPr>
              <a:t>providers</a:t>
            </a:r>
          </a:p>
          <a:p>
            <a:pPr marL="466725" indent="-466725" algn="l">
              <a:buFont typeface="Arial" panose="020B0604020202020204" pitchFamily="34" charset="0"/>
              <a:buChar char="•"/>
            </a:pPr>
            <a:r>
              <a:rPr lang="en-US" sz="2800" dirty="0">
                <a:latin typeface="Georgia" panose="02040502050405020303" pitchFamily="18" charset="0"/>
              </a:rPr>
              <a:t>Data Acquisition and management processes lacked a consistent design and architecture and were heavily </a:t>
            </a:r>
            <a:r>
              <a:rPr lang="en-US" sz="2800" dirty="0" err="1">
                <a:latin typeface="Georgia" panose="02040502050405020303" pitchFamily="18" charset="0"/>
              </a:rPr>
              <a:t>siloed</a:t>
            </a:r>
            <a:r>
              <a:rPr lang="en-US" sz="2800" dirty="0">
                <a:latin typeface="Georgia" panose="02040502050405020303" pitchFamily="18" charset="0"/>
              </a:rPr>
              <a:t> on an application – application basis</a:t>
            </a:r>
          </a:p>
        </p:txBody>
      </p:sp>
      <p:sp>
        <p:nvSpPr>
          <p:cNvPr id="3" name="TextBox 2"/>
          <p:cNvSpPr txBox="1"/>
          <p:nvPr/>
        </p:nvSpPr>
        <p:spPr>
          <a:xfrm>
            <a:off x="2002507" y="13071740"/>
            <a:ext cx="20577575" cy="276999"/>
          </a:xfrm>
          <a:prstGeom prst="rect">
            <a:avLst/>
          </a:prstGeom>
          <a:noFill/>
        </p:spPr>
        <p:txBody>
          <a:bodyPr wrap="square" rtlCol="0">
            <a:spAutoFit/>
          </a:bodyPr>
          <a:lstStyle/>
          <a:p>
            <a:pPr algn="l"/>
            <a:r>
              <a:rPr lang="en-US" sz="1200" dirty="0" smtClean="0"/>
              <a:t>Any </a:t>
            </a:r>
            <a:r>
              <a:rPr lang="en-US" sz="1200" dirty="0"/>
              <a:t>trademarks included are trademarks of their respective owners and are not affiliated with, nor endorsed by, PricewaterhouseCoopers LLP, its subsidiaries or affiliates</a:t>
            </a:r>
            <a:r>
              <a:rPr lang="en-US" sz="1200" dirty="0" smtClean="0"/>
              <a:t>.</a:t>
            </a:r>
            <a:endParaRPr lang="en-US" sz="1200" dirty="0"/>
          </a:p>
        </p:txBody>
      </p:sp>
    </p:spTree>
    <p:extLst>
      <p:ext uri="{BB962C8B-B14F-4D97-AF65-F5344CB8AC3E}">
        <p14:creationId xmlns:p14="http://schemas.microsoft.com/office/powerpoint/2010/main" val="140001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956393"/>
            <a:ext cx="21336455" cy="1477328"/>
          </a:xfrm>
        </p:spPr>
        <p:txBody>
          <a:bodyPr anchor="b" anchorCtr="0"/>
          <a:lstStyle/>
          <a:p>
            <a:r>
              <a:rPr lang="en-US" b="1" i="1" dirty="0">
                <a:solidFill>
                  <a:schemeClr val="tx1"/>
                </a:solidFill>
              </a:rPr>
              <a:t>Case Study # 2 – Leading Retail Distribution Company – Trade Promotion Effectiveness</a:t>
            </a:r>
          </a:p>
        </p:txBody>
      </p:sp>
      <p:sp>
        <p:nvSpPr>
          <p:cNvPr id="92" name="Rectangle 91"/>
          <p:cNvSpPr/>
          <p:nvPr/>
        </p:nvSpPr>
        <p:spPr>
          <a:xfrm>
            <a:off x="12535382" y="3504859"/>
            <a:ext cx="11027880" cy="628991"/>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lIns="0" tIns="0" rIns="0" bIns="0" anchor="t" anchorCtr="0"/>
          <a:lstStyle/>
          <a:p>
            <a:pPr algn="l">
              <a:defRPr/>
            </a:pPr>
            <a:r>
              <a:rPr lang="en-US" sz="3200" b="1" dirty="0">
                <a:solidFill>
                  <a:schemeClr val="tx1"/>
                </a:solidFill>
                <a:latin typeface="+mj-lt"/>
                <a:ea typeface="Helvetica Neue Condensed" charset="0"/>
                <a:cs typeface="Helvetica Neue Condensed" charset="0"/>
              </a:rPr>
              <a:t>500k SKU’s, 250k customers, 5k suppliers, 6k Fleets</a:t>
            </a:r>
          </a:p>
        </p:txBody>
      </p:sp>
      <p:pic>
        <p:nvPicPr>
          <p:cNvPr id="9" name="Shape 435"/>
          <p:cNvPicPr preferRelativeResize="0"/>
          <p:nvPr/>
        </p:nvPicPr>
        <p:blipFill>
          <a:blip r:embed="rId2">
            <a:alphaModFix/>
          </a:blip>
          <a:stretch>
            <a:fillRect/>
          </a:stretch>
        </p:blipFill>
        <p:spPr>
          <a:xfrm>
            <a:off x="2267511" y="3592994"/>
            <a:ext cx="9683799" cy="7240658"/>
          </a:xfrm>
          <a:prstGeom prst="rect">
            <a:avLst/>
          </a:prstGeom>
          <a:noFill/>
          <a:ln w="19050">
            <a:solidFill>
              <a:schemeClr val="tx1"/>
            </a:solidFill>
            <a:prstDash val="sysDash"/>
          </a:ln>
        </p:spPr>
      </p:pic>
      <p:grpSp>
        <p:nvGrpSpPr>
          <p:cNvPr id="3" name="Group 2"/>
          <p:cNvGrpSpPr/>
          <p:nvPr/>
        </p:nvGrpSpPr>
        <p:grpSpPr>
          <a:xfrm>
            <a:off x="12523304" y="4399381"/>
            <a:ext cx="11131826" cy="3787905"/>
            <a:chOff x="12523304" y="4399381"/>
            <a:chExt cx="11131826" cy="3787905"/>
          </a:xfrm>
        </p:grpSpPr>
        <p:sp>
          <p:nvSpPr>
            <p:cNvPr id="10" name="Rectangle 9"/>
            <p:cNvSpPr/>
            <p:nvPr/>
          </p:nvSpPr>
          <p:spPr>
            <a:xfrm>
              <a:off x="12535382" y="4399381"/>
              <a:ext cx="11027880" cy="628991"/>
            </a:xfrm>
            <a:prstGeom prst="rect">
              <a:avLst/>
            </a:prstGeom>
            <a:solidFill>
              <a:schemeClr val="tx2"/>
            </a:solidFill>
            <a:ln>
              <a:noFill/>
            </a:ln>
            <a:effectLst/>
          </p:spPr>
          <p:style>
            <a:lnRef idx="2">
              <a:schemeClr val="dk1"/>
            </a:lnRef>
            <a:fillRef idx="1">
              <a:schemeClr val="lt1"/>
            </a:fillRef>
            <a:effectRef idx="0">
              <a:schemeClr val="dk1"/>
            </a:effectRef>
            <a:fontRef idx="minor">
              <a:schemeClr val="dk1"/>
            </a:fontRef>
          </p:style>
          <p:txBody>
            <a:bodyPr lIns="182880" tIns="27432" rIns="45720" bIns="27432" anchor="ctr" anchorCtr="0"/>
            <a:lstStyle/>
            <a:p>
              <a:pPr algn="l">
                <a:defRPr/>
              </a:pPr>
              <a:r>
                <a:rPr lang="en-US" sz="3200" b="1" dirty="0">
                  <a:solidFill>
                    <a:schemeClr val="tx1"/>
                  </a:solidFill>
                  <a:latin typeface="+mj-lt"/>
                  <a:ea typeface="Helvetica Neue Condensed" charset="0"/>
                  <a:cs typeface="Helvetica Neue Condensed" charset="0"/>
                </a:rPr>
                <a:t>Current State</a:t>
              </a:r>
            </a:p>
          </p:txBody>
        </p:sp>
        <p:sp>
          <p:nvSpPr>
            <p:cNvPr id="2" name="Rectangle 1"/>
            <p:cNvSpPr/>
            <p:nvPr/>
          </p:nvSpPr>
          <p:spPr>
            <a:xfrm>
              <a:off x="12523304" y="5171076"/>
              <a:ext cx="11131826" cy="3016210"/>
            </a:xfrm>
            <a:prstGeom prst="rect">
              <a:avLst/>
            </a:prstGeom>
          </p:spPr>
          <p:txBody>
            <a:bodyPr wrap="square">
              <a:spAutoFit/>
            </a:bodyPr>
            <a:lstStyle/>
            <a:p>
              <a:pPr marL="457200" lvl="0" indent="-457200" algn="l" rtl="0">
                <a:spcAft>
                  <a:spcPts val="600"/>
                </a:spcAft>
                <a:buSzPct val="100000"/>
                <a:buFont typeface="Arial" panose="020B0604020202020204" pitchFamily="34" charset="0"/>
                <a:buChar char="•"/>
              </a:pPr>
              <a:r>
                <a:rPr lang="en" sz="3000" kern="1200" dirty="0" smtClean="0">
                  <a:solidFill>
                    <a:schemeClr val="tx1"/>
                  </a:solidFill>
                  <a:latin typeface="+mj-lt"/>
                  <a:ea typeface="Helvetica Neue" charset="0"/>
                  <a:cs typeface="Helvetica Neue" charset="0"/>
                  <a:sym typeface="Georgia"/>
                </a:rPr>
                <a:t>On-premise, rigid infrastructure with serial data processing and limited capacity</a:t>
              </a:r>
            </a:p>
            <a:p>
              <a:pPr marL="457200" lvl="0" indent="-457200" algn="l" rtl="0">
                <a:spcAft>
                  <a:spcPts val="600"/>
                </a:spcAft>
                <a:buSzPct val="100000"/>
                <a:buFont typeface="Arial" panose="020B0604020202020204" pitchFamily="34" charset="0"/>
                <a:buChar char="•"/>
              </a:pPr>
              <a:r>
                <a:rPr lang="en" sz="3000" kern="1200" dirty="0" smtClean="0">
                  <a:solidFill>
                    <a:schemeClr val="tx1"/>
                  </a:solidFill>
                  <a:latin typeface="+mj-lt"/>
                  <a:ea typeface="Helvetica Neue" charset="0"/>
                  <a:cs typeface="Helvetica Neue" charset="0"/>
                  <a:sym typeface="Georgia"/>
                </a:rPr>
                <a:t>Delayed data availability reducing applicability to impactful business decisions </a:t>
              </a:r>
            </a:p>
            <a:p>
              <a:pPr marL="457200" lvl="0" indent="-457200" algn="l" rtl="0">
                <a:spcAft>
                  <a:spcPts val="600"/>
                </a:spcAft>
                <a:buSzPct val="100000"/>
                <a:buFont typeface="Arial" panose="020B0604020202020204" pitchFamily="34" charset="0"/>
                <a:buChar char="•"/>
              </a:pPr>
              <a:r>
                <a:rPr lang="en" sz="3000" kern="1200" dirty="0" smtClean="0">
                  <a:solidFill>
                    <a:schemeClr val="tx1"/>
                  </a:solidFill>
                  <a:latin typeface="+mj-lt"/>
                  <a:ea typeface="Helvetica Neue" charset="0"/>
                  <a:cs typeface="Helvetica Neue" charset="0"/>
                  <a:sym typeface="Georgia"/>
                </a:rPr>
                <a:t>No integration with 3rd party data is causing pain points with vendor collaboration and data access</a:t>
              </a:r>
              <a:endParaRPr lang="en" sz="3000" kern="1200" dirty="0">
                <a:solidFill>
                  <a:schemeClr val="tx1"/>
                </a:solidFill>
                <a:latin typeface="+mj-lt"/>
                <a:ea typeface="Helvetica Neue" charset="0"/>
                <a:cs typeface="Helvetica Neue" charset="0"/>
                <a:sym typeface="Georgia"/>
              </a:endParaRPr>
            </a:p>
          </p:txBody>
        </p:sp>
      </p:grpSp>
      <p:grpSp>
        <p:nvGrpSpPr>
          <p:cNvPr id="4" name="Group 3"/>
          <p:cNvGrpSpPr/>
          <p:nvPr/>
        </p:nvGrpSpPr>
        <p:grpSpPr>
          <a:xfrm>
            <a:off x="12523304" y="8394911"/>
            <a:ext cx="11131826" cy="3787905"/>
            <a:chOff x="12523304" y="8394911"/>
            <a:chExt cx="11131826" cy="3787905"/>
          </a:xfrm>
        </p:grpSpPr>
        <p:sp>
          <p:nvSpPr>
            <p:cNvPr id="12" name="Rectangle 11"/>
            <p:cNvSpPr/>
            <p:nvPr/>
          </p:nvSpPr>
          <p:spPr>
            <a:xfrm>
              <a:off x="12535382" y="8394911"/>
              <a:ext cx="11027880" cy="628991"/>
            </a:xfrm>
            <a:prstGeom prst="rect">
              <a:avLst/>
            </a:prstGeom>
            <a:solidFill>
              <a:schemeClr val="tx2"/>
            </a:solidFill>
            <a:ln>
              <a:noFill/>
            </a:ln>
            <a:effectLst/>
          </p:spPr>
          <p:style>
            <a:lnRef idx="2">
              <a:schemeClr val="dk1"/>
            </a:lnRef>
            <a:fillRef idx="1">
              <a:schemeClr val="lt1"/>
            </a:fillRef>
            <a:effectRef idx="0">
              <a:schemeClr val="dk1"/>
            </a:effectRef>
            <a:fontRef idx="minor">
              <a:schemeClr val="dk1"/>
            </a:fontRef>
          </p:style>
          <p:txBody>
            <a:bodyPr lIns="182880" tIns="27432" rIns="45720" bIns="27432" anchor="ctr" anchorCtr="0"/>
            <a:lstStyle/>
            <a:p>
              <a:pPr algn="l">
                <a:defRPr/>
              </a:pPr>
              <a:r>
                <a:rPr lang="en-US" sz="3200" b="1" dirty="0">
                  <a:solidFill>
                    <a:schemeClr val="tx1"/>
                  </a:solidFill>
                  <a:latin typeface="+mj-lt"/>
                  <a:ea typeface="Helvetica Neue Condensed" charset="0"/>
                  <a:cs typeface="Helvetica Neue Condensed" charset="0"/>
                </a:rPr>
                <a:t>Future State</a:t>
              </a:r>
            </a:p>
          </p:txBody>
        </p:sp>
        <p:sp>
          <p:nvSpPr>
            <p:cNvPr id="13" name="Rectangle 12"/>
            <p:cNvSpPr/>
            <p:nvPr/>
          </p:nvSpPr>
          <p:spPr>
            <a:xfrm>
              <a:off x="12523304" y="9166606"/>
              <a:ext cx="11131826" cy="3016210"/>
            </a:xfrm>
            <a:prstGeom prst="rect">
              <a:avLst/>
            </a:prstGeom>
          </p:spPr>
          <p:txBody>
            <a:bodyPr wrap="square">
              <a:spAutoFit/>
            </a:bodyPr>
            <a:lstStyle/>
            <a:p>
              <a:pPr marL="457200" lvl="0" indent="-457200" algn="l" rtl="0">
                <a:spcAft>
                  <a:spcPts val="600"/>
                </a:spcAft>
                <a:buSzPct val="100000"/>
                <a:buFont typeface="Arial" panose="020B0604020202020204" pitchFamily="34" charset="0"/>
                <a:buChar char="•"/>
              </a:pPr>
              <a:r>
                <a:rPr lang="en-US" sz="3000" kern="1200" dirty="0">
                  <a:solidFill>
                    <a:schemeClr val="tx1"/>
                  </a:solidFill>
                  <a:latin typeface="+mj-lt"/>
                  <a:ea typeface="Helvetica Neue" charset="0"/>
                  <a:cs typeface="Helvetica Neue" charset="0"/>
                  <a:sym typeface="Georgia"/>
                </a:rPr>
                <a:t>Flexible, scalable, cloud-based infrastructure enabling multi-stream data processing</a:t>
              </a:r>
            </a:p>
            <a:p>
              <a:pPr marL="457200" lvl="0" indent="-457200" algn="l" rtl="0">
                <a:spcAft>
                  <a:spcPts val="600"/>
                </a:spcAft>
                <a:buSzPct val="100000"/>
                <a:buFont typeface="Arial" panose="020B0604020202020204" pitchFamily="34" charset="0"/>
                <a:buChar char="•"/>
              </a:pPr>
              <a:r>
                <a:rPr lang="en-US" sz="3000" kern="1200" dirty="0">
                  <a:solidFill>
                    <a:schemeClr val="tx1"/>
                  </a:solidFill>
                  <a:latin typeface="+mj-lt"/>
                  <a:ea typeface="Helvetica Neue" charset="0"/>
                  <a:cs typeface="Helvetica Neue" charset="0"/>
                  <a:sym typeface="Georgia"/>
                </a:rPr>
                <a:t>Near real-time data availability via Apache Spark data processing providing valuable insights for decision making</a:t>
              </a:r>
            </a:p>
            <a:p>
              <a:pPr marL="457200" lvl="0" indent="-457200" algn="l" rtl="0">
                <a:spcAft>
                  <a:spcPts val="600"/>
                </a:spcAft>
                <a:buSzPct val="100000"/>
                <a:buFont typeface="Arial" panose="020B0604020202020204" pitchFamily="34" charset="0"/>
                <a:buChar char="•"/>
              </a:pPr>
              <a:r>
                <a:rPr lang="en-US" sz="3000" kern="1200" dirty="0">
                  <a:solidFill>
                    <a:schemeClr val="tx1"/>
                  </a:solidFill>
                  <a:latin typeface="+mj-lt"/>
                  <a:ea typeface="Helvetica Neue" charset="0"/>
                  <a:cs typeface="Helvetica Neue" charset="0"/>
                  <a:sym typeface="Georgia"/>
                </a:rPr>
                <a:t>Easily supported visualization and reporting platforms accessible by internal and vendors with simple access controls</a:t>
              </a:r>
            </a:p>
          </p:txBody>
        </p:sp>
      </p:grpSp>
      <p:cxnSp>
        <p:nvCxnSpPr>
          <p:cNvPr id="14" name="Straight Connector 13"/>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002507" y="12717181"/>
            <a:ext cx="20577575" cy="276999"/>
          </a:xfrm>
          <a:prstGeom prst="rect">
            <a:avLst/>
          </a:prstGeom>
          <a:noFill/>
        </p:spPr>
        <p:txBody>
          <a:bodyPr wrap="square" rtlCol="0">
            <a:spAutoFit/>
          </a:bodyPr>
          <a:lstStyle/>
          <a:p>
            <a:pPr algn="l"/>
            <a:r>
              <a:rPr lang="en-US" sz="1200" dirty="0" smtClean="0"/>
              <a:t>Any </a:t>
            </a:r>
            <a:r>
              <a:rPr lang="en-US" sz="1200" dirty="0"/>
              <a:t>trademarks included are trademarks of their respective owners and are not affiliated with, nor endorsed by, PricewaterhouseCoopers LLP, its subsidiaries or affiliates</a:t>
            </a:r>
            <a:r>
              <a:rPr lang="en-US" sz="1200" dirty="0" smtClean="0"/>
              <a:t>.</a:t>
            </a:r>
            <a:endParaRPr lang="en-US" sz="1200" dirty="0"/>
          </a:p>
        </p:txBody>
      </p:sp>
    </p:spTree>
    <p:extLst>
      <p:ext uri="{BB962C8B-B14F-4D97-AF65-F5344CB8AC3E}">
        <p14:creationId xmlns:p14="http://schemas.microsoft.com/office/powerpoint/2010/main" val="23400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956393"/>
            <a:ext cx="21336455" cy="1477328"/>
          </a:xfrm>
        </p:spPr>
        <p:txBody>
          <a:bodyPr anchor="b" anchorCtr="0"/>
          <a:lstStyle/>
          <a:p>
            <a:r>
              <a:rPr lang="en-US" b="1" i="1" dirty="0">
                <a:solidFill>
                  <a:schemeClr val="tx1"/>
                </a:solidFill>
              </a:rPr>
              <a:t>How is PwC Creating Awareness and Driving Adoption in the Market</a:t>
            </a:r>
          </a:p>
        </p:txBody>
      </p:sp>
      <p:cxnSp>
        <p:nvCxnSpPr>
          <p:cNvPr id="12" name="Straight Connector 11"/>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26807" y="3584373"/>
            <a:ext cx="7682303" cy="5324535"/>
          </a:xfrm>
          <a:prstGeom prst="rect">
            <a:avLst/>
          </a:prstGeom>
          <a:noFill/>
        </p:spPr>
        <p:txBody>
          <a:bodyPr wrap="square" rtlCol="0">
            <a:spAutoFit/>
          </a:bodyPr>
          <a:lstStyle/>
          <a:p>
            <a:pPr algn="l"/>
            <a:r>
              <a:rPr lang="en-US" sz="3400" b="1" dirty="0" smtClean="0">
                <a:latin typeface="+mj-lt"/>
              </a:rPr>
              <a:t>Thought Leadership </a:t>
            </a:r>
            <a:r>
              <a:rPr lang="en-US" sz="3400" b="1" dirty="0">
                <a:latin typeface="+mj-lt"/>
              </a:rPr>
              <a:t>/</a:t>
            </a:r>
            <a:r>
              <a:rPr lang="en-US" sz="3400" b="1" dirty="0" smtClean="0">
                <a:latin typeface="+mj-lt"/>
              </a:rPr>
              <a:t> </a:t>
            </a:r>
            <a:r>
              <a:rPr lang="en-US" sz="3400" b="1" dirty="0">
                <a:latin typeface="+mj-lt"/>
              </a:rPr>
              <a:t>I</a:t>
            </a:r>
            <a:r>
              <a:rPr lang="en-US" sz="3400" b="1" dirty="0" smtClean="0">
                <a:latin typeface="+mj-lt"/>
              </a:rPr>
              <a:t>ndependent </a:t>
            </a:r>
            <a:r>
              <a:rPr lang="en-US" sz="3400" b="1" dirty="0">
                <a:latin typeface="+mj-lt"/>
              </a:rPr>
              <a:t>R</a:t>
            </a:r>
            <a:r>
              <a:rPr lang="en-US" sz="3400" b="1" dirty="0" smtClean="0">
                <a:latin typeface="+mj-lt"/>
              </a:rPr>
              <a:t>esearch</a:t>
            </a:r>
          </a:p>
          <a:p>
            <a:pPr marL="685800" indent="-685800" algn="l">
              <a:buFont typeface="Arial" panose="020B0604020202020204" pitchFamily="34" charset="0"/>
              <a:buChar char="•"/>
            </a:pPr>
            <a:endParaRPr lang="en-US" sz="3400" dirty="0">
              <a:latin typeface="+mj-lt"/>
            </a:endParaRPr>
          </a:p>
          <a:p>
            <a:pPr algn="l"/>
            <a:endParaRPr lang="en-US" sz="3400" dirty="0" smtClean="0">
              <a:latin typeface="+mj-lt"/>
            </a:endParaRPr>
          </a:p>
          <a:p>
            <a:pPr algn="l"/>
            <a:endParaRPr lang="en-US" sz="3400" dirty="0" smtClean="0">
              <a:latin typeface="+mj-lt"/>
            </a:endParaRPr>
          </a:p>
          <a:p>
            <a:pPr marL="685800" indent="-685800" algn="l">
              <a:buFont typeface="Arial" panose="020B0604020202020204" pitchFamily="34" charset="0"/>
              <a:buChar char="•"/>
            </a:pPr>
            <a:endParaRPr lang="en-US" sz="3400" dirty="0">
              <a:latin typeface="+mj-lt"/>
            </a:endParaRPr>
          </a:p>
          <a:p>
            <a:pPr marL="685800" indent="-685800" algn="l">
              <a:buFont typeface="Arial" panose="020B0604020202020204" pitchFamily="34" charset="0"/>
              <a:buChar char="•"/>
            </a:pPr>
            <a:endParaRPr lang="en-US" sz="3400" dirty="0" smtClean="0">
              <a:latin typeface="+mj-lt"/>
            </a:endParaRPr>
          </a:p>
          <a:p>
            <a:pPr marL="685800" indent="-685800" algn="l">
              <a:buFont typeface="Arial" panose="020B0604020202020204" pitchFamily="34" charset="0"/>
              <a:buChar char="•"/>
            </a:pPr>
            <a:endParaRPr lang="en-US" sz="3400" dirty="0">
              <a:latin typeface="+mj-lt"/>
            </a:endParaRPr>
          </a:p>
          <a:p>
            <a:pPr marL="685800" indent="-685800" algn="l">
              <a:buFont typeface="Arial" panose="020B0604020202020204" pitchFamily="34" charset="0"/>
              <a:buChar char="•"/>
            </a:pPr>
            <a:endParaRPr lang="en-US" sz="3400" dirty="0">
              <a:latin typeface="+mj-lt"/>
            </a:endParaRPr>
          </a:p>
          <a:p>
            <a:pPr marL="685800" indent="-685800" algn="l">
              <a:buFont typeface="Arial" panose="020B0604020202020204" pitchFamily="34" charset="0"/>
              <a:buChar char="•"/>
            </a:pPr>
            <a:endParaRPr lang="en-US" sz="3400" dirty="0" smtClean="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513" y="5014521"/>
            <a:ext cx="2534104" cy="3200400"/>
          </a:xfrm>
          <a:prstGeom prst="rect">
            <a:avLst/>
          </a:prstGeom>
          <a:ln>
            <a:solidFill>
              <a:schemeClr val="tx1">
                <a:lumMod val="50000"/>
                <a:lumOff val="50000"/>
              </a:schemeClr>
            </a:solidFill>
          </a:ln>
          <a:effectLst>
            <a:innerShdw blurRad="63500" dist="50800" dir="2700000">
              <a:prstClr val="black">
                <a:alpha val="50000"/>
              </a:prstClr>
            </a:inn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993" y="4992227"/>
            <a:ext cx="2483253" cy="3200400"/>
          </a:xfrm>
          <a:prstGeom prst="rect">
            <a:avLst/>
          </a:prstGeom>
          <a:ln>
            <a:solidFill>
              <a:schemeClr val="tx1">
                <a:lumMod val="50000"/>
                <a:lumOff val="50000"/>
              </a:schemeClr>
            </a:solidFill>
          </a:ln>
          <a:effectLst>
            <a:innerShdw blurRad="63500" dist="50800" dir="2700000">
              <a:prstClr val="black">
                <a:alpha val="50000"/>
              </a:prstClr>
            </a:innerShdw>
          </a:effec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6170" y="8607937"/>
            <a:ext cx="2485113" cy="3200400"/>
          </a:xfrm>
          <a:prstGeom prst="rect">
            <a:avLst/>
          </a:prstGeom>
          <a:ln>
            <a:solidFill>
              <a:schemeClr val="tx1">
                <a:lumMod val="50000"/>
                <a:lumOff val="50000"/>
              </a:schemeClr>
            </a:solidFill>
          </a:ln>
          <a:effectLst>
            <a:innerShdw blurRad="63500" dist="50800" dir="2700000">
              <a:prstClr val="black">
                <a:alpha val="50000"/>
              </a:prstClr>
            </a:innerShdw>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1991" y="8607938"/>
            <a:ext cx="2469697" cy="3200400"/>
          </a:xfrm>
          <a:prstGeom prst="rect">
            <a:avLst/>
          </a:prstGeom>
          <a:ln>
            <a:solidFill>
              <a:schemeClr val="tx1">
                <a:lumMod val="50000"/>
                <a:lumOff val="50000"/>
              </a:schemeClr>
            </a:solidFill>
          </a:ln>
          <a:effectLst>
            <a:innerShdw blurRad="63500" dist="50800" dir="2700000">
              <a:prstClr val="black">
                <a:alpha val="50000"/>
              </a:prstClr>
            </a:innerShdw>
          </a:effectLst>
        </p:spPr>
      </p:pic>
      <p:sp>
        <p:nvSpPr>
          <p:cNvPr id="10" name="TextBox 9"/>
          <p:cNvSpPr txBox="1"/>
          <p:nvPr/>
        </p:nvSpPr>
        <p:spPr>
          <a:xfrm>
            <a:off x="12754837" y="4035349"/>
            <a:ext cx="10929356" cy="4278094"/>
          </a:xfrm>
          <a:prstGeom prst="rect">
            <a:avLst/>
          </a:prstGeom>
          <a:noFill/>
        </p:spPr>
        <p:txBody>
          <a:bodyPr wrap="square" rtlCol="0">
            <a:spAutoFit/>
          </a:bodyPr>
          <a:lstStyle/>
          <a:p>
            <a:pPr algn="l"/>
            <a:r>
              <a:rPr lang="en-US" sz="3400" b="1" dirty="0" smtClean="0">
                <a:latin typeface="+mj-lt"/>
              </a:rPr>
              <a:t>Strategic Alliances</a:t>
            </a:r>
          </a:p>
          <a:p>
            <a:pPr marL="457200" indent="-457200" algn="l">
              <a:buFont typeface="Arial" panose="020B0604020202020204" pitchFamily="34" charset="0"/>
              <a:buChar char="•"/>
            </a:pPr>
            <a:r>
              <a:rPr lang="en-US" sz="3400" dirty="0" smtClean="0">
                <a:latin typeface="+mj-lt"/>
              </a:rPr>
              <a:t>Google</a:t>
            </a:r>
          </a:p>
          <a:p>
            <a:pPr marL="457200" indent="-457200" algn="l">
              <a:buFont typeface="Arial" panose="020B0604020202020204" pitchFamily="34" charset="0"/>
              <a:buChar char="•"/>
            </a:pPr>
            <a:r>
              <a:rPr lang="en-US" sz="3400" dirty="0" smtClean="0">
                <a:latin typeface="+mj-lt"/>
              </a:rPr>
              <a:t>Microsoft</a:t>
            </a:r>
          </a:p>
          <a:p>
            <a:pPr marL="457200" indent="-457200" algn="l">
              <a:buFont typeface="Arial" panose="020B0604020202020204" pitchFamily="34" charset="0"/>
              <a:buChar char="•"/>
            </a:pPr>
            <a:r>
              <a:rPr lang="en-US" sz="3400" dirty="0" smtClean="0">
                <a:latin typeface="+mj-lt"/>
              </a:rPr>
              <a:t>Oracle</a:t>
            </a:r>
          </a:p>
          <a:p>
            <a:pPr marL="457200" indent="-457200" algn="l">
              <a:buFont typeface="Arial" panose="020B0604020202020204" pitchFamily="34" charset="0"/>
              <a:buChar char="•"/>
            </a:pPr>
            <a:r>
              <a:rPr lang="en-US" sz="3400" dirty="0" smtClean="0">
                <a:latin typeface="+mj-lt"/>
              </a:rPr>
              <a:t>SAP</a:t>
            </a:r>
          </a:p>
          <a:p>
            <a:pPr algn="l"/>
            <a:endParaRPr lang="en-US" sz="3400" dirty="0" smtClean="0">
              <a:latin typeface="+mj-lt"/>
            </a:endParaRPr>
          </a:p>
          <a:p>
            <a:pPr algn="l"/>
            <a:endParaRPr lang="en-US" sz="3400" dirty="0" smtClean="0">
              <a:latin typeface="+mj-lt"/>
            </a:endParaRPr>
          </a:p>
          <a:p>
            <a:pPr algn="l"/>
            <a:r>
              <a:rPr lang="en-US" sz="3400" b="1" dirty="0" smtClean="0">
                <a:latin typeface="+mj-lt"/>
              </a:rPr>
              <a:t>Data &amp; Analytics @Scale - Client </a:t>
            </a:r>
            <a:r>
              <a:rPr lang="en-US" sz="3400" b="1" dirty="0">
                <a:latin typeface="+mj-lt"/>
              </a:rPr>
              <a:t>D</a:t>
            </a:r>
            <a:r>
              <a:rPr lang="en-US" sz="3400" b="1" dirty="0" smtClean="0">
                <a:latin typeface="+mj-lt"/>
              </a:rPr>
              <a:t>elivery</a:t>
            </a:r>
            <a:endParaRPr lang="en-US" sz="3400" b="1" dirty="0">
              <a:latin typeface="+mj-lt"/>
            </a:endParaRPr>
          </a:p>
        </p:txBody>
      </p:sp>
      <p:pic>
        <p:nvPicPr>
          <p:cNvPr id="2" name="Picture 1"/>
          <p:cNvPicPr>
            <a:picLocks noChangeAspect="1"/>
          </p:cNvPicPr>
          <p:nvPr/>
        </p:nvPicPr>
        <p:blipFill>
          <a:blip r:embed="rId6"/>
          <a:stretch>
            <a:fillRect/>
          </a:stretch>
        </p:blipFill>
        <p:spPr>
          <a:xfrm>
            <a:off x="12895034" y="8313443"/>
            <a:ext cx="7769500" cy="4077610"/>
          </a:xfrm>
          <a:prstGeom prst="rect">
            <a:avLst/>
          </a:prstGeom>
        </p:spPr>
      </p:pic>
    </p:spTree>
    <p:extLst>
      <p:ext uri="{BB962C8B-B14F-4D97-AF65-F5344CB8AC3E}">
        <p14:creationId xmlns:p14="http://schemas.microsoft.com/office/powerpoint/2010/main" val="238881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807" y="1695057"/>
            <a:ext cx="21336455" cy="738664"/>
          </a:xfrm>
        </p:spPr>
        <p:txBody>
          <a:bodyPr/>
          <a:lstStyle/>
          <a:p>
            <a:r>
              <a:rPr lang="en-US" b="1" i="1" dirty="0">
                <a:solidFill>
                  <a:schemeClr val="tx1"/>
                </a:solidFill>
              </a:rPr>
              <a:t>Closing Thoughts</a:t>
            </a:r>
            <a:r>
              <a:rPr lang="en-US" b="1" i="1" dirty="0" smtClean="0">
                <a:solidFill>
                  <a:schemeClr val="tx1"/>
                </a:solidFill>
              </a:rPr>
              <a:t>…....</a:t>
            </a:r>
            <a:endParaRPr lang="en-US" b="1" i="1" dirty="0">
              <a:solidFill>
                <a:schemeClr val="tx1"/>
              </a:solidFill>
            </a:endParaRPr>
          </a:p>
        </p:txBody>
      </p:sp>
      <p:sp>
        <p:nvSpPr>
          <p:cNvPr id="3" name="Content Placeholder 2"/>
          <p:cNvSpPr>
            <a:spLocks noGrp="1"/>
          </p:cNvSpPr>
          <p:nvPr>
            <p:ph idx="1"/>
          </p:nvPr>
        </p:nvSpPr>
        <p:spPr>
          <a:xfrm>
            <a:off x="2226807" y="3504859"/>
            <a:ext cx="21336456" cy="6771084"/>
          </a:xfrm>
        </p:spPr>
        <p:txBody>
          <a:bodyPr/>
          <a:lstStyle/>
          <a:p>
            <a:pPr marL="457200" indent="-457200">
              <a:spcAft>
                <a:spcPts val="2400"/>
              </a:spcAft>
              <a:buFont typeface="Arial" panose="020B0604020202020204" pitchFamily="34" charset="0"/>
              <a:buChar char="•"/>
            </a:pPr>
            <a:r>
              <a:rPr lang="en-US" sz="4000" dirty="0">
                <a:solidFill>
                  <a:schemeClr val="tx1"/>
                </a:solidFill>
              </a:rPr>
              <a:t>We believe external market forces will propel enterprises to embrace the </a:t>
            </a:r>
            <a:r>
              <a:rPr lang="en-US" sz="4000" b="1" i="1" dirty="0">
                <a:solidFill>
                  <a:schemeClr val="tx2"/>
                </a:solidFill>
              </a:rPr>
              <a:t>Data Lake</a:t>
            </a:r>
            <a:r>
              <a:rPr lang="en-US" sz="4000" dirty="0"/>
              <a:t> </a:t>
            </a:r>
            <a:r>
              <a:rPr lang="en-US" sz="4000" dirty="0">
                <a:solidFill>
                  <a:schemeClr val="tx1"/>
                </a:solidFill>
              </a:rPr>
              <a:t>as a foundation of their data, analytics and emerging technology </a:t>
            </a:r>
            <a:r>
              <a:rPr lang="en-US" sz="4000" dirty="0" smtClean="0">
                <a:solidFill>
                  <a:schemeClr val="tx1"/>
                </a:solidFill>
              </a:rPr>
              <a:t>strategies</a:t>
            </a:r>
            <a:endParaRPr lang="en-US" sz="4000" dirty="0">
              <a:solidFill>
                <a:schemeClr val="tx1"/>
              </a:solidFill>
            </a:endParaRPr>
          </a:p>
          <a:p>
            <a:pPr marL="457200" indent="-457200">
              <a:spcAft>
                <a:spcPts val="2400"/>
              </a:spcAft>
              <a:buFont typeface="Arial" panose="020B0604020202020204" pitchFamily="34" charset="0"/>
              <a:buChar char="•"/>
            </a:pPr>
            <a:r>
              <a:rPr lang="en-US" sz="4000" dirty="0">
                <a:solidFill>
                  <a:schemeClr val="tx1"/>
                </a:solidFill>
              </a:rPr>
              <a:t>Although barriers remain for adoption by mainstream enterprises, there are ample opportunities for innovation and acceleration by </a:t>
            </a:r>
            <a:r>
              <a:rPr lang="en-US" sz="4000" b="1" i="1" dirty="0">
                <a:solidFill>
                  <a:schemeClr val="tx2"/>
                </a:solidFill>
              </a:rPr>
              <a:t>abstracting sophistication with simplicity and superior end user experience</a:t>
            </a:r>
          </a:p>
          <a:p>
            <a:pPr marL="457200" indent="-457200">
              <a:spcAft>
                <a:spcPts val="2400"/>
              </a:spcAft>
              <a:buFont typeface="Arial" panose="020B0604020202020204" pitchFamily="34" charset="0"/>
              <a:buChar char="•"/>
            </a:pPr>
            <a:r>
              <a:rPr lang="en-US" sz="4000" b="1" dirty="0" smtClean="0">
                <a:solidFill>
                  <a:schemeClr val="tx1"/>
                </a:solidFill>
              </a:rPr>
              <a:t>Enterprises should follow </a:t>
            </a:r>
            <a:r>
              <a:rPr lang="en-US" sz="4000" b="1" i="1" dirty="0" smtClean="0">
                <a:solidFill>
                  <a:schemeClr val="tx2"/>
                </a:solidFill>
              </a:rPr>
              <a:t>4 core tenets*</a:t>
            </a:r>
            <a:r>
              <a:rPr lang="en-US" sz="4000" dirty="0" smtClean="0"/>
              <a:t> </a:t>
            </a:r>
            <a:r>
              <a:rPr lang="en-US" sz="4000" b="1" dirty="0" smtClean="0">
                <a:solidFill>
                  <a:schemeClr val="tx1"/>
                </a:solidFill>
              </a:rPr>
              <a:t>while developing their Next Generation Information Architecture Platform</a:t>
            </a:r>
          </a:p>
          <a:p>
            <a:pPr marL="457200" indent="-457200">
              <a:spcAft>
                <a:spcPts val="2400"/>
              </a:spcAft>
              <a:buFont typeface="Arial" panose="020B0604020202020204" pitchFamily="34" charset="0"/>
              <a:buChar char="•"/>
            </a:pPr>
            <a:r>
              <a:rPr lang="en-US" sz="4000" b="1" dirty="0" smtClean="0">
                <a:solidFill>
                  <a:schemeClr val="tx1"/>
                </a:solidFill>
              </a:rPr>
              <a:t>Keep </a:t>
            </a:r>
            <a:r>
              <a:rPr lang="en-US" sz="4000" b="1" dirty="0">
                <a:solidFill>
                  <a:schemeClr val="tx1"/>
                </a:solidFill>
              </a:rPr>
              <a:t>the </a:t>
            </a:r>
            <a:r>
              <a:rPr lang="en-US" sz="4000" b="1" i="1" dirty="0">
                <a:solidFill>
                  <a:schemeClr val="tx2"/>
                </a:solidFill>
              </a:rPr>
              <a:t>5 step strategic ‘capability driven’ approach</a:t>
            </a:r>
            <a:r>
              <a:rPr lang="en-US" sz="4000" dirty="0"/>
              <a:t> </a:t>
            </a:r>
            <a:r>
              <a:rPr lang="en-US" sz="4000" dirty="0" smtClean="0">
                <a:solidFill>
                  <a:schemeClr val="tx1"/>
                </a:solidFill>
              </a:rPr>
              <a:t>in mind!!</a:t>
            </a:r>
          </a:p>
          <a:p>
            <a:pPr marL="457200" indent="-457200">
              <a:spcAft>
                <a:spcPts val="2400"/>
              </a:spcAft>
              <a:buFont typeface="Arial" panose="020B0604020202020204" pitchFamily="34" charset="0"/>
              <a:buChar char="•"/>
            </a:pPr>
            <a:r>
              <a:rPr lang="en-US" sz="4000" b="1" dirty="0" smtClean="0">
                <a:solidFill>
                  <a:schemeClr val="tx1"/>
                </a:solidFill>
              </a:rPr>
              <a:t>Thanks for attending the session – </a:t>
            </a:r>
            <a:r>
              <a:rPr lang="en-US" sz="4000" dirty="0" smtClean="0">
                <a:solidFill>
                  <a:schemeClr val="tx1"/>
                </a:solidFill>
              </a:rPr>
              <a:t>please contact us with any questions!</a:t>
            </a:r>
            <a:endParaRPr lang="en-US" sz="4000" dirty="0">
              <a:solidFill>
                <a:schemeClr val="tx1"/>
              </a:solidFill>
            </a:endParaRPr>
          </a:p>
        </p:txBody>
      </p:sp>
      <p:cxnSp>
        <p:nvCxnSpPr>
          <p:cNvPr id="4" name="Straight Connector 3"/>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48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3">
                                            <p:txEl>
                                              <p:pRg st="1" end="1"/>
                                            </p:txEl>
                                          </p:spTgt>
                                        </p:tgtEl>
                                      </p:cBhvr>
                                    </p:animEffect>
                                    <p:animScale>
                                      <p:cBhvr>
                                        <p:cTn id="11" dur="250" autoRev="1" fill="hold"/>
                                        <p:tgtEl>
                                          <p:spTgt spid="3">
                                            <p:txEl>
                                              <p:pRg st="1" end="1"/>
                                            </p:txEl>
                                          </p:spTgt>
                                        </p:tgtEl>
                                      </p:cBhvr>
                                      <p:by x="105000" y="105000"/>
                                    </p:animScale>
                                  </p:childTnLst>
                                </p:cTn>
                              </p:par>
                            </p:childTnLst>
                          </p:cTn>
                        </p:par>
                        <p:par>
                          <p:cTn id="12" fill="hold">
                            <p:stCondLst>
                              <p:cond delay="1000"/>
                            </p:stCondLst>
                            <p:childTnLst>
                              <p:par>
                                <p:cTn id="13" presetID="26" presetClass="emph" presetSubtype="0" fill="hold" grpId="0" nodeType="afterEffect">
                                  <p:stCondLst>
                                    <p:cond delay="0"/>
                                  </p:stCondLst>
                                  <p:childTnLst>
                                    <p:animEffect transition="out" filter="fade">
                                      <p:cBhvr>
                                        <p:cTn id="14" dur="500" tmFilter="0, 0; .2, .5; .8, .5; 1, 0"/>
                                        <p:tgtEl>
                                          <p:spTgt spid="3">
                                            <p:txEl>
                                              <p:pRg st="2" end="2"/>
                                            </p:txEl>
                                          </p:spTgt>
                                        </p:tgtEl>
                                      </p:cBhvr>
                                    </p:animEffect>
                                    <p:animScale>
                                      <p:cBhvr>
                                        <p:cTn id="15" dur="250" autoRev="1" fill="hold"/>
                                        <p:tgtEl>
                                          <p:spTgt spid="3">
                                            <p:txEl>
                                              <p:pRg st="2" end="2"/>
                                            </p:txEl>
                                          </p:spTgt>
                                        </p:tgtEl>
                                      </p:cBhvr>
                                      <p:by x="105000" y="105000"/>
                                    </p:animScale>
                                  </p:childTnLst>
                                </p:cTn>
                              </p:par>
                            </p:childTnLst>
                          </p:cTn>
                        </p:par>
                        <p:par>
                          <p:cTn id="16" fill="hold">
                            <p:stCondLst>
                              <p:cond delay="1500"/>
                            </p:stCondLst>
                            <p:childTnLst>
                              <p:par>
                                <p:cTn id="17" presetID="26" presetClass="emph" presetSubtype="0" fill="hold" grpId="0" nodeType="afterEffect">
                                  <p:stCondLst>
                                    <p:cond delay="0"/>
                                  </p:stCondLst>
                                  <p:childTnLst>
                                    <p:animEffect transition="out" filter="fade">
                                      <p:cBhvr>
                                        <p:cTn id="18" dur="500" tmFilter="0, 0; .2, .5; .8, .5; 1, 0"/>
                                        <p:tgtEl>
                                          <p:spTgt spid="3">
                                            <p:txEl>
                                              <p:pRg st="3" end="3"/>
                                            </p:txEl>
                                          </p:spTgt>
                                        </p:tgtEl>
                                      </p:cBhvr>
                                    </p:animEffect>
                                    <p:animScale>
                                      <p:cBhvr>
                                        <p:cTn id="19" dur="250" autoRev="1" fill="hold"/>
                                        <p:tgtEl>
                                          <p:spTgt spid="3">
                                            <p:txEl>
                                              <p:pRg st="3" end="3"/>
                                            </p:txEl>
                                          </p:spTgt>
                                        </p:tgtEl>
                                      </p:cBhvr>
                                      <p:by x="105000" y="105000"/>
                                    </p:animScale>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500" tmFilter="0, 0; .2, .5; .8, .5; 1, 0"/>
                                        <p:tgtEl>
                                          <p:spTgt spid="3">
                                            <p:txEl>
                                              <p:pRg st="4" end="4"/>
                                            </p:txEl>
                                          </p:spTgt>
                                        </p:tgtEl>
                                      </p:cBhvr>
                                    </p:animEffect>
                                    <p:animScale>
                                      <p:cBhvr>
                                        <p:cTn id="23"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2226808" y="11083637"/>
            <a:ext cx="20643306" cy="1954480"/>
          </a:xfrm>
          <a:prstGeom prst="rect">
            <a:avLst/>
          </a:prstGeom>
        </p:spPr>
        <p:txBody>
          <a:bodyPr anchor="b"/>
          <a:lstStyle>
            <a:lvl1pPr algn="ctr" defTabSz="825500">
              <a:defRPr sz="4400">
                <a:latin typeface="Helvetica Light"/>
                <a:ea typeface="Helvetica Light"/>
                <a:cs typeface="Helvetica Light"/>
                <a:sym typeface="Helvetica Light"/>
              </a:defRPr>
            </a:lvl1pPr>
            <a:lvl2pPr algn="ctr" defTabSz="825500">
              <a:defRPr sz="4400">
                <a:latin typeface="Helvetica Light"/>
                <a:ea typeface="Helvetica Light"/>
                <a:cs typeface="Helvetica Light"/>
                <a:sym typeface="Helvetica Light"/>
              </a:defRPr>
            </a:lvl2pPr>
            <a:lvl3pPr algn="ctr" defTabSz="825500">
              <a:defRPr sz="4400">
                <a:latin typeface="Helvetica Light"/>
                <a:ea typeface="Helvetica Light"/>
                <a:cs typeface="Helvetica Light"/>
                <a:sym typeface="Helvetica Light"/>
              </a:defRPr>
            </a:lvl3pPr>
            <a:lvl4pPr algn="ctr" defTabSz="825500">
              <a:defRPr sz="4400">
                <a:latin typeface="Helvetica Light"/>
                <a:ea typeface="Helvetica Light"/>
                <a:cs typeface="Helvetica Light"/>
                <a:sym typeface="Helvetica Light"/>
              </a:defRPr>
            </a:lvl4pPr>
            <a:lvl5pPr algn="ctr" defTabSz="825500">
              <a:defRPr sz="4400">
                <a:latin typeface="Helvetica Light"/>
                <a:ea typeface="Helvetica Light"/>
                <a:cs typeface="Helvetica Light"/>
                <a:sym typeface="Helvetica Light"/>
              </a:defRPr>
            </a:lvl5pPr>
            <a:lvl6pPr algn="ctr" defTabSz="825500">
              <a:defRPr sz="4400">
                <a:latin typeface="Helvetica Light"/>
                <a:ea typeface="Helvetica Light"/>
                <a:cs typeface="Helvetica Light"/>
                <a:sym typeface="Helvetica Light"/>
              </a:defRPr>
            </a:lvl6pPr>
            <a:lvl7pPr algn="ctr" defTabSz="825500">
              <a:defRPr sz="4400">
                <a:latin typeface="Helvetica Light"/>
                <a:ea typeface="Helvetica Light"/>
                <a:cs typeface="Helvetica Light"/>
                <a:sym typeface="Helvetica Light"/>
              </a:defRPr>
            </a:lvl7pPr>
            <a:lvl8pPr algn="ctr" defTabSz="825500">
              <a:defRPr sz="4400">
                <a:latin typeface="Helvetica Light"/>
                <a:ea typeface="Helvetica Light"/>
                <a:cs typeface="Helvetica Light"/>
                <a:sym typeface="Helvetica Light"/>
              </a:defRPr>
            </a:lvl8pPr>
            <a:lvl9pPr algn="ctr" defTabSz="825500">
              <a:defRPr sz="4400">
                <a:latin typeface="Helvetica Light"/>
                <a:ea typeface="Helvetica Light"/>
                <a:cs typeface="Helvetica Light"/>
                <a:sym typeface="Helvetica Light"/>
              </a:defRPr>
            </a:lvl9pPr>
          </a:lstStyle>
          <a:p>
            <a:pPr algn="l">
              <a:spcAft>
                <a:spcPts val="200"/>
              </a:spcAft>
            </a:pPr>
            <a:r>
              <a:rPr lang="en-US" sz="2400" dirty="0">
                <a:solidFill>
                  <a:srgbClr val="FFFFFF"/>
                </a:solidFill>
                <a:latin typeface="Arial"/>
                <a:ea typeface="Arial"/>
                <a:cs typeface="Arial"/>
              </a:rPr>
              <a:t>© 2016 PwC. All rights reserved. PwC refers to the US member firm or one of its subsidiaries or affiliates, and may sometimes refer to the PwC network. Each member firm is a separate legal entity. Please see www.pwc.com/structure for further details.</a:t>
            </a:r>
          </a:p>
        </p:txBody>
      </p:sp>
    </p:spTree>
    <p:extLst>
      <p:ext uri="{BB962C8B-B14F-4D97-AF65-F5344CB8AC3E}">
        <p14:creationId xmlns:p14="http://schemas.microsoft.com/office/powerpoint/2010/main" val="226320201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875692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Oval 17"/>
          <p:cNvSpPr/>
          <p:nvPr/>
        </p:nvSpPr>
        <p:spPr>
          <a:xfrm>
            <a:off x="2992664" y="8555006"/>
            <a:ext cx="3948144" cy="3948144"/>
          </a:xfrm>
          <a:prstGeom prst="ellipse">
            <a:avLst/>
          </a:prstGeom>
          <a:solidFill>
            <a:schemeClr val="bg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883192" y="3581400"/>
            <a:ext cx="3948144" cy="3948144"/>
          </a:xfrm>
          <a:prstGeom prst="ellipse">
            <a:avLst/>
          </a:prstGeom>
          <a:solidFill>
            <a:schemeClr val="bg2">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p:txBody>
          <a:bodyPr/>
          <a:lstStyle/>
          <a:p>
            <a:r>
              <a:rPr lang="en-US" b="1" i="1" dirty="0">
                <a:solidFill>
                  <a:schemeClr val="tx1"/>
                </a:solidFill>
              </a:rPr>
              <a:t>Presenters</a:t>
            </a:r>
          </a:p>
        </p:txBody>
      </p:sp>
      <p:pic>
        <p:nvPicPr>
          <p:cNvPr id="14" name="Picture 13"/>
          <p:cNvPicPr>
            <a:picLocks/>
          </p:cNvPicPr>
          <p:nvPr/>
        </p:nvPicPr>
        <p:blipFill rotWithShape="1">
          <a:blip r:embed="rId6">
            <a:grayscl/>
          </a:blip>
          <a:srcRect r="16278" b="18351"/>
          <a:stretch/>
        </p:blipFill>
        <p:spPr>
          <a:xfrm>
            <a:off x="3406932" y="8868408"/>
            <a:ext cx="3051018" cy="3051018"/>
          </a:xfrm>
          <a:prstGeom prst="ellipse">
            <a:avLst/>
          </a:prstGeom>
        </p:spPr>
      </p:pic>
      <p:sp>
        <p:nvSpPr>
          <p:cNvPr id="19" name="TextBox 18"/>
          <p:cNvSpPr txBox="1"/>
          <p:nvPr/>
        </p:nvSpPr>
        <p:spPr>
          <a:xfrm>
            <a:off x="7204721" y="4386018"/>
            <a:ext cx="14528507" cy="2000548"/>
          </a:xfrm>
          <a:prstGeom prst="rect">
            <a:avLst/>
          </a:prstGeom>
          <a:noFill/>
        </p:spPr>
        <p:txBody>
          <a:bodyPr wrap="square" lIns="0" tIns="0" rIns="0" bIns="0" rtlCol="0">
            <a:spAutoFit/>
          </a:bodyPr>
          <a:lstStyle/>
          <a:p>
            <a:pPr algn="l">
              <a:spcAft>
                <a:spcPts val="600"/>
              </a:spcAft>
            </a:pPr>
            <a:r>
              <a:rPr lang="en-US" sz="4000" b="1" i="1" dirty="0" smtClean="0">
                <a:solidFill>
                  <a:schemeClr val="tx2"/>
                </a:solidFill>
                <a:latin typeface="+mj-lt"/>
                <a:ea typeface="Helvetica Neue" charset="0"/>
                <a:cs typeface="Helvetica Neue" charset="0"/>
              </a:rPr>
              <a:t>Oliver Halter</a:t>
            </a:r>
          </a:p>
          <a:p>
            <a:pPr algn="l">
              <a:spcAft>
                <a:spcPts val="600"/>
              </a:spcAft>
            </a:pPr>
            <a:r>
              <a:rPr lang="en-US" sz="4000" b="1" dirty="0" smtClean="0">
                <a:solidFill>
                  <a:schemeClr val="tx1"/>
                </a:solidFill>
                <a:latin typeface="+mj-lt"/>
                <a:ea typeface="Helvetica Neue" charset="0"/>
                <a:cs typeface="Helvetica Neue" charset="0"/>
              </a:rPr>
              <a:t>Partner, Information Strategy and Big Data</a:t>
            </a:r>
          </a:p>
          <a:p>
            <a:pPr algn="l">
              <a:spcAft>
                <a:spcPts val="600"/>
              </a:spcAft>
            </a:pPr>
            <a:r>
              <a:rPr lang="en-US" sz="4000" dirty="0" smtClean="0">
                <a:solidFill>
                  <a:schemeClr val="tx1"/>
                </a:solidFill>
                <a:latin typeface="+mj-lt"/>
                <a:ea typeface="Helvetica Neue" charset="0"/>
                <a:cs typeface="Helvetica Neue" charset="0"/>
              </a:rPr>
              <a:t>oliver.halter@pwc.com</a:t>
            </a:r>
            <a:endParaRPr lang="en-US" sz="4000" dirty="0">
              <a:solidFill>
                <a:schemeClr val="tx1"/>
              </a:solidFill>
              <a:latin typeface="+mj-lt"/>
              <a:ea typeface="Helvetica Neue" charset="0"/>
              <a:cs typeface="Helvetica Neue" charset="0"/>
            </a:endParaRPr>
          </a:p>
        </p:txBody>
      </p:sp>
      <p:sp>
        <p:nvSpPr>
          <p:cNvPr id="20" name="TextBox 19"/>
          <p:cNvSpPr txBox="1"/>
          <p:nvPr/>
        </p:nvSpPr>
        <p:spPr>
          <a:xfrm>
            <a:off x="7204721" y="9393643"/>
            <a:ext cx="14528507" cy="2000548"/>
          </a:xfrm>
          <a:prstGeom prst="rect">
            <a:avLst/>
          </a:prstGeom>
          <a:noFill/>
        </p:spPr>
        <p:txBody>
          <a:bodyPr wrap="square" lIns="0" tIns="0" rIns="0" bIns="0" rtlCol="0">
            <a:spAutoFit/>
          </a:bodyPr>
          <a:lstStyle/>
          <a:p>
            <a:pPr algn="l">
              <a:spcAft>
                <a:spcPts val="600"/>
              </a:spcAft>
            </a:pPr>
            <a:r>
              <a:rPr lang="en-US" sz="4000" b="1" i="1" dirty="0" err="1">
                <a:solidFill>
                  <a:schemeClr val="tx2"/>
                </a:solidFill>
                <a:latin typeface="+mj-lt"/>
                <a:ea typeface="Helvetica Neue" charset="0"/>
                <a:cs typeface="Helvetica Neue" charset="0"/>
              </a:rPr>
              <a:t>Ritesh</a:t>
            </a:r>
            <a:r>
              <a:rPr lang="en-US" sz="4000" b="1" i="1" dirty="0">
                <a:solidFill>
                  <a:schemeClr val="tx2"/>
                </a:solidFill>
                <a:latin typeface="+mj-lt"/>
                <a:ea typeface="Helvetica Neue" charset="0"/>
                <a:cs typeface="Helvetica Neue" charset="0"/>
              </a:rPr>
              <a:t> </a:t>
            </a:r>
            <a:r>
              <a:rPr lang="en-US" sz="4000" b="1" i="1" dirty="0" smtClean="0">
                <a:solidFill>
                  <a:schemeClr val="tx2"/>
                </a:solidFill>
                <a:latin typeface="+mj-lt"/>
                <a:ea typeface="Helvetica Neue" charset="0"/>
                <a:cs typeface="Helvetica Neue" charset="0"/>
              </a:rPr>
              <a:t>Ramesh</a:t>
            </a:r>
          </a:p>
          <a:p>
            <a:pPr algn="l">
              <a:spcAft>
                <a:spcPts val="600"/>
              </a:spcAft>
            </a:pPr>
            <a:r>
              <a:rPr lang="en-US" sz="4000" b="1" dirty="0" smtClean="0">
                <a:solidFill>
                  <a:schemeClr val="tx1"/>
                </a:solidFill>
                <a:latin typeface="+mj-lt"/>
                <a:ea typeface="Helvetica Neue" charset="0"/>
                <a:cs typeface="Helvetica Neue" charset="0"/>
              </a:rPr>
              <a:t>Chief Technologist, </a:t>
            </a:r>
            <a:r>
              <a:rPr lang="en-US" sz="4000" b="1" dirty="0">
                <a:solidFill>
                  <a:schemeClr val="tx1"/>
                </a:solidFill>
                <a:latin typeface="+mj-lt"/>
                <a:ea typeface="Helvetica Neue" charset="0"/>
                <a:cs typeface="Helvetica Neue" charset="0"/>
              </a:rPr>
              <a:t>Global Data and Analytics</a:t>
            </a:r>
            <a:endParaRPr lang="en-US" sz="4000" b="1" dirty="0" smtClean="0">
              <a:solidFill>
                <a:schemeClr val="tx1"/>
              </a:solidFill>
              <a:latin typeface="+mj-lt"/>
              <a:ea typeface="Helvetica Neue" charset="0"/>
              <a:cs typeface="Helvetica Neue" charset="0"/>
            </a:endParaRPr>
          </a:p>
          <a:p>
            <a:pPr algn="l">
              <a:spcAft>
                <a:spcPts val="600"/>
              </a:spcAft>
            </a:pPr>
            <a:r>
              <a:rPr lang="en-US" sz="4000" dirty="0" smtClean="0">
                <a:solidFill>
                  <a:schemeClr val="tx1"/>
                </a:solidFill>
                <a:latin typeface="+mj-lt"/>
                <a:ea typeface="Helvetica Neue" charset="0"/>
                <a:cs typeface="Helvetica Neue" charset="0"/>
              </a:rPr>
              <a:t>ritesh.ramesh@pwc.com</a:t>
            </a:r>
            <a:endParaRPr lang="en-US" sz="4000" dirty="0">
              <a:solidFill>
                <a:schemeClr val="tx1"/>
              </a:solidFill>
              <a:latin typeface="+mj-lt"/>
              <a:ea typeface="Helvetica Neue" charset="0"/>
              <a:cs typeface="Helvetica Neue" charset="0"/>
            </a:endParaRPr>
          </a:p>
        </p:txBody>
      </p:sp>
      <p:pic>
        <p:nvPicPr>
          <p:cNvPr id="13" name="Picture 12"/>
          <p:cNvPicPr>
            <a:picLocks noChangeAspect="1"/>
          </p:cNvPicPr>
          <p:nvPr/>
        </p:nvPicPr>
        <p:blipFill rotWithShape="1">
          <a:blip r:embed="rId7">
            <a:grayscl/>
          </a:blip>
          <a:srcRect l="11416" t="8084" r="15547" b="6556"/>
          <a:stretch/>
        </p:blipFill>
        <p:spPr>
          <a:xfrm>
            <a:off x="3406932" y="3860783"/>
            <a:ext cx="3051018" cy="3051018"/>
          </a:xfrm>
          <a:prstGeom prst="ellipse">
            <a:avLst/>
          </a:prstGeom>
          <a:ln w="38100">
            <a:noFill/>
          </a:ln>
        </p:spPr>
      </p:pic>
      <p:cxnSp>
        <p:nvCxnSpPr>
          <p:cNvPr id="10" name="Straight Connector 9"/>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27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i="1" dirty="0">
                <a:solidFill>
                  <a:schemeClr val="tx1"/>
                </a:solidFill>
              </a:rPr>
              <a:t>Contents</a:t>
            </a:r>
          </a:p>
        </p:txBody>
      </p:sp>
      <p:grpSp>
        <p:nvGrpSpPr>
          <p:cNvPr id="14" name="Group 13"/>
          <p:cNvGrpSpPr/>
          <p:nvPr/>
        </p:nvGrpSpPr>
        <p:grpSpPr>
          <a:xfrm>
            <a:off x="2232025" y="3581400"/>
            <a:ext cx="21331237" cy="8921750"/>
            <a:chOff x="2232025" y="3581400"/>
            <a:chExt cx="21331237" cy="8921750"/>
          </a:xfrm>
        </p:grpSpPr>
        <p:sp>
          <p:nvSpPr>
            <p:cNvPr id="68" name="Round Same Side Corner Rectangle 67"/>
            <p:cNvSpPr/>
            <p:nvPr/>
          </p:nvSpPr>
          <p:spPr bwMode="ltGray">
            <a:xfrm rot="16200000">
              <a:off x="-193486" y="6006911"/>
              <a:ext cx="8921750" cy="4070728"/>
            </a:xfrm>
            <a:prstGeom prst="round2Same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64" name="Rectangle 63"/>
            <p:cNvSpPr/>
            <p:nvPr/>
          </p:nvSpPr>
          <p:spPr bwMode="ltGray">
            <a:xfrm>
              <a:off x="6547150" y="3581400"/>
              <a:ext cx="4070728" cy="8921249"/>
            </a:xfrm>
            <a:prstGeom prst="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60" name="Rectangle 59"/>
            <p:cNvSpPr/>
            <p:nvPr/>
          </p:nvSpPr>
          <p:spPr bwMode="ltGray">
            <a:xfrm>
              <a:off x="10862276" y="3581400"/>
              <a:ext cx="4070728" cy="8921249"/>
            </a:xfrm>
            <a:prstGeom prst="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56" name="Rectangle 55"/>
            <p:cNvSpPr/>
            <p:nvPr/>
          </p:nvSpPr>
          <p:spPr bwMode="ltGray">
            <a:xfrm>
              <a:off x="15177401" y="3581400"/>
              <a:ext cx="4070728" cy="8921249"/>
            </a:xfrm>
            <a:prstGeom prst="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52" name="Round Same Side Corner Rectangle 51"/>
            <p:cNvSpPr/>
            <p:nvPr/>
          </p:nvSpPr>
          <p:spPr bwMode="ltGray">
            <a:xfrm rot="5400000">
              <a:off x="17067020" y="6006911"/>
              <a:ext cx="8921750" cy="4070728"/>
            </a:xfrm>
            <a:prstGeom prst="round2Same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69" name="Freeform 102"/>
            <p:cNvSpPr>
              <a:spLocks/>
            </p:cNvSpPr>
            <p:nvPr/>
          </p:nvSpPr>
          <p:spPr bwMode="auto">
            <a:xfrm rot="10800000">
              <a:off x="4468640" y="4454012"/>
              <a:ext cx="1834116" cy="3196305"/>
            </a:xfrm>
            <a:custGeom>
              <a:avLst/>
              <a:gdLst>
                <a:gd name="T0" fmla="*/ 0 w 1288"/>
                <a:gd name="T1" fmla="*/ 2564 h 2564"/>
                <a:gd name="T2" fmla="*/ 0 w 1288"/>
                <a:gd name="T3" fmla="*/ 0 h 2564"/>
                <a:gd name="T4" fmla="*/ 148 w 1288"/>
                <a:gd name="T5" fmla="*/ 8 h 2564"/>
                <a:gd name="T6" fmla="*/ 272 w 1288"/>
                <a:gd name="T7" fmla="*/ 24 h 2564"/>
                <a:gd name="T8" fmla="*/ 388 w 1288"/>
                <a:gd name="T9" fmla="*/ 60 h 2564"/>
                <a:gd name="T10" fmla="*/ 476 w 1288"/>
                <a:gd name="T11" fmla="*/ 88 h 2564"/>
                <a:gd name="T12" fmla="*/ 604 w 1288"/>
                <a:gd name="T13" fmla="*/ 148 h 2564"/>
                <a:gd name="T14" fmla="*/ 684 w 1288"/>
                <a:gd name="T15" fmla="*/ 192 h 2564"/>
                <a:gd name="T16" fmla="*/ 760 w 1288"/>
                <a:gd name="T17" fmla="*/ 244 h 2564"/>
                <a:gd name="T18" fmla="*/ 856 w 1288"/>
                <a:gd name="T19" fmla="*/ 320 h 2564"/>
                <a:gd name="T20" fmla="*/ 956 w 1288"/>
                <a:gd name="T21" fmla="*/ 424 h 2564"/>
                <a:gd name="T22" fmla="*/ 1016 w 1288"/>
                <a:gd name="T23" fmla="*/ 496 h 2564"/>
                <a:gd name="T24" fmla="*/ 1064 w 1288"/>
                <a:gd name="T25" fmla="*/ 560 h 2564"/>
                <a:gd name="T26" fmla="*/ 1108 w 1288"/>
                <a:gd name="T27" fmla="*/ 628 h 2564"/>
                <a:gd name="T28" fmla="*/ 1156 w 1288"/>
                <a:gd name="T29" fmla="*/ 720 h 2564"/>
                <a:gd name="T30" fmla="*/ 1208 w 1288"/>
                <a:gd name="T31" fmla="*/ 836 h 2564"/>
                <a:gd name="T32" fmla="*/ 1236 w 1288"/>
                <a:gd name="T33" fmla="*/ 916 h 2564"/>
                <a:gd name="T34" fmla="*/ 1260 w 1288"/>
                <a:gd name="T35" fmla="*/ 1028 h 2564"/>
                <a:gd name="T36" fmla="*/ 1280 w 1288"/>
                <a:gd name="T37" fmla="*/ 1148 h 2564"/>
                <a:gd name="T38" fmla="*/ 1288 w 1288"/>
                <a:gd name="T39" fmla="*/ 1252 h 2564"/>
                <a:gd name="T40" fmla="*/ 1284 w 1288"/>
                <a:gd name="T41" fmla="*/ 1344 h 2564"/>
                <a:gd name="T42" fmla="*/ 1268 w 1288"/>
                <a:gd name="T43" fmla="*/ 1512 h 2564"/>
                <a:gd name="T44" fmla="*/ 1244 w 1288"/>
                <a:gd name="T45" fmla="*/ 1624 h 2564"/>
                <a:gd name="T46" fmla="*/ 1208 w 1288"/>
                <a:gd name="T47" fmla="*/ 1728 h 2564"/>
                <a:gd name="T48" fmla="*/ 1160 w 1288"/>
                <a:gd name="T49" fmla="*/ 1836 h 2564"/>
                <a:gd name="T50" fmla="*/ 1088 w 1288"/>
                <a:gd name="T51" fmla="*/ 1968 h 2564"/>
                <a:gd name="T52" fmla="*/ 1008 w 1288"/>
                <a:gd name="T53" fmla="*/ 2075 h 2564"/>
                <a:gd name="T54" fmla="*/ 932 w 1288"/>
                <a:gd name="T55" fmla="*/ 2164 h 2564"/>
                <a:gd name="T56" fmla="*/ 876 w 1288"/>
                <a:gd name="T57" fmla="*/ 2216 h 2564"/>
                <a:gd name="T58" fmla="*/ 788 w 1288"/>
                <a:gd name="T59" fmla="*/ 2296 h 2564"/>
                <a:gd name="T60" fmla="*/ 672 w 1288"/>
                <a:gd name="T61" fmla="*/ 2372 h 2564"/>
                <a:gd name="T62" fmla="*/ 592 w 1288"/>
                <a:gd name="T63" fmla="*/ 2420 h 2564"/>
                <a:gd name="T64" fmla="*/ 492 w 1288"/>
                <a:gd name="T65" fmla="*/ 2464 h 2564"/>
                <a:gd name="T66" fmla="*/ 396 w 1288"/>
                <a:gd name="T67" fmla="*/ 2495 h 2564"/>
                <a:gd name="T68" fmla="*/ 284 w 1288"/>
                <a:gd name="T69" fmla="*/ 2528 h 2564"/>
                <a:gd name="T70" fmla="*/ 192 w 1288"/>
                <a:gd name="T71" fmla="*/ 2548 h 2564"/>
                <a:gd name="T72" fmla="*/ 56 w 1288"/>
                <a:gd name="T73" fmla="*/ 2560 h 2564"/>
                <a:gd name="T74" fmla="*/ 0 w 1288"/>
                <a:gd name="T75" fmla="*/ 2564 h 25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8"/>
                <a:gd name="T115" fmla="*/ 0 h 2564"/>
                <a:gd name="T116" fmla="*/ 1288 w 1288"/>
                <a:gd name="T117" fmla="*/ 2564 h 25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8" h="2564">
                  <a:moveTo>
                    <a:pt x="0" y="2564"/>
                  </a:moveTo>
                  <a:lnTo>
                    <a:pt x="0" y="0"/>
                  </a:lnTo>
                  <a:lnTo>
                    <a:pt x="148" y="8"/>
                  </a:lnTo>
                  <a:lnTo>
                    <a:pt x="272" y="24"/>
                  </a:lnTo>
                  <a:lnTo>
                    <a:pt x="388" y="60"/>
                  </a:lnTo>
                  <a:lnTo>
                    <a:pt x="476" y="88"/>
                  </a:lnTo>
                  <a:lnTo>
                    <a:pt x="604" y="148"/>
                  </a:lnTo>
                  <a:lnTo>
                    <a:pt x="684" y="192"/>
                  </a:lnTo>
                  <a:lnTo>
                    <a:pt x="760" y="244"/>
                  </a:lnTo>
                  <a:lnTo>
                    <a:pt x="856" y="320"/>
                  </a:lnTo>
                  <a:lnTo>
                    <a:pt x="956" y="424"/>
                  </a:lnTo>
                  <a:lnTo>
                    <a:pt x="1016" y="496"/>
                  </a:lnTo>
                  <a:lnTo>
                    <a:pt x="1064" y="560"/>
                  </a:lnTo>
                  <a:lnTo>
                    <a:pt x="1108" y="628"/>
                  </a:lnTo>
                  <a:lnTo>
                    <a:pt x="1156" y="720"/>
                  </a:lnTo>
                  <a:lnTo>
                    <a:pt x="1208" y="836"/>
                  </a:lnTo>
                  <a:lnTo>
                    <a:pt x="1236" y="916"/>
                  </a:lnTo>
                  <a:lnTo>
                    <a:pt x="1260" y="1028"/>
                  </a:lnTo>
                  <a:lnTo>
                    <a:pt x="1280" y="1148"/>
                  </a:lnTo>
                  <a:lnTo>
                    <a:pt x="1288" y="1252"/>
                  </a:lnTo>
                  <a:lnTo>
                    <a:pt x="1284" y="1344"/>
                  </a:lnTo>
                  <a:lnTo>
                    <a:pt x="1268" y="1512"/>
                  </a:lnTo>
                  <a:lnTo>
                    <a:pt x="1244" y="1624"/>
                  </a:lnTo>
                  <a:lnTo>
                    <a:pt x="1208" y="1728"/>
                  </a:lnTo>
                  <a:lnTo>
                    <a:pt x="1160" y="1836"/>
                  </a:lnTo>
                  <a:lnTo>
                    <a:pt x="1088" y="1968"/>
                  </a:lnTo>
                  <a:lnTo>
                    <a:pt x="1008" y="2075"/>
                  </a:lnTo>
                  <a:lnTo>
                    <a:pt x="932" y="2164"/>
                  </a:lnTo>
                  <a:lnTo>
                    <a:pt x="876" y="2216"/>
                  </a:lnTo>
                  <a:lnTo>
                    <a:pt x="788" y="2296"/>
                  </a:lnTo>
                  <a:lnTo>
                    <a:pt x="672" y="2372"/>
                  </a:lnTo>
                  <a:lnTo>
                    <a:pt x="592" y="2420"/>
                  </a:lnTo>
                  <a:lnTo>
                    <a:pt x="492" y="2464"/>
                  </a:lnTo>
                  <a:lnTo>
                    <a:pt x="396" y="2495"/>
                  </a:lnTo>
                  <a:lnTo>
                    <a:pt x="284" y="2528"/>
                  </a:lnTo>
                  <a:lnTo>
                    <a:pt x="192" y="2548"/>
                  </a:lnTo>
                  <a:lnTo>
                    <a:pt x="56" y="2560"/>
                  </a:lnTo>
                  <a:lnTo>
                    <a:pt x="0" y="2564"/>
                  </a:lnTo>
                  <a:close/>
                </a:path>
              </a:pathLst>
            </a:custGeom>
            <a:solidFill>
              <a:schemeClr val="accent6"/>
            </a:solidFill>
            <a:ln w="1588" cap="rnd">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ysClr val="windowText" lastClr="000000"/>
                </a:solidFill>
                <a:effectLst/>
                <a:uLnTx/>
                <a:uFillTx/>
                <a:latin typeface="+mn-lt"/>
              </a:endParaRPr>
            </a:p>
          </p:txBody>
        </p:sp>
        <p:sp>
          <p:nvSpPr>
            <p:cNvPr id="18" name="Rectangle 61"/>
            <p:cNvSpPr>
              <a:spLocks noChangeArrowheads="1"/>
            </p:cNvSpPr>
            <p:nvPr/>
          </p:nvSpPr>
          <p:spPr bwMode="auto">
            <a:xfrm>
              <a:off x="5171179" y="4941339"/>
              <a:ext cx="722954"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500" b="1" i="1" u="none" strike="noStrike" cap="none" normalizeH="0" baseline="0" dirty="0" smtClean="0">
                  <a:ln>
                    <a:noFill/>
                  </a:ln>
                  <a:solidFill>
                    <a:srgbClr val="FFFFFF"/>
                  </a:solidFill>
                  <a:effectLst/>
                  <a:latin typeface="+mn-lt"/>
                  <a:cs typeface="Arial" pitchFamily="34" charset="0"/>
                </a:rPr>
                <a:t>1</a:t>
              </a:r>
              <a:endParaRPr kumimoji="0" lang="en-US" altLang="en-US" sz="3200" b="0" i="0" u="none" strike="noStrike" cap="none" normalizeH="0" baseline="0" dirty="0" smtClean="0">
                <a:ln>
                  <a:noFill/>
                </a:ln>
                <a:solidFill>
                  <a:schemeClr val="tx1"/>
                </a:solidFill>
                <a:effectLst/>
                <a:latin typeface="+mn-lt"/>
                <a:cs typeface="Arial" pitchFamily="34" charset="0"/>
              </a:endParaRPr>
            </a:p>
          </p:txBody>
        </p:sp>
        <p:sp>
          <p:nvSpPr>
            <p:cNvPr id="65" name="Freeform 102"/>
            <p:cNvSpPr>
              <a:spLocks/>
            </p:cNvSpPr>
            <p:nvPr/>
          </p:nvSpPr>
          <p:spPr bwMode="auto">
            <a:xfrm rot="10800000">
              <a:off x="8783761" y="4454012"/>
              <a:ext cx="1834116" cy="3196305"/>
            </a:xfrm>
            <a:custGeom>
              <a:avLst/>
              <a:gdLst>
                <a:gd name="T0" fmla="*/ 0 w 1288"/>
                <a:gd name="T1" fmla="*/ 2564 h 2564"/>
                <a:gd name="T2" fmla="*/ 0 w 1288"/>
                <a:gd name="T3" fmla="*/ 0 h 2564"/>
                <a:gd name="T4" fmla="*/ 148 w 1288"/>
                <a:gd name="T5" fmla="*/ 8 h 2564"/>
                <a:gd name="T6" fmla="*/ 272 w 1288"/>
                <a:gd name="T7" fmla="*/ 24 h 2564"/>
                <a:gd name="T8" fmla="*/ 388 w 1288"/>
                <a:gd name="T9" fmla="*/ 60 h 2564"/>
                <a:gd name="T10" fmla="*/ 476 w 1288"/>
                <a:gd name="T11" fmla="*/ 88 h 2564"/>
                <a:gd name="T12" fmla="*/ 604 w 1288"/>
                <a:gd name="T13" fmla="*/ 148 h 2564"/>
                <a:gd name="T14" fmla="*/ 684 w 1288"/>
                <a:gd name="T15" fmla="*/ 192 h 2564"/>
                <a:gd name="T16" fmla="*/ 760 w 1288"/>
                <a:gd name="T17" fmla="*/ 244 h 2564"/>
                <a:gd name="T18" fmla="*/ 856 w 1288"/>
                <a:gd name="T19" fmla="*/ 320 h 2564"/>
                <a:gd name="T20" fmla="*/ 956 w 1288"/>
                <a:gd name="T21" fmla="*/ 424 h 2564"/>
                <a:gd name="T22" fmla="*/ 1016 w 1288"/>
                <a:gd name="T23" fmla="*/ 496 h 2564"/>
                <a:gd name="T24" fmla="*/ 1064 w 1288"/>
                <a:gd name="T25" fmla="*/ 560 h 2564"/>
                <a:gd name="T26" fmla="*/ 1108 w 1288"/>
                <a:gd name="T27" fmla="*/ 628 h 2564"/>
                <a:gd name="T28" fmla="*/ 1156 w 1288"/>
                <a:gd name="T29" fmla="*/ 720 h 2564"/>
                <a:gd name="T30" fmla="*/ 1208 w 1288"/>
                <a:gd name="T31" fmla="*/ 836 h 2564"/>
                <a:gd name="T32" fmla="*/ 1236 w 1288"/>
                <a:gd name="T33" fmla="*/ 916 h 2564"/>
                <a:gd name="T34" fmla="*/ 1260 w 1288"/>
                <a:gd name="T35" fmla="*/ 1028 h 2564"/>
                <a:gd name="T36" fmla="*/ 1280 w 1288"/>
                <a:gd name="T37" fmla="*/ 1148 h 2564"/>
                <a:gd name="T38" fmla="*/ 1288 w 1288"/>
                <a:gd name="T39" fmla="*/ 1252 h 2564"/>
                <a:gd name="T40" fmla="*/ 1284 w 1288"/>
                <a:gd name="T41" fmla="*/ 1344 h 2564"/>
                <a:gd name="T42" fmla="*/ 1268 w 1288"/>
                <a:gd name="T43" fmla="*/ 1512 h 2564"/>
                <a:gd name="T44" fmla="*/ 1244 w 1288"/>
                <a:gd name="T45" fmla="*/ 1624 h 2564"/>
                <a:gd name="T46" fmla="*/ 1208 w 1288"/>
                <a:gd name="T47" fmla="*/ 1728 h 2564"/>
                <a:gd name="T48" fmla="*/ 1160 w 1288"/>
                <a:gd name="T49" fmla="*/ 1836 h 2564"/>
                <a:gd name="T50" fmla="*/ 1088 w 1288"/>
                <a:gd name="T51" fmla="*/ 1968 h 2564"/>
                <a:gd name="T52" fmla="*/ 1008 w 1288"/>
                <a:gd name="T53" fmla="*/ 2075 h 2564"/>
                <a:gd name="T54" fmla="*/ 932 w 1288"/>
                <a:gd name="T55" fmla="*/ 2164 h 2564"/>
                <a:gd name="T56" fmla="*/ 876 w 1288"/>
                <a:gd name="T57" fmla="*/ 2216 h 2564"/>
                <a:gd name="T58" fmla="*/ 788 w 1288"/>
                <a:gd name="T59" fmla="*/ 2296 h 2564"/>
                <a:gd name="T60" fmla="*/ 672 w 1288"/>
                <a:gd name="T61" fmla="*/ 2372 h 2564"/>
                <a:gd name="T62" fmla="*/ 592 w 1288"/>
                <a:gd name="T63" fmla="*/ 2420 h 2564"/>
                <a:gd name="T64" fmla="*/ 492 w 1288"/>
                <a:gd name="T65" fmla="*/ 2464 h 2564"/>
                <a:gd name="T66" fmla="*/ 396 w 1288"/>
                <a:gd name="T67" fmla="*/ 2495 h 2564"/>
                <a:gd name="T68" fmla="*/ 284 w 1288"/>
                <a:gd name="T69" fmla="*/ 2528 h 2564"/>
                <a:gd name="T70" fmla="*/ 192 w 1288"/>
                <a:gd name="T71" fmla="*/ 2548 h 2564"/>
                <a:gd name="T72" fmla="*/ 56 w 1288"/>
                <a:gd name="T73" fmla="*/ 2560 h 2564"/>
                <a:gd name="T74" fmla="*/ 0 w 1288"/>
                <a:gd name="T75" fmla="*/ 2564 h 25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8"/>
                <a:gd name="T115" fmla="*/ 0 h 2564"/>
                <a:gd name="T116" fmla="*/ 1288 w 1288"/>
                <a:gd name="T117" fmla="*/ 2564 h 25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8" h="2564">
                  <a:moveTo>
                    <a:pt x="0" y="2564"/>
                  </a:moveTo>
                  <a:lnTo>
                    <a:pt x="0" y="0"/>
                  </a:lnTo>
                  <a:lnTo>
                    <a:pt x="148" y="8"/>
                  </a:lnTo>
                  <a:lnTo>
                    <a:pt x="272" y="24"/>
                  </a:lnTo>
                  <a:lnTo>
                    <a:pt x="388" y="60"/>
                  </a:lnTo>
                  <a:lnTo>
                    <a:pt x="476" y="88"/>
                  </a:lnTo>
                  <a:lnTo>
                    <a:pt x="604" y="148"/>
                  </a:lnTo>
                  <a:lnTo>
                    <a:pt x="684" y="192"/>
                  </a:lnTo>
                  <a:lnTo>
                    <a:pt x="760" y="244"/>
                  </a:lnTo>
                  <a:lnTo>
                    <a:pt x="856" y="320"/>
                  </a:lnTo>
                  <a:lnTo>
                    <a:pt x="956" y="424"/>
                  </a:lnTo>
                  <a:lnTo>
                    <a:pt x="1016" y="496"/>
                  </a:lnTo>
                  <a:lnTo>
                    <a:pt x="1064" y="560"/>
                  </a:lnTo>
                  <a:lnTo>
                    <a:pt x="1108" y="628"/>
                  </a:lnTo>
                  <a:lnTo>
                    <a:pt x="1156" y="720"/>
                  </a:lnTo>
                  <a:lnTo>
                    <a:pt x="1208" y="836"/>
                  </a:lnTo>
                  <a:lnTo>
                    <a:pt x="1236" y="916"/>
                  </a:lnTo>
                  <a:lnTo>
                    <a:pt x="1260" y="1028"/>
                  </a:lnTo>
                  <a:lnTo>
                    <a:pt x="1280" y="1148"/>
                  </a:lnTo>
                  <a:lnTo>
                    <a:pt x="1288" y="1252"/>
                  </a:lnTo>
                  <a:lnTo>
                    <a:pt x="1284" y="1344"/>
                  </a:lnTo>
                  <a:lnTo>
                    <a:pt x="1268" y="1512"/>
                  </a:lnTo>
                  <a:lnTo>
                    <a:pt x="1244" y="1624"/>
                  </a:lnTo>
                  <a:lnTo>
                    <a:pt x="1208" y="1728"/>
                  </a:lnTo>
                  <a:lnTo>
                    <a:pt x="1160" y="1836"/>
                  </a:lnTo>
                  <a:lnTo>
                    <a:pt x="1088" y="1968"/>
                  </a:lnTo>
                  <a:lnTo>
                    <a:pt x="1008" y="2075"/>
                  </a:lnTo>
                  <a:lnTo>
                    <a:pt x="932" y="2164"/>
                  </a:lnTo>
                  <a:lnTo>
                    <a:pt x="876" y="2216"/>
                  </a:lnTo>
                  <a:lnTo>
                    <a:pt x="788" y="2296"/>
                  </a:lnTo>
                  <a:lnTo>
                    <a:pt x="672" y="2372"/>
                  </a:lnTo>
                  <a:lnTo>
                    <a:pt x="592" y="2420"/>
                  </a:lnTo>
                  <a:lnTo>
                    <a:pt x="492" y="2464"/>
                  </a:lnTo>
                  <a:lnTo>
                    <a:pt x="396" y="2495"/>
                  </a:lnTo>
                  <a:lnTo>
                    <a:pt x="284" y="2528"/>
                  </a:lnTo>
                  <a:lnTo>
                    <a:pt x="192" y="2548"/>
                  </a:lnTo>
                  <a:lnTo>
                    <a:pt x="56" y="2560"/>
                  </a:lnTo>
                  <a:lnTo>
                    <a:pt x="0" y="2564"/>
                  </a:lnTo>
                  <a:close/>
                </a:path>
              </a:pathLst>
            </a:custGeom>
            <a:solidFill>
              <a:schemeClr val="accent1"/>
            </a:solidFill>
            <a:ln w="1588" cap="rnd">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ysClr val="windowText" lastClr="000000"/>
                </a:solidFill>
                <a:effectLst/>
                <a:uLnTx/>
                <a:uFillTx/>
                <a:latin typeface="+mn-lt"/>
              </a:endParaRPr>
            </a:p>
          </p:txBody>
        </p:sp>
        <p:sp>
          <p:nvSpPr>
            <p:cNvPr id="21" name="Rectangle 66"/>
            <p:cNvSpPr>
              <a:spLocks noChangeArrowheads="1"/>
            </p:cNvSpPr>
            <p:nvPr/>
          </p:nvSpPr>
          <p:spPr bwMode="auto">
            <a:xfrm>
              <a:off x="9251350" y="4911842"/>
              <a:ext cx="923328"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500" b="1" i="1" u="none" strike="noStrike" cap="none" normalizeH="0" baseline="0" dirty="0" smtClean="0">
                  <a:ln>
                    <a:noFill/>
                  </a:ln>
                  <a:solidFill>
                    <a:srgbClr val="FFFFFF"/>
                  </a:solidFill>
                  <a:effectLst/>
                  <a:latin typeface="+mn-lt"/>
                  <a:cs typeface="Arial" pitchFamily="34" charset="0"/>
                </a:rPr>
                <a:t>2</a:t>
              </a:r>
              <a:endParaRPr kumimoji="0" lang="en-US" altLang="en-US" sz="3200" b="0" i="0" u="none" strike="noStrike" cap="none" normalizeH="0" baseline="0" dirty="0" smtClean="0">
                <a:ln>
                  <a:noFill/>
                </a:ln>
                <a:solidFill>
                  <a:schemeClr val="tx1"/>
                </a:solidFill>
                <a:effectLst/>
                <a:latin typeface="+mn-lt"/>
                <a:cs typeface="Arial" pitchFamily="34" charset="0"/>
              </a:endParaRPr>
            </a:p>
          </p:txBody>
        </p:sp>
        <p:sp>
          <p:nvSpPr>
            <p:cNvPr id="61" name="Freeform 102"/>
            <p:cNvSpPr>
              <a:spLocks/>
            </p:cNvSpPr>
            <p:nvPr/>
          </p:nvSpPr>
          <p:spPr bwMode="auto">
            <a:xfrm rot="10800000">
              <a:off x="13098887" y="4454012"/>
              <a:ext cx="1834116" cy="3196305"/>
            </a:xfrm>
            <a:custGeom>
              <a:avLst/>
              <a:gdLst>
                <a:gd name="T0" fmla="*/ 0 w 1288"/>
                <a:gd name="T1" fmla="*/ 2564 h 2564"/>
                <a:gd name="T2" fmla="*/ 0 w 1288"/>
                <a:gd name="T3" fmla="*/ 0 h 2564"/>
                <a:gd name="T4" fmla="*/ 148 w 1288"/>
                <a:gd name="T5" fmla="*/ 8 h 2564"/>
                <a:gd name="T6" fmla="*/ 272 w 1288"/>
                <a:gd name="T7" fmla="*/ 24 h 2564"/>
                <a:gd name="T8" fmla="*/ 388 w 1288"/>
                <a:gd name="T9" fmla="*/ 60 h 2564"/>
                <a:gd name="T10" fmla="*/ 476 w 1288"/>
                <a:gd name="T11" fmla="*/ 88 h 2564"/>
                <a:gd name="T12" fmla="*/ 604 w 1288"/>
                <a:gd name="T13" fmla="*/ 148 h 2564"/>
                <a:gd name="T14" fmla="*/ 684 w 1288"/>
                <a:gd name="T15" fmla="*/ 192 h 2564"/>
                <a:gd name="T16" fmla="*/ 760 w 1288"/>
                <a:gd name="T17" fmla="*/ 244 h 2564"/>
                <a:gd name="T18" fmla="*/ 856 w 1288"/>
                <a:gd name="T19" fmla="*/ 320 h 2564"/>
                <a:gd name="T20" fmla="*/ 956 w 1288"/>
                <a:gd name="T21" fmla="*/ 424 h 2564"/>
                <a:gd name="T22" fmla="*/ 1016 w 1288"/>
                <a:gd name="T23" fmla="*/ 496 h 2564"/>
                <a:gd name="T24" fmla="*/ 1064 w 1288"/>
                <a:gd name="T25" fmla="*/ 560 h 2564"/>
                <a:gd name="T26" fmla="*/ 1108 w 1288"/>
                <a:gd name="T27" fmla="*/ 628 h 2564"/>
                <a:gd name="T28" fmla="*/ 1156 w 1288"/>
                <a:gd name="T29" fmla="*/ 720 h 2564"/>
                <a:gd name="T30" fmla="*/ 1208 w 1288"/>
                <a:gd name="T31" fmla="*/ 836 h 2564"/>
                <a:gd name="T32" fmla="*/ 1236 w 1288"/>
                <a:gd name="T33" fmla="*/ 916 h 2564"/>
                <a:gd name="T34" fmla="*/ 1260 w 1288"/>
                <a:gd name="T35" fmla="*/ 1028 h 2564"/>
                <a:gd name="T36" fmla="*/ 1280 w 1288"/>
                <a:gd name="T37" fmla="*/ 1148 h 2564"/>
                <a:gd name="T38" fmla="*/ 1288 w 1288"/>
                <a:gd name="T39" fmla="*/ 1252 h 2564"/>
                <a:gd name="T40" fmla="*/ 1284 w 1288"/>
                <a:gd name="T41" fmla="*/ 1344 h 2564"/>
                <a:gd name="T42" fmla="*/ 1268 w 1288"/>
                <a:gd name="T43" fmla="*/ 1512 h 2564"/>
                <a:gd name="T44" fmla="*/ 1244 w 1288"/>
                <a:gd name="T45" fmla="*/ 1624 h 2564"/>
                <a:gd name="T46" fmla="*/ 1208 w 1288"/>
                <a:gd name="T47" fmla="*/ 1728 h 2564"/>
                <a:gd name="T48" fmla="*/ 1160 w 1288"/>
                <a:gd name="T49" fmla="*/ 1836 h 2564"/>
                <a:gd name="T50" fmla="*/ 1088 w 1288"/>
                <a:gd name="T51" fmla="*/ 1968 h 2564"/>
                <a:gd name="T52" fmla="*/ 1008 w 1288"/>
                <a:gd name="T53" fmla="*/ 2075 h 2564"/>
                <a:gd name="T54" fmla="*/ 932 w 1288"/>
                <a:gd name="T55" fmla="*/ 2164 h 2564"/>
                <a:gd name="T56" fmla="*/ 876 w 1288"/>
                <a:gd name="T57" fmla="*/ 2216 h 2564"/>
                <a:gd name="T58" fmla="*/ 788 w 1288"/>
                <a:gd name="T59" fmla="*/ 2296 h 2564"/>
                <a:gd name="T60" fmla="*/ 672 w 1288"/>
                <a:gd name="T61" fmla="*/ 2372 h 2564"/>
                <a:gd name="T62" fmla="*/ 592 w 1288"/>
                <a:gd name="T63" fmla="*/ 2420 h 2564"/>
                <a:gd name="T64" fmla="*/ 492 w 1288"/>
                <a:gd name="T65" fmla="*/ 2464 h 2564"/>
                <a:gd name="T66" fmla="*/ 396 w 1288"/>
                <a:gd name="T67" fmla="*/ 2495 h 2564"/>
                <a:gd name="T68" fmla="*/ 284 w 1288"/>
                <a:gd name="T69" fmla="*/ 2528 h 2564"/>
                <a:gd name="T70" fmla="*/ 192 w 1288"/>
                <a:gd name="T71" fmla="*/ 2548 h 2564"/>
                <a:gd name="T72" fmla="*/ 56 w 1288"/>
                <a:gd name="T73" fmla="*/ 2560 h 2564"/>
                <a:gd name="T74" fmla="*/ 0 w 1288"/>
                <a:gd name="T75" fmla="*/ 2564 h 25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8"/>
                <a:gd name="T115" fmla="*/ 0 h 2564"/>
                <a:gd name="T116" fmla="*/ 1288 w 1288"/>
                <a:gd name="T117" fmla="*/ 2564 h 25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8" h="2564">
                  <a:moveTo>
                    <a:pt x="0" y="2564"/>
                  </a:moveTo>
                  <a:lnTo>
                    <a:pt x="0" y="0"/>
                  </a:lnTo>
                  <a:lnTo>
                    <a:pt x="148" y="8"/>
                  </a:lnTo>
                  <a:lnTo>
                    <a:pt x="272" y="24"/>
                  </a:lnTo>
                  <a:lnTo>
                    <a:pt x="388" y="60"/>
                  </a:lnTo>
                  <a:lnTo>
                    <a:pt x="476" y="88"/>
                  </a:lnTo>
                  <a:lnTo>
                    <a:pt x="604" y="148"/>
                  </a:lnTo>
                  <a:lnTo>
                    <a:pt x="684" y="192"/>
                  </a:lnTo>
                  <a:lnTo>
                    <a:pt x="760" y="244"/>
                  </a:lnTo>
                  <a:lnTo>
                    <a:pt x="856" y="320"/>
                  </a:lnTo>
                  <a:lnTo>
                    <a:pt x="956" y="424"/>
                  </a:lnTo>
                  <a:lnTo>
                    <a:pt x="1016" y="496"/>
                  </a:lnTo>
                  <a:lnTo>
                    <a:pt x="1064" y="560"/>
                  </a:lnTo>
                  <a:lnTo>
                    <a:pt x="1108" y="628"/>
                  </a:lnTo>
                  <a:lnTo>
                    <a:pt x="1156" y="720"/>
                  </a:lnTo>
                  <a:lnTo>
                    <a:pt x="1208" y="836"/>
                  </a:lnTo>
                  <a:lnTo>
                    <a:pt x="1236" y="916"/>
                  </a:lnTo>
                  <a:lnTo>
                    <a:pt x="1260" y="1028"/>
                  </a:lnTo>
                  <a:lnTo>
                    <a:pt x="1280" y="1148"/>
                  </a:lnTo>
                  <a:lnTo>
                    <a:pt x="1288" y="1252"/>
                  </a:lnTo>
                  <a:lnTo>
                    <a:pt x="1284" y="1344"/>
                  </a:lnTo>
                  <a:lnTo>
                    <a:pt x="1268" y="1512"/>
                  </a:lnTo>
                  <a:lnTo>
                    <a:pt x="1244" y="1624"/>
                  </a:lnTo>
                  <a:lnTo>
                    <a:pt x="1208" y="1728"/>
                  </a:lnTo>
                  <a:lnTo>
                    <a:pt x="1160" y="1836"/>
                  </a:lnTo>
                  <a:lnTo>
                    <a:pt x="1088" y="1968"/>
                  </a:lnTo>
                  <a:lnTo>
                    <a:pt x="1008" y="2075"/>
                  </a:lnTo>
                  <a:lnTo>
                    <a:pt x="932" y="2164"/>
                  </a:lnTo>
                  <a:lnTo>
                    <a:pt x="876" y="2216"/>
                  </a:lnTo>
                  <a:lnTo>
                    <a:pt x="788" y="2296"/>
                  </a:lnTo>
                  <a:lnTo>
                    <a:pt x="672" y="2372"/>
                  </a:lnTo>
                  <a:lnTo>
                    <a:pt x="592" y="2420"/>
                  </a:lnTo>
                  <a:lnTo>
                    <a:pt x="492" y="2464"/>
                  </a:lnTo>
                  <a:lnTo>
                    <a:pt x="396" y="2495"/>
                  </a:lnTo>
                  <a:lnTo>
                    <a:pt x="284" y="2528"/>
                  </a:lnTo>
                  <a:lnTo>
                    <a:pt x="192" y="2548"/>
                  </a:lnTo>
                  <a:lnTo>
                    <a:pt x="56" y="2560"/>
                  </a:lnTo>
                  <a:lnTo>
                    <a:pt x="0" y="2564"/>
                  </a:lnTo>
                  <a:close/>
                </a:path>
              </a:pathLst>
            </a:custGeom>
            <a:solidFill>
              <a:schemeClr val="accent4"/>
            </a:solidFill>
            <a:ln w="1588" cap="rnd">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ysClr val="windowText" lastClr="000000"/>
                </a:solidFill>
                <a:effectLst/>
                <a:uLnTx/>
                <a:uFillTx/>
                <a:latin typeface="+mn-lt"/>
              </a:endParaRPr>
            </a:p>
          </p:txBody>
        </p:sp>
        <p:sp>
          <p:nvSpPr>
            <p:cNvPr id="22" name="Rectangle 71"/>
            <p:cNvSpPr>
              <a:spLocks noChangeArrowheads="1"/>
            </p:cNvSpPr>
            <p:nvPr/>
          </p:nvSpPr>
          <p:spPr bwMode="auto">
            <a:xfrm>
              <a:off x="13740030" y="5000333"/>
              <a:ext cx="769440" cy="147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600" b="1" i="1" u="none" strike="noStrike" cap="none" normalizeH="0" baseline="0" dirty="0" smtClean="0">
                  <a:ln>
                    <a:noFill/>
                  </a:ln>
                  <a:solidFill>
                    <a:srgbClr val="FFFFFF"/>
                  </a:solidFill>
                  <a:effectLst/>
                  <a:latin typeface="+mn-lt"/>
                  <a:cs typeface="Arial" pitchFamily="34" charset="0"/>
                </a:rPr>
                <a:t>3</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sp>
          <p:nvSpPr>
            <p:cNvPr id="57" name="Freeform 102"/>
            <p:cNvSpPr>
              <a:spLocks/>
            </p:cNvSpPr>
            <p:nvPr/>
          </p:nvSpPr>
          <p:spPr bwMode="auto">
            <a:xfrm rot="10800000">
              <a:off x="17414012" y="4454012"/>
              <a:ext cx="1834116" cy="3196305"/>
            </a:xfrm>
            <a:custGeom>
              <a:avLst/>
              <a:gdLst>
                <a:gd name="T0" fmla="*/ 0 w 1288"/>
                <a:gd name="T1" fmla="*/ 2564 h 2564"/>
                <a:gd name="T2" fmla="*/ 0 w 1288"/>
                <a:gd name="T3" fmla="*/ 0 h 2564"/>
                <a:gd name="T4" fmla="*/ 148 w 1288"/>
                <a:gd name="T5" fmla="*/ 8 h 2564"/>
                <a:gd name="T6" fmla="*/ 272 w 1288"/>
                <a:gd name="T7" fmla="*/ 24 h 2564"/>
                <a:gd name="T8" fmla="*/ 388 w 1288"/>
                <a:gd name="T9" fmla="*/ 60 h 2564"/>
                <a:gd name="T10" fmla="*/ 476 w 1288"/>
                <a:gd name="T11" fmla="*/ 88 h 2564"/>
                <a:gd name="T12" fmla="*/ 604 w 1288"/>
                <a:gd name="T13" fmla="*/ 148 h 2564"/>
                <a:gd name="T14" fmla="*/ 684 w 1288"/>
                <a:gd name="T15" fmla="*/ 192 h 2564"/>
                <a:gd name="T16" fmla="*/ 760 w 1288"/>
                <a:gd name="T17" fmla="*/ 244 h 2564"/>
                <a:gd name="T18" fmla="*/ 856 w 1288"/>
                <a:gd name="T19" fmla="*/ 320 h 2564"/>
                <a:gd name="T20" fmla="*/ 956 w 1288"/>
                <a:gd name="T21" fmla="*/ 424 h 2564"/>
                <a:gd name="T22" fmla="*/ 1016 w 1288"/>
                <a:gd name="T23" fmla="*/ 496 h 2564"/>
                <a:gd name="T24" fmla="*/ 1064 w 1288"/>
                <a:gd name="T25" fmla="*/ 560 h 2564"/>
                <a:gd name="T26" fmla="*/ 1108 w 1288"/>
                <a:gd name="T27" fmla="*/ 628 h 2564"/>
                <a:gd name="T28" fmla="*/ 1156 w 1288"/>
                <a:gd name="T29" fmla="*/ 720 h 2564"/>
                <a:gd name="T30" fmla="*/ 1208 w 1288"/>
                <a:gd name="T31" fmla="*/ 836 h 2564"/>
                <a:gd name="T32" fmla="*/ 1236 w 1288"/>
                <a:gd name="T33" fmla="*/ 916 h 2564"/>
                <a:gd name="T34" fmla="*/ 1260 w 1288"/>
                <a:gd name="T35" fmla="*/ 1028 h 2564"/>
                <a:gd name="T36" fmla="*/ 1280 w 1288"/>
                <a:gd name="T37" fmla="*/ 1148 h 2564"/>
                <a:gd name="T38" fmla="*/ 1288 w 1288"/>
                <a:gd name="T39" fmla="*/ 1252 h 2564"/>
                <a:gd name="T40" fmla="*/ 1284 w 1288"/>
                <a:gd name="T41" fmla="*/ 1344 h 2564"/>
                <a:gd name="T42" fmla="*/ 1268 w 1288"/>
                <a:gd name="T43" fmla="*/ 1512 h 2564"/>
                <a:gd name="T44" fmla="*/ 1244 w 1288"/>
                <a:gd name="T45" fmla="*/ 1624 h 2564"/>
                <a:gd name="T46" fmla="*/ 1208 w 1288"/>
                <a:gd name="T47" fmla="*/ 1728 h 2564"/>
                <a:gd name="T48" fmla="*/ 1160 w 1288"/>
                <a:gd name="T49" fmla="*/ 1836 h 2564"/>
                <a:gd name="T50" fmla="*/ 1088 w 1288"/>
                <a:gd name="T51" fmla="*/ 1968 h 2564"/>
                <a:gd name="T52" fmla="*/ 1008 w 1288"/>
                <a:gd name="T53" fmla="*/ 2075 h 2564"/>
                <a:gd name="T54" fmla="*/ 932 w 1288"/>
                <a:gd name="T55" fmla="*/ 2164 h 2564"/>
                <a:gd name="T56" fmla="*/ 876 w 1288"/>
                <a:gd name="T57" fmla="*/ 2216 h 2564"/>
                <a:gd name="T58" fmla="*/ 788 w 1288"/>
                <a:gd name="T59" fmla="*/ 2296 h 2564"/>
                <a:gd name="T60" fmla="*/ 672 w 1288"/>
                <a:gd name="T61" fmla="*/ 2372 h 2564"/>
                <a:gd name="T62" fmla="*/ 592 w 1288"/>
                <a:gd name="T63" fmla="*/ 2420 h 2564"/>
                <a:gd name="T64" fmla="*/ 492 w 1288"/>
                <a:gd name="T65" fmla="*/ 2464 h 2564"/>
                <a:gd name="T66" fmla="*/ 396 w 1288"/>
                <a:gd name="T67" fmla="*/ 2495 h 2564"/>
                <a:gd name="T68" fmla="*/ 284 w 1288"/>
                <a:gd name="T69" fmla="*/ 2528 h 2564"/>
                <a:gd name="T70" fmla="*/ 192 w 1288"/>
                <a:gd name="T71" fmla="*/ 2548 h 2564"/>
                <a:gd name="T72" fmla="*/ 56 w 1288"/>
                <a:gd name="T73" fmla="*/ 2560 h 2564"/>
                <a:gd name="T74" fmla="*/ 0 w 1288"/>
                <a:gd name="T75" fmla="*/ 2564 h 25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8"/>
                <a:gd name="T115" fmla="*/ 0 h 2564"/>
                <a:gd name="T116" fmla="*/ 1288 w 1288"/>
                <a:gd name="T117" fmla="*/ 2564 h 25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8" h="2564">
                  <a:moveTo>
                    <a:pt x="0" y="2564"/>
                  </a:moveTo>
                  <a:lnTo>
                    <a:pt x="0" y="0"/>
                  </a:lnTo>
                  <a:lnTo>
                    <a:pt x="148" y="8"/>
                  </a:lnTo>
                  <a:lnTo>
                    <a:pt x="272" y="24"/>
                  </a:lnTo>
                  <a:lnTo>
                    <a:pt x="388" y="60"/>
                  </a:lnTo>
                  <a:lnTo>
                    <a:pt x="476" y="88"/>
                  </a:lnTo>
                  <a:lnTo>
                    <a:pt x="604" y="148"/>
                  </a:lnTo>
                  <a:lnTo>
                    <a:pt x="684" y="192"/>
                  </a:lnTo>
                  <a:lnTo>
                    <a:pt x="760" y="244"/>
                  </a:lnTo>
                  <a:lnTo>
                    <a:pt x="856" y="320"/>
                  </a:lnTo>
                  <a:lnTo>
                    <a:pt x="956" y="424"/>
                  </a:lnTo>
                  <a:lnTo>
                    <a:pt x="1016" y="496"/>
                  </a:lnTo>
                  <a:lnTo>
                    <a:pt x="1064" y="560"/>
                  </a:lnTo>
                  <a:lnTo>
                    <a:pt x="1108" y="628"/>
                  </a:lnTo>
                  <a:lnTo>
                    <a:pt x="1156" y="720"/>
                  </a:lnTo>
                  <a:lnTo>
                    <a:pt x="1208" y="836"/>
                  </a:lnTo>
                  <a:lnTo>
                    <a:pt x="1236" y="916"/>
                  </a:lnTo>
                  <a:lnTo>
                    <a:pt x="1260" y="1028"/>
                  </a:lnTo>
                  <a:lnTo>
                    <a:pt x="1280" y="1148"/>
                  </a:lnTo>
                  <a:lnTo>
                    <a:pt x="1288" y="1252"/>
                  </a:lnTo>
                  <a:lnTo>
                    <a:pt x="1284" y="1344"/>
                  </a:lnTo>
                  <a:lnTo>
                    <a:pt x="1268" y="1512"/>
                  </a:lnTo>
                  <a:lnTo>
                    <a:pt x="1244" y="1624"/>
                  </a:lnTo>
                  <a:lnTo>
                    <a:pt x="1208" y="1728"/>
                  </a:lnTo>
                  <a:lnTo>
                    <a:pt x="1160" y="1836"/>
                  </a:lnTo>
                  <a:lnTo>
                    <a:pt x="1088" y="1968"/>
                  </a:lnTo>
                  <a:lnTo>
                    <a:pt x="1008" y="2075"/>
                  </a:lnTo>
                  <a:lnTo>
                    <a:pt x="932" y="2164"/>
                  </a:lnTo>
                  <a:lnTo>
                    <a:pt x="876" y="2216"/>
                  </a:lnTo>
                  <a:lnTo>
                    <a:pt x="788" y="2296"/>
                  </a:lnTo>
                  <a:lnTo>
                    <a:pt x="672" y="2372"/>
                  </a:lnTo>
                  <a:lnTo>
                    <a:pt x="592" y="2420"/>
                  </a:lnTo>
                  <a:lnTo>
                    <a:pt x="492" y="2464"/>
                  </a:lnTo>
                  <a:lnTo>
                    <a:pt x="396" y="2495"/>
                  </a:lnTo>
                  <a:lnTo>
                    <a:pt x="284" y="2528"/>
                  </a:lnTo>
                  <a:lnTo>
                    <a:pt x="192" y="2548"/>
                  </a:lnTo>
                  <a:lnTo>
                    <a:pt x="56" y="2560"/>
                  </a:lnTo>
                  <a:lnTo>
                    <a:pt x="0" y="2564"/>
                  </a:lnTo>
                  <a:close/>
                </a:path>
              </a:pathLst>
            </a:custGeom>
            <a:solidFill>
              <a:schemeClr val="accent2"/>
            </a:solidFill>
            <a:ln w="1588" cap="rnd">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ysClr val="windowText" lastClr="000000"/>
                </a:solidFill>
                <a:effectLst/>
                <a:uLnTx/>
                <a:uFillTx/>
                <a:latin typeface="+mn-lt"/>
              </a:endParaRPr>
            </a:p>
          </p:txBody>
        </p:sp>
        <p:sp>
          <p:nvSpPr>
            <p:cNvPr id="23" name="Rectangle 76"/>
            <p:cNvSpPr>
              <a:spLocks noChangeArrowheads="1"/>
            </p:cNvSpPr>
            <p:nvPr/>
          </p:nvSpPr>
          <p:spPr bwMode="auto">
            <a:xfrm>
              <a:off x="18030531" y="5000333"/>
              <a:ext cx="799898" cy="147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600" b="1" i="1" u="none" strike="noStrike" cap="none" normalizeH="0" baseline="0" dirty="0" smtClean="0">
                  <a:ln>
                    <a:noFill/>
                  </a:ln>
                  <a:solidFill>
                    <a:srgbClr val="FFFFFF"/>
                  </a:solidFill>
                  <a:effectLst/>
                  <a:latin typeface="+mn-lt"/>
                  <a:cs typeface="Arial" pitchFamily="34" charset="0"/>
                </a:rPr>
                <a:t>4</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sp>
          <p:nvSpPr>
            <p:cNvPr id="53" name="Freeform 102"/>
            <p:cNvSpPr>
              <a:spLocks/>
            </p:cNvSpPr>
            <p:nvPr/>
          </p:nvSpPr>
          <p:spPr bwMode="auto">
            <a:xfrm rot="10800000">
              <a:off x="21729146" y="4454012"/>
              <a:ext cx="1834116" cy="3196305"/>
            </a:xfrm>
            <a:custGeom>
              <a:avLst/>
              <a:gdLst>
                <a:gd name="T0" fmla="*/ 0 w 1288"/>
                <a:gd name="T1" fmla="*/ 2564 h 2564"/>
                <a:gd name="T2" fmla="*/ 0 w 1288"/>
                <a:gd name="T3" fmla="*/ 0 h 2564"/>
                <a:gd name="T4" fmla="*/ 148 w 1288"/>
                <a:gd name="T5" fmla="*/ 8 h 2564"/>
                <a:gd name="T6" fmla="*/ 272 w 1288"/>
                <a:gd name="T7" fmla="*/ 24 h 2564"/>
                <a:gd name="T8" fmla="*/ 388 w 1288"/>
                <a:gd name="T9" fmla="*/ 60 h 2564"/>
                <a:gd name="T10" fmla="*/ 476 w 1288"/>
                <a:gd name="T11" fmla="*/ 88 h 2564"/>
                <a:gd name="T12" fmla="*/ 604 w 1288"/>
                <a:gd name="T13" fmla="*/ 148 h 2564"/>
                <a:gd name="T14" fmla="*/ 684 w 1288"/>
                <a:gd name="T15" fmla="*/ 192 h 2564"/>
                <a:gd name="T16" fmla="*/ 760 w 1288"/>
                <a:gd name="T17" fmla="*/ 244 h 2564"/>
                <a:gd name="T18" fmla="*/ 856 w 1288"/>
                <a:gd name="T19" fmla="*/ 320 h 2564"/>
                <a:gd name="T20" fmla="*/ 956 w 1288"/>
                <a:gd name="T21" fmla="*/ 424 h 2564"/>
                <a:gd name="T22" fmla="*/ 1016 w 1288"/>
                <a:gd name="T23" fmla="*/ 496 h 2564"/>
                <a:gd name="T24" fmla="*/ 1064 w 1288"/>
                <a:gd name="T25" fmla="*/ 560 h 2564"/>
                <a:gd name="T26" fmla="*/ 1108 w 1288"/>
                <a:gd name="T27" fmla="*/ 628 h 2564"/>
                <a:gd name="T28" fmla="*/ 1156 w 1288"/>
                <a:gd name="T29" fmla="*/ 720 h 2564"/>
                <a:gd name="T30" fmla="*/ 1208 w 1288"/>
                <a:gd name="T31" fmla="*/ 836 h 2564"/>
                <a:gd name="T32" fmla="*/ 1236 w 1288"/>
                <a:gd name="T33" fmla="*/ 916 h 2564"/>
                <a:gd name="T34" fmla="*/ 1260 w 1288"/>
                <a:gd name="T35" fmla="*/ 1028 h 2564"/>
                <a:gd name="T36" fmla="*/ 1280 w 1288"/>
                <a:gd name="T37" fmla="*/ 1148 h 2564"/>
                <a:gd name="T38" fmla="*/ 1288 w 1288"/>
                <a:gd name="T39" fmla="*/ 1252 h 2564"/>
                <a:gd name="T40" fmla="*/ 1284 w 1288"/>
                <a:gd name="T41" fmla="*/ 1344 h 2564"/>
                <a:gd name="T42" fmla="*/ 1268 w 1288"/>
                <a:gd name="T43" fmla="*/ 1512 h 2564"/>
                <a:gd name="T44" fmla="*/ 1244 w 1288"/>
                <a:gd name="T45" fmla="*/ 1624 h 2564"/>
                <a:gd name="T46" fmla="*/ 1208 w 1288"/>
                <a:gd name="T47" fmla="*/ 1728 h 2564"/>
                <a:gd name="T48" fmla="*/ 1160 w 1288"/>
                <a:gd name="T49" fmla="*/ 1836 h 2564"/>
                <a:gd name="T50" fmla="*/ 1088 w 1288"/>
                <a:gd name="T51" fmla="*/ 1968 h 2564"/>
                <a:gd name="T52" fmla="*/ 1008 w 1288"/>
                <a:gd name="T53" fmla="*/ 2075 h 2564"/>
                <a:gd name="T54" fmla="*/ 932 w 1288"/>
                <a:gd name="T55" fmla="*/ 2164 h 2564"/>
                <a:gd name="T56" fmla="*/ 876 w 1288"/>
                <a:gd name="T57" fmla="*/ 2216 h 2564"/>
                <a:gd name="T58" fmla="*/ 788 w 1288"/>
                <a:gd name="T59" fmla="*/ 2296 h 2564"/>
                <a:gd name="T60" fmla="*/ 672 w 1288"/>
                <a:gd name="T61" fmla="*/ 2372 h 2564"/>
                <a:gd name="T62" fmla="*/ 592 w 1288"/>
                <a:gd name="T63" fmla="*/ 2420 h 2564"/>
                <a:gd name="T64" fmla="*/ 492 w 1288"/>
                <a:gd name="T65" fmla="*/ 2464 h 2564"/>
                <a:gd name="T66" fmla="*/ 396 w 1288"/>
                <a:gd name="T67" fmla="*/ 2495 h 2564"/>
                <a:gd name="T68" fmla="*/ 284 w 1288"/>
                <a:gd name="T69" fmla="*/ 2528 h 2564"/>
                <a:gd name="T70" fmla="*/ 192 w 1288"/>
                <a:gd name="T71" fmla="*/ 2548 h 2564"/>
                <a:gd name="T72" fmla="*/ 56 w 1288"/>
                <a:gd name="T73" fmla="*/ 2560 h 2564"/>
                <a:gd name="T74" fmla="*/ 0 w 1288"/>
                <a:gd name="T75" fmla="*/ 2564 h 25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8"/>
                <a:gd name="T115" fmla="*/ 0 h 2564"/>
                <a:gd name="T116" fmla="*/ 1288 w 1288"/>
                <a:gd name="T117" fmla="*/ 2564 h 25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8" h="2564">
                  <a:moveTo>
                    <a:pt x="0" y="2564"/>
                  </a:moveTo>
                  <a:lnTo>
                    <a:pt x="0" y="0"/>
                  </a:lnTo>
                  <a:lnTo>
                    <a:pt x="148" y="8"/>
                  </a:lnTo>
                  <a:lnTo>
                    <a:pt x="272" y="24"/>
                  </a:lnTo>
                  <a:lnTo>
                    <a:pt x="388" y="60"/>
                  </a:lnTo>
                  <a:lnTo>
                    <a:pt x="476" y="88"/>
                  </a:lnTo>
                  <a:lnTo>
                    <a:pt x="604" y="148"/>
                  </a:lnTo>
                  <a:lnTo>
                    <a:pt x="684" y="192"/>
                  </a:lnTo>
                  <a:lnTo>
                    <a:pt x="760" y="244"/>
                  </a:lnTo>
                  <a:lnTo>
                    <a:pt x="856" y="320"/>
                  </a:lnTo>
                  <a:lnTo>
                    <a:pt x="956" y="424"/>
                  </a:lnTo>
                  <a:lnTo>
                    <a:pt x="1016" y="496"/>
                  </a:lnTo>
                  <a:lnTo>
                    <a:pt x="1064" y="560"/>
                  </a:lnTo>
                  <a:lnTo>
                    <a:pt x="1108" y="628"/>
                  </a:lnTo>
                  <a:lnTo>
                    <a:pt x="1156" y="720"/>
                  </a:lnTo>
                  <a:lnTo>
                    <a:pt x="1208" y="836"/>
                  </a:lnTo>
                  <a:lnTo>
                    <a:pt x="1236" y="916"/>
                  </a:lnTo>
                  <a:lnTo>
                    <a:pt x="1260" y="1028"/>
                  </a:lnTo>
                  <a:lnTo>
                    <a:pt x="1280" y="1148"/>
                  </a:lnTo>
                  <a:lnTo>
                    <a:pt x="1288" y="1252"/>
                  </a:lnTo>
                  <a:lnTo>
                    <a:pt x="1284" y="1344"/>
                  </a:lnTo>
                  <a:lnTo>
                    <a:pt x="1268" y="1512"/>
                  </a:lnTo>
                  <a:lnTo>
                    <a:pt x="1244" y="1624"/>
                  </a:lnTo>
                  <a:lnTo>
                    <a:pt x="1208" y="1728"/>
                  </a:lnTo>
                  <a:lnTo>
                    <a:pt x="1160" y="1836"/>
                  </a:lnTo>
                  <a:lnTo>
                    <a:pt x="1088" y="1968"/>
                  </a:lnTo>
                  <a:lnTo>
                    <a:pt x="1008" y="2075"/>
                  </a:lnTo>
                  <a:lnTo>
                    <a:pt x="932" y="2164"/>
                  </a:lnTo>
                  <a:lnTo>
                    <a:pt x="876" y="2216"/>
                  </a:lnTo>
                  <a:lnTo>
                    <a:pt x="788" y="2296"/>
                  </a:lnTo>
                  <a:lnTo>
                    <a:pt x="672" y="2372"/>
                  </a:lnTo>
                  <a:lnTo>
                    <a:pt x="592" y="2420"/>
                  </a:lnTo>
                  <a:lnTo>
                    <a:pt x="492" y="2464"/>
                  </a:lnTo>
                  <a:lnTo>
                    <a:pt x="396" y="2495"/>
                  </a:lnTo>
                  <a:lnTo>
                    <a:pt x="284" y="2528"/>
                  </a:lnTo>
                  <a:lnTo>
                    <a:pt x="192" y="2548"/>
                  </a:lnTo>
                  <a:lnTo>
                    <a:pt x="56" y="2560"/>
                  </a:lnTo>
                  <a:lnTo>
                    <a:pt x="0" y="2564"/>
                  </a:lnTo>
                  <a:close/>
                </a:path>
              </a:pathLst>
            </a:custGeom>
            <a:solidFill>
              <a:schemeClr val="accent3"/>
            </a:solidFill>
            <a:ln w="1588" cap="rnd">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ysClr val="windowText" lastClr="000000"/>
                </a:solidFill>
                <a:effectLst/>
                <a:uLnTx/>
                <a:uFillTx/>
                <a:latin typeface="+mn-lt"/>
              </a:endParaRPr>
            </a:p>
          </p:txBody>
        </p:sp>
        <p:sp>
          <p:nvSpPr>
            <p:cNvPr id="24" name="Rectangle 81"/>
            <p:cNvSpPr>
              <a:spLocks noChangeArrowheads="1"/>
            </p:cNvSpPr>
            <p:nvPr/>
          </p:nvSpPr>
          <p:spPr bwMode="auto">
            <a:xfrm>
              <a:off x="22454497" y="5048027"/>
              <a:ext cx="737379" cy="147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600" b="1" i="1" u="none" strike="noStrike" cap="none" normalizeH="0" baseline="0" dirty="0" smtClean="0">
                  <a:ln>
                    <a:noFill/>
                  </a:ln>
                  <a:solidFill>
                    <a:srgbClr val="FFFFFF"/>
                  </a:solidFill>
                  <a:effectLst/>
                  <a:latin typeface="+mn-lt"/>
                  <a:cs typeface="Arial" pitchFamily="34" charset="0"/>
                </a:rPr>
                <a:t>5</a:t>
              </a:r>
              <a:endParaRPr kumimoji="0" lang="en-US" altLang="en-US" sz="2800" b="0" i="0" u="none" strike="noStrike" cap="none" normalizeH="0" baseline="0" dirty="0" smtClean="0">
                <a:ln>
                  <a:noFill/>
                </a:ln>
                <a:solidFill>
                  <a:schemeClr val="tx1"/>
                </a:solidFill>
                <a:effectLst/>
                <a:latin typeface="+mn-lt"/>
                <a:cs typeface="Arial" pitchFamily="34" charset="0"/>
              </a:endParaRPr>
            </a:p>
          </p:txBody>
        </p:sp>
        <p:sp>
          <p:nvSpPr>
            <p:cNvPr id="25" name="Rectangle 10"/>
            <p:cNvSpPr>
              <a:spLocks noChangeArrowheads="1"/>
            </p:cNvSpPr>
            <p:nvPr/>
          </p:nvSpPr>
          <p:spPr bwMode="auto">
            <a:xfrm>
              <a:off x="2876597" y="7780693"/>
              <a:ext cx="290798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200"/>
                </a:spcAft>
                <a:defRPr/>
              </a:pPr>
              <a:r>
                <a:rPr lang="en-GB" sz="3200" b="1" i="1" dirty="0">
                  <a:solidFill>
                    <a:schemeClr val="accent6"/>
                  </a:solidFill>
                  <a:latin typeface="+mn-lt"/>
                  <a:cs typeface="Arial" charset="0"/>
                </a:rPr>
                <a:t>Trends</a:t>
              </a:r>
            </a:p>
          </p:txBody>
        </p:sp>
        <p:sp>
          <p:nvSpPr>
            <p:cNvPr id="26" name="Rectangle 10"/>
            <p:cNvSpPr>
              <a:spLocks noChangeArrowheads="1"/>
            </p:cNvSpPr>
            <p:nvPr/>
          </p:nvSpPr>
          <p:spPr bwMode="auto">
            <a:xfrm>
              <a:off x="7152393" y="7780693"/>
              <a:ext cx="290798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200"/>
                </a:spcAft>
                <a:defRPr/>
              </a:pPr>
              <a:r>
                <a:rPr lang="en-GB" sz="3200" b="1" i="1" dirty="0">
                  <a:solidFill>
                    <a:schemeClr val="tx2"/>
                  </a:solidFill>
                  <a:latin typeface="+mn-lt"/>
                  <a:cs typeface="Arial" charset="0"/>
                </a:rPr>
                <a:t>Challenges</a:t>
              </a:r>
            </a:p>
          </p:txBody>
        </p:sp>
        <p:sp>
          <p:nvSpPr>
            <p:cNvPr id="27" name="Rectangle 10"/>
            <p:cNvSpPr>
              <a:spLocks noChangeArrowheads="1"/>
            </p:cNvSpPr>
            <p:nvPr/>
          </p:nvSpPr>
          <p:spPr bwMode="auto">
            <a:xfrm>
              <a:off x="11137518" y="7780693"/>
              <a:ext cx="348238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200"/>
                </a:spcAft>
                <a:defRPr/>
              </a:pPr>
              <a:r>
                <a:rPr lang="en-GB" sz="3200" b="1" i="1" dirty="0">
                  <a:solidFill>
                    <a:schemeClr val="accent4"/>
                  </a:solidFill>
                  <a:latin typeface="+mn-lt"/>
                  <a:cs typeface="Arial" charset="0"/>
                </a:rPr>
                <a:t>Opportunities</a:t>
              </a:r>
            </a:p>
          </p:txBody>
        </p:sp>
        <p:sp>
          <p:nvSpPr>
            <p:cNvPr id="28" name="Rectangle 10"/>
            <p:cNvSpPr>
              <a:spLocks noChangeArrowheads="1"/>
            </p:cNvSpPr>
            <p:nvPr/>
          </p:nvSpPr>
          <p:spPr bwMode="auto">
            <a:xfrm>
              <a:off x="15452644" y="7780693"/>
              <a:ext cx="3687357" cy="24622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200"/>
                </a:spcAft>
                <a:defRPr/>
              </a:pPr>
              <a:r>
                <a:rPr lang="en-US" sz="3200" b="1" i="1" dirty="0">
                  <a:solidFill>
                    <a:schemeClr val="accent2"/>
                  </a:solidFill>
                  <a:latin typeface="+mn-lt"/>
                  <a:cs typeface="Arial" charset="0"/>
                </a:rPr>
                <a:t>Accelerating adoption through a Capability Driven Approach</a:t>
              </a:r>
            </a:p>
          </p:txBody>
        </p:sp>
        <p:sp>
          <p:nvSpPr>
            <p:cNvPr id="29" name="Rectangle 10"/>
            <p:cNvSpPr>
              <a:spLocks noChangeArrowheads="1"/>
            </p:cNvSpPr>
            <p:nvPr/>
          </p:nvSpPr>
          <p:spPr bwMode="auto">
            <a:xfrm>
              <a:off x="19609100" y="7780693"/>
              <a:ext cx="3726784" cy="196977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798513" eaLnBrk="0" hangingPunct="0">
                <a:spcAft>
                  <a:spcPts val="200"/>
                </a:spcAft>
                <a:defRPr/>
              </a:pPr>
              <a:r>
                <a:rPr lang="en-US" sz="3200" b="1" i="1" dirty="0">
                  <a:solidFill>
                    <a:schemeClr val="accent3"/>
                  </a:solidFill>
                  <a:latin typeface="+mn-lt"/>
                  <a:cs typeface="Arial" charset="0"/>
                </a:rPr>
                <a:t>Real life </a:t>
              </a:r>
              <a:r>
                <a:rPr lang="en-US" sz="3200" b="1" i="1" dirty="0" smtClean="0">
                  <a:solidFill>
                    <a:schemeClr val="accent3"/>
                  </a:solidFill>
                  <a:latin typeface="+mn-lt"/>
                  <a:cs typeface="Arial" charset="0"/>
                </a:rPr>
                <a:t/>
              </a:r>
              <a:br>
                <a:rPr lang="en-US" sz="3200" b="1" i="1" dirty="0" smtClean="0">
                  <a:solidFill>
                    <a:schemeClr val="accent3"/>
                  </a:solidFill>
                  <a:latin typeface="+mn-lt"/>
                  <a:cs typeface="Arial" charset="0"/>
                </a:rPr>
              </a:br>
              <a:r>
                <a:rPr lang="en-US" sz="3200" b="1" i="1" dirty="0" smtClean="0">
                  <a:solidFill>
                    <a:schemeClr val="accent3"/>
                  </a:solidFill>
                  <a:latin typeface="+mn-lt"/>
                  <a:cs typeface="Arial" charset="0"/>
                </a:rPr>
                <a:t>Case Studies/Lessons </a:t>
              </a:r>
              <a:r>
                <a:rPr lang="en-US" sz="3200" b="1" i="1" dirty="0">
                  <a:solidFill>
                    <a:schemeClr val="accent3"/>
                  </a:solidFill>
                  <a:latin typeface="+mn-lt"/>
                  <a:cs typeface="Arial" charset="0"/>
                </a:rPr>
                <a:t>Learnt</a:t>
              </a:r>
            </a:p>
          </p:txBody>
        </p:sp>
      </p:grpSp>
      <p:grpSp>
        <p:nvGrpSpPr>
          <p:cNvPr id="8" name="Group 7"/>
          <p:cNvGrpSpPr/>
          <p:nvPr/>
        </p:nvGrpSpPr>
        <p:grpSpPr>
          <a:xfrm>
            <a:off x="3532820" y="10637632"/>
            <a:ext cx="1589122" cy="1592268"/>
            <a:chOff x="3532820" y="10637632"/>
            <a:chExt cx="1589122" cy="1592268"/>
          </a:xfrm>
        </p:grpSpPr>
        <p:sp>
          <p:nvSpPr>
            <p:cNvPr id="67" name="Oval 66"/>
            <p:cNvSpPr/>
            <p:nvPr/>
          </p:nvSpPr>
          <p:spPr bwMode="ltGray">
            <a:xfrm>
              <a:off x="3532820" y="10637632"/>
              <a:ext cx="1589122" cy="1592268"/>
            </a:xfrm>
            <a:prstGeom prst="ellipse">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70" name="Freeform 4957"/>
            <p:cNvSpPr>
              <a:spLocks noChangeAspect="1" noEditPoints="1"/>
            </p:cNvSpPr>
            <p:nvPr/>
          </p:nvSpPr>
          <p:spPr bwMode="auto">
            <a:xfrm>
              <a:off x="3773055" y="11002303"/>
              <a:ext cx="969080" cy="803767"/>
            </a:xfrm>
            <a:custGeom>
              <a:avLst/>
              <a:gdLst>
                <a:gd name="T0" fmla="*/ 46 w 340"/>
                <a:gd name="T1" fmla="*/ 232 h 282"/>
                <a:gd name="T2" fmla="*/ 52 w 340"/>
                <a:gd name="T3" fmla="*/ 210 h 282"/>
                <a:gd name="T4" fmla="*/ 122 w 340"/>
                <a:gd name="T5" fmla="*/ 190 h 282"/>
                <a:gd name="T6" fmla="*/ 140 w 340"/>
                <a:gd name="T7" fmla="*/ 184 h 282"/>
                <a:gd name="T8" fmla="*/ 194 w 340"/>
                <a:gd name="T9" fmla="*/ 198 h 282"/>
                <a:gd name="T10" fmla="*/ 218 w 340"/>
                <a:gd name="T11" fmla="*/ 212 h 282"/>
                <a:gd name="T12" fmla="*/ 244 w 340"/>
                <a:gd name="T13" fmla="*/ 188 h 282"/>
                <a:gd name="T14" fmla="*/ 302 w 340"/>
                <a:gd name="T15" fmla="*/ 186 h 282"/>
                <a:gd name="T16" fmla="*/ 324 w 340"/>
                <a:gd name="T17" fmla="*/ 188 h 282"/>
                <a:gd name="T18" fmla="*/ 340 w 340"/>
                <a:gd name="T19" fmla="*/ 164 h 282"/>
                <a:gd name="T20" fmla="*/ 314 w 340"/>
                <a:gd name="T21" fmla="*/ 136 h 282"/>
                <a:gd name="T22" fmla="*/ 290 w 340"/>
                <a:gd name="T23" fmla="*/ 150 h 282"/>
                <a:gd name="T24" fmla="*/ 236 w 340"/>
                <a:gd name="T25" fmla="*/ 164 h 282"/>
                <a:gd name="T26" fmla="*/ 218 w 340"/>
                <a:gd name="T27" fmla="*/ 158 h 282"/>
                <a:gd name="T28" fmla="*/ 196 w 340"/>
                <a:gd name="T29" fmla="*/ 170 h 282"/>
                <a:gd name="T30" fmla="*/ 140 w 340"/>
                <a:gd name="T31" fmla="*/ 144 h 282"/>
                <a:gd name="T32" fmla="*/ 112 w 340"/>
                <a:gd name="T33" fmla="*/ 138 h 282"/>
                <a:gd name="T34" fmla="*/ 96 w 340"/>
                <a:gd name="T35" fmla="*/ 164 h 282"/>
                <a:gd name="T36" fmla="*/ 216 w 340"/>
                <a:gd name="T37" fmla="*/ 104 h 282"/>
                <a:gd name="T38" fmla="*/ 306 w 340"/>
                <a:gd name="T39" fmla="*/ 42 h 282"/>
                <a:gd name="T40" fmla="*/ 292 w 340"/>
                <a:gd name="T41" fmla="*/ 28 h 282"/>
                <a:gd name="T42" fmla="*/ 118 w 340"/>
                <a:gd name="T43" fmla="*/ 58 h 282"/>
                <a:gd name="T44" fmla="*/ 26 w 340"/>
                <a:gd name="T45" fmla="*/ 186 h 282"/>
                <a:gd name="T46" fmla="*/ 2 w 340"/>
                <a:gd name="T47" fmla="*/ 202 h 282"/>
                <a:gd name="T48" fmla="*/ 8 w 340"/>
                <a:gd name="T49" fmla="*/ 232 h 282"/>
                <a:gd name="T50" fmla="*/ 314 w 340"/>
                <a:gd name="T51" fmla="*/ 152 h 282"/>
                <a:gd name="T52" fmla="*/ 324 w 340"/>
                <a:gd name="T53" fmla="*/ 160 h 282"/>
                <a:gd name="T54" fmla="*/ 322 w 340"/>
                <a:gd name="T55" fmla="*/ 172 h 282"/>
                <a:gd name="T56" fmla="*/ 310 w 340"/>
                <a:gd name="T57" fmla="*/ 174 h 282"/>
                <a:gd name="T58" fmla="*/ 304 w 340"/>
                <a:gd name="T59" fmla="*/ 164 h 282"/>
                <a:gd name="T60" fmla="*/ 314 w 340"/>
                <a:gd name="T61" fmla="*/ 152 h 282"/>
                <a:gd name="T62" fmla="*/ 222 w 340"/>
                <a:gd name="T63" fmla="*/ 174 h 282"/>
                <a:gd name="T64" fmla="*/ 228 w 340"/>
                <a:gd name="T65" fmla="*/ 184 h 282"/>
                <a:gd name="T66" fmla="*/ 218 w 340"/>
                <a:gd name="T67" fmla="*/ 196 h 282"/>
                <a:gd name="T68" fmla="*/ 208 w 340"/>
                <a:gd name="T69" fmla="*/ 188 h 282"/>
                <a:gd name="T70" fmla="*/ 210 w 340"/>
                <a:gd name="T71" fmla="*/ 176 h 282"/>
                <a:gd name="T72" fmla="*/ 122 w 340"/>
                <a:gd name="T73" fmla="*/ 152 h 282"/>
                <a:gd name="T74" fmla="*/ 132 w 340"/>
                <a:gd name="T75" fmla="*/ 160 h 282"/>
                <a:gd name="T76" fmla="*/ 130 w 340"/>
                <a:gd name="T77" fmla="*/ 172 h 282"/>
                <a:gd name="T78" fmla="*/ 118 w 340"/>
                <a:gd name="T79" fmla="*/ 174 h 282"/>
                <a:gd name="T80" fmla="*/ 112 w 340"/>
                <a:gd name="T81" fmla="*/ 164 h 282"/>
                <a:gd name="T82" fmla="*/ 122 w 340"/>
                <a:gd name="T83" fmla="*/ 152 h 282"/>
                <a:gd name="T84" fmla="*/ 334 w 340"/>
                <a:gd name="T85" fmla="*/ 276 h 282"/>
                <a:gd name="T86" fmla="*/ 16 w 340"/>
                <a:gd name="T87" fmla="*/ 282 h 282"/>
                <a:gd name="T88" fmla="*/ 6 w 340"/>
                <a:gd name="T89" fmla="*/ 276 h 282"/>
                <a:gd name="T90" fmla="*/ 8 w 340"/>
                <a:gd name="T91" fmla="*/ 264 h 282"/>
                <a:gd name="T92" fmla="*/ 324 w 340"/>
                <a:gd name="T93" fmla="*/ 262 h 282"/>
                <a:gd name="T94" fmla="*/ 334 w 340"/>
                <a:gd name="T95" fmla="*/ 27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282">
                  <a:moveTo>
                    <a:pt x="26" y="240"/>
                  </a:moveTo>
                  <a:lnTo>
                    <a:pt x="26" y="240"/>
                  </a:lnTo>
                  <a:lnTo>
                    <a:pt x="36" y="238"/>
                  </a:lnTo>
                  <a:lnTo>
                    <a:pt x="46" y="232"/>
                  </a:lnTo>
                  <a:lnTo>
                    <a:pt x="50" y="222"/>
                  </a:lnTo>
                  <a:lnTo>
                    <a:pt x="52" y="212"/>
                  </a:lnTo>
                  <a:lnTo>
                    <a:pt x="52" y="212"/>
                  </a:lnTo>
                  <a:lnTo>
                    <a:pt x="52" y="210"/>
                  </a:lnTo>
                  <a:lnTo>
                    <a:pt x="104" y="184"/>
                  </a:lnTo>
                  <a:lnTo>
                    <a:pt x="104" y="184"/>
                  </a:lnTo>
                  <a:lnTo>
                    <a:pt x="112" y="188"/>
                  </a:lnTo>
                  <a:lnTo>
                    <a:pt x="122" y="190"/>
                  </a:lnTo>
                  <a:lnTo>
                    <a:pt x="122" y="190"/>
                  </a:lnTo>
                  <a:lnTo>
                    <a:pt x="128" y="190"/>
                  </a:lnTo>
                  <a:lnTo>
                    <a:pt x="134" y="186"/>
                  </a:lnTo>
                  <a:lnTo>
                    <a:pt x="140" y="184"/>
                  </a:lnTo>
                  <a:lnTo>
                    <a:pt x="144" y="178"/>
                  </a:lnTo>
                  <a:lnTo>
                    <a:pt x="192" y="188"/>
                  </a:lnTo>
                  <a:lnTo>
                    <a:pt x="192" y="188"/>
                  </a:lnTo>
                  <a:lnTo>
                    <a:pt x="194" y="198"/>
                  </a:lnTo>
                  <a:lnTo>
                    <a:pt x="200" y="204"/>
                  </a:lnTo>
                  <a:lnTo>
                    <a:pt x="208" y="210"/>
                  </a:lnTo>
                  <a:lnTo>
                    <a:pt x="218" y="212"/>
                  </a:lnTo>
                  <a:lnTo>
                    <a:pt x="218" y="212"/>
                  </a:lnTo>
                  <a:lnTo>
                    <a:pt x="228" y="210"/>
                  </a:lnTo>
                  <a:lnTo>
                    <a:pt x="236" y="204"/>
                  </a:lnTo>
                  <a:lnTo>
                    <a:pt x="242" y="198"/>
                  </a:lnTo>
                  <a:lnTo>
                    <a:pt x="244" y="188"/>
                  </a:lnTo>
                  <a:lnTo>
                    <a:pt x="292" y="178"/>
                  </a:lnTo>
                  <a:lnTo>
                    <a:pt x="292" y="178"/>
                  </a:lnTo>
                  <a:lnTo>
                    <a:pt x="296" y="184"/>
                  </a:lnTo>
                  <a:lnTo>
                    <a:pt x="302" y="186"/>
                  </a:lnTo>
                  <a:lnTo>
                    <a:pt x="308" y="190"/>
                  </a:lnTo>
                  <a:lnTo>
                    <a:pt x="314" y="190"/>
                  </a:lnTo>
                  <a:lnTo>
                    <a:pt x="314" y="190"/>
                  </a:lnTo>
                  <a:lnTo>
                    <a:pt x="324" y="188"/>
                  </a:lnTo>
                  <a:lnTo>
                    <a:pt x="332" y="182"/>
                  </a:lnTo>
                  <a:lnTo>
                    <a:pt x="338" y="174"/>
                  </a:lnTo>
                  <a:lnTo>
                    <a:pt x="340" y="164"/>
                  </a:lnTo>
                  <a:lnTo>
                    <a:pt x="340" y="164"/>
                  </a:lnTo>
                  <a:lnTo>
                    <a:pt x="338" y="152"/>
                  </a:lnTo>
                  <a:lnTo>
                    <a:pt x="332" y="144"/>
                  </a:lnTo>
                  <a:lnTo>
                    <a:pt x="324" y="138"/>
                  </a:lnTo>
                  <a:lnTo>
                    <a:pt x="314" y="136"/>
                  </a:lnTo>
                  <a:lnTo>
                    <a:pt x="314" y="136"/>
                  </a:lnTo>
                  <a:lnTo>
                    <a:pt x="304" y="138"/>
                  </a:lnTo>
                  <a:lnTo>
                    <a:pt x="296" y="144"/>
                  </a:lnTo>
                  <a:lnTo>
                    <a:pt x="290" y="150"/>
                  </a:lnTo>
                  <a:lnTo>
                    <a:pt x="288" y="158"/>
                  </a:lnTo>
                  <a:lnTo>
                    <a:pt x="240" y="170"/>
                  </a:lnTo>
                  <a:lnTo>
                    <a:pt x="240" y="170"/>
                  </a:lnTo>
                  <a:lnTo>
                    <a:pt x="236" y="164"/>
                  </a:lnTo>
                  <a:lnTo>
                    <a:pt x="230" y="160"/>
                  </a:lnTo>
                  <a:lnTo>
                    <a:pt x="224" y="158"/>
                  </a:lnTo>
                  <a:lnTo>
                    <a:pt x="218" y="158"/>
                  </a:lnTo>
                  <a:lnTo>
                    <a:pt x="218" y="158"/>
                  </a:lnTo>
                  <a:lnTo>
                    <a:pt x="212" y="158"/>
                  </a:lnTo>
                  <a:lnTo>
                    <a:pt x="206" y="160"/>
                  </a:lnTo>
                  <a:lnTo>
                    <a:pt x="200" y="164"/>
                  </a:lnTo>
                  <a:lnTo>
                    <a:pt x="196" y="170"/>
                  </a:lnTo>
                  <a:lnTo>
                    <a:pt x="148" y="158"/>
                  </a:lnTo>
                  <a:lnTo>
                    <a:pt x="148" y="158"/>
                  </a:lnTo>
                  <a:lnTo>
                    <a:pt x="146" y="150"/>
                  </a:lnTo>
                  <a:lnTo>
                    <a:pt x="140" y="144"/>
                  </a:lnTo>
                  <a:lnTo>
                    <a:pt x="132" y="138"/>
                  </a:lnTo>
                  <a:lnTo>
                    <a:pt x="122" y="136"/>
                  </a:lnTo>
                  <a:lnTo>
                    <a:pt x="122" y="136"/>
                  </a:lnTo>
                  <a:lnTo>
                    <a:pt x="112" y="138"/>
                  </a:lnTo>
                  <a:lnTo>
                    <a:pt x="104" y="144"/>
                  </a:lnTo>
                  <a:lnTo>
                    <a:pt x="98" y="152"/>
                  </a:lnTo>
                  <a:lnTo>
                    <a:pt x="96" y="164"/>
                  </a:lnTo>
                  <a:lnTo>
                    <a:pt x="96" y="164"/>
                  </a:lnTo>
                  <a:lnTo>
                    <a:pt x="96" y="166"/>
                  </a:lnTo>
                  <a:lnTo>
                    <a:pt x="56" y="186"/>
                  </a:lnTo>
                  <a:lnTo>
                    <a:pt x="126" y="80"/>
                  </a:lnTo>
                  <a:lnTo>
                    <a:pt x="216" y="104"/>
                  </a:lnTo>
                  <a:lnTo>
                    <a:pt x="216" y="104"/>
                  </a:lnTo>
                  <a:lnTo>
                    <a:pt x="220" y="104"/>
                  </a:lnTo>
                  <a:lnTo>
                    <a:pt x="224" y="102"/>
                  </a:lnTo>
                  <a:lnTo>
                    <a:pt x="306" y="42"/>
                  </a:lnTo>
                  <a:lnTo>
                    <a:pt x="336" y="72"/>
                  </a:lnTo>
                  <a:lnTo>
                    <a:pt x="336" y="0"/>
                  </a:lnTo>
                  <a:lnTo>
                    <a:pt x="264" y="0"/>
                  </a:lnTo>
                  <a:lnTo>
                    <a:pt x="292" y="28"/>
                  </a:lnTo>
                  <a:lnTo>
                    <a:pt x="216" y="84"/>
                  </a:lnTo>
                  <a:lnTo>
                    <a:pt x="124" y="58"/>
                  </a:lnTo>
                  <a:lnTo>
                    <a:pt x="124" y="58"/>
                  </a:lnTo>
                  <a:lnTo>
                    <a:pt x="118" y="58"/>
                  </a:lnTo>
                  <a:lnTo>
                    <a:pt x="114" y="62"/>
                  </a:lnTo>
                  <a:lnTo>
                    <a:pt x="32" y="186"/>
                  </a:lnTo>
                  <a:lnTo>
                    <a:pt x="32" y="186"/>
                  </a:lnTo>
                  <a:lnTo>
                    <a:pt x="26" y="186"/>
                  </a:lnTo>
                  <a:lnTo>
                    <a:pt x="26" y="186"/>
                  </a:lnTo>
                  <a:lnTo>
                    <a:pt x="16" y="188"/>
                  </a:lnTo>
                  <a:lnTo>
                    <a:pt x="8" y="194"/>
                  </a:lnTo>
                  <a:lnTo>
                    <a:pt x="2" y="202"/>
                  </a:lnTo>
                  <a:lnTo>
                    <a:pt x="0" y="212"/>
                  </a:lnTo>
                  <a:lnTo>
                    <a:pt x="0" y="212"/>
                  </a:lnTo>
                  <a:lnTo>
                    <a:pt x="2" y="222"/>
                  </a:lnTo>
                  <a:lnTo>
                    <a:pt x="8" y="232"/>
                  </a:lnTo>
                  <a:lnTo>
                    <a:pt x="16" y="238"/>
                  </a:lnTo>
                  <a:lnTo>
                    <a:pt x="26" y="240"/>
                  </a:lnTo>
                  <a:lnTo>
                    <a:pt x="26" y="240"/>
                  </a:lnTo>
                  <a:close/>
                  <a:moveTo>
                    <a:pt x="314" y="152"/>
                  </a:moveTo>
                  <a:lnTo>
                    <a:pt x="314" y="152"/>
                  </a:lnTo>
                  <a:lnTo>
                    <a:pt x="318" y="154"/>
                  </a:lnTo>
                  <a:lnTo>
                    <a:pt x="322" y="156"/>
                  </a:lnTo>
                  <a:lnTo>
                    <a:pt x="324" y="160"/>
                  </a:lnTo>
                  <a:lnTo>
                    <a:pt x="324" y="164"/>
                  </a:lnTo>
                  <a:lnTo>
                    <a:pt x="324" y="164"/>
                  </a:lnTo>
                  <a:lnTo>
                    <a:pt x="324" y="168"/>
                  </a:lnTo>
                  <a:lnTo>
                    <a:pt x="322" y="172"/>
                  </a:lnTo>
                  <a:lnTo>
                    <a:pt x="318" y="174"/>
                  </a:lnTo>
                  <a:lnTo>
                    <a:pt x="314" y="174"/>
                  </a:lnTo>
                  <a:lnTo>
                    <a:pt x="314" y="174"/>
                  </a:lnTo>
                  <a:lnTo>
                    <a:pt x="310" y="174"/>
                  </a:lnTo>
                  <a:lnTo>
                    <a:pt x="306" y="172"/>
                  </a:lnTo>
                  <a:lnTo>
                    <a:pt x="304" y="168"/>
                  </a:lnTo>
                  <a:lnTo>
                    <a:pt x="304" y="164"/>
                  </a:lnTo>
                  <a:lnTo>
                    <a:pt x="304" y="164"/>
                  </a:lnTo>
                  <a:lnTo>
                    <a:pt x="304" y="160"/>
                  </a:lnTo>
                  <a:lnTo>
                    <a:pt x="306" y="156"/>
                  </a:lnTo>
                  <a:lnTo>
                    <a:pt x="310" y="154"/>
                  </a:lnTo>
                  <a:lnTo>
                    <a:pt x="314" y="152"/>
                  </a:lnTo>
                  <a:lnTo>
                    <a:pt x="314" y="152"/>
                  </a:lnTo>
                  <a:close/>
                  <a:moveTo>
                    <a:pt x="218" y="174"/>
                  </a:moveTo>
                  <a:lnTo>
                    <a:pt x="218" y="174"/>
                  </a:lnTo>
                  <a:lnTo>
                    <a:pt x="222" y="174"/>
                  </a:lnTo>
                  <a:lnTo>
                    <a:pt x="226" y="176"/>
                  </a:lnTo>
                  <a:lnTo>
                    <a:pt x="228" y="180"/>
                  </a:lnTo>
                  <a:lnTo>
                    <a:pt x="228" y="184"/>
                  </a:lnTo>
                  <a:lnTo>
                    <a:pt x="228" y="184"/>
                  </a:lnTo>
                  <a:lnTo>
                    <a:pt x="228" y="188"/>
                  </a:lnTo>
                  <a:lnTo>
                    <a:pt x="226" y="192"/>
                  </a:lnTo>
                  <a:lnTo>
                    <a:pt x="222" y="194"/>
                  </a:lnTo>
                  <a:lnTo>
                    <a:pt x="218" y="196"/>
                  </a:lnTo>
                  <a:lnTo>
                    <a:pt x="218" y="196"/>
                  </a:lnTo>
                  <a:lnTo>
                    <a:pt x="214" y="194"/>
                  </a:lnTo>
                  <a:lnTo>
                    <a:pt x="210" y="192"/>
                  </a:lnTo>
                  <a:lnTo>
                    <a:pt x="208" y="188"/>
                  </a:lnTo>
                  <a:lnTo>
                    <a:pt x="208" y="184"/>
                  </a:lnTo>
                  <a:lnTo>
                    <a:pt x="208" y="184"/>
                  </a:lnTo>
                  <a:lnTo>
                    <a:pt x="208" y="180"/>
                  </a:lnTo>
                  <a:lnTo>
                    <a:pt x="210" y="176"/>
                  </a:lnTo>
                  <a:lnTo>
                    <a:pt x="214" y="174"/>
                  </a:lnTo>
                  <a:lnTo>
                    <a:pt x="218" y="174"/>
                  </a:lnTo>
                  <a:lnTo>
                    <a:pt x="218" y="174"/>
                  </a:lnTo>
                  <a:close/>
                  <a:moveTo>
                    <a:pt x="122" y="152"/>
                  </a:moveTo>
                  <a:lnTo>
                    <a:pt x="122" y="152"/>
                  </a:lnTo>
                  <a:lnTo>
                    <a:pt x="126" y="154"/>
                  </a:lnTo>
                  <a:lnTo>
                    <a:pt x="130" y="156"/>
                  </a:lnTo>
                  <a:lnTo>
                    <a:pt x="132" y="160"/>
                  </a:lnTo>
                  <a:lnTo>
                    <a:pt x="132" y="164"/>
                  </a:lnTo>
                  <a:lnTo>
                    <a:pt x="132" y="164"/>
                  </a:lnTo>
                  <a:lnTo>
                    <a:pt x="132" y="168"/>
                  </a:lnTo>
                  <a:lnTo>
                    <a:pt x="130" y="172"/>
                  </a:lnTo>
                  <a:lnTo>
                    <a:pt x="126" y="174"/>
                  </a:lnTo>
                  <a:lnTo>
                    <a:pt x="122" y="174"/>
                  </a:lnTo>
                  <a:lnTo>
                    <a:pt x="122" y="174"/>
                  </a:lnTo>
                  <a:lnTo>
                    <a:pt x="118" y="174"/>
                  </a:lnTo>
                  <a:lnTo>
                    <a:pt x="114" y="172"/>
                  </a:lnTo>
                  <a:lnTo>
                    <a:pt x="112" y="168"/>
                  </a:lnTo>
                  <a:lnTo>
                    <a:pt x="112" y="164"/>
                  </a:lnTo>
                  <a:lnTo>
                    <a:pt x="112" y="164"/>
                  </a:lnTo>
                  <a:lnTo>
                    <a:pt x="112" y="160"/>
                  </a:lnTo>
                  <a:lnTo>
                    <a:pt x="114" y="156"/>
                  </a:lnTo>
                  <a:lnTo>
                    <a:pt x="118" y="154"/>
                  </a:lnTo>
                  <a:lnTo>
                    <a:pt x="122" y="152"/>
                  </a:lnTo>
                  <a:lnTo>
                    <a:pt x="122" y="152"/>
                  </a:lnTo>
                  <a:close/>
                  <a:moveTo>
                    <a:pt x="334" y="272"/>
                  </a:moveTo>
                  <a:lnTo>
                    <a:pt x="334" y="272"/>
                  </a:lnTo>
                  <a:lnTo>
                    <a:pt x="334" y="276"/>
                  </a:lnTo>
                  <a:lnTo>
                    <a:pt x="332" y="278"/>
                  </a:lnTo>
                  <a:lnTo>
                    <a:pt x="328" y="280"/>
                  </a:lnTo>
                  <a:lnTo>
                    <a:pt x="324" y="282"/>
                  </a:lnTo>
                  <a:lnTo>
                    <a:pt x="16" y="282"/>
                  </a:lnTo>
                  <a:lnTo>
                    <a:pt x="16" y="282"/>
                  </a:lnTo>
                  <a:lnTo>
                    <a:pt x="12" y="280"/>
                  </a:lnTo>
                  <a:lnTo>
                    <a:pt x="8" y="278"/>
                  </a:lnTo>
                  <a:lnTo>
                    <a:pt x="6" y="276"/>
                  </a:lnTo>
                  <a:lnTo>
                    <a:pt x="6" y="272"/>
                  </a:lnTo>
                  <a:lnTo>
                    <a:pt x="6" y="272"/>
                  </a:lnTo>
                  <a:lnTo>
                    <a:pt x="6" y="268"/>
                  </a:lnTo>
                  <a:lnTo>
                    <a:pt x="8" y="264"/>
                  </a:lnTo>
                  <a:lnTo>
                    <a:pt x="12" y="262"/>
                  </a:lnTo>
                  <a:lnTo>
                    <a:pt x="16" y="262"/>
                  </a:lnTo>
                  <a:lnTo>
                    <a:pt x="324" y="262"/>
                  </a:lnTo>
                  <a:lnTo>
                    <a:pt x="324" y="262"/>
                  </a:lnTo>
                  <a:lnTo>
                    <a:pt x="328" y="262"/>
                  </a:lnTo>
                  <a:lnTo>
                    <a:pt x="332" y="264"/>
                  </a:lnTo>
                  <a:lnTo>
                    <a:pt x="334" y="268"/>
                  </a:lnTo>
                  <a:lnTo>
                    <a:pt x="334" y="272"/>
                  </a:lnTo>
                  <a:lnTo>
                    <a:pt x="334" y="27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mn-lt"/>
              </a:endParaRPr>
            </a:p>
          </p:txBody>
        </p:sp>
      </p:grpSp>
      <p:grpSp>
        <p:nvGrpSpPr>
          <p:cNvPr id="9" name="Group 8"/>
          <p:cNvGrpSpPr/>
          <p:nvPr/>
        </p:nvGrpSpPr>
        <p:grpSpPr>
          <a:xfrm>
            <a:off x="7847945" y="10637632"/>
            <a:ext cx="1589122" cy="1592268"/>
            <a:chOff x="7847945" y="10637632"/>
            <a:chExt cx="1589122" cy="1592268"/>
          </a:xfrm>
        </p:grpSpPr>
        <p:sp>
          <p:nvSpPr>
            <p:cNvPr id="63" name="Oval 62"/>
            <p:cNvSpPr/>
            <p:nvPr/>
          </p:nvSpPr>
          <p:spPr bwMode="ltGray">
            <a:xfrm>
              <a:off x="7847945" y="10637632"/>
              <a:ext cx="1589122" cy="1592268"/>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71" name="Freeform 4848"/>
            <p:cNvSpPr>
              <a:spLocks noEditPoints="1"/>
            </p:cNvSpPr>
            <p:nvPr/>
          </p:nvSpPr>
          <p:spPr bwMode="auto">
            <a:xfrm>
              <a:off x="8135075" y="10905883"/>
              <a:ext cx="1014861" cy="900187"/>
            </a:xfrm>
            <a:custGeom>
              <a:avLst/>
              <a:gdLst>
                <a:gd name="T0" fmla="*/ 198 w 354"/>
                <a:gd name="T1" fmla="*/ 12 h 314"/>
                <a:gd name="T2" fmla="*/ 194 w 354"/>
                <a:gd name="T3" fmla="*/ 8 h 314"/>
                <a:gd name="T4" fmla="*/ 184 w 354"/>
                <a:gd name="T5" fmla="*/ 0 h 314"/>
                <a:gd name="T6" fmla="*/ 178 w 354"/>
                <a:gd name="T7" fmla="*/ 0 h 314"/>
                <a:gd name="T8" fmla="*/ 166 w 354"/>
                <a:gd name="T9" fmla="*/ 4 h 314"/>
                <a:gd name="T10" fmla="*/ 158 w 354"/>
                <a:gd name="T11" fmla="*/ 12 h 314"/>
                <a:gd name="T12" fmla="*/ 4 w 354"/>
                <a:gd name="T13" fmla="*/ 278 h 314"/>
                <a:gd name="T14" fmla="*/ 0 w 354"/>
                <a:gd name="T15" fmla="*/ 290 h 314"/>
                <a:gd name="T16" fmla="*/ 4 w 354"/>
                <a:gd name="T17" fmla="*/ 302 h 314"/>
                <a:gd name="T18" fmla="*/ 8 w 354"/>
                <a:gd name="T19" fmla="*/ 306 h 314"/>
                <a:gd name="T20" fmla="*/ 18 w 354"/>
                <a:gd name="T21" fmla="*/ 312 h 314"/>
                <a:gd name="T22" fmla="*/ 330 w 354"/>
                <a:gd name="T23" fmla="*/ 314 h 314"/>
                <a:gd name="T24" fmla="*/ 338 w 354"/>
                <a:gd name="T25" fmla="*/ 312 h 314"/>
                <a:gd name="T26" fmla="*/ 348 w 354"/>
                <a:gd name="T27" fmla="*/ 306 h 314"/>
                <a:gd name="T28" fmla="*/ 352 w 354"/>
                <a:gd name="T29" fmla="*/ 302 h 314"/>
                <a:gd name="T30" fmla="*/ 354 w 354"/>
                <a:gd name="T31" fmla="*/ 290 h 314"/>
                <a:gd name="T32" fmla="*/ 352 w 354"/>
                <a:gd name="T33" fmla="*/ 278 h 314"/>
                <a:gd name="T34" fmla="*/ 42 w 354"/>
                <a:gd name="T35" fmla="*/ 280 h 314"/>
                <a:gd name="T36" fmla="*/ 314 w 354"/>
                <a:gd name="T37" fmla="*/ 280 h 314"/>
                <a:gd name="T38" fmla="*/ 160 w 354"/>
                <a:gd name="T39" fmla="*/ 142 h 314"/>
                <a:gd name="T40" fmla="*/ 158 w 354"/>
                <a:gd name="T41" fmla="*/ 132 h 314"/>
                <a:gd name="T42" fmla="*/ 160 w 354"/>
                <a:gd name="T43" fmla="*/ 126 h 314"/>
                <a:gd name="T44" fmla="*/ 164 w 354"/>
                <a:gd name="T45" fmla="*/ 122 h 314"/>
                <a:gd name="T46" fmla="*/ 178 w 354"/>
                <a:gd name="T47" fmla="*/ 118 h 314"/>
                <a:gd name="T48" fmla="*/ 186 w 354"/>
                <a:gd name="T49" fmla="*/ 118 h 314"/>
                <a:gd name="T50" fmla="*/ 192 w 354"/>
                <a:gd name="T51" fmla="*/ 122 h 314"/>
                <a:gd name="T52" fmla="*/ 198 w 354"/>
                <a:gd name="T53" fmla="*/ 132 h 314"/>
                <a:gd name="T54" fmla="*/ 196 w 354"/>
                <a:gd name="T55" fmla="*/ 142 h 314"/>
                <a:gd name="T56" fmla="*/ 172 w 354"/>
                <a:gd name="T57" fmla="*/ 206 h 314"/>
                <a:gd name="T58" fmla="*/ 178 w 354"/>
                <a:gd name="T59" fmla="*/ 218 h 314"/>
                <a:gd name="T60" fmla="*/ 186 w 354"/>
                <a:gd name="T61" fmla="*/ 220 h 314"/>
                <a:gd name="T62" fmla="*/ 190 w 354"/>
                <a:gd name="T63" fmla="*/ 224 h 314"/>
                <a:gd name="T64" fmla="*/ 194 w 354"/>
                <a:gd name="T65" fmla="*/ 230 h 314"/>
                <a:gd name="T66" fmla="*/ 196 w 354"/>
                <a:gd name="T67" fmla="*/ 238 h 314"/>
                <a:gd name="T68" fmla="*/ 194 w 354"/>
                <a:gd name="T69" fmla="*/ 244 h 314"/>
                <a:gd name="T70" fmla="*/ 190 w 354"/>
                <a:gd name="T71" fmla="*/ 250 h 314"/>
                <a:gd name="T72" fmla="*/ 186 w 354"/>
                <a:gd name="T73" fmla="*/ 254 h 314"/>
                <a:gd name="T74" fmla="*/ 178 w 354"/>
                <a:gd name="T75" fmla="*/ 256 h 314"/>
                <a:gd name="T76" fmla="*/ 170 w 354"/>
                <a:gd name="T77" fmla="*/ 254 h 314"/>
                <a:gd name="T78" fmla="*/ 166 w 354"/>
                <a:gd name="T79" fmla="*/ 250 h 314"/>
                <a:gd name="T80" fmla="*/ 162 w 354"/>
                <a:gd name="T81" fmla="*/ 244 h 314"/>
                <a:gd name="T82" fmla="*/ 160 w 354"/>
                <a:gd name="T83" fmla="*/ 238 h 314"/>
                <a:gd name="T84" fmla="*/ 162 w 354"/>
                <a:gd name="T85" fmla="*/ 230 h 314"/>
                <a:gd name="T86" fmla="*/ 166 w 354"/>
                <a:gd name="T87" fmla="*/ 224 h 314"/>
                <a:gd name="T88" fmla="*/ 178 w 354"/>
                <a:gd name="T89" fmla="*/ 21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314">
                  <a:moveTo>
                    <a:pt x="352" y="278"/>
                  </a:moveTo>
                  <a:lnTo>
                    <a:pt x="198" y="12"/>
                  </a:lnTo>
                  <a:lnTo>
                    <a:pt x="198" y="12"/>
                  </a:lnTo>
                  <a:lnTo>
                    <a:pt x="194" y="8"/>
                  </a:lnTo>
                  <a:lnTo>
                    <a:pt x="190" y="4"/>
                  </a:lnTo>
                  <a:lnTo>
                    <a:pt x="184" y="0"/>
                  </a:lnTo>
                  <a:lnTo>
                    <a:pt x="178" y="0"/>
                  </a:lnTo>
                  <a:lnTo>
                    <a:pt x="178" y="0"/>
                  </a:lnTo>
                  <a:lnTo>
                    <a:pt x="172" y="0"/>
                  </a:lnTo>
                  <a:lnTo>
                    <a:pt x="166" y="4"/>
                  </a:lnTo>
                  <a:lnTo>
                    <a:pt x="162" y="8"/>
                  </a:lnTo>
                  <a:lnTo>
                    <a:pt x="158" y="12"/>
                  </a:lnTo>
                  <a:lnTo>
                    <a:pt x="4" y="278"/>
                  </a:lnTo>
                  <a:lnTo>
                    <a:pt x="4" y="278"/>
                  </a:lnTo>
                  <a:lnTo>
                    <a:pt x="2" y="282"/>
                  </a:lnTo>
                  <a:lnTo>
                    <a:pt x="0" y="290"/>
                  </a:lnTo>
                  <a:lnTo>
                    <a:pt x="2" y="296"/>
                  </a:lnTo>
                  <a:lnTo>
                    <a:pt x="4" y="302"/>
                  </a:lnTo>
                  <a:lnTo>
                    <a:pt x="4" y="302"/>
                  </a:lnTo>
                  <a:lnTo>
                    <a:pt x="8" y="306"/>
                  </a:lnTo>
                  <a:lnTo>
                    <a:pt x="12" y="310"/>
                  </a:lnTo>
                  <a:lnTo>
                    <a:pt x="18" y="312"/>
                  </a:lnTo>
                  <a:lnTo>
                    <a:pt x="26" y="314"/>
                  </a:lnTo>
                  <a:lnTo>
                    <a:pt x="330" y="314"/>
                  </a:lnTo>
                  <a:lnTo>
                    <a:pt x="330" y="314"/>
                  </a:lnTo>
                  <a:lnTo>
                    <a:pt x="338" y="312"/>
                  </a:lnTo>
                  <a:lnTo>
                    <a:pt x="342" y="310"/>
                  </a:lnTo>
                  <a:lnTo>
                    <a:pt x="348" y="306"/>
                  </a:lnTo>
                  <a:lnTo>
                    <a:pt x="352" y="302"/>
                  </a:lnTo>
                  <a:lnTo>
                    <a:pt x="352" y="302"/>
                  </a:lnTo>
                  <a:lnTo>
                    <a:pt x="354" y="296"/>
                  </a:lnTo>
                  <a:lnTo>
                    <a:pt x="354" y="290"/>
                  </a:lnTo>
                  <a:lnTo>
                    <a:pt x="354" y="282"/>
                  </a:lnTo>
                  <a:lnTo>
                    <a:pt x="352" y="278"/>
                  </a:lnTo>
                  <a:lnTo>
                    <a:pt x="352" y="278"/>
                  </a:lnTo>
                  <a:close/>
                  <a:moveTo>
                    <a:pt x="42" y="280"/>
                  </a:moveTo>
                  <a:lnTo>
                    <a:pt x="178" y="44"/>
                  </a:lnTo>
                  <a:lnTo>
                    <a:pt x="314" y="280"/>
                  </a:lnTo>
                  <a:lnTo>
                    <a:pt x="42" y="280"/>
                  </a:lnTo>
                  <a:close/>
                  <a:moveTo>
                    <a:pt x="160" y="142"/>
                  </a:moveTo>
                  <a:lnTo>
                    <a:pt x="160" y="142"/>
                  </a:lnTo>
                  <a:lnTo>
                    <a:pt x="158" y="132"/>
                  </a:lnTo>
                  <a:lnTo>
                    <a:pt x="158" y="132"/>
                  </a:lnTo>
                  <a:lnTo>
                    <a:pt x="160" y="126"/>
                  </a:lnTo>
                  <a:lnTo>
                    <a:pt x="164" y="122"/>
                  </a:lnTo>
                  <a:lnTo>
                    <a:pt x="164" y="122"/>
                  </a:lnTo>
                  <a:lnTo>
                    <a:pt x="170" y="118"/>
                  </a:lnTo>
                  <a:lnTo>
                    <a:pt x="178" y="118"/>
                  </a:lnTo>
                  <a:lnTo>
                    <a:pt x="178" y="118"/>
                  </a:lnTo>
                  <a:lnTo>
                    <a:pt x="186" y="118"/>
                  </a:lnTo>
                  <a:lnTo>
                    <a:pt x="192" y="122"/>
                  </a:lnTo>
                  <a:lnTo>
                    <a:pt x="192" y="122"/>
                  </a:lnTo>
                  <a:lnTo>
                    <a:pt x="196" y="126"/>
                  </a:lnTo>
                  <a:lnTo>
                    <a:pt x="198" y="132"/>
                  </a:lnTo>
                  <a:lnTo>
                    <a:pt x="198" y="132"/>
                  </a:lnTo>
                  <a:lnTo>
                    <a:pt x="196" y="142"/>
                  </a:lnTo>
                  <a:lnTo>
                    <a:pt x="184" y="206"/>
                  </a:lnTo>
                  <a:lnTo>
                    <a:pt x="172" y="206"/>
                  </a:lnTo>
                  <a:lnTo>
                    <a:pt x="160" y="142"/>
                  </a:lnTo>
                  <a:close/>
                  <a:moveTo>
                    <a:pt x="178" y="218"/>
                  </a:moveTo>
                  <a:lnTo>
                    <a:pt x="178" y="218"/>
                  </a:lnTo>
                  <a:lnTo>
                    <a:pt x="186" y="220"/>
                  </a:lnTo>
                  <a:lnTo>
                    <a:pt x="186" y="220"/>
                  </a:lnTo>
                  <a:lnTo>
                    <a:pt x="190" y="224"/>
                  </a:lnTo>
                  <a:lnTo>
                    <a:pt x="190" y="224"/>
                  </a:lnTo>
                  <a:lnTo>
                    <a:pt x="194" y="230"/>
                  </a:lnTo>
                  <a:lnTo>
                    <a:pt x="194" y="230"/>
                  </a:lnTo>
                  <a:lnTo>
                    <a:pt x="196" y="238"/>
                  </a:lnTo>
                  <a:lnTo>
                    <a:pt x="196" y="238"/>
                  </a:lnTo>
                  <a:lnTo>
                    <a:pt x="194" y="244"/>
                  </a:lnTo>
                  <a:lnTo>
                    <a:pt x="194" y="244"/>
                  </a:lnTo>
                  <a:lnTo>
                    <a:pt x="190" y="250"/>
                  </a:lnTo>
                  <a:lnTo>
                    <a:pt x="190" y="250"/>
                  </a:lnTo>
                  <a:lnTo>
                    <a:pt x="186" y="254"/>
                  </a:lnTo>
                  <a:lnTo>
                    <a:pt x="186" y="254"/>
                  </a:lnTo>
                  <a:lnTo>
                    <a:pt x="178" y="256"/>
                  </a:lnTo>
                  <a:lnTo>
                    <a:pt x="178" y="256"/>
                  </a:lnTo>
                  <a:lnTo>
                    <a:pt x="170" y="254"/>
                  </a:lnTo>
                  <a:lnTo>
                    <a:pt x="170" y="254"/>
                  </a:lnTo>
                  <a:lnTo>
                    <a:pt x="166" y="250"/>
                  </a:lnTo>
                  <a:lnTo>
                    <a:pt x="166" y="250"/>
                  </a:lnTo>
                  <a:lnTo>
                    <a:pt x="162" y="244"/>
                  </a:lnTo>
                  <a:lnTo>
                    <a:pt x="162" y="244"/>
                  </a:lnTo>
                  <a:lnTo>
                    <a:pt x="160" y="238"/>
                  </a:lnTo>
                  <a:lnTo>
                    <a:pt x="160" y="238"/>
                  </a:lnTo>
                  <a:lnTo>
                    <a:pt x="162" y="230"/>
                  </a:lnTo>
                  <a:lnTo>
                    <a:pt x="166" y="224"/>
                  </a:lnTo>
                  <a:lnTo>
                    <a:pt x="166" y="224"/>
                  </a:lnTo>
                  <a:lnTo>
                    <a:pt x="170" y="220"/>
                  </a:lnTo>
                  <a:lnTo>
                    <a:pt x="178" y="218"/>
                  </a:lnTo>
                  <a:lnTo>
                    <a:pt x="178" y="2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mn-lt"/>
              </a:endParaRPr>
            </a:p>
          </p:txBody>
        </p:sp>
      </p:grpSp>
      <p:grpSp>
        <p:nvGrpSpPr>
          <p:cNvPr id="10" name="Group 9"/>
          <p:cNvGrpSpPr/>
          <p:nvPr/>
        </p:nvGrpSpPr>
        <p:grpSpPr>
          <a:xfrm>
            <a:off x="12163071" y="10637632"/>
            <a:ext cx="1589122" cy="1592268"/>
            <a:chOff x="12163071" y="10637632"/>
            <a:chExt cx="1589122" cy="1592268"/>
          </a:xfrm>
        </p:grpSpPr>
        <p:sp>
          <p:nvSpPr>
            <p:cNvPr id="59" name="Oval 58"/>
            <p:cNvSpPr/>
            <p:nvPr/>
          </p:nvSpPr>
          <p:spPr bwMode="ltGray">
            <a:xfrm>
              <a:off x="12163071" y="10637632"/>
              <a:ext cx="1589122" cy="1592268"/>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72" name="Freeform 33"/>
            <p:cNvSpPr>
              <a:spLocks noChangeAspect="1"/>
            </p:cNvSpPr>
            <p:nvPr/>
          </p:nvSpPr>
          <p:spPr bwMode="auto">
            <a:xfrm>
              <a:off x="12386095" y="11002303"/>
              <a:ext cx="1112191" cy="952053"/>
            </a:xfrm>
            <a:custGeom>
              <a:avLst/>
              <a:gdLst>
                <a:gd name="T0" fmla="*/ 237 w 237"/>
                <a:gd name="T1" fmla="*/ 45 h 188"/>
                <a:gd name="T2" fmla="*/ 230 w 237"/>
                <a:gd name="T3" fmla="*/ 42 h 188"/>
                <a:gd name="T4" fmla="*/ 234 w 237"/>
                <a:gd name="T5" fmla="*/ 38 h 188"/>
                <a:gd name="T6" fmla="*/ 213 w 237"/>
                <a:gd name="T7" fmla="*/ 30 h 188"/>
                <a:gd name="T8" fmla="*/ 218 w 237"/>
                <a:gd name="T9" fmla="*/ 10 h 188"/>
                <a:gd name="T10" fmla="*/ 214 w 237"/>
                <a:gd name="T11" fmla="*/ 11 h 188"/>
                <a:gd name="T12" fmla="*/ 215 w 237"/>
                <a:gd name="T13" fmla="*/ 3 h 188"/>
                <a:gd name="T14" fmla="*/ 180 w 237"/>
                <a:gd name="T15" fmla="*/ 23 h 188"/>
                <a:gd name="T16" fmla="*/ 171 w 237"/>
                <a:gd name="T17" fmla="*/ 42 h 188"/>
                <a:gd name="T18" fmla="*/ 125 w 237"/>
                <a:gd name="T19" fmla="*/ 67 h 188"/>
                <a:gd name="T20" fmla="*/ 116 w 237"/>
                <a:gd name="T21" fmla="*/ 80 h 188"/>
                <a:gd name="T22" fmla="*/ 99 w 237"/>
                <a:gd name="T23" fmla="*/ 92 h 188"/>
                <a:gd name="T24" fmla="*/ 95 w 237"/>
                <a:gd name="T25" fmla="*/ 94 h 188"/>
                <a:gd name="T26" fmla="*/ 109 w 237"/>
                <a:gd name="T27" fmla="*/ 83 h 188"/>
                <a:gd name="T28" fmla="*/ 94 w 237"/>
                <a:gd name="T29" fmla="*/ 75 h 188"/>
                <a:gd name="T30" fmla="*/ 76 w 237"/>
                <a:gd name="T31" fmla="*/ 94 h 188"/>
                <a:gd name="T32" fmla="*/ 94 w 237"/>
                <a:gd name="T33" fmla="*/ 112 h 188"/>
                <a:gd name="T34" fmla="*/ 113 w 237"/>
                <a:gd name="T35" fmla="*/ 94 h 188"/>
                <a:gd name="T36" fmla="*/ 111 w 237"/>
                <a:gd name="T37" fmla="*/ 88 h 188"/>
                <a:gd name="T38" fmla="*/ 118 w 237"/>
                <a:gd name="T39" fmla="*/ 85 h 188"/>
                <a:gd name="T40" fmla="*/ 127 w 237"/>
                <a:gd name="T41" fmla="*/ 85 h 188"/>
                <a:gd name="T42" fmla="*/ 128 w 237"/>
                <a:gd name="T43" fmla="*/ 94 h 188"/>
                <a:gd name="T44" fmla="*/ 94 w 237"/>
                <a:gd name="T45" fmla="*/ 127 h 188"/>
                <a:gd name="T46" fmla="*/ 61 w 237"/>
                <a:gd name="T47" fmla="*/ 94 h 188"/>
                <a:gd name="T48" fmla="*/ 94 w 237"/>
                <a:gd name="T49" fmla="*/ 60 h 188"/>
                <a:gd name="T50" fmla="*/ 118 w 237"/>
                <a:gd name="T51" fmla="*/ 70 h 188"/>
                <a:gd name="T52" fmla="*/ 121 w 237"/>
                <a:gd name="T53" fmla="*/ 66 h 188"/>
                <a:gd name="T54" fmla="*/ 132 w 237"/>
                <a:gd name="T55" fmla="*/ 57 h 188"/>
                <a:gd name="T56" fmla="*/ 94 w 237"/>
                <a:gd name="T57" fmla="*/ 41 h 188"/>
                <a:gd name="T58" fmla="*/ 41 w 237"/>
                <a:gd name="T59" fmla="*/ 94 h 188"/>
                <a:gd name="T60" fmla="*/ 94 w 237"/>
                <a:gd name="T61" fmla="*/ 147 h 188"/>
                <a:gd name="T62" fmla="*/ 147 w 237"/>
                <a:gd name="T63" fmla="*/ 94 h 188"/>
                <a:gd name="T64" fmla="*/ 145 w 237"/>
                <a:gd name="T65" fmla="*/ 80 h 188"/>
                <a:gd name="T66" fmla="*/ 162 w 237"/>
                <a:gd name="T67" fmla="*/ 71 h 188"/>
                <a:gd name="T68" fmla="*/ 165 w 237"/>
                <a:gd name="T69" fmla="*/ 94 h 188"/>
                <a:gd name="T70" fmla="*/ 94 w 237"/>
                <a:gd name="T71" fmla="*/ 165 h 188"/>
                <a:gd name="T72" fmla="*/ 23 w 237"/>
                <a:gd name="T73" fmla="*/ 94 h 188"/>
                <a:gd name="T74" fmla="*/ 94 w 237"/>
                <a:gd name="T75" fmla="*/ 23 h 188"/>
                <a:gd name="T76" fmla="*/ 148 w 237"/>
                <a:gd name="T77" fmla="*/ 47 h 188"/>
                <a:gd name="T78" fmla="*/ 165 w 237"/>
                <a:gd name="T79" fmla="*/ 37 h 188"/>
                <a:gd name="T80" fmla="*/ 166 w 237"/>
                <a:gd name="T81" fmla="*/ 33 h 188"/>
                <a:gd name="T82" fmla="*/ 94 w 237"/>
                <a:gd name="T83" fmla="*/ 0 h 188"/>
                <a:gd name="T84" fmla="*/ 0 w 237"/>
                <a:gd name="T85" fmla="*/ 94 h 188"/>
                <a:gd name="T86" fmla="*/ 94 w 237"/>
                <a:gd name="T87" fmla="*/ 188 h 188"/>
                <a:gd name="T88" fmla="*/ 188 w 237"/>
                <a:gd name="T89" fmla="*/ 94 h 188"/>
                <a:gd name="T90" fmla="*/ 182 w 237"/>
                <a:gd name="T91" fmla="*/ 60 h 188"/>
                <a:gd name="T92" fmla="*/ 202 w 237"/>
                <a:gd name="T93" fmla="*/ 63 h 188"/>
                <a:gd name="T94" fmla="*/ 237 w 237"/>
                <a:gd name="T95" fmla="*/ 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188">
                  <a:moveTo>
                    <a:pt x="237" y="45"/>
                  </a:moveTo>
                  <a:cubicBezTo>
                    <a:pt x="230" y="42"/>
                    <a:pt x="230" y="42"/>
                    <a:pt x="230" y="42"/>
                  </a:cubicBezTo>
                  <a:cubicBezTo>
                    <a:pt x="234" y="38"/>
                    <a:pt x="234" y="38"/>
                    <a:pt x="234" y="38"/>
                  </a:cubicBezTo>
                  <a:cubicBezTo>
                    <a:pt x="213" y="30"/>
                    <a:pt x="213" y="30"/>
                    <a:pt x="213" y="30"/>
                  </a:cubicBezTo>
                  <a:cubicBezTo>
                    <a:pt x="218" y="10"/>
                    <a:pt x="218" y="10"/>
                    <a:pt x="218" y="10"/>
                  </a:cubicBezTo>
                  <a:cubicBezTo>
                    <a:pt x="214" y="11"/>
                    <a:pt x="214" y="11"/>
                    <a:pt x="214" y="11"/>
                  </a:cubicBezTo>
                  <a:cubicBezTo>
                    <a:pt x="215" y="3"/>
                    <a:pt x="215" y="3"/>
                    <a:pt x="215" y="3"/>
                  </a:cubicBezTo>
                  <a:cubicBezTo>
                    <a:pt x="180" y="23"/>
                    <a:pt x="180" y="23"/>
                    <a:pt x="180" y="23"/>
                  </a:cubicBezTo>
                  <a:cubicBezTo>
                    <a:pt x="171" y="42"/>
                    <a:pt x="171" y="42"/>
                    <a:pt x="171" y="42"/>
                  </a:cubicBezTo>
                  <a:cubicBezTo>
                    <a:pt x="171" y="42"/>
                    <a:pt x="130" y="63"/>
                    <a:pt x="125" y="67"/>
                  </a:cubicBezTo>
                  <a:cubicBezTo>
                    <a:pt x="120" y="71"/>
                    <a:pt x="116" y="80"/>
                    <a:pt x="116" y="80"/>
                  </a:cubicBezTo>
                  <a:cubicBezTo>
                    <a:pt x="99" y="92"/>
                    <a:pt x="99" y="92"/>
                    <a:pt x="99" y="92"/>
                  </a:cubicBezTo>
                  <a:cubicBezTo>
                    <a:pt x="95" y="94"/>
                    <a:pt x="95" y="94"/>
                    <a:pt x="95" y="94"/>
                  </a:cubicBezTo>
                  <a:cubicBezTo>
                    <a:pt x="109" y="83"/>
                    <a:pt x="109" y="83"/>
                    <a:pt x="109" y="83"/>
                  </a:cubicBezTo>
                  <a:cubicBezTo>
                    <a:pt x="105" y="78"/>
                    <a:pt x="100" y="75"/>
                    <a:pt x="94" y="75"/>
                  </a:cubicBezTo>
                  <a:cubicBezTo>
                    <a:pt x="84" y="75"/>
                    <a:pt x="76" y="84"/>
                    <a:pt x="76" y="94"/>
                  </a:cubicBezTo>
                  <a:cubicBezTo>
                    <a:pt x="76" y="104"/>
                    <a:pt x="84" y="112"/>
                    <a:pt x="94" y="112"/>
                  </a:cubicBezTo>
                  <a:cubicBezTo>
                    <a:pt x="104" y="112"/>
                    <a:pt x="113" y="104"/>
                    <a:pt x="113" y="94"/>
                  </a:cubicBezTo>
                  <a:cubicBezTo>
                    <a:pt x="113" y="92"/>
                    <a:pt x="112" y="90"/>
                    <a:pt x="111" y="88"/>
                  </a:cubicBezTo>
                  <a:cubicBezTo>
                    <a:pt x="118" y="85"/>
                    <a:pt x="118" y="85"/>
                    <a:pt x="118" y="85"/>
                  </a:cubicBezTo>
                  <a:cubicBezTo>
                    <a:pt x="118" y="85"/>
                    <a:pt x="122" y="85"/>
                    <a:pt x="127" y="85"/>
                  </a:cubicBezTo>
                  <a:cubicBezTo>
                    <a:pt x="127" y="88"/>
                    <a:pt x="128" y="91"/>
                    <a:pt x="128" y="94"/>
                  </a:cubicBezTo>
                  <a:cubicBezTo>
                    <a:pt x="128" y="112"/>
                    <a:pt x="113" y="127"/>
                    <a:pt x="94" y="127"/>
                  </a:cubicBezTo>
                  <a:cubicBezTo>
                    <a:pt x="76" y="127"/>
                    <a:pt x="61" y="112"/>
                    <a:pt x="61" y="94"/>
                  </a:cubicBezTo>
                  <a:cubicBezTo>
                    <a:pt x="61" y="75"/>
                    <a:pt x="76" y="60"/>
                    <a:pt x="94" y="60"/>
                  </a:cubicBezTo>
                  <a:cubicBezTo>
                    <a:pt x="103" y="60"/>
                    <a:pt x="112" y="64"/>
                    <a:pt x="118" y="70"/>
                  </a:cubicBezTo>
                  <a:cubicBezTo>
                    <a:pt x="119" y="68"/>
                    <a:pt x="120" y="67"/>
                    <a:pt x="121" y="66"/>
                  </a:cubicBezTo>
                  <a:cubicBezTo>
                    <a:pt x="122" y="64"/>
                    <a:pt x="127" y="61"/>
                    <a:pt x="132" y="57"/>
                  </a:cubicBezTo>
                  <a:cubicBezTo>
                    <a:pt x="123" y="47"/>
                    <a:pt x="109" y="41"/>
                    <a:pt x="94" y="41"/>
                  </a:cubicBezTo>
                  <a:cubicBezTo>
                    <a:pt x="65" y="41"/>
                    <a:pt x="41" y="65"/>
                    <a:pt x="41" y="94"/>
                  </a:cubicBezTo>
                  <a:cubicBezTo>
                    <a:pt x="41" y="123"/>
                    <a:pt x="65" y="147"/>
                    <a:pt x="94" y="147"/>
                  </a:cubicBezTo>
                  <a:cubicBezTo>
                    <a:pt x="123" y="147"/>
                    <a:pt x="147" y="123"/>
                    <a:pt x="147" y="94"/>
                  </a:cubicBezTo>
                  <a:cubicBezTo>
                    <a:pt x="147" y="89"/>
                    <a:pt x="146" y="84"/>
                    <a:pt x="145" y="80"/>
                  </a:cubicBezTo>
                  <a:cubicBezTo>
                    <a:pt x="150" y="77"/>
                    <a:pt x="156" y="74"/>
                    <a:pt x="162" y="71"/>
                  </a:cubicBezTo>
                  <a:cubicBezTo>
                    <a:pt x="164" y="78"/>
                    <a:pt x="165" y="86"/>
                    <a:pt x="165" y="94"/>
                  </a:cubicBezTo>
                  <a:cubicBezTo>
                    <a:pt x="165" y="133"/>
                    <a:pt x="133" y="165"/>
                    <a:pt x="94" y="165"/>
                  </a:cubicBezTo>
                  <a:cubicBezTo>
                    <a:pt x="55" y="165"/>
                    <a:pt x="23" y="133"/>
                    <a:pt x="23" y="94"/>
                  </a:cubicBezTo>
                  <a:cubicBezTo>
                    <a:pt x="23" y="55"/>
                    <a:pt x="55" y="23"/>
                    <a:pt x="94" y="23"/>
                  </a:cubicBezTo>
                  <a:cubicBezTo>
                    <a:pt x="116" y="23"/>
                    <a:pt x="135" y="32"/>
                    <a:pt x="148" y="47"/>
                  </a:cubicBezTo>
                  <a:cubicBezTo>
                    <a:pt x="157" y="42"/>
                    <a:pt x="165" y="37"/>
                    <a:pt x="165" y="37"/>
                  </a:cubicBezTo>
                  <a:cubicBezTo>
                    <a:pt x="166" y="33"/>
                    <a:pt x="166" y="33"/>
                    <a:pt x="166" y="33"/>
                  </a:cubicBezTo>
                  <a:cubicBezTo>
                    <a:pt x="149" y="13"/>
                    <a:pt x="123" y="0"/>
                    <a:pt x="94" y="0"/>
                  </a:cubicBezTo>
                  <a:cubicBezTo>
                    <a:pt x="42" y="0"/>
                    <a:pt x="0" y="42"/>
                    <a:pt x="0" y="94"/>
                  </a:cubicBezTo>
                  <a:cubicBezTo>
                    <a:pt x="0" y="146"/>
                    <a:pt x="42" y="188"/>
                    <a:pt x="94" y="188"/>
                  </a:cubicBezTo>
                  <a:cubicBezTo>
                    <a:pt x="146" y="188"/>
                    <a:pt x="188" y="146"/>
                    <a:pt x="188" y="94"/>
                  </a:cubicBezTo>
                  <a:cubicBezTo>
                    <a:pt x="188" y="82"/>
                    <a:pt x="186" y="71"/>
                    <a:pt x="182" y="60"/>
                  </a:cubicBezTo>
                  <a:cubicBezTo>
                    <a:pt x="202" y="63"/>
                    <a:pt x="202" y="63"/>
                    <a:pt x="202" y="63"/>
                  </a:cubicBezTo>
                  <a:lnTo>
                    <a:pt x="237"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latin typeface="+mn-lt"/>
              </a:endParaRPr>
            </a:p>
          </p:txBody>
        </p:sp>
      </p:grpSp>
      <p:grpSp>
        <p:nvGrpSpPr>
          <p:cNvPr id="12" name="Group 11"/>
          <p:cNvGrpSpPr/>
          <p:nvPr/>
        </p:nvGrpSpPr>
        <p:grpSpPr>
          <a:xfrm>
            <a:off x="16478196" y="10637632"/>
            <a:ext cx="1589122" cy="1592268"/>
            <a:chOff x="16478196" y="10637632"/>
            <a:chExt cx="1589122" cy="1592268"/>
          </a:xfrm>
        </p:grpSpPr>
        <p:sp>
          <p:nvSpPr>
            <p:cNvPr id="55" name="Oval 54"/>
            <p:cNvSpPr/>
            <p:nvPr/>
          </p:nvSpPr>
          <p:spPr bwMode="ltGray">
            <a:xfrm>
              <a:off x="16478196" y="10637632"/>
              <a:ext cx="1589122" cy="1592268"/>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74" name="Line 5"/>
            <p:cNvSpPr>
              <a:spLocks noChangeShapeType="1"/>
            </p:cNvSpPr>
            <p:nvPr/>
          </p:nvSpPr>
          <p:spPr bwMode="auto">
            <a:xfrm>
              <a:off x="17543201" y="11601818"/>
              <a:ext cx="0" cy="0"/>
            </a:xfrm>
            <a:prstGeom prst="lin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Line 6"/>
            <p:cNvSpPr>
              <a:spLocks noChangeShapeType="1"/>
            </p:cNvSpPr>
            <p:nvPr/>
          </p:nvSpPr>
          <p:spPr bwMode="auto">
            <a:xfrm>
              <a:off x="17543201" y="11601818"/>
              <a:ext cx="0" cy="0"/>
            </a:xfrm>
            <a:prstGeom prst="line">
              <a:avLst/>
            </a:prstGeom>
            <a:solidFill>
              <a:schemeClr val="bg1"/>
            </a:solidFill>
            <a:ln w="19050" cap="flat">
              <a:solidFill>
                <a:srgbClr val="E63C2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Freeform 75"/>
            <p:cNvSpPr>
              <a:spLocks noEditPoints="1"/>
            </p:cNvSpPr>
            <p:nvPr/>
          </p:nvSpPr>
          <p:spPr bwMode="auto">
            <a:xfrm>
              <a:off x="16965353" y="10940029"/>
              <a:ext cx="833304" cy="949659"/>
            </a:xfrm>
            <a:custGeom>
              <a:avLst/>
              <a:gdLst>
                <a:gd name="T0" fmla="*/ 183 w 199"/>
                <a:gd name="T1" fmla="*/ 50 h 198"/>
                <a:gd name="T2" fmla="*/ 166 w 199"/>
                <a:gd name="T3" fmla="*/ 68 h 198"/>
                <a:gd name="T4" fmla="*/ 158 w 199"/>
                <a:gd name="T5" fmla="*/ 61 h 198"/>
                <a:gd name="T6" fmla="*/ 153 w 199"/>
                <a:gd name="T7" fmla="*/ 44 h 198"/>
                <a:gd name="T8" fmla="*/ 178 w 199"/>
                <a:gd name="T9" fmla="*/ 30 h 198"/>
                <a:gd name="T10" fmla="*/ 145 w 199"/>
                <a:gd name="T11" fmla="*/ 26 h 198"/>
                <a:gd name="T12" fmla="*/ 127 w 199"/>
                <a:gd name="T13" fmla="*/ 18 h 198"/>
                <a:gd name="T14" fmla="*/ 115 w 199"/>
                <a:gd name="T15" fmla="*/ 7 h 198"/>
                <a:gd name="T16" fmla="*/ 73 w 199"/>
                <a:gd name="T17" fmla="*/ 8 h 198"/>
                <a:gd name="T18" fmla="*/ 45 w 199"/>
                <a:gd name="T19" fmla="*/ 22 h 198"/>
                <a:gd name="T20" fmla="*/ 45 w 199"/>
                <a:gd name="T21" fmla="*/ 35 h 198"/>
                <a:gd name="T22" fmla="*/ 83 w 199"/>
                <a:gd name="T23" fmla="*/ 25 h 198"/>
                <a:gd name="T24" fmla="*/ 104 w 199"/>
                <a:gd name="T25" fmla="*/ 23 h 198"/>
                <a:gd name="T26" fmla="*/ 108 w 199"/>
                <a:gd name="T27" fmla="*/ 33 h 198"/>
                <a:gd name="T28" fmla="*/ 70 w 199"/>
                <a:gd name="T29" fmla="*/ 63 h 198"/>
                <a:gd name="T30" fmla="*/ 60 w 199"/>
                <a:gd name="T31" fmla="*/ 92 h 198"/>
                <a:gd name="T32" fmla="*/ 58 w 199"/>
                <a:gd name="T33" fmla="*/ 130 h 198"/>
                <a:gd name="T34" fmla="*/ 45 w 199"/>
                <a:gd name="T35" fmla="*/ 128 h 198"/>
                <a:gd name="T36" fmla="*/ 37 w 199"/>
                <a:gd name="T37" fmla="*/ 144 h 198"/>
                <a:gd name="T38" fmla="*/ 13 w 199"/>
                <a:gd name="T39" fmla="*/ 162 h 198"/>
                <a:gd name="T40" fmla="*/ 0 w 199"/>
                <a:gd name="T41" fmla="*/ 167 h 198"/>
                <a:gd name="T42" fmla="*/ 0 w 199"/>
                <a:gd name="T43" fmla="*/ 186 h 198"/>
                <a:gd name="T44" fmla="*/ 9 w 199"/>
                <a:gd name="T45" fmla="*/ 197 h 198"/>
                <a:gd name="T46" fmla="*/ 20 w 199"/>
                <a:gd name="T47" fmla="*/ 170 h 198"/>
                <a:gd name="T48" fmla="*/ 50 w 199"/>
                <a:gd name="T49" fmla="*/ 157 h 198"/>
                <a:gd name="T50" fmla="*/ 58 w 199"/>
                <a:gd name="T51" fmla="*/ 164 h 198"/>
                <a:gd name="T52" fmla="*/ 73 w 199"/>
                <a:gd name="T53" fmla="*/ 137 h 198"/>
                <a:gd name="T54" fmla="*/ 87 w 199"/>
                <a:gd name="T55" fmla="*/ 133 h 198"/>
                <a:gd name="T56" fmla="*/ 121 w 199"/>
                <a:gd name="T57" fmla="*/ 123 h 198"/>
                <a:gd name="T58" fmla="*/ 124 w 199"/>
                <a:gd name="T59" fmla="*/ 103 h 198"/>
                <a:gd name="T60" fmla="*/ 103 w 199"/>
                <a:gd name="T61" fmla="*/ 79 h 198"/>
                <a:gd name="T62" fmla="*/ 121 w 199"/>
                <a:gd name="T63" fmla="*/ 70 h 198"/>
                <a:gd name="T64" fmla="*/ 140 w 199"/>
                <a:gd name="T65" fmla="*/ 67 h 198"/>
                <a:gd name="T66" fmla="*/ 173 w 199"/>
                <a:gd name="T67" fmla="*/ 78 h 198"/>
                <a:gd name="T68" fmla="*/ 193 w 199"/>
                <a:gd name="T69" fmla="*/ 58 h 198"/>
                <a:gd name="T70" fmla="*/ 93 w 199"/>
                <a:gd name="T71" fmla="*/ 114 h 198"/>
                <a:gd name="T72" fmla="*/ 86 w 199"/>
                <a:gd name="T73" fmla="*/ 110 h 198"/>
                <a:gd name="T74" fmla="*/ 98 w 199"/>
                <a:gd name="T75" fmla="*/ 11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198">
                  <a:moveTo>
                    <a:pt x="196" y="45"/>
                  </a:moveTo>
                  <a:cubicBezTo>
                    <a:pt x="193" y="42"/>
                    <a:pt x="187" y="44"/>
                    <a:pt x="183" y="50"/>
                  </a:cubicBezTo>
                  <a:cubicBezTo>
                    <a:pt x="180" y="54"/>
                    <a:pt x="178" y="58"/>
                    <a:pt x="179" y="61"/>
                  </a:cubicBezTo>
                  <a:cubicBezTo>
                    <a:pt x="175" y="62"/>
                    <a:pt x="171" y="65"/>
                    <a:pt x="166" y="68"/>
                  </a:cubicBezTo>
                  <a:cubicBezTo>
                    <a:pt x="164" y="69"/>
                    <a:pt x="162" y="70"/>
                    <a:pt x="160" y="72"/>
                  </a:cubicBezTo>
                  <a:cubicBezTo>
                    <a:pt x="160" y="68"/>
                    <a:pt x="159" y="65"/>
                    <a:pt x="158" y="61"/>
                  </a:cubicBezTo>
                  <a:cubicBezTo>
                    <a:pt x="155" y="54"/>
                    <a:pt x="152" y="49"/>
                    <a:pt x="149" y="46"/>
                  </a:cubicBezTo>
                  <a:cubicBezTo>
                    <a:pt x="153" y="44"/>
                    <a:pt x="153" y="44"/>
                    <a:pt x="153" y="44"/>
                  </a:cubicBezTo>
                  <a:cubicBezTo>
                    <a:pt x="155" y="46"/>
                    <a:pt x="158" y="47"/>
                    <a:pt x="161" y="47"/>
                  </a:cubicBezTo>
                  <a:cubicBezTo>
                    <a:pt x="170" y="47"/>
                    <a:pt x="178" y="39"/>
                    <a:pt x="178" y="30"/>
                  </a:cubicBezTo>
                  <a:cubicBezTo>
                    <a:pt x="178" y="21"/>
                    <a:pt x="170" y="14"/>
                    <a:pt x="161" y="14"/>
                  </a:cubicBezTo>
                  <a:cubicBezTo>
                    <a:pt x="154" y="14"/>
                    <a:pt x="147" y="19"/>
                    <a:pt x="145" y="26"/>
                  </a:cubicBezTo>
                  <a:cubicBezTo>
                    <a:pt x="141" y="28"/>
                    <a:pt x="141" y="28"/>
                    <a:pt x="141" y="28"/>
                  </a:cubicBezTo>
                  <a:cubicBezTo>
                    <a:pt x="140" y="22"/>
                    <a:pt x="134" y="18"/>
                    <a:pt x="127" y="18"/>
                  </a:cubicBezTo>
                  <a:cubicBezTo>
                    <a:pt x="127" y="18"/>
                    <a:pt x="126" y="18"/>
                    <a:pt x="126" y="18"/>
                  </a:cubicBezTo>
                  <a:cubicBezTo>
                    <a:pt x="124" y="14"/>
                    <a:pt x="120" y="11"/>
                    <a:pt x="115" y="7"/>
                  </a:cubicBezTo>
                  <a:cubicBezTo>
                    <a:pt x="107" y="2"/>
                    <a:pt x="99" y="0"/>
                    <a:pt x="94" y="1"/>
                  </a:cubicBezTo>
                  <a:cubicBezTo>
                    <a:pt x="89" y="1"/>
                    <a:pt x="81" y="4"/>
                    <a:pt x="73" y="8"/>
                  </a:cubicBezTo>
                  <a:cubicBezTo>
                    <a:pt x="64" y="14"/>
                    <a:pt x="57" y="20"/>
                    <a:pt x="54" y="25"/>
                  </a:cubicBezTo>
                  <a:cubicBezTo>
                    <a:pt x="52" y="23"/>
                    <a:pt x="49" y="22"/>
                    <a:pt x="45" y="22"/>
                  </a:cubicBezTo>
                  <a:cubicBezTo>
                    <a:pt x="38" y="22"/>
                    <a:pt x="33" y="25"/>
                    <a:pt x="33" y="29"/>
                  </a:cubicBezTo>
                  <a:cubicBezTo>
                    <a:pt x="33" y="32"/>
                    <a:pt x="38" y="35"/>
                    <a:pt x="45" y="35"/>
                  </a:cubicBezTo>
                  <a:cubicBezTo>
                    <a:pt x="49" y="35"/>
                    <a:pt x="53" y="34"/>
                    <a:pt x="55" y="32"/>
                  </a:cubicBezTo>
                  <a:cubicBezTo>
                    <a:pt x="60" y="34"/>
                    <a:pt x="71" y="32"/>
                    <a:pt x="83" y="25"/>
                  </a:cubicBezTo>
                  <a:cubicBezTo>
                    <a:pt x="88" y="22"/>
                    <a:pt x="92" y="19"/>
                    <a:pt x="96" y="16"/>
                  </a:cubicBezTo>
                  <a:cubicBezTo>
                    <a:pt x="98" y="18"/>
                    <a:pt x="101" y="21"/>
                    <a:pt x="104" y="23"/>
                  </a:cubicBezTo>
                  <a:cubicBezTo>
                    <a:pt x="106" y="25"/>
                    <a:pt x="109" y="26"/>
                    <a:pt x="111" y="27"/>
                  </a:cubicBezTo>
                  <a:cubicBezTo>
                    <a:pt x="110" y="29"/>
                    <a:pt x="109" y="32"/>
                    <a:pt x="108" y="33"/>
                  </a:cubicBezTo>
                  <a:cubicBezTo>
                    <a:pt x="105" y="36"/>
                    <a:pt x="100" y="36"/>
                    <a:pt x="93" y="42"/>
                  </a:cubicBezTo>
                  <a:cubicBezTo>
                    <a:pt x="88" y="47"/>
                    <a:pt x="76" y="58"/>
                    <a:pt x="70" y="63"/>
                  </a:cubicBezTo>
                  <a:cubicBezTo>
                    <a:pt x="63" y="67"/>
                    <a:pt x="58" y="75"/>
                    <a:pt x="58" y="83"/>
                  </a:cubicBezTo>
                  <a:cubicBezTo>
                    <a:pt x="58" y="86"/>
                    <a:pt x="59" y="89"/>
                    <a:pt x="60" y="92"/>
                  </a:cubicBezTo>
                  <a:cubicBezTo>
                    <a:pt x="59" y="96"/>
                    <a:pt x="58" y="101"/>
                    <a:pt x="57" y="105"/>
                  </a:cubicBezTo>
                  <a:cubicBezTo>
                    <a:pt x="56" y="115"/>
                    <a:pt x="56" y="123"/>
                    <a:pt x="58" y="130"/>
                  </a:cubicBezTo>
                  <a:cubicBezTo>
                    <a:pt x="58" y="130"/>
                    <a:pt x="58" y="130"/>
                    <a:pt x="58" y="130"/>
                  </a:cubicBezTo>
                  <a:cubicBezTo>
                    <a:pt x="55" y="129"/>
                    <a:pt x="47" y="123"/>
                    <a:pt x="45" y="128"/>
                  </a:cubicBezTo>
                  <a:cubicBezTo>
                    <a:pt x="43" y="132"/>
                    <a:pt x="45" y="136"/>
                    <a:pt x="46" y="139"/>
                  </a:cubicBezTo>
                  <a:cubicBezTo>
                    <a:pt x="43" y="141"/>
                    <a:pt x="40" y="142"/>
                    <a:pt x="37" y="144"/>
                  </a:cubicBezTo>
                  <a:cubicBezTo>
                    <a:pt x="26" y="150"/>
                    <a:pt x="17" y="156"/>
                    <a:pt x="13" y="162"/>
                  </a:cubicBezTo>
                  <a:cubicBezTo>
                    <a:pt x="13" y="162"/>
                    <a:pt x="13" y="162"/>
                    <a:pt x="13" y="162"/>
                  </a:cubicBezTo>
                  <a:cubicBezTo>
                    <a:pt x="13" y="162"/>
                    <a:pt x="8" y="161"/>
                    <a:pt x="6" y="162"/>
                  </a:cubicBezTo>
                  <a:cubicBezTo>
                    <a:pt x="4" y="162"/>
                    <a:pt x="0" y="165"/>
                    <a:pt x="0" y="167"/>
                  </a:cubicBezTo>
                  <a:cubicBezTo>
                    <a:pt x="0" y="168"/>
                    <a:pt x="3" y="175"/>
                    <a:pt x="3" y="177"/>
                  </a:cubicBezTo>
                  <a:cubicBezTo>
                    <a:pt x="3" y="178"/>
                    <a:pt x="0" y="184"/>
                    <a:pt x="0" y="186"/>
                  </a:cubicBezTo>
                  <a:cubicBezTo>
                    <a:pt x="0" y="188"/>
                    <a:pt x="3" y="192"/>
                    <a:pt x="3" y="192"/>
                  </a:cubicBezTo>
                  <a:cubicBezTo>
                    <a:pt x="3" y="192"/>
                    <a:pt x="5" y="198"/>
                    <a:pt x="9" y="197"/>
                  </a:cubicBezTo>
                  <a:cubicBezTo>
                    <a:pt x="11" y="197"/>
                    <a:pt x="7" y="188"/>
                    <a:pt x="13" y="183"/>
                  </a:cubicBezTo>
                  <a:cubicBezTo>
                    <a:pt x="16" y="181"/>
                    <a:pt x="18" y="175"/>
                    <a:pt x="20" y="170"/>
                  </a:cubicBezTo>
                  <a:cubicBezTo>
                    <a:pt x="27" y="169"/>
                    <a:pt x="36" y="165"/>
                    <a:pt x="45" y="160"/>
                  </a:cubicBezTo>
                  <a:cubicBezTo>
                    <a:pt x="47" y="159"/>
                    <a:pt x="49" y="158"/>
                    <a:pt x="50" y="157"/>
                  </a:cubicBezTo>
                  <a:cubicBezTo>
                    <a:pt x="51" y="160"/>
                    <a:pt x="52" y="163"/>
                    <a:pt x="53" y="164"/>
                  </a:cubicBezTo>
                  <a:cubicBezTo>
                    <a:pt x="56" y="165"/>
                    <a:pt x="57" y="165"/>
                    <a:pt x="58" y="164"/>
                  </a:cubicBezTo>
                  <a:cubicBezTo>
                    <a:pt x="60" y="163"/>
                    <a:pt x="54" y="159"/>
                    <a:pt x="56" y="153"/>
                  </a:cubicBezTo>
                  <a:cubicBezTo>
                    <a:pt x="65" y="147"/>
                    <a:pt x="71" y="141"/>
                    <a:pt x="73" y="137"/>
                  </a:cubicBezTo>
                  <a:cubicBezTo>
                    <a:pt x="74" y="136"/>
                    <a:pt x="75" y="135"/>
                    <a:pt x="76" y="134"/>
                  </a:cubicBezTo>
                  <a:cubicBezTo>
                    <a:pt x="80" y="134"/>
                    <a:pt x="83" y="134"/>
                    <a:pt x="87" y="133"/>
                  </a:cubicBezTo>
                  <a:cubicBezTo>
                    <a:pt x="90" y="133"/>
                    <a:pt x="94" y="133"/>
                    <a:pt x="97" y="132"/>
                  </a:cubicBezTo>
                  <a:cubicBezTo>
                    <a:pt x="108" y="130"/>
                    <a:pt x="117" y="126"/>
                    <a:pt x="121" y="123"/>
                  </a:cubicBezTo>
                  <a:cubicBezTo>
                    <a:pt x="127" y="122"/>
                    <a:pt x="131" y="118"/>
                    <a:pt x="131" y="112"/>
                  </a:cubicBezTo>
                  <a:cubicBezTo>
                    <a:pt x="131" y="108"/>
                    <a:pt x="128" y="104"/>
                    <a:pt x="124" y="103"/>
                  </a:cubicBezTo>
                  <a:cubicBezTo>
                    <a:pt x="122" y="96"/>
                    <a:pt x="114" y="87"/>
                    <a:pt x="104" y="80"/>
                  </a:cubicBezTo>
                  <a:cubicBezTo>
                    <a:pt x="104" y="80"/>
                    <a:pt x="104" y="79"/>
                    <a:pt x="103" y="79"/>
                  </a:cubicBezTo>
                  <a:cubicBezTo>
                    <a:pt x="103" y="77"/>
                    <a:pt x="102" y="75"/>
                    <a:pt x="102" y="74"/>
                  </a:cubicBezTo>
                  <a:cubicBezTo>
                    <a:pt x="107" y="73"/>
                    <a:pt x="115" y="72"/>
                    <a:pt x="121" y="70"/>
                  </a:cubicBezTo>
                  <a:cubicBezTo>
                    <a:pt x="126" y="68"/>
                    <a:pt x="133" y="65"/>
                    <a:pt x="138" y="63"/>
                  </a:cubicBezTo>
                  <a:cubicBezTo>
                    <a:pt x="139" y="64"/>
                    <a:pt x="139" y="66"/>
                    <a:pt x="140" y="67"/>
                  </a:cubicBezTo>
                  <a:cubicBezTo>
                    <a:pt x="143" y="78"/>
                    <a:pt x="150" y="85"/>
                    <a:pt x="155" y="85"/>
                  </a:cubicBezTo>
                  <a:cubicBezTo>
                    <a:pt x="159" y="85"/>
                    <a:pt x="166" y="83"/>
                    <a:pt x="173" y="78"/>
                  </a:cubicBezTo>
                  <a:cubicBezTo>
                    <a:pt x="180" y="73"/>
                    <a:pt x="185" y="67"/>
                    <a:pt x="186" y="64"/>
                  </a:cubicBezTo>
                  <a:cubicBezTo>
                    <a:pt x="188" y="63"/>
                    <a:pt x="191" y="61"/>
                    <a:pt x="193" y="58"/>
                  </a:cubicBezTo>
                  <a:cubicBezTo>
                    <a:pt x="198" y="53"/>
                    <a:pt x="199" y="47"/>
                    <a:pt x="196" y="45"/>
                  </a:cubicBezTo>
                  <a:close/>
                  <a:moveTo>
                    <a:pt x="93" y="114"/>
                  </a:moveTo>
                  <a:cubicBezTo>
                    <a:pt x="90" y="115"/>
                    <a:pt x="87" y="116"/>
                    <a:pt x="85" y="117"/>
                  </a:cubicBezTo>
                  <a:cubicBezTo>
                    <a:pt x="85" y="114"/>
                    <a:pt x="86" y="112"/>
                    <a:pt x="86" y="110"/>
                  </a:cubicBezTo>
                  <a:cubicBezTo>
                    <a:pt x="86" y="109"/>
                    <a:pt x="86" y="108"/>
                    <a:pt x="86" y="107"/>
                  </a:cubicBezTo>
                  <a:cubicBezTo>
                    <a:pt x="90" y="109"/>
                    <a:pt x="94" y="111"/>
                    <a:pt x="98" y="113"/>
                  </a:cubicBezTo>
                  <a:cubicBezTo>
                    <a:pt x="96" y="113"/>
                    <a:pt x="94" y="114"/>
                    <a:pt x="93"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7" name="Freeform 76"/>
            <p:cNvSpPr>
              <a:spLocks/>
            </p:cNvSpPr>
            <p:nvPr/>
          </p:nvSpPr>
          <p:spPr bwMode="auto">
            <a:xfrm>
              <a:off x="16884754" y="11237286"/>
              <a:ext cx="301902" cy="20339"/>
            </a:xfrm>
            <a:custGeom>
              <a:avLst/>
              <a:gdLst>
                <a:gd name="T0" fmla="*/ 200 w 221"/>
                <a:gd name="T1" fmla="*/ 13 h 13"/>
                <a:gd name="T2" fmla="*/ 0 w 221"/>
                <a:gd name="T3" fmla="*/ 13 h 13"/>
                <a:gd name="T4" fmla="*/ 19 w 221"/>
                <a:gd name="T5" fmla="*/ 0 h 13"/>
                <a:gd name="T6" fmla="*/ 221 w 221"/>
                <a:gd name="T7" fmla="*/ 0 h 13"/>
                <a:gd name="T8" fmla="*/ 200 w 221"/>
                <a:gd name="T9" fmla="*/ 13 h 13"/>
              </a:gdLst>
              <a:ahLst/>
              <a:cxnLst>
                <a:cxn ang="0">
                  <a:pos x="T0" y="T1"/>
                </a:cxn>
                <a:cxn ang="0">
                  <a:pos x="T2" y="T3"/>
                </a:cxn>
                <a:cxn ang="0">
                  <a:pos x="T4" y="T5"/>
                </a:cxn>
                <a:cxn ang="0">
                  <a:pos x="T6" y="T7"/>
                </a:cxn>
                <a:cxn ang="0">
                  <a:pos x="T8" y="T9"/>
                </a:cxn>
              </a:cxnLst>
              <a:rect l="0" t="0" r="r" b="b"/>
              <a:pathLst>
                <a:path w="221" h="13">
                  <a:moveTo>
                    <a:pt x="200" y="13"/>
                  </a:moveTo>
                  <a:lnTo>
                    <a:pt x="0" y="13"/>
                  </a:lnTo>
                  <a:lnTo>
                    <a:pt x="19" y="0"/>
                  </a:lnTo>
                  <a:lnTo>
                    <a:pt x="221" y="0"/>
                  </a:lnTo>
                  <a:lnTo>
                    <a:pt x="200"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8" name="Freeform 77"/>
            <p:cNvSpPr>
              <a:spLocks/>
            </p:cNvSpPr>
            <p:nvPr/>
          </p:nvSpPr>
          <p:spPr bwMode="auto">
            <a:xfrm>
              <a:off x="16989942" y="10925948"/>
              <a:ext cx="301902" cy="14081"/>
            </a:xfrm>
            <a:custGeom>
              <a:avLst/>
              <a:gdLst>
                <a:gd name="T0" fmla="*/ 199 w 221"/>
                <a:gd name="T1" fmla="*/ 9 h 9"/>
                <a:gd name="T2" fmla="*/ 0 w 221"/>
                <a:gd name="T3" fmla="*/ 9 h 9"/>
                <a:gd name="T4" fmla="*/ 22 w 221"/>
                <a:gd name="T5" fmla="*/ 0 h 9"/>
                <a:gd name="T6" fmla="*/ 221 w 221"/>
                <a:gd name="T7" fmla="*/ 0 h 9"/>
                <a:gd name="T8" fmla="*/ 199 w 221"/>
                <a:gd name="T9" fmla="*/ 9 h 9"/>
              </a:gdLst>
              <a:ahLst/>
              <a:cxnLst>
                <a:cxn ang="0">
                  <a:pos x="T0" y="T1"/>
                </a:cxn>
                <a:cxn ang="0">
                  <a:pos x="T2" y="T3"/>
                </a:cxn>
                <a:cxn ang="0">
                  <a:pos x="T4" y="T5"/>
                </a:cxn>
                <a:cxn ang="0">
                  <a:pos x="T6" y="T7"/>
                </a:cxn>
                <a:cxn ang="0">
                  <a:pos x="T8" y="T9"/>
                </a:cxn>
              </a:cxnLst>
              <a:rect l="0" t="0" r="r" b="b"/>
              <a:pathLst>
                <a:path w="221" h="9">
                  <a:moveTo>
                    <a:pt x="199" y="9"/>
                  </a:moveTo>
                  <a:lnTo>
                    <a:pt x="0" y="9"/>
                  </a:lnTo>
                  <a:lnTo>
                    <a:pt x="22" y="0"/>
                  </a:lnTo>
                  <a:lnTo>
                    <a:pt x="221" y="0"/>
                  </a:lnTo>
                  <a:lnTo>
                    <a:pt x="199"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9" name="Freeform 78"/>
            <p:cNvSpPr>
              <a:spLocks/>
            </p:cNvSpPr>
            <p:nvPr/>
          </p:nvSpPr>
          <p:spPr bwMode="auto">
            <a:xfrm>
              <a:off x="16793228" y="11343673"/>
              <a:ext cx="301902" cy="18774"/>
            </a:xfrm>
            <a:custGeom>
              <a:avLst/>
              <a:gdLst>
                <a:gd name="T0" fmla="*/ 199 w 221"/>
                <a:gd name="T1" fmla="*/ 12 h 12"/>
                <a:gd name="T2" fmla="*/ 0 w 221"/>
                <a:gd name="T3" fmla="*/ 12 h 12"/>
                <a:gd name="T4" fmla="*/ 18 w 221"/>
                <a:gd name="T5" fmla="*/ 0 h 12"/>
                <a:gd name="T6" fmla="*/ 221 w 221"/>
                <a:gd name="T7" fmla="*/ 0 h 12"/>
                <a:gd name="T8" fmla="*/ 199 w 221"/>
                <a:gd name="T9" fmla="*/ 12 h 12"/>
              </a:gdLst>
              <a:ahLst/>
              <a:cxnLst>
                <a:cxn ang="0">
                  <a:pos x="T0" y="T1"/>
                </a:cxn>
                <a:cxn ang="0">
                  <a:pos x="T2" y="T3"/>
                </a:cxn>
                <a:cxn ang="0">
                  <a:pos x="T4" y="T5"/>
                </a:cxn>
                <a:cxn ang="0">
                  <a:pos x="T6" y="T7"/>
                </a:cxn>
                <a:cxn ang="0">
                  <a:pos x="T8" y="T9"/>
                </a:cxn>
              </a:cxnLst>
              <a:rect l="0" t="0" r="r" b="b"/>
              <a:pathLst>
                <a:path w="221" h="12">
                  <a:moveTo>
                    <a:pt x="199" y="12"/>
                  </a:moveTo>
                  <a:lnTo>
                    <a:pt x="0" y="12"/>
                  </a:lnTo>
                  <a:lnTo>
                    <a:pt x="18" y="0"/>
                  </a:lnTo>
                  <a:lnTo>
                    <a:pt x="221" y="0"/>
                  </a:lnTo>
                  <a:lnTo>
                    <a:pt x="199"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0" name="Freeform 79"/>
            <p:cNvSpPr>
              <a:spLocks/>
            </p:cNvSpPr>
            <p:nvPr/>
          </p:nvSpPr>
          <p:spPr bwMode="auto">
            <a:xfrm>
              <a:off x="16839674" y="11434415"/>
              <a:ext cx="301902" cy="14081"/>
            </a:xfrm>
            <a:custGeom>
              <a:avLst/>
              <a:gdLst>
                <a:gd name="T0" fmla="*/ 202 w 221"/>
                <a:gd name="T1" fmla="*/ 9 h 9"/>
                <a:gd name="T2" fmla="*/ 0 w 221"/>
                <a:gd name="T3" fmla="*/ 9 h 9"/>
                <a:gd name="T4" fmla="*/ 21 w 221"/>
                <a:gd name="T5" fmla="*/ 0 h 9"/>
                <a:gd name="T6" fmla="*/ 221 w 221"/>
                <a:gd name="T7" fmla="*/ 0 h 9"/>
                <a:gd name="T8" fmla="*/ 202 w 221"/>
                <a:gd name="T9" fmla="*/ 9 h 9"/>
              </a:gdLst>
              <a:ahLst/>
              <a:cxnLst>
                <a:cxn ang="0">
                  <a:pos x="T0" y="T1"/>
                </a:cxn>
                <a:cxn ang="0">
                  <a:pos x="T2" y="T3"/>
                </a:cxn>
                <a:cxn ang="0">
                  <a:pos x="T4" y="T5"/>
                </a:cxn>
                <a:cxn ang="0">
                  <a:pos x="T6" y="T7"/>
                </a:cxn>
                <a:cxn ang="0">
                  <a:pos x="T8" y="T9"/>
                </a:cxn>
              </a:cxnLst>
              <a:rect l="0" t="0" r="r" b="b"/>
              <a:pathLst>
                <a:path w="221" h="9">
                  <a:moveTo>
                    <a:pt x="202" y="9"/>
                  </a:moveTo>
                  <a:lnTo>
                    <a:pt x="0" y="9"/>
                  </a:lnTo>
                  <a:lnTo>
                    <a:pt x="21" y="0"/>
                  </a:lnTo>
                  <a:lnTo>
                    <a:pt x="221" y="0"/>
                  </a:lnTo>
                  <a:lnTo>
                    <a:pt x="202"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3" name="Group 12"/>
          <p:cNvGrpSpPr/>
          <p:nvPr/>
        </p:nvGrpSpPr>
        <p:grpSpPr>
          <a:xfrm>
            <a:off x="20793326" y="10637632"/>
            <a:ext cx="1589122" cy="1592268"/>
            <a:chOff x="20793326" y="10637632"/>
            <a:chExt cx="1589122" cy="1592268"/>
          </a:xfrm>
        </p:grpSpPr>
        <p:sp>
          <p:nvSpPr>
            <p:cNvPr id="51" name="Oval 50"/>
            <p:cNvSpPr/>
            <p:nvPr/>
          </p:nvSpPr>
          <p:spPr bwMode="ltGray">
            <a:xfrm>
              <a:off x="20793326" y="10637632"/>
              <a:ext cx="1589122" cy="1592268"/>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endParaRPr>
            </a:p>
          </p:txBody>
        </p:sp>
        <p:sp>
          <p:nvSpPr>
            <p:cNvPr id="81" name="Freeform 29"/>
            <p:cNvSpPr>
              <a:spLocks noEditPoints="1"/>
            </p:cNvSpPr>
            <p:nvPr/>
          </p:nvSpPr>
          <p:spPr bwMode="auto">
            <a:xfrm>
              <a:off x="21174682" y="10928068"/>
              <a:ext cx="815703" cy="868758"/>
            </a:xfrm>
            <a:custGeom>
              <a:avLst/>
              <a:gdLst>
                <a:gd name="T0" fmla="*/ 246 w 246"/>
                <a:gd name="T1" fmla="*/ 262 h 262"/>
                <a:gd name="T2" fmla="*/ 0 w 246"/>
                <a:gd name="T3" fmla="*/ 262 h 262"/>
                <a:gd name="T4" fmla="*/ 100 w 246"/>
                <a:gd name="T5" fmla="*/ 0 h 262"/>
                <a:gd name="T6" fmla="*/ 146 w 246"/>
                <a:gd name="T7" fmla="*/ 0 h 262"/>
                <a:gd name="T8" fmla="*/ 246 w 246"/>
                <a:gd name="T9" fmla="*/ 262 h 262"/>
                <a:gd name="T10" fmla="*/ 116 w 246"/>
                <a:gd name="T11" fmla="*/ 21 h 262"/>
                <a:gd name="T12" fmla="*/ 115 w 246"/>
                <a:gd name="T13" fmla="*/ 42 h 262"/>
                <a:gd name="T14" fmla="*/ 131 w 246"/>
                <a:gd name="T15" fmla="*/ 42 h 262"/>
                <a:gd name="T16" fmla="*/ 130 w 246"/>
                <a:gd name="T17" fmla="*/ 21 h 262"/>
                <a:gd name="T18" fmla="*/ 116 w 246"/>
                <a:gd name="T19" fmla="*/ 21 h 262"/>
                <a:gd name="T20" fmla="*/ 113 w 246"/>
                <a:gd name="T21" fmla="*/ 62 h 262"/>
                <a:gd name="T22" fmla="*/ 109 w 246"/>
                <a:gd name="T23" fmla="*/ 103 h 262"/>
                <a:gd name="T24" fmla="*/ 137 w 246"/>
                <a:gd name="T25" fmla="*/ 103 h 262"/>
                <a:gd name="T26" fmla="*/ 133 w 246"/>
                <a:gd name="T27" fmla="*/ 62 h 262"/>
                <a:gd name="T28" fmla="*/ 113 w 246"/>
                <a:gd name="T29" fmla="*/ 62 h 262"/>
                <a:gd name="T30" fmla="*/ 146 w 246"/>
                <a:gd name="T31" fmla="*/ 220 h 262"/>
                <a:gd name="T32" fmla="*/ 139 w 246"/>
                <a:gd name="T33" fmla="*/ 127 h 262"/>
                <a:gd name="T34" fmla="*/ 107 w 246"/>
                <a:gd name="T35" fmla="*/ 127 h 262"/>
                <a:gd name="T36" fmla="*/ 100 w 246"/>
                <a:gd name="T37" fmla="*/ 220 h 262"/>
                <a:gd name="T38" fmla="*/ 146 w 246"/>
                <a:gd name="T39" fmla="*/ 22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62">
                  <a:moveTo>
                    <a:pt x="246" y="262"/>
                  </a:moveTo>
                  <a:lnTo>
                    <a:pt x="0" y="262"/>
                  </a:lnTo>
                  <a:lnTo>
                    <a:pt x="100" y="0"/>
                  </a:lnTo>
                  <a:lnTo>
                    <a:pt x="146" y="0"/>
                  </a:lnTo>
                  <a:lnTo>
                    <a:pt x="246" y="262"/>
                  </a:lnTo>
                  <a:close/>
                  <a:moveTo>
                    <a:pt x="116" y="21"/>
                  </a:moveTo>
                  <a:lnTo>
                    <a:pt x="115" y="42"/>
                  </a:lnTo>
                  <a:lnTo>
                    <a:pt x="131" y="42"/>
                  </a:lnTo>
                  <a:lnTo>
                    <a:pt x="130" y="21"/>
                  </a:lnTo>
                  <a:lnTo>
                    <a:pt x="116" y="21"/>
                  </a:lnTo>
                  <a:close/>
                  <a:moveTo>
                    <a:pt x="113" y="62"/>
                  </a:moveTo>
                  <a:lnTo>
                    <a:pt x="109" y="103"/>
                  </a:lnTo>
                  <a:lnTo>
                    <a:pt x="137" y="103"/>
                  </a:lnTo>
                  <a:lnTo>
                    <a:pt x="133" y="62"/>
                  </a:lnTo>
                  <a:lnTo>
                    <a:pt x="113" y="62"/>
                  </a:lnTo>
                  <a:close/>
                  <a:moveTo>
                    <a:pt x="146" y="220"/>
                  </a:moveTo>
                  <a:lnTo>
                    <a:pt x="139" y="127"/>
                  </a:lnTo>
                  <a:lnTo>
                    <a:pt x="107" y="127"/>
                  </a:lnTo>
                  <a:lnTo>
                    <a:pt x="100" y="220"/>
                  </a:lnTo>
                  <a:lnTo>
                    <a:pt x="146" y="2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cxnSp>
        <p:nvCxnSpPr>
          <p:cNvPr id="82" name="Straight Connector 81"/>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2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46892" y="1695057"/>
            <a:ext cx="21336455" cy="738664"/>
          </a:xfrm>
        </p:spPr>
        <p:txBody>
          <a:bodyPr/>
          <a:lstStyle/>
          <a:p>
            <a:r>
              <a:rPr lang="en-US" b="1" i="1" dirty="0">
                <a:solidFill>
                  <a:schemeClr val="tx1"/>
                </a:solidFill>
              </a:rPr>
              <a:t>PwC's </a:t>
            </a:r>
            <a:r>
              <a:rPr lang="en-US" b="1" i="1" dirty="0" smtClean="0">
                <a:solidFill>
                  <a:schemeClr val="tx1"/>
                </a:solidFill>
              </a:rPr>
              <a:t>global data &amp; analytics surveys &amp; trends</a:t>
            </a:r>
            <a:endParaRPr lang="en-US" b="1" i="1" dirty="0">
              <a:solidFill>
                <a:schemeClr val="tx1"/>
              </a:solidFill>
            </a:endParaRPr>
          </a:p>
        </p:txBody>
      </p:sp>
      <p:sp>
        <p:nvSpPr>
          <p:cNvPr id="45" name="Content Placeholder 2"/>
          <p:cNvSpPr>
            <a:spLocks noGrp="1"/>
          </p:cNvSpPr>
          <p:nvPr>
            <p:ph idx="1"/>
          </p:nvPr>
        </p:nvSpPr>
        <p:spPr>
          <a:xfrm>
            <a:off x="1928231" y="3504859"/>
            <a:ext cx="9943428" cy="523220"/>
          </a:xfrm>
        </p:spPr>
        <p:txBody>
          <a:bodyPr vert="horz" wrap="none" lIns="0" tIns="0" rIns="0" bIns="0" rtlCol="0">
            <a:spAutoFit/>
          </a:bodyPr>
          <a:lstStyle/>
          <a:p>
            <a:pPr>
              <a:spcAft>
                <a:spcPts val="600"/>
              </a:spcAft>
            </a:pPr>
            <a:r>
              <a:rPr lang="en-US" sz="3400" b="1" dirty="0">
                <a:solidFill>
                  <a:schemeClr val="tx1"/>
                </a:solidFill>
                <a:latin typeface="+mj-lt"/>
                <a:ea typeface="Helvetica Neue" charset="0"/>
                <a:cs typeface="Helvetica Neue" charset="0"/>
              </a:rPr>
              <a:t>PwC, 2016 Global CEO Survey, January 2016</a:t>
            </a:r>
          </a:p>
        </p:txBody>
      </p:sp>
      <p:sp>
        <p:nvSpPr>
          <p:cNvPr id="46" name="Content Placeholder 2"/>
          <p:cNvSpPr txBox="1">
            <a:spLocks/>
          </p:cNvSpPr>
          <p:nvPr/>
        </p:nvSpPr>
        <p:spPr>
          <a:xfrm>
            <a:off x="12982255" y="3504859"/>
            <a:ext cx="9965193" cy="1046440"/>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3400" b="1" dirty="0">
                <a:solidFill>
                  <a:schemeClr val="tx1"/>
                </a:solidFill>
                <a:latin typeface="+mj-lt"/>
                <a:ea typeface="Helvetica Neue" charset="0"/>
                <a:cs typeface="Helvetica Neue" charset="0"/>
              </a:rPr>
              <a:t>PwC, </a:t>
            </a:r>
            <a:r>
              <a:rPr lang="es-ES" sz="3400" b="1" dirty="0" smtClean="0">
                <a:solidFill>
                  <a:schemeClr val="tx1"/>
                </a:solidFill>
                <a:latin typeface="+mj-lt"/>
                <a:ea typeface="Helvetica Neue" charset="0"/>
                <a:cs typeface="Helvetica Neue" charset="0"/>
              </a:rPr>
              <a:t>Global Data and </a:t>
            </a:r>
            <a:r>
              <a:rPr lang="es-ES" sz="3400" b="1" dirty="0" err="1" smtClean="0">
                <a:solidFill>
                  <a:schemeClr val="tx1"/>
                </a:solidFill>
                <a:latin typeface="+mj-lt"/>
                <a:ea typeface="Helvetica Neue" charset="0"/>
                <a:cs typeface="Helvetica Neue" charset="0"/>
              </a:rPr>
              <a:t>Analytics</a:t>
            </a:r>
            <a:r>
              <a:rPr lang="es-ES" sz="3400" b="1" dirty="0" smtClean="0">
                <a:solidFill>
                  <a:schemeClr val="tx1"/>
                </a:solidFill>
                <a:latin typeface="+mj-lt"/>
                <a:ea typeface="Helvetica Neue" charset="0"/>
                <a:cs typeface="Helvetica Neue" charset="0"/>
              </a:rPr>
              <a:t> </a:t>
            </a:r>
            <a:r>
              <a:rPr lang="es-ES" sz="3400" b="1" dirty="0" err="1" smtClean="0">
                <a:solidFill>
                  <a:schemeClr val="tx1"/>
                </a:solidFill>
                <a:latin typeface="+mj-lt"/>
                <a:ea typeface="Helvetica Neue" charset="0"/>
                <a:cs typeface="Helvetica Neue" charset="0"/>
              </a:rPr>
              <a:t>Survey</a:t>
            </a:r>
            <a:r>
              <a:rPr lang="es-ES" sz="3400" b="1" dirty="0" smtClean="0">
                <a:solidFill>
                  <a:schemeClr val="tx1"/>
                </a:solidFill>
                <a:latin typeface="+mj-lt"/>
                <a:ea typeface="Helvetica Neue" charset="0"/>
                <a:cs typeface="Helvetica Neue" charset="0"/>
              </a:rPr>
              <a:t>: 2016 Big </a:t>
            </a:r>
            <a:r>
              <a:rPr lang="es-ES" sz="3400" b="1" dirty="0" err="1" smtClean="0">
                <a:solidFill>
                  <a:schemeClr val="tx1"/>
                </a:solidFill>
                <a:latin typeface="+mj-lt"/>
                <a:ea typeface="Helvetica Neue" charset="0"/>
                <a:cs typeface="Helvetica Neue" charset="0"/>
              </a:rPr>
              <a:t>Decisions</a:t>
            </a:r>
            <a:r>
              <a:rPr lang="es-ES" sz="3400" b="1" dirty="0" smtClean="0">
                <a:solidFill>
                  <a:schemeClr val="tx1"/>
                </a:solidFill>
                <a:latin typeface="+mj-lt"/>
                <a:ea typeface="Helvetica Neue" charset="0"/>
                <a:cs typeface="Helvetica Neue" charset="0"/>
              </a:rPr>
              <a:t>™</a:t>
            </a:r>
            <a:endParaRPr lang="es-ES" sz="3400" b="1" dirty="0">
              <a:solidFill>
                <a:schemeClr val="tx1"/>
              </a:solidFill>
              <a:latin typeface="+mj-lt"/>
              <a:ea typeface="Helvetica Neue" charset="0"/>
              <a:cs typeface="Helvetica Neue" charset="0"/>
            </a:endParaRPr>
          </a:p>
        </p:txBody>
      </p:sp>
      <p:pic>
        <p:nvPicPr>
          <p:cNvPr id="47" name="Picture 46"/>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a14:imgEffect>
                  </a14:imgLayer>
                </a14:imgProps>
              </a:ext>
            </a:extLst>
          </a:blip>
          <a:stretch>
            <a:fillRect/>
          </a:stretch>
        </p:blipFill>
        <p:spPr>
          <a:xfrm>
            <a:off x="1952110" y="4897990"/>
            <a:ext cx="9959975" cy="5601423"/>
          </a:xfrm>
          <a:prstGeom prst="rect">
            <a:avLst/>
          </a:prstGeom>
          <a:noFill/>
          <a:ln w="19050">
            <a:noFill/>
          </a:ln>
        </p:spPr>
      </p:pic>
      <p:sp>
        <p:nvSpPr>
          <p:cNvPr id="82" name="TextBox 81"/>
          <p:cNvSpPr txBox="1"/>
          <p:nvPr/>
        </p:nvSpPr>
        <p:spPr>
          <a:xfrm>
            <a:off x="1952110" y="10558168"/>
            <a:ext cx="9965192" cy="1938992"/>
          </a:xfrm>
          <a:prstGeom prst="rect">
            <a:avLst/>
          </a:prstGeom>
        </p:spPr>
        <p:txBody>
          <a:bodyPr vert="horz" wrap="square" lIns="0" tIns="0" rIns="0" bIns="0" rtlCol="0">
            <a:spAutoFit/>
          </a:bodyPr>
          <a:lstStyle>
            <a:lvl1pPr marL="0" lvl="0" indent="0" algn="l" rtl="0" eaLnBrk="1" latinLnBrk="0" hangingPunct="1">
              <a:spcBef>
                <a:spcPts val="0"/>
              </a:spcBef>
              <a:spcAft>
                <a:spcPts val="600"/>
              </a:spcAft>
              <a:buClrTx/>
              <a:buFont typeface="Arial"/>
              <a:buNone/>
              <a:defRPr lang="en-US" sz="3400" b="1" kern="1200" dirty="0" smtClean="0">
                <a:solidFill>
                  <a:schemeClr val="tx1">
                    <a:lumMod val="50000"/>
                    <a:lumOff val="50000"/>
                  </a:schemeClr>
                </a:solidFill>
                <a:latin typeface="+mj-lt"/>
                <a:ea typeface="Helvetica Neue" charset="0"/>
                <a:cs typeface="Helvetica Neue" charset="0"/>
              </a:defRPr>
            </a:lvl1pPr>
            <a:lvl2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2pPr>
            <a:lvl3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3pPr>
            <a:lvl4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4pPr>
            <a:lvl5pPr marL="0" indent="0" algn="l"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600" dirty="0">
                <a:solidFill>
                  <a:schemeClr val="tx1"/>
                </a:solidFill>
              </a:rPr>
              <a:t>73% </a:t>
            </a:r>
            <a:r>
              <a:rPr lang="en-US" sz="3000" dirty="0" smtClean="0">
                <a:solidFill>
                  <a:schemeClr val="tx1"/>
                </a:solidFill>
              </a:rPr>
              <a:t>Data </a:t>
            </a:r>
            <a:r>
              <a:rPr lang="en-US" sz="3000" dirty="0">
                <a:solidFill>
                  <a:schemeClr val="tx1"/>
                </a:solidFill>
              </a:rPr>
              <a:t>and Analytics Technologies generate the greatest return in terms of engagement with wider </a:t>
            </a:r>
            <a:r>
              <a:rPr lang="en-US" sz="3000" dirty="0" smtClean="0">
                <a:solidFill>
                  <a:schemeClr val="tx1"/>
                </a:solidFill>
              </a:rPr>
              <a:t>stakeholders</a:t>
            </a:r>
            <a:endParaRPr lang="en-US" sz="3000" dirty="0">
              <a:solidFill>
                <a:schemeClr val="tx1"/>
              </a:solidFill>
            </a:endParaRPr>
          </a:p>
        </p:txBody>
      </p:sp>
      <p:cxnSp>
        <p:nvCxnSpPr>
          <p:cNvPr id="12" name="Straight Connector 11"/>
          <p:cNvCxnSpPr/>
          <p:nvPr/>
        </p:nvCxnSpPr>
        <p:spPr>
          <a:xfrm>
            <a:off x="1946892"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4"/>
          <a:stretch>
            <a:fillRect/>
          </a:stretch>
        </p:blipFill>
        <p:spPr>
          <a:xfrm>
            <a:off x="12959446" y="4897989"/>
            <a:ext cx="10497713" cy="5601423"/>
          </a:xfrm>
          <a:prstGeom prst="rect">
            <a:avLst/>
          </a:prstGeom>
        </p:spPr>
      </p:pic>
      <p:sp>
        <p:nvSpPr>
          <p:cNvPr id="15" name="TextBox 14"/>
          <p:cNvSpPr txBox="1"/>
          <p:nvPr/>
        </p:nvSpPr>
        <p:spPr>
          <a:xfrm>
            <a:off x="13469184" y="10561280"/>
            <a:ext cx="9965192" cy="2400657"/>
          </a:xfrm>
          <a:prstGeom prst="rect">
            <a:avLst/>
          </a:prstGeom>
        </p:spPr>
        <p:txBody>
          <a:bodyPr vert="horz" wrap="square" lIns="0" tIns="0" rIns="0" bIns="0" rtlCol="0">
            <a:spAutoFit/>
          </a:bodyPr>
          <a:lstStyle>
            <a:lvl1pPr marL="0" lvl="0" indent="0" algn="l" rtl="0" eaLnBrk="1" latinLnBrk="0" hangingPunct="1">
              <a:spcBef>
                <a:spcPts val="0"/>
              </a:spcBef>
              <a:spcAft>
                <a:spcPts val="600"/>
              </a:spcAft>
              <a:buClrTx/>
              <a:buFont typeface="Arial"/>
              <a:buNone/>
              <a:defRPr lang="en-US" sz="3400" b="1" kern="1200" dirty="0" smtClean="0">
                <a:solidFill>
                  <a:schemeClr val="tx1">
                    <a:lumMod val="50000"/>
                    <a:lumOff val="50000"/>
                  </a:schemeClr>
                </a:solidFill>
                <a:latin typeface="+mj-lt"/>
                <a:ea typeface="Helvetica Neue" charset="0"/>
                <a:cs typeface="Helvetica Neue" charset="0"/>
              </a:defRPr>
            </a:lvl1pPr>
            <a:lvl2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2pPr>
            <a:lvl3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3pPr>
            <a:lvl4pPr marL="0" indent="0" algn="l"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defRPr>
            </a:lvl4pPr>
            <a:lvl5pPr marL="0" indent="0" algn="l"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600" dirty="0" smtClean="0">
                <a:solidFill>
                  <a:schemeClr val="tx1"/>
                </a:solidFill>
              </a:rPr>
              <a:t>32% </a:t>
            </a:r>
            <a:r>
              <a:rPr lang="en-US" sz="3000" dirty="0" smtClean="0">
                <a:solidFill>
                  <a:schemeClr val="tx1"/>
                </a:solidFill>
              </a:rPr>
              <a:t>Nearly one in three said developing or launching new products and services is their leading ‘big decision’. Does your data &amp; analytics effectively support you? </a:t>
            </a:r>
            <a:endParaRPr lang="en-US" sz="3000" dirty="0">
              <a:solidFill>
                <a:schemeClr val="tx1"/>
              </a:solidFill>
            </a:endParaRPr>
          </a:p>
        </p:txBody>
      </p:sp>
    </p:spTree>
    <p:extLst>
      <p:ext uri="{BB962C8B-B14F-4D97-AF65-F5344CB8AC3E}">
        <p14:creationId xmlns:p14="http://schemas.microsoft.com/office/powerpoint/2010/main" val="75037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217730"/>
            <a:ext cx="21336455" cy="2215991"/>
          </a:xfrm>
        </p:spPr>
        <p:txBody>
          <a:bodyPr anchor="b" anchorCtr="0"/>
          <a:lstStyle/>
          <a:p>
            <a:r>
              <a:rPr lang="en-US" b="1" i="1" dirty="0" smtClean="0">
                <a:solidFill>
                  <a:schemeClr val="tx1"/>
                </a:solidFill>
              </a:rPr>
              <a:t>Although we are increasingly seeing the use of Hadoop among mainstream companies key barriers still remain for its holistic success and adoption as an enterprise platform</a:t>
            </a:r>
            <a:endParaRPr lang="en-US" b="1" i="1" dirty="0">
              <a:solidFill>
                <a:schemeClr val="tx1"/>
              </a:solidFill>
            </a:endParaRPr>
          </a:p>
        </p:txBody>
      </p:sp>
      <p:grpSp>
        <p:nvGrpSpPr>
          <p:cNvPr id="24" name="Group 23"/>
          <p:cNvGrpSpPr/>
          <p:nvPr/>
        </p:nvGrpSpPr>
        <p:grpSpPr>
          <a:xfrm>
            <a:off x="2488941" y="3630377"/>
            <a:ext cx="8632917" cy="8427747"/>
            <a:chOff x="2629166" y="1838002"/>
            <a:chExt cx="5453838" cy="5324222"/>
          </a:xfrm>
        </p:grpSpPr>
        <p:grpSp>
          <p:nvGrpSpPr>
            <p:cNvPr id="25" name="Group 42"/>
            <p:cNvGrpSpPr>
              <a:grpSpLocks noChangeAspect="1"/>
            </p:cNvGrpSpPr>
            <p:nvPr/>
          </p:nvGrpSpPr>
          <p:grpSpPr bwMode="auto">
            <a:xfrm>
              <a:off x="2629166" y="1838002"/>
              <a:ext cx="5453838" cy="5324222"/>
              <a:chOff x="2772" y="2242"/>
              <a:chExt cx="1094" cy="1068"/>
            </a:xfrm>
            <a:solidFill>
              <a:srgbClr val="C0BAA7"/>
            </a:solidFill>
          </p:grpSpPr>
          <p:sp>
            <p:nvSpPr>
              <p:cNvPr id="50" name="Freeform 43"/>
              <p:cNvSpPr>
                <a:spLocks/>
              </p:cNvSpPr>
              <p:nvPr/>
            </p:nvSpPr>
            <p:spPr bwMode="auto">
              <a:xfrm>
                <a:off x="3319" y="2242"/>
                <a:ext cx="411" cy="525"/>
              </a:xfrm>
              <a:custGeom>
                <a:avLst/>
                <a:gdLst/>
                <a:ahLst/>
                <a:cxnLst>
                  <a:cxn ang="0">
                    <a:pos x="1095" y="528"/>
                  </a:cxn>
                  <a:cxn ang="0">
                    <a:pos x="0" y="0"/>
                  </a:cxn>
                  <a:cxn ang="0">
                    <a:pos x="0" y="1400"/>
                  </a:cxn>
                  <a:cxn ang="0">
                    <a:pos x="1095" y="528"/>
                  </a:cxn>
                </a:cxnLst>
                <a:rect l="0" t="0" r="r" b="b"/>
                <a:pathLst>
                  <a:path w="1095" h="1400">
                    <a:moveTo>
                      <a:pt x="1095" y="528"/>
                    </a:moveTo>
                    <a:cubicBezTo>
                      <a:pt x="829" y="194"/>
                      <a:pt x="427" y="0"/>
                      <a:pt x="0" y="0"/>
                    </a:cubicBezTo>
                    <a:lnTo>
                      <a:pt x="0" y="1400"/>
                    </a:lnTo>
                    <a:lnTo>
                      <a:pt x="1095" y="528"/>
                    </a:lnTo>
                    <a:close/>
                  </a:path>
                </a:pathLst>
              </a:custGeom>
              <a:solidFill>
                <a:srgbClr val="EB8C00"/>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44"/>
              <p:cNvSpPr>
                <a:spLocks/>
              </p:cNvSpPr>
              <p:nvPr/>
            </p:nvSpPr>
            <p:spPr bwMode="auto">
              <a:xfrm>
                <a:off x="3319" y="2440"/>
                <a:ext cx="547" cy="444"/>
              </a:xfrm>
              <a:custGeom>
                <a:avLst/>
                <a:gdLst/>
                <a:ahLst/>
                <a:cxnLst>
                  <a:cxn ang="0">
                    <a:pos x="1365" y="1184"/>
                  </a:cxn>
                  <a:cxn ang="0">
                    <a:pos x="1095" y="0"/>
                  </a:cxn>
                  <a:cxn ang="0">
                    <a:pos x="0" y="872"/>
                  </a:cxn>
                  <a:cxn ang="0">
                    <a:pos x="1365" y="1184"/>
                  </a:cxn>
                </a:cxnLst>
                <a:rect l="0" t="0" r="r" b="b"/>
                <a:pathLst>
                  <a:path w="1460" h="1184">
                    <a:moveTo>
                      <a:pt x="1365" y="1184"/>
                    </a:moveTo>
                    <a:cubicBezTo>
                      <a:pt x="1460" y="769"/>
                      <a:pt x="1361" y="333"/>
                      <a:pt x="1095" y="0"/>
                    </a:cubicBezTo>
                    <a:lnTo>
                      <a:pt x="0" y="872"/>
                    </a:lnTo>
                    <a:lnTo>
                      <a:pt x="1365" y="1184"/>
                    </a:lnTo>
                    <a:close/>
                  </a:path>
                </a:pathLst>
              </a:custGeom>
              <a:solidFill>
                <a:schemeClr val="accent2"/>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45"/>
              <p:cNvSpPr>
                <a:spLocks/>
              </p:cNvSpPr>
              <p:nvPr/>
            </p:nvSpPr>
            <p:spPr bwMode="auto">
              <a:xfrm>
                <a:off x="3319" y="2767"/>
                <a:ext cx="512" cy="473"/>
              </a:xfrm>
              <a:custGeom>
                <a:avLst/>
                <a:gdLst/>
                <a:ahLst/>
                <a:cxnLst>
                  <a:cxn ang="0">
                    <a:pos x="608" y="1262"/>
                  </a:cxn>
                  <a:cxn ang="0">
                    <a:pos x="1365" y="312"/>
                  </a:cxn>
                  <a:cxn ang="0">
                    <a:pos x="0" y="0"/>
                  </a:cxn>
                  <a:cxn ang="0">
                    <a:pos x="608" y="1262"/>
                  </a:cxn>
                </a:cxnLst>
                <a:rect l="0" t="0" r="r" b="b"/>
                <a:pathLst>
                  <a:path w="1365" h="1262">
                    <a:moveTo>
                      <a:pt x="608" y="1262"/>
                    </a:moveTo>
                    <a:cubicBezTo>
                      <a:pt x="992" y="1077"/>
                      <a:pt x="1271" y="727"/>
                      <a:pt x="1365" y="312"/>
                    </a:cubicBezTo>
                    <a:lnTo>
                      <a:pt x="0" y="0"/>
                    </a:lnTo>
                    <a:lnTo>
                      <a:pt x="608" y="1262"/>
                    </a:lnTo>
                    <a:close/>
                  </a:path>
                </a:pathLst>
              </a:custGeom>
              <a:solidFill>
                <a:schemeClr val="accent6"/>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46"/>
              <p:cNvSpPr>
                <a:spLocks/>
              </p:cNvSpPr>
              <p:nvPr/>
            </p:nvSpPr>
            <p:spPr bwMode="auto">
              <a:xfrm>
                <a:off x="3091" y="2767"/>
                <a:ext cx="456" cy="543"/>
              </a:xfrm>
              <a:custGeom>
                <a:avLst/>
                <a:gdLst/>
                <a:ahLst/>
                <a:cxnLst>
                  <a:cxn ang="0">
                    <a:pos x="0" y="1262"/>
                  </a:cxn>
                  <a:cxn ang="0">
                    <a:pos x="1215" y="1262"/>
                  </a:cxn>
                  <a:cxn ang="0">
                    <a:pos x="607" y="0"/>
                  </a:cxn>
                  <a:cxn ang="0">
                    <a:pos x="0" y="1262"/>
                  </a:cxn>
                </a:cxnLst>
                <a:rect l="0" t="0" r="r" b="b"/>
                <a:pathLst>
                  <a:path w="1215" h="1447">
                    <a:moveTo>
                      <a:pt x="0" y="1262"/>
                    </a:moveTo>
                    <a:cubicBezTo>
                      <a:pt x="384" y="1447"/>
                      <a:pt x="831" y="1447"/>
                      <a:pt x="1215" y="1262"/>
                    </a:cubicBezTo>
                    <a:lnTo>
                      <a:pt x="607" y="0"/>
                    </a:lnTo>
                    <a:lnTo>
                      <a:pt x="0" y="1262"/>
                    </a:lnTo>
                    <a:close/>
                  </a:path>
                </a:pathLst>
              </a:custGeom>
              <a:solidFill>
                <a:schemeClr val="accent4"/>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47"/>
              <p:cNvSpPr>
                <a:spLocks/>
              </p:cNvSpPr>
              <p:nvPr/>
            </p:nvSpPr>
            <p:spPr bwMode="auto">
              <a:xfrm>
                <a:off x="2807" y="2767"/>
                <a:ext cx="512" cy="473"/>
              </a:xfrm>
              <a:custGeom>
                <a:avLst/>
                <a:gdLst/>
                <a:ahLst/>
                <a:cxnLst>
                  <a:cxn ang="0">
                    <a:pos x="0" y="312"/>
                  </a:cxn>
                  <a:cxn ang="0">
                    <a:pos x="757" y="1262"/>
                  </a:cxn>
                  <a:cxn ang="0">
                    <a:pos x="1364" y="0"/>
                  </a:cxn>
                  <a:cxn ang="0">
                    <a:pos x="0" y="312"/>
                  </a:cxn>
                </a:cxnLst>
                <a:rect l="0" t="0" r="r" b="b"/>
                <a:pathLst>
                  <a:path w="1364" h="1262">
                    <a:moveTo>
                      <a:pt x="0" y="312"/>
                    </a:moveTo>
                    <a:cubicBezTo>
                      <a:pt x="94" y="727"/>
                      <a:pt x="373" y="1077"/>
                      <a:pt x="757" y="1262"/>
                    </a:cubicBezTo>
                    <a:lnTo>
                      <a:pt x="1364" y="0"/>
                    </a:lnTo>
                    <a:lnTo>
                      <a:pt x="0" y="312"/>
                    </a:lnTo>
                    <a:close/>
                  </a:path>
                </a:pathLst>
              </a:custGeom>
              <a:solidFill>
                <a:schemeClr val="tx2">
                  <a:lumMod val="60000"/>
                  <a:lumOff val="40000"/>
                </a:schemeClr>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48"/>
              <p:cNvSpPr>
                <a:spLocks/>
              </p:cNvSpPr>
              <p:nvPr/>
            </p:nvSpPr>
            <p:spPr bwMode="auto">
              <a:xfrm>
                <a:off x="2772" y="2440"/>
                <a:ext cx="547" cy="444"/>
              </a:xfrm>
              <a:custGeom>
                <a:avLst/>
                <a:gdLst/>
                <a:ahLst/>
                <a:cxnLst>
                  <a:cxn ang="0">
                    <a:pos x="365" y="0"/>
                  </a:cxn>
                  <a:cxn ang="0">
                    <a:pos x="95" y="1184"/>
                  </a:cxn>
                  <a:cxn ang="0">
                    <a:pos x="1459" y="872"/>
                  </a:cxn>
                  <a:cxn ang="0">
                    <a:pos x="365" y="0"/>
                  </a:cxn>
                </a:cxnLst>
                <a:rect l="0" t="0" r="r" b="b"/>
                <a:pathLst>
                  <a:path w="1459" h="1184">
                    <a:moveTo>
                      <a:pt x="365" y="0"/>
                    </a:moveTo>
                    <a:cubicBezTo>
                      <a:pt x="99" y="333"/>
                      <a:pt x="0" y="769"/>
                      <a:pt x="95" y="1184"/>
                    </a:cubicBezTo>
                    <a:lnTo>
                      <a:pt x="1459" y="872"/>
                    </a:lnTo>
                    <a:lnTo>
                      <a:pt x="365" y="0"/>
                    </a:lnTo>
                    <a:close/>
                  </a:path>
                </a:pathLst>
              </a:custGeom>
              <a:solidFill>
                <a:schemeClr val="accent3"/>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49"/>
              <p:cNvSpPr>
                <a:spLocks/>
              </p:cNvSpPr>
              <p:nvPr/>
            </p:nvSpPr>
            <p:spPr bwMode="auto">
              <a:xfrm>
                <a:off x="2909" y="2242"/>
                <a:ext cx="410" cy="525"/>
              </a:xfrm>
              <a:custGeom>
                <a:avLst/>
                <a:gdLst/>
                <a:ahLst/>
                <a:cxnLst>
                  <a:cxn ang="0">
                    <a:pos x="1094" y="0"/>
                  </a:cxn>
                  <a:cxn ang="0">
                    <a:pos x="0" y="528"/>
                  </a:cxn>
                  <a:cxn ang="0">
                    <a:pos x="1094" y="1400"/>
                  </a:cxn>
                  <a:cxn ang="0">
                    <a:pos x="1094" y="0"/>
                  </a:cxn>
                </a:cxnLst>
                <a:rect l="0" t="0" r="r" b="b"/>
                <a:pathLst>
                  <a:path w="1094" h="1400">
                    <a:moveTo>
                      <a:pt x="1094" y="0"/>
                    </a:moveTo>
                    <a:cubicBezTo>
                      <a:pt x="668" y="0"/>
                      <a:pt x="266" y="194"/>
                      <a:pt x="0" y="528"/>
                    </a:cubicBezTo>
                    <a:lnTo>
                      <a:pt x="1094" y="1400"/>
                    </a:lnTo>
                    <a:lnTo>
                      <a:pt x="1094" y="0"/>
                    </a:lnTo>
                    <a:close/>
                  </a:path>
                </a:pathLst>
              </a:custGeom>
              <a:solidFill>
                <a:schemeClr val="accent1"/>
              </a:solid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6" name="Oval 25"/>
            <p:cNvSpPr/>
            <p:nvPr/>
          </p:nvSpPr>
          <p:spPr bwMode="ltGray">
            <a:xfrm>
              <a:off x="3023475" y="2167503"/>
              <a:ext cx="4665220" cy="4665220"/>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grpSp>
          <p:nvGrpSpPr>
            <p:cNvPr id="27" name="Group 42"/>
            <p:cNvGrpSpPr>
              <a:grpSpLocks noChangeAspect="1"/>
            </p:cNvGrpSpPr>
            <p:nvPr/>
          </p:nvGrpSpPr>
          <p:grpSpPr bwMode="auto">
            <a:xfrm>
              <a:off x="3093960" y="2291750"/>
              <a:ext cx="4524250" cy="4416726"/>
              <a:chOff x="2772" y="2242"/>
              <a:chExt cx="1094" cy="1068"/>
            </a:xfrm>
            <a:solidFill>
              <a:srgbClr val="C0BAA7"/>
            </a:solidFill>
          </p:grpSpPr>
          <p:sp>
            <p:nvSpPr>
              <p:cNvPr id="38" name="Freeform 43"/>
              <p:cNvSpPr>
                <a:spLocks/>
              </p:cNvSpPr>
              <p:nvPr/>
            </p:nvSpPr>
            <p:spPr bwMode="auto">
              <a:xfrm>
                <a:off x="3319" y="2242"/>
                <a:ext cx="411" cy="525"/>
              </a:xfrm>
              <a:custGeom>
                <a:avLst/>
                <a:gdLst/>
                <a:ahLst/>
                <a:cxnLst>
                  <a:cxn ang="0">
                    <a:pos x="1095" y="528"/>
                  </a:cxn>
                  <a:cxn ang="0">
                    <a:pos x="0" y="0"/>
                  </a:cxn>
                  <a:cxn ang="0">
                    <a:pos x="0" y="1400"/>
                  </a:cxn>
                  <a:cxn ang="0">
                    <a:pos x="1095" y="528"/>
                  </a:cxn>
                </a:cxnLst>
                <a:rect l="0" t="0" r="r" b="b"/>
                <a:pathLst>
                  <a:path w="1095" h="1400">
                    <a:moveTo>
                      <a:pt x="1095" y="528"/>
                    </a:moveTo>
                    <a:cubicBezTo>
                      <a:pt x="829" y="194"/>
                      <a:pt x="427" y="0"/>
                      <a:pt x="0" y="0"/>
                    </a:cubicBezTo>
                    <a:lnTo>
                      <a:pt x="0" y="1400"/>
                    </a:lnTo>
                    <a:lnTo>
                      <a:pt x="1095" y="528"/>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44"/>
              <p:cNvSpPr>
                <a:spLocks/>
              </p:cNvSpPr>
              <p:nvPr/>
            </p:nvSpPr>
            <p:spPr bwMode="auto">
              <a:xfrm>
                <a:off x="3319" y="2440"/>
                <a:ext cx="547" cy="444"/>
              </a:xfrm>
              <a:custGeom>
                <a:avLst/>
                <a:gdLst/>
                <a:ahLst/>
                <a:cxnLst>
                  <a:cxn ang="0">
                    <a:pos x="1365" y="1184"/>
                  </a:cxn>
                  <a:cxn ang="0">
                    <a:pos x="1095" y="0"/>
                  </a:cxn>
                  <a:cxn ang="0">
                    <a:pos x="0" y="872"/>
                  </a:cxn>
                  <a:cxn ang="0">
                    <a:pos x="1365" y="1184"/>
                  </a:cxn>
                </a:cxnLst>
                <a:rect l="0" t="0" r="r" b="b"/>
                <a:pathLst>
                  <a:path w="1460" h="1184">
                    <a:moveTo>
                      <a:pt x="1365" y="1184"/>
                    </a:moveTo>
                    <a:cubicBezTo>
                      <a:pt x="1460" y="769"/>
                      <a:pt x="1361" y="333"/>
                      <a:pt x="1095" y="0"/>
                    </a:cubicBezTo>
                    <a:lnTo>
                      <a:pt x="0" y="872"/>
                    </a:lnTo>
                    <a:lnTo>
                      <a:pt x="1365" y="1184"/>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45"/>
              <p:cNvSpPr>
                <a:spLocks/>
              </p:cNvSpPr>
              <p:nvPr/>
            </p:nvSpPr>
            <p:spPr bwMode="auto">
              <a:xfrm>
                <a:off x="3319" y="2767"/>
                <a:ext cx="512" cy="473"/>
              </a:xfrm>
              <a:custGeom>
                <a:avLst/>
                <a:gdLst/>
                <a:ahLst/>
                <a:cxnLst>
                  <a:cxn ang="0">
                    <a:pos x="608" y="1262"/>
                  </a:cxn>
                  <a:cxn ang="0">
                    <a:pos x="1365" y="312"/>
                  </a:cxn>
                  <a:cxn ang="0">
                    <a:pos x="0" y="0"/>
                  </a:cxn>
                  <a:cxn ang="0">
                    <a:pos x="608" y="1262"/>
                  </a:cxn>
                </a:cxnLst>
                <a:rect l="0" t="0" r="r" b="b"/>
                <a:pathLst>
                  <a:path w="1365" h="1262">
                    <a:moveTo>
                      <a:pt x="608" y="1262"/>
                    </a:moveTo>
                    <a:cubicBezTo>
                      <a:pt x="992" y="1077"/>
                      <a:pt x="1271" y="727"/>
                      <a:pt x="1365" y="312"/>
                    </a:cubicBezTo>
                    <a:lnTo>
                      <a:pt x="0" y="0"/>
                    </a:lnTo>
                    <a:lnTo>
                      <a:pt x="608" y="1262"/>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6"/>
              <p:cNvSpPr>
                <a:spLocks/>
              </p:cNvSpPr>
              <p:nvPr/>
            </p:nvSpPr>
            <p:spPr bwMode="auto">
              <a:xfrm>
                <a:off x="3091" y="2767"/>
                <a:ext cx="456" cy="543"/>
              </a:xfrm>
              <a:custGeom>
                <a:avLst/>
                <a:gdLst/>
                <a:ahLst/>
                <a:cxnLst>
                  <a:cxn ang="0">
                    <a:pos x="0" y="1262"/>
                  </a:cxn>
                  <a:cxn ang="0">
                    <a:pos x="1215" y="1262"/>
                  </a:cxn>
                  <a:cxn ang="0">
                    <a:pos x="607" y="0"/>
                  </a:cxn>
                  <a:cxn ang="0">
                    <a:pos x="0" y="1262"/>
                  </a:cxn>
                </a:cxnLst>
                <a:rect l="0" t="0" r="r" b="b"/>
                <a:pathLst>
                  <a:path w="1215" h="1447">
                    <a:moveTo>
                      <a:pt x="0" y="1262"/>
                    </a:moveTo>
                    <a:cubicBezTo>
                      <a:pt x="384" y="1447"/>
                      <a:pt x="831" y="1447"/>
                      <a:pt x="1215" y="1262"/>
                    </a:cubicBezTo>
                    <a:lnTo>
                      <a:pt x="607" y="0"/>
                    </a:lnTo>
                    <a:lnTo>
                      <a:pt x="0" y="1262"/>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7"/>
              <p:cNvSpPr>
                <a:spLocks/>
              </p:cNvSpPr>
              <p:nvPr/>
            </p:nvSpPr>
            <p:spPr bwMode="auto">
              <a:xfrm>
                <a:off x="2807" y="2767"/>
                <a:ext cx="512" cy="473"/>
              </a:xfrm>
              <a:custGeom>
                <a:avLst/>
                <a:gdLst/>
                <a:ahLst/>
                <a:cxnLst>
                  <a:cxn ang="0">
                    <a:pos x="0" y="312"/>
                  </a:cxn>
                  <a:cxn ang="0">
                    <a:pos x="757" y="1262"/>
                  </a:cxn>
                  <a:cxn ang="0">
                    <a:pos x="1364" y="0"/>
                  </a:cxn>
                  <a:cxn ang="0">
                    <a:pos x="0" y="312"/>
                  </a:cxn>
                </a:cxnLst>
                <a:rect l="0" t="0" r="r" b="b"/>
                <a:pathLst>
                  <a:path w="1364" h="1262">
                    <a:moveTo>
                      <a:pt x="0" y="312"/>
                    </a:moveTo>
                    <a:cubicBezTo>
                      <a:pt x="94" y="727"/>
                      <a:pt x="373" y="1077"/>
                      <a:pt x="757" y="1262"/>
                    </a:cubicBezTo>
                    <a:lnTo>
                      <a:pt x="1364" y="0"/>
                    </a:lnTo>
                    <a:lnTo>
                      <a:pt x="0" y="312"/>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8"/>
              <p:cNvSpPr>
                <a:spLocks/>
              </p:cNvSpPr>
              <p:nvPr/>
            </p:nvSpPr>
            <p:spPr bwMode="auto">
              <a:xfrm>
                <a:off x="2772" y="2440"/>
                <a:ext cx="547" cy="444"/>
              </a:xfrm>
              <a:custGeom>
                <a:avLst/>
                <a:gdLst/>
                <a:ahLst/>
                <a:cxnLst>
                  <a:cxn ang="0">
                    <a:pos x="365" y="0"/>
                  </a:cxn>
                  <a:cxn ang="0">
                    <a:pos x="95" y="1184"/>
                  </a:cxn>
                  <a:cxn ang="0">
                    <a:pos x="1459" y="872"/>
                  </a:cxn>
                  <a:cxn ang="0">
                    <a:pos x="365" y="0"/>
                  </a:cxn>
                </a:cxnLst>
                <a:rect l="0" t="0" r="r" b="b"/>
                <a:pathLst>
                  <a:path w="1459" h="1184">
                    <a:moveTo>
                      <a:pt x="365" y="0"/>
                    </a:moveTo>
                    <a:cubicBezTo>
                      <a:pt x="99" y="333"/>
                      <a:pt x="0" y="769"/>
                      <a:pt x="95" y="1184"/>
                    </a:cubicBezTo>
                    <a:lnTo>
                      <a:pt x="1459" y="872"/>
                    </a:lnTo>
                    <a:lnTo>
                      <a:pt x="365" y="0"/>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9"/>
              <p:cNvSpPr>
                <a:spLocks/>
              </p:cNvSpPr>
              <p:nvPr/>
            </p:nvSpPr>
            <p:spPr bwMode="auto">
              <a:xfrm>
                <a:off x="2909" y="2242"/>
                <a:ext cx="410" cy="525"/>
              </a:xfrm>
              <a:custGeom>
                <a:avLst/>
                <a:gdLst/>
                <a:ahLst/>
                <a:cxnLst>
                  <a:cxn ang="0">
                    <a:pos x="1094" y="0"/>
                  </a:cxn>
                  <a:cxn ang="0">
                    <a:pos x="0" y="528"/>
                  </a:cxn>
                  <a:cxn ang="0">
                    <a:pos x="1094" y="1400"/>
                  </a:cxn>
                  <a:cxn ang="0">
                    <a:pos x="1094" y="0"/>
                  </a:cxn>
                </a:cxnLst>
                <a:rect l="0" t="0" r="r" b="b"/>
                <a:pathLst>
                  <a:path w="1094" h="1400">
                    <a:moveTo>
                      <a:pt x="1094" y="0"/>
                    </a:moveTo>
                    <a:cubicBezTo>
                      <a:pt x="668" y="0"/>
                      <a:pt x="266" y="194"/>
                      <a:pt x="0" y="528"/>
                    </a:cubicBezTo>
                    <a:lnTo>
                      <a:pt x="1094" y="1400"/>
                    </a:lnTo>
                    <a:lnTo>
                      <a:pt x="1094" y="0"/>
                    </a:lnTo>
                    <a:close/>
                  </a:path>
                </a:pathLst>
              </a:custGeom>
              <a:grpFill/>
              <a:ln w="3810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8" name="Oval 27"/>
            <p:cNvSpPr/>
            <p:nvPr/>
          </p:nvSpPr>
          <p:spPr bwMode="ltGray">
            <a:xfrm>
              <a:off x="4107848" y="3251876"/>
              <a:ext cx="2496474" cy="2496474"/>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9" name="TextBox 28"/>
            <p:cNvSpPr txBox="1"/>
            <p:nvPr/>
          </p:nvSpPr>
          <p:spPr>
            <a:xfrm rot="20033497">
              <a:off x="3856862" y="2798078"/>
              <a:ext cx="1819382" cy="765284"/>
            </a:xfrm>
            <a:prstGeom prst="rect">
              <a:avLst/>
            </a:prstGeom>
            <a:noFill/>
            <a:ln w="38100">
              <a:noFill/>
            </a:ln>
          </p:spPr>
          <p:txBody>
            <a:bodyPr vert="horz" wrap="square" lIns="0" tIns="0" rIns="0" bIns="0" rtlCol="0">
              <a:prstTxWarp prst="textArchUp">
                <a:avLst/>
              </a:prstTxWarp>
              <a:noAutofit/>
            </a:bodyPr>
            <a:lstStyle/>
            <a:p>
              <a:pPr indent="-274320">
                <a:spcAft>
                  <a:spcPts val="900"/>
                </a:spcAft>
              </a:pPr>
              <a:r>
                <a:rPr lang="en-GB" sz="2200" b="1" i="1" dirty="0">
                  <a:latin typeface="Georgia" pitchFamily="18" charset="0"/>
                </a:rPr>
                <a:t>People &amp; Talent</a:t>
              </a:r>
            </a:p>
          </p:txBody>
        </p:sp>
        <p:sp>
          <p:nvSpPr>
            <p:cNvPr id="30" name="TextBox 29"/>
            <p:cNvSpPr txBox="1"/>
            <p:nvPr/>
          </p:nvSpPr>
          <p:spPr>
            <a:xfrm rot="1560835">
              <a:off x="5081090" y="2799148"/>
              <a:ext cx="1819382" cy="765284"/>
            </a:xfrm>
            <a:prstGeom prst="rect">
              <a:avLst/>
            </a:prstGeom>
            <a:noFill/>
            <a:ln w="38100">
              <a:noFill/>
            </a:ln>
          </p:spPr>
          <p:txBody>
            <a:bodyPr vert="horz" wrap="square" lIns="0" tIns="0" rIns="0" bIns="0" rtlCol="0">
              <a:prstTxWarp prst="textArchUp">
                <a:avLst/>
              </a:prstTxWarp>
              <a:noAutofit/>
            </a:bodyPr>
            <a:lstStyle/>
            <a:p>
              <a:pPr indent="-274320">
                <a:spcAft>
                  <a:spcPts val="900"/>
                </a:spcAft>
              </a:pPr>
              <a:r>
                <a:rPr lang="en-GB" sz="2200" b="1" i="1" dirty="0">
                  <a:latin typeface="Georgia" pitchFamily="18" charset="0"/>
                </a:rPr>
                <a:t>Data Assets</a:t>
              </a:r>
            </a:p>
          </p:txBody>
        </p:sp>
        <p:sp>
          <p:nvSpPr>
            <p:cNvPr id="31" name="TextBox 30"/>
            <p:cNvSpPr txBox="1"/>
            <p:nvPr/>
          </p:nvSpPr>
          <p:spPr>
            <a:xfrm rot="16994364">
              <a:off x="3172219" y="3810697"/>
              <a:ext cx="1819382" cy="765284"/>
            </a:xfrm>
            <a:prstGeom prst="rect">
              <a:avLst/>
            </a:prstGeom>
            <a:noFill/>
            <a:ln w="38100">
              <a:noFill/>
            </a:ln>
          </p:spPr>
          <p:txBody>
            <a:bodyPr vert="horz" wrap="square" lIns="0" tIns="0" rIns="0" bIns="0" rtlCol="0">
              <a:prstTxWarp prst="textArchUp">
                <a:avLst/>
              </a:prstTxWarp>
              <a:noAutofit/>
            </a:bodyPr>
            <a:lstStyle/>
            <a:p>
              <a:pPr indent="-274320">
                <a:spcAft>
                  <a:spcPts val="900"/>
                </a:spcAft>
              </a:pPr>
              <a:r>
                <a:rPr lang="en-GB" sz="2200" b="1" i="1" dirty="0">
                  <a:latin typeface="Georgia" pitchFamily="18" charset="0"/>
                </a:rPr>
                <a:t>Organization/ </a:t>
              </a:r>
              <a:r>
                <a:rPr lang="en-GB" sz="2200" b="1" i="1" dirty="0" smtClean="0">
                  <a:latin typeface="Georgia" pitchFamily="18" charset="0"/>
                </a:rPr>
                <a:t/>
              </a:r>
              <a:br>
                <a:rPr lang="en-GB" sz="2200" b="1" i="1" dirty="0" smtClean="0">
                  <a:latin typeface="Georgia" pitchFamily="18" charset="0"/>
                </a:rPr>
              </a:br>
              <a:r>
                <a:rPr lang="en-GB" sz="2200" b="1" i="1" dirty="0" smtClean="0">
                  <a:latin typeface="Georgia" pitchFamily="18" charset="0"/>
                </a:rPr>
                <a:t>Business </a:t>
              </a:r>
              <a:r>
                <a:rPr lang="en-GB" sz="2200" b="1" i="1" dirty="0">
                  <a:latin typeface="Georgia" pitchFamily="18" charset="0"/>
                </a:rPr>
                <a:t>Unit</a:t>
              </a:r>
            </a:p>
          </p:txBody>
        </p:sp>
        <p:sp>
          <p:nvSpPr>
            <p:cNvPr id="32" name="TextBox 31"/>
            <p:cNvSpPr txBox="1"/>
            <p:nvPr/>
          </p:nvSpPr>
          <p:spPr>
            <a:xfrm rot="4552513">
              <a:off x="5719528" y="3790575"/>
              <a:ext cx="1819382" cy="765284"/>
            </a:xfrm>
            <a:prstGeom prst="rect">
              <a:avLst/>
            </a:prstGeom>
            <a:noFill/>
            <a:ln w="38100">
              <a:noFill/>
            </a:ln>
          </p:spPr>
          <p:txBody>
            <a:bodyPr vert="horz" wrap="square" lIns="0" tIns="0" rIns="0" bIns="0" rtlCol="0">
              <a:prstTxWarp prst="textArchUp">
                <a:avLst/>
              </a:prstTxWarp>
              <a:noAutofit/>
            </a:bodyPr>
            <a:lstStyle/>
            <a:p>
              <a:pPr indent="-274320">
                <a:spcAft>
                  <a:spcPts val="900"/>
                </a:spcAft>
              </a:pPr>
              <a:r>
                <a:rPr lang="en-GB" sz="2200" b="1" i="1" dirty="0">
                  <a:latin typeface="Georgia" pitchFamily="18" charset="0"/>
                </a:rPr>
                <a:t>Legacy </a:t>
              </a:r>
              <a:r>
                <a:rPr lang="en-GB" sz="2200" b="1" i="1" dirty="0" smtClean="0">
                  <a:latin typeface="Georgia" pitchFamily="18" charset="0"/>
                </a:rPr>
                <a:t>Systems/</a:t>
              </a:r>
              <a:br>
                <a:rPr lang="en-GB" sz="2200" b="1" i="1" dirty="0" smtClean="0">
                  <a:latin typeface="Georgia" pitchFamily="18" charset="0"/>
                </a:rPr>
              </a:br>
              <a:r>
                <a:rPr lang="en-GB" sz="2200" b="1" i="1" dirty="0" smtClean="0">
                  <a:latin typeface="Georgia" pitchFamily="18" charset="0"/>
                </a:rPr>
                <a:t> </a:t>
              </a:r>
              <a:r>
                <a:rPr lang="en-GB" sz="2200" b="1" i="1" dirty="0">
                  <a:latin typeface="Georgia" pitchFamily="18" charset="0"/>
                </a:rPr>
                <a:t>Technologies</a:t>
              </a:r>
            </a:p>
          </p:txBody>
        </p:sp>
        <p:sp>
          <p:nvSpPr>
            <p:cNvPr id="33" name="TextBox 32"/>
            <p:cNvSpPr txBox="1"/>
            <p:nvPr/>
          </p:nvSpPr>
          <p:spPr>
            <a:xfrm rot="3139567">
              <a:off x="3402672" y="4955658"/>
              <a:ext cx="1819382" cy="765284"/>
            </a:xfrm>
            <a:prstGeom prst="rect">
              <a:avLst/>
            </a:prstGeom>
            <a:noFill/>
            <a:ln w="38100">
              <a:noFill/>
            </a:ln>
          </p:spPr>
          <p:txBody>
            <a:bodyPr vert="horz" wrap="square" lIns="0" tIns="0" rIns="0" bIns="0" rtlCol="0">
              <a:prstTxWarp prst="textArchDown">
                <a:avLst/>
              </a:prstTxWarp>
              <a:noAutofit/>
            </a:bodyPr>
            <a:lstStyle/>
            <a:p>
              <a:pPr indent="-274320">
                <a:spcAft>
                  <a:spcPts val="900"/>
                </a:spcAft>
              </a:pPr>
              <a:r>
                <a:rPr lang="en-GB" sz="2200" b="1" i="1" dirty="0">
                  <a:latin typeface="Georgia" pitchFamily="18" charset="0"/>
                </a:rPr>
                <a:t>Business </a:t>
              </a:r>
              <a:r>
                <a:rPr lang="en-GB" sz="2200" b="1" i="1" dirty="0" smtClean="0">
                  <a:latin typeface="Georgia" pitchFamily="18" charset="0"/>
                </a:rPr>
                <a:t/>
              </a:r>
              <a:br>
                <a:rPr lang="en-GB" sz="2200" b="1" i="1" dirty="0" smtClean="0">
                  <a:latin typeface="Georgia" pitchFamily="18" charset="0"/>
                </a:rPr>
              </a:br>
              <a:r>
                <a:rPr lang="en-GB" sz="2200" b="1" i="1" dirty="0" smtClean="0">
                  <a:latin typeface="Georgia" pitchFamily="18" charset="0"/>
                </a:rPr>
                <a:t>Function</a:t>
              </a:r>
              <a:endParaRPr lang="en-GB" sz="2200" b="1" i="1" dirty="0">
                <a:latin typeface="Georgia" pitchFamily="18" charset="0"/>
              </a:endParaRPr>
            </a:p>
          </p:txBody>
        </p:sp>
        <p:sp>
          <p:nvSpPr>
            <p:cNvPr id="34" name="TextBox 33"/>
            <p:cNvSpPr txBox="1"/>
            <p:nvPr/>
          </p:nvSpPr>
          <p:spPr>
            <a:xfrm>
              <a:off x="4429366" y="5713045"/>
              <a:ext cx="1819382" cy="765284"/>
            </a:xfrm>
            <a:prstGeom prst="rect">
              <a:avLst/>
            </a:prstGeom>
            <a:noFill/>
            <a:ln w="38100">
              <a:noFill/>
            </a:ln>
          </p:spPr>
          <p:txBody>
            <a:bodyPr vert="horz" wrap="square" lIns="0" tIns="0" rIns="0" bIns="0" rtlCol="0">
              <a:prstTxWarp prst="textArchDown">
                <a:avLst/>
              </a:prstTxWarp>
              <a:noAutofit/>
            </a:bodyPr>
            <a:lstStyle/>
            <a:p>
              <a:pPr indent="-274320">
                <a:spcAft>
                  <a:spcPts val="900"/>
                </a:spcAft>
              </a:pPr>
              <a:r>
                <a:rPr lang="en-GB" sz="2200" b="1" i="1" dirty="0">
                  <a:latin typeface="Georgia" pitchFamily="18" charset="0"/>
                </a:rPr>
                <a:t>Capabilities</a:t>
              </a:r>
            </a:p>
          </p:txBody>
        </p:sp>
        <p:sp>
          <p:nvSpPr>
            <p:cNvPr id="35" name="TextBox 34"/>
            <p:cNvSpPr txBox="1"/>
            <p:nvPr/>
          </p:nvSpPr>
          <p:spPr>
            <a:xfrm rot="18630318">
              <a:off x="5697621" y="5130290"/>
              <a:ext cx="1819382" cy="765284"/>
            </a:xfrm>
            <a:prstGeom prst="rect">
              <a:avLst/>
            </a:prstGeom>
            <a:noFill/>
            <a:ln w="38100">
              <a:noFill/>
            </a:ln>
          </p:spPr>
          <p:txBody>
            <a:bodyPr vert="horz" wrap="square" lIns="0" tIns="0" rIns="0" bIns="0" rtlCol="0">
              <a:prstTxWarp prst="textArchDown">
                <a:avLst/>
              </a:prstTxWarp>
              <a:noAutofit/>
            </a:bodyPr>
            <a:lstStyle/>
            <a:p>
              <a:pPr indent="-274320">
                <a:spcAft>
                  <a:spcPts val="900"/>
                </a:spcAft>
              </a:pPr>
              <a:r>
                <a:rPr lang="en-GB" sz="2200" b="1" i="1" dirty="0">
                  <a:latin typeface="Georgia" pitchFamily="18" charset="0"/>
                </a:rPr>
                <a:t>Economics</a:t>
              </a:r>
            </a:p>
          </p:txBody>
        </p:sp>
        <p:sp>
          <p:nvSpPr>
            <p:cNvPr id="36" name="7-Point Star 35"/>
            <p:cNvSpPr/>
            <p:nvPr/>
          </p:nvSpPr>
          <p:spPr bwMode="ltGray">
            <a:xfrm rot="1505041">
              <a:off x="4268145" y="3334930"/>
              <a:ext cx="2265925" cy="2266212"/>
            </a:xfrm>
            <a:prstGeom prst="star7">
              <a:avLst>
                <a:gd name="adj" fmla="val 28443"/>
                <a:gd name="hf" fmla="val 102572"/>
                <a:gd name="vf" fmla="val 105210"/>
              </a:avLst>
            </a:prstGeom>
            <a:solidFill>
              <a:srgbClr val="C0BAA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37" name="Oval 36"/>
            <p:cNvSpPr/>
            <p:nvPr/>
          </p:nvSpPr>
          <p:spPr bwMode="ltGray">
            <a:xfrm>
              <a:off x="4322673" y="3449615"/>
              <a:ext cx="2107839" cy="2107840"/>
            </a:xfrm>
            <a:prstGeom prst="ellipse">
              <a:avLst/>
            </a:prstGeom>
            <a:solidFill>
              <a:srgbClr val="968C6D"/>
            </a:solid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2800" b="1" i="1" spc="-30" dirty="0">
                  <a:solidFill>
                    <a:schemeClr val="bg1"/>
                  </a:solidFill>
                  <a:latin typeface="Georgia" pitchFamily="18" charset="0"/>
                </a:rPr>
                <a:t>An enterprise is </a:t>
              </a:r>
              <a:r>
                <a:rPr lang="en-US" sz="2800" b="1" i="1" spc="-30" dirty="0" smtClean="0">
                  <a:solidFill>
                    <a:schemeClr val="bg1"/>
                  </a:solidFill>
                  <a:latin typeface="Georgia" pitchFamily="18" charset="0"/>
                </a:rPr>
                <a:t>a complex</a:t>
              </a:r>
              <a:endParaRPr lang="en-US" sz="2800" b="1" i="1" spc="-30" dirty="0">
                <a:solidFill>
                  <a:schemeClr val="bg1"/>
                </a:solidFill>
                <a:latin typeface="Georgia" pitchFamily="18" charset="0"/>
              </a:endParaRPr>
            </a:p>
            <a:p>
              <a:r>
                <a:rPr lang="en-US" sz="2800" b="1" i="1" spc="-30" dirty="0">
                  <a:solidFill>
                    <a:schemeClr val="bg1"/>
                  </a:solidFill>
                  <a:latin typeface="Georgia" pitchFamily="18" charset="0"/>
                </a:rPr>
                <a:t>system of components</a:t>
              </a:r>
            </a:p>
          </p:txBody>
        </p:sp>
      </p:grpSp>
      <p:grpSp>
        <p:nvGrpSpPr>
          <p:cNvPr id="57" name="Group 56"/>
          <p:cNvGrpSpPr/>
          <p:nvPr/>
        </p:nvGrpSpPr>
        <p:grpSpPr>
          <a:xfrm>
            <a:off x="4344553" y="3574697"/>
            <a:ext cx="1191393" cy="1191393"/>
            <a:chOff x="3216946" y="3474401"/>
            <a:chExt cx="612000" cy="612000"/>
          </a:xfrm>
        </p:grpSpPr>
        <p:sp>
          <p:nvSpPr>
            <p:cNvPr id="58" name="Oval 57"/>
            <p:cNvSpPr/>
            <p:nvPr/>
          </p:nvSpPr>
          <p:spPr bwMode="ltGray">
            <a:xfrm>
              <a:off x="3216946" y="3474401"/>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59" name="Freeform 4917"/>
            <p:cNvSpPr>
              <a:spLocks noEditPoints="1"/>
            </p:cNvSpPr>
            <p:nvPr/>
          </p:nvSpPr>
          <p:spPr bwMode="auto">
            <a:xfrm>
              <a:off x="3310945" y="3544701"/>
              <a:ext cx="424003" cy="501094"/>
            </a:xfrm>
            <a:custGeom>
              <a:avLst/>
              <a:gdLst>
                <a:gd name="T0" fmla="*/ 176 w 352"/>
                <a:gd name="T1" fmla="*/ 222 h 416"/>
                <a:gd name="T2" fmla="*/ 352 w 352"/>
                <a:gd name="T3" fmla="*/ 264 h 416"/>
                <a:gd name="T4" fmla="*/ 328 w 352"/>
                <a:gd name="T5" fmla="*/ 212 h 416"/>
                <a:gd name="T6" fmla="*/ 292 w 352"/>
                <a:gd name="T7" fmla="*/ 186 h 416"/>
                <a:gd name="T8" fmla="*/ 226 w 352"/>
                <a:gd name="T9" fmla="*/ 300 h 416"/>
                <a:gd name="T10" fmla="*/ 232 w 352"/>
                <a:gd name="T11" fmla="*/ 324 h 416"/>
                <a:gd name="T12" fmla="*/ 214 w 352"/>
                <a:gd name="T13" fmla="*/ 362 h 416"/>
                <a:gd name="T14" fmla="*/ 176 w 352"/>
                <a:gd name="T15" fmla="*/ 378 h 416"/>
                <a:gd name="T16" fmla="*/ 146 w 352"/>
                <a:gd name="T17" fmla="*/ 370 h 416"/>
                <a:gd name="T18" fmla="*/ 122 w 352"/>
                <a:gd name="T19" fmla="*/ 334 h 416"/>
                <a:gd name="T20" fmla="*/ 124 w 352"/>
                <a:gd name="T21" fmla="*/ 306 h 416"/>
                <a:gd name="T22" fmla="*/ 62 w 352"/>
                <a:gd name="T23" fmla="*/ 190 h 416"/>
                <a:gd name="T24" fmla="*/ 36 w 352"/>
                <a:gd name="T25" fmla="*/ 200 h 416"/>
                <a:gd name="T26" fmla="*/ 4 w 352"/>
                <a:gd name="T27" fmla="*/ 246 h 416"/>
                <a:gd name="T28" fmla="*/ 0 w 352"/>
                <a:gd name="T29" fmla="*/ 318 h 416"/>
                <a:gd name="T30" fmla="*/ 66 w 352"/>
                <a:gd name="T31" fmla="*/ 384 h 416"/>
                <a:gd name="T32" fmla="*/ 92 w 352"/>
                <a:gd name="T33" fmla="*/ 398 h 416"/>
                <a:gd name="T34" fmla="*/ 176 w 352"/>
                <a:gd name="T35" fmla="*/ 416 h 416"/>
                <a:gd name="T36" fmla="*/ 240 w 352"/>
                <a:gd name="T37" fmla="*/ 406 h 416"/>
                <a:gd name="T38" fmla="*/ 288 w 352"/>
                <a:gd name="T39" fmla="*/ 384 h 416"/>
                <a:gd name="T40" fmla="*/ 338 w 352"/>
                <a:gd name="T41" fmla="*/ 336 h 416"/>
                <a:gd name="T42" fmla="*/ 158 w 352"/>
                <a:gd name="T43" fmla="*/ 250 h 416"/>
                <a:gd name="T44" fmla="*/ 80 w 352"/>
                <a:gd name="T45" fmla="*/ 180 h 416"/>
                <a:gd name="T46" fmla="*/ 92 w 352"/>
                <a:gd name="T47" fmla="*/ 180 h 416"/>
                <a:gd name="T48" fmla="*/ 102 w 352"/>
                <a:gd name="T49" fmla="*/ 76 h 416"/>
                <a:gd name="T50" fmla="*/ 124 w 352"/>
                <a:gd name="T51" fmla="*/ 128 h 416"/>
                <a:gd name="T52" fmla="*/ 176 w 352"/>
                <a:gd name="T53" fmla="*/ 150 h 416"/>
                <a:gd name="T54" fmla="*/ 218 w 352"/>
                <a:gd name="T55" fmla="*/ 138 h 416"/>
                <a:gd name="T56" fmla="*/ 250 w 352"/>
                <a:gd name="T57" fmla="*/ 90 h 416"/>
                <a:gd name="T58" fmla="*/ 246 w 352"/>
                <a:gd name="T59" fmla="*/ 46 h 416"/>
                <a:gd name="T60" fmla="*/ 206 w 352"/>
                <a:gd name="T61" fmla="*/ 6 h 416"/>
                <a:gd name="T62" fmla="*/ 176 w 352"/>
                <a:gd name="T63" fmla="*/ 0 h 416"/>
                <a:gd name="T64" fmla="*/ 134 w 352"/>
                <a:gd name="T65" fmla="*/ 14 h 416"/>
                <a:gd name="T66" fmla="*/ 104 w 352"/>
                <a:gd name="T67" fmla="*/ 60 h 416"/>
                <a:gd name="T68" fmla="*/ 140 w 352"/>
                <a:gd name="T69" fmla="*/ 324 h 416"/>
                <a:gd name="T70" fmla="*/ 152 w 352"/>
                <a:gd name="T71" fmla="*/ 298 h 416"/>
                <a:gd name="T72" fmla="*/ 176 w 352"/>
                <a:gd name="T73" fmla="*/ 288 h 416"/>
                <a:gd name="T74" fmla="*/ 196 w 352"/>
                <a:gd name="T75" fmla="*/ 294 h 416"/>
                <a:gd name="T76" fmla="*/ 210 w 352"/>
                <a:gd name="T77" fmla="*/ 316 h 416"/>
                <a:gd name="T78" fmla="*/ 208 w 352"/>
                <a:gd name="T79" fmla="*/ 338 h 416"/>
                <a:gd name="T80" fmla="*/ 190 w 352"/>
                <a:gd name="T81" fmla="*/ 356 h 416"/>
                <a:gd name="T82" fmla="*/ 168 w 352"/>
                <a:gd name="T83" fmla="*/ 358 h 416"/>
                <a:gd name="T84" fmla="*/ 146 w 352"/>
                <a:gd name="T85" fmla="*/ 344 h 416"/>
                <a:gd name="T86" fmla="*/ 140 w 352"/>
                <a:gd name="T87" fmla="*/ 324 h 416"/>
                <a:gd name="T88" fmla="*/ 168 w 352"/>
                <a:gd name="T89" fmla="*/ 344 h 416"/>
                <a:gd name="T90" fmla="*/ 180 w 352"/>
                <a:gd name="T91" fmla="*/ 346 h 416"/>
                <a:gd name="T92" fmla="*/ 186 w 352"/>
                <a:gd name="T93" fmla="*/ 310 h 416"/>
                <a:gd name="T94" fmla="*/ 180 w 352"/>
                <a:gd name="T95" fmla="*/ 302 h 416"/>
                <a:gd name="T96" fmla="*/ 168 w 352"/>
                <a:gd name="T97" fmla="*/ 304 h 416"/>
                <a:gd name="T98" fmla="*/ 254 w 352"/>
                <a:gd name="T99" fmla="*/ 178 h 416"/>
                <a:gd name="T100" fmla="*/ 176 w 352"/>
                <a:gd name="T101" fmla="*/ 258 h 416"/>
                <a:gd name="T102" fmla="*/ 176 w 352"/>
                <a:gd name="T103" fmla="*/ 268 h 416"/>
                <a:gd name="T104" fmla="*/ 272 w 352"/>
                <a:gd name="T105" fmla="*/ 18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2" h="416">
                  <a:moveTo>
                    <a:pt x="176" y="222"/>
                  </a:moveTo>
                  <a:lnTo>
                    <a:pt x="146" y="178"/>
                  </a:lnTo>
                  <a:lnTo>
                    <a:pt x="206" y="178"/>
                  </a:lnTo>
                  <a:lnTo>
                    <a:pt x="176" y="222"/>
                  </a:lnTo>
                  <a:close/>
                  <a:moveTo>
                    <a:pt x="352" y="318"/>
                  </a:moveTo>
                  <a:lnTo>
                    <a:pt x="352" y="278"/>
                  </a:lnTo>
                  <a:lnTo>
                    <a:pt x="352" y="278"/>
                  </a:lnTo>
                  <a:lnTo>
                    <a:pt x="352" y="264"/>
                  </a:lnTo>
                  <a:lnTo>
                    <a:pt x="348" y="250"/>
                  </a:lnTo>
                  <a:lnTo>
                    <a:pt x="342" y="236"/>
                  </a:lnTo>
                  <a:lnTo>
                    <a:pt x="336" y="224"/>
                  </a:lnTo>
                  <a:lnTo>
                    <a:pt x="328" y="212"/>
                  </a:lnTo>
                  <a:lnTo>
                    <a:pt x="316" y="202"/>
                  </a:lnTo>
                  <a:lnTo>
                    <a:pt x="304" y="192"/>
                  </a:lnTo>
                  <a:lnTo>
                    <a:pt x="292" y="186"/>
                  </a:lnTo>
                  <a:lnTo>
                    <a:pt x="292" y="186"/>
                  </a:lnTo>
                  <a:lnTo>
                    <a:pt x="290" y="190"/>
                  </a:lnTo>
                  <a:lnTo>
                    <a:pt x="222" y="292"/>
                  </a:lnTo>
                  <a:lnTo>
                    <a:pt x="222" y="292"/>
                  </a:lnTo>
                  <a:lnTo>
                    <a:pt x="226" y="300"/>
                  </a:lnTo>
                  <a:lnTo>
                    <a:pt x="228" y="306"/>
                  </a:lnTo>
                  <a:lnTo>
                    <a:pt x="230" y="314"/>
                  </a:lnTo>
                  <a:lnTo>
                    <a:pt x="232" y="324"/>
                  </a:lnTo>
                  <a:lnTo>
                    <a:pt x="232" y="324"/>
                  </a:lnTo>
                  <a:lnTo>
                    <a:pt x="230" y="334"/>
                  </a:lnTo>
                  <a:lnTo>
                    <a:pt x="226" y="344"/>
                  </a:lnTo>
                  <a:lnTo>
                    <a:pt x="222" y="354"/>
                  </a:lnTo>
                  <a:lnTo>
                    <a:pt x="214" y="362"/>
                  </a:lnTo>
                  <a:lnTo>
                    <a:pt x="206" y="370"/>
                  </a:lnTo>
                  <a:lnTo>
                    <a:pt x="198" y="374"/>
                  </a:lnTo>
                  <a:lnTo>
                    <a:pt x="188" y="378"/>
                  </a:lnTo>
                  <a:lnTo>
                    <a:pt x="176" y="378"/>
                  </a:lnTo>
                  <a:lnTo>
                    <a:pt x="176" y="378"/>
                  </a:lnTo>
                  <a:lnTo>
                    <a:pt x="164" y="378"/>
                  </a:lnTo>
                  <a:lnTo>
                    <a:pt x="154" y="374"/>
                  </a:lnTo>
                  <a:lnTo>
                    <a:pt x="146" y="370"/>
                  </a:lnTo>
                  <a:lnTo>
                    <a:pt x="138" y="362"/>
                  </a:lnTo>
                  <a:lnTo>
                    <a:pt x="130" y="354"/>
                  </a:lnTo>
                  <a:lnTo>
                    <a:pt x="126" y="344"/>
                  </a:lnTo>
                  <a:lnTo>
                    <a:pt x="122" y="334"/>
                  </a:lnTo>
                  <a:lnTo>
                    <a:pt x="120" y="324"/>
                  </a:lnTo>
                  <a:lnTo>
                    <a:pt x="120" y="324"/>
                  </a:lnTo>
                  <a:lnTo>
                    <a:pt x="122" y="314"/>
                  </a:lnTo>
                  <a:lnTo>
                    <a:pt x="124" y="306"/>
                  </a:lnTo>
                  <a:lnTo>
                    <a:pt x="126" y="300"/>
                  </a:lnTo>
                  <a:lnTo>
                    <a:pt x="130" y="292"/>
                  </a:lnTo>
                  <a:lnTo>
                    <a:pt x="62" y="190"/>
                  </a:lnTo>
                  <a:lnTo>
                    <a:pt x="62" y="190"/>
                  </a:lnTo>
                  <a:lnTo>
                    <a:pt x="60" y="186"/>
                  </a:lnTo>
                  <a:lnTo>
                    <a:pt x="60" y="186"/>
                  </a:lnTo>
                  <a:lnTo>
                    <a:pt x="48" y="192"/>
                  </a:lnTo>
                  <a:lnTo>
                    <a:pt x="36" y="200"/>
                  </a:lnTo>
                  <a:lnTo>
                    <a:pt x="26" y="210"/>
                  </a:lnTo>
                  <a:lnTo>
                    <a:pt x="16" y="220"/>
                  </a:lnTo>
                  <a:lnTo>
                    <a:pt x="10" y="234"/>
                  </a:lnTo>
                  <a:lnTo>
                    <a:pt x="4" y="246"/>
                  </a:lnTo>
                  <a:lnTo>
                    <a:pt x="0" y="262"/>
                  </a:lnTo>
                  <a:lnTo>
                    <a:pt x="0" y="276"/>
                  </a:lnTo>
                  <a:lnTo>
                    <a:pt x="0" y="318"/>
                  </a:lnTo>
                  <a:lnTo>
                    <a:pt x="0" y="318"/>
                  </a:lnTo>
                  <a:lnTo>
                    <a:pt x="14" y="336"/>
                  </a:lnTo>
                  <a:lnTo>
                    <a:pt x="28" y="354"/>
                  </a:lnTo>
                  <a:lnTo>
                    <a:pt x="46" y="370"/>
                  </a:lnTo>
                  <a:lnTo>
                    <a:pt x="66" y="384"/>
                  </a:lnTo>
                  <a:lnTo>
                    <a:pt x="66" y="296"/>
                  </a:lnTo>
                  <a:lnTo>
                    <a:pt x="92" y="296"/>
                  </a:lnTo>
                  <a:lnTo>
                    <a:pt x="92" y="398"/>
                  </a:lnTo>
                  <a:lnTo>
                    <a:pt x="92" y="398"/>
                  </a:lnTo>
                  <a:lnTo>
                    <a:pt x="112" y="406"/>
                  </a:lnTo>
                  <a:lnTo>
                    <a:pt x="132" y="410"/>
                  </a:lnTo>
                  <a:lnTo>
                    <a:pt x="154" y="414"/>
                  </a:lnTo>
                  <a:lnTo>
                    <a:pt x="176" y="416"/>
                  </a:lnTo>
                  <a:lnTo>
                    <a:pt x="176" y="416"/>
                  </a:lnTo>
                  <a:lnTo>
                    <a:pt x="198" y="414"/>
                  </a:lnTo>
                  <a:lnTo>
                    <a:pt x="220" y="410"/>
                  </a:lnTo>
                  <a:lnTo>
                    <a:pt x="240" y="406"/>
                  </a:lnTo>
                  <a:lnTo>
                    <a:pt x="260" y="398"/>
                  </a:lnTo>
                  <a:lnTo>
                    <a:pt x="260" y="296"/>
                  </a:lnTo>
                  <a:lnTo>
                    <a:pt x="288" y="296"/>
                  </a:lnTo>
                  <a:lnTo>
                    <a:pt x="288" y="384"/>
                  </a:lnTo>
                  <a:lnTo>
                    <a:pt x="288" y="384"/>
                  </a:lnTo>
                  <a:lnTo>
                    <a:pt x="306" y="370"/>
                  </a:lnTo>
                  <a:lnTo>
                    <a:pt x="324" y="354"/>
                  </a:lnTo>
                  <a:lnTo>
                    <a:pt x="338" y="336"/>
                  </a:lnTo>
                  <a:lnTo>
                    <a:pt x="352" y="318"/>
                  </a:lnTo>
                  <a:lnTo>
                    <a:pt x="352" y="318"/>
                  </a:lnTo>
                  <a:close/>
                  <a:moveTo>
                    <a:pt x="110" y="178"/>
                  </a:moveTo>
                  <a:lnTo>
                    <a:pt x="158" y="250"/>
                  </a:lnTo>
                  <a:lnTo>
                    <a:pt x="164" y="240"/>
                  </a:lnTo>
                  <a:lnTo>
                    <a:pt x="122" y="178"/>
                  </a:lnTo>
                  <a:lnTo>
                    <a:pt x="110" y="178"/>
                  </a:lnTo>
                  <a:close/>
                  <a:moveTo>
                    <a:pt x="80" y="180"/>
                  </a:moveTo>
                  <a:lnTo>
                    <a:pt x="142" y="274"/>
                  </a:lnTo>
                  <a:lnTo>
                    <a:pt x="148" y="264"/>
                  </a:lnTo>
                  <a:lnTo>
                    <a:pt x="92" y="180"/>
                  </a:lnTo>
                  <a:lnTo>
                    <a:pt x="92" y="180"/>
                  </a:lnTo>
                  <a:lnTo>
                    <a:pt x="80" y="180"/>
                  </a:lnTo>
                  <a:lnTo>
                    <a:pt x="80" y="180"/>
                  </a:lnTo>
                  <a:close/>
                  <a:moveTo>
                    <a:pt x="102" y="76"/>
                  </a:moveTo>
                  <a:lnTo>
                    <a:pt x="102" y="76"/>
                  </a:lnTo>
                  <a:lnTo>
                    <a:pt x="104" y="90"/>
                  </a:lnTo>
                  <a:lnTo>
                    <a:pt x="108" y="104"/>
                  </a:lnTo>
                  <a:lnTo>
                    <a:pt x="114" y="118"/>
                  </a:lnTo>
                  <a:lnTo>
                    <a:pt x="124" y="128"/>
                  </a:lnTo>
                  <a:lnTo>
                    <a:pt x="134" y="138"/>
                  </a:lnTo>
                  <a:lnTo>
                    <a:pt x="148" y="144"/>
                  </a:lnTo>
                  <a:lnTo>
                    <a:pt x="162" y="148"/>
                  </a:lnTo>
                  <a:lnTo>
                    <a:pt x="176" y="150"/>
                  </a:lnTo>
                  <a:lnTo>
                    <a:pt x="176" y="150"/>
                  </a:lnTo>
                  <a:lnTo>
                    <a:pt x="192" y="148"/>
                  </a:lnTo>
                  <a:lnTo>
                    <a:pt x="206" y="144"/>
                  </a:lnTo>
                  <a:lnTo>
                    <a:pt x="218" y="138"/>
                  </a:lnTo>
                  <a:lnTo>
                    <a:pt x="230" y="128"/>
                  </a:lnTo>
                  <a:lnTo>
                    <a:pt x="238" y="118"/>
                  </a:lnTo>
                  <a:lnTo>
                    <a:pt x="246" y="104"/>
                  </a:lnTo>
                  <a:lnTo>
                    <a:pt x="250" y="90"/>
                  </a:lnTo>
                  <a:lnTo>
                    <a:pt x="252" y="76"/>
                  </a:lnTo>
                  <a:lnTo>
                    <a:pt x="252" y="76"/>
                  </a:lnTo>
                  <a:lnTo>
                    <a:pt x="250" y="60"/>
                  </a:lnTo>
                  <a:lnTo>
                    <a:pt x="246" y="46"/>
                  </a:lnTo>
                  <a:lnTo>
                    <a:pt x="238" y="34"/>
                  </a:lnTo>
                  <a:lnTo>
                    <a:pt x="230" y="22"/>
                  </a:lnTo>
                  <a:lnTo>
                    <a:pt x="218" y="14"/>
                  </a:lnTo>
                  <a:lnTo>
                    <a:pt x="206" y="6"/>
                  </a:lnTo>
                  <a:lnTo>
                    <a:pt x="192" y="2"/>
                  </a:lnTo>
                  <a:lnTo>
                    <a:pt x="176" y="0"/>
                  </a:lnTo>
                  <a:lnTo>
                    <a:pt x="176" y="0"/>
                  </a:lnTo>
                  <a:lnTo>
                    <a:pt x="176" y="0"/>
                  </a:lnTo>
                  <a:lnTo>
                    <a:pt x="176" y="0"/>
                  </a:lnTo>
                  <a:lnTo>
                    <a:pt x="162" y="2"/>
                  </a:lnTo>
                  <a:lnTo>
                    <a:pt x="148" y="6"/>
                  </a:lnTo>
                  <a:lnTo>
                    <a:pt x="134" y="14"/>
                  </a:lnTo>
                  <a:lnTo>
                    <a:pt x="124" y="22"/>
                  </a:lnTo>
                  <a:lnTo>
                    <a:pt x="114" y="34"/>
                  </a:lnTo>
                  <a:lnTo>
                    <a:pt x="108" y="46"/>
                  </a:lnTo>
                  <a:lnTo>
                    <a:pt x="104" y="60"/>
                  </a:lnTo>
                  <a:lnTo>
                    <a:pt x="102" y="76"/>
                  </a:lnTo>
                  <a:lnTo>
                    <a:pt x="102" y="76"/>
                  </a:lnTo>
                  <a:close/>
                  <a:moveTo>
                    <a:pt x="140" y="324"/>
                  </a:moveTo>
                  <a:lnTo>
                    <a:pt x="140" y="324"/>
                  </a:lnTo>
                  <a:lnTo>
                    <a:pt x="142" y="316"/>
                  </a:lnTo>
                  <a:lnTo>
                    <a:pt x="144" y="310"/>
                  </a:lnTo>
                  <a:lnTo>
                    <a:pt x="146" y="304"/>
                  </a:lnTo>
                  <a:lnTo>
                    <a:pt x="152" y="298"/>
                  </a:lnTo>
                  <a:lnTo>
                    <a:pt x="156" y="294"/>
                  </a:lnTo>
                  <a:lnTo>
                    <a:pt x="162" y="292"/>
                  </a:lnTo>
                  <a:lnTo>
                    <a:pt x="168" y="290"/>
                  </a:lnTo>
                  <a:lnTo>
                    <a:pt x="176" y="288"/>
                  </a:lnTo>
                  <a:lnTo>
                    <a:pt x="176" y="288"/>
                  </a:lnTo>
                  <a:lnTo>
                    <a:pt x="184" y="290"/>
                  </a:lnTo>
                  <a:lnTo>
                    <a:pt x="190" y="292"/>
                  </a:lnTo>
                  <a:lnTo>
                    <a:pt x="196" y="294"/>
                  </a:lnTo>
                  <a:lnTo>
                    <a:pt x="200" y="298"/>
                  </a:lnTo>
                  <a:lnTo>
                    <a:pt x="206" y="304"/>
                  </a:lnTo>
                  <a:lnTo>
                    <a:pt x="208" y="310"/>
                  </a:lnTo>
                  <a:lnTo>
                    <a:pt x="210" y="316"/>
                  </a:lnTo>
                  <a:lnTo>
                    <a:pt x="212" y="324"/>
                  </a:lnTo>
                  <a:lnTo>
                    <a:pt x="212" y="324"/>
                  </a:lnTo>
                  <a:lnTo>
                    <a:pt x="210" y="330"/>
                  </a:lnTo>
                  <a:lnTo>
                    <a:pt x="208" y="338"/>
                  </a:lnTo>
                  <a:lnTo>
                    <a:pt x="206" y="344"/>
                  </a:lnTo>
                  <a:lnTo>
                    <a:pt x="200" y="348"/>
                  </a:lnTo>
                  <a:lnTo>
                    <a:pt x="196" y="352"/>
                  </a:lnTo>
                  <a:lnTo>
                    <a:pt x="190" y="356"/>
                  </a:lnTo>
                  <a:lnTo>
                    <a:pt x="184" y="358"/>
                  </a:lnTo>
                  <a:lnTo>
                    <a:pt x="176" y="358"/>
                  </a:lnTo>
                  <a:lnTo>
                    <a:pt x="176" y="358"/>
                  </a:lnTo>
                  <a:lnTo>
                    <a:pt x="168" y="358"/>
                  </a:lnTo>
                  <a:lnTo>
                    <a:pt x="162" y="356"/>
                  </a:lnTo>
                  <a:lnTo>
                    <a:pt x="156" y="352"/>
                  </a:lnTo>
                  <a:lnTo>
                    <a:pt x="152" y="348"/>
                  </a:lnTo>
                  <a:lnTo>
                    <a:pt x="146" y="344"/>
                  </a:lnTo>
                  <a:lnTo>
                    <a:pt x="144" y="338"/>
                  </a:lnTo>
                  <a:lnTo>
                    <a:pt x="142" y="330"/>
                  </a:lnTo>
                  <a:lnTo>
                    <a:pt x="140" y="324"/>
                  </a:lnTo>
                  <a:lnTo>
                    <a:pt x="140" y="324"/>
                  </a:lnTo>
                  <a:close/>
                  <a:moveTo>
                    <a:pt x="166" y="336"/>
                  </a:moveTo>
                  <a:lnTo>
                    <a:pt x="166" y="336"/>
                  </a:lnTo>
                  <a:lnTo>
                    <a:pt x="166" y="340"/>
                  </a:lnTo>
                  <a:lnTo>
                    <a:pt x="168" y="344"/>
                  </a:lnTo>
                  <a:lnTo>
                    <a:pt x="172" y="346"/>
                  </a:lnTo>
                  <a:lnTo>
                    <a:pt x="176" y="346"/>
                  </a:lnTo>
                  <a:lnTo>
                    <a:pt x="176" y="346"/>
                  </a:lnTo>
                  <a:lnTo>
                    <a:pt x="180" y="346"/>
                  </a:lnTo>
                  <a:lnTo>
                    <a:pt x="184" y="344"/>
                  </a:lnTo>
                  <a:lnTo>
                    <a:pt x="186" y="340"/>
                  </a:lnTo>
                  <a:lnTo>
                    <a:pt x="186" y="336"/>
                  </a:lnTo>
                  <a:lnTo>
                    <a:pt x="186" y="310"/>
                  </a:lnTo>
                  <a:lnTo>
                    <a:pt x="186" y="310"/>
                  </a:lnTo>
                  <a:lnTo>
                    <a:pt x="186" y="306"/>
                  </a:lnTo>
                  <a:lnTo>
                    <a:pt x="184" y="304"/>
                  </a:lnTo>
                  <a:lnTo>
                    <a:pt x="180" y="302"/>
                  </a:lnTo>
                  <a:lnTo>
                    <a:pt x="176" y="300"/>
                  </a:lnTo>
                  <a:lnTo>
                    <a:pt x="176" y="300"/>
                  </a:lnTo>
                  <a:lnTo>
                    <a:pt x="172" y="302"/>
                  </a:lnTo>
                  <a:lnTo>
                    <a:pt x="168" y="304"/>
                  </a:lnTo>
                  <a:lnTo>
                    <a:pt x="166" y="306"/>
                  </a:lnTo>
                  <a:lnTo>
                    <a:pt x="166" y="310"/>
                  </a:lnTo>
                  <a:lnTo>
                    <a:pt x="166" y="336"/>
                  </a:lnTo>
                  <a:close/>
                  <a:moveTo>
                    <a:pt x="254" y="178"/>
                  </a:moveTo>
                  <a:lnTo>
                    <a:pt x="230" y="178"/>
                  </a:lnTo>
                  <a:lnTo>
                    <a:pt x="182" y="250"/>
                  </a:lnTo>
                  <a:lnTo>
                    <a:pt x="176" y="258"/>
                  </a:lnTo>
                  <a:lnTo>
                    <a:pt x="176" y="258"/>
                  </a:lnTo>
                  <a:lnTo>
                    <a:pt x="170" y="268"/>
                  </a:lnTo>
                  <a:lnTo>
                    <a:pt x="170" y="268"/>
                  </a:lnTo>
                  <a:lnTo>
                    <a:pt x="176" y="268"/>
                  </a:lnTo>
                  <a:lnTo>
                    <a:pt x="176" y="268"/>
                  </a:lnTo>
                  <a:lnTo>
                    <a:pt x="184" y="268"/>
                  </a:lnTo>
                  <a:lnTo>
                    <a:pt x="192" y="270"/>
                  </a:lnTo>
                  <a:lnTo>
                    <a:pt x="206" y="278"/>
                  </a:lnTo>
                  <a:lnTo>
                    <a:pt x="272" y="180"/>
                  </a:lnTo>
                  <a:lnTo>
                    <a:pt x="272" y="180"/>
                  </a:lnTo>
                  <a:lnTo>
                    <a:pt x="254" y="178"/>
                  </a:lnTo>
                  <a:lnTo>
                    <a:pt x="254" y="1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0" name="Group 59"/>
          <p:cNvGrpSpPr/>
          <p:nvPr/>
        </p:nvGrpSpPr>
        <p:grpSpPr>
          <a:xfrm>
            <a:off x="8169331" y="3614998"/>
            <a:ext cx="1189864" cy="1189864"/>
            <a:chOff x="592807" y="2258092"/>
            <a:chExt cx="612000" cy="612000"/>
          </a:xfrm>
        </p:grpSpPr>
        <p:sp>
          <p:nvSpPr>
            <p:cNvPr id="61" name="Oval 60"/>
            <p:cNvSpPr/>
            <p:nvPr/>
          </p:nvSpPr>
          <p:spPr bwMode="ltGray">
            <a:xfrm>
              <a:off x="592807" y="2258092"/>
              <a:ext cx="612000" cy="612000"/>
            </a:xfrm>
            <a:prstGeom prst="ellipse">
              <a:avLst/>
            </a:prstGeom>
            <a:solidFill>
              <a:srgbClr val="EB8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62" name="Freeform 4887"/>
            <p:cNvSpPr>
              <a:spLocks noEditPoints="1"/>
            </p:cNvSpPr>
            <p:nvPr/>
          </p:nvSpPr>
          <p:spPr bwMode="auto">
            <a:xfrm>
              <a:off x="759377" y="2380402"/>
              <a:ext cx="278861" cy="373432"/>
            </a:xfrm>
            <a:custGeom>
              <a:avLst/>
              <a:gdLst>
                <a:gd name="T0" fmla="*/ 132 w 230"/>
                <a:gd name="T1" fmla="*/ 184 h 308"/>
                <a:gd name="T2" fmla="*/ 122 w 230"/>
                <a:gd name="T3" fmla="*/ 242 h 308"/>
                <a:gd name="T4" fmla="*/ 110 w 230"/>
                <a:gd name="T5" fmla="*/ 246 h 308"/>
                <a:gd name="T6" fmla="*/ 102 w 230"/>
                <a:gd name="T7" fmla="*/ 248 h 308"/>
                <a:gd name="T8" fmla="*/ 90 w 230"/>
                <a:gd name="T9" fmla="*/ 242 h 308"/>
                <a:gd name="T10" fmla="*/ 86 w 230"/>
                <a:gd name="T11" fmla="*/ 224 h 308"/>
                <a:gd name="T12" fmla="*/ 86 w 230"/>
                <a:gd name="T13" fmla="*/ 214 h 308"/>
                <a:gd name="T14" fmla="*/ 88 w 230"/>
                <a:gd name="T15" fmla="*/ 204 h 308"/>
                <a:gd name="T16" fmla="*/ 96 w 230"/>
                <a:gd name="T17" fmla="*/ 186 h 308"/>
                <a:gd name="T18" fmla="*/ 100 w 230"/>
                <a:gd name="T19" fmla="*/ 180 h 308"/>
                <a:gd name="T20" fmla="*/ 106 w 230"/>
                <a:gd name="T21" fmla="*/ 176 h 308"/>
                <a:gd name="T22" fmla="*/ 120 w 230"/>
                <a:gd name="T23" fmla="*/ 172 h 308"/>
                <a:gd name="T24" fmla="*/ 120 w 230"/>
                <a:gd name="T25" fmla="*/ 172 h 308"/>
                <a:gd name="T26" fmla="*/ 122 w 230"/>
                <a:gd name="T27" fmla="*/ 172 h 308"/>
                <a:gd name="T28" fmla="*/ 230 w 230"/>
                <a:gd name="T29" fmla="*/ 82 h 308"/>
                <a:gd name="T30" fmla="*/ 230 w 230"/>
                <a:gd name="T31" fmla="*/ 292 h 308"/>
                <a:gd name="T32" fmla="*/ 224 w 230"/>
                <a:gd name="T33" fmla="*/ 304 h 308"/>
                <a:gd name="T34" fmla="*/ 214 w 230"/>
                <a:gd name="T35" fmla="*/ 308 h 308"/>
                <a:gd name="T36" fmla="*/ 16 w 230"/>
                <a:gd name="T37" fmla="*/ 308 h 308"/>
                <a:gd name="T38" fmla="*/ 4 w 230"/>
                <a:gd name="T39" fmla="*/ 304 h 308"/>
                <a:gd name="T40" fmla="*/ 0 w 230"/>
                <a:gd name="T41" fmla="*/ 292 h 308"/>
                <a:gd name="T42" fmla="*/ 0 w 230"/>
                <a:gd name="T43" fmla="*/ 16 h 308"/>
                <a:gd name="T44" fmla="*/ 4 w 230"/>
                <a:gd name="T45" fmla="*/ 4 h 308"/>
                <a:gd name="T46" fmla="*/ 16 w 230"/>
                <a:gd name="T47" fmla="*/ 0 h 308"/>
                <a:gd name="T48" fmla="*/ 164 w 230"/>
                <a:gd name="T49" fmla="*/ 16 h 308"/>
                <a:gd name="T50" fmla="*/ 230 w 230"/>
                <a:gd name="T51" fmla="*/ 82 h 308"/>
                <a:gd name="T52" fmla="*/ 182 w 230"/>
                <a:gd name="T53" fmla="*/ 250 h 308"/>
                <a:gd name="T54" fmla="*/ 166 w 230"/>
                <a:gd name="T55" fmla="*/ 254 h 308"/>
                <a:gd name="T56" fmla="*/ 162 w 230"/>
                <a:gd name="T57" fmla="*/ 254 h 308"/>
                <a:gd name="T58" fmla="*/ 158 w 230"/>
                <a:gd name="T59" fmla="*/ 250 h 308"/>
                <a:gd name="T60" fmla="*/ 156 w 230"/>
                <a:gd name="T61" fmla="*/ 242 h 308"/>
                <a:gd name="T62" fmla="*/ 156 w 230"/>
                <a:gd name="T63" fmla="*/ 236 h 308"/>
                <a:gd name="T64" fmla="*/ 158 w 230"/>
                <a:gd name="T65" fmla="*/ 230 h 308"/>
                <a:gd name="T66" fmla="*/ 158 w 230"/>
                <a:gd name="T67" fmla="*/ 160 h 308"/>
                <a:gd name="T68" fmla="*/ 144 w 230"/>
                <a:gd name="T69" fmla="*/ 166 h 308"/>
                <a:gd name="T70" fmla="*/ 134 w 230"/>
                <a:gd name="T71" fmla="*/ 162 h 308"/>
                <a:gd name="T72" fmla="*/ 128 w 230"/>
                <a:gd name="T73" fmla="*/ 160 h 308"/>
                <a:gd name="T74" fmla="*/ 120 w 230"/>
                <a:gd name="T75" fmla="*/ 160 h 308"/>
                <a:gd name="T76" fmla="*/ 114 w 230"/>
                <a:gd name="T77" fmla="*/ 158 h 308"/>
                <a:gd name="T78" fmla="*/ 88 w 230"/>
                <a:gd name="T79" fmla="*/ 164 h 308"/>
                <a:gd name="T80" fmla="*/ 76 w 230"/>
                <a:gd name="T81" fmla="*/ 170 h 308"/>
                <a:gd name="T82" fmla="*/ 66 w 230"/>
                <a:gd name="T83" fmla="*/ 178 h 308"/>
                <a:gd name="T84" fmla="*/ 52 w 230"/>
                <a:gd name="T85" fmla="*/ 202 h 308"/>
                <a:gd name="T86" fmla="*/ 50 w 230"/>
                <a:gd name="T87" fmla="*/ 214 h 308"/>
                <a:gd name="T88" fmla="*/ 48 w 230"/>
                <a:gd name="T89" fmla="*/ 228 h 308"/>
                <a:gd name="T90" fmla="*/ 50 w 230"/>
                <a:gd name="T91" fmla="*/ 246 h 308"/>
                <a:gd name="T92" fmla="*/ 56 w 230"/>
                <a:gd name="T93" fmla="*/ 258 h 308"/>
                <a:gd name="T94" fmla="*/ 62 w 230"/>
                <a:gd name="T95" fmla="*/ 264 h 308"/>
                <a:gd name="T96" fmla="*/ 74 w 230"/>
                <a:gd name="T97" fmla="*/ 270 h 308"/>
                <a:gd name="T98" fmla="*/ 82 w 230"/>
                <a:gd name="T99" fmla="*/ 270 h 308"/>
                <a:gd name="T100" fmla="*/ 100 w 230"/>
                <a:gd name="T101" fmla="*/ 266 h 308"/>
                <a:gd name="T102" fmla="*/ 110 w 230"/>
                <a:gd name="T103" fmla="*/ 260 h 308"/>
                <a:gd name="T104" fmla="*/ 122 w 230"/>
                <a:gd name="T105" fmla="*/ 254 h 308"/>
                <a:gd name="T106" fmla="*/ 126 w 230"/>
                <a:gd name="T107" fmla="*/ 266 h 308"/>
                <a:gd name="T108" fmla="*/ 142 w 230"/>
                <a:gd name="T109" fmla="*/ 270 h 308"/>
                <a:gd name="T110" fmla="*/ 160 w 230"/>
                <a:gd name="T111" fmla="*/ 268 h 308"/>
                <a:gd name="T112" fmla="*/ 182 w 230"/>
                <a:gd name="T113" fmla="*/ 262 h 308"/>
                <a:gd name="T114" fmla="*/ 204 w 230"/>
                <a:gd name="T115" fmla="*/ 84 h 308"/>
                <a:gd name="T116" fmla="*/ 164 w 230"/>
                <a:gd name="T117" fmla="*/ 66 h 308"/>
                <a:gd name="T118" fmla="*/ 146 w 230"/>
                <a:gd name="T119" fmla="*/ 24 h 308"/>
                <a:gd name="T120" fmla="*/ 204 w 230"/>
                <a:gd name="T121"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308">
                  <a:moveTo>
                    <a:pt x="122" y="172"/>
                  </a:moveTo>
                  <a:lnTo>
                    <a:pt x="132" y="184"/>
                  </a:lnTo>
                  <a:lnTo>
                    <a:pt x="122" y="242"/>
                  </a:lnTo>
                  <a:lnTo>
                    <a:pt x="122" y="242"/>
                  </a:lnTo>
                  <a:lnTo>
                    <a:pt x="110" y="246"/>
                  </a:lnTo>
                  <a:lnTo>
                    <a:pt x="110" y="246"/>
                  </a:lnTo>
                  <a:lnTo>
                    <a:pt x="102" y="248"/>
                  </a:lnTo>
                  <a:lnTo>
                    <a:pt x="102" y="248"/>
                  </a:lnTo>
                  <a:lnTo>
                    <a:pt x="94" y="246"/>
                  </a:lnTo>
                  <a:lnTo>
                    <a:pt x="90" y="242"/>
                  </a:lnTo>
                  <a:lnTo>
                    <a:pt x="86" y="234"/>
                  </a:lnTo>
                  <a:lnTo>
                    <a:pt x="86" y="224"/>
                  </a:lnTo>
                  <a:lnTo>
                    <a:pt x="86" y="224"/>
                  </a:lnTo>
                  <a:lnTo>
                    <a:pt x="86" y="214"/>
                  </a:lnTo>
                  <a:lnTo>
                    <a:pt x="88" y="204"/>
                  </a:lnTo>
                  <a:lnTo>
                    <a:pt x="88" y="204"/>
                  </a:lnTo>
                  <a:lnTo>
                    <a:pt x="92" y="194"/>
                  </a:lnTo>
                  <a:lnTo>
                    <a:pt x="96" y="186"/>
                  </a:lnTo>
                  <a:lnTo>
                    <a:pt x="96" y="186"/>
                  </a:lnTo>
                  <a:lnTo>
                    <a:pt x="100" y="180"/>
                  </a:lnTo>
                  <a:lnTo>
                    <a:pt x="106" y="176"/>
                  </a:lnTo>
                  <a:lnTo>
                    <a:pt x="106" y="176"/>
                  </a:lnTo>
                  <a:lnTo>
                    <a:pt x="112" y="172"/>
                  </a:lnTo>
                  <a:lnTo>
                    <a:pt x="120" y="172"/>
                  </a:lnTo>
                  <a:lnTo>
                    <a:pt x="120" y="172"/>
                  </a:lnTo>
                  <a:lnTo>
                    <a:pt x="120" y="172"/>
                  </a:lnTo>
                  <a:lnTo>
                    <a:pt x="120" y="172"/>
                  </a:lnTo>
                  <a:lnTo>
                    <a:pt x="122" y="172"/>
                  </a:lnTo>
                  <a:lnTo>
                    <a:pt x="122" y="172"/>
                  </a:lnTo>
                  <a:close/>
                  <a:moveTo>
                    <a:pt x="230" y="82"/>
                  </a:moveTo>
                  <a:lnTo>
                    <a:pt x="230" y="292"/>
                  </a:lnTo>
                  <a:lnTo>
                    <a:pt x="230" y="292"/>
                  </a:lnTo>
                  <a:lnTo>
                    <a:pt x="228" y="298"/>
                  </a:lnTo>
                  <a:lnTo>
                    <a:pt x="224" y="304"/>
                  </a:lnTo>
                  <a:lnTo>
                    <a:pt x="220" y="308"/>
                  </a:lnTo>
                  <a:lnTo>
                    <a:pt x="214" y="308"/>
                  </a:lnTo>
                  <a:lnTo>
                    <a:pt x="16" y="308"/>
                  </a:lnTo>
                  <a:lnTo>
                    <a:pt x="16" y="308"/>
                  </a:lnTo>
                  <a:lnTo>
                    <a:pt x="8" y="308"/>
                  </a:lnTo>
                  <a:lnTo>
                    <a:pt x="4" y="304"/>
                  </a:lnTo>
                  <a:lnTo>
                    <a:pt x="0" y="298"/>
                  </a:lnTo>
                  <a:lnTo>
                    <a:pt x="0" y="292"/>
                  </a:lnTo>
                  <a:lnTo>
                    <a:pt x="0" y="16"/>
                  </a:lnTo>
                  <a:lnTo>
                    <a:pt x="0" y="16"/>
                  </a:lnTo>
                  <a:lnTo>
                    <a:pt x="0" y="10"/>
                  </a:lnTo>
                  <a:lnTo>
                    <a:pt x="4" y="4"/>
                  </a:lnTo>
                  <a:lnTo>
                    <a:pt x="8" y="0"/>
                  </a:lnTo>
                  <a:lnTo>
                    <a:pt x="16" y="0"/>
                  </a:lnTo>
                  <a:lnTo>
                    <a:pt x="148" y="0"/>
                  </a:lnTo>
                  <a:lnTo>
                    <a:pt x="164" y="16"/>
                  </a:lnTo>
                  <a:lnTo>
                    <a:pt x="212" y="66"/>
                  </a:lnTo>
                  <a:lnTo>
                    <a:pt x="230" y="82"/>
                  </a:lnTo>
                  <a:close/>
                  <a:moveTo>
                    <a:pt x="182" y="250"/>
                  </a:moveTo>
                  <a:lnTo>
                    <a:pt x="182" y="250"/>
                  </a:lnTo>
                  <a:lnTo>
                    <a:pt x="174" y="254"/>
                  </a:lnTo>
                  <a:lnTo>
                    <a:pt x="166" y="254"/>
                  </a:lnTo>
                  <a:lnTo>
                    <a:pt x="166" y="254"/>
                  </a:lnTo>
                  <a:lnTo>
                    <a:pt x="162" y="254"/>
                  </a:lnTo>
                  <a:lnTo>
                    <a:pt x="158" y="250"/>
                  </a:lnTo>
                  <a:lnTo>
                    <a:pt x="158" y="250"/>
                  </a:lnTo>
                  <a:lnTo>
                    <a:pt x="156" y="246"/>
                  </a:lnTo>
                  <a:lnTo>
                    <a:pt x="156" y="242"/>
                  </a:lnTo>
                  <a:lnTo>
                    <a:pt x="156" y="242"/>
                  </a:lnTo>
                  <a:lnTo>
                    <a:pt x="156" y="236"/>
                  </a:lnTo>
                  <a:lnTo>
                    <a:pt x="156" y="236"/>
                  </a:lnTo>
                  <a:lnTo>
                    <a:pt x="158" y="230"/>
                  </a:lnTo>
                  <a:lnTo>
                    <a:pt x="172" y="160"/>
                  </a:lnTo>
                  <a:lnTo>
                    <a:pt x="158" y="160"/>
                  </a:lnTo>
                  <a:lnTo>
                    <a:pt x="144" y="166"/>
                  </a:lnTo>
                  <a:lnTo>
                    <a:pt x="144" y="166"/>
                  </a:lnTo>
                  <a:lnTo>
                    <a:pt x="134" y="162"/>
                  </a:lnTo>
                  <a:lnTo>
                    <a:pt x="134" y="162"/>
                  </a:lnTo>
                  <a:lnTo>
                    <a:pt x="128" y="160"/>
                  </a:lnTo>
                  <a:lnTo>
                    <a:pt x="128" y="160"/>
                  </a:lnTo>
                  <a:lnTo>
                    <a:pt x="120" y="160"/>
                  </a:lnTo>
                  <a:lnTo>
                    <a:pt x="120" y="160"/>
                  </a:lnTo>
                  <a:lnTo>
                    <a:pt x="114" y="158"/>
                  </a:lnTo>
                  <a:lnTo>
                    <a:pt x="114" y="158"/>
                  </a:lnTo>
                  <a:lnTo>
                    <a:pt x="100" y="160"/>
                  </a:lnTo>
                  <a:lnTo>
                    <a:pt x="88" y="164"/>
                  </a:lnTo>
                  <a:lnTo>
                    <a:pt x="88" y="164"/>
                  </a:lnTo>
                  <a:lnTo>
                    <a:pt x="76" y="170"/>
                  </a:lnTo>
                  <a:lnTo>
                    <a:pt x="66" y="178"/>
                  </a:lnTo>
                  <a:lnTo>
                    <a:pt x="66" y="178"/>
                  </a:lnTo>
                  <a:lnTo>
                    <a:pt x="58" y="190"/>
                  </a:lnTo>
                  <a:lnTo>
                    <a:pt x="52" y="202"/>
                  </a:lnTo>
                  <a:lnTo>
                    <a:pt x="52" y="202"/>
                  </a:lnTo>
                  <a:lnTo>
                    <a:pt x="50" y="214"/>
                  </a:lnTo>
                  <a:lnTo>
                    <a:pt x="48" y="228"/>
                  </a:lnTo>
                  <a:lnTo>
                    <a:pt x="48" y="228"/>
                  </a:lnTo>
                  <a:lnTo>
                    <a:pt x="48" y="238"/>
                  </a:lnTo>
                  <a:lnTo>
                    <a:pt x="50" y="246"/>
                  </a:lnTo>
                  <a:lnTo>
                    <a:pt x="52" y="252"/>
                  </a:lnTo>
                  <a:lnTo>
                    <a:pt x="56" y="258"/>
                  </a:lnTo>
                  <a:lnTo>
                    <a:pt x="56" y="258"/>
                  </a:lnTo>
                  <a:lnTo>
                    <a:pt x="62" y="264"/>
                  </a:lnTo>
                  <a:lnTo>
                    <a:pt x="68" y="268"/>
                  </a:lnTo>
                  <a:lnTo>
                    <a:pt x="74" y="270"/>
                  </a:lnTo>
                  <a:lnTo>
                    <a:pt x="82" y="270"/>
                  </a:lnTo>
                  <a:lnTo>
                    <a:pt x="82" y="270"/>
                  </a:lnTo>
                  <a:lnTo>
                    <a:pt x="92" y="268"/>
                  </a:lnTo>
                  <a:lnTo>
                    <a:pt x="100" y="266"/>
                  </a:lnTo>
                  <a:lnTo>
                    <a:pt x="100" y="266"/>
                  </a:lnTo>
                  <a:lnTo>
                    <a:pt x="110" y="260"/>
                  </a:lnTo>
                  <a:lnTo>
                    <a:pt x="122" y="254"/>
                  </a:lnTo>
                  <a:lnTo>
                    <a:pt x="122" y="254"/>
                  </a:lnTo>
                  <a:lnTo>
                    <a:pt x="122" y="262"/>
                  </a:lnTo>
                  <a:lnTo>
                    <a:pt x="126" y="266"/>
                  </a:lnTo>
                  <a:lnTo>
                    <a:pt x="132" y="270"/>
                  </a:lnTo>
                  <a:lnTo>
                    <a:pt x="142" y="270"/>
                  </a:lnTo>
                  <a:lnTo>
                    <a:pt x="142" y="270"/>
                  </a:lnTo>
                  <a:lnTo>
                    <a:pt x="160" y="268"/>
                  </a:lnTo>
                  <a:lnTo>
                    <a:pt x="160" y="268"/>
                  </a:lnTo>
                  <a:lnTo>
                    <a:pt x="182" y="262"/>
                  </a:lnTo>
                  <a:lnTo>
                    <a:pt x="182" y="250"/>
                  </a:lnTo>
                  <a:close/>
                  <a:moveTo>
                    <a:pt x="204" y="84"/>
                  </a:moveTo>
                  <a:lnTo>
                    <a:pt x="186" y="66"/>
                  </a:lnTo>
                  <a:lnTo>
                    <a:pt x="164" y="66"/>
                  </a:lnTo>
                  <a:lnTo>
                    <a:pt x="164" y="42"/>
                  </a:lnTo>
                  <a:lnTo>
                    <a:pt x="146" y="24"/>
                  </a:lnTo>
                  <a:lnTo>
                    <a:pt x="146" y="84"/>
                  </a:lnTo>
                  <a:lnTo>
                    <a:pt x="204" y="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3" name="Group 62"/>
          <p:cNvGrpSpPr/>
          <p:nvPr/>
        </p:nvGrpSpPr>
        <p:grpSpPr>
          <a:xfrm>
            <a:off x="10248243" y="6246757"/>
            <a:ext cx="1189864" cy="1189864"/>
            <a:chOff x="5692752" y="2265179"/>
            <a:chExt cx="612775" cy="612775"/>
          </a:xfrm>
        </p:grpSpPr>
        <p:sp>
          <p:nvSpPr>
            <p:cNvPr id="64" name="Oval 63"/>
            <p:cNvSpPr/>
            <p:nvPr/>
          </p:nvSpPr>
          <p:spPr bwMode="ltGray">
            <a:xfrm>
              <a:off x="5692752" y="2265179"/>
              <a:ext cx="612775" cy="612775"/>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65" name="Freeform 368"/>
            <p:cNvSpPr>
              <a:spLocks noEditPoints="1"/>
            </p:cNvSpPr>
            <p:nvPr/>
          </p:nvSpPr>
          <p:spPr bwMode="auto">
            <a:xfrm>
              <a:off x="5795052" y="2366067"/>
              <a:ext cx="411274" cy="387958"/>
            </a:xfrm>
            <a:custGeom>
              <a:avLst/>
              <a:gdLst>
                <a:gd name="T0" fmla="*/ 2514 w 3422"/>
                <a:gd name="T1" fmla="*/ 434 h 3228"/>
                <a:gd name="T2" fmla="*/ 2366 w 3422"/>
                <a:gd name="T3" fmla="*/ 592 h 3228"/>
                <a:gd name="T4" fmla="*/ 944 w 3422"/>
                <a:gd name="T5" fmla="*/ 1276 h 3228"/>
                <a:gd name="T6" fmla="*/ 3006 w 3422"/>
                <a:gd name="T7" fmla="*/ 3080 h 3228"/>
                <a:gd name="T8" fmla="*/ 632 w 3422"/>
                <a:gd name="T9" fmla="*/ 3228 h 3228"/>
                <a:gd name="T10" fmla="*/ 484 w 3422"/>
                <a:gd name="T11" fmla="*/ 2750 h 3228"/>
                <a:gd name="T12" fmla="*/ 334 w 3422"/>
                <a:gd name="T13" fmla="*/ 2748 h 3228"/>
                <a:gd name="T14" fmla="*/ 226 w 3422"/>
                <a:gd name="T15" fmla="*/ 2720 h 3228"/>
                <a:gd name="T16" fmla="*/ 136 w 3422"/>
                <a:gd name="T17" fmla="*/ 2664 h 3228"/>
                <a:gd name="T18" fmla="*/ 64 w 3422"/>
                <a:gd name="T19" fmla="*/ 2586 h 3228"/>
                <a:gd name="T20" fmla="*/ 16 w 3422"/>
                <a:gd name="T21" fmla="*/ 2488 h 3228"/>
                <a:gd name="T22" fmla="*/ 0 w 3422"/>
                <a:gd name="T23" fmla="*/ 2378 h 3228"/>
                <a:gd name="T24" fmla="*/ 2 w 3422"/>
                <a:gd name="T25" fmla="*/ 1376 h 3228"/>
                <a:gd name="T26" fmla="*/ 30 w 3422"/>
                <a:gd name="T27" fmla="*/ 1270 h 3228"/>
                <a:gd name="T28" fmla="*/ 84 w 3422"/>
                <a:gd name="T29" fmla="*/ 1178 h 3228"/>
                <a:gd name="T30" fmla="*/ 164 w 3422"/>
                <a:gd name="T31" fmla="*/ 1106 h 3228"/>
                <a:gd name="T32" fmla="*/ 260 w 3422"/>
                <a:gd name="T33" fmla="*/ 1060 h 3228"/>
                <a:gd name="T34" fmla="*/ 372 w 3422"/>
                <a:gd name="T35" fmla="*/ 1044 h 3228"/>
                <a:gd name="T36" fmla="*/ 720 w 3422"/>
                <a:gd name="T37" fmla="*/ 0 h 3228"/>
                <a:gd name="T38" fmla="*/ 1452 w 3422"/>
                <a:gd name="T39" fmla="*/ 0 h 3228"/>
                <a:gd name="T40" fmla="*/ 2738 w 3422"/>
                <a:gd name="T41" fmla="*/ 162 h 3228"/>
                <a:gd name="T42" fmla="*/ 3050 w 3422"/>
                <a:gd name="T43" fmla="*/ 1044 h 3228"/>
                <a:gd name="T44" fmla="*/ 3124 w 3422"/>
                <a:gd name="T45" fmla="*/ 1050 h 3228"/>
                <a:gd name="T46" fmla="*/ 3226 w 3422"/>
                <a:gd name="T47" fmla="*/ 1088 h 3228"/>
                <a:gd name="T48" fmla="*/ 3312 w 3422"/>
                <a:gd name="T49" fmla="*/ 1152 h 3228"/>
                <a:gd name="T50" fmla="*/ 3376 w 3422"/>
                <a:gd name="T51" fmla="*/ 1238 h 3228"/>
                <a:gd name="T52" fmla="*/ 3414 w 3422"/>
                <a:gd name="T53" fmla="*/ 1340 h 3228"/>
                <a:gd name="T54" fmla="*/ 3422 w 3422"/>
                <a:gd name="T55" fmla="*/ 2378 h 3228"/>
                <a:gd name="T56" fmla="*/ 3414 w 3422"/>
                <a:gd name="T57" fmla="*/ 2452 h 3228"/>
                <a:gd name="T58" fmla="*/ 3376 w 3422"/>
                <a:gd name="T59" fmla="*/ 2554 h 3228"/>
                <a:gd name="T60" fmla="*/ 3312 w 3422"/>
                <a:gd name="T61" fmla="*/ 2640 h 3228"/>
                <a:gd name="T62" fmla="*/ 3226 w 3422"/>
                <a:gd name="T63" fmla="*/ 2704 h 3228"/>
                <a:gd name="T64" fmla="*/ 3124 w 3422"/>
                <a:gd name="T65" fmla="*/ 2742 h 3228"/>
                <a:gd name="T66" fmla="*/ 3006 w 3422"/>
                <a:gd name="T67" fmla="*/ 2750 h 3228"/>
                <a:gd name="T68" fmla="*/ 780 w 3422"/>
                <a:gd name="T69" fmla="*/ 2932 h 3228"/>
                <a:gd name="T70" fmla="*/ 780 w 3422"/>
                <a:gd name="T71" fmla="*/ 2750 h 3228"/>
                <a:gd name="T72" fmla="*/ 2304 w 3422"/>
                <a:gd name="T73" fmla="*/ 966 h 3228"/>
                <a:gd name="T74" fmla="*/ 1218 w 3422"/>
                <a:gd name="T75" fmla="*/ 966 h 3228"/>
                <a:gd name="T76" fmla="*/ 2248 w 3422"/>
                <a:gd name="T77" fmla="*/ 718 h 3228"/>
                <a:gd name="T78" fmla="*/ 1218 w 3422"/>
                <a:gd name="T79" fmla="*/ 718 h 3228"/>
                <a:gd name="T80" fmla="*/ 1694 w 3422"/>
                <a:gd name="T81" fmla="*/ 496 h 3228"/>
                <a:gd name="T82" fmla="*/ 1218 w 3422"/>
                <a:gd name="T83" fmla="*/ 496 h 3228"/>
                <a:gd name="T84" fmla="*/ 2366 w 3422"/>
                <a:gd name="T85" fmla="*/ 512 h 3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22" h="3228">
                  <a:moveTo>
                    <a:pt x="944" y="1276"/>
                  </a:moveTo>
                  <a:lnTo>
                    <a:pt x="2514" y="1276"/>
                  </a:lnTo>
                  <a:lnTo>
                    <a:pt x="2514" y="434"/>
                  </a:lnTo>
                  <a:lnTo>
                    <a:pt x="2408" y="578"/>
                  </a:lnTo>
                  <a:lnTo>
                    <a:pt x="2392" y="602"/>
                  </a:lnTo>
                  <a:lnTo>
                    <a:pt x="2366" y="592"/>
                  </a:lnTo>
                  <a:lnTo>
                    <a:pt x="1416" y="224"/>
                  </a:lnTo>
                  <a:lnTo>
                    <a:pt x="944" y="224"/>
                  </a:lnTo>
                  <a:lnTo>
                    <a:pt x="944" y="1276"/>
                  </a:lnTo>
                  <a:lnTo>
                    <a:pt x="944" y="1276"/>
                  </a:lnTo>
                  <a:close/>
                  <a:moveTo>
                    <a:pt x="3006" y="2750"/>
                  </a:moveTo>
                  <a:lnTo>
                    <a:pt x="3006" y="3080"/>
                  </a:lnTo>
                  <a:lnTo>
                    <a:pt x="3006" y="3228"/>
                  </a:lnTo>
                  <a:lnTo>
                    <a:pt x="2858" y="3228"/>
                  </a:lnTo>
                  <a:lnTo>
                    <a:pt x="632" y="3228"/>
                  </a:lnTo>
                  <a:lnTo>
                    <a:pt x="484" y="3228"/>
                  </a:lnTo>
                  <a:lnTo>
                    <a:pt x="484" y="3080"/>
                  </a:lnTo>
                  <a:lnTo>
                    <a:pt x="484" y="2750"/>
                  </a:lnTo>
                  <a:lnTo>
                    <a:pt x="372" y="2750"/>
                  </a:lnTo>
                  <a:lnTo>
                    <a:pt x="372" y="2750"/>
                  </a:lnTo>
                  <a:lnTo>
                    <a:pt x="334" y="2748"/>
                  </a:lnTo>
                  <a:lnTo>
                    <a:pt x="296" y="2742"/>
                  </a:lnTo>
                  <a:lnTo>
                    <a:pt x="260" y="2732"/>
                  </a:lnTo>
                  <a:lnTo>
                    <a:pt x="226" y="2720"/>
                  </a:lnTo>
                  <a:lnTo>
                    <a:pt x="194" y="2704"/>
                  </a:lnTo>
                  <a:lnTo>
                    <a:pt x="164" y="2686"/>
                  </a:lnTo>
                  <a:lnTo>
                    <a:pt x="136" y="2664"/>
                  </a:lnTo>
                  <a:lnTo>
                    <a:pt x="108" y="2640"/>
                  </a:lnTo>
                  <a:lnTo>
                    <a:pt x="84" y="2614"/>
                  </a:lnTo>
                  <a:lnTo>
                    <a:pt x="64" y="2586"/>
                  </a:lnTo>
                  <a:lnTo>
                    <a:pt x="44" y="2554"/>
                  </a:lnTo>
                  <a:lnTo>
                    <a:pt x="30" y="2522"/>
                  </a:lnTo>
                  <a:lnTo>
                    <a:pt x="16" y="2488"/>
                  </a:lnTo>
                  <a:lnTo>
                    <a:pt x="8" y="2452"/>
                  </a:lnTo>
                  <a:lnTo>
                    <a:pt x="2" y="2416"/>
                  </a:lnTo>
                  <a:lnTo>
                    <a:pt x="0" y="2378"/>
                  </a:lnTo>
                  <a:lnTo>
                    <a:pt x="0" y="1414"/>
                  </a:lnTo>
                  <a:lnTo>
                    <a:pt x="0" y="1414"/>
                  </a:lnTo>
                  <a:lnTo>
                    <a:pt x="2" y="1376"/>
                  </a:lnTo>
                  <a:lnTo>
                    <a:pt x="8" y="1340"/>
                  </a:lnTo>
                  <a:lnTo>
                    <a:pt x="16" y="1304"/>
                  </a:lnTo>
                  <a:lnTo>
                    <a:pt x="30" y="1270"/>
                  </a:lnTo>
                  <a:lnTo>
                    <a:pt x="44" y="1238"/>
                  </a:lnTo>
                  <a:lnTo>
                    <a:pt x="64" y="1208"/>
                  </a:lnTo>
                  <a:lnTo>
                    <a:pt x="84" y="1178"/>
                  </a:lnTo>
                  <a:lnTo>
                    <a:pt x="108" y="1152"/>
                  </a:lnTo>
                  <a:lnTo>
                    <a:pt x="136" y="1128"/>
                  </a:lnTo>
                  <a:lnTo>
                    <a:pt x="164" y="1106"/>
                  </a:lnTo>
                  <a:lnTo>
                    <a:pt x="194" y="1088"/>
                  </a:lnTo>
                  <a:lnTo>
                    <a:pt x="226" y="1072"/>
                  </a:lnTo>
                  <a:lnTo>
                    <a:pt x="260" y="1060"/>
                  </a:lnTo>
                  <a:lnTo>
                    <a:pt x="296" y="1050"/>
                  </a:lnTo>
                  <a:lnTo>
                    <a:pt x="334" y="1046"/>
                  </a:lnTo>
                  <a:lnTo>
                    <a:pt x="372" y="1044"/>
                  </a:lnTo>
                  <a:lnTo>
                    <a:pt x="720" y="1044"/>
                  </a:lnTo>
                  <a:lnTo>
                    <a:pt x="720" y="112"/>
                  </a:lnTo>
                  <a:lnTo>
                    <a:pt x="720" y="0"/>
                  </a:lnTo>
                  <a:lnTo>
                    <a:pt x="832" y="0"/>
                  </a:lnTo>
                  <a:lnTo>
                    <a:pt x="1450" y="0"/>
                  </a:lnTo>
                  <a:lnTo>
                    <a:pt x="1452" y="0"/>
                  </a:lnTo>
                  <a:lnTo>
                    <a:pt x="1462" y="2"/>
                  </a:lnTo>
                  <a:lnTo>
                    <a:pt x="2640" y="150"/>
                  </a:lnTo>
                  <a:lnTo>
                    <a:pt x="2738" y="162"/>
                  </a:lnTo>
                  <a:lnTo>
                    <a:pt x="2738" y="260"/>
                  </a:lnTo>
                  <a:lnTo>
                    <a:pt x="2738" y="1044"/>
                  </a:lnTo>
                  <a:lnTo>
                    <a:pt x="3050" y="1044"/>
                  </a:lnTo>
                  <a:lnTo>
                    <a:pt x="3050" y="1044"/>
                  </a:lnTo>
                  <a:lnTo>
                    <a:pt x="3088" y="1046"/>
                  </a:lnTo>
                  <a:lnTo>
                    <a:pt x="3124" y="1050"/>
                  </a:lnTo>
                  <a:lnTo>
                    <a:pt x="3160" y="1060"/>
                  </a:lnTo>
                  <a:lnTo>
                    <a:pt x="3194" y="1072"/>
                  </a:lnTo>
                  <a:lnTo>
                    <a:pt x="3226" y="1088"/>
                  </a:lnTo>
                  <a:lnTo>
                    <a:pt x="3258" y="1106"/>
                  </a:lnTo>
                  <a:lnTo>
                    <a:pt x="3286" y="1128"/>
                  </a:lnTo>
                  <a:lnTo>
                    <a:pt x="3312" y="1152"/>
                  </a:lnTo>
                  <a:lnTo>
                    <a:pt x="3336" y="1178"/>
                  </a:lnTo>
                  <a:lnTo>
                    <a:pt x="3358" y="1208"/>
                  </a:lnTo>
                  <a:lnTo>
                    <a:pt x="3376" y="1238"/>
                  </a:lnTo>
                  <a:lnTo>
                    <a:pt x="3392" y="1270"/>
                  </a:lnTo>
                  <a:lnTo>
                    <a:pt x="3404" y="1304"/>
                  </a:lnTo>
                  <a:lnTo>
                    <a:pt x="3414" y="1340"/>
                  </a:lnTo>
                  <a:lnTo>
                    <a:pt x="3420" y="1376"/>
                  </a:lnTo>
                  <a:lnTo>
                    <a:pt x="3422" y="1414"/>
                  </a:lnTo>
                  <a:lnTo>
                    <a:pt x="3422" y="2378"/>
                  </a:lnTo>
                  <a:lnTo>
                    <a:pt x="3422" y="2378"/>
                  </a:lnTo>
                  <a:lnTo>
                    <a:pt x="3420" y="2416"/>
                  </a:lnTo>
                  <a:lnTo>
                    <a:pt x="3414" y="2452"/>
                  </a:lnTo>
                  <a:lnTo>
                    <a:pt x="3404" y="2488"/>
                  </a:lnTo>
                  <a:lnTo>
                    <a:pt x="3392" y="2522"/>
                  </a:lnTo>
                  <a:lnTo>
                    <a:pt x="3376" y="2554"/>
                  </a:lnTo>
                  <a:lnTo>
                    <a:pt x="3358" y="2586"/>
                  </a:lnTo>
                  <a:lnTo>
                    <a:pt x="3336" y="2614"/>
                  </a:lnTo>
                  <a:lnTo>
                    <a:pt x="3312" y="2640"/>
                  </a:lnTo>
                  <a:lnTo>
                    <a:pt x="3286" y="2664"/>
                  </a:lnTo>
                  <a:lnTo>
                    <a:pt x="3258" y="2686"/>
                  </a:lnTo>
                  <a:lnTo>
                    <a:pt x="3226" y="2704"/>
                  </a:lnTo>
                  <a:lnTo>
                    <a:pt x="3194" y="2720"/>
                  </a:lnTo>
                  <a:lnTo>
                    <a:pt x="3160" y="2732"/>
                  </a:lnTo>
                  <a:lnTo>
                    <a:pt x="3124" y="2742"/>
                  </a:lnTo>
                  <a:lnTo>
                    <a:pt x="3088" y="2748"/>
                  </a:lnTo>
                  <a:lnTo>
                    <a:pt x="3050" y="2750"/>
                  </a:lnTo>
                  <a:lnTo>
                    <a:pt x="3006" y="2750"/>
                  </a:lnTo>
                  <a:lnTo>
                    <a:pt x="3006" y="2750"/>
                  </a:lnTo>
                  <a:close/>
                  <a:moveTo>
                    <a:pt x="780" y="2750"/>
                  </a:moveTo>
                  <a:lnTo>
                    <a:pt x="780" y="2932"/>
                  </a:lnTo>
                  <a:lnTo>
                    <a:pt x="2710" y="2932"/>
                  </a:lnTo>
                  <a:lnTo>
                    <a:pt x="2710" y="2750"/>
                  </a:lnTo>
                  <a:lnTo>
                    <a:pt x="780" y="2750"/>
                  </a:lnTo>
                  <a:lnTo>
                    <a:pt x="780" y="2750"/>
                  </a:lnTo>
                  <a:close/>
                  <a:moveTo>
                    <a:pt x="1218" y="966"/>
                  </a:moveTo>
                  <a:lnTo>
                    <a:pt x="2304" y="966"/>
                  </a:lnTo>
                  <a:lnTo>
                    <a:pt x="2304" y="1042"/>
                  </a:lnTo>
                  <a:lnTo>
                    <a:pt x="1218" y="1042"/>
                  </a:lnTo>
                  <a:lnTo>
                    <a:pt x="1218" y="966"/>
                  </a:lnTo>
                  <a:lnTo>
                    <a:pt x="1218" y="966"/>
                  </a:lnTo>
                  <a:close/>
                  <a:moveTo>
                    <a:pt x="1218" y="718"/>
                  </a:moveTo>
                  <a:lnTo>
                    <a:pt x="2248" y="718"/>
                  </a:lnTo>
                  <a:lnTo>
                    <a:pt x="2248" y="794"/>
                  </a:lnTo>
                  <a:lnTo>
                    <a:pt x="1218" y="794"/>
                  </a:lnTo>
                  <a:lnTo>
                    <a:pt x="1218" y="718"/>
                  </a:lnTo>
                  <a:lnTo>
                    <a:pt x="1218" y="718"/>
                  </a:lnTo>
                  <a:close/>
                  <a:moveTo>
                    <a:pt x="1218" y="496"/>
                  </a:moveTo>
                  <a:lnTo>
                    <a:pt x="1694" y="496"/>
                  </a:lnTo>
                  <a:lnTo>
                    <a:pt x="1694" y="572"/>
                  </a:lnTo>
                  <a:lnTo>
                    <a:pt x="1218" y="572"/>
                  </a:lnTo>
                  <a:lnTo>
                    <a:pt x="1218" y="496"/>
                  </a:lnTo>
                  <a:lnTo>
                    <a:pt x="1218" y="496"/>
                  </a:lnTo>
                  <a:close/>
                  <a:moveTo>
                    <a:pt x="2484" y="354"/>
                  </a:moveTo>
                  <a:lnTo>
                    <a:pt x="2366" y="512"/>
                  </a:lnTo>
                  <a:lnTo>
                    <a:pt x="1704" y="256"/>
                  </a:lnTo>
                  <a:lnTo>
                    <a:pt x="2484" y="35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66" name="Group 65"/>
          <p:cNvGrpSpPr/>
          <p:nvPr/>
        </p:nvGrpSpPr>
        <p:grpSpPr>
          <a:xfrm>
            <a:off x="9454863" y="9778556"/>
            <a:ext cx="1189864" cy="1189864"/>
            <a:chOff x="2342233" y="3474401"/>
            <a:chExt cx="612000" cy="612000"/>
          </a:xfrm>
        </p:grpSpPr>
        <p:sp>
          <p:nvSpPr>
            <p:cNvPr id="67" name="Oval 66"/>
            <p:cNvSpPr/>
            <p:nvPr/>
          </p:nvSpPr>
          <p:spPr bwMode="ltGray">
            <a:xfrm>
              <a:off x="2342233" y="3474401"/>
              <a:ext cx="612000" cy="612000"/>
            </a:xfrm>
            <a:prstGeom prst="ellips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68" name="Freeform 4811"/>
            <p:cNvSpPr>
              <a:spLocks noEditPoints="1"/>
            </p:cNvSpPr>
            <p:nvPr/>
          </p:nvSpPr>
          <p:spPr bwMode="auto">
            <a:xfrm>
              <a:off x="2495566" y="3555951"/>
              <a:ext cx="318344" cy="407561"/>
            </a:xfrm>
            <a:custGeom>
              <a:avLst/>
              <a:gdLst>
                <a:gd name="T0" fmla="*/ 108 w 314"/>
                <a:gd name="T1" fmla="*/ 262 h 402"/>
                <a:gd name="T2" fmla="*/ 96 w 314"/>
                <a:gd name="T3" fmla="*/ 242 h 402"/>
                <a:gd name="T4" fmla="*/ 102 w 314"/>
                <a:gd name="T5" fmla="*/ 228 h 402"/>
                <a:gd name="T6" fmla="*/ 160 w 314"/>
                <a:gd name="T7" fmla="*/ 222 h 402"/>
                <a:gd name="T8" fmla="*/ 130 w 314"/>
                <a:gd name="T9" fmla="*/ 276 h 402"/>
                <a:gd name="T10" fmla="*/ 116 w 314"/>
                <a:gd name="T11" fmla="*/ 282 h 402"/>
                <a:gd name="T12" fmla="*/ 110 w 314"/>
                <a:gd name="T13" fmla="*/ 298 h 402"/>
                <a:gd name="T14" fmla="*/ 122 w 314"/>
                <a:gd name="T15" fmla="*/ 316 h 402"/>
                <a:gd name="T16" fmla="*/ 146 w 314"/>
                <a:gd name="T17" fmla="*/ 318 h 402"/>
                <a:gd name="T18" fmla="*/ 160 w 314"/>
                <a:gd name="T19" fmla="*/ 286 h 402"/>
                <a:gd name="T20" fmla="*/ 300 w 314"/>
                <a:gd name="T21" fmla="*/ 134 h 402"/>
                <a:gd name="T22" fmla="*/ 296 w 314"/>
                <a:gd name="T23" fmla="*/ 162 h 402"/>
                <a:gd name="T24" fmla="*/ 302 w 314"/>
                <a:gd name="T25" fmla="*/ 180 h 402"/>
                <a:gd name="T26" fmla="*/ 246 w 314"/>
                <a:gd name="T27" fmla="*/ 402 h 402"/>
                <a:gd name="T28" fmla="*/ 218 w 314"/>
                <a:gd name="T29" fmla="*/ 400 h 402"/>
                <a:gd name="T30" fmla="*/ 184 w 314"/>
                <a:gd name="T31" fmla="*/ 382 h 402"/>
                <a:gd name="T32" fmla="*/ 164 w 314"/>
                <a:gd name="T33" fmla="*/ 346 h 402"/>
                <a:gd name="T34" fmla="*/ 164 w 314"/>
                <a:gd name="T35" fmla="*/ 320 h 402"/>
                <a:gd name="T36" fmla="*/ 178 w 314"/>
                <a:gd name="T37" fmla="*/ 290 h 402"/>
                <a:gd name="T38" fmla="*/ 6 w 314"/>
                <a:gd name="T39" fmla="*/ 154 h 402"/>
                <a:gd name="T40" fmla="*/ 2 w 314"/>
                <a:gd name="T41" fmla="*/ 150 h 402"/>
                <a:gd name="T42" fmla="*/ 0 w 314"/>
                <a:gd name="T43" fmla="*/ 142 h 402"/>
                <a:gd name="T44" fmla="*/ 38 w 314"/>
                <a:gd name="T45" fmla="*/ 38 h 402"/>
                <a:gd name="T46" fmla="*/ 50 w 314"/>
                <a:gd name="T47" fmla="*/ 6 h 402"/>
                <a:gd name="T48" fmla="*/ 56 w 314"/>
                <a:gd name="T49" fmla="*/ 0 h 402"/>
                <a:gd name="T50" fmla="*/ 306 w 314"/>
                <a:gd name="T51" fmla="*/ 88 h 402"/>
                <a:gd name="T52" fmla="*/ 312 w 314"/>
                <a:gd name="T53" fmla="*/ 94 h 402"/>
                <a:gd name="T54" fmla="*/ 312 w 314"/>
                <a:gd name="T55" fmla="*/ 102 h 402"/>
                <a:gd name="T56" fmla="*/ 300 w 314"/>
                <a:gd name="T57" fmla="*/ 134 h 402"/>
                <a:gd name="T58" fmla="*/ 300 w 314"/>
                <a:gd name="T59" fmla="*/ 134 h 402"/>
                <a:gd name="T60" fmla="*/ 290 w 314"/>
                <a:gd name="T61" fmla="*/ 104 h 402"/>
                <a:gd name="T62" fmla="*/ 232 w 314"/>
                <a:gd name="T63" fmla="*/ 208 h 402"/>
                <a:gd name="T64" fmla="*/ 246 w 314"/>
                <a:gd name="T65" fmla="*/ 220 h 402"/>
                <a:gd name="T66" fmla="*/ 54 w 314"/>
                <a:gd name="T67" fmla="*/ 54 h 402"/>
                <a:gd name="T68" fmla="*/ 180 w 314"/>
                <a:gd name="T69" fmla="*/ 196 h 402"/>
                <a:gd name="T70" fmla="*/ 196 w 314"/>
                <a:gd name="T71" fmla="*/ 180 h 402"/>
                <a:gd name="T72" fmla="*/ 216 w 314"/>
                <a:gd name="T73" fmla="*/ 182 h 402"/>
                <a:gd name="T74" fmla="*/ 232 w 314"/>
                <a:gd name="T75" fmla="*/ 208 h 402"/>
                <a:gd name="T76" fmla="*/ 246 w 314"/>
                <a:gd name="T77" fmla="*/ 242 h 402"/>
                <a:gd name="T78" fmla="*/ 232 w 314"/>
                <a:gd name="T79" fmla="*/ 262 h 402"/>
                <a:gd name="T80" fmla="*/ 254 w 314"/>
                <a:gd name="T81" fmla="*/ 164 h 402"/>
                <a:gd name="T82" fmla="*/ 260 w 314"/>
                <a:gd name="T83" fmla="*/ 152 h 402"/>
                <a:gd name="T84" fmla="*/ 254 w 314"/>
                <a:gd name="T85" fmla="*/ 140 h 402"/>
                <a:gd name="T86" fmla="*/ 244 w 314"/>
                <a:gd name="T87" fmla="*/ 136 h 402"/>
                <a:gd name="T88" fmla="*/ 232 w 314"/>
                <a:gd name="T89" fmla="*/ 140 h 402"/>
                <a:gd name="T90" fmla="*/ 228 w 314"/>
                <a:gd name="T91" fmla="*/ 152 h 402"/>
                <a:gd name="T92" fmla="*/ 232 w 314"/>
                <a:gd name="T93" fmla="*/ 164 h 402"/>
                <a:gd name="T94" fmla="*/ 244 w 314"/>
                <a:gd name="T95" fmla="*/ 168 h 402"/>
                <a:gd name="T96" fmla="*/ 254 w 314"/>
                <a:gd name="T97" fmla="*/ 164 h 402"/>
                <a:gd name="T98" fmla="*/ 98 w 314"/>
                <a:gd name="T99" fmla="*/ 84 h 402"/>
                <a:gd name="T100" fmla="*/ 108 w 314"/>
                <a:gd name="T101" fmla="*/ 102 h 402"/>
                <a:gd name="T102" fmla="*/ 112 w 314"/>
                <a:gd name="T103" fmla="*/ 9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4" h="402">
                  <a:moveTo>
                    <a:pt x="116" y="262"/>
                  </a:moveTo>
                  <a:lnTo>
                    <a:pt x="116" y="262"/>
                  </a:lnTo>
                  <a:lnTo>
                    <a:pt x="108" y="262"/>
                  </a:lnTo>
                  <a:lnTo>
                    <a:pt x="102" y="256"/>
                  </a:lnTo>
                  <a:lnTo>
                    <a:pt x="98" y="250"/>
                  </a:lnTo>
                  <a:lnTo>
                    <a:pt x="96" y="242"/>
                  </a:lnTo>
                  <a:lnTo>
                    <a:pt x="96" y="242"/>
                  </a:lnTo>
                  <a:lnTo>
                    <a:pt x="98" y="234"/>
                  </a:lnTo>
                  <a:lnTo>
                    <a:pt x="102" y="228"/>
                  </a:lnTo>
                  <a:lnTo>
                    <a:pt x="108" y="222"/>
                  </a:lnTo>
                  <a:lnTo>
                    <a:pt x="116" y="222"/>
                  </a:lnTo>
                  <a:lnTo>
                    <a:pt x="160" y="222"/>
                  </a:lnTo>
                  <a:lnTo>
                    <a:pt x="160" y="262"/>
                  </a:lnTo>
                  <a:lnTo>
                    <a:pt x="116" y="262"/>
                  </a:lnTo>
                  <a:close/>
                  <a:moveTo>
                    <a:pt x="130" y="276"/>
                  </a:moveTo>
                  <a:lnTo>
                    <a:pt x="130" y="276"/>
                  </a:lnTo>
                  <a:lnTo>
                    <a:pt x="122" y="278"/>
                  </a:lnTo>
                  <a:lnTo>
                    <a:pt x="116" y="282"/>
                  </a:lnTo>
                  <a:lnTo>
                    <a:pt x="112" y="290"/>
                  </a:lnTo>
                  <a:lnTo>
                    <a:pt x="110" y="298"/>
                  </a:lnTo>
                  <a:lnTo>
                    <a:pt x="110" y="298"/>
                  </a:lnTo>
                  <a:lnTo>
                    <a:pt x="112" y="306"/>
                  </a:lnTo>
                  <a:lnTo>
                    <a:pt x="116" y="312"/>
                  </a:lnTo>
                  <a:lnTo>
                    <a:pt x="122" y="316"/>
                  </a:lnTo>
                  <a:lnTo>
                    <a:pt x="130" y="318"/>
                  </a:lnTo>
                  <a:lnTo>
                    <a:pt x="146" y="318"/>
                  </a:lnTo>
                  <a:lnTo>
                    <a:pt x="146" y="318"/>
                  </a:lnTo>
                  <a:lnTo>
                    <a:pt x="150" y="308"/>
                  </a:lnTo>
                  <a:lnTo>
                    <a:pt x="154" y="296"/>
                  </a:lnTo>
                  <a:lnTo>
                    <a:pt x="160" y="286"/>
                  </a:lnTo>
                  <a:lnTo>
                    <a:pt x="166" y="276"/>
                  </a:lnTo>
                  <a:lnTo>
                    <a:pt x="130" y="276"/>
                  </a:lnTo>
                  <a:close/>
                  <a:moveTo>
                    <a:pt x="300" y="134"/>
                  </a:moveTo>
                  <a:lnTo>
                    <a:pt x="292" y="158"/>
                  </a:lnTo>
                  <a:lnTo>
                    <a:pt x="292" y="158"/>
                  </a:lnTo>
                  <a:lnTo>
                    <a:pt x="296" y="162"/>
                  </a:lnTo>
                  <a:lnTo>
                    <a:pt x="300" y="168"/>
                  </a:lnTo>
                  <a:lnTo>
                    <a:pt x="302" y="174"/>
                  </a:lnTo>
                  <a:lnTo>
                    <a:pt x="302" y="180"/>
                  </a:lnTo>
                  <a:lnTo>
                    <a:pt x="302" y="382"/>
                  </a:lnTo>
                  <a:lnTo>
                    <a:pt x="302" y="402"/>
                  </a:lnTo>
                  <a:lnTo>
                    <a:pt x="246" y="402"/>
                  </a:lnTo>
                  <a:lnTo>
                    <a:pt x="232" y="402"/>
                  </a:lnTo>
                  <a:lnTo>
                    <a:pt x="232" y="402"/>
                  </a:lnTo>
                  <a:lnTo>
                    <a:pt x="218" y="400"/>
                  </a:lnTo>
                  <a:lnTo>
                    <a:pt x="206" y="396"/>
                  </a:lnTo>
                  <a:lnTo>
                    <a:pt x="194" y="390"/>
                  </a:lnTo>
                  <a:lnTo>
                    <a:pt x="184" y="382"/>
                  </a:lnTo>
                  <a:lnTo>
                    <a:pt x="174" y="372"/>
                  </a:lnTo>
                  <a:lnTo>
                    <a:pt x="168" y="360"/>
                  </a:lnTo>
                  <a:lnTo>
                    <a:pt x="164" y="346"/>
                  </a:lnTo>
                  <a:lnTo>
                    <a:pt x="164" y="332"/>
                  </a:lnTo>
                  <a:lnTo>
                    <a:pt x="164" y="332"/>
                  </a:lnTo>
                  <a:lnTo>
                    <a:pt x="164" y="320"/>
                  </a:lnTo>
                  <a:lnTo>
                    <a:pt x="166" y="310"/>
                  </a:lnTo>
                  <a:lnTo>
                    <a:pt x="172" y="300"/>
                  </a:lnTo>
                  <a:lnTo>
                    <a:pt x="178" y="290"/>
                  </a:lnTo>
                  <a:lnTo>
                    <a:pt x="176" y="290"/>
                  </a:lnTo>
                  <a:lnTo>
                    <a:pt x="176" y="216"/>
                  </a:lnTo>
                  <a:lnTo>
                    <a:pt x="6" y="154"/>
                  </a:lnTo>
                  <a:lnTo>
                    <a:pt x="6" y="154"/>
                  </a:lnTo>
                  <a:lnTo>
                    <a:pt x="4" y="152"/>
                  </a:lnTo>
                  <a:lnTo>
                    <a:pt x="2" y="150"/>
                  </a:lnTo>
                  <a:lnTo>
                    <a:pt x="2" y="150"/>
                  </a:lnTo>
                  <a:lnTo>
                    <a:pt x="0" y="146"/>
                  </a:lnTo>
                  <a:lnTo>
                    <a:pt x="0" y="142"/>
                  </a:lnTo>
                  <a:lnTo>
                    <a:pt x="38" y="38"/>
                  </a:lnTo>
                  <a:lnTo>
                    <a:pt x="38" y="38"/>
                  </a:lnTo>
                  <a:lnTo>
                    <a:pt x="38" y="38"/>
                  </a:lnTo>
                  <a:lnTo>
                    <a:pt x="38" y="38"/>
                  </a:lnTo>
                  <a:lnTo>
                    <a:pt x="38" y="38"/>
                  </a:lnTo>
                  <a:lnTo>
                    <a:pt x="50" y="6"/>
                  </a:lnTo>
                  <a:lnTo>
                    <a:pt x="50" y="6"/>
                  </a:lnTo>
                  <a:lnTo>
                    <a:pt x="52" y="2"/>
                  </a:lnTo>
                  <a:lnTo>
                    <a:pt x="56" y="0"/>
                  </a:lnTo>
                  <a:lnTo>
                    <a:pt x="58" y="0"/>
                  </a:lnTo>
                  <a:lnTo>
                    <a:pt x="62" y="0"/>
                  </a:lnTo>
                  <a:lnTo>
                    <a:pt x="306" y="88"/>
                  </a:lnTo>
                  <a:lnTo>
                    <a:pt x="306" y="88"/>
                  </a:lnTo>
                  <a:lnTo>
                    <a:pt x="310" y="90"/>
                  </a:lnTo>
                  <a:lnTo>
                    <a:pt x="312" y="94"/>
                  </a:lnTo>
                  <a:lnTo>
                    <a:pt x="312" y="94"/>
                  </a:lnTo>
                  <a:lnTo>
                    <a:pt x="314" y="98"/>
                  </a:lnTo>
                  <a:lnTo>
                    <a:pt x="312" y="102"/>
                  </a:lnTo>
                  <a:lnTo>
                    <a:pt x="300" y="134"/>
                  </a:lnTo>
                  <a:lnTo>
                    <a:pt x="300" y="134"/>
                  </a:lnTo>
                  <a:lnTo>
                    <a:pt x="300" y="134"/>
                  </a:lnTo>
                  <a:lnTo>
                    <a:pt x="300" y="134"/>
                  </a:lnTo>
                  <a:lnTo>
                    <a:pt x="300" y="134"/>
                  </a:lnTo>
                  <a:lnTo>
                    <a:pt x="300" y="134"/>
                  </a:lnTo>
                  <a:close/>
                  <a:moveTo>
                    <a:pt x="60" y="36"/>
                  </a:moveTo>
                  <a:lnTo>
                    <a:pt x="286" y="118"/>
                  </a:lnTo>
                  <a:lnTo>
                    <a:pt x="290" y="104"/>
                  </a:lnTo>
                  <a:lnTo>
                    <a:pt x="66" y="22"/>
                  </a:lnTo>
                  <a:lnTo>
                    <a:pt x="60" y="36"/>
                  </a:lnTo>
                  <a:close/>
                  <a:moveTo>
                    <a:pt x="232" y="208"/>
                  </a:moveTo>
                  <a:lnTo>
                    <a:pt x="232" y="216"/>
                  </a:lnTo>
                  <a:lnTo>
                    <a:pt x="246" y="220"/>
                  </a:lnTo>
                  <a:lnTo>
                    <a:pt x="246" y="220"/>
                  </a:lnTo>
                  <a:lnTo>
                    <a:pt x="248" y="220"/>
                  </a:lnTo>
                  <a:lnTo>
                    <a:pt x="278" y="136"/>
                  </a:lnTo>
                  <a:lnTo>
                    <a:pt x="54" y="54"/>
                  </a:lnTo>
                  <a:lnTo>
                    <a:pt x="24" y="138"/>
                  </a:lnTo>
                  <a:lnTo>
                    <a:pt x="180" y="196"/>
                  </a:lnTo>
                  <a:lnTo>
                    <a:pt x="180" y="196"/>
                  </a:lnTo>
                  <a:lnTo>
                    <a:pt x="184" y="190"/>
                  </a:lnTo>
                  <a:lnTo>
                    <a:pt x="190" y="184"/>
                  </a:lnTo>
                  <a:lnTo>
                    <a:pt x="196" y="180"/>
                  </a:lnTo>
                  <a:lnTo>
                    <a:pt x="204" y="180"/>
                  </a:lnTo>
                  <a:lnTo>
                    <a:pt x="204" y="180"/>
                  </a:lnTo>
                  <a:lnTo>
                    <a:pt x="216" y="182"/>
                  </a:lnTo>
                  <a:lnTo>
                    <a:pt x="224" y="188"/>
                  </a:lnTo>
                  <a:lnTo>
                    <a:pt x="230" y="196"/>
                  </a:lnTo>
                  <a:lnTo>
                    <a:pt x="232" y="208"/>
                  </a:lnTo>
                  <a:lnTo>
                    <a:pt x="232" y="208"/>
                  </a:lnTo>
                  <a:close/>
                  <a:moveTo>
                    <a:pt x="246" y="264"/>
                  </a:moveTo>
                  <a:lnTo>
                    <a:pt x="246" y="242"/>
                  </a:lnTo>
                  <a:lnTo>
                    <a:pt x="232" y="236"/>
                  </a:lnTo>
                  <a:lnTo>
                    <a:pt x="232" y="262"/>
                  </a:lnTo>
                  <a:lnTo>
                    <a:pt x="232" y="262"/>
                  </a:lnTo>
                  <a:lnTo>
                    <a:pt x="246" y="264"/>
                  </a:lnTo>
                  <a:lnTo>
                    <a:pt x="246" y="264"/>
                  </a:lnTo>
                  <a:close/>
                  <a:moveTo>
                    <a:pt x="254" y="164"/>
                  </a:moveTo>
                  <a:lnTo>
                    <a:pt x="254" y="164"/>
                  </a:lnTo>
                  <a:lnTo>
                    <a:pt x="258" y="158"/>
                  </a:lnTo>
                  <a:lnTo>
                    <a:pt x="260" y="152"/>
                  </a:lnTo>
                  <a:lnTo>
                    <a:pt x="260" y="152"/>
                  </a:lnTo>
                  <a:lnTo>
                    <a:pt x="258" y="146"/>
                  </a:lnTo>
                  <a:lnTo>
                    <a:pt x="254" y="140"/>
                  </a:lnTo>
                  <a:lnTo>
                    <a:pt x="254" y="140"/>
                  </a:lnTo>
                  <a:lnTo>
                    <a:pt x="250" y="138"/>
                  </a:lnTo>
                  <a:lnTo>
                    <a:pt x="244" y="136"/>
                  </a:lnTo>
                  <a:lnTo>
                    <a:pt x="238" y="138"/>
                  </a:lnTo>
                  <a:lnTo>
                    <a:pt x="232" y="140"/>
                  </a:lnTo>
                  <a:lnTo>
                    <a:pt x="232" y="140"/>
                  </a:lnTo>
                  <a:lnTo>
                    <a:pt x="228" y="146"/>
                  </a:lnTo>
                  <a:lnTo>
                    <a:pt x="228" y="152"/>
                  </a:lnTo>
                  <a:lnTo>
                    <a:pt x="228" y="152"/>
                  </a:lnTo>
                  <a:lnTo>
                    <a:pt x="228" y="158"/>
                  </a:lnTo>
                  <a:lnTo>
                    <a:pt x="232" y="164"/>
                  </a:lnTo>
                  <a:lnTo>
                    <a:pt x="232" y="164"/>
                  </a:lnTo>
                  <a:lnTo>
                    <a:pt x="238" y="166"/>
                  </a:lnTo>
                  <a:lnTo>
                    <a:pt x="244" y="168"/>
                  </a:lnTo>
                  <a:lnTo>
                    <a:pt x="244" y="168"/>
                  </a:lnTo>
                  <a:lnTo>
                    <a:pt x="250" y="166"/>
                  </a:lnTo>
                  <a:lnTo>
                    <a:pt x="254" y="164"/>
                  </a:lnTo>
                  <a:lnTo>
                    <a:pt x="254" y="164"/>
                  </a:lnTo>
                  <a:close/>
                  <a:moveTo>
                    <a:pt x="58" y="84"/>
                  </a:moveTo>
                  <a:lnTo>
                    <a:pt x="94" y="98"/>
                  </a:lnTo>
                  <a:lnTo>
                    <a:pt x="98" y="84"/>
                  </a:lnTo>
                  <a:lnTo>
                    <a:pt x="62" y="72"/>
                  </a:lnTo>
                  <a:lnTo>
                    <a:pt x="58" y="84"/>
                  </a:lnTo>
                  <a:close/>
                  <a:moveTo>
                    <a:pt x="108" y="102"/>
                  </a:moveTo>
                  <a:lnTo>
                    <a:pt x="158" y="120"/>
                  </a:lnTo>
                  <a:lnTo>
                    <a:pt x="162" y="108"/>
                  </a:lnTo>
                  <a:lnTo>
                    <a:pt x="112" y="90"/>
                  </a:lnTo>
                  <a:lnTo>
                    <a:pt x="108" y="10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GB"/>
            </a:p>
          </p:txBody>
        </p:sp>
      </p:grpSp>
      <p:grpSp>
        <p:nvGrpSpPr>
          <p:cNvPr id="4" name="Group 3"/>
          <p:cNvGrpSpPr/>
          <p:nvPr/>
        </p:nvGrpSpPr>
        <p:grpSpPr>
          <a:xfrm>
            <a:off x="6219192" y="11355150"/>
            <a:ext cx="1189864" cy="1189864"/>
            <a:chOff x="6564973" y="11660407"/>
            <a:chExt cx="960120" cy="960120"/>
          </a:xfrm>
        </p:grpSpPr>
        <p:sp>
          <p:nvSpPr>
            <p:cNvPr id="69" name="Oval 68"/>
            <p:cNvSpPr/>
            <p:nvPr/>
          </p:nvSpPr>
          <p:spPr bwMode="ltGray">
            <a:xfrm>
              <a:off x="6564973" y="11660407"/>
              <a:ext cx="960120" cy="960120"/>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grpSp>
          <p:nvGrpSpPr>
            <p:cNvPr id="3" name="Group 2"/>
            <p:cNvGrpSpPr/>
            <p:nvPr/>
          </p:nvGrpSpPr>
          <p:grpSpPr>
            <a:xfrm>
              <a:off x="6709093" y="11946770"/>
              <a:ext cx="726854" cy="386133"/>
              <a:chOff x="2873887" y="4370197"/>
              <a:chExt cx="481117" cy="255588"/>
            </a:xfrm>
          </p:grpSpPr>
          <p:sp>
            <p:nvSpPr>
              <p:cNvPr id="70" name="Freeform 94"/>
              <p:cNvSpPr>
                <a:spLocks noChangeAspect="1"/>
              </p:cNvSpPr>
              <p:nvPr/>
            </p:nvSpPr>
            <p:spPr bwMode="ltGray">
              <a:xfrm>
                <a:off x="2873887" y="4370197"/>
                <a:ext cx="255587" cy="255588"/>
              </a:xfrm>
              <a:custGeom>
                <a:avLst/>
                <a:gdLst>
                  <a:gd name="T0" fmla="*/ 4570 w 5187"/>
                  <a:gd name="T1" fmla="*/ 2471 h 5188"/>
                  <a:gd name="T2" fmla="*/ 4209 w 5187"/>
                  <a:gd name="T3" fmla="*/ 2471 h 5188"/>
                  <a:gd name="T4" fmla="*/ 4209 w 5187"/>
                  <a:gd name="T5" fmla="*/ 989 h 5188"/>
                  <a:gd name="T6" fmla="*/ 3705 w 5187"/>
                  <a:gd name="T7" fmla="*/ 989 h 5188"/>
                  <a:gd name="T8" fmla="*/ 3138 w 5187"/>
                  <a:gd name="T9" fmla="*/ 989 h 5188"/>
                  <a:gd name="T10" fmla="*/ 2717 w 5187"/>
                  <a:gd name="T11" fmla="*/ 989 h 5188"/>
                  <a:gd name="T12" fmla="*/ 2717 w 5187"/>
                  <a:gd name="T13" fmla="*/ 618 h 5188"/>
                  <a:gd name="T14" fmla="*/ 2100 w 5187"/>
                  <a:gd name="T15" fmla="*/ 0 h 5188"/>
                  <a:gd name="T16" fmla="*/ 1482 w 5187"/>
                  <a:gd name="T17" fmla="*/ 618 h 5188"/>
                  <a:gd name="T18" fmla="*/ 1482 w 5187"/>
                  <a:gd name="T19" fmla="*/ 989 h 5188"/>
                  <a:gd name="T20" fmla="*/ 494 w 5187"/>
                  <a:gd name="T21" fmla="*/ 989 h 5188"/>
                  <a:gd name="T22" fmla="*/ 0 w 5187"/>
                  <a:gd name="T23" fmla="*/ 989 h 5188"/>
                  <a:gd name="T24" fmla="*/ 0 w 5187"/>
                  <a:gd name="T25" fmla="*/ 1483 h 5188"/>
                  <a:gd name="T26" fmla="*/ 0 w 5187"/>
                  <a:gd name="T27" fmla="*/ 2248 h 5188"/>
                  <a:gd name="T28" fmla="*/ 0 w 5187"/>
                  <a:gd name="T29" fmla="*/ 2422 h 5188"/>
                  <a:gd name="T30" fmla="*/ 370 w 5187"/>
                  <a:gd name="T31" fmla="*/ 2422 h 5188"/>
                  <a:gd name="T32" fmla="*/ 1037 w 5187"/>
                  <a:gd name="T33" fmla="*/ 3089 h 5188"/>
                  <a:gd name="T34" fmla="*/ 370 w 5187"/>
                  <a:gd name="T35" fmla="*/ 3755 h 5188"/>
                  <a:gd name="T36" fmla="*/ 0 w 5187"/>
                  <a:gd name="T37" fmla="*/ 3755 h 5188"/>
                  <a:gd name="T38" fmla="*/ 0 w 5187"/>
                  <a:gd name="T39" fmla="*/ 3791 h 5188"/>
                  <a:gd name="T40" fmla="*/ 0 w 5187"/>
                  <a:gd name="T41" fmla="*/ 4694 h 5188"/>
                  <a:gd name="T42" fmla="*/ 0 w 5187"/>
                  <a:gd name="T43" fmla="*/ 5188 h 5188"/>
                  <a:gd name="T44" fmla="*/ 494 w 5187"/>
                  <a:gd name="T45" fmla="*/ 5188 h 5188"/>
                  <a:gd name="T46" fmla="*/ 1427 w 5187"/>
                  <a:gd name="T47" fmla="*/ 5188 h 5188"/>
                  <a:gd name="T48" fmla="*/ 1432 w 5187"/>
                  <a:gd name="T49" fmla="*/ 5188 h 5188"/>
                  <a:gd name="T50" fmla="*/ 1432 w 5187"/>
                  <a:gd name="T51" fmla="*/ 4818 h 5188"/>
                  <a:gd name="T52" fmla="*/ 2100 w 5187"/>
                  <a:gd name="T53" fmla="*/ 4151 h 5188"/>
                  <a:gd name="T54" fmla="*/ 2766 w 5187"/>
                  <a:gd name="T55" fmla="*/ 4818 h 5188"/>
                  <a:gd name="T56" fmla="*/ 2766 w 5187"/>
                  <a:gd name="T57" fmla="*/ 5188 h 5188"/>
                  <a:gd name="T58" fmla="*/ 3138 w 5187"/>
                  <a:gd name="T59" fmla="*/ 5188 h 5188"/>
                  <a:gd name="T60" fmla="*/ 3705 w 5187"/>
                  <a:gd name="T61" fmla="*/ 5188 h 5188"/>
                  <a:gd name="T62" fmla="*/ 4209 w 5187"/>
                  <a:gd name="T63" fmla="*/ 5188 h 5188"/>
                  <a:gd name="T64" fmla="*/ 4209 w 5187"/>
                  <a:gd name="T65" fmla="*/ 3706 h 5188"/>
                  <a:gd name="T66" fmla="*/ 4570 w 5187"/>
                  <a:gd name="T67" fmla="*/ 3706 h 5188"/>
                  <a:gd name="T68" fmla="*/ 5187 w 5187"/>
                  <a:gd name="T69" fmla="*/ 3089 h 5188"/>
                  <a:gd name="T70" fmla="*/ 4570 w 5187"/>
                  <a:gd name="T71" fmla="*/ 2471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7" h="5188">
                    <a:moveTo>
                      <a:pt x="4570" y="2471"/>
                    </a:moveTo>
                    <a:cubicBezTo>
                      <a:pt x="4209" y="2471"/>
                      <a:pt x="4209" y="2471"/>
                      <a:pt x="4209" y="2471"/>
                    </a:cubicBezTo>
                    <a:cubicBezTo>
                      <a:pt x="4209" y="989"/>
                      <a:pt x="4209" y="989"/>
                      <a:pt x="4209" y="989"/>
                    </a:cubicBezTo>
                    <a:cubicBezTo>
                      <a:pt x="3705" y="989"/>
                      <a:pt x="3705" y="989"/>
                      <a:pt x="3705" y="989"/>
                    </a:cubicBezTo>
                    <a:cubicBezTo>
                      <a:pt x="3138" y="989"/>
                      <a:pt x="3138" y="989"/>
                      <a:pt x="3138" y="989"/>
                    </a:cubicBezTo>
                    <a:cubicBezTo>
                      <a:pt x="2717" y="989"/>
                      <a:pt x="2717" y="989"/>
                      <a:pt x="2717" y="989"/>
                    </a:cubicBezTo>
                    <a:cubicBezTo>
                      <a:pt x="2717" y="618"/>
                      <a:pt x="2717" y="618"/>
                      <a:pt x="2717" y="618"/>
                    </a:cubicBezTo>
                    <a:cubicBezTo>
                      <a:pt x="2717" y="272"/>
                      <a:pt x="2445" y="0"/>
                      <a:pt x="2100" y="0"/>
                    </a:cubicBezTo>
                    <a:cubicBezTo>
                      <a:pt x="1754" y="0"/>
                      <a:pt x="1482" y="272"/>
                      <a:pt x="1482" y="618"/>
                    </a:cubicBezTo>
                    <a:cubicBezTo>
                      <a:pt x="1482" y="989"/>
                      <a:pt x="1482" y="989"/>
                      <a:pt x="1482" y="989"/>
                    </a:cubicBezTo>
                    <a:cubicBezTo>
                      <a:pt x="494" y="989"/>
                      <a:pt x="494" y="989"/>
                      <a:pt x="494" y="989"/>
                    </a:cubicBezTo>
                    <a:cubicBezTo>
                      <a:pt x="0" y="989"/>
                      <a:pt x="0" y="989"/>
                      <a:pt x="0" y="989"/>
                    </a:cubicBezTo>
                    <a:cubicBezTo>
                      <a:pt x="0" y="1483"/>
                      <a:pt x="0" y="1483"/>
                      <a:pt x="0" y="1483"/>
                    </a:cubicBezTo>
                    <a:cubicBezTo>
                      <a:pt x="0" y="2248"/>
                      <a:pt x="0" y="2248"/>
                      <a:pt x="0" y="2248"/>
                    </a:cubicBezTo>
                    <a:cubicBezTo>
                      <a:pt x="0" y="2422"/>
                      <a:pt x="0" y="2422"/>
                      <a:pt x="0" y="2422"/>
                    </a:cubicBezTo>
                    <a:cubicBezTo>
                      <a:pt x="370" y="2422"/>
                      <a:pt x="370" y="2422"/>
                      <a:pt x="370" y="2422"/>
                    </a:cubicBezTo>
                    <a:cubicBezTo>
                      <a:pt x="741" y="2422"/>
                      <a:pt x="1037" y="2718"/>
                      <a:pt x="1037" y="3089"/>
                    </a:cubicBezTo>
                    <a:cubicBezTo>
                      <a:pt x="1037" y="3459"/>
                      <a:pt x="741" y="3755"/>
                      <a:pt x="370" y="3755"/>
                    </a:cubicBezTo>
                    <a:cubicBezTo>
                      <a:pt x="0" y="3755"/>
                      <a:pt x="0" y="3755"/>
                      <a:pt x="0" y="3755"/>
                    </a:cubicBezTo>
                    <a:cubicBezTo>
                      <a:pt x="0" y="3791"/>
                      <a:pt x="0" y="3791"/>
                      <a:pt x="0" y="3791"/>
                    </a:cubicBezTo>
                    <a:cubicBezTo>
                      <a:pt x="0" y="4694"/>
                      <a:pt x="0" y="4694"/>
                      <a:pt x="0" y="4694"/>
                    </a:cubicBezTo>
                    <a:cubicBezTo>
                      <a:pt x="0" y="5188"/>
                      <a:pt x="0" y="5188"/>
                      <a:pt x="0" y="5188"/>
                    </a:cubicBezTo>
                    <a:cubicBezTo>
                      <a:pt x="494" y="5188"/>
                      <a:pt x="494" y="5188"/>
                      <a:pt x="494" y="5188"/>
                    </a:cubicBezTo>
                    <a:cubicBezTo>
                      <a:pt x="1427" y="5188"/>
                      <a:pt x="1427" y="5188"/>
                      <a:pt x="1427" y="5188"/>
                    </a:cubicBezTo>
                    <a:cubicBezTo>
                      <a:pt x="1432" y="5188"/>
                      <a:pt x="1432" y="5188"/>
                      <a:pt x="1432" y="5188"/>
                    </a:cubicBezTo>
                    <a:cubicBezTo>
                      <a:pt x="1432" y="4818"/>
                      <a:pt x="1432" y="4818"/>
                      <a:pt x="1432" y="4818"/>
                    </a:cubicBezTo>
                    <a:cubicBezTo>
                      <a:pt x="1432" y="4447"/>
                      <a:pt x="1729" y="4151"/>
                      <a:pt x="2100" y="4151"/>
                    </a:cubicBezTo>
                    <a:cubicBezTo>
                      <a:pt x="2470" y="4151"/>
                      <a:pt x="2766" y="4447"/>
                      <a:pt x="2766" y="4818"/>
                    </a:cubicBezTo>
                    <a:cubicBezTo>
                      <a:pt x="2766" y="5188"/>
                      <a:pt x="2766" y="5188"/>
                      <a:pt x="2766" y="5188"/>
                    </a:cubicBezTo>
                    <a:cubicBezTo>
                      <a:pt x="3138" y="5188"/>
                      <a:pt x="3138" y="5188"/>
                      <a:pt x="3138" y="5188"/>
                    </a:cubicBezTo>
                    <a:cubicBezTo>
                      <a:pt x="3705" y="5188"/>
                      <a:pt x="3705" y="5188"/>
                      <a:pt x="3705" y="5188"/>
                    </a:cubicBezTo>
                    <a:cubicBezTo>
                      <a:pt x="4209" y="5188"/>
                      <a:pt x="4209" y="5188"/>
                      <a:pt x="4209" y="5188"/>
                    </a:cubicBezTo>
                    <a:cubicBezTo>
                      <a:pt x="4209" y="3706"/>
                      <a:pt x="4209" y="3706"/>
                      <a:pt x="4209" y="3706"/>
                    </a:cubicBezTo>
                    <a:cubicBezTo>
                      <a:pt x="4570" y="3706"/>
                      <a:pt x="4570" y="3706"/>
                      <a:pt x="4570" y="3706"/>
                    </a:cubicBezTo>
                    <a:cubicBezTo>
                      <a:pt x="4916" y="3706"/>
                      <a:pt x="5187" y="3434"/>
                      <a:pt x="5187" y="3089"/>
                    </a:cubicBezTo>
                    <a:cubicBezTo>
                      <a:pt x="5187" y="2743"/>
                      <a:pt x="4916" y="2471"/>
                      <a:pt x="4570" y="2471"/>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94"/>
              <p:cNvSpPr>
                <a:spLocks noChangeAspect="1"/>
              </p:cNvSpPr>
              <p:nvPr/>
            </p:nvSpPr>
            <p:spPr bwMode="ltGray">
              <a:xfrm>
                <a:off x="3099417" y="4370197"/>
                <a:ext cx="255587" cy="255588"/>
              </a:xfrm>
              <a:custGeom>
                <a:avLst/>
                <a:gdLst>
                  <a:gd name="T0" fmla="*/ 4570 w 5187"/>
                  <a:gd name="T1" fmla="*/ 2471 h 5188"/>
                  <a:gd name="T2" fmla="*/ 4209 w 5187"/>
                  <a:gd name="T3" fmla="*/ 2471 h 5188"/>
                  <a:gd name="T4" fmla="*/ 4209 w 5187"/>
                  <a:gd name="T5" fmla="*/ 989 h 5188"/>
                  <a:gd name="T6" fmla="*/ 3705 w 5187"/>
                  <a:gd name="T7" fmla="*/ 989 h 5188"/>
                  <a:gd name="T8" fmla="*/ 3138 w 5187"/>
                  <a:gd name="T9" fmla="*/ 989 h 5188"/>
                  <a:gd name="T10" fmla="*/ 2717 w 5187"/>
                  <a:gd name="T11" fmla="*/ 989 h 5188"/>
                  <a:gd name="T12" fmla="*/ 2717 w 5187"/>
                  <a:gd name="T13" fmla="*/ 618 h 5188"/>
                  <a:gd name="T14" fmla="*/ 2100 w 5187"/>
                  <a:gd name="T15" fmla="*/ 0 h 5188"/>
                  <a:gd name="T16" fmla="*/ 1482 w 5187"/>
                  <a:gd name="T17" fmla="*/ 618 h 5188"/>
                  <a:gd name="T18" fmla="*/ 1482 w 5187"/>
                  <a:gd name="T19" fmla="*/ 989 h 5188"/>
                  <a:gd name="T20" fmla="*/ 494 w 5187"/>
                  <a:gd name="T21" fmla="*/ 989 h 5188"/>
                  <a:gd name="T22" fmla="*/ 0 w 5187"/>
                  <a:gd name="T23" fmla="*/ 989 h 5188"/>
                  <a:gd name="T24" fmla="*/ 0 w 5187"/>
                  <a:gd name="T25" fmla="*/ 1483 h 5188"/>
                  <a:gd name="T26" fmla="*/ 0 w 5187"/>
                  <a:gd name="T27" fmla="*/ 2248 h 5188"/>
                  <a:gd name="T28" fmla="*/ 0 w 5187"/>
                  <a:gd name="T29" fmla="*/ 2422 h 5188"/>
                  <a:gd name="T30" fmla="*/ 370 w 5187"/>
                  <a:gd name="T31" fmla="*/ 2422 h 5188"/>
                  <a:gd name="T32" fmla="*/ 1037 w 5187"/>
                  <a:gd name="T33" fmla="*/ 3089 h 5188"/>
                  <a:gd name="T34" fmla="*/ 370 w 5187"/>
                  <a:gd name="T35" fmla="*/ 3755 h 5188"/>
                  <a:gd name="T36" fmla="*/ 0 w 5187"/>
                  <a:gd name="T37" fmla="*/ 3755 h 5188"/>
                  <a:gd name="T38" fmla="*/ 0 w 5187"/>
                  <a:gd name="T39" fmla="*/ 3791 h 5188"/>
                  <a:gd name="T40" fmla="*/ 0 w 5187"/>
                  <a:gd name="T41" fmla="*/ 4694 h 5188"/>
                  <a:gd name="T42" fmla="*/ 0 w 5187"/>
                  <a:gd name="T43" fmla="*/ 5188 h 5188"/>
                  <a:gd name="T44" fmla="*/ 494 w 5187"/>
                  <a:gd name="T45" fmla="*/ 5188 h 5188"/>
                  <a:gd name="T46" fmla="*/ 1427 w 5187"/>
                  <a:gd name="T47" fmla="*/ 5188 h 5188"/>
                  <a:gd name="T48" fmla="*/ 1432 w 5187"/>
                  <a:gd name="T49" fmla="*/ 5188 h 5188"/>
                  <a:gd name="T50" fmla="*/ 1432 w 5187"/>
                  <a:gd name="T51" fmla="*/ 4818 h 5188"/>
                  <a:gd name="T52" fmla="*/ 2100 w 5187"/>
                  <a:gd name="T53" fmla="*/ 4151 h 5188"/>
                  <a:gd name="T54" fmla="*/ 2766 w 5187"/>
                  <a:gd name="T55" fmla="*/ 4818 h 5188"/>
                  <a:gd name="T56" fmla="*/ 2766 w 5187"/>
                  <a:gd name="T57" fmla="*/ 5188 h 5188"/>
                  <a:gd name="T58" fmla="*/ 3138 w 5187"/>
                  <a:gd name="T59" fmla="*/ 5188 h 5188"/>
                  <a:gd name="T60" fmla="*/ 3705 w 5187"/>
                  <a:gd name="T61" fmla="*/ 5188 h 5188"/>
                  <a:gd name="T62" fmla="*/ 4209 w 5187"/>
                  <a:gd name="T63" fmla="*/ 5188 h 5188"/>
                  <a:gd name="T64" fmla="*/ 4209 w 5187"/>
                  <a:gd name="T65" fmla="*/ 3706 h 5188"/>
                  <a:gd name="T66" fmla="*/ 4570 w 5187"/>
                  <a:gd name="T67" fmla="*/ 3706 h 5188"/>
                  <a:gd name="T68" fmla="*/ 5187 w 5187"/>
                  <a:gd name="T69" fmla="*/ 3089 h 5188"/>
                  <a:gd name="T70" fmla="*/ 4570 w 5187"/>
                  <a:gd name="T71" fmla="*/ 2471 h 5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7" h="5188">
                    <a:moveTo>
                      <a:pt x="4570" y="2471"/>
                    </a:moveTo>
                    <a:cubicBezTo>
                      <a:pt x="4209" y="2471"/>
                      <a:pt x="4209" y="2471"/>
                      <a:pt x="4209" y="2471"/>
                    </a:cubicBezTo>
                    <a:cubicBezTo>
                      <a:pt x="4209" y="989"/>
                      <a:pt x="4209" y="989"/>
                      <a:pt x="4209" y="989"/>
                    </a:cubicBezTo>
                    <a:cubicBezTo>
                      <a:pt x="3705" y="989"/>
                      <a:pt x="3705" y="989"/>
                      <a:pt x="3705" y="989"/>
                    </a:cubicBezTo>
                    <a:cubicBezTo>
                      <a:pt x="3138" y="989"/>
                      <a:pt x="3138" y="989"/>
                      <a:pt x="3138" y="989"/>
                    </a:cubicBezTo>
                    <a:cubicBezTo>
                      <a:pt x="2717" y="989"/>
                      <a:pt x="2717" y="989"/>
                      <a:pt x="2717" y="989"/>
                    </a:cubicBezTo>
                    <a:cubicBezTo>
                      <a:pt x="2717" y="618"/>
                      <a:pt x="2717" y="618"/>
                      <a:pt x="2717" y="618"/>
                    </a:cubicBezTo>
                    <a:cubicBezTo>
                      <a:pt x="2717" y="272"/>
                      <a:pt x="2445" y="0"/>
                      <a:pt x="2100" y="0"/>
                    </a:cubicBezTo>
                    <a:cubicBezTo>
                      <a:pt x="1754" y="0"/>
                      <a:pt x="1482" y="272"/>
                      <a:pt x="1482" y="618"/>
                    </a:cubicBezTo>
                    <a:cubicBezTo>
                      <a:pt x="1482" y="989"/>
                      <a:pt x="1482" y="989"/>
                      <a:pt x="1482" y="989"/>
                    </a:cubicBezTo>
                    <a:cubicBezTo>
                      <a:pt x="494" y="989"/>
                      <a:pt x="494" y="989"/>
                      <a:pt x="494" y="989"/>
                    </a:cubicBezTo>
                    <a:cubicBezTo>
                      <a:pt x="0" y="989"/>
                      <a:pt x="0" y="989"/>
                      <a:pt x="0" y="989"/>
                    </a:cubicBezTo>
                    <a:cubicBezTo>
                      <a:pt x="0" y="1483"/>
                      <a:pt x="0" y="1483"/>
                      <a:pt x="0" y="1483"/>
                    </a:cubicBezTo>
                    <a:cubicBezTo>
                      <a:pt x="0" y="2248"/>
                      <a:pt x="0" y="2248"/>
                      <a:pt x="0" y="2248"/>
                    </a:cubicBezTo>
                    <a:cubicBezTo>
                      <a:pt x="0" y="2422"/>
                      <a:pt x="0" y="2422"/>
                      <a:pt x="0" y="2422"/>
                    </a:cubicBezTo>
                    <a:cubicBezTo>
                      <a:pt x="370" y="2422"/>
                      <a:pt x="370" y="2422"/>
                      <a:pt x="370" y="2422"/>
                    </a:cubicBezTo>
                    <a:cubicBezTo>
                      <a:pt x="741" y="2422"/>
                      <a:pt x="1037" y="2718"/>
                      <a:pt x="1037" y="3089"/>
                    </a:cubicBezTo>
                    <a:cubicBezTo>
                      <a:pt x="1037" y="3459"/>
                      <a:pt x="741" y="3755"/>
                      <a:pt x="370" y="3755"/>
                    </a:cubicBezTo>
                    <a:cubicBezTo>
                      <a:pt x="0" y="3755"/>
                      <a:pt x="0" y="3755"/>
                      <a:pt x="0" y="3755"/>
                    </a:cubicBezTo>
                    <a:cubicBezTo>
                      <a:pt x="0" y="3791"/>
                      <a:pt x="0" y="3791"/>
                      <a:pt x="0" y="3791"/>
                    </a:cubicBezTo>
                    <a:cubicBezTo>
                      <a:pt x="0" y="4694"/>
                      <a:pt x="0" y="4694"/>
                      <a:pt x="0" y="4694"/>
                    </a:cubicBezTo>
                    <a:cubicBezTo>
                      <a:pt x="0" y="5188"/>
                      <a:pt x="0" y="5188"/>
                      <a:pt x="0" y="5188"/>
                    </a:cubicBezTo>
                    <a:cubicBezTo>
                      <a:pt x="494" y="5188"/>
                      <a:pt x="494" y="5188"/>
                      <a:pt x="494" y="5188"/>
                    </a:cubicBezTo>
                    <a:cubicBezTo>
                      <a:pt x="1427" y="5188"/>
                      <a:pt x="1427" y="5188"/>
                      <a:pt x="1427" y="5188"/>
                    </a:cubicBezTo>
                    <a:cubicBezTo>
                      <a:pt x="1432" y="5188"/>
                      <a:pt x="1432" y="5188"/>
                      <a:pt x="1432" y="5188"/>
                    </a:cubicBezTo>
                    <a:cubicBezTo>
                      <a:pt x="1432" y="4818"/>
                      <a:pt x="1432" y="4818"/>
                      <a:pt x="1432" y="4818"/>
                    </a:cubicBezTo>
                    <a:cubicBezTo>
                      <a:pt x="1432" y="4447"/>
                      <a:pt x="1729" y="4151"/>
                      <a:pt x="2100" y="4151"/>
                    </a:cubicBezTo>
                    <a:cubicBezTo>
                      <a:pt x="2470" y="4151"/>
                      <a:pt x="2766" y="4447"/>
                      <a:pt x="2766" y="4818"/>
                    </a:cubicBezTo>
                    <a:cubicBezTo>
                      <a:pt x="2766" y="5188"/>
                      <a:pt x="2766" y="5188"/>
                      <a:pt x="2766" y="5188"/>
                    </a:cubicBezTo>
                    <a:cubicBezTo>
                      <a:pt x="3138" y="5188"/>
                      <a:pt x="3138" y="5188"/>
                      <a:pt x="3138" y="5188"/>
                    </a:cubicBezTo>
                    <a:cubicBezTo>
                      <a:pt x="3705" y="5188"/>
                      <a:pt x="3705" y="5188"/>
                      <a:pt x="3705" y="5188"/>
                    </a:cubicBezTo>
                    <a:cubicBezTo>
                      <a:pt x="4209" y="5188"/>
                      <a:pt x="4209" y="5188"/>
                      <a:pt x="4209" y="5188"/>
                    </a:cubicBezTo>
                    <a:cubicBezTo>
                      <a:pt x="4209" y="3706"/>
                      <a:pt x="4209" y="3706"/>
                      <a:pt x="4209" y="3706"/>
                    </a:cubicBezTo>
                    <a:cubicBezTo>
                      <a:pt x="4570" y="3706"/>
                      <a:pt x="4570" y="3706"/>
                      <a:pt x="4570" y="3706"/>
                    </a:cubicBezTo>
                    <a:cubicBezTo>
                      <a:pt x="4916" y="3706"/>
                      <a:pt x="5187" y="3434"/>
                      <a:pt x="5187" y="3089"/>
                    </a:cubicBezTo>
                    <a:cubicBezTo>
                      <a:pt x="5187" y="2743"/>
                      <a:pt x="4916" y="2471"/>
                      <a:pt x="4570" y="2471"/>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p:cNvGrpSpPr/>
          <p:nvPr/>
        </p:nvGrpSpPr>
        <p:grpSpPr>
          <a:xfrm>
            <a:off x="3111234" y="9923620"/>
            <a:ext cx="1189864" cy="1189864"/>
            <a:chOff x="4223375" y="3032119"/>
            <a:chExt cx="612775" cy="612775"/>
          </a:xfrm>
        </p:grpSpPr>
        <p:sp>
          <p:nvSpPr>
            <p:cNvPr id="73" name="Oval 72"/>
            <p:cNvSpPr/>
            <p:nvPr/>
          </p:nvSpPr>
          <p:spPr bwMode="ltGray">
            <a:xfrm>
              <a:off x="4223375" y="3032119"/>
              <a:ext cx="612775" cy="612775"/>
            </a:xfrm>
            <a:prstGeom prst="ellips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grpSp>
          <p:nvGrpSpPr>
            <p:cNvPr id="74" name="Group 175"/>
            <p:cNvGrpSpPr>
              <a:grpSpLocks/>
            </p:cNvGrpSpPr>
            <p:nvPr/>
          </p:nvGrpSpPr>
          <p:grpSpPr bwMode="auto">
            <a:xfrm>
              <a:off x="4313188" y="3208421"/>
              <a:ext cx="434808" cy="298060"/>
              <a:chOff x="2601" y="4040"/>
              <a:chExt cx="1155" cy="792"/>
            </a:xfrm>
          </p:grpSpPr>
          <p:sp>
            <p:nvSpPr>
              <p:cNvPr id="75" name="Freeform 176"/>
              <p:cNvSpPr>
                <a:spLocks/>
              </p:cNvSpPr>
              <p:nvPr/>
            </p:nvSpPr>
            <p:spPr bwMode="auto">
              <a:xfrm>
                <a:off x="2601" y="4040"/>
                <a:ext cx="1155" cy="792"/>
              </a:xfrm>
              <a:custGeom>
                <a:avLst/>
                <a:gdLst>
                  <a:gd name="T0" fmla="*/ 63 w 16169"/>
                  <a:gd name="T1" fmla="*/ 2 h 11090"/>
                  <a:gd name="T2" fmla="*/ 78 w 16169"/>
                  <a:gd name="T3" fmla="*/ 0 h 11090"/>
                  <a:gd name="T4" fmla="*/ 78 w 16169"/>
                  <a:gd name="T5" fmla="*/ 0 h 11090"/>
                  <a:gd name="T6" fmla="*/ 79 w 16169"/>
                  <a:gd name="T7" fmla="*/ 1 h 11090"/>
                  <a:gd name="T8" fmla="*/ 79 w 16169"/>
                  <a:gd name="T9" fmla="*/ 1 h 11090"/>
                  <a:gd name="T10" fmla="*/ 79 w 16169"/>
                  <a:gd name="T11" fmla="*/ 2 h 11090"/>
                  <a:gd name="T12" fmla="*/ 80 w 16169"/>
                  <a:gd name="T13" fmla="*/ 2 h 11090"/>
                  <a:gd name="T14" fmla="*/ 80 w 16169"/>
                  <a:gd name="T15" fmla="*/ 2 h 11090"/>
                  <a:gd name="T16" fmla="*/ 80 w 16169"/>
                  <a:gd name="T17" fmla="*/ 2 h 11090"/>
                  <a:gd name="T18" fmla="*/ 80 w 16169"/>
                  <a:gd name="T19" fmla="*/ 2 h 11090"/>
                  <a:gd name="T20" fmla="*/ 80 w 16169"/>
                  <a:gd name="T21" fmla="*/ 2 h 11090"/>
                  <a:gd name="T22" fmla="*/ 80 w 16169"/>
                  <a:gd name="T23" fmla="*/ 3 h 11090"/>
                  <a:gd name="T24" fmla="*/ 80 w 16169"/>
                  <a:gd name="T25" fmla="*/ 3 h 11090"/>
                  <a:gd name="T26" fmla="*/ 81 w 16169"/>
                  <a:gd name="T27" fmla="*/ 3 h 11090"/>
                  <a:gd name="T28" fmla="*/ 81 w 16169"/>
                  <a:gd name="T29" fmla="*/ 3 h 11090"/>
                  <a:gd name="T30" fmla="*/ 81 w 16169"/>
                  <a:gd name="T31" fmla="*/ 3 h 11090"/>
                  <a:gd name="T32" fmla="*/ 81 w 16169"/>
                  <a:gd name="T33" fmla="*/ 3 h 11090"/>
                  <a:gd name="T34" fmla="*/ 82 w 16169"/>
                  <a:gd name="T35" fmla="*/ 3 h 11090"/>
                  <a:gd name="T36" fmla="*/ 82 w 16169"/>
                  <a:gd name="T37" fmla="*/ 3 h 11090"/>
                  <a:gd name="T38" fmla="*/ 82 w 16169"/>
                  <a:gd name="T39" fmla="*/ 3 h 11090"/>
                  <a:gd name="T40" fmla="*/ 82 w 16169"/>
                  <a:gd name="T41" fmla="*/ 3 h 11090"/>
                  <a:gd name="T42" fmla="*/ 80 w 16169"/>
                  <a:gd name="T43" fmla="*/ 45 h 11090"/>
                  <a:gd name="T44" fmla="*/ 0 w 16169"/>
                  <a:gd name="T45" fmla="*/ 9 h 11090"/>
                  <a:gd name="T46" fmla="*/ 0 w 16169"/>
                  <a:gd name="T47" fmla="*/ 9 h 11090"/>
                  <a:gd name="T48" fmla="*/ 1 w 16169"/>
                  <a:gd name="T49" fmla="*/ 9 h 11090"/>
                  <a:gd name="T50" fmla="*/ 1 w 16169"/>
                  <a:gd name="T51" fmla="*/ 9 h 11090"/>
                  <a:gd name="T52" fmla="*/ 2 w 16169"/>
                  <a:gd name="T53" fmla="*/ 9 h 11090"/>
                  <a:gd name="T54" fmla="*/ 2 w 16169"/>
                  <a:gd name="T55" fmla="*/ 9 h 11090"/>
                  <a:gd name="T56" fmla="*/ 2 w 16169"/>
                  <a:gd name="T57" fmla="*/ 9 h 11090"/>
                  <a:gd name="T58" fmla="*/ 2 w 16169"/>
                  <a:gd name="T59" fmla="*/ 9 h 11090"/>
                  <a:gd name="T60" fmla="*/ 3 w 16169"/>
                  <a:gd name="T61" fmla="*/ 8 h 11090"/>
                  <a:gd name="T62" fmla="*/ 3 w 16169"/>
                  <a:gd name="T63" fmla="*/ 8 h 11090"/>
                  <a:gd name="T64" fmla="*/ 3 w 16169"/>
                  <a:gd name="T65" fmla="*/ 8 h 11090"/>
                  <a:gd name="T66" fmla="*/ 3 w 16169"/>
                  <a:gd name="T67" fmla="*/ 8 h 11090"/>
                  <a:gd name="T68" fmla="*/ 3 w 16169"/>
                  <a:gd name="T69" fmla="*/ 7 h 11090"/>
                  <a:gd name="T70" fmla="*/ 3 w 16169"/>
                  <a:gd name="T71" fmla="*/ 7 h 11090"/>
                  <a:gd name="T72" fmla="*/ 3 w 16169"/>
                  <a:gd name="T73" fmla="*/ 7 h 11090"/>
                  <a:gd name="T74" fmla="*/ 3 w 16169"/>
                  <a:gd name="T75" fmla="*/ 6 h 11090"/>
                  <a:gd name="T76" fmla="*/ 3 w 16169"/>
                  <a:gd name="T77" fmla="*/ 6 h 11090"/>
                  <a:gd name="T78" fmla="*/ 19 w 16169"/>
                  <a:gd name="T79" fmla="*/ 3 h 11090"/>
                  <a:gd name="T80" fmla="*/ 62 w 16169"/>
                  <a:gd name="T81" fmla="*/ 1 h 110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169"/>
                  <a:gd name="T124" fmla="*/ 0 h 11090"/>
                  <a:gd name="T125" fmla="*/ 16169 w 16169"/>
                  <a:gd name="T126" fmla="*/ 11090 h 110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169" h="11090">
                    <a:moveTo>
                      <a:pt x="12101" y="186"/>
                    </a:moveTo>
                    <a:lnTo>
                      <a:pt x="12407" y="337"/>
                    </a:lnTo>
                    <a:lnTo>
                      <a:pt x="15304" y="0"/>
                    </a:lnTo>
                    <a:lnTo>
                      <a:pt x="15307" y="5"/>
                    </a:lnTo>
                    <a:lnTo>
                      <a:pt x="15319" y="19"/>
                    </a:lnTo>
                    <a:lnTo>
                      <a:pt x="15339" y="44"/>
                    </a:lnTo>
                    <a:lnTo>
                      <a:pt x="15365" y="77"/>
                    </a:lnTo>
                    <a:lnTo>
                      <a:pt x="15399" y="121"/>
                    </a:lnTo>
                    <a:lnTo>
                      <a:pt x="15442" y="172"/>
                    </a:lnTo>
                    <a:lnTo>
                      <a:pt x="15491" y="235"/>
                    </a:lnTo>
                    <a:lnTo>
                      <a:pt x="15547" y="306"/>
                    </a:lnTo>
                    <a:lnTo>
                      <a:pt x="15555" y="325"/>
                    </a:lnTo>
                    <a:lnTo>
                      <a:pt x="15564" y="343"/>
                    </a:lnTo>
                    <a:lnTo>
                      <a:pt x="15575" y="360"/>
                    </a:lnTo>
                    <a:lnTo>
                      <a:pt x="15586" y="377"/>
                    </a:lnTo>
                    <a:lnTo>
                      <a:pt x="15597" y="394"/>
                    </a:lnTo>
                    <a:lnTo>
                      <a:pt x="15610" y="410"/>
                    </a:lnTo>
                    <a:lnTo>
                      <a:pt x="15623" y="425"/>
                    </a:lnTo>
                    <a:lnTo>
                      <a:pt x="15638" y="439"/>
                    </a:lnTo>
                    <a:lnTo>
                      <a:pt x="15654" y="452"/>
                    </a:lnTo>
                    <a:lnTo>
                      <a:pt x="15670" y="465"/>
                    </a:lnTo>
                    <a:lnTo>
                      <a:pt x="15688" y="479"/>
                    </a:lnTo>
                    <a:lnTo>
                      <a:pt x="15706" y="491"/>
                    </a:lnTo>
                    <a:lnTo>
                      <a:pt x="15725" y="502"/>
                    </a:lnTo>
                    <a:lnTo>
                      <a:pt x="15747" y="513"/>
                    </a:lnTo>
                    <a:lnTo>
                      <a:pt x="15768" y="523"/>
                    </a:lnTo>
                    <a:lnTo>
                      <a:pt x="15791" y="533"/>
                    </a:lnTo>
                    <a:lnTo>
                      <a:pt x="15807" y="548"/>
                    </a:lnTo>
                    <a:lnTo>
                      <a:pt x="15824" y="563"/>
                    </a:lnTo>
                    <a:lnTo>
                      <a:pt x="15842" y="575"/>
                    </a:lnTo>
                    <a:lnTo>
                      <a:pt x="15861" y="587"/>
                    </a:lnTo>
                    <a:lnTo>
                      <a:pt x="15881" y="598"/>
                    </a:lnTo>
                    <a:lnTo>
                      <a:pt x="15902" y="607"/>
                    </a:lnTo>
                    <a:lnTo>
                      <a:pt x="15924" y="616"/>
                    </a:lnTo>
                    <a:lnTo>
                      <a:pt x="15947" y="624"/>
                    </a:lnTo>
                    <a:lnTo>
                      <a:pt x="15971" y="630"/>
                    </a:lnTo>
                    <a:lnTo>
                      <a:pt x="15997" y="636"/>
                    </a:lnTo>
                    <a:lnTo>
                      <a:pt x="16022" y="641"/>
                    </a:lnTo>
                    <a:lnTo>
                      <a:pt x="16049" y="645"/>
                    </a:lnTo>
                    <a:lnTo>
                      <a:pt x="16078" y="648"/>
                    </a:lnTo>
                    <a:lnTo>
                      <a:pt x="16107" y="651"/>
                    </a:lnTo>
                    <a:lnTo>
                      <a:pt x="16137" y="652"/>
                    </a:lnTo>
                    <a:lnTo>
                      <a:pt x="16169" y="653"/>
                    </a:lnTo>
                    <a:lnTo>
                      <a:pt x="15728" y="8755"/>
                    </a:lnTo>
                    <a:lnTo>
                      <a:pt x="3203" y="11090"/>
                    </a:lnTo>
                    <a:lnTo>
                      <a:pt x="0" y="1869"/>
                    </a:lnTo>
                    <a:lnTo>
                      <a:pt x="45" y="1863"/>
                    </a:lnTo>
                    <a:lnTo>
                      <a:pt x="88" y="1856"/>
                    </a:lnTo>
                    <a:lnTo>
                      <a:pt x="129" y="1848"/>
                    </a:lnTo>
                    <a:lnTo>
                      <a:pt x="168" y="1839"/>
                    </a:lnTo>
                    <a:lnTo>
                      <a:pt x="206" y="1830"/>
                    </a:lnTo>
                    <a:lnTo>
                      <a:pt x="241" y="1819"/>
                    </a:lnTo>
                    <a:lnTo>
                      <a:pt x="276" y="1808"/>
                    </a:lnTo>
                    <a:lnTo>
                      <a:pt x="308" y="1795"/>
                    </a:lnTo>
                    <a:lnTo>
                      <a:pt x="338" y="1783"/>
                    </a:lnTo>
                    <a:lnTo>
                      <a:pt x="367" y="1769"/>
                    </a:lnTo>
                    <a:lnTo>
                      <a:pt x="394" y="1755"/>
                    </a:lnTo>
                    <a:lnTo>
                      <a:pt x="419" y="1740"/>
                    </a:lnTo>
                    <a:lnTo>
                      <a:pt x="443" y="1725"/>
                    </a:lnTo>
                    <a:lnTo>
                      <a:pt x="465" y="1707"/>
                    </a:lnTo>
                    <a:lnTo>
                      <a:pt x="484" y="1690"/>
                    </a:lnTo>
                    <a:lnTo>
                      <a:pt x="503" y="1672"/>
                    </a:lnTo>
                    <a:lnTo>
                      <a:pt x="521" y="1647"/>
                    </a:lnTo>
                    <a:lnTo>
                      <a:pt x="538" y="1622"/>
                    </a:lnTo>
                    <a:lnTo>
                      <a:pt x="553" y="1595"/>
                    </a:lnTo>
                    <a:lnTo>
                      <a:pt x="568" y="1568"/>
                    </a:lnTo>
                    <a:lnTo>
                      <a:pt x="581" y="1542"/>
                    </a:lnTo>
                    <a:lnTo>
                      <a:pt x="593" y="1514"/>
                    </a:lnTo>
                    <a:lnTo>
                      <a:pt x="605" y="1486"/>
                    </a:lnTo>
                    <a:lnTo>
                      <a:pt x="615" y="1458"/>
                    </a:lnTo>
                    <a:lnTo>
                      <a:pt x="624" y="1429"/>
                    </a:lnTo>
                    <a:lnTo>
                      <a:pt x="632" y="1401"/>
                    </a:lnTo>
                    <a:lnTo>
                      <a:pt x="638" y="1371"/>
                    </a:lnTo>
                    <a:lnTo>
                      <a:pt x="643" y="1341"/>
                    </a:lnTo>
                    <a:lnTo>
                      <a:pt x="648" y="1311"/>
                    </a:lnTo>
                    <a:lnTo>
                      <a:pt x="651" y="1280"/>
                    </a:lnTo>
                    <a:lnTo>
                      <a:pt x="652" y="1248"/>
                    </a:lnTo>
                    <a:lnTo>
                      <a:pt x="653" y="1217"/>
                    </a:lnTo>
                    <a:lnTo>
                      <a:pt x="653" y="958"/>
                    </a:lnTo>
                    <a:lnTo>
                      <a:pt x="3737" y="533"/>
                    </a:lnTo>
                    <a:lnTo>
                      <a:pt x="4421" y="1051"/>
                    </a:lnTo>
                    <a:lnTo>
                      <a:pt x="12101" y="186"/>
                    </a:lnTo>
                    <a:close/>
                  </a:path>
                </a:pathLst>
              </a:custGeom>
              <a:solidFill>
                <a:schemeClr val="bg1"/>
              </a:solidFill>
              <a:ln w="3175">
                <a:noFill/>
                <a:prstDash val="solid"/>
                <a:round/>
                <a:headEnd/>
                <a:tailEnd/>
              </a:ln>
            </p:spPr>
            <p:txBody>
              <a:bodyPr/>
              <a:lstStyle/>
              <a:p>
                <a:endParaRPr lang="en-GB"/>
              </a:p>
            </p:txBody>
          </p:sp>
          <p:sp>
            <p:nvSpPr>
              <p:cNvPr id="76" name="Freeform 177"/>
              <p:cNvSpPr>
                <a:spLocks/>
              </p:cNvSpPr>
              <p:nvPr/>
            </p:nvSpPr>
            <p:spPr bwMode="auto">
              <a:xfrm>
                <a:off x="2890" y="4066"/>
                <a:ext cx="832" cy="709"/>
              </a:xfrm>
              <a:custGeom>
                <a:avLst/>
                <a:gdLst>
                  <a:gd name="T0" fmla="*/ 59 w 11660"/>
                  <a:gd name="T1" fmla="*/ 3 h 9921"/>
                  <a:gd name="T2" fmla="*/ 59 w 11660"/>
                  <a:gd name="T3" fmla="*/ 3 h 9921"/>
                  <a:gd name="T4" fmla="*/ 59 w 11660"/>
                  <a:gd name="T5" fmla="*/ 3 h 9921"/>
                  <a:gd name="T6" fmla="*/ 58 w 11660"/>
                  <a:gd name="T7" fmla="*/ 3 h 9921"/>
                  <a:gd name="T8" fmla="*/ 58 w 11660"/>
                  <a:gd name="T9" fmla="*/ 2 h 9921"/>
                  <a:gd name="T10" fmla="*/ 58 w 11660"/>
                  <a:gd name="T11" fmla="*/ 2 h 9921"/>
                  <a:gd name="T12" fmla="*/ 58 w 11660"/>
                  <a:gd name="T13" fmla="*/ 2 h 9921"/>
                  <a:gd name="T14" fmla="*/ 57 w 11660"/>
                  <a:gd name="T15" fmla="*/ 2 h 9921"/>
                  <a:gd name="T16" fmla="*/ 57 w 11660"/>
                  <a:gd name="T17" fmla="*/ 2 h 9921"/>
                  <a:gd name="T18" fmla="*/ 57 w 11660"/>
                  <a:gd name="T19" fmla="*/ 2 h 9921"/>
                  <a:gd name="T20" fmla="*/ 57 w 11660"/>
                  <a:gd name="T21" fmla="*/ 1 h 9921"/>
                  <a:gd name="T22" fmla="*/ 57 w 11660"/>
                  <a:gd name="T23" fmla="*/ 1 h 9921"/>
                  <a:gd name="T24" fmla="*/ 56 w 11660"/>
                  <a:gd name="T25" fmla="*/ 1 h 9921"/>
                  <a:gd name="T26" fmla="*/ 56 w 11660"/>
                  <a:gd name="T27" fmla="*/ 1 h 9921"/>
                  <a:gd name="T28" fmla="*/ 56 w 11660"/>
                  <a:gd name="T29" fmla="*/ 0 h 9921"/>
                  <a:gd name="T30" fmla="*/ 56 w 11660"/>
                  <a:gd name="T31" fmla="*/ 0 h 9921"/>
                  <a:gd name="T32" fmla="*/ 26 w 11660"/>
                  <a:gd name="T33" fmla="*/ 4 h 9921"/>
                  <a:gd name="T34" fmla="*/ 26 w 11660"/>
                  <a:gd name="T35" fmla="*/ 4 h 9921"/>
                  <a:gd name="T36" fmla="*/ 26 w 11660"/>
                  <a:gd name="T37" fmla="*/ 4 h 9921"/>
                  <a:gd name="T38" fmla="*/ 25 w 11660"/>
                  <a:gd name="T39" fmla="*/ 4 h 9921"/>
                  <a:gd name="T40" fmla="*/ 25 w 11660"/>
                  <a:gd name="T41" fmla="*/ 5 h 9921"/>
                  <a:gd name="T42" fmla="*/ 25 w 11660"/>
                  <a:gd name="T43" fmla="*/ 5 h 9921"/>
                  <a:gd name="T44" fmla="*/ 25 w 11660"/>
                  <a:gd name="T45" fmla="*/ 5 h 9921"/>
                  <a:gd name="T46" fmla="*/ 25 w 11660"/>
                  <a:gd name="T47" fmla="*/ 5 h 9921"/>
                  <a:gd name="T48" fmla="*/ 25 w 11660"/>
                  <a:gd name="T49" fmla="*/ 6 h 9921"/>
                  <a:gd name="T50" fmla="*/ 24 w 11660"/>
                  <a:gd name="T51" fmla="*/ 7 h 9921"/>
                  <a:gd name="T52" fmla="*/ 24 w 11660"/>
                  <a:gd name="T53" fmla="*/ 7 h 9921"/>
                  <a:gd name="T54" fmla="*/ 24 w 11660"/>
                  <a:gd name="T55" fmla="*/ 7 h 9921"/>
                  <a:gd name="T56" fmla="*/ 24 w 11660"/>
                  <a:gd name="T57" fmla="*/ 8 h 9921"/>
                  <a:gd name="T58" fmla="*/ 24 w 11660"/>
                  <a:gd name="T59" fmla="*/ 8 h 9921"/>
                  <a:gd name="T60" fmla="*/ 23 w 11660"/>
                  <a:gd name="T61" fmla="*/ 8 h 9921"/>
                  <a:gd name="T62" fmla="*/ 23 w 11660"/>
                  <a:gd name="T63" fmla="*/ 8 h 9921"/>
                  <a:gd name="T64" fmla="*/ 23 w 11660"/>
                  <a:gd name="T65" fmla="*/ 8 h 9921"/>
                  <a:gd name="T66" fmla="*/ 23 w 11660"/>
                  <a:gd name="T67" fmla="*/ 9 h 9921"/>
                  <a:gd name="T68" fmla="*/ 23 w 11660"/>
                  <a:gd name="T69" fmla="*/ 9 h 9921"/>
                  <a:gd name="T70" fmla="*/ 23 w 11660"/>
                  <a:gd name="T71" fmla="*/ 9 h 9921"/>
                  <a:gd name="T72" fmla="*/ 23 w 11660"/>
                  <a:gd name="T73" fmla="*/ 9 h 9921"/>
                  <a:gd name="T74" fmla="*/ 22 w 11660"/>
                  <a:gd name="T75" fmla="*/ 9 h 9921"/>
                  <a:gd name="T76" fmla="*/ 22 w 11660"/>
                  <a:gd name="T77" fmla="*/ 9 h 9921"/>
                  <a:gd name="T78" fmla="*/ 22 w 11660"/>
                  <a:gd name="T79" fmla="*/ 9 h 9921"/>
                  <a:gd name="T80" fmla="*/ 5 w 11660"/>
                  <a:gd name="T81" fmla="*/ 12 h 9921"/>
                  <a:gd name="T82" fmla="*/ 4 w 11660"/>
                  <a:gd name="T83" fmla="*/ 12 h 9921"/>
                  <a:gd name="T84" fmla="*/ 4 w 11660"/>
                  <a:gd name="T85" fmla="*/ 13 h 9921"/>
                  <a:gd name="T86" fmla="*/ 3 w 11660"/>
                  <a:gd name="T87" fmla="*/ 13 h 9921"/>
                  <a:gd name="T88" fmla="*/ 3 w 11660"/>
                  <a:gd name="T89" fmla="*/ 13 h 9921"/>
                  <a:gd name="T90" fmla="*/ 3 w 11660"/>
                  <a:gd name="T91" fmla="*/ 13 h 9921"/>
                  <a:gd name="T92" fmla="*/ 3 w 11660"/>
                  <a:gd name="T93" fmla="*/ 13 h 9921"/>
                  <a:gd name="T94" fmla="*/ 3 w 11660"/>
                  <a:gd name="T95" fmla="*/ 14 h 9921"/>
                  <a:gd name="T96" fmla="*/ 2 w 11660"/>
                  <a:gd name="T97" fmla="*/ 14 h 9921"/>
                  <a:gd name="T98" fmla="*/ 2 w 11660"/>
                  <a:gd name="T99" fmla="*/ 14 h 9921"/>
                  <a:gd name="T100" fmla="*/ 2 w 11660"/>
                  <a:gd name="T101" fmla="*/ 14 h 9921"/>
                  <a:gd name="T102" fmla="*/ 2 w 11660"/>
                  <a:gd name="T103" fmla="*/ 14 h 9921"/>
                  <a:gd name="T104" fmla="*/ 2 w 11660"/>
                  <a:gd name="T105" fmla="*/ 14 h 9921"/>
                  <a:gd name="T106" fmla="*/ 2 w 11660"/>
                  <a:gd name="T107" fmla="*/ 14 h 9921"/>
                  <a:gd name="T108" fmla="*/ 0 w 11660"/>
                  <a:gd name="T109" fmla="*/ 51 h 9921"/>
                  <a:gd name="T110" fmla="*/ 59 w 11660"/>
                  <a:gd name="T111" fmla="*/ 3 h 99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60"/>
                  <a:gd name="T169" fmla="*/ 0 h 9921"/>
                  <a:gd name="T170" fmla="*/ 11660 w 11660"/>
                  <a:gd name="T171" fmla="*/ 9921 h 992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60" h="9921">
                    <a:moveTo>
                      <a:pt x="11660" y="560"/>
                    </a:moveTo>
                    <a:lnTo>
                      <a:pt x="11628" y="554"/>
                    </a:lnTo>
                    <a:lnTo>
                      <a:pt x="11597" y="546"/>
                    </a:lnTo>
                    <a:lnTo>
                      <a:pt x="11566" y="539"/>
                    </a:lnTo>
                    <a:lnTo>
                      <a:pt x="11537" y="530"/>
                    </a:lnTo>
                    <a:lnTo>
                      <a:pt x="11507" y="521"/>
                    </a:lnTo>
                    <a:lnTo>
                      <a:pt x="11479" y="512"/>
                    </a:lnTo>
                    <a:lnTo>
                      <a:pt x="11452" y="501"/>
                    </a:lnTo>
                    <a:lnTo>
                      <a:pt x="11424" y="490"/>
                    </a:lnTo>
                    <a:lnTo>
                      <a:pt x="11398" y="478"/>
                    </a:lnTo>
                    <a:lnTo>
                      <a:pt x="11373" y="466"/>
                    </a:lnTo>
                    <a:lnTo>
                      <a:pt x="11347" y="451"/>
                    </a:lnTo>
                    <a:lnTo>
                      <a:pt x="11323" y="437"/>
                    </a:lnTo>
                    <a:lnTo>
                      <a:pt x="11300" y="422"/>
                    </a:lnTo>
                    <a:lnTo>
                      <a:pt x="11276" y="407"/>
                    </a:lnTo>
                    <a:lnTo>
                      <a:pt x="11254" y="391"/>
                    </a:lnTo>
                    <a:lnTo>
                      <a:pt x="11232" y="374"/>
                    </a:lnTo>
                    <a:lnTo>
                      <a:pt x="11211" y="355"/>
                    </a:lnTo>
                    <a:lnTo>
                      <a:pt x="11190" y="337"/>
                    </a:lnTo>
                    <a:lnTo>
                      <a:pt x="11171" y="318"/>
                    </a:lnTo>
                    <a:lnTo>
                      <a:pt x="11152" y="298"/>
                    </a:lnTo>
                    <a:lnTo>
                      <a:pt x="11134" y="277"/>
                    </a:lnTo>
                    <a:lnTo>
                      <a:pt x="11115" y="255"/>
                    </a:lnTo>
                    <a:lnTo>
                      <a:pt x="11099" y="233"/>
                    </a:lnTo>
                    <a:lnTo>
                      <a:pt x="11082" y="211"/>
                    </a:lnTo>
                    <a:lnTo>
                      <a:pt x="11067" y="186"/>
                    </a:lnTo>
                    <a:lnTo>
                      <a:pt x="11052" y="162"/>
                    </a:lnTo>
                    <a:lnTo>
                      <a:pt x="11037" y="137"/>
                    </a:lnTo>
                    <a:lnTo>
                      <a:pt x="11023" y="112"/>
                    </a:lnTo>
                    <a:lnTo>
                      <a:pt x="11010" y="84"/>
                    </a:lnTo>
                    <a:lnTo>
                      <a:pt x="10998" y="57"/>
                    </a:lnTo>
                    <a:lnTo>
                      <a:pt x="10987" y="30"/>
                    </a:lnTo>
                    <a:lnTo>
                      <a:pt x="10976" y="0"/>
                    </a:lnTo>
                    <a:lnTo>
                      <a:pt x="5135" y="726"/>
                    </a:lnTo>
                    <a:lnTo>
                      <a:pt x="5105" y="745"/>
                    </a:lnTo>
                    <a:lnTo>
                      <a:pt x="5077" y="766"/>
                    </a:lnTo>
                    <a:lnTo>
                      <a:pt x="5050" y="786"/>
                    </a:lnTo>
                    <a:lnTo>
                      <a:pt x="5025" y="808"/>
                    </a:lnTo>
                    <a:lnTo>
                      <a:pt x="5002" y="831"/>
                    </a:lnTo>
                    <a:lnTo>
                      <a:pt x="4980" y="853"/>
                    </a:lnTo>
                    <a:lnTo>
                      <a:pt x="4961" y="876"/>
                    </a:lnTo>
                    <a:lnTo>
                      <a:pt x="4943" y="901"/>
                    </a:lnTo>
                    <a:lnTo>
                      <a:pt x="4927" y="926"/>
                    </a:lnTo>
                    <a:lnTo>
                      <a:pt x="4913" y="951"/>
                    </a:lnTo>
                    <a:lnTo>
                      <a:pt x="4899" y="977"/>
                    </a:lnTo>
                    <a:lnTo>
                      <a:pt x="4888" y="1005"/>
                    </a:lnTo>
                    <a:lnTo>
                      <a:pt x="4879" y="1032"/>
                    </a:lnTo>
                    <a:lnTo>
                      <a:pt x="4871" y="1060"/>
                    </a:lnTo>
                    <a:lnTo>
                      <a:pt x="4865" y="1090"/>
                    </a:lnTo>
                    <a:lnTo>
                      <a:pt x="4860" y="1119"/>
                    </a:lnTo>
                    <a:lnTo>
                      <a:pt x="4818" y="1203"/>
                    </a:lnTo>
                    <a:lnTo>
                      <a:pt x="4779" y="1280"/>
                    </a:lnTo>
                    <a:lnTo>
                      <a:pt x="4759" y="1316"/>
                    </a:lnTo>
                    <a:lnTo>
                      <a:pt x="4741" y="1350"/>
                    </a:lnTo>
                    <a:lnTo>
                      <a:pt x="4721" y="1382"/>
                    </a:lnTo>
                    <a:lnTo>
                      <a:pt x="4704" y="1412"/>
                    </a:lnTo>
                    <a:lnTo>
                      <a:pt x="4686" y="1442"/>
                    </a:lnTo>
                    <a:lnTo>
                      <a:pt x="4669" y="1468"/>
                    </a:lnTo>
                    <a:lnTo>
                      <a:pt x="4651" y="1493"/>
                    </a:lnTo>
                    <a:lnTo>
                      <a:pt x="4634" y="1516"/>
                    </a:lnTo>
                    <a:lnTo>
                      <a:pt x="4618" y="1538"/>
                    </a:lnTo>
                    <a:lnTo>
                      <a:pt x="4602" y="1557"/>
                    </a:lnTo>
                    <a:lnTo>
                      <a:pt x="4586" y="1574"/>
                    </a:lnTo>
                    <a:lnTo>
                      <a:pt x="4570" y="1590"/>
                    </a:lnTo>
                    <a:lnTo>
                      <a:pt x="4558" y="1617"/>
                    </a:lnTo>
                    <a:lnTo>
                      <a:pt x="4546" y="1641"/>
                    </a:lnTo>
                    <a:lnTo>
                      <a:pt x="4533" y="1663"/>
                    </a:lnTo>
                    <a:lnTo>
                      <a:pt x="4521" y="1684"/>
                    </a:lnTo>
                    <a:lnTo>
                      <a:pt x="4507" y="1704"/>
                    </a:lnTo>
                    <a:lnTo>
                      <a:pt x="4493" y="1721"/>
                    </a:lnTo>
                    <a:lnTo>
                      <a:pt x="4478" y="1737"/>
                    </a:lnTo>
                    <a:lnTo>
                      <a:pt x="4464" y="1750"/>
                    </a:lnTo>
                    <a:lnTo>
                      <a:pt x="4449" y="1763"/>
                    </a:lnTo>
                    <a:lnTo>
                      <a:pt x="4433" y="1773"/>
                    </a:lnTo>
                    <a:lnTo>
                      <a:pt x="4417" y="1783"/>
                    </a:lnTo>
                    <a:lnTo>
                      <a:pt x="4399" y="1790"/>
                    </a:lnTo>
                    <a:lnTo>
                      <a:pt x="4382" y="1796"/>
                    </a:lnTo>
                    <a:lnTo>
                      <a:pt x="4364" y="1800"/>
                    </a:lnTo>
                    <a:lnTo>
                      <a:pt x="4346" y="1802"/>
                    </a:lnTo>
                    <a:lnTo>
                      <a:pt x="4326" y="1803"/>
                    </a:lnTo>
                    <a:lnTo>
                      <a:pt x="942" y="2273"/>
                    </a:lnTo>
                    <a:lnTo>
                      <a:pt x="896" y="2327"/>
                    </a:lnTo>
                    <a:lnTo>
                      <a:pt x="849" y="2377"/>
                    </a:lnTo>
                    <a:lnTo>
                      <a:pt x="803" y="2424"/>
                    </a:lnTo>
                    <a:lnTo>
                      <a:pt x="759" y="2467"/>
                    </a:lnTo>
                    <a:lnTo>
                      <a:pt x="737" y="2487"/>
                    </a:lnTo>
                    <a:lnTo>
                      <a:pt x="715" y="2507"/>
                    </a:lnTo>
                    <a:lnTo>
                      <a:pt x="693" y="2525"/>
                    </a:lnTo>
                    <a:lnTo>
                      <a:pt x="672" y="2542"/>
                    </a:lnTo>
                    <a:lnTo>
                      <a:pt x="651" y="2559"/>
                    </a:lnTo>
                    <a:lnTo>
                      <a:pt x="630" y="2575"/>
                    </a:lnTo>
                    <a:lnTo>
                      <a:pt x="609" y="2591"/>
                    </a:lnTo>
                    <a:lnTo>
                      <a:pt x="589" y="2604"/>
                    </a:lnTo>
                    <a:lnTo>
                      <a:pt x="569" y="2618"/>
                    </a:lnTo>
                    <a:lnTo>
                      <a:pt x="548" y="2630"/>
                    </a:lnTo>
                    <a:lnTo>
                      <a:pt x="528" y="2641"/>
                    </a:lnTo>
                    <a:lnTo>
                      <a:pt x="509" y="2652"/>
                    </a:lnTo>
                    <a:lnTo>
                      <a:pt x="490" y="2662"/>
                    </a:lnTo>
                    <a:lnTo>
                      <a:pt x="470" y="2672"/>
                    </a:lnTo>
                    <a:lnTo>
                      <a:pt x="451" y="2680"/>
                    </a:lnTo>
                    <a:lnTo>
                      <a:pt x="432" y="2687"/>
                    </a:lnTo>
                    <a:lnTo>
                      <a:pt x="414" y="2693"/>
                    </a:lnTo>
                    <a:lnTo>
                      <a:pt x="395" y="2699"/>
                    </a:lnTo>
                    <a:lnTo>
                      <a:pt x="377" y="2703"/>
                    </a:lnTo>
                    <a:lnTo>
                      <a:pt x="359" y="2707"/>
                    </a:lnTo>
                    <a:lnTo>
                      <a:pt x="342" y="2710"/>
                    </a:lnTo>
                    <a:lnTo>
                      <a:pt x="324" y="2712"/>
                    </a:lnTo>
                    <a:lnTo>
                      <a:pt x="306" y="2713"/>
                    </a:lnTo>
                    <a:lnTo>
                      <a:pt x="289" y="2714"/>
                    </a:lnTo>
                    <a:lnTo>
                      <a:pt x="0" y="9921"/>
                    </a:lnTo>
                    <a:lnTo>
                      <a:pt x="11266" y="7736"/>
                    </a:lnTo>
                    <a:lnTo>
                      <a:pt x="11660" y="560"/>
                    </a:lnTo>
                  </a:path>
                </a:pathLst>
              </a:custGeom>
              <a:solidFill>
                <a:schemeClr val="tx2">
                  <a:lumMod val="60000"/>
                  <a:lumOff val="40000"/>
                </a:schemeClr>
              </a:solidFill>
              <a:ln w="3175">
                <a:noFill/>
                <a:prstDash val="solid"/>
                <a:round/>
                <a:headEnd/>
                <a:tailEnd/>
              </a:ln>
            </p:spPr>
            <p:txBody>
              <a:bodyPr/>
              <a:lstStyle/>
              <a:p>
                <a:endParaRPr lang="en-GB"/>
              </a:p>
            </p:txBody>
          </p:sp>
        </p:grpSp>
      </p:grpSp>
      <p:grpSp>
        <p:nvGrpSpPr>
          <p:cNvPr id="77" name="Group 76"/>
          <p:cNvGrpSpPr/>
          <p:nvPr/>
        </p:nvGrpSpPr>
        <p:grpSpPr>
          <a:xfrm>
            <a:off x="2242287" y="6345454"/>
            <a:ext cx="1189864" cy="1189864"/>
            <a:chOff x="9617176" y="4690711"/>
            <a:chExt cx="612000" cy="612000"/>
          </a:xfrm>
        </p:grpSpPr>
        <p:sp>
          <p:nvSpPr>
            <p:cNvPr id="78" name="Oval 77"/>
            <p:cNvSpPr/>
            <p:nvPr/>
          </p:nvSpPr>
          <p:spPr bwMode="ltGray">
            <a:xfrm>
              <a:off x="9617176" y="4690711"/>
              <a:ext cx="612000" cy="612000"/>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79" name="Freeform 4851"/>
            <p:cNvSpPr>
              <a:spLocks noEditPoints="1"/>
            </p:cNvSpPr>
            <p:nvPr/>
          </p:nvSpPr>
          <p:spPr bwMode="auto">
            <a:xfrm>
              <a:off x="9703458" y="4818431"/>
              <a:ext cx="417436" cy="440626"/>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0" name="Content Placeholder 2"/>
          <p:cNvSpPr txBox="1">
            <a:spLocks/>
          </p:cNvSpPr>
          <p:nvPr/>
        </p:nvSpPr>
        <p:spPr>
          <a:xfrm>
            <a:off x="12192001" y="3504859"/>
            <a:ext cx="11371262" cy="523220"/>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3400" b="1" dirty="0">
                <a:solidFill>
                  <a:schemeClr val="tx1"/>
                </a:solidFill>
                <a:latin typeface="+mj-lt"/>
                <a:ea typeface="Helvetica Neue" charset="0"/>
                <a:cs typeface="Helvetica Neue" charset="0"/>
              </a:rPr>
              <a:t>Adoption Barriers</a:t>
            </a:r>
          </a:p>
        </p:txBody>
      </p:sp>
      <p:grpSp>
        <p:nvGrpSpPr>
          <p:cNvPr id="5" name="Group 4"/>
          <p:cNvGrpSpPr/>
          <p:nvPr/>
        </p:nvGrpSpPr>
        <p:grpSpPr>
          <a:xfrm>
            <a:off x="12192168" y="4614926"/>
            <a:ext cx="11371094" cy="7756461"/>
            <a:chOff x="12192168" y="4614926"/>
            <a:chExt cx="11371094" cy="7756461"/>
          </a:xfrm>
        </p:grpSpPr>
        <p:grpSp>
          <p:nvGrpSpPr>
            <p:cNvPr id="8" name="Group 7"/>
            <p:cNvGrpSpPr/>
            <p:nvPr/>
          </p:nvGrpSpPr>
          <p:grpSpPr>
            <a:xfrm>
              <a:off x="13117768" y="8079203"/>
              <a:ext cx="9529061" cy="1357507"/>
              <a:chOff x="13560222" y="7079078"/>
              <a:chExt cx="9529061" cy="1357507"/>
            </a:xfrm>
          </p:grpSpPr>
          <p:sp>
            <p:nvSpPr>
              <p:cNvPr id="93" name="Freeform 92"/>
              <p:cNvSpPr/>
              <p:nvPr/>
            </p:nvSpPr>
            <p:spPr bwMode="ltGray">
              <a:xfrm>
                <a:off x="13560222" y="7101332"/>
                <a:ext cx="2545022" cy="1335253"/>
              </a:xfrm>
              <a:custGeom>
                <a:avLst/>
                <a:gdLst>
                  <a:gd name="connsiteX0" fmla="*/ 1272511 w 2545022"/>
                  <a:gd name="connsiteY0" fmla="*/ 0 h 1335253"/>
                  <a:gd name="connsiteX1" fmla="*/ 2545022 w 2545022"/>
                  <a:gd name="connsiteY1" fmla="*/ 1272511 h 1335253"/>
                  <a:gd name="connsiteX2" fmla="*/ 2541854 w 2545022"/>
                  <a:gd name="connsiteY2" fmla="*/ 1335253 h 1335253"/>
                  <a:gd name="connsiteX3" fmla="*/ 3168 w 2545022"/>
                  <a:gd name="connsiteY3" fmla="*/ 1335253 h 1335253"/>
                  <a:gd name="connsiteX4" fmla="*/ 0 w 2545022"/>
                  <a:gd name="connsiteY4" fmla="*/ 1272511 h 1335253"/>
                  <a:gd name="connsiteX5" fmla="*/ 1272511 w 2545022"/>
                  <a:gd name="connsiteY5" fmla="*/ 0 h 133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5022" h="1335253">
                    <a:moveTo>
                      <a:pt x="1272511" y="0"/>
                    </a:moveTo>
                    <a:cubicBezTo>
                      <a:pt x="1975299" y="0"/>
                      <a:pt x="2545022" y="569723"/>
                      <a:pt x="2545022" y="1272511"/>
                    </a:cubicBezTo>
                    <a:lnTo>
                      <a:pt x="2541854" y="1335253"/>
                    </a:lnTo>
                    <a:lnTo>
                      <a:pt x="3168" y="1335253"/>
                    </a:lnTo>
                    <a:lnTo>
                      <a:pt x="0" y="1272511"/>
                    </a:lnTo>
                    <a:cubicBezTo>
                      <a:pt x="0" y="569723"/>
                      <a:pt x="569723" y="0"/>
                      <a:pt x="1272511"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94" name="Freeform 93"/>
              <p:cNvSpPr/>
              <p:nvPr/>
            </p:nvSpPr>
            <p:spPr bwMode="ltGray">
              <a:xfrm>
                <a:off x="15888235" y="7091069"/>
                <a:ext cx="2545022" cy="1335253"/>
              </a:xfrm>
              <a:custGeom>
                <a:avLst/>
                <a:gdLst>
                  <a:gd name="connsiteX0" fmla="*/ 1272511 w 2545022"/>
                  <a:gd name="connsiteY0" fmla="*/ 0 h 1335253"/>
                  <a:gd name="connsiteX1" fmla="*/ 2545022 w 2545022"/>
                  <a:gd name="connsiteY1" fmla="*/ 1272511 h 1335253"/>
                  <a:gd name="connsiteX2" fmla="*/ 2541854 w 2545022"/>
                  <a:gd name="connsiteY2" fmla="*/ 1335253 h 1335253"/>
                  <a:gd name="connsiteX3" fmla="*/ 3168 w 2545022"/>
                  <a:gd name="connsiteY3" fmla="*/ 1335253 h 1335253"/>
                  <a:gd name="connsiteX4" fmla="*/ 0 w 2545022"/>
                  <a:gd name="connsiteY4" fmla="*/ 1272511 h 1335253"/>
                  <a:gd name="connsiteX5" fmla="*/ 1272511 w 2545022"/>
                  <a:gd name="connsiteY5" fmla="*/ 0 h 133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5022" h="1335253">
                    <a:moveTo>
                      <a:pt x="1272511" y="0"/>
                    </a:moveTo>
                    <a:cubicBezTo>
                      <a:pt x="1975299" y="0"/>
                      <a:pt x="2545022" y="569723"/>
                      <a:pt x="2545022" y="1272511"/>
                    </a:cubicBezTo>
                    <a:lnTo>
                      <a:pt x="2541854" y="1335253"/>
                    </a:lnTo>
                    <a:lnTo>
                      <a:pt x="3168" y="1335253"/>
                    </a:lnTo>
                    <a:lnTo>
                      <a:pt x="0" y="1272511"/>
                    </a:lnTo>
                    <a:cubicBezTo>
                      <a:pt x="0" y="569723"/>
                      <a:pt x="569723" y="0"/>
                      <a:pt x="1272511"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95" name="Freeform 94"/>
              <p:cNvSpPr/>
              <p:nvPr/>
            </p:nvSpPr>
            <p:spPr bwMode="ltGray">
              <a:xfrm>
                <a:off x="18216248" y="7091069"/>
                <a:ext cx="2545022" cy="1335253"/>
              </a:xfrm>
              <a:custGeom>
                <a:avLst/>
                <a:gdLst>
                  <a:gd name="connsiteX0" fmla="*/ 1272511 w 2545022"/>
                  <a:gd name="connsiteY0" fmla="*/ 0 h 1335253"/>
                  <a:gd name="connsiteX1" fmla="*/ 2545022 w 2545022"/>
                  <a:gd name="connsiteY1" fmla="*/ 1272511 h 1335253"/>
                  <a:gd name="connsiteX2" fmla="*/ 2541854 w 2545022"/>
                  <a:gd name="connsiteY2" fmla="*/ 1335253 h 1335253"/>
                  <a:gd name="connsiteX3" fmla="*/ 3168 w 2545022"/>
                  <a:gd name="connsiteY3" fmla="*/ 1335253 h 1335253"/>
                  <a:gd name="connsiteX4" fmla="*/ 0 w 2545022"/>
                  <a:gd name="connsiteY4" fmla="*/ 1272511 h 1335253"/>
                  <a:gd name="connsiteX5" fmla="*/ 1272511 w 2545022"/>
                  <a:gd name="connsiteY5" fmla="*/ 0 h 133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5022" h="1335253">
                    <a:moveTo>
                      <a:pt x="1272511" y="0"/>
                    </a:moveTo>
                    <a:cubicBezTo>
                      <a:pt x="1975299" y="0"/>
                      <a:pt x="2545022" y="569723"/>
                      <a:pt x="2545022" y="1272511"/>
                    </a:cubicBezTo>
                    <a:lnTo>
                      <a:pt x="2541854" y="1335253"/>
                    </a:lnTo>
                    <a:lnTo>
                      <a:pt x="3168" y="1335253"/>
                    </a:lnTo>
                    <a:lnTo>
                      <a:pt x="0" y="1272511"/>
                    </a:lnTo>
                    <a:cubicBezTo>
                      <a:pt x="0" y="569723"/>
                      <a:pt x="569723" y="0"/>
                      <a:pt x="1272511"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96" name="Freeform 95"/>
              <p:cNvSpPr/>
              <p:nvPr/>
            </p:nvSpPr>
            <p:spPr bwMode="ltGray">
              <a:xfrm>
                <a:off x="20544261" y="7091069"/>
                <a:ext cx="2545022" cy="1335253"/>
              </a:xfrm>
              <a:custGeom>
                <a:avLst/>
                <a:gdLst>
                  <a:gd name="connsiteX0" fmla="*/ 1272511 w 2545022"/>
                  <a:gd name="connsiteY0" fmla="*/ 0 h 1335253"/>
                  <a:gd name="connsiteX1" fmla="*/ 2545022 w 2545022"/>
                  <a:gd name="connsiteY1" fmla="*/ 1272511 h 1335253"/>
                  <a:gd name="connsiteX2" fmla="*/ 2541854 w 2545022"/>
                  <a:gd name="connsiteY2" fmla="*/ 1335253 h 1335253"/>
                  <a:gd name="connsiteX3" fmla="*/ 3168 w 2545022"/>
                  <a:gd name="connsiteY3" fmla="*/ 1335253 h 1335253"/>
                  <a:gd name="connsiteX4" fmla="*/ 0 w 2545022"/>
                  <a:gd name="connsiteY4" fmla="*/ 1272511 h 1335253"/>
                  <a:gd name="connsiteX5" fmla="*/ 1272511 w 2545022"/>
                  <a:gd name="connsiteY5" fmla="*/ 0 h 133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5022" h="1335253">
                    <a:moveTo>
                      <a:pt x="1272511" y="0"/>
                    </a:moveTo>
                    <a:cubicBezTo>
                      <a:pt x="1975299" y="0"/>
                      <a:pt x="2545022" y="569723"/>
                      <a:pt x="2545022" y="1272511"/>
                    </a:cubicBezTo>
                    <a:lnTo>
                      <a:pt x="2541854" y="1335253"/>
                    </a:lnTo>
                    <a:lnTo>
                      <a:pt x="3168" y="1335253"/>
                    </a:lnTo>
                    <a:lnTo>
                      <a:pt x="0" y="1272511"/>
                    </a:lnTo>
                    <a:cubicBezTo>
                      <a:pt x="0" y="569723"/>
                      <a:pt x="569723" y="0"/>
                      <a:pt x="1272511"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97" name="Content Placeholder 2"/>
              <p:cNvSpPr txBox="1">
                <a:spLocks/>
              </p:cNvSpPr>
              <p:nvPr/>
            </p:nvSpPr>
            <p:spPr>
              <a:xfrm>
                <a:off x="14580909" y="7164432"/>
                <a:ext cx="716601" cy="1107996"/>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7200" b="1" dirty="0" smtClean="0">
                    <a:solidFill>
                      <a:schemeClr val="bg1"/>
                    </a:solidFill>
                    <a:latin typeface="Georgia" panose="02040502050405020303" pitchFamily="18" charset="0"/>
                    <a:ea typeface="Helvetica Neue" charset="0"/>
                    <a:cs typeface="Helvetica Neue" charset="0"/>
                  </a:rPr>
                  <a:t>1</a:t>
                </a:r>
                <a:endParaRPr lang="es-ES" sz="7200" b="1" dirty="0">
                  <a:solidFill>
                    <a:schemeClr val="bg1"/>
                  </a:solidFill>
                  <a:latin typeface="Georgia" panose="02040502050405020303" pitchFamily="18" charset="0"/>
                  <a:ea typeface="Helvetica Neue" charset="0"/>
                  <a:cs typeface="Helvetica Neue" charset="0"/>
                </a:endParaRPr>
              </a:p>
            </p:txBody>
          </p:sp>
          <p:sp>
            <p:nvSpPr>
              <p:cNvPr id="98" name="Content Placeholder 2"/>
              <p:cNvSpPr txBox="1">
                <a:spLocks/>
              </p:cNvSpPr>
              <p:nvPr/>
            </p:nvSpPr>
            <p:spPr>
              <a:xfrm>
                <a:off x="16945070" y="7196717"/>
                <a:ext cx="716601" cy="1107996"/>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7200" b="1" dirty="0" smtClean="0">
                    <a:solidFill>
                      <a:schemeClr val="bg1"/>
                    </a:solidFill>
                    <a:latin typeface="Georgia" panose="02040502050405020303" pitchFamily="18" charset="0"/>
                    <a:ea typeface="Helvetica Neue" charset="0"/>
                    <a:cs typeface="Helvetica Neue" charset="0"/>
                  </a:rPr>
                  <a:t>2</a:t>
                </a:r>
                <a:endParaRPr lang="es-ES" sz="7200" b="1" dirty="0">
                  <a:solidFill>
                    <a:schemeClr val="bg1"/>
                  </a:solidFill>
                  <a:latin typeface="Georgia" panose="02040502050405020303" pitchFamily="18" charset="0"/>
                  <a:ea typeface="Helvetica Neue" charset="0"/>
                  <a:cs typeface="Helvetica Neue" charset="0"/>
                </a:endParaRPr>
              </a:p>
            </p:txBody>
          </p:sp>
          <p:sp>
            <p:nvSpPr>
              <p:cNvPr id="99" name="Content Placeholder 2"/>
              <p:cNvSpPr txBox="1">
                <a:spLocks/>
              </p:cNvSpPr>
              <p:nvPr/>
            </p:nvSpPr>
            <p:spPr>
              <a:xfrm>
                <a:off x="19179548" y="7103647"/>
                <a:ext cx="716601" cy="1107996"/>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7200" b="1" dirty="0" smtClean="0">
                    <a:solidFill>
                      <a:schemeClr val="bg1"/>
                    </a:solidFill>
                    <a:latin typeface="Georgia" panose="02040502050405020303" pitchFamily="18" charset="0"/>
                    <a:ea typeface="Helvetica Neue" charset="0"/>
                    <a:cs typeface="Helvetica Neue" charset="0"/>
                  </a:rPr>
                  <a:t>3</a:t>
                </a:r>
                <a:endParaRPr lang="es-ES" sz="7200" b="1" dirty="0">
                  <a:solidFill>
                    <a:schemeClr val="bg1"/>
                  </a:solidFill>
                  <a:latin typeface="Georgia" panose="02040502050405020303" pitchFamily="18" charset="0"/>
                  <a:ea typeface="Helvetica Neue" charset="0"/>
                  <a:cs typeface="Helvetica Neue" charset="0"/>
                </a:endParaRPr>
              </a:p>
            </p:txBody>
          </p:sp>
          <p:sp>
            <p:nvSpPr>
              <p:cNvPr id="100" name="Content Placeholder 2"/>
              <p:cNvSpPr txBox="1">
                <a:spLocks/>
              </p:cNvSpPr>
              <p:nvPr/>
            </p:nvSpPr>
            <p:spPr>
              <a:xfrm>
                <a:off x="21507561" y="7079078"/>
                <a:ext cx="716601" cy="1107996"/>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7200" b="1" dirty="0" smtClean="0">
                    <a:solidFill>
                      <a:schemeClr val="bg1"/>
                    </a:solidFill>
                    <a:latin typeface="Georgia" panose="02040502050405020303" pitchFamily="18" charset="0"/>
                    <a:ea typeface="Helvetica Neue" charset="0"/>
                    <a:cs typeface="Helvetica Neue" charset="0"/>
                  </a:rPr>
                  <a:t>4</a:t>
                </a:r>
                <a:endParaRPr lang="es-ES" sz="7200" b="1" dirty="0">
                  <a:solidFill>
                    <a:schemeClr val="bg1"/>
                  </a:solidFill>
                  <a:latin typeface="Georgia" panose="02040502050405020303" pitchFamily="18" charset="0"/>
                  <a:ea typeface="Helvetica Neue" charset="0"/>
                  <a:cs typeface="Helvetica Neue" charset="0"/>
                </a:endParaRPr>
              </a:p>
            </p:txBody>
          </p:sp>
        </p:grpSp>
        <p:grpSp>
          <p:nvGrpSpPr>
            <p:cNvPr id="2" name="Group 1"/>
            <p:cNvGrpSpPr/>
            <p:nvPr/>
          </p:nvGrpSpPr>
          <p:grpSpPr>
            <a:xfrm>
              <a:off x="12192168" y="4614926"/>
              <a:ext cx="11371094" cy="7756461"/>
              <a:chOff x="12192168" y="4614926"/>
              <a:chExt cx="11371094" cy="7756461"/>
            </a:xfrm>
          </p:grpSpPr>
          <p:grpSp>
            <p:nvGrpSpPr>
              <p:cNvPr id="128" name="Group 127"/>
              <p:cNvGrpSpPr/>
              <p:nvPr/>
            </p:nvGrpSpPr>
            <p:grpSpPr>
              <a:xfrm>
                <a:off x="12192168" y="7406174"/>
                <a:ext cx="11371094" cy="2053928"/>
                <a:chOff x="12192168" y="6406049"/>
                <a:chExt cx="11371094" cy="2053928"/>
              </a:xfrm>
            </p:grpSpPr>
            <p:sp>
              <p:nvSpPr>
                <p:cNvPr id="115" name="Freeform 114"/>
                <p:cNvSpPr/>
                <p:nvPr/>
              </p:nvSpPr>
              <p:spPr bwMode="ltGray">
                <a:xfrm>
                  <a:off x="12463456" y="6406049"/>
                  <a:ext cx="3378706" cy="1999580"/>
                </a:xfrm>
                <a:custGeom>
                  <a:avLst/>
                  <a:gdLst>
                    <a:gd name="connsiteX0" fmla="*/ 1905621 w 3378706"/>
                    <a:gd name="connsiteY0" fmla="*/ 0 h 1999580"/>
                    <a:gd name="connsiteX1" fmla="*/ 3376092 w 3378706"/>
                    <a:gd name="connsiteY1" fmla="*/ 693470 h 1999580"/>
                    <a:gd name="connsiteX2" fmla="*/ 3378706 w 3378706"/>
                    <a:gd name="connsiteY2" fmla="*/ 696967 h 1999580"/>
                    <a:gd name="connsiteX3" fmla="*/ 3097193 w 3378706"/>
                    <a:gd name="connsiteY3" fmla="*/ 952888 h 1999580"/>
                    <a:gd name="connsiteX4" fmla="*/ 3024177 w 3378706"/>
                    <a:gd name="connsiteY4" fmla="*/ 872551 h 1999580"/>
                    <a:gd name="connsiteX5" fmla="*/ 1924671 w 3378706"/>
                    <a:gd name="connsiteY5" fmla="*/ 417120 h 1999580"/>
                    <a:gd name="connsiteX6" fmla="*/ 369736 w 3378706"/>
                    <a:gd name="connsiteY6" fmla="*/ 1972056 h 1999580"/>
                    <a:gd name="connsiteX7" fmla="*/ 371126 w 3378706"/>
                    <a:gd name="connsiteY7" fmla="*/ 1999580 h 1999580"/>
                    <a:gd name="connsiteX8" fmla="*/ 4744 w 3378706"/>
                    <a:gd name="connsiteY8" fmla="*/ 1999580 h 1999580"/>
                    <a:gd name="connsiteX9" fmla="*/ 0 w 3378706"/>
                    <a:gd name="connsiteY9" fmla="*/ 1905622 h 1999580"/>
                    <a:gd name="connsiteX10" fmla="*/ 1905621 w 3378706"/>
                    <a:gd name="connsiteY10" fmla="*/ 0 h 19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8706" h="1999580">
                      <a:moveTo>
                        <a:pt x="1905621" y="0"/>
                      </a:moveTo>
                      <a:cubicBezTo>
                        <a:pt x="2497622" y="0"/>
                        <a:pt x="3026573" y="269951"/>
                        <a:pt x="3376092" y="693470"/>
                      </a:cubicBezTo>
                      <a:lnTo>
                        <a:pt x="3378706" y="696967"/>
                      </a:lnTo>
                      <a:lnTo>
                        <a:pt x="3097193" y="952888"/>
                      </a:lnTo>
                      <a:lnTo>
                        <a:pt x="3024177" y="872551"/>
                      </a:lnTo>
                      <a:cubicBezTo>
                        <a:pt x="2742789" y="591163"/>
                        <a:pt x="2354055" y="417120"/>
                        <a:pt x="1924671" y="417120"/>
                      </a:cubicBezTo>
                      <a:cubicBezTo>
                        <a:pt x="1065905" y="417120"/>
                        <a:pt x="369736" y="1113289"/>
                        <a:pt x="369736" y="1972056"/>
                      </a:cubicBezTo>
                      <a:lnTo>
                        <a:pt x="371126" y="1999580"/>
                      </a:lnTo>
                      <a:lnTo>
                        <a:pt x="4744" y="1999580"/>
                      </a:lnTo>
                      <a:lnTo>
                        <a:pt x="0" y="1905622"/>
                      </a:lnTo>
                      <a:cubicBezTo>
                        <a:pt x="0" y="853177"/>
                        <a:pt x="853176" y="0"/>
                        <a:pt x="1905621"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122" name="Freeform 121"/>
                <p:cNvSpPr/>
                <p:nvPr/>
              </p:nvSpPr>
              <p:spPr bwMode="ltGray">
                <a:xfrm>
                  <a:off x="15255014" y="6406049"/>
                  <a:ext cx="2920042" cy="948586"/>
                </a:xfrm>
                <a:custGeom>
                  <a:avLst/>
                  <a:gdLst>
                    <a:gd name="connsiteX0" fmla="*/ 1452245 w 2920042"/>
                    <a:gd name="connsiteY0" fmla="*/ 0 h 948586"/>
                    <a:gd name="connsiteX1" fmla="*/ 2799722 w 2920042"/>
                    <a:gd name="connsiteY1" fmla="*/ 558144 h 948586"/>
                    <a:gd name="connsiteX2" fmla="*/ 2920042 w 2920042"/>
                    <a:gd name="connsiteY2" fmla="*/ 690529 h 948586"/>
                    <a:gd name="connsiteX3" fmla="*/ 2899316 w 2920042"/>
                    <a:gd name="connsiteY3" fmla="*/ 705582 h 948586"/>
                    <a:gd name="connsiteX4" fmla="*/ 2651516 w 2920042"/>
                    <a:gd name="connsiteY4" fmla="*/ 918406 h 948586"/>
                    <a:gd name="connsiteX5" fmla="*/ 2631224 w 2920042"/>
                    <a:gd name="connsiteY5" fmla="*/ 939034 h 948586"/>
                    <a:gd name="connsiteX6" fmla="*/ 2570800 w 2920042"/>
                    <a:gd name="connsiteY6" fmla="*/ 872551 h 948586"/>
                    <a:gd name="connsiteX7" fmla="*/ 1471295 w 2920042"/>
                    <a:gd name="connsiteY7" fmla="*/ 417120 h 948586"/>
                    <a:gd name="connsiteX8" fmla="*/ 371790 w 2920042"/>
                    <a:gd name="connsiteY8" fmla="*/ 872551 h 948586"/>
                    <a:gd name="connsiteX9" fmla="*/ 302684 w 2920042"/>
                    <a:gd name="connsiteY9" fmla="*/ 948586 h 948586"/>
                    <a:gd name="connsiteX10" fmla="*/ 0 w 2920042"/>
                    <a:gd name="connsiteY10" fmla="*/ 673418 h 948586"/>
                    <a:gd name="connsiteX11" fmla="*/ 104768 w 2920042"/>
                    <a:gd name="connsiteY11" fmla="*/ 558144 h 948586"/>
                    <a:gd name="connsiteX12" fmla="*/ 1452245 w 2920042"/>
                    <a:gd name="connsiteY12" fmla="*/ 0 h 9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0042" h="948586">
                      <a:moveTo>
                        <a:pt x="1452245" y="0"/>
                      </a:moveTo>
                      <a:cubicBezTo>
                        <a:pt x="1978468" y="0"/>
                        <a:pt x="2454872" y="213295"/>
                        <a:pt x="2799722" y="558144"/>
                      </a:cubicBezTo>
                      <a:lnTo>
                        <a:pt x="2920042" y="690529"/>
                      </a:lnTo>
                      <a:lnTo>
                        <a:pt x="2899316" y="705582"/>
                      </a:lnTo>
                      <a:cubicBezTo>
                        <a:pt x="2812996" y="769082"/>
                        <a:pt x="2749000" y="821420"/>
                        <a:pt x="2651516" y="918406"/>
                      </a:cubicBezTo>
                      <a:lnTo>
                        <a:pt x="2631224" y="939034"/>
                      </a:lnTo>
                      <a:lnTo>
                        <a:pt x="2570800" y="872551"/>
                      </a:lnTo>
                      <a:cubicBezTo>
                        <a:pt x="2289412" y="591163"/>
                        <a:pt x="1900678" y="417120"/>
                        <a:pt x="1471295" y="417120"/>
                      </a:cubicBezTo>
                      <a:cubicBezTo>
                        <a:pt x="1041912" y="417120"/>
                        <a:pt x="653178" y="591163"/>
                        <a:pt x="371790" y="872551"/>
                      </a:cubicBezTo>
                      <a:lnTo>
                        <a:pt x="302684" y="948586"/>
                      </a:lnTo>
                      <a:lnTo>
                        <a:pt x="0" y="673418"/>
                      </a:lnTo>
                      <a:lnTo>
                        <a:pt x="104768" y="558144"/>
                      </a:lnTo>
                      <a:cubicBezTo>
                        <a:pt x="449617" y="213295"/>
                        <a:pt x="926023" y="0"/>
                        <a:pt x="1452245"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126" name="Freeform 125"/>
                <p:cNvSpPr/>
                <p:nvPr/>
              </p:nvSpPr>
              <p:spPr bwMode="ltGray">
                <a:xfrm>
                  <a:off x="17582534" y="6406049"/>
                  <a:ext cx="2912662" cy="942462"/>
                </a:xfrm>
                <a:custGeom>
                  <a:avLst/>
                  <a:gdLst>
                    <a:gd name="connsiteX0" fmla="*/ 1452738 w 2912662"/>
                    <a:gd name="connsiteY0" fmla="*/ 0 h 942462"/>
                    <a:gd name="connsiteX1" fmla="*/ 2800216 w 2912662"/>
                    <a:gd name="connsiteY1" fmla="*/ 558144 h 942462"/>
                    <a:gd name="connsiteX2" fmla="*/ 2912662 w 2912662"/>
                    <a:gd name="connsiteY2" fmla="*/ 681866 h 942462"/>
                    <a:gd name="connsiteX3" fmla="*/ 2897494 w 2912662"/>
                    <a:gd name="connsiteY3" fmla="*/ 692882 h 942462"/>
                    <a:gd name="connsiteX4" fmla="*/ 2649694 w 2912662"/>
                    <a:gd name="connsiteY4" fmla="*/ 905706 h 942462"/>
                    <a:gd name="connsiteX5" fmla="*/ 2624606 w 2912662"/>
                    <a:gd name="connsiteY5" fmla="*/ 931209 h 942462"/>
                    <a:gd name="connsiteX6" fmla="*/ 2571294 w 2912662"/>
                    <a:gd name="connsiteY6" fmla="*/ 872551 h 942462"/>
                    <a:gd name="connsiteX7" fmla="*/ 1471788 w 2912662"/>
                    <a:gd name="connsiteY7" fmla="*/ 417120 h 942462"/>
                    <a:gd name="connsiteX8" fmla="*/ 372284 w 2912662"/>
                    <a:gd name="connsiteY8" fmla="*/ 872551 h 942462"/>
                    <a:gd name="connsiteX9" fmla="*/ 308744 w 2912662"/>
                    <a:gd name="connsiteY9" fmla="*/ 942462 h 942462"/>
                    <a:gd name="connsiteX10" fmla="*/ 269424 w 2912662"/>
                    <a:gd name="connsiteY10" fmla="*/ 902491 h 942462"/>
                    <a:gd name="connsiteX11" fmla="*/ 21626 w 2912662"/>
                    <a:gd name="connsiteY11" fmla="*/ 689667 h 942462"/>
                    <a:gd name="connsiteX12" fmla="*/ 0 w 2912662"/>
                    <a:gd name="connsiteY12" fmla="*/ 673961 h 942462"/>
                    <a:gd name="connsiteX13" fmla="*/ 105262 w 2912662"/>
                    <a:gd name="connsiteY13" fmla="*/ 558144 h 942462"/>
                    <a:gd name="connsiteX14" fmla="*/ 1452738 w 2912662"/>
                    <a:gd name="connsiteY14" fmla="*/ 0 h 94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2662" h="942462">
                      <a:moveTo>
                        <a:pt x="1452738" y="0"/>
                      </a:moveTo>
                      <a:cubicBezTo>
                        <a:pt x="1978962" y="0"/>
                        <a:pt x="2455366" y="213295"/>
                        <a:pt x="2800216" y="558144"/>
                      </a:cubicBezTo>
                      <a:lnTo>
                        <a:pt x="2912662" y="681866"/>
                      </a:lnTo>
                      <a:lnTo>
                        <a:pt x="2897494" y="692882"/>
                      </a:lnTo>
                      <a:cubicBezTo>
                        <a:pt x="2811172" y="756382"/>
                        <a:pt x="2747176" y="808720"/>
                        <a:pt x="2649694" y="905706"/>
                      </a:cubicBezTo>
                      <a:lnTo>
                        <a:pt x="2624606" y="931209"/>
                      </a:lnTo>
                      <a:lnTo>
                        <a:pt x="2571294" y="872551"/>
                      </a:lnTo>
                      <a:cubicBezTo>
                        <a:pt x="2289906" y="591163"/>
                        <a:pt x="1901172" y="417120"/>
                        <a:pt x="1471788" y="417120"/>
                      </a:cubicBezTo>
                      <a:cubicBezTo>
                        <a:pt x="1042406" y="417120"/>
                        <a:pt x="653672" y="591163"/>
                        <a:pt x="372284" y="872551"/>
                      </a:cubicBezTo>
                      <a:lnTo>
                        <a:pt x="308744" y="942462"/>
                      </a:lnTo>
                      <a:lnTo>
                        <a:pt x="269424" y="902491"/>
                      </a:lnTo>
                      <a:cubicBezTo>
                        <a:pt x="171942" y="805505"/>
                        <a:pt x="107946" y="753167"/>
                        <a:pt x="21626" y="689667"/>
                      </a:cubicBezTo>
                      <a:lnTo>
                        <a:pt x="0" y="673961"/>
                      </a:lnTo>
                      <a:lnTo>
                        <a:pt x="105262" y="558144"/>
                      </a:lnTo>
                      <a:cubicBezTo>
                        <a:pt x="450112" y="213295"/>
                        <a:pt x="926516" y="0"/>
                        <a:pt x="1452738"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124" name="Freeform 123"/>
                <p:cNvSpPr/>
                <p:nvPr/>
              </p:nvSpPr>
              <p:spPr bwMode="ltGray">
                <a:xfrm>
                  <a:off x="19915772" y="6406049"/>
                  <a:ext cx="3349166" cy="1999580"/>
                </a:xfrm>
                <a:custGeom>
                  <a:avLst/>
                  <a:gdLst>
                    <a:gd name="connsiteX0" fmla="*/ 1443544 w 3349166"/>
                    <a:gd name="connsiteY0" fmla="*/ 0 h 1999580"/>
                    <a:gd name="connsiteX1" fmla="*/ 3349166 w 3349166"/>
                    <a:gd name="connsiteY1" fmla="*/ 1905622 h 1999580"/>
                    <a:gd name="connsiteX2" fmla="*/ 3344422 w 3349166"/>
                    <a:gd name="connsiteY2" fmla="*/ 1999580 h 1999580"/>
                    <a:gd name="connsiteX3" fmla="*/ 3016140 w 3349166"/>
                    <a:gd name="connsiteY3" fmla="*/ 1999580 h 1999580"/>
                    <a:gd name="connsiteX4" fmla="*/ 3017530 w 3349166"/>
                    <a:gd name="connsiteY4" fmla="*/ 1972056 h 1999580"/>
                    <a:gd name="connsiteX5" fmla="*/ 1462594 w 3349166"/>
                    <a:gd name="connsiteY5" fmla="*/ 417120 h 1999580"/>
                    <a:gd name="connsiteX6" fmla="*/ 363090 w 3349166"/>
                    <a:gd name="connsiteY6" fmla="*/ 872551 h 1999580"/>
                    <a:gd name="connsiteX7" fmla="*/ 307036 w 3349166"/>
                    <a:gd name="connsiteY7" fmla="*/ 934225 h 1999580"/>
                    <a:gd name="connsiteX8" fmla="*/ 256970 w 3349166"/>
                    <a:gd name="connsiteY8" fmla="*/ 883329 h 1999580"/>
                    <a:gd name="connsiteX9" fmla="*/ 9172 w 3349166"/>
                    <a:gd name="connsiteY9" fmla="*/ 670505 h 1999580"/>
                    <a:gd name="connsiteX10" fmla="*/ 0 w 3349166"/>
                    <a:gd name="connsiteY10" fmla="*/ 663845 h 1999580"/>
                    <a:gd name="connsiteX11" fmla="*/ 96068 w 3349166"/>
                    <a:gd name="connsiteY11" fmla="*/ 558144 h 1999580"/>
                    <a:gd name="connsiteX12" fmla="*/ 1443544 w 3349166"/>
                    <a:gd name="connsiteY12" fmla="*/ 0 h 19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9166" h="1999580">
                      <a:moveTo>
                        <a:pt x="1443544" y="0"/>
                      </a:moveTo>
                      <a:cubicBezTo>
                        <a:pt x="2495990" y="0"/>
                        <a:pt x="3349166" y="853177"/>
                        <a:pt x="3349166" y="1905622"/>
                      </a:cubicBezTo>
                      <a:lnTo>
                        <a:pt x="3344422" y="1999580"/>
                      </a:lnTo>
                      <a:lnTo>
                        <a:pt x="3016140" y="1999580"/>
                      </a:lnTo>
                      <a:lnTo>
                        <a:pt x="3017530" y="1972056"/>
                      </a:lnTo>
                      <a:cubicBezTo>
                        <a:pt x="3017530" y="1113289"/>
                        <a:pt x="2321362" y="417120"/>
                        <a:pt x="1462594" y="417120"/>
                      </a:cubicBezTo>
                      <a:cubicBezTo>
                        <a:pt x="1033212" y="417120"/>
                        <a:pt x="644478" y="591163"/>
                        <a:pt x="363090" y="872551"/>
                      </a:cubicBezTo>
                      <a:lnTo>
                        <a:pt x="307036" y="934225"/>
                      </a:lnTo>
                      <a:lnTo>
                        <a:pt x="256970" y="883329"/>
                      </a:lnTo>
                      <a:cubicBezTo>
                        <a:pt x="159486" y="786343"/>
                        <a:pt x="95492" y="734005"/>
                        <a:pt x="9172" y="670505"/>
                      </a:cubicBezTo>
                      <a:lnTo>
                        <a:pt x="0" y="663845"/>
                      </a:lnTo>
                      <a:lnTo>
                        <a:pt x="96068" y="558144"/>
                      </a:lnTo>
                      <a:cubicBezTo>
                        <a:pt x="440918" y="213295"/>
                        <a:pt x="917322" y="0"/>
                        <a:pt x="1443544" y="0"/>
                      </a:cubicBezTo>
                      <a:close/>
                    </a:path>
                  </a:pathLst>
                </a:cu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dirty="0" err="1" smtClean="0">
                    <a:solidFill>
                      <a:schemeClr val="bg1"/>
                    </a:solidFill>
                    <a:latin typeface="Georgia" panose="02040502050405020303" pitchFamily="18" charset="0"/>
                  </a:endParaRPr>
                </a:p>
              </p:txBody>
            </p:sp>
            <p:sp>
              <p:nvSpPr>
                <p:cNvPr id="10" name="Rectangle 9"/>
                <p:cNvSpPr/>
                <p:nvPr/>
              </p:nvSpPr>
              <p:spPr>
                <a:xfrm>
                  <a:off x="22933025" y="8168005"/>
                  <a:ext cx="630237" cy="291972"/>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a:solidFill>
                      <a:schemeClr val="bg1"/>
                    </a:solidFill>
                    <a:latin typeface="Georgia" panose="02040502050405020303" pitchFamily="18" charset="0"/>
                  </a:endParaRPr>
                </a:p>
              </p:txBody>
            </p:sp>
            <p:sp>
              <p:nvSpPr>
                <p:cNvPr id="127" name="Rectangle 126"/>
                <p:cNvSpPr/>
                <p:nvPr/>
              </p:nvSpPr>
              <p:spPr>
                <a:xfrm>
                  <a:off x="12192168" y="8157668"/>
                  <a:ext cx="667322" cy="291972"/>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en-GB">
                    <a:solidFill>
                      <a:schemeClr val="bg1"/>
                    </a:solidFill>
                    <a:latin typeface="Georgia" panose="02040502050405020303" pitchFamily="18" charset="0"/>
                  </a:endParaRPr>
                </a:p>
              </p:txBody>
            </p:sp>
          </p:grpSp>
          <p:sp>
            <p:nvSpPr>
              <p:cNvPr id="129" name="Rectangle 128"/>
              <p:cNvSpPr/>
              <p:nvPr/>
            </p:nvSpPr>
            <p:spPr>
              <a:xfrm>
                <a:off x="12631222" y="4614926"/>
                <a:ext cx="3394718" cy="1015663"/>
              </a:xfrm>
              <a:prstGeom prst="rect">
                <a:avLst/>
              </a:prstGeom>
            </p:spPr>
            <p:txBody>
              <a:bodyPr wrap="square">
                <a:spAutoFit/>
              </a:bodyPr>
              <a:lstStyle/>
              <a:p>
                <a:pPr algn="l"/>
                <a:r>
                  <a:rPr lang="en-US" sz="3000" b="1" dirty="0">
                    <a:solidFill>
                      <a:schemeClr val="tx1"/>
                    </a:solidFill>
                    <a:latin typeface="Georgia" panose="02040502050405020303" pitchFamily="18" charset="0"/>
                    <a:ea typeface="Helvetica Neue Condensed" charset="0"/>
                    <a:cs typeface="Helvetica Neue Condensed" charset="0"/>
                  </a:rPr>
                  <a:t>Incoherent Enterprise View</a:t>
                </a:r>
              </a:p>
            </p:txBody>
          </p:sp>
          <p:sp>
            <p:nvSpPr>
              <p:cNvPr id="130" name="Rectangle 129"/>
              <p:cNvSpPr/>
              <p:nvPr/>
            </p:nvSpPr>
            <p:spPr>
              <a:xfrm>
                <a:off x="15102614" y="10894059"/>
                <a:ext cx="3394718" cy="1477328"/>
              </a:xfrm>
              <a:prstGeom prst="rect">
                <a:avLst/>
              </a:prstGeom>
            </p:spPr>
            <p:txBody>
              <a:bodyPr wrap="square">
                <a:spAutoFit/>
              </a:bodyPr>
              <a:lstStyle/>
              <a:p>
                <a:pPr algn="l"/>
                <a:r>
                  <a:rPr lang="en-US" sz="3000" b="1" dirty="0">
                    <a:solidFill>
                      <a:schemeClr val="tx1"/>
                    </a:solidFill>
                    <a:latin typeface="Georgia" panose="02040502050405020303" pitchFamily="18" charset="0"/>
                    <a:ea typeface="Helvetica Neue Condensed" charset="0"/>
                    <a:cs typeface="Helvetica Neue Condensed" charset="0"/>
                  </a:rPr>
                  <a:t>Overcrowded technology ecosystem</a:t>
                </a:r>
              </a:p>
            </p:txBody>
          </p:sp>
          <p:sp>
            <p:nvSpPr>
              <p:cNvPr id="131" name="Rectangle 130"/>
              <p:cNvSpPr/>
              <p:nvPr/>
            </p:nvSpPr>
            <p:spPr>
              <a:xfrm>
                <a:off x="17672976" y="4614926"/>
                <a:ext cx="2645840" cy="1015663"/>
              </a:xfrm>
              <a:prstGeom prst="rect">
                <a:avLst/>
              </a:prstGeom>
            </p:spPr>
            <p:txBody>
              <a:bodyPr wrap="square">
                <a:spAutoFit/>
              </a:bodyPr>
              <a:lstStyle/>
              <a:p>
                <a:pPr algn="l"/>
                <a:r>
                  <a:rPr lang="en-US" sz="3000" b="1" dirty="0">
                    <a:solidFill>
                      <a:schemeClr val="tx1"/>
                    </a:solidFill>
                    <a:latin typeface="Georgia" panose="02040502050405020303" pitchFamily="18" charset="0"/>
                    <a:ea typeface="Helvetica Neue Condensed" charset="0"/>
                    <a:cs typeface="Helvetica Neue Condensed" charset="0"/>
                  </a:rPr>
                  <a:t>Lack of User Centricity </a:t>
                </a:r>
              </a:p>
            </p:txBody>
          </p:sp>
          <p:sp>
            <p:nvSpPr>
              <p:cNvPr id="132" name="Rectangle 131"/>
              <p:cNvSpPr/>
              <p:nvPr/>
            </p:nvSpPr>
            <p:spPr>
              <a:xfrm>
                <a:off x="20147365" y="10894059"/>
                <a:ext cx="2502925" cy="1015663"/>
              </a:xfrm>
              <a:prstGeom prst="rect">
                <a:avLst/>
              </a:prstGeom>
            </p:spPr>
            <p:txBody>
              <a:bodyPr wrap="square">
                <a:spAutoFit/>
              </a:bodyPr>
              <a:lstStyle/>
              <a:p>
                <a:pPr algn="l"/>
                <a:r>
                  <a:rPr lang="en-US" sz="3000" b="1" dirty="0">
                    <a:solidFill>
                      <a:schemeClr val="tx1"/>
                    </a:solidFill>
                    <a:latin typeface="Georgia" panose="02040502050405020303" pitchFamily="18" charset="0"/>
                    <a:ea typeface="Helvetica Neue Condensed" charset="0"/>
                    <a:cs typeface="Helvetica Neue Condensed" charset="0"/>
                  </a:rPr>
                  <a:t>Siloed Ownership</a:t>
                </a:r>
              </a:p>
            </p:txBody>
          </p:sp>
        </p:grpSp>
      </p:grpSp>
      <p:cxnSp>
        <p:nvCxnSpPr>
          <p:cNvPr id="134" name="Straight Connector 133"/>
          <p:cNvCxnSpPr>
            <a:stCxn id="145" idx="0"/>
            <a:endCxn id="129" idx="2"/>
          </p:cNvCxnSpPr>
          <p:nvPr/>
        </p:nvCxnSpPr>
        <p:spPr>
          <a:xfrm flipV="1">
            <a:off x="14328581" y="5630589"/>
            <a:ext cx="0" cy="1444843"/>
          </a:xfrm>
          <a:prstGeom prst="line">
            <a:avLst/>
          </a:prstGeom>
          <a:ln w="57150">
            <a:solidFill>
              <a:srgbClr val="968C6D"/>
            </a:solidFill>
            <a:headEnd type="oval" w="lg" len="lg"/>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48" idx="2"/>
            <a:endCxn id="130" idx="0"/>
          </p:cNvCxnSpPr>
          <p:nvPr/>
        </p:nvCxnSpPr>
        <p:spPr>
          <a:xfrm>
            <a:off x="16799973" y="9734237"/>
            <a:ext cx="0" cy="1159822"/>
          </a:xfrm>
          <a:prstGeom prst="line">
            <a:avLst/>
          </a:prstGeom>
          <a:ln w="57150">
            <a:solidFill>
              <a:srgbClr val="968C6D"/>
            </a:solidFill>
            <a:headEnd type="oval" w="lg" len="lg"/>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49" idx="0"/>
            <a:endCxn id="131" idx="2"/>
          </p:cNvCxnSpPr>
          <p:nvPr/>
        </p:nvCxnSpPr>
        <p:spPr>
          <a:xfrm flipV="1">
            <a:off x="18995896" y="5630589"/>
            <a:ext cx="0" cy="1495552"/>
          </a:xfrm>
          <a:prstGeom prst="line">
            <a:avLst/>
          </a:prstGeom>
          <a:ln w="57150">
            <a:solidFill>
              <a:srgbClr val="968C6D"/>
            </a:solidFill>
            <a:headEnd type="oval" w="lg" len="lg"/>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50" idx="2"/>
            <a:endCxn id="132" idx="0"/>
          </p:cNvCxnSpPr>
          <p:nvPr/>
        </p:nvCxnSpPr>
        <p:spPr>
          <a:xfrm>
            <a:off x="21398827" y="9728206"/>
            <a:ext cx="1" cy="1165853"/>
          </a:xfrm>
          <a:prstGeom prst="line">
            <a:avLst/>
          </a:prstGeom>
          <a:ln w="57150">
            <a:solidFill>
              <a:srgbClr val="968C6D"/>
            </a:solidFill>
            <a:headEnd type="oval" w="lg" len="lg"/>
          </a:ln>
          <a:effectLst/>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14156608" y="7075432"/>
            <a:ext cx="343946" cy="34701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a:latin typeface="Georgia" panose="02040502050405020303" pitchFamily="18" charset="0"/>
            </a:endParaRPr>
          </a:p>
        </p:txBody>
      </p:sp>
      <p:sp>
        <p:nvSpPr>
          <p:cNvPr id="148" name="Rectangle 147"/>
          <p:cNvSpPr/>
          <p:nvPr/>
        </p:nvSpPr>
        <p:spPr>
          <a:xfrm>
            <a:off x="16628000" y="9387224"/>
            <a:ext cx="343946" cy="34701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a:latin typeface="Georgia" panose="02040502050405020303" pitchFamily="18" charset="0"/>
            </a:endParaRPr>
          </a:p>
        </p:txBody>
      </p:sp>
      <p:sp>
        <p:nvSpPr>
          <p:cNvPr id="149" name="Rectangle 148"/>
          <p:cNvSpPr/>
          <p:nvPr/>
        </p:nvSpPr>
        <p:spPr>
          <a:xfrm>
            <a:off x="18823923" y="7126141"/>
            <a:ext cx="343946" cy="34701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a:latin typeface="Georgia" panose="02040502050405020303" pitchFamily="18" charset="0"/>
            </a:endParaRPr>
          </a:p>
        </p:txBody>
      </p:sp>
      <p:sp>
        <p:nvSpPr>
          <p:cNvPr id="150" name="Rectangle 149"/>
          <p:cNvSpPr/>
          <p:nvPr/>
        </p:nvSpPr>
        <p:spPr>
          <a:xfrm>
            <a:off x="21226854" y="9381193"/>
            <a:ext cx="343946" cy="34701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a:latin typeface="Georgia" panose="02040502050405020303" pitchFamily="18" charset="0"/>
            </a:endParaRPr>
          </a:p>
        </p:txBody>
      </p:sp>
      <p:cxnSp>
        <p:nvCxnSpPr>
          <p:cNvPr id="87" name="Straight Connector 86"/>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39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60"/>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0"/>
                                  </p:stCondLst>
                                  <p:childTnLst>
                                    <p:set>
                                      <p:cBhvr>
                                        <p:cTn id="9" dur="1" fill="hold">
                                          <p:stCondLst>
                                            <p:cond delay="249"/>
                                          </p:stCondLst>
                                        </p:cTn>
                                        <p:tgtEl>
                                          <p:spTgt spid="6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249"/>
                                          </p:stCondLst>
                                        </p:cTn>
                                        <p:tgtEl>
                                          <p:spTgt spid="6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0"/>
                                  </p:stCondLst>
                                  <p:childTnLst>
                                    <p:set>
                                      <p:cBhvr>
                                        <p:cTn id="15" dur="1" fill="hold">
                                          <p:stCondLst>
                                            <p:cond delay="249"/>
                                          </p:stCondLst>
                                        </p:cTn>
                                        <p:tgtEl>
                                          <p:spTgt spid="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249"/>
                                          </p:stCondLst>
                                        </p:cTn>
                                        <p:tgtEl>
                                          <p:spTgt spid="72"/>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0"/>
                                  </p:stCondLst>
                                  <p:childTnLst>
                                    <p:set>
                                      <p:cBhvr>
                                        <p:cTn id="21" dur="1" fill="hold">
                                          <p:stCondLst>
                                            <p:cond delay="249"/>
                                          </p:stCondLst>
                                        </p:cTn>
                                        <p:tgtEl>
                                          <p:spTgt spid="77"/>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249"/>
                                          </p:stCondLst>
                                        </p:cTn>
                                        <p:tgtEl>
                                          <p:spTgt spid="57"/>
                                        </p:tgtEl>
                                        <p:attrNameLst>
                                          <p:attrName>style.visibility</p:attrName>
                                        </p:attrNameLst>
                                      </p:cBhvr>
                                      <p:to>
                                        <p:strVal val="visible"/>
                                      </p:to>
                                    </p:set>
                                  </p:childTnLst>
                                </p:cTn>
                              </p:par>
                            </p:childTnLst>
                          </p:cTn>
                        </p:par>
                        <p:par>
                          <p:cTn id="25" fill="hold">
                            <p:stCondLst>
                              <p:cond delay="1750"/>
                            </p:stCondLst>
                            <p:childTnLst>
                              <p:par>
                                <p:cTn id="26" presetID="22" presetClass="entr" presetSubtype="4" fill="hold" nodeType="after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wipe(down)">
                                      <p:cBhvr>
                                        <p:cTn id="28" dur="500"/>
                                        <p:tgtEl>
                                          <p:spTgt spid="134"/>
                                        </p:tgtEl>
                                      </p:cBhvr>
                                    </p:animEffect>
                                  </p:childTnLst>
                                </p:cTn>
                              </p:par>
                            </p:childTnLst>
                          </p:cTn>
                        </p:par>
                        <p:par>
                          <p:cTn id="29" fill="hold">
                            <p:stCondLst>
                              <p:cond delay="2250"/>
                            </p:stCondLst>
                            <p:childTnLst>
                              <p:par>
                                <p:cTn id="30" presetID="22" presetClass="entr" presetSubtype="4" fill="hold" nodeType="after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wipe(down)">
                                      <p:cBhvr>
                                        <p:cTn id="32" dur="500"/>
                                        <p:tgtEl>
                                          <p:spTgt spid="138"/>
                                        </p:tgtEl>
                                      </p:cBhvr>
                                    </p:animEffect>
                                  </p:childTnLst>
                                </p:cTn>
                              </p:par>
                            </p:childTnLst>
                          </p:cTn>
                        </p:par>
                        <p:par>
                          <p:cTn id="33" fill="hold">
                            <p:stCondLst>
                              <p:cond delay="2750"/>
                            </p:stCondLst>
                            <p:childTnLst>
                              <p:par>
                                <p:cTn id="34" presetID="22" presetClass="entr" presetSubtype="1" fill="hold" nodeType="after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wipe(up)">
                                      <p:cBhvr>
                                        <p:cTn id="36" dur="500"/>
                                        <p:tgtEl>
                                          <p:spTgt spid="135"/>
                                        </p:tgtEl>
                                      </p:cBhvr>
                                    </p:animEffect>
                                  </p:childTnLst>
                                </p:cTn>
                              </p:par>
                            </p:childTnLst>
                          </p:cTn>
                        </p:par>
                        <p:par>
                          <p:cTn id="37" fill="hold">
                            <p:stCondLst>
                              <p:cond delay="3250"/>
                            </p:stCondLst>
                            <p:childTnLst>
                              <p:par>
                                <p:cTn id="38" presetID="22" presetClass="entr" presetSubtype="1" fill="hold" nodeType="after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wipe(up)">
                                      <p:cBhvr>
                                        <p:cTn id="4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217730"/>
            <a:ext cx="21336455" cy="2215991"/>
          </a:xfrm>
        </p:spPr>
        <p:txBody>
          <a:bodyPr anchor="b" anchorCtr="0"/>
          <a:lstStyle/>
          <a:p>
            <a:r>
              <a:rPr lang="en-US" b="1" i="1" dirty="0" smtClean="0">
                <a:solidFill>
                  <a:schemeClr val="tx1"/>
                </a:solidFill>
              </a:rPr>
              <a:t>We believe external market forces will propel enterprises to embrace the </a:t>
            </a:r>
            <a:r>
              <a:rPr lang="en-US" b="1" i="1" dirty="0" smtClean="0"/>
              <a:t>Data Lake </a:t>
            </a:r>
            <a:r>
              <a:rPr lang="en-US" b="1" i="1" dirty="0" smtClean="0">
                <a:solidFill>
                  <a:schemeClr val="tx1"/>
                </a:solidFill>
              </a:rPr>
              <a:t>as a foundation of their data, analytics and emerging technology strategies</a:t>
            </a:r>
            <a:endParaRPr lang="en-US" b="1" i="1" dirty="0">
              <a:solidFill>
                <a:schemeClr val="tx1"/>
              </a:solidFill>
            </a:endParaRPr>
          </a:p>
        </p:txBody>
      </p:sp>
      <p:cxnSp>
        <p:nvCxnSpPr>
          <p:cNvPr id="65" name="Straight Connector 64"/>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014496" y="3610895"/>
            <a:ext cx="20548765" cy="8895737"/>
            <a:chOff x="3014496" y="3610895"/>
            <a:chExt cx="20548765" cy="8895737"/>
          </a:xfrm>
        </p:grpSpPr>
        <p:sp>
          <p:nvSpPr>
            <p:cNvPr id="98" name="Rounded Rectangle 97"/>
            <p:cNvSpPr/>
            <p:nvPr/>
          </p:nvSpPr>
          <p:spPr>
            <a:xfrm rot="16200000">
              <a:off x="4492595"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a:pPr>
              <a:r>
                <a:rPr lang="en-US" sz="2800" b="1" dirty="0" smtClean="0">
                  <a:solidFill>
                    <a:schemeClr val="bg1"/>
                  </a:solidFill>
                  <a:latin typeface="Georgia" panose="02040502050405020303" pitchFamily="18" charset="0"/>
                  <a:ea typeface="Helvetica Neue Condensed" charset="0"/>
                  <a:cs typeface="Helvetica Neue Condensed" charset="0"/>
                </a:rPr>
                <a:t>Internet of Things</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99" name="Rounded Rectangle 98"/>
            <p:cNvSpPr/>
            <p:nvPr/>
          </p:nvSpPr>
          <p:spPr>
            <a:xfrm rot="16200000">
              <a:off x="8555792"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startAt="3"/>
              </a:pPr>
              <a:r>
                <a:rPr lang="en-US" sz="2800" b="1" dirty="0" smtClean="0">
                  <a:solidFill>
                    <a:schemeClr val="bg1"/>
                  </a:solidFill>
                  <a:latin typeface="Georgia" panose="02040502050405020303" pitchFamily="18" charset="0"/>
                  <a:ea typeface="Helvetica Neue Condensed" charset="0"/>
                  <a:cs typeface="Helvetica Neue Condensed" charset="0"/>
                </a:rPr>
                <a:t>Digital</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00" name="Rounded Rectangle 99"/>
            <p:cNvSpPr/>
            <p:nvPr/>
          </p:nvSpPr>
          <p:spPr>
            <a:xfrm rot="16200000">
              <a:off x="10587387"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startAt="4"/>
              </a:pPr>
              <a:r>
                <a:rPr lang="en-US" sz="2800" b="1" dirty="0" smtClean="0">
                  <a:solidFill>
                    <a:schemeClr val="bg1"/>
                  </a:solidFill>
                  <a:latin typeface="Georgia" panose="02040502050405020303" pitchFamily="18" charset="0"/>
                  <a:ea typeface="Helvetica Neue Condensed" charset="0"/>
                  <a:cs typeface="Helvetica Neue Condensed" charset="0"/>
                </a:rPr>
                <a:t>Modern Data </a:t>
              </a:r>
              <a:br>
                <a:rPr lang="en-US" sz="2800" b="1" dirty="0" smtClean="0">
                  <a:solidFill>
                    <a:schemeClr val="bg1"/>
                  </a:solidFill>
                  <a:latin typeface="Georgia" panose="02040502050405020303" pitchFamily="18" charset="0"/>
                  <a:ea typeface="Helvetica Neue Condensed" charset="0"/>
                  <a:cs typeface="Helvetica Neue Condensed" charset="0"/>
                </a:rPr>
              </a:br>
              <a:r>
                <a:rPr lang="en-US" sz="2800" b="1" dirty="0" smtClean="0">
                  <a:solidFill>
                    <a:schemeClr val="bg1"/>
                  </a:solidFill>
                  <a:latin typeface="Georgia" panose="02040502050405020303" pitchFamily="18" charset="0"/>
                  <a:ea typeface="Helvetica Neue Condensed" charset="0"/>
                  <a:cs typeface="Helvetica Neue Condensed" charset="0"/>
                </a:rPr>
                <a:t>Management</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03" name="Rounded Rectangle 102"/>
            <p:cNvSpPr/>
            <p:nvPr/>
          </p:nvSpPr>
          <p:spPr>
            <a:xfrm rot="16200000">
              <a:off x="6524190"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startAt="2"/>
              </a:pPr>
              <a:r>
                <a:rPr lang="en-US" sz="2800" b="1" dirty="0" smtClean="0">
                  <a:solidFill>
                    <a:schemeClr val="bg1"/>
                  </a:solidFill>
                  <a:latin typeface="Georgia" panose="02040502050405020303" pitchFamily="18" charset="0"/>
                  <a:ea typeface="Helvetica Neue Condensed" charset="0"/>
                  <a:cs typeface="Helvetica Neue Condensed" charset="0"/>
                </a:rPr>
                <a:t>Artificial Intelligence</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06" name="Rounded Rectangle 105"/>
            <p:cNvSpPr/>
            <p:nvPr/>
          </p:nvSpPr>
          <p:spPr>
            <a:xfrm rot="16200000">
              <a:off x="12618987"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startAt="5"/>
              </a:pPr>
              <a:r>
                <a:rPr lang="en-US" sz="2800" b="1" dirty="0" smtClean="0">
                  <a:solidFill>
                    <a:schemeClr val="bg1"/>
                  </a:solidFill>
                  <a:latin typeface="Georgia" panose="02040502050405020303" pitchFamily="18" charset="0"/>
                  <a:ea typeface="Helvetica Neue Condensed" charset="0"/>
                  <a:cs typeface="Helvetica Neue Condensed" charset="0"/>
                </a:rPr>
                <a:t>Analytics</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09" name="Rounded Rectangle 108"/>
            <p:cNvSpPr/>
            <p:nvPr/>
          </p:nvSpPr>
          <p:spPr>
            <a:xfrm rot="16200000">
              <a:off x="14650584" y="8208460"/>
              <a:ext cx="5763697" cy="1136581"/>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0" tIns="27432" rIns="45720" bIns="27432" rtlCol="0" anchor="ctr" anchorCtr="0"/>
            <a:lstStyle/>
            <a:p>
              <a:pPr marL="512064" indent="-512064" algn="l" defTabSz="1014296">
                <a:buFont typeface="+mj-lt"/>
                <a:buAutoNum type="arabicPeriod" startAt="6"/>
              </a:pPr>
              <a:r>
                <a:rPr lang="en-US" sz="2800" b="1" dirty="0" smtClean="0">
                  <a:solidFill>
                    <a:schemeClr val="bg1"/>
                  </a:solidFill>
                  <a:latin typeface="Georgia" panose="02040502050405020303" pitchFamily="18" charset="0"/>
                  <a:ea typeface="Helvetica Neue Condensed" charset="0"/>
                  <a:cs typeface="Helvetica Neue Condensed" charset="0"/>
                </a:rPr>
                <a:t>Cyber Security</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15" name="TextBox 114"/>
            <p:cNvSpPr txBox="1"/>
            <p:nvPr/>
          </p:nvSpPr>
          <p:spPr>
            <a:xfrm>
              <a:off x="5992735" y="11658600"/>
              <a:ext cx="12670587" cy="848032"/>
            </a:xfrm>
            <a:prstGeom prst="rect">
              <a:avLst/>
            </a:prstGeom>
            <a:solidFill>
              <a:srgbClr val="968C6D"/>
            </a:solidFill>
            <a:ln>
              <a:noFill/>
            </a:ln>
          </p:spPr>
          <p:txBody>
            <a:bodyPr wrap="square" lIns="45720" tIns="27432" rIns="45720" bIns="27432" rtlCol="0" anchor="ctr" anchorCtr="1">
              <a:noAutofit/>
            </a:bodyPr>
            <a:lstStyle/>
            <a:p>
              <a:pPr algn="l"/>
              <a:r>
                <a:rPr lang="en-US" sz="2800" b="1" dirty="0" smtClean="0">
                  <a:solidFill>
                    <a:schemeClr val="bg1"/>
                  </a:solidFill>
                  <a:latin typeface="Georgia" panose="02040502050405020303" pitchFamily="18" charset="0"/>
                  <a:ea typeface="Helvetica Neue Condensed" charset="0"/>
                  <a:cs typeface="Helvetica Neue Condensed" charset="0"/>
                </a:rPr>
                <a:t>Enterprise Data Lake</a:t>
              </a:r>
              <a:endParaRPr lang="en-US" sz="2800" b="1" dirty="0">
                <a:solidFill>
                  <a:schemeClr val="bg1"/>
                </a:solidFill>
                <a:latin typeface="Georgia" panose="02040502050405020303" pitchFamily="18" charset="0"/>
                <a:ea typeface="Helvetica Neue Condensed" charset="0"/>
                <a:cs typeface="Helvetica Neue Condensed" charset="0"/>
              </a:endParaRPr>
            </a:p>
          </p:txBody>
        </p:sp>
        <p:sp>
          <p:nvSpPr>
            <p:cNvPr id="119" name="Triangle 13"/>
            <p:cNvSpPr/>
            <p:nvPr/>
          </p:nvSpPr>
          <p:spPr>
            <a:xfrm>
              <a:off x="6352823" y="3610895"/>
              <a:ext cx="12310499" cy="2272811"/>
            </a:xfrm>
            <a:prstGeom prst="triangle">
              <a:avLst/>
            </a:prstGeom>
            <a:solidFill>
              <a:srgbClr val="968C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Georgia" panose="02040502050405020303" pitchFamily="18" charset="0"/>
              </a:endParaRPr>
            </a:p>
          </p:txBody>
        </p:sp>
        <p:sp>
          <p:nvSpPr>
            <p:cNvPr id="122" name="TextBox 121"/>
            <p:cNvSpPr txBox="1"/>
            <p:nvPr/>
          </p:nvSpPr>
          <p:spPr>
            <a:xfrm>
              <a:off x="10869350" y="4126841"/>
              <a:ext cx="3458319" cy="1723549"/>
            </a:xfrm>
            <a:prstGeom prst="rect">
              <a:avLst/>
            </a:prstGeom>
            <a:noFill/>
          </p:spPr>
          <p:txBody>
            <a:bodyPr wrap="none" lIns="0" tIns="0" rIns="0" bIns="0" rtlCol="0">
              <a:spAutoFit/>
            </a:bodyPr>
            <a:lstStyle/>
            <a:p>
              <a:pPr marL="512064" indent="-512064" algn="l">
                <a:buAutoNum type="arabicPeriod"/>
              </a:pPr>
              <a:r>
                <a:rPr lang="en-US" sz="2800" dirty="0">
                  <a:solidFill>
                    <a:schemeClr val="bg1"/>
                  </a:solidFill>
                  <a:latin typeface="Georgia" panose="02040502050405020303" pitchFamily="18" charset="0"/>
                  <a:ea typeface="Helvetica Neue" charset="0"/>
                  <a:cs typeface="Helvetica Neue" charset="0"/>
                </a:rPr>
                <a:t>Grow the Business</a:t>
              </a:r>
            </a:p>
            <a:p>
              <a:pPr marL="512064" indent="-512064" algn="l">
                <a:buAutoNum type="arabicPeriod"/>
              </a:pPr>
              <a:r>
                <a:rPr lang="en-US" sz="2800" dirty="0">
                  <a:solidFill>
                    <a:schemeClr val="bg1"/>
                  </a:solidFill>
                  <a:latin typeface="Georgia" panose="02040502050405020303" pitchFamily="18" charset="0"/>
                  <a:ea typeface="Helvetica Neue" charset="0"/>
                  <a:cs typeface="Helvetica Neue" charset="0"/>
                </a:rPr>
                <a:t>Optimize  Spend</a:t>
              </a:r>
            </a:p>
            <a:p>
              <a:pPr marL="512064" indent="-512064" algn="l">
                <a:buAutoNum type="arabicPeriod"/>
              </a:pPr>
              <a:r>
                <a:rPr lang="en-US" sz="2800" dirty="0">
                  <a:solidFill>
                    <a:schemeClr val="bg1"/>
                  </a:solidFill>
                  <a:latin typeface="Georgia" panose="02040502050405020303" pitchFamily="18" charset="0"/>
                  <a:ea typeface="Helvetica Neue" charset="0"/>
                  <a:cs typeface="Helvetica Neue" charset="0"/>
                </a:rPr>
                <a:t>Innovate</a:t>
              </a:r>
            </a:p>
            <a:p>
              <a:pPr marL="512064" indent="-512064" algn="l">
                <a:buAutoNum type="arabicPeriod"/>
              </a:pPr>
              <a:r>
                <a:rPr lang="en-US" sz="2800" dirty="0">
                  <a:solidFill>
                    <a:schemeClr val="bg1"/>
                  </a:solidFill>
                  <a:latin typeface="Georgia" panose="02040502050405020303" pitchFamily="18" charset="0"/>
                  <a:ea typeface="Helvetica Neue" charset="0"/>
                  <a:cs typeface="Helvetica Neue" charset="0"/>
                </a:rPr>
                <a:t>Mitigate Risks</a:t>
              </a:r>
            </a:p>
          </p:txBody>
        </p:sp>
        <p:sp>
          <p:nvSpPr>
            <p:cNvPr id="96" name="TextBox 95"/>
            <p:cNvSpPr txBox="1"/>
            <p:nvPr/>
          </p:nvSpPr>
          <p:spPr>
            <a:xfrm>
              <a:off x="3014496" y="7923885"/>
              <a:ext cx="2645147" cy="1292662"/>
            </a:xfrm>
            <a:prstGeom prst="rect">
              <a:avLst/>
            </a:prstGeom>
            <a:noFill/>
          </p:spPr>
          <p:txBody>
            <a:bodyPr wrap="square" lIns="0" tIns="0" rIns="0" bIns="0" rtlCol="0">
              <a:spAutoFit/>
            </a:bodyPr>
            <a:lstStyle/>
            <a:p>
              <a:pPr algn="l"/>
              <a:r>
                <a:rPr lang="en-US" sz="2800" b="1" dirty="0" smtClean="0">
                  <a:latin typeface="Georgia" panose="02040502050405020303" pitchFamily="18" charset="0"/>
                  <a:ea typeface="Helvetica Neue Condensed" charset="0"/>
                  <a:cs typeface="Helvetica Neue Condensed" charset="0"/>
                </a:rPr>
                <a:t>Emerging Technology</a:t>
              </a:r>
              <a:br>
                <a:rPr lang="en-US" sz="2800" b="1" dirty="0" smtClean="0">
                  <a:latin typeface="Georgia" panose="02040502050405020303" pitchFamily="18" charset="0"/>
                  <a:ea typeface="Helvetica Neue Condensed" charset="0"/>
                  <a:cs typeface="Helvetica Neue Condensed" charset="0"/>
                </a:rPr>
              </a:br>
              <a:r>
                <a:rPr lang="en-US" sz="2800" b="1" dirty="0" smtClean="0">
                  <a:latin typeface="Georgia" panose="02040502050405020303" pitchFamily="18" charset="0"/>
                  <a:ea typeface="Helvetica Neue Condensed" charset="0"/>
                  <a:cs typeface="Helvetica Neue Condensed" charset="0"/>
                </a:rPr>
                <a:t> Platforms</a:t>
              </a:r>
              <a:endParaRPr lang="en-US" sz="2800" b="1" dirty="0">
                <a:latin typeface="Georgia" panose="02040502050405020303" pitchFamily="18" charset="0"/>
                <a:ea typeface="Helvetica Neue Condensed" charset="0"/>
                <a:cs typeface="Helvetica Neue Condensed" charset="0"/>
              </a:endParaRPr>
            </a:p>
          </p:txBody>
        </p:sp>
        <p:sp>
          <p:nvSpPr>
            <p:cNvPr id="123" name="Freeform 131"/>
            <p:cNvSpPr>
              <a:spLocks noEditPoints="1"/>
            </p:cNvSpPr>
            <p:nvPr/>
          </p:nvSpPr>
          <p:spPr bwMode="auto">
            <a:xfrm>
              <a:off x="14558064" y="4747101"/>
              <a:ext cx="607311" cy="910967"/>
            </a:xfrm>
            <a:custGeom>
              <a:avLst/>
              <a:gdLst>
                <a:gd name="T0" fmla="*/ 191 w 576"/>
                <a:gd name="T1" fmla="*/ 649 h 864"/>
                <a:gd name="T2" fmla="*/ 168 w 576"/>
                <a:gd name="T3" fmla="*/ 664 h 864"/>
                <a:gd name="T4" fmla="*/ 162 w 576"/>
                <a:gd name="T5" fmla="*/ 685 h 864"/>
                <a:gd name="T6" fmla="*/ 173 w 576"/>
                <a:gd name="T7" fmla="*/ 710 h 864"/>
                <a:gd name="T8" fmla="*/ 198 w 576"/>
                <a:gd name="T9" fmla="*/ 721 h 864"/>
                <a:gd name="T10" fmla="*/ 392 w 576"/>
                <a:gd name="T11" fmla="*/ 717 h 864"/>
                <a:gd name="T12" fmla="*/ 411 w 576"/>
                <a:gd name="T13" fmla="*/ 698 h 864"/>
                <a:gd name="T14" fmla="*/ 414 w 576"/>
                <a:gd name="T15" fmla="*/ 678 h 864"/>
                <a:gd name="T16" fmla="*/ 398 w 576"/>
                <a:gd name="T17" fmla="*/ 655 h 864"/>
                <a:gd name="T18" fmla="*/ 377 w 576"/>
                <a:gd name="T19" fmla="*/ 649 h 864"/>
                <a:gd name="T20" fmla="*/ 191 w 576"/>
                <a:gd name="T21" fmla="*/ 757 h 864"/>
                <a:gd name="T22" fmla="*/ 168 w 576"/>
                <a:gd name="T23" fmla="*/ 773 h 864"/>
                <a:gd name="T24" fmla="*/ 162 w 576"/>
                <a:gd name="T25" fmla="*/ 792 h 864"/>
                <a:gd name="T26" fmla="*/ 173 w 576"/>
                <a:gd name="T27" fmla="*/ 817 h 864"/>
                <a:gd name="T28" fmla="*/ 198 w 576"/>
                <a:gd name="T29" fmla="*/ 828 h 864"/>
                <a:gd name="T30" fmla="*/ 254 w 576"/>
                <a:gd name="T31" fmla="*/ 843 h 864"/>
                <a:gd name="T32" fmla="*/ 274 w 576"/>
                <a:gd name="T33" fmla="*/ 862 h 864"/>
                <a:gd name="T34" fmla="*/ 295 w 576"/>
                <a:gd name="T35" fmla="*/ 863 h 864"/>
                <a:gd name="T36" fmla="*/ 317 w 576"/>
                <a:gd name="T37" fmla="*/ 849 h 864"/>
                <a:gd name="T38" fmla="*/ 377 w 576"/>
                <a:gd name="T39" fmla="*/ 828 h 864"/>
                <a:gd name="T40" fmla="*/ 398 w 576"/>
                <a:gd name="T41" fmla="*/ 822 h 864"/>
                <a:gd name="T42" fmla="*/ 414 w 576"/>
                <a:gd name="T43" fmla="*/ 799 h 864"/>
                <a:gd name="T44" fmla="*/ 411 w 576"/>
                <a:gd name="T45" fmla="*/ 779 h 864"/>
                <a:gd name="T46" fmla="*/ 392 w 576"/>
                <a:gd name="T47" fmla="*/ 760 h 864"/>
                <a:gd name="T48" fmla="*/ 410 w 576"/>
                <a:gd name="T49" fmla="*/ 613 h 864"/>
                <a:gd name="T50" fmla="*/ 433 w 576"/>
                <a:gd name="T51" fmla="*/ 569 h 864"/>
                <a:gd name="T52" fmla="*/ 516 w 576"/>
                <a:gd name="T53" fmla="*/ 464 h 864"/>
                <a:gd name="T54" fmla="*/ 563 w 576"/>
                <a:gd name="T55" fmla="*/ 373 h 864"/>
                <a:gd name="T56" fmla="*/ 575 w 576"/>
                <a:gd name="T57" fmla="*/ 303 h 864"/>
                <a:gd name="T58" fmla="*/ 574 w 576"/>
                <a:gd name="T59" fmla="*/ 259 h 864"/>
                <a:gd name="T60" fmla="*/ 553 w 576"/>
                <a:gd name="T61" fmla="*/ 176 h 864"/>
                <a:gd name="T62" fmla="*/ 492 w 576"/>
                <a:gd name="T63" fmla="*/ 85 h 864"/>
                <a:gd name="T64" fmla="*/ 400 w 576"/>
                <a:gd name="T65" fmla="*/ 23 h 864"/>
                <a:gd name="T66" fmla="*/ 317 w 576"/>
                <a:gd name="T67" fmla="*/ 2 h 864"/>
                <a:gd name="T68" fmla="*/ 273 w 576"/>
                <a:gd name="T69" fmla="*/ 0 h 864"/>
                <a:gd name="T70" fmla="*/ 203 w 576"/>
                <a:gd name="T71" fmla="*/ 14 h 864"/>
                <a:gd name="T72" fmla="*/ 105 w 576"/>
                <a:gd name="T73" fmla="*/ 67 h 864"/>
                <a:gd name="T74" fmla="*/ 35 w 576"/>
                <a:gd name="T75" fmla="*/ 151 h 864"/>
                <a:gd name="T76" fmla="*/ 3 w 576"/>
                <a:gd name="T77" fmla="*/ 245 h 864"/>
                <a:gd name="T78" fmla="*/ 0 w 576"/>
                <a:gd name="T79" fmla="*/ 288 h 864"/>
                <a:gd name="T80" fmla="*/ 6 w 576"/>
                <a:gd name="T81" fmla="*/ 346 h 864"/>
                <a:gd name="T82" fmla="*/ 46 w 576"/>
                <a:gd name="T83" fmla="*/ 443 h 864"/>
                <a:gd name="T84" fmla="*/ 130 w 576"/>
                <a:gd name="T85" fmla="*/ 555 h 864"/>
                <a:gd name="T86" fmla="*/ 166 w 576"/>
                <a:gd name="T87" fmla="*/ 613 h 864"/>
                <a:gd name="T88" fmla="*/ 100 w 576"/>
                <a:gd name="T89" fmla="*/ 328 h 864"/>
                <a:gd name="T90" fmla="*/ 74 w 576"/>
                <a:gd name="T91" fmla="*/ 311 h 864"/>
                <a:gd name="T92" fmla="*/ 68 w 576"/>
                <a:gd name="T93" fmla="*/ 288 h 864"/>
                <a:gd name="T94" fmla="*/ 85 w 576"/>
                <a:gd name="T95" fmla="*/ 203 h 864"/>
                <a:gd name="T96" fmla="*/ 132 w 576"/>
                <a:gd name="T97" fmla="*/ 133 h 864"/>
                <a:gd name="T98" fmla="*/ 203 w 576"/>
                <a:gd name="T99" fmla="*/ 85 h 864"/>
                <a:gd name="T100" fmla="*/ 288 w 576"/>
                <a:gd name="T101" fmla="*/ 68 h 864"/>
                <a:gd name="T102" fmla="*/ 310 w 576"/>
                <a:gd name="T103" fmla="*/ 75 h 864"/>
                <a:gd name="T104" fmla="*/ 328 w 576"/>
                <a:gd name="T105" fmla="*/ 100 h 864"/>
                <a:gd name="T106" fmla="*/ 326 w 576"/>
                <a:gd name="T107" fmla="*/ 125 h 864"/>
                <a:gd name="T108" fmla="*/ 304 w 576"/>
                <a:gd name="T109" fmla="*/ 146 h 864"/>
                <a:gd name="T110" fmla="*/ 274 w 576"/>
                <a:gd name="T111" fmla="*/ 150 h 864"/>
                <a:gd name="T112" fmla="*/ 222 w 576"/>
                <a:gd name="T113" fmla="*/ 166 h 864"/>
                <a:gd name="T114" fmla="*/ 180 w 576"/>
                <a:gd name="T115" fmla="*/ 199 h 864"/>
                <a:gd name="T116" fmla="*/ 154 w 576"/>
                <a:gd name="T117" fmla="*/ 247 h 864"/>
                <a:gd name="T118" fmla="*/ 148 w 576"/>
                <a:gd name="T119" fmla="*/ 288 h 864"/>
                <a:gd name="T120" fmla="*/ 136 w 576"/>
                <a:gd name="T121" fmla="*/ 317 h 864"/>
                <a:gd name="T122" fmla="*/ 107 w 576"/>
                <a:gd name="T123" fmla="*/ 32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6" h="864">
                  <a:moveTo>
                    <a:pt x="377" y="649"/>
                  </a:moveTo>
                  <a:lnTo>
                    <a:pt x="198" y="649"/>
                  </a:lnTo>
                  <a:lnTo>
                    <a:pt x="198" y="649"/>
                  </a:lnTo>
                  <a:lnTo>
                    <a:pt x="191" y="649"/>
                  </a:lnTo>
                  <a:lnTo>
                    <a:pt x="183" y="651"/>
                  </a:lnTo>
                  <a:lnTo>
                    <a:pt x="177" y="655"/>
                  </a:lnTo>
                  <a:lnTo>
                    <a:pt x="173" y="660"/>
                  </a:lnTo>
                  <a:lnTo>
                    <a:pt x="168" y="664"/>
                  </a:lnTo>
                  <a:lnTo>
                    <a:pt x="164" y="670"/>
                  </a:lnTo>
                  <a:lnTo>
                    <a:pt x="163" y="678"/>
                  </a:lnTo>
                  <a:lnTo>
                    <a:pt x="162" y="685"/>
                  </a:lnTo>
                  <a:lnTo>
                    <a:pt x="162" y="685"/>
                  </a:lnTo>
                  <a:lnTo>
                    <a:pt x="163" y="692"/>
                  </a:lnTo>
                  <a:lnTo>
                    <a:pt x="164" y="698"/>
                  </a:lnTo>
                  <a:lnTo>
                    <a:pt x="168" y="704"/>
                  </a:lnTo>
                  <a:lnTo>
                    <a:pt x="173" y="710"/>
                  </a:lnTo>
                  <a:lnTo>
                    <a:pt x="177" y="714"/>
                  </a:lnTo>
                  <a:lnTo>
                    <a:pt x="183" y="717"/>
                  </a:lnTo>
                  <a:lnTo>
                    <a:pt x="191" y="720"/>
                  </a:lnTo>
                  <a:lnTo>
                    <a:pt x="198" y="721"/>
                  </a:lnTo>
                  <a:lnTo>
                    <a:pt x="377" y="721"/>
                  </a:lnTo>
                  <a:lnTo>
                    <a:pt x="377" y="721"/>
                  </a:lnTo>
                  <a:lnTo>
                    <a:pt x="385" y="720"/>
                  </a:lnTo>
                  <a:lnTo>
                    <a:pt x="392" y="717"/>
                  </a:lnTo>
                  <a:lnTo>
                    <a:pt x="398" y="714"/>
                  </a:lnTo>
                  <a:lnTo>
                    <a:pt x="404" y="710"/>
                  </a:lnTo>
                  <a:lnTo>
                    <a:pt x="407" y="704"/>
                  </a:lnTo>
                  <a:lnTo>
                    <a:pt x="411" y="698"/>
                  </a:lnTo>
                  <a:lnTo>
                    <a:pt x="414" y="692"/>
                  </a:lnTo>
                  <a:lnTo>
                    <a:pt x="414" y="685"/>
                  </a:lnTo>
                  <a:lnTo>
                    <a:pt x="414" y="685"/>
                  </a:lnTo>
                  <a:lnTo>
                    <a:pt x="414" y="678"/>
                  </a:lnTo>
                  <a:lnTo>
                    <a:pt x="411" y="670"/>
                  </a:lnTo>
                  <a:lnTo>
                    <a:pt x="407" y="664"/>
                  </a:lnTo>
                  <a:lnTo>
                    <a:pt x="404" y="660"/>
                  </a:lnTo>
                  <a:lnTo>
                    <a:pt x="398" y="655"/>
                  </a:lnTo>
                  <a:lnTo>
                    <a:pt x="392" y="651"/>
                  </a:lnTo>
                  <a:lnTo>
                    <a:pt x="385" y="649"/>
                  </a:lnTo>
                  <a:lnTo>
                    <a:pt x="377" y="649"/>
                  </a:lnTo>
                  <a:lnTo>
                    <a:pt x="377" y="649"/>
                  </a:lnTo>
                  <a:close/>
                  <a:moveTo>
                    <a:pt x="377" y="756"/>
                  </a:moveTo>
                  <a:lnTo>
                    <a:pt x="198" y="756"/>
                  </a:lnTo>
                  <a:lnTo>
                    <a:pt x="198" y="756"/>
                  </a:lnTo>
                  <a:lnTo>
                    <a:pt x="191" y="757"/>
                  </a:lnTo>
                  <a:lnTo>
                    <a:pt x="183" y="760"/>
                  </a:lnTo>
                  <a:lnTo>
                    <a:pt x="177" y="762"/>
                  </a:lnTo>
                  <a:lnTo>
                    <a:pt x="173" y="767"/>
                  </a:lnTo>
                  <a:lnTo>
                    <a:pt x="168" y="773"/>
                  </a:lnTo>
                  <a:lnTo>
                    <a:pt x="164" y="779"/>
                  </a:lnTo>
                  <a:lnTo>
                    <a:pt x="163" y="785"/>
                  </a:lnTo>
                  <a:lnTo>
                    <a:pt x="162" y="792"/>
                  </a:lnTo>
                  <a:lnTo>
                    <a:pt x="162" y="792"/>
                  </a:lnTo>
                  <a:lnTo>
                    <a:pt x="163" y="799"/>
                  </a:lnTo>
                  <a:lnTo>
                    <a:pt x="164" y="807"/>
                  </a:lnTo>
                  <a:lnTo>
                    <a:pt x="168" y="813"/>
                  </a:lnTo>
                  <a:lnTo>
                    <a:pt x="173" y="817"/>
                  </a:lnTo>
                  <a:lnTo>
                    <a:pt x="177" y="822"/>
                  </a:lnTo>
                  <a:lnTo>
                    <a:pt x="183" y="826"/>
                  </a:lnTo>
                  <a:lnTo>
                    <a:pt x="191" y="828"/>
                  </a:lnTo>
                  <a:lnTo>
                    <a:pt x="198" y="828"/>
                  </a:lnTo>
                  <a:lnTo>
                    <a:pt x="252" y="828"/>
                  </a:lnTo>
                  <a:lnTo>
                    <a:pt x="252" y="828"/>
                  </a:lnTo>
                  <a:lnTo>
                    <a:pt x="252" y="835"/>
                  </a:lnTo>
                  <a:lnTo>
                    <a:pt x="254" y="843"/>
                  </a:lnTo>
                  <a:lnTo>
                    <a:pt x="258" y="849"/>
                  </a:lnTo>
                  <a:lnTo>
                    <a:pt x="263" y="854"/>
                  </a:lnTo>
                  <a:lnTo>
                    <a:pt x="268" y="858"/>
                  </a:lnTo>
                  <a:lnTo>
                    <a:pt x="274" y="862"/>
                  </a:lnTo>
                  <a:lnTo>
                    <a:pt x="281" y="863"/>
                  </a:lnTo>
                  <a:lnTo>
                    <a:pt x="288" y="864"/>
                  </a:lnTo>
                  <a:lnTo>
                    <a:pt x="288" y="864"/>
                  </a:lnTo>
                  <a:lnTo>
                    <a:pt x="295" y="863"/>
                  </a:lnTo>
                  <a:lnTo>
                    <a:pt x="301" y="862"/>
                  </a:lnTo>
                  <a:lnTo>
                    <a:pt x="307" y="858"/>
                  </a:lnTo>
                  <a:lnTo>
                    <a:pt x="313" y="854"/>
                  </a:lnTo>
                  <a:lnTo>
                    <a:pt x="317" y="849"/>
                  </a:lnTo>
                  <a:lnTo>
                    <a:pt x="321" y="843"/>
                  </a:lnTo>
                  <a:lnTo>
                    <a:pt x="323" y="835"/>
                  </a:lnTo>
                  <a:lnTo>
                    <a:pt x="324" y="828"/>
                  </a:lnTo>
                  <a:lnTo>
                    <a:pt x="377" y="828"/>
                  </a:lnTo>
                  <a:lnTo>
                    <a:pt x="377" y="828"/>
                  </a:lnTo>
                  <a:lnTo>
                    <a:pt x="385" y="828"/>
                  </a:lnTo>
                  <a:lnTo>
                    <a:pt x="392" y="826"/>
                  </a:lnTo>
                  <a:lnTo>
                    <a:pt x="398" y="822"/>
                  </a:lnTo>
                  <a:lnTo>
                    <a:pt x="404" y="817"/>
                  </a:lnTo>
                  <a:lnTo>
                    <a:pt x="407" y="813"/>
                  </a:lnTo>
                  <a:lnTo>
                    <a:pt x="411" y="807"/>
                  </a:lnTo>
                  <a:lnTo>
                    <a:pt x="414" y="799"/>
                  </a:lnTo>
                  <a:lnTo>
                    <a:pt x="414" y="792"/>
                  </a:lnTo>
                  <a:lnTo>
                    <a:pt x="414" y="792"/>
                  </a:lnTo>
                  <a:lnTo>
                    <a:pt x="414" y="785"/>
                  </a:lnTo>
                  <a:lnTo>
                    <a:pt x="411" y="779"/>
                  </a:lnTo>
                  <a:lnTo>
                    <a:pt x="407" y="773"/>
                  </a:lnTo>
                  <a:lnTo>
                    <a:pt x="404" y="767"/>
                  </a:lnTo>
                  <a:lnTo>
                    <a:pt x="398" y="762"/>
                  </a:lnTo>
                  <a:lnTo>
                    <a:pt x="392" y="760"/>
                  </a:lnTo>
                  <a:lnTo>
                    <a:pt x="385" y="757"/>
                  </a:lnTo>
                  <a:lnTo>
                    <a:pt x="377" y="756"/>
                  </a:lnTo>
                  <a:lnTo>
                    <a:pt x="377" y="756"/>
                  </a:lnTo>
                  <a:close/>
                  <a:moveTo>
                    <a:pt x="410" y="613"/>
                  </a:moveTo>
                  <a:lnTo>
                    <a:pt x="410" y="613"/>
                  </a:lnTo>
                  <a:lnTo>
                    <a:pt x="415" y="598"/>
                  </a:lnTo>
                  <a:lnTo>
                    <a:pt x="423" y="585"/>
                  </a:lnTo>
                  <a:lnTo>
                    <a:pt x="433" y="569"/>
                  </a:lnTo>
                  <a:lnTo>
                    <a:pt x="445" y="555"/>
                  </a:lnTo>
                  <a:lnTo>
                    <a:pt x="471" y="521"/>
                  </a:lnTo>
                  <a:lnTo>
                    <a:pt x="501" y="484"/>
                  </a:lnTo>
                  <a:lnTo>
                    <a:pt x="516" y="464"/>
                  </a:lnTo>
                  <a:lnTo>
                    <a:pt x="529" y="443"/>
                  </a:lnTo>
                  <a:lnTo>
                    <a:pt x="541" y="421"/>
                  </a:lnTo>
                  <a:lnTo>
                    <a:pt x="553" y="397"/>
                  </a:lnTo>
                  <a:lnTo>
                    <a:pt x="563" y="373"/>
                  </a:lnTo>
                  <a:lnTo>
                    <a:pt x="570" y="346"/>
                  </a:lnTo>
                  <a:lnTo>
                    <a:pt x="573" y="332"/>
                  </a:lnTo>
                  <a:lnTo>
                    <a:pt x="574" y="319"/>
                  </a:lnTo>
                  <a:lnTo>
                    <a:pt x="575" y="303"/>
                  </a:lnTo>
                  <a:lnTo>
                    <a:pt x="576" y="288"/>
                  </a:lnTo>
                  <a:lnTo>
                    <a:pt x="576" y="288"/>
                  </a:lnTo>
                  <a:lnTo>
                    <a:pt x="575" y="274"/>
                  </a:lnTo>
                  <a:lnTo>
                    <a:pt x="574" y="259"/>
                  </a:lnTo>
                  <a:lnTo>
                    <a:pt x="573" y="245"/>
                  </a:lnTo>
                  <a:lnTo>
                    <a:pt x="570" y="231"/>
                  </a:lnTo>
                  <a:lnTo>
                    <a:pt x="563" y="203"/>
                  </a:lnTo>
                  <a:lnTo>
                    <a:pt x="553" y="176"/>
                  </a:lnTo>
                  <a:lnTo>
                    <a:pt x="541" y="151"/>
                  </a:lnTo>
                  <a:lnTo>
                    <a:pt x="527" y="127"/>
                  </a:lnTo>
                  <a:lnTo>
                    <a:pt x="510" y="105"/>
                  </a:lnTo>
                  <a:lnTo>
                    <a:pt x="492" y="85"/>
                  </a:lnTo>
                  <a:lnTo>
                    <a:pt x="471" y="67"/>
                  </a:lnTo>
                  <a:lnTo>
                    <a:pt x="448" y="50"/>
                  </a:lnTo>
                  <a:lnTo>
                    <a:pt x="426" y="35"/>
                  </a:lnTo>
                  <a:lnTo>
                    <a:pt x="400" y="23"/>
                  </a:lnTo>
                  <a:lnTo>
                    <a:pt x="374" y="14"/>
                  </a:lnTo>
                  <a:lnTo>
                    <a:pt x="346" y="6"/>
                  </a:lnTo>
                  <a:lnTo>
                    <a:pt x="332" y="4"/>
                  </a:lnTo>
                  <a:lnTo>
                    <a:pt x="317" y="2"/>
                  </a:lnTo>
                  <a:lnTo>
                    <a:pt x="303" y="0"/>
                  </a:lnTo>
                  <a:lnTo>
                    <a:pt x="288" y="0"/>
                  </a:lnTo>
                  <a:lnTo>
                    <a:pt x="288" y="0"/>
                  </a:lnTo>
                  <a:lnTo>
                    <a:pt x="273" y="0"/>
                  </a:lnTo>
                  <a:lnTo>
                    <a:pt x="258" y="2"/>
                  </a:lnTo>
                  <a:lnTo>
                    <a:pt x="244" y="4"/>
                  </a:lnTo>
                  <a:lnTo>
                    <a:pt x="230" y="6"/>
                  </a:lnTo>
                  <a:lnTo>
                    <a:pt x="203" y="14"/>
                  </a:lnTo>
                  <a:lnTo>
                    <a:pt x="176" y="23"/>
                  </a:lnTo>
                  <a:lnTo>
                    <a:pt x="151" y="35"/>
                  </a:lnTo>
                  <a:lnTo>
                    <a:pt x="127" y="50"/>
                  </a:lnTo>
                  <a:lnTo>
                    <a:pt x="105" y="67"/>
                  </a:lnTo>
                  <a:lnTo>
                    <a:pt x="85" y="85"/>
                  </a:lnTo>
                  <a:lnTo>
                    <a:pt x="65" y="105"/>
                  </a:lnTo>
                  <a:lnTo>
                    <a:pt x="50" y="127"/>
                  </a:lnTo>
                  <a:lnTo>
                    <a:pt x="35" y="151"/>
                  </a:lnTo>
                  <a:lnTo>
                    <a:pt x="22" y="176"/>
                  </a:lnTo>
                  <a:lnTo>
                    <a:pt x="12" y="203"/>
                  </a:lnTo>
                  <a:lnTo>
                    <a:pt x="6" y="231"/>
                  </a:lnTo>
                  <a:lnTo>
                    <a:pt x="3" y="245"/>
                  </a:lnTo>
                  <a:lnTo>
                    <a:pt x="1" y="259"/>
                  </a:lnTo>
                  <a:lnTo>
                    <a:pt x="0" y="274"/>
                  </a:lnTo>
                  <a:lnTo>
                    <a:pt x="0" y="288"/>
                  </a:lnTo>
                  <a:lnTo>
                    <a:pt x="0" y="288"/>
                  </a:lnTo>
                  <a:lnTo>
                    <a:pt x="0" y="303"/>
                  </a:lnTo>
                  <a:lnTo>
                    <a:pt x="1" y="319"/>
                  </a:lnTo>
                  <a:lnTo>
                    <a:pt x="4" y="332"/>
                  </a:lnTo>
                  <a:lnTo>
                    <a:pt x="6" y="346"/>
                  </a:lnTo>
                  <a:lnTo>
                    <a:pt x="13" y="373"/>
                  </a:lnTo>
                  <a:lnTo>
                    <a:pt x="23" y="397"/>
                  </a:lnTo>
                  <a:lnTo>
                    <a:pt x="34" y="421"/>
                  </a:lnTo>
                  <a:lnTo>
                    <a:pt x="46" y="443"/>
                  </a:lnTo>
                  <a:lnTo>
                    <a:pt x="60" y="464"/>
                  </a:lnTo>
                  <a:lnTo>
                    <a:pt x="75" y="484"/>
                  </a:lnTo>
                  <a:lnTo>
                    <a:pt x="104" y="521"/>
                  </a:lnTo>
                  <a:lnTo>
                    <a:pt x="130" y="555"/>
                  </a:lnTo>
                  <a:lnTo>
                    <a:pt x="142" y="569"/>
                  </a:lnTo>
                  <a:lnTo>
                    <a:pt x="153" y="585"/>
                  </a:lnTo>
                  <a:lnTo>
                    <a:pt x="160" y="598"/>
                  </a:lnTo>
                  <a:lnTo>
                    <a:pt x="166" y="613"/>
                  </a:lnTo>
                  <a:lnTo>
                    <a:pt x="410" y="613"/>
                  </a:lnTo>
                  <a:close/>
                  <a:moveTo>
                    <a:pt x="107" y="329"/>
                  </a:moveTo>
                  <a:lnTo>
                    <a:pt x="107" y="329"/>
                  </a:lnTo>
                  <a:lnTo>
                    <a:pt x="100" y="328"/>
                  </a:lnTo>
                  <a:lnTo>
                    <a:pt x="92" y="326"/>
                  </a:lnTo>
                  <a:lnTo>
                    <a:pt x="86" y="322"/>
                  </a:lnTo>
                  <a:lnTo>
                    <a:pt x="80" y="317"/>
                  </a:lnTo>
                  <a:lnTo>
                    <a:pt x="74" y="311"/>
                  </a:lnTo>
                  <a:lnTo>
                    <a:pt x="70" y="304"/>
                  </a:lnTo>
                  <a:lnTo>
                    <a:pt x="68" y="297"/>
                  </a:lnTo>
                  <a:lnTo>
                    <a:pt x="68" y="288"/>
                  </a:lnTo>
                  <a:lnTo>
                    <a:pt x="68" y="288"/>
                  </a:lnTo>
                  <a:lnTo>
                    <a:pt x="69" y="266"/>
                  </a:lnTo>
                  <a:lnTo>
                    <a:pt x="71" y="244"/>
                  </a:lnTo>
                  <a:lnTo>
                    <a:pt x="77" y="223"/>
                  </a:lnTo>
                  <a:lnTo>
                    <a:pt x="85" y="203"/>
                  </a:lnTo>
                  <a:lnTo>
                    <a:pt x="94" y="184"/>
                  </a:lnTo>
                  <a:lnTo>
                    <a:pt x="105" y="166"/>
                  </a:lnTo>
                  <a:lnTo>
                    <a:pt x="118" y="149"/>
                  </a:lnTo>
                  <a:lnTo>
                    <a:pt x="132" y="133"/>
                  </a:lnTo>
                  <a:lnTo>
                    <a:pt x="147" y="119"/>
                  </a:lnTo>
                  <a:lnTo>
                    <a:pt x="164" y="105"/>
                  </a:lnTo>
                  <a:lnTo>
                    <a:pt x="183" y="94"/>
                  </a:lnTo>
                  <a:lnTo>
                    <a:pt x="203" y="85"/>
                  </a:lnTo>
                  <a:lnTo>
                    <a:pt x="222" y="78"/>
                  </a:lnTo>
                  <a:lnTo>
                    <a:pt x="244" y="73"/>
                  </a:lnTo>
                  <a:lnTo>
                    <a:pt x="265" y="69"/>
                  </a:lnTo>
                  <a:lnTo>
                    <a:pt x="288" y="68"/>
                  </a:lnTo>
                  <a:lnTo>
                    <a:pt x="288" y="68"/>
                  </a:lnTo>
                  <a:lnTo>
                    <a:pt x="295" y="69"/>
                  </a:lnTo>
                  <a:lnTo>
                    <a:pt x="304" y="72"/>
                  </a:lnTo>
                  <a:lnTo>
                    <a:pt x="310" y="75"/>
                  </a:lnTo>
                  <a:lnTo>
                    <a:pt x="316" y="80"/>
                  </a:lnTo>
                  <a:lnTo>
                    <a:pt x="322" y="86"/>
                  </a:lnTo>
                  <a:lnTo>
                    <a:pt x="326" y="93"/>
                  </a:lnTo>
                  <a:lnTo>
                    <a:pt x="328" y="100"/>
                  </a:lnTo>
                  <a:lnTo>
                    <a:pt x="328" y="109"/>
                  </a:lnTo>
                  <a:lnTo>
                    <a:pt x="328" y="109"/>
                  </a:lnTo>
                  <a:lnTo>
                    <a:pt x="328" y="116"/>
                  </a:lnTo>
                  <a:lnTo>
                    <a:pt x="326" y="125"/>
                  </a:lnTo>
                  <a:lnTo>
                    <a:pt x="322" y="131"/>
                  </a:lnTo>
                  <a:lnTo>
                    <a:pt x="316" y="137"/>
                  </a:lnTo>
                  <a:lnTo>
                    <a:pt x="310" y="141"/>
                  </a:lnTo>
                  <a:lnTo>
                    <a:pt x="304" y="146"/>
                  </a:lnTo>
                  <a:lnTo>
                    <a:pt x="295" y="149"/>
                  </a:lnTo>
                  <a:lnTo>
                    <a:pt x="288" y="149"/>
                  </a:lnTo>
                  <a:lnTo>
                    <a:pt x="288" y="149"/>
                  </a:lnTo>
                  <a:lnTo>
                    <a:pt x="274" y="150"/>
                  </a:lnTo>
                  <a:lnTo>
                    <a:pt x="259" y="152"/>
                  </a:lnTo>
                  <a:lnTo>
                    <a:pt x="246" y="155"/>
                  </a:lnTo>
                  <a:lnTo>
                    <a:pt x="234" y="159"/>
                  </a:lnTo>
                  <a:lnTo>
                    <a:pt x="222" y="166"/>
                  </a:lnTo>
                  <a:lnTo>
                    <a:pt x="210" y="173"/>
                  </a:lnTo>
                  <a:lnTo>
                    <a:pt x="199" y="181"/>
                  </a:lnTo>
                  <a:lnTo>
                    <a:pt x="189" y="190"/>
                  </a:lnTo>
                  <a:lnTo>
                    <a:pt x="180" y="199"/>
                  </a:lnTo>
                  <a:lnTo>
                    <a:pt x="173" y="210"/>
                  </a:lnTo>
                  <a:lnTo>
                    <a:pt x="165" y="222"/>
                  </a:lnTo>
                  <a:lnTo>
                    <a:pt x="159" y="234"/>
                  </a:lnTo>
                  <a:lnTo>
                    <a:pt x="154" y="247"/>
                  </a:lnTo>
                  <a:lnTo>
                    <a:pt x="151" y="261"/>
                  </a:lnTo>
                  <a:lnTo>
                    <a:pt x="150" y="274"/>
                  </a:lnTo>
                  <a:lnTo>
                    <a:pt x="148" y="288"/>
                  </a:lnTo>
                  <a:lnTo>
                    <a:pt x="148" y="288"/>
                  </a:lnTo>
                  <a:lnTo>
                    <a:pt x="147" y="297"/>
                  </a:lnTo>
                  <a:lnTo>
                    <a:pt x="145" y="304"/>
                  </a:lnTo>
                  <a:lnTo>
                    <a:pt x="141" y="311"/>
                  </a:lnTo>
                  <a:lnTo>
                    <a:pt x="136" y="317"/>
                  </a:lnTo>
                  <a:lnTo>
                    <a:pt x="130" y="322"/>
                  </a:lnTo>
                  <a:lnTo>
                    <a:pt x="123" y="326"/>
                  </a:lnTo>
                  <a:lnTo>
                    <a:pt x="116" y="328"/>
                  </a:lnTo>
                  <a:lnTo>
                    <a:pt x="107" y="329"/>
                  </a:lnTo>
                  <a:lnTo>
                    <a:pt x="107" y="32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24" name="Freeform 4840"/>
            <p:cNvSpPr>
              <a:spLocks noEditPoints="1"/>
            </p:cNvSpPr>
            <p:nvPr/>
          </p:nvSpPr>
          <p:spPr bwMode="auto">
            <a:xfrm>
              <a:off x="7057530" y="6015770"/>
              <a:ext cx="692821" cy="875650"/>
            </a:xfrm>
            <a:custGeom>
              <a:avLst/>
              <a:gdLst>
                <a:gd name="T0" fmla="*/ 120 w 288"/>
                <a:gd name="T1" fmla="*/ 84 h 364"/>
                <a:gd name="T2" fmla="*/ 96 w 288"/>
                <a:gd name="T3" fmla="*/ 74 h 364"/>
                <a:gd name="T4" fmla="*/ 106 w 288"/>
                <a:gd name="T5" fmla="*/ 52 h 364"/>
                <a:gd name="T6" fmla="*/ 130 w 288"/>
                <a:gd name="T7" fmla="*/ 62 h 364"/>
                <a:gd name="T8" fmla="*/ 74 w 288"/>
                <a:gd name="T9" fmla="*/ 52 h 364"/>
                <a:gd name="T10" fmla="*/ 50 w 288"/>
                <a:gd name="T11" fmla="*/ 58 h 364"/>
                <a:gd name="T12" fmla="*/ 54 w 288"/>
                <a:gd name="T13" fmla="*/ 82 h 364"/>
                <a:gd name="T14" fmla="*/ 80 w 288"/>
                <a:gd name="T15" fmla="*/ 78 h 364"/>
                <a:gd name="T16" fmla="*/ 148 w 288"/>
                <a:gd name="T17" fmla="*/ 54 h 364"/>
                <a:gd name="T18" fmla="*/ 148 w 288"/>
                <a:gd name="T19" fmla="*/ 80 h 364"/>
                <a:gd name="T20" fmla="*/ 174 w 288"/>
                <a:gd name="T21" fmla="*/ 80 h 364"/>
                <a:gd name="T22" fmla="*/ 174 w 288"/>
                <a:gd name="T23" fmla="*/ 54 h 364"/>
                <a:gd name="T24" fmla="*/ 128 w 288"/>
                <a:gd name="T25" fmla="*/ 106 h 364"/>
                <a:gd name="T26" fmla="*/ 102 w 288"/>
                <a:gd name="T27" fmla="*/ 100 h 364"/>
                <a:gd name="T28" fmla="*/ 98 w 288"/>
                <a:gd name="T29" fmla="*/ 126 h 364"/>
                <a:gd name="T30" fmla="*/ 122 w 288"/>
                <a:gd name="T31" fmla="*/ 130 h 364"/>
                <a:gd name="T32" fmla="*/ 82 w 288"/>
                <a:gd name="T33" fmla="*/ 110 h 364"/>
                <a:gd name="T34" fmla="*/ 58 w 288"/>
                <a:gd name="T35" fmla="*/ 100 h 364"/>
                <a:gd name="T36" fmla="*/ 48 w 288"/>
                <a:gd name="T37" fmla="*/ 122 h 364"/>
                <a:gd name="T38" fmla="*/ 72 w 288"/>
                <a:gd name="T39" fmla="*/ 132 h 364"/>
                <a:gd name="T40" fmla="*/ 120 w 288"/>
                <a:gd name="T41" fmla="*/ 148 h 364"/>
                <a:gd name="T42" fmla="*/ 96 w 288"/>
                <a:gd name="T43" fmla="*/ 158 h 364"/>
                <a:gd name="T44" fmla="*/ 106 w 288"/>
                <a:gd name="T45" fmla="*/ 180 h 364"/>
                <a:gd name="T46" fmla="*/ 130 w 288"/>
                <a:gd name="T47" fmla="*/ 170 h 364"/>
                <a:gd name="T48" fmla="*/ 120 w 288"/>
                <a:gd name="T49" fmla="*/ 148 h 364"/>
                <a:gd name="T50" fmla="*/ 52 w 288"/>
                <a:gd name="T51" fmla="*/ 150 h 364"/>
                <a:gd name="T52" fmla="*/ 52 w 288"/>
                <a:gd name="T53" fmla="*/ 176 h 364"/>
                <a:gd name="T54" fmla="*/ 78 w 288"/>
                <a:gd name="T55" fmla="*/ 176 h 364"/>
                <a:gd name="T56" fmla="*/ 78 w 288"/>
                <a:gd name="T57" fmla="*/ 150 h 364"/>
                <a:gd name="T58" fmla="*/ 216 w 288"/>
                <a:gd name="T59" fmla="*/ 348 h 364"/>
                <a:gd name="T60" fmla="*/ 40 w 288"/>
                <a:gd name="T61" fmla="*/ 364 h 364"/>
                <a:gd name="T62" fmla="*/ 8 w 288"/>
                <a:gd name="T63" fmla="*/ 346 h 364"/>
                <a:gd name="T64" fmla="*/ 2 w 288"/>
                <a:gd name="T65" fmla="*/ 32 h 364"/>
                <a:gd name="T66" fmla="*/ 32 w 288"/>
                <a:gd name="T67" fmla="*/ 0 h 364"/>
                <a:gd name="T68" fmla="*/ 208 w 288"/>
                <a:gd name="T69" fmla="*/ 6 h 364"/>
                <a:gd name="T70" fmla="*/ 224 w 288"/>
                <a:gd name="T71" fmla="*/ 158 h 364"/>
                <a:gd name="T72" fmla="*/ 206 w 288"/>
                <a:gd name="T73" fmla="*/ 148 h 364"/>
                <a:gd name="T74" fmla="*/ 194 w 288"/>
                <a:gd name="T75" fmla="*/ 36 h 364"/>
                <a:gd name="T76" fmla="*/ 36 w 288"/>
                <a:gd name="T77" fmla="*/ 30 h 364"/>
                <a:gd name="T78" fmla="*/ 32 w 288"/>
                <a:gd name="T79" fmla="*/ 274 h 364"/>
                <a:gd name="T80" fmla="*/ 156 w 288"/>
                <a:gd name="T81" fmla="*/ 324 h 364"/>
                <a:gd name="T82" fmla="*/ 216 w 288"/>
                <a:gd name="T83" fmla="*/ 348 h 364"/>
                <a:gd name="T84" fmla="*/ 120 w 288"/>
                <a:gd name="T85" fmla="*/ 304 h 364"/>
                <a:gd name="T86" fmla="*/ 92 w 288"/>
                <a:gd name="T87" fmla="*/ 324 h 364"/>
                <a:gd name="T88" fmla="*/ 112 w 288"/>
                <a:gd name="T89" fmla="*/ 342 h 364"/>
                <a:gd name="T90" fmla="*/ 288 w 288"/>
                <a:gd name="T91" fmla="*/ 256 h 364"/>
                <a:gd name="T92" fmla="*/ 282 w 288"/>
                <a:gd name="T93" fmla="*/ 188 h 364"/>
                <a:gd name="T94" fmla="*/ 254 w 288"/>
                <a:gd name="T95" fmla="*/ 190 h 364"/>
                <a:gd name="T96" fmla="*/ 242 w 288"/>
                <a:gd name="T97" fmla="*/ 174 h 364"/>
                <a:gd name="T98" fmla="*/ 216 w 288"/>
                <a:gd name="T99" fmla="*/ 186 h 364"/>
                <a:gd name="T100" fmla="*/ 198 w 288"/>
                <a:gd name="T101" fmla="*/ 164 h 364"/>
                <a:gd name="T102" fmla="*/ 180 w 288"/>
                <a:gd name="T103" fmla="*/ 118 h 364"/>
                <a:gd name="T104" fmla="*/ 162 w 288"/>
                <a:gd name="T105" fmla="*/ 100 h 364"/>
                <a:gd name="T106" fmla="*/ 118 w 288"/>
                <a:gd name="T107" fmla="*/ 212 h 364"/>
                <a:gd name="T108" fmla="*/ 92 w 288"/>
                <a:gd name="T109" fmla="*/ 212 h 364"/>
                <a:gd name="T110" fmla="*/ 166 w 288"/>
                <a:gd name="T111" fmla="*/ 312 h 364"/>
                <a:gd name="T112" fmla="*/ 216 w 288"/>
                <a:gd name="T113" fmla="*/ 332 h 364"/>
                <a:gd name="T114" fmla="*/ 276 w 288"/>
                <a:gd name="T115" fmla="*/ 300 h 364"/>
                <a:gd name="T116" fmla="*/ 288 w 288"/>
                <a:gd name="T117" fmla="*/ 25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64">
                  <a:moveTo>
                    <a:pt x="130" y="74"/>
                  </a:moveTo>
                  <a:lnTo>
                    <a:pt x="130" y="74"/>
                  </a:lnTo>
                  <a:lnTo>
                    <a:pt x="128" y="78"/>
                  </a:lnTo>
                  <a:lnTo>
                    <a:pt x="126" y="80"/>
                  </a:lnTo>
                  <a:lnTo>
                    <a:pt x="122" y="82"/>
                  </a:lnTo>
                  <a:lnTo>
                    <a:pt x="120" y="84"/>
                  </a:lnTo>
                  <a:lnTo>
                    <a:pt x="106" y="84"/>
                  </a:lnTo>
                  <a:lnTo>
                    <a:pt x="106" y="84"/>
                  </a:lnTo>
                  <a:lnTo>
                    <a:pt x="102" y="82"/>
                  </a:lnTo>
                  <a:lnTo>
                    <a:pt x="100" y="80"/>
                  </a:lnTo>
                  <a:lnTo>
                    <a:pt x="98" y="78"/>
                  </a:lnTo>
                  <a:lnTo>
                    <a:pt x="96" y="74"/>
                  </a:lnTo>
                  <a:lnTo>
                    <a:pt x="96" y="62"/>
                  </a:lnTo>
                  <a:lnTo>
                    <a:pt x="96" y="62"/>
                  </a:lnTo>
                  <a:lnTo>
                    <a:pt x="98" y="58"/>
                  </a:lnTo>
                  <a:lnTo>
                    <a:pt x="100" y="54"/>
                  </a:lnTo>
                  <a:lnTo>
                    <a:pt x="102" y="52"/>
                  </a:lnTo>
                  <a:lnTo>
                    <a:pt x="106" y="52"/>
                  </a:lnTo>
                  <a:lnTo>
                    <a:pt x="120" y="52"/>
                  </a:lnTo>
                  <a:lnTo>
                    <a:pt x="120" y="52"/>
                  </a:lnTo>
                  <a:lnTo>
                    <a:pt x="122" y="52"/>
                  </a:lnTo>
                  <a:lnTo>
                    <a:pt x="126" y="54"/>
                  </a:lnTo>
                  <a:lnTo>
                    <a:pt x="128" y="58"/>
                  </a:lnTo>
                  <a:lnTo>
                    <a:pt x="130" y="62"/>
                  </a:lnTo>
                  <a:lnTo>
                    <a:pt x="130" y="74"/>
                  </a:lnTo>
                  <a:close/>
                  <a:moveTo>
                    <a:pt x="82" y="62"/>
                  </a:moveTo>
                  <a:lnTo>
                    <a:pt x="82" y="62"/>
                  </a:lnTo>
                  <a:lnTo>
                    <a:pt x="80" y="58"/>
                  </a:lnTo>
                  <a:lnTo>
                    <a:pt x="78" y="54"/>
                  </a:lnTo>
                  <a:lnTo>
                    <a:pt x="74" y="52"/>
                  </a:lnTo>
                  <a:lnTo>
                    <a:pt x="72" y="52"/>
                  </a:lnTo>
                  <a:lnTo>
                    <a:pt x="58" y="52"/>
                  </a:lnTo>
                  <a:lnTo>
                    <a:pt x="58" y="52"/>
                  </a:lnTo>
                  <a:lnTo>
                    <a:pt x="54" y="52"/>
                  </a:lnTo>
                  <a:lnTo>
                    <a:pt x="52" y="54"/>
                  </a:lnTo>
                  <a:lnTo>
                    <a:pt x="50" y="58"/>
                  </a:lnTo>
                  <a:lnTo>
                    <a:pt x="48" y="62"/>
                  </a:lnTo>
                  <a:lnTo>
                    <a:pt x="48" y="74"/>
                  </a:lnTo>
                  <a:lnTo>
                    <a:pt x="48" y="74"/>
                  </a:lnTo>
                  <a:lnTo>
                    <a:pt x="50" y="78"/>
                  </a:lnTo>
                  <a:lnTo>
                    <a:pt x="52" y="80"/>
                  </a:lnTo>
                  <a:lnTo>
                    <a:pt x="54" y="82"/>
                  </a:lnTo>
                  <a:lnTo>
                    <a:pt x="58" y="84"/>
                  </a:lnTo>
                  <a:lnTo>
                    <a:pt x="72" y="84"/>
                  </a:lnTo>
                  <a:lnTo>
                    <a:pt x="72" y="84"/>
                  </a:lnTo>
                  <a:lnTo>
                    <a:pt x="74" y="82"/>
                  </a:lnTo>
                  <a:lnTo>
                    <a:pt x="78" y="80"/>
                  </a:lnTo>
                  <a:lnTo>
                    <a:pt x="80" y="78"/>
                  </a:lnTo>
                  <a:lnTo>
                    <a:pt x="82" y="74"/>
                  </a:lnTo>
                  <a:lnTo>
                    <a:pt x="82" y="62"/>
                  </a:lnTo>
                  <a:close/>
                  <a:moveTo>
                    <a:pt x="154" y="52"/>
                  </a:moveTo>
                  <a:lnTo>
                    <a:pt x="154" y="52"/>
                  </a:lnTo>
                  <a:lnTo>
                    <a:pt x="150" y="52"/>
                  </a:lnTo>
                  <a:lnTo>
                    <a:pt x="148" y="54"/>
                  </a:lnTo>
                  <a:lnTo>
                    <a:pt x="146" y="58"/>
                  </a:lnTo>
                  <a:lnTo>
                    <a:pt x="144" y="62"/>
                  </a:lnTo>
                  <a:lnTo>
                    <a:pt x="144" y="74"/>
                  </a:lnTo>
                  <a:lnTo>
                    <a:pt x="144" y="74"/>
                  </a:lnTo>
                  <a:lnTo>
                    <a:pt x="146" y="78"/>
                  </a:lnTo>
                  <a:lnTo>
                    <a:pt x="148" y="80"/>
                  </a:lnTo>
                  <a:lnTo>
                    <a:pt x="150" y="82"/>
                  </a:lnTo>
                  <a:lnTo>
                    <a:pt x="154" y="84"/>
                  </a:lnTo>
                  <a:lnTo>
                    <a:pt x="168" y="84"/>
                  </a:lnTo>
                  <a:lnTo>
                    <a:pt x="168" y="84"/>
                  </a:lnTo>
                  <a:lnTo>
                    <a:pt x="170" y="82"/>
                  </a:lnTo>
                  <a:lnTo>
                    <a:pt x="174" y="80"/>
                  </a:lnTo>
                  <a:lnTo>
                    <a:pt x="176" y="78"/>
                  </a:lnTo>
                  <a:lnTo>
                    <a:pt x="178" y="74"/>
                  </a:lnTo>
                  <a:lnTo>
                    <a:pt x="178" y="62"/>
                  </a:lnTo>
                  <a:lnTo>
                    <a:pt x="178" y="62"/>
                  </a:lnTo>
                  <a:lnTo>
                    <a:pt x="176" y="58"/>
                  </a:lnTo>
                  <a:lnTo>
                    <a:pt x="174" y="54"/>
                  </a:lnTo>
                  <a:lnTo>
                    <a:pt x="170" y="52"/>
                  </a:lnTo>
                  <a:lnTo>
                    <a:pt x="168" y="52"/>
                  </a:lnTo>
                  <a:lnTo>
                    <a:pt x="154" y="52"/>
                  </a:lnTo>
                  <a:close/>
                  <a:moveTo>
                    <a:pt x="130" y="110"/>
                  </a:moveTo>
                  <a:lnTo>
                    <a:pt x="130" y="110"/>
                  </a:lnTo>
                  <a:lnTo>
                    <a:pt x="128" y="106"/>
                  </a:lnTo>
                  <a:lnTo>
                    <a:pt x="126" y="102"/>
                  </a:lnTo>
                  <a:lnTo>
                    <a:pt x="122" y="100"/>
                  </a:lnTo>
                  <a:lnTo>
                    <a:pt x="120" y="100"/>
                  </a:lnTo>
                  <a:lnTo>
                    <a:pt x="106" y="100"/>
                  </a:lnTo>
                  <a:lnTo>
                    <a:pt x="106" y="100"/>
                  </a:lnTo>
                  <a:lnTo>
                    <a:pt x="102" y="100"/>
                  </a:lnTo>
                  <a:lnTo>
                    <a:pt x="100" y="102"/>
                  </a:lnTo>
                  <a:lnTo>
                    <a:pt x="98" y="106"/>
                  </a:lnTo>
                  <a:lnTo>
                    <a:pt x="96" y="110"/>
                  </a:lnTo>
                  <a:lnTo>
                    <a:pt x="96" y="122"/>
                  </a:lnTo>
                  <a:lnTo>
                    <a:pt x="96" y="122"/>
                  </a:lnTo>
                  <a:lnTo>
                    <a:pt x="98" y="126"/>
                  </a:lnTo>
                  <a:lnTo>
                    <a:pt x="100" y="128"/>
                  </a:lnTo>
                  <a:lnTo>
                    <a:pt x="102" y="130"/>
                  </a:lnTo>
                  <a:lnTo>
                    <a:pt x="106" y="132"/>
                  </a:lnTo>
                  <a:lnTo>
                    <a:pt x="120" y="132"/>
                  </a:lnTo>
                  <a:lnTo>
                    <a:pt x="120" y="132"/>
                  </a:lnTo>
                  <a:lnTo>
                    <a:pt x="122" y="130"/>
                  </a:lnTo>
                  <a:lnTo>
                    <a:pt x="126" y="128"/>
                  </a:lnTo>
                  <a:lnTo>
                    <a:pt x="128" y="126"/>
                  </a:lnTo>
                  <a:lnTo>
                    <a:pt x="130" y="122"/>
                  </a:lnTo>
                  <a:lnTo>
                    <a:pt x="130" y="110"/>
                  </a:lnTo>
                  <a:close/>
                  <a:moveTo>
                    <a:pt x="82" y="110"/>
                  </a:moveTo>
                  <a:lnTo>
                    <a:pt x="82" y="110"/>
                  </a:lnTo>
                  <a:lnTo>
                    <a:pt x="80" y="106"/>
                  </a:lnTo>
                  <a:lnTo>
                    <a:pt x="78" y="102"/>
                  </a:lnTo>
                  <a:lnTo>
                    <a:pt x="74" y="100"/>
                  </a:lnTo>
                  <a:lnTo>
                    <a:pt x="72" y="100"/>
                  </a:lnTo>
                  <a:lnTo>
                    <a:pt x="58" y="100"/>
                  </a:lnTo>
                  <a:lnTo>
                    <a:pt x="58" y="100"/>
                  </a:lnTo>
                  <a:lnTo>
                    <a:pt x="54" y="100"/>
                  </a:lnTo>
                  <a:lnTo>
                    <a:pt x="52" y="102"/>
                  </a:lnTo>
                  <a:lnTo>
                    <a:pt x="50" y="106"/>
                  </a:lnTo>
                  <a:lnTo>
                    <a:pt x="48" y="110"/>
                  </a:lnTo>
                  <a:lnTo>
                    <a:pt x="48" y="122"/>
                  </a:lnTo>
                  <a:lnTo>
                    <a:pt x="48" y="122"/>
                  </a:lnTo>
                  <a:lnTo>
                    <a:pt x="50" y="126"/>
                  </a:lnTo>
                  <a:lnTo>
                    <a:pt x="52" y="128"/>
                  </a:lnTo>
                  <a:lnTo>
                    <a:pt x="54" y="130"/>
                  </a:lnTo>
                  <a:lnTo>
                    <a:pt x="58" y="132"/>
                  </a:lnTo>
                  <a:lnTo>
                    <a:pt x="72" y="132"/>
                  </a:lnTo>
                  <a:lnTo>
                    <a:pt x="72" y="132"/>
                  </a:lnTo>
                  <a:lnTo>
                    <a:pt x="74" y="130"/>
                  </a:lnTo>
                  <a:lnTo>
                    <a:pt x="78" y="128"/>
                  </a:lnTo>
                  <a:lnTo>
                    <a:pt x="80" y="126"/>
                  </a:lnTo>
                  <a:lnTo>
                    <a:pt x="82" y="122"/>
                  </a:lnTo>
                  <a:lnTo>
                    <a:pt x="82" y="110"/>
                  </a:lnTo>
                  <a:close/>
                  <a:moveTo>
                    <a:pt x="120" y="148"/>
                  </a:moveTo>
                  <a:lnTo>
                    <a:pt x="106" y="148"/>
                  </a:lnTo>
                  <a:lnTo>
                    <a:pt x="106" y="148"/>
                  </a:lnTo>
                  <a:lnTo>
                    <a:pt x="102" y="148"/>
                  </a:lnTo>
                  <a:lnTo>
                    <a:pt x="100" y="150"/>
                  </a:lnTo>
                  <a:lnTo>
                    <a:pt x="98" y="154"/>
                  </a:lnTo>
                  <a:lnTo>
                    <a:pt x="96" y="158"/>
                  </a:lnTo>
                  <a:lnTo>
                    <a:pt x="96" y="170"/>
                  </a:lnTo>
                  <a:lnTo>
                    <a:pt x="96" y="170"/>
                  </a:lnTo>
                  <a:lnTo>
                    <a:pt x="98" y="174"/>
                  </a:lnTo>
                  <a:lnTo>
                    <a:pt x="100" y="176"/>
                  </a:lnTo>
                  <a:lnTo>
                    <a:pt x="102" y="178"/>
                  </a:lnTo>
                  <a:lnTo>
                    <a:pt x="106" y="180"/>
                  </a:lnTo>
                  <a:lnTo>
                    <a:pt x="120" y="180"/>
                  </a:lnTo>
                  <a:lnTo>
                    <a:pt x="120" y="180"/>
                  </a:lnTo>
                  <a:lnTo>
                    <a:pt x="122" y="178"/>
                  </a:lnTo>
                  <a:lnTo>
                    <a:pt x="126" y="176"/>
                  </a:lnTo>
                  <a:lnTo>
                    <a:pt x="128" y="174"/>
                  </a:lnTo>
                  <a:lnTo>
                    <a:pt x="130" y="170"/>
                  </a:lnTo>
                  <a:lnTo>
                    <a:pt x="130" y="158"/>
                  </a:lnTo>
                  <a:lnTo>
                    <a:pt x="130" y="158"/>
                  </a:lnTo>
                  <a:lnTo>
                    <a:pt x="128" y="154"/>
                  </a:lnTo>
                  <a:lnTo>
                    <a:pt x="126" y="150"/>
                  </a:lnTo>
                  <a:lnTo>
                    <a:pt x="122" y="148"/>
                  </a:lnTo>
                  <a:lnTo>
                    <a:pt x="120" y="148"/>
                  </a:lnTo>
                  <a:lnTo>
                    <a:pt x="120" y="148"/>
                  </a:lnTo>
                  <a:close/>
                  <a:moveTo>
                    <a:pt x="72" y="148"/>
                  </a:moveTo>
                  <a:lnTo>
                    <a:pt x="58" y="148"/>
                  </a:lnTo>
                  <a:lnTo>
                    <a:pt x="58" y="148"/>
                  </a:lnTo>
                  <a:lnTo>
                    <a:pt x="54" y="148"/>
                  </a:lnTo>
                  <a:lnTo>
                    <a:pt x="52" y="150"/>
                  </a:lnTo>
                  <a:lnTo>
                    <a:pt x="50" y="154"/>
                  </a:lnTo>
                  <a:lnTo>
                    <a:pt x="48" y="158"/>
                  </a:lnTo>
                  <a:lnTo>
                    <a:pt x="48" y="170"/>
                  </a:lnTo>
                  <a:lnTo>
                    <a:pt x="48" y="170"/>
                  </a:lnTo>
                  <a:lnTo>
                    <a:pt x="50" y="174"/>
                  </a:lnTo>
                  <a:lnTo>
                    <a:pt x="52" y="176"/>
                  </a:lnTo>
                  <a:lnTo>
                    <a:pt x="54" y="178"/>
                  </a:lnTo>
                  <a:lnTo>
                    <a:pt x="58" y="180"/>
                  </a:lnTo>
                  <a:lnTo>
                    <a:pt x="72" y="180"/>
                  </a:lnTo>
                  <a:lnTo>
                    <a:pt x="72" y="180"/>
                  </a:lnTo>
                  <a:lnTo>
                    <a:pt x="74" y="178"/>
                  </a:lnTo>
                  <a:lnTo>
                    <a:pt x="78" y="176"/>
                  </a:lnTo>
                  <a:lnTo>
                    <a:pt x="80" y="174"/>
                  </a:lnTo>
                  <a:lnTo>
                    <a:pt x="82" y="170"/>
                  </a:lnTo>
                  <a:lnTo>
                    <a:pt x="82" y="158"/>
                  </a:lnTo>
                  <a:lnTo>
                    <a:pt x="82" y="158"/>
                  </a:lnTo>
                  <a:lnTo>
                    <a:pt x="80" y="154"/>
                  </a:lnTo>
                  <a:lnTo>
                    <a:pt x="78" y="150"/>
                  </a:lnTo>
                  <a:lnTo>
                    <a:pt x="74" y="148"/>
                  </a:lnTo>
                  <a:lnTo>
                    <a:pt x="72" y="148"/>
                  </a:lnTo>
                  <a:lnTo>
                    <a:pt x="72" y="148"/>
                  </a:lnTo>
                  <a:close/>
                  <a:moveTo>
                    <a:pt x="216" y="348"/>
                  </a:moveTo>
                  <a:lnTo>
                    <a:pt x="216" y="348"/>
                  </a:lnTo>
                  <a:lnTo>
                    <a:pt x="216" y="348"/>
                  </a:lnTo>
                  <a:lnTo>
                    <a:pt x="216" y="348"/>
                  </a:lnTo>
                  <a:lnTo>
                    <a:pt x="210" y="354"/>
                  </a:lnTo>
                  <a:lnTo>
                    <a:pt x="202" y="360"/>
                  </a:lnTo>
                  <a:lnTo>
                    <a:pt x="194" y="362"/>
                  </a:lnTo>
                  <a:lnTo>
                    <a:pt x="184" y="364"/>
                  </a:lnTo>
                  <a:lnTo>
                    <a:pt x="40" y="364"/>
                  </a:lnTo>
                  <a:lnTo>
                    <a:pt x="40" y="364"/>
                  </a:lnTo>
                  <a:lnTo>
                    <a:pt x="32" y="364"/>
                  </a:lnTo>
                  <a:lnTo>
                    <a:pt x="26" y="360"/>
                  </a:lnTo>
                  <a:lnTo>
                    <a:pt x="18" y="358"/>
                  </a:lnTo>
                  <a:lnTo>
                    <a:pt x="12" y="352"/>
                  </a:lnTo>
                  <a:lnTo>
                    <a:pt x="8" y="346"/>
                  </a:lnTo>
                  <a:lnTo>
                    <a:pt x="4" y="340"/>
                  </a:lnTo>
                  <a:lnTo>
                    <a:pt x="2" y="332"/>
                  </a:lnTo>
                  <a:lnTo>
                    <a:pt x="0" y="324"/>
                  </a:lnTo>
                  <a:lnTo>
                    <a:pt x="0" y="40"/>
                  </a:lnTo>
                  <a:lnTo>
                    <a:pt x="0" y="40"/>
                  </a:lnTo>
                  <a:lnTo>
                    <a:pt x="2" y="32"/>
                  </a:lnTo>
                  <a:lnTo>
                    <a:pt x="4" y="24"/>
                  </a:lnTo>
                  <a:lnTo>
                    <a:pt x="8" y="18"/>
                  </a:lnTo>
                  <a:lnTo>
                    <a:pt x="12" y="12"/>
                  </a:lnTo>
                  <a:lnTo>
                    <a:pt x="18" y="6"/>
                  </a:lnTo>
                  <a:lnTo>
                    <a:pt x="26" y="4"/>
                  </a:lnTo>
                  <a:lnTo>
                    <a:pt x="32" y="0"/>
                  </a:lnTo>
                  <a:lnTo>
                    <a:pt x="40" y="0"/>
                  </a:lnTo>
                  <a:lnTo>
                    <a:pt x="184" y="0"/>
                  </a:lnTo>
                  <a:lnTo>
                    <a:pt x="184" y="0"/>
                  </a:lnTo>
                  <a:lnTo>
                    <a:pt x="192" y="0"/>
                  </a:lnTo>
                  <a:lnTo>
                    <a:pt x="200" y="4"/>
                  </a:lnTo>
                  <a:lnTo>
                    <a:pt x="208" y="6"/>
                  </a:lnTo>
                  <a:lnTo>
                    <a:pt x="214" y="12"/>
                  </a:lnTo>
                  <a:lnTo>
                    <a:pt x="218" y="18"/>
                  </a:lnTo>
                  <a:lnTo>
                    <a:pt x="222" y="24"/>
                  </a:lnTo>
                  <a:lnTo>
                    <a:pt x="224" y="32"/>
                  </a:lnTo>
                  <a:lnTo>
                    <a:pt x="224" y="40"/>
                  </a:lnTo>
                  <a:lnTo>
                    <a:pt x="224" y="158"/>
                  </a:lnTo>
                  <a:lnTo>
                    <a:pt x="224" y="158"/>
                  </a:lnTo>
                  <a:lnTo>
                    <a:pt x="224" y="158"/>
                  </a:lnTo>
                  <a:lnTo>
                    <a:pt x="224" y="158"/>
                  </a:lnTo>
                  <a:lnTo>
                    <a:pt x="218" y="154"/>
                  </a:lnTo>
                  <a:lnTo>
                    <a:pt x="212" y="150"/>
                  </a:lnTo>
                  <a:lnTo>
                    <a:pt x="206" y="148"/>
                  </a:lnTo>
                  <a:lnTo>
                    <a:pt x="198" y="148"/>
                  </a:lnTo>
                  <a:lnTo>
                    <a:pt x="198" y="148"/>
                  </a:lnTo>
                  <a:lnTo>
                    <a:pt x="194" y="148"/>
                  </a:lnTo>
                  <a:lnTo>
                    <a:pt x="194" y="40"/>
                  </a:lnTo>
                  <a:lnTo>
                    <a:pt x="194" y="40"/>
                  </a:lnTo>
                  <a:lnTo>
                    <a:pt x="194" y="36"/>
                  </a:lnTo>
                  <a:lnTo>
                    <a:pt x="192" y="32"/>
                  </a:lnTo>
                  <a:lnTo>
                    <a:pt x="188" y="30"/>
                  </a:lnTo>
                  <a:lnTo>
                    <a:pt x="184" y="30"/>
                  </a:lnTo>
                  <a:lnTo>
                    <a:pt x="40" y="30"/>
                  </a:lnTo>
                  <a:lnTo>
                    <a:pt x="40" y="30"/>
                  </a:lnTo>
                  <a:lnTo>
                    <a:pt x="36" y="30"/>
                  </a:lnTo>
                  <a:lnTo>
                    <a:pt x="34" y="32"/>
                  </a:lnTo>
                  <a:lnTo>
                    <a:pt x="32" y="36"/>
                  </a:lnTo>
                  <a:lnTo>
                    <a:pt x="30" y="40"/>
                  </a:lnTo>
                  <a:lnTo>
                    <a:pt x="30" y="270"/>
                  </a:lnTo>
                  <a:lnTo>
                    <a:pt x="30" y="270"/>
                  </a:lnTo>
                  <a:lnTo>
                    <a:pt x="32" y="274"/>
                  </a:lnTo>
                  <a:lnTo>
                    <a:pt x="34" y="276"/>
                  </a:lnTo>
                  <a:lnTo>
                    <a:pt x="36" y="278"/>
                  </a:lnTo>
                  <a:lnTo>
                    <a:pt x="40" y="280"/>
                  </a:lnTo>
                  <a:lnTo>
                    <a:pt x="110" y="280"/>
                  </a:lnTo>
                  <a:lnTo>
                    <a:pt x="156" y="324"/>
                  </a:lnTo>
                  <a:lnTo>
                    <a:pt x="156" y="324"/>
                  </a:lnTo>
                  <a:lnTo>
                    <a:pt x="160" y="328"/>
                  </a:lnTo>
                  <a:lnTo>
                    <a:pt x="160" y="328"/>
                  </a:lnTo>
                  <a:lnTo>
                    <a:pt x="172" y="336"/>
                  </a:lnTo>
                  <a:lnTo>
                    <a:pt x="186" y="342"/>
                  </a:lnTo>
                  <a:lnTo>
                    <a:pt x="200" y="346"/>
                  </a:lnTo>
                  <a:lnTo>
                    <a:pt x="216" y="348"/>
                  </a:lnTo>
                  <a:lnTo>
                    <a:pt x="216" y="348"/>
                  </a:lnTo>
                  <a:close/>
                  <a:moveTo>
                    <a:pt x="132" y="324"/>
                  </a:moveTo>
                  <a:lnTo>
                    <a:pt x="132" y="324"/>
                  </a:lnTo>
                  <a:lnTo>
                    <a:pt x="132" y="316"/>
                  </a:lnTo>
                  <a:lnTo>
                    <a:pt x="126" y="310"/>
                  </a:lnTo>
                  <a:lnTo>
                    <a:pt x="120" y="304"/>
                  </a:lnTo>
                  <a:lnTo>
                    <a:pt x="112" y="304"/>
                  </a:lnTo>
                  <a:lnTo>
                    <a:pt x="112" y="304"/>
                  </a:lnTo>
                  <a:lnTo>
                    <a:pt x="106" y="304"/>
                  </a:lnTo>
                  <a:lnTo>
                    <a:pt x="98" y="310"/>
                  </a:lnTo>
                  <a:lnTo>
                    <a:pt x="94" y="316"/>
                  </a:lnTo>
                  <a:lnTo>
                    <a:pt x="92" y="324"/>
                  </a:lnTo>
                  <a:lnTo>
                    <a:pt x="92" y="324"/>
                  </a:lnTo>
                  <a:lnTo>
                    <a:pt x="94" y="330"/>
                  </a:lnTo>
                  <a:lnTo>
                    <a:pt x="98" y="338"/>
                  </a:lnTo>
                  <a:lnTo>
                    <a:pt x="106" y="342"/>
                  </a:lnTo>
                  <a:lnTo>
                    <a:pt x="112" y="342"/>
                  </a:lnTo>
                  <a:lnTo>
                    <a:pt x="112" y="342"/>
                  </a:lnTo>
                  <a:lnTo>
                    <a:pt x="120" y="342"/>
                  </a:lnTo>
                  <a:lnTo>
                    <a:pt x="126" y="338"/>
                  </a:lnTo>
                  <a:lnTo>
                    <a:pt x="132" y="330"/>
                  </a:lnTo>
                  <a:lnTo>
                    <a:pt x="132" y="324"/>
                  </a:lnTo>
                  <a:lnTo>
                    <a:pt x="132" y="324"/>
                  </a:lnTo>
                  <a:close/>
                  <a:moveTo>
                    <a:pt x="288" y="256"/>
                  </a:moveTo>
                  <a:lnTo>
                    <a:pt x="288" y="256"/>
                  </a:lnTo>
                  <a:lnTo>
                    <a:pt x="288" y="256"/>
                  </a:lnTo>
                  <a:lnTo>
                    <a:pt x="288" y="200"/>
                  </a:lnTo>
                  <a:lnTo>
                    <a:pt x="288" y="200"/>
                  </a:lnTo>
                  <a:lnTo>
                    <a:pt x="286" y="192"/>
                  </a:lnTo>
                  <a:lnTo>
                    <a:pt x="282" y="188"/>
                  </a:lnTo>
                  <a:lnTo>
                    <a:pt x="276" y="184"/>
                  </a:lnTo>
                  <a:lnTo>
                    <a:pt x="270" y="182"/>
                  </a:lnTo>
                  <a:lnTo>
                    <a:pt x="270" y="182"/>
                  </a:lnTo>
                  <a:lnTo>
                    <a:pt x="264" y="182"/>
                  </a:lnTo>
                  <a:lnTo>
                    <a:pt x="258" y="186"/>
                  </a:lnTo>
                  <a:lnTo>
                    <a:pt x="254" y="190"/>
                  </a:lnTo>
                  <a:lnTo>
                    <a:pt x="252" y="196"/>
                  </a:lnTo>
                  <a:lnTo>
                    <a:pt x="252" y="190"/>
                  </a:lnTo>
                  <a:lnTo>
                    <a:pt x="252" y="190"/>
                  </a:lnTo>
                  <a:lnTo>
                    <a:pt x="250" y="184"/>
                  </a:lnTo>
                  <a:lnTo>
                    <a:pt x="246" y="178"/>
                  </a:lnTo>
                  <a:lnTo>
                    <a:pt x="242" y="174"/>
                  </a:lnTo>
                  <a:lnTo>
                    <a:pt x="234" y="172"/>
                  </a:lnTo>
                  <a:lnTo>
                    <a:pt x="234" y="172"/>
                  </a:lnTo>
                  <a:lnTo>
                    <a:pt x="228" y="174"/>
                  </a:lnTo>
                  <a:lnTo>
                    <a:pt x="222" y="176"/>
                  </a:lnTo>
                  <a:lnTo>
                    <a:pt x="218" y="180"/>
                  </a:lnTo>
                  <a:lnTo>
                    <a:pt x="216" y="186"/>
                  </a:lnTo>
                  <a:lnTo>
                    <a:pt x="216" y="182"/>
                  </a:lnTo>
                  <a:lnTo>
                    <a:pt x="216" y="182"/>
                  </a:lnTo>
                  <a:lnTo>
                    <a:pt x="214" y="174"/>
                  </a:lnTo>
                  <a:lnTo>
                    <a:pt x="212" y="168"/>
                  </a:lnTo>
                  <a:lnTo>
                    <a:pt x="206" y="164"/>
                  </a:lnTo>
                  <a:lnTo>
                    <a:pt x="198" y="164"/>
                  </a:lnTo>
                  <a:lnTo>
                    <a:pt x="198" y="164"/>
                  </a:lnTo>
                  <a:lnTo>
                    <a:pt x="192" y="164"/>
                  </a:lnTo>
                  <a:lnTo>
                    <a:pt x="186" y="168"/>
                  </a:lnTo>
                  <a:lnTo>
                    <a:pt x="182" y="172"/>
                  </a:lnTo>
                  <a:lnTo>
                    <a:pt x="180" y="176"/>
                  </a:lnTo>
                  <a:lnTo>
                    <a:pt x="180" y="118"/>
                  </a:lnTo>
                  <a:lnTo>
                    <a:pt x="180" y="118"/>
                  </a:lnTo>
                  <a:lnTo>
                    <a:pt x="180" y="110"/>
                  </a:lnTo>
                  <a:lnTo>
                    <a:pt x="176" y="104"/>
                  </a:lnTo>
                  <a:lnTo>
                    <a:pt x="170" y="100"/>
                  </a:lnTo>
                  <a:lnTo>
                    <a:pt x="162" y="100"/>
                  </a:lnTo>
                  <a:lnTo>
                    <a:pt x="162" y="100"/>
                  </a:lnTo>
                  <a:lnTo>
                    <a:pt x="156" y="100"/>
                  </a:lnTo>
                  <a:lnTo>
                    <a:pt x="150" y="104"/>
                  </a:lnTo>
                  <a:lnTo>
                    <a:pt x="146" y="110"/>
                  </a:lnTo>
                  <a:lnTo>
                    <a:pt x="144" y="118"/>
                  </a:lnTo>
                  <a:lnTo>
                    <a:pt x="144" y="238"/>
                  </a:lnTo>
                  <a:lnTo>
                    <a:pt x="118" y="212"/>
                  </a:lnTo>
                  <a:lnTo>
                    <a:pt x="118" y="212"/>
                  </a:lnTo>
                  <a:lnTo>
                    <a:pt x="112" y="208"/>
                  </a:lnTo>
                  <a:lnTo>
                    <a:pt x="104" y="206"/>
                  </a:lnTo>
                  <a:lnTo>
                    <a:pt x="98" y="208"/>
                  </a:lnTo>
                  <a:lnTo>
                    <a:pt x="92" y="212"/>
                  </a:lnTo>
                  <a:lnTo>
                    <a:pt x="92" y="212"/>
                  </a:lnTo>
                  <a:lnTo>
                    <a:pt x="88" y="218"/>
                  </a:lnTo>
                  <a:lnTo>
                    <a:pt x="86" y="224"/>
                  </a:lnTo>
                  <a:lnTo>
                    <a:pt x="88" y="232"/>
                  </a:lnTo>
                  <a:lnTo>
                    <a:pt x="92" y="238"/>
                  </a:lnTo>
                  <a:lnTo>
                    <a:pt x="166" y="312"/>
                  </a:lnTo>
                  <a:lnTo>
                    <a:pt x="166" y="312"/>
                  </a:lnTo>
                  <a:lnTo>
                    <a:pt x="170" y="314"/>
                  </a:lnTo>
                  <a:lnTo>
                    <a:pt x="170" y="314"/>
                  </a:lnTo>
                  <a:lnTo>
                    <a:pt x="180" y="322"/>
                  </a:lnTo>
                  <a:lnTo>
                    <a:pt x="190" y="328"/>
                  </a:lnTo>
                  <a:lnTo>
                    <a:pt x="204" y="330"/>
                  </a:lnTo>
                  <a:lnTo>
                    <a:pt x="216" y="332"/>
                  </a:lnTo>
                  <a:lnTo>
                    <a:pt x="216" y="332"/>
                  </a:lnTo>
                  <a:lnTo>
                    <a:pt x="230" y="330"/>
                  </a:lnTo>
                  <a:lnTo>
                    <a:pt x="244" y="326"/>
                  </a:lnTo>
                  <a:lnTo>
                    <a:pt x="256" y="320"/>
                  </a:lnTo>
                  <a:lnTo>
                    <a:pt x="268" y="312"/>
                  </a:lnTo>
                  <a:lnTo>
                    <a:pt x="276" y="300"/>
                  </a:lnTo>
                  <a:lnTo>
                    <a:pt x="282" y="288"/>
                  </a:lnTo>
                  <a:lnTo>
                    <a:pt x="286" y="274"/>
                  </a:lnTo>
                  <a:lnTo>
                    <a:pt x="288" y="260"/>
                  </a:lnTo>
                  <a:lnTo>
                    <a:pt x="288" y="260"/>
                  </a:lnTo>
                  <a:lnTo>
                    <a:pt x="288" y="256"/>
                  </a:lnTo>
                  <a:lnTo>
                    <a:pt x="288" y="25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26" name="Freeform 1556"/>
            <p:cNvSpPr>
              <a:spLocks noEditPoints="1"/>
            </p:cNvSpPr>
            <p:nvPr/>
          </p:nvSpPr>
          <p:spPr bwMode="auto">
            <a:xfrm>
              <a:off x="8945439" y="6045454"/>
              <a:ext cx="921208" cy="787175"/>
            </a:xfrm>
            <a:custGeom>
              <a:avLst/>
              <a:gdLst>
                <a:gd name="T0" fmla="*/ 480 w 868"/>
                <a:gd name="T1" fmla="*/ 0 h 740"/>
                <a:gd name="T2" fmla="*/ 77 w 868"/>
                <a:gd name="T3" fmla="*/ 156 h 740"/>
                <a:gd name="T4" fmla="*/ 14 w 868"/>
                <a:gd name="T5" fmla="*/ 423 h 740"/>
                <a:gd name="T6" fmla="*/ 233 w 868"/>
                <a:gd name="T7" fmla="*/ 510 h 740"/>
                <a:gd name="T8" fmla="*/ 398 w 868"/>
                <a:gd name="T9" fmla="*/ 600 h 740"/>
                <a:gd name="T10" fmla="*/ 607 w 868"/>
                <a:gd name="T11" fmla="*/ 682 h 740"/>
                <a:gd name="T12" fmla="*/ 823 w 868"/>
                <a:gd name="T13" fmla="*/ 551 h 740"/>
                <a:gd name="T14" fmla="*/ 811 w 868"/>
                <a:gd name="T15" fmla="*/ 199 h 740"/>
                <a:gd name="T16" fmla="*/ 575 w 868"/>
                <a:gd name="T17" fmla="*/ 144 h 740"/>
                <a:gd name="T18" fmla="*/ 551 w 868"/>
                <a:gd name="T19" fmla="*/ 204 h 740"/>
                <a:gd name="T20" fmla="*/ 589 w 868"/>
                <a:gd name="T21" fmla="*/ 71 h 740"/>
                <a:gd name="T22" fmla="*/ 488 w 868"/>
                <a:gd name="T23" fmla="*/ 241 h 740"/>
                <a:gd name="T24" fmla="*/ 463 w 868"/>
                <a:gd name="T25" fmla="*/ 270 h 740"/>
                <a:gd name="T26" fmla="*/ 415 w 868"/>
                <a:gd name="T27" fmla="*/ 248 h 740"/>
                <a:gd name="T28" fmla="*/ 519 w 868"/>
                <a:gd name="T29" fmla="*/ 175 h 740"/>
                <a:gd name="T30" fmla="*/ 539 w 868"/>
                <a:gd name="T31" fmla="*/ 58 h 740"/>
                <a:gd name="T32" fmla="*/ 381 w 868"/>
                <a:gd name="T33" fmla="*/ 287 h 740"/>
                <a:gd name="T34" fmla="*/ 288 w 868"/>
                <a:gd name="T35" fmla="*/ 287 h 740"/>
                <a:gd name="T36" fmla="*/ 266 w 868"/>
                <a:gd name="T37" fmla="*/ 231 h 740"/>
                <a:gd name="T38" fmla="*/ 412 w 868"/>
                <a:gd name="T39" fmla="*/ 124 h 740"/>
                <a:gd name="T40" fmla="*/ 148 w 868"/>
                <a:gd name="T41" fmla="*/ 360 h 740"/>
                <a:gd name="T42" fmla="*/ 160 w 868"/>
                <a:gd name="T43" fmla="*/ 398 h 740"/>
                <a:gd name="T44" fmla="*/ 145 w 868"/>
                <a:gd name="T45" fmla="*/ 410 h 740"/>
                <a:gd name="T46" fmla="*/ 99 w 868"/>
                <a:gd name="T47" fmla="*/ 326 h 740"/>
                <a:gd name="T48" fmla="*/ 106 w 868"/>
                <a:gd name="T49" fmla="*/ 437 h 740"/>
                <a:gd name="T50" fmla="*/ 116 w 868"/>
                <a:gd name="T51" fmla="*/ 459 h 740"/>
                <a:gd name="T52" fmla="*/ 48 w 868"/>
                <a:gd name="T53" fmla="*/ 323 h 740"/>
                <a:gd name="T54" fmla="*/ 160 w 868"/>
                <a:gd name="T55" fmla="*/ 207 h 740"/>
                <a:gd name="T56" fmla="*/ 189 w 868"/>
                <a:gd name="T57" fmla="*/ 170 h 740"/>
                <a:gd name="T58" fmla="*/ 259 w 868"/>
                <a:gd name="T59" fmla="*/ 85 h 740"/>
                <a:gd name="T60" fmla="*/ 393 w 868"/>
                <a:gd name="T61" fmla="*/ 66 h 740"/>
                <a:gd name="T62" fmla="*/ 335 w 868"/>
                <a:gd name="T63" fmla="*/ 105 h 740"/>
                <a:gd name="T64" fmla="*/ 303 w 868"/>
                <a:gd name="T65" fmla="*/ 172 h 740"/>
                <a:gd name="T66" fmla="*/ 255 w 868"/>
                <a:gd name="T67" fmla="*/ 194 h 740"/>
                <a:gd name="T68" fmla="*/ 146 w 868"/>
                <a:gd name="T69" fmla="*/ 289 h 740"/>
                <a:gd name="T70" fmla="*/ 196 w 868"/>
                <a:gd name="T71" fmla="*/ 315 h 740"/>
                <a:gd name="T72" fmla="*/ 225 w 868"/>
                <a:gd name="T73" fmla="*/ 245 h 740"/>
                <a:gd name="T74" fmla="*/ 194 w 868"/>
                <a:gd name="T75" fmla="*/ 354 h 740"/>
                <a:gd name="T76" fmla="*/ 492 w 868"/>
                <a:gd name="T77" fmla="*/ 571 h 740"/>
                <a:gd name="T78" fmla="*/ 388 w 868"/>
                <a:gd name="T79" fmla="*/ 537 h 740"/>
                <a:gd name="T80" fmla="*/ 279 w 868"/>
                <a:gd name="T81" fmla="*/ 463 h 740"/>
                <a:gd name="T82" fmla="*/ 628 w 868"/>
                <a:gd name="T83" fmla="*/ 350 h 740"/>
                <a:gd name="T84" fmla="*/ 618 w 868"/>
                <a:gd name="T85" fmla="*/ 245 h 740"/>
                <a:gd name="T86" fmla="*/ 691 w 868"/>
                <a:gd name="T87" fmla="*/ 127 h 740"/>
                <a:gd name="T88" fmla="*/ 749 w 868"/>
                <a:gd name="T89" fmla="*/ 189 h 740"/>
                <a:gd name="T90" fmla="*/ 755 w 868"/>
                <a:gd name="T91" fmla="*/ 401 h 740"/>
                <a:gd name="T92" fmla="*/ 704 w 868"/>
                <a:gd name="T93" fmla="*/ 393 h 740"/>
                <a:gd name="T94" fmla="*/ 362 w 868"/>
                <a:gd name="T95" fmla="*/ 376 h 740"/>
                <a:gd name="T96" fmla="*/ 320 w 868"/>
                <a:gd name="T97" fmla="*/ 498 h 740"/>
                <a:gd name="T98" fmla="*/ 342 w 868"/>
                <a:gd name="T99" fmla="*/ 469 h 740"/>
                <a:gd name="T100" fmla="*/ 381 w 868"/>
                <a:gd name="T101" fmla="*/ 463 h 740"/>
                <a:gd name="T102" fmla="*/ 544 w 868"/>
                <a:gd name="T103" fmla="*/ 585 h 740"/>
                <a:gd name="T104" fmla="*/ 631 w 868"/>
                <a:gd name="T105" fmla="*/ 599 h 740"/>
                <a:gd name="T106" fmla="*/ 657 w 868"/>
                <a:gd name="T107" fmla="*/ 597 h 740"/>
                <a:gd name="T108" fmla="*/ 701 w 868"/>
                <a:gd name="T109" fmla="*/ 585 h 740"/>
                <a:gd name="T110" fmla="*/ 735 w 868"/>
                <a:gd name="T111" fmla="*/ 520 h 740"/>
                <a:gd name="T112" fmla="*/ 818 w 868"/>
                <a:gd name="T113" fmla="*/ 435 h 740"/>
                <a:gd name="T114" fmla="*/ 742 w 868"/>
                <a:gd name="T115" fmla="*/ 350 h 740"/>
                <a:gd name="T116" fmla="*/ 766 w 868"/>
                <a:gd name="T117" fmla="*/ 318 h 740"/>
                <a:gd name="T118" fmla="*/ 704 w 868"/>
                <a:gd name="T119" fmla="*/ 258 h 740"/>
                <a:gd name="T120" fmla="*/ 653 w 868"/>
                <a:gd name="T121" fmla="*/ 189 h 740"/>
                <a:gd name="T122" fmla="*/ 667 w 868"/>
                <a:gd name="T123" fmla="*/ 236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8" h="740">
                  <a:moveTo>
                    <a:pt x="769" y="139"/>
                  </a:moveTo>
                  <a:lnTo>
                    <a:pt x="769" y="139"/>
                  </a:lnTo>
                  <a:lnTo>
                    <a:pt x="755" y="124"/>
                  </a:lnTo>
                  <a:lnTo>
                    <a:pt x="742" y="110"/>
                  </a:lnTo>
                  <a:lnTo>
                    <a:pt x="726" y="97"/>
                  </a:lnTo>
                  <a:lnTo>
                    <a:pt x="711" y="85"/>
                  </a:lnTo>
                  <a:lnTo>
                    <a:pt x="694" y="73"/>
                  </a:lnTo>
                  <a:lnTo>
                    <a:pt x="679" y="61"/>
                  </a:lnTo>
                  <a:lnTo>
                    <a:pt x="660" y="51"/>
                  </a:lnTo>
                  <a:lnTo>
                    <a:pt x="643" y="42"/>
                  </a:lnTo>
                  <a:lnTo>
                    <a:pt x="606" y="27"/>
                  </a:lnTo>
                  <a:lnTo>
                    <a:pt x="565" y="13"/>
                  </a:lnTo>
                  <a:lnTo>
                    <a:pt x="522" y="5"/>
                  </a:lnTo>
                  <a:lnTo>
                    <a:pt x="480" y="0"/>
                  </a:lnTo>
                  <a:lnTo>
                    <a:pt x="480" y="0"/>
                  </a:lnTo>
                  <a:lnTo>
                    <a:pt x="442" y="0"/>
                  </a:lnTo>
                  <a:lnTo>
                    <a:pt x="442" y="0"/>
                  </a:lnTo>
                  <a:lnTo>
                    <a:pt x="402" y="2"/>
                  </a:lnTo>
                  <a:lnTo>
                    <a:pt x="359" y="7"/>
                  </a:lnTo>
                  <a:lnTo>
                    <a:pt x="318" y="15"/>
                  </a:lnTo>
                  <a:lnTo>
                    <a:pt x="279" y="27"/>
                  </a:lnTo>
                  <a:lnTo>
                    <a:pt x="240" y="41"/>
                  </a:lnTo>
                  <a:lnTo>
                    <a:pt x="203" y="59"/>
                  </a:lnTo>
                  <a:lnTo>
                    <a:pt x="167" y="80"/>
                  </a:lnTo>
                  <a:lnTo>
                    <a:pt x="133" y="104"/>
                  </a:lnTo>
                  <a:lnTo>
                    <a:pt x="133" y="104"/>
                  </a:lnTo>
                  <a:lnTo>
                    <a:pt x="104" y="129"/>
                  </a:lnTo>
                  <a:lnTo>
                    <a:pt x="77" y="156"/>
                  </a:lnTo>
                  <a:lnTo>
                    <a:pt x="53" y="185"/>
                  </a:lnTo>
                  <a:lnTo>
                    <a:pt x="34" y="214"/>
                  </a:lnTo>
                  <a:lnTo>
                    <a:pt x="19" y="245"/>
                  </a:lnTo>
                  <a:lnTo>
                    <a:pt x="14" y="260"/>
                  </a:lnTo>
                  <a:lnTo>
                    <a:pt x="9" y="275"/>
                  </a:lnTo>
                  <a:lnTo>
                    <a:pt x="5" y="291"/>
                  </a:lnTo>
                  <a:lnTo>
                    <a:pt x="2" y="306"/>
                  </a:lnTo>
                  <a:lnTo>
                    <a:pt x="0" y="321"/>
                  </a:lnTo>
                  <a:lnTo>
                    <a:pt x="0" y="337"/>
                  </a:lnTo>
                  <a:lnTo>
                    <a:pt x="0" y="337"/>
                  </a:lnTo>
                  <a:lnTo>
                    <a:pt x="0" y="362"/>
                  </a:lnTo>
                  <a:lnTo>
                    <a:pt x="4" y="384"/>
                  </a:lnTo>
                  <a:lnTo>
                    <a:pt x="7" y="405"/>
                  </a:lnTo>
                  <a:lnTo>
                    <a:pt x="14" y="423"/>
                  </a:lnTo>
                  <a:lnTo>
                    <a:pt x="22" y="442"/>
                  </a:lnTo>
                  <a:lnTo>
                    <a:pt x="33" y="457"/>
                  </a:lnTo>
                  <a:lnTo>
                    <a:pt x="44" y="471"/>
                  </a:lnTo>
                  <a:lnTo>
                    <a:pt x="56" y="483"/>
                  </a:lnTo>
                  <a:lnTo>
                    <a:pt x="56" y="483"/>
                  </a:lnTo>
                  <a:lnTo>
                    <a:pt x="68" y="491"/>
                  </a:lnTo>
                  <a:lnTo>
                    <a:pt x="80" y="497"/>
                  </a:lnTo>
                  <a:lnTo>
                    <a:pt x="92" y="502"/>
                  </a:lnTo>
                  <a:lnTo>
                    <a:pt x="104" y="505"/>
                  </a:lnTo>
                  <a:lnTo>
                    <a:pt x="123" y="509"/>
                  </a:lnTo>
                  <a:lnTo>
                    <a:pt x="138" y="510"/>
                  </a:lnTo>
                  <a:lnTo>
                    <a:pt x="138" y="510"/>
                  </a:lnTo>
                  <a:lnTo>
                    <a:pt x="143" y="510"/>
                  </a:lnTo>
                  <a:lnTo>
                    <a:pt x="233" y="510"/>
                  </a:lnTo>
                  <a:lnTo>
                    <a:pt x="233" y="510"/>
                  </a:lnTo>
                  <a:lnTo>
                    <a:pt x="237" y="520"/>
                  </a:lnTo>
                  <a:lnTo>
                    <a:pt x="240" y="529"/>
                  </a:lnTo>
                  <a:lnTo>
                    <a:pt x="245" y="537"/>
                  </a:lnTo>
                  <a:lnTo>
                    <a:pt x="250" y="546"/>
                  </a:lnTo>
                  <a:lnTo>
                    <a:pt x="262" y="560"/>
                  </a:lnTo>
                  <a:lnTo>
                    <a:pt x="276" y="570"/>
                  </a:lnTo>
                  <a:lnTo>
                    <a:pt x="291" y="577"/>
                  </a:lnTo>
                  <a:lnTo>
                    <a:pt x="306" y="582"/>
                  </a:lnTo>
                  <a:lnTo>
                    <a:pt x="322" y="583"/>
                  </a:lnTo>
                  <a:lnTo>
                    <a:pt x="335" y="585"/>
                  </a:lnTo>
                  <a:lnTo>
                    <a:pt x="391" y="585"/>
                  </a:lnTo>
                  <a:lnTo>
                    <a:pt x="391" y="585"/>
                  </a:lnTo>
                  <a:lnTo>
                    <a:pt x="398" y="600"/>
                  </a:lnTo>
                  <a:lnTo>
                    <a:pt x="407" y="614"/>
                  </a:lnTo>
                  <a:lnTo>
                    <a:pt x="419" y="626"/>
                  </a:lnTo>
                  <a:lnTo>
                    <a:pt x="434" y="634"/>
                  </a:lnTo>
                  <a:lnTo>
                    <a:pt x="434" y="634"/>
                  </a:lnTo>
                  <a:lnTo>
                    <a:pt x="448" y="641"/>
                  </a:lnTo>
                  <a:lnTo>
                    <a:pt x="459" y="645"/>
                  </a:lnTo>
                  <a:lnTo>
                    <a:pt x="480" y="646"/>
                  </a:lnTo>
                  <a:lnTo>
                    <a:pt x="480" y="646"/>
                  </a:lnTo>
                  <a:lnTo>
                    <a:pt x="487" y="660"/>
                  </a:lnTo>
                  <a:lnTo>
                    <a:pt x="497" y="680"/>
                  </a:lnTo>
                  <a:lnTo>
                    <a:pt x="516" y="708"/>
                  </a:lnTo>
                  <a:lnTo>
                    <a:pt x="541" y="740"/>
                  </a:lnTo>
                  <a:lnTo>
                    <a:pt x="607" y="682"/>
                  </a:lnTo>
                  <a:lnTo>
                    <a:pt x="607" y="682"/>
                  </a:lnTo>
                  <a:lnTo>
                    <a:pt x="592" y="663"/>
                  </a:lnTo>
                  <a:lnTo>
                    <a:pt x="580" y="646"/>
                  </a:lnTo>
                  <a:lnTo>
                    <a:pt x="650" y="646"/>
                  </a:lnTo>
                  <a:lnTo>
                    <a:pt x="650" y="646"/>
                  </a:lnTo>
                  <a:lnTo>
                    <a:pt x="669" y="645"/>
                  </a:lnTo>
                  <a:lnTo>
                    <a:pt x="682" y="641"/>
                  </a:lnTo>
                  <a:lnTo>
                    <a:pt x="699" y="636"/>
                  </a:lnTo>
                  <a:lnTo>
                    <a:pt x="716" y="631"/>
                  </a:lnTo>
                  <a:lnTo>
                    <a:pt x="735" y="622"/>
                  </a:lnTo>
                  <a:lnTo>
                    <a:pt x="754" y="612"/>
                  </a:lnTo>
                  <a:lnTo>
                    <a:pt x="772" y="600"/>
                  </a:lnTo>
                  <a:lnTo>
                    <a:pt x="791" y="587"/>
                  </a:lnTo>
                  <a:lnTo>
                    <a:pt x="808" y="570"/>
                  </a:lnTo>
                  <a:lnTo>
                    <a:pt x="823" y="551"/>
                  </a:lnTo>
                  <a:lnTo>
                    <a:pt x="839" y="529"/>
                  </a:lnTo>
                  <a:lnTo>
                    <a:pt x="851" y="503"/>
                  </a:lnTo>
                  <a:lnTo>
                    <a:pt x="859" y="474"/>
                  </a:lnTo>
                  <a:lnTo>
                    <a:pt x="862" y="459"/>
                  </a:lnTo>
                  <a:lnTo>
                    <a:pt x="866" y="442"/>
                  </a:lnTo>
                  <a:lnTo>
                    <a:pt x="868" y="425"/>
                  </a:lnTo>
                  <a:lnTo>
                    <a:pt x="868" y="408"/>
                  </a:lnTo>
                  <a:lnTo>
                    <a:pt x="868" y="408"/>
                  </a:lnTo>
                  <a:lnTo>
                    <a:pt x="866" y="371"/>
                  </a:lnTo>
                  <a:lnTo>
                    <a:pt x="861" y="335"/>
                  </a:lnTo>
                  <a:lnTo>
                    <a:pt x="854" y="299"/>
                  </a:lnTo>
                  <a:lnTo>
                    <a:pt x="842" y="264"/>
                  </a:lnTo>
                  <a:lnTo>
                    <a:pt x="828" y="231"/>
                  </a:lnTo>
                  <a:lnTo>
                    <a:pt x="811" y="199"/>
                  </a:lnTo>
                  <a:lnTo>
                    <a:pt x="793" y="168"/>
                  </a:lnTo>
                  <a:lnTo>
                    <a:pt x="769" y="139"/>
                  </a:lnTo>
                  <a:lnTo>
                    <a:pt x="769" y="139"/>
                  </a:lnTo>
                  <a:close/>
                  <a:moveTo>
                    <a:pt x="652" y="102"/>
                  </a:moveTo>
                  <a:lnTo>
                    <a:pt x="629" y="102"/>
                  </a:lnTo>
                  <a:lnTo>
                    <a:pt x="629" y="102"/>
                  </a:lnTo>
                  <a:lnTo>
                    <a:pt x="629" y="102"/>
                  </a:lnTo>
                  <a:lnTo>
                    <a:pt x="621" y="102"/>
                  </a:lnTo>
                  <a:lnTo>
                    <a:pt x="611" y="105"/>
                  </a:lnTo>
                  <a:lnTo>
                    <a:pt x="602" y="109"/>
                  </a:lnTo>
                  <a:lnTo>
                    <a:pt x="592" y="116"/>
                  </a:lnTo>
                  <a:lnTo>
                    <a:pt x="585" y="124"/>
                  </a:lnTo>
                  <a:lnTo>
                    <a:pt x="578" y="133"/>
                  </a:lnTo>
                  <a:lnTo>
                    <a:pt x="575" y="144"/>
                  </a:lnTo>
                  <a:lnTo>
                    <a:pt x="573" y="158"/>
                  </a:lnTo>
                  <a:lnTo>
                    <a:pt x="573" y="226"/>
                  </a:lnTo>
                  <a:lnTo>
                    <a:pt x="573" y="226"/>
                  </a:lnTo>
                  <a:lnTo>
                    <a:pt x="560" y="236"/>
                  </a:lnTo>
                  <a:lnTo>
                    <a:pt x="546" y="252"/>
                  </a:lnTo>
                  <a:lnTo>
                    <a:pt x="546" y="252"/>
                  </a:lnTo>
                  <a:lnTo>
                    <a:pt x="541" y="245"/>
                  </a:lnTo>
                  <a:lnTo>
                    <a:pt x="538" y="240"/>
                  </a:lnTo>
                  <a:lnTo>
                    <a:pt x="538" y="240"/>
                  </a:lnTo>
                  <a:lnTo>
                    <a:pt x="538" y="238"/>
                  </a:lnTo>
                  <a:lnTo>
                    <a:pt x="538" y="238"/>
                  </a:lnTo>
                  <a:lnTo>
                    <a:pt x="544" y="224"/>
                  </a:lnTo>
                  <a:lnTo>
                    <a:pt x="548" y="216"/>
                  </a:lnTo>
                  <a:lnTo>
                    <a:pt x="551" y="204"/>
                  </a:lnTo>
                  <a:lnTo>
                    <a:pt x="553" y="192"/>
                  </a:lnTo>
                  <a:lnTo>
                    <a:pt x="555" y="180"/>
                  </a:lnTo>
                  <a:lnTo>
                    <a:pt x="553" y="167"/>
                  </a:lnTo>
                  <a:lnTo>
                    <a:pt x="550" y="155"/>
                  </a:lnTo>
                  <a:lnTo>
                    <a:pt x="550" y="155"/>
                  </a:lnTo>
                  <a:lnTo>
                    <a:pt x="544" y="146"/>
                  </a:lnTo>
                  <a:lnTo>
                    <a:pt x="536" y="136"/>
                  </a:lnTo>
                  <a:lnTo>
                    <a:pt x="526" y="127"/>
                  </a:lnTo>
                  <a:lnTo>
                    <a:pt x="510" y="121"/>
                  </a:lnTo>
                  <a:lnTo>
                    <a:pt x="510" y="121"/>
                  </a:lnTo>
                  <a:lnTo>
                    <a:pt x="529" y="105"/>
                  </a:lnTo>
                  <a:lnTo>
                    <a:pt x="548" y="92"/>
                  </a:lnTo>
                  <a:lnTo>
                    <a:pt x="568" y="80"/>
                  </a:lnTo>
                  <a:lnTo>
                    <a:pt x="589" y="71"/>
                  </a:lnTo>
                  <a:lnTo>
                    <a:pt x="589" y="71"/>
                  </a:lnTo>
                  <a:lnTo>
                    <a:pt x="623" y="85"/>
                  </a:lnTo>
                  <a:lnTo>
                    <a:pt x="652" y="102"/>
                  </a:lnTo>
                  <a:lnTo>
                    <a:pt x="652" y="102"/>
                  </a:lnTo>
                  <a:close/>
                  <a:moveTo>
                    <a:pt x="504" y="247"/>
                  </a:moveTo>
                  <a:lnTo>
                    <a:pt x="504" y="247"/>
                  </a:lnTo>
                  <a:lnTo>
                    <a:pt x="507" y="257"/>
                  </a:lnTo>
                  <a:lnTo>
                    <a:pt x="514" y="267"/>
                  </a:lnTo>
                  <a:lnTo>
                    <a:pt x="500" y="267"/>
                  </a:lnTo>
                  <a:lnTo>
                    <a:pt x="500" y="267"/>
                  </a:lnTo>
                  <a:lnTo>
                    <a:pt x="499" y="265"/>
                  </a:lnTo>
                  <a:lnTo>
                    <a:pt x="499" y="265"/>
                  </a:lnTo>
                  <a:lnTo>
                    <a:pt x="492" y="253"/>
                  </a:lnTo>
                  <a:lnTo>
                    <a:pt x="488" y="241"/>
                  </a:lnTo>
                  <a:lnTo>
                    <a:pt x="487" y="229"/>
                  </a:lnTo>
                  <a:lnTo>
                    <a:pt x="488" y="219"/>
                  </a:lnTo>
                  <a:lnTo>
                    <a:pt x="492" y="211"/>
                  </a:lnTo>
                  <a:lnTo>
                    <a:pt x="495" y="204"/>
                  </a:lnTo>
                  <a:lnTo>
                    <a:pt x="499" y="197"/>
                  </a:lnTo>
                  <a:lnTo>
                    <a:pt x="471" y="177"/>
                  </a:lnTo>
                  <a:lnTo>
                    <a:pt x="471" y="177"/>
                  </a:lnTo>
                  <a:lnTo>
                    <a:pt x="466" y="185"/>
                  </a:lnTo>
                  <a:lnTo>
                    <a:pt x="461" y="197"/>
                  </a:lnTo>
                  <a:lnTo>
                    <a:pt x="456" y="209"/>
                  </a:lnTo>
                  <a:lnTo>
                    <a:pt x="454" y="223"/>
                  </a:lnTo>
                  <a:lnTo>
                    <a:pt x="454" y="238"/>
                  </a:lnTo>
                  <a:lnTo>
                    <a:pt x="456" y="255"/>
                  </a:lnTo>
                  <a:lnTo>
                    <a:pt x="463" y="270"/>
                  </a:lnTo>
                  <a:lnTo>
                    <a:pt x="466" y="279"/>
                  </a:lnTo>
                  <a:lnTo>
                    <a:pt x="473" y="286"/>
                  </a:lnTo>
                  <a:lnTo>
                    <a:pt x="473" y="286"/>
                  </a:lnTo>
                  <a:lnTo>
                    <a:pt x="475" y="291"/>
                  </a:lnTo>
                  <a:lnTo>
                    <a:pt x="478" y="298"/>
                  </a:lnTo>
                  <a:lnTo>
                    <a:pt x="482" y="316"/>
                  </a:lnTo>
                  <a:lnTo>
                    <a:pt x="427" y="316"/>
                  </a:lnTo>
                  <a:lnTo>
                    <a:pt x="427" y="316"/>
                  </a:lnTo>
                  <a:lnTo>
                    <a:pt x="420" y="304"/>
                  </a:lnTo>
                  <a:lnTo>
                    <a:pt x="419" y="296"/>
                  </a:lnTo>
                  <a:lnTo>
                    <a:pt x="415" y="287"/>
                  </a:lnTo>
                  <a:lnTo>
                    <a:pt x="413" y="275"/>
                  </a:lnTo>
                  <a:lnTo>
                    <a:pt x="413" y="262"/>
                  </a:lnTo>
                  <a:lnTo>
                    <a:pt x="415" y="248"/>
                  </a:lnTo>
                  <a:lnTo>
                    <a:pt x="419" y="233"/>
                  </a:lnTo>
                  <a:lnTo>
                    <a:pt x="419" y="233"/>
                  </a:lnTo>
                  <a:lnTo>
                    <a:pt x="427" y="218"/>
                  </a:lnTo>
                  <a:lnTo>
                    <a:pt x="441" y="195"/>
                  </a:lnTo>
                  <a:lnTo>
                    <a:pt x="459" y="172"/>
                  </a:lnTo>
                  <a:lnTo>
                    <a:pt x="483" y="144"/>
                  </a:lnTo>
                  <a:lnTo>
                    <a:pt x="483" y="148"/>
                  </a:lnTo>
                  <a:lnTo>
                    <a:pt x="483" y="148"/>
                  </a:lnTo>
                  <a:lnTo>
                    <a:pt x="495" y="151"/>
                  </a:lnTo>
                  <a:lnTo>
                    <a:pt x="505" y="155"/>
                  </a:lnTo>
                  <a:lnTo>
                    <a:pt x="514" y="161"/>
                  </a:lnTo>
                  <a:lnTo>
                    <a:pt x="517" y="168"/>
                  </a:lnTo>
                  <a:lnTo>
                    <a:pt x="517" y="168"/>
                  </a:lnTo>
                  <a:lnTo>
                    <a:pt x="519" y="175"/>
                  </a:lnTo>
                  <a:lnTo>
                    <a:pt x="521" y="182"/>
                  </a:lnTo>
                  <a:lnTo>
                    <a:pt x="519" y="197"/>
                  </a:lnTo>
                  <a:lnTo>
                    <a:pt x="514" y="209"/>
                  </a:lnTo>
                  <a:lnTo>
                    <a:pt x="509" y="218"/>
                  </a:lnTo>
                  <a:lnTo>
                    <a:pt x="509" y="218"/>
                  </a:lnTo>
                  <a:lnTo>
                    <a:pt x="505" y="224"/>
                  </a:lnTo>
                  <a:lnTo>
                    <a:pt x="504" y="231"/>
                  </a:lnTo>
                  <a:lnTo>
                    <a:pt x="502" y="240"/>
                  </a:lnTo>
                  <a:lnTo>
                    <a:pt x="504" y="247"/>
                  </a:lnTo>
                  <a:lnTo>
                    <a:pt x="504" y="247"/>
                  </a:lnTo>
                  <a:close/>
                  <a:moveTo>
                    <a:pt x="504" y="51"/>
                  </a:moveTo>
                  <a:lnTo>
                    <a:pt x="504" y="51"/>
                  </a:lnTo>
                  <a:lnTo>
                    <a:pt x="539" y="58"/>
                  </a:lnTo>
                  <a:lnTo>
                    <a:pt x="539" y="58"/>
                  </a:lnTo>
                  <a:lnTo>
                    <a:pt x="512" y="75"/>
                  </a:lnTo>
                  <a:lnTo>
                    <a:pt x="485" y="97"/>
                  </a:lnTo>
                  <a:lnTo>
                    <a:pt x="461" y="119"/>
                  </a:lnTo>
                  <a:lnTo>
                    <a:pt x="439" y="143"/>
                  </a:lnTo>
                  <a:lnTo>
                    <a:pt x="420" y="165"/>
                  </a:lnTo>
                  <a:lnTo>
                    <a:pt x="407" y="187"/>
                  </a:lnTo>
                  <a:lnTo>
                    <a:pt x="395" y="206"/>
                  </a:lnTo>
                  <a:lnTo>
                    <a:pt x="388" y="221"/>
                  </a:lnTo>
                  <a:lnTo>
                    <a:pt x="388" y="221"/>
                  </a:lnTo>
                  <a:lnTo>
                    <a:pt x="383" y="236"/>
                  </a:lnTo>
                  <a:lnTo>
                    <a:pt x="379" y="250"/>
                  </a:lnTo>
                  <a:lnTo>
                    <a:pt x="379" y="264"/>
                  </a:lnTo>
                  <a:lnTo>
                    <a:pt x="379" y="275"/>
                  </a:lnTo>
                  <a:lnTo>
                    <a:pt x="381" y="287"/>
                  </a:lnTo>
                  <a:lnTo>
                    <a:pt x="383" y="298"/>
                  </a:lnTo>
                  <a:lnTo>
                    <a:pt x="390" y="316"/>
                  </a:lnTo>
                  <a:lnTo>
                    <a:pt x="345" y="316"/>
                  </a:lnTo>
                  <a:lnTo>
                    <a:pt x="345" y="316"/>
                  </a:lnTo>
                  <a:lnTo>
                    <a:pt x="330" y="318"/>
                  </a:lnTo>
                  <a:lnTo>
                    <a:pt x="330" y="318"/>
                  </a:lnTo>
                  <a:lnTo>
                    <a:pt x="325" y="303"/>
                  </a:lnTo>
                  <a:lnTo>
                    <a:pt x="322" y="284"/>
                  </a:lnTo>
                  <a:lnTo>
                    <a:pt x="318" y="265"/>
                  </a:lnTo>
                  <a:lnTo>
                    <a:pt x="318" y="245"/>
                  </a:lnTo>
                  <a:lnTo>
                    <a:pt x="284" y="241"/>
                  </a:lnTo>
                  <a:lnTo>
                    <a:pt x="284" y="241"/>
                  </a:lnTo>
                  <a:lnTo>
                    <a:pt x="284" y="265"/>
                  </a:lnTo>
                  <a:lnTo>
                    <a:pt x="288" y="287"/>
                  </a:lnTo>
                  <a:lnTo>
                    <a:pt x="293" y="309"/>
                  </a:lnTo>
                  <a:lnTo>
                    <a:pt x="298" y="326"/>
                  </a:lnTo>
                  <a:lnTo>
                    <a:pt x="298" y="326"/>
                  </a:lnTo>
                  <a:lnTo>
                    <a:pt x="289" y="330"/>
                  </a:lnTo>
                  <a:lnTo>
                    <a:pt x="289" y="330"/>
                  </a:lnTo>
                  <a:lnTo>
                    <a:pt x="277" y="316"/>
                  </a:lnTo>
                  <a:lnTo>
                    <a:pt x="271" y="308"/>
                  </a:lnTo>
                  <a:lnTo>
                    <a:pt x="266" y="296"/>
                  </a:lnTo>
                  <a:lnTo>
                    <a:pt x="260" y="284"/>
                  </a:lnTo>
                  <a:lnTo>
                    <a:pt x="259" y="270"/>
                  </a:lnTo>
                  <a:lnTo>
                    <a:pt x="257" y="257"/>
                  </a:lnTo>
                  <a:lnTo>
                    <a:pt x="260" y="240"/>
                  </a:lnTo>
                  <a:lnTo>
                    <a:pt x="260" y="240"/>
                  </a:lnTo>
                  <a:lnTo>
                    <a:pt x="266" y="231"/>
                  </a:lnTo>
                  <a:lnTo>
                    <a:pt x="271" y="226"/>
                  </a:lnTo>
                  <a:lnTo>
                    <a:pt x="279" y="219"/>
                  </a:lnTo>
                  <a:lnTo>
                    <a:pt x="279" y="219"/>
                  </a:lnTo>
                  <a:lnTo>
                    <a:pt x="289" y="216"/>
                  </a:lnTo>
                  <a:lnTo>
                    <a:pt x="301" y="214"/>
                  </a:lnTo>
                  <a:lnTo>
                    <a:pt x="315" y="216"/>
                  </a:lnTo>
                  <a:lnTo>
                    <a:pt x="330" y="221"/>
                  </a:lnTo>
                  <a:lnTo>
                    <a:pt x="345" y="224"/>
                  </a:lnTo>
                  <a:lnTo>
                    <a:pt x="351" y="211"/>
                  </a:lnTo>
                  <a:lnTo>
                    <a:pt x="351" y="211"/>
                  </a:lnTo>
                  <a:lnTo>
                    <a:pt x="361" y="194"/>
                  </a:lnTo>
                  <a:lnTo>
                    <a:pt x="374" y="173"/>
                  </a:lnTo>
                  <a:lnTo>
                    <a:pt x="391" y="150"/>
                  </a:lnTo>
                  <a:lnTo>
                    <a:pt x="412" y="124"/>
                  </a:lnTo>
                  <a:lnTo>
                    <a:pt x="439" y="97"/>
                  </a:lnTo>
                  <a:lnTo>
                    <a:pt x="453" y="85"/>
                  </a:lnTo>
                  <a:lnTo>
                    <a:pt x="470" y="73"/>
                  </a:lnTo>
                  <a:lnTo>
                    <a:pt x="487" y="61"/>
                  </a:lnTo>
                  <a:lnTo>
                    <a:pt x="504" y="51"/>
                  </a:lnTo>
                  <a:lnTo>
                    <a:pt x="504" y="51"/>
                  </a:lnTo>
                  <a:close/>
                  <a:moveTo>
                    <a:pt x="182" y="359"/>
                  </a:moveTo>
                  <a:lnTo>
                    <a:pt x="182" y="359"/>
                  </a:lnTo>
                  <a:lnTo>
                    <a:pt x="172" y="362"/>
                  </a:lnTo>
                  <a:lnTo>
                    <a:pt x="162" y="364"/>
                  </a:lnTo>
                  <a:lnTo>
                    <a:pt x="153" y="362"/>
                  </a:lnTo>
                  <a:lnTo>
                    <a:pt x="148" y="360"/>
                  </a:lnTo>
                  <a:lnTo>
                    <a:pt x="148" y="360"/>
                  </a:lnTo>
                  <a:lnTo>
                    <a:pt x="148" y="360"/>
                  </a:lnTo>
                  <a:lnTo>
                    <a:pt x="153" y="333"/>
                  </a:lnTo>
                  <a:lnTo>
                    <a:pt x="121" y="326"/>
                  </a:lnTo>
                  <a:lnTo>
                    <a:pt x="114" y="355"/>
                  </a:lnTo>
                  <a:lnTo>
                    <a:pt x="114" y="357"/>
                  </a:lnTo>
                  <a:lnTo>
                    <a:pt x="114" y="357"/>
                  </a:lnTo>
                  <a:lnTo>
                    <a:pt x="114" y="367"/>
                  </a:lnTo>
                  <a:lnTo>
                    <a:pt x="118" y="376"/>
                  </a:lnTo>
                  <a:lnTo>
                    <a:pt x="123" y="383"/>
                  </a:lnTo>
                  <a:lnTo>
                    <a:pt x="129" y="389"/>
                  </a:lnTo>
                  <a:lnTo>
                    <a:pt x="129" y="389"/>
                  </a:lnTo>
                  <a:lnTo>
                    <a:pt x="136" y="393"/>
                  </a:lnTo>
                  <a:lnTo>
                    <a:pt x="145" y="396"/>
                  </a:lnTo>
                  <a:lnTo>
                    <a:pt x="160" y="398"/>
                  </a:lnTo>
                  <a:lnTo>
                    <a:pt x="160" y="398"/>
                  </a:lnTo>
                  <a:lnTo>
                    <a:pt x="170" y="396"/>
                  </a:lnTo>
                  <a:lnTo>
                    <a:pt x="181" y="395"/>
                  </a:lnTo>
                  <a:lnTo>
                    <a:pt x="191" y="393"/>
                  </a:lnTo>
                  <a:lnTo>
                    <a:pt x="198" y="388"/>
                  </a:lnTo>
                  <a:lnTo>
                    <a:pt x="198" y="388"/>
                  </a:lnTo>
                  <a:lnTo>
                    <a:pt x="211" y="384"/>
                  </a:lnTo>
                  <a:lnTo>
                    <a:pt x="225" y="381"/>
                  </a:lnTo>
                  <a:lnTo>
                    <a:pt x="237" y="381"/>
                  </a:lnTo>
                  <a:lnTo>
                    <a:pt x="249" y="383"/>
                  </a:lnTo>
                  <a:lnTo>
                    <a:pt x="249" y="383"/>
                  </a:lnTo>
                  <a:lnTo>
                    <a:pt x="245" y="396"/>
                  </a:lnTo>
                  <a:lnTo>
                    <a:pt x="243" y="410"/>
                  </a:lnTo>
                  <a:lnTo>
                    <a:pt x="243" y="410"/>
                  </a:lnTo>
                  <a:lnTo>
                    <a:pt x="145" y="410"/>
                  </a:lnTo>
                  <a:lnTo>
                    <a:pt x="143" y="410"/>
                  </a:lnTo>
                  <a:lnTo>
                    <a:pt x="143" y="410"/>
                  </a:lnTo>
                  <a:lnTo>
                    <a:pt x="140" y="410"/>
                  </a:lnTo>
                  <a:lnTo>
                    <a:pt x="129" y="408"/>
                  </a:lnTo>
                  <a:lnTo>
                    <a:pt x="116" y="405"/>
                  </a:lnTo>
                  <a:lnTo>
                    <a:pt x="111" y="400"/>
                  </a:lnTo>
                  <a:lnTo>
                    <a:pt x="104" y="395"/>
                  </a:lnTo>
                  <a:lnTo>
                    <a:pt x="104" y="395"/>
                  </a:lnTo>
                  <a:lnTo>
                    <a:pt x="101" y="389"/>
                  </a:lnTo>
                  <a:lnTo>
                    <a:pt x="97" y="383"/>
                  </a:lnTo>
                  <a:lnTo>
                    <a:pt x="95" y="376"/>
                  </a:lnTo>
                  <a:lnTo>
                    <a:pt x="95" y="367"/>
                  </a:lnTo>
                  <a:lnTo>
                    <a:pt x="95" y="349"/>
                  </a:lnTo>
                  <a:lnTo>
                    <a:pt x="99" y="326"/>
                  </a:lnTo>
                  <a:lnTo>
                    <a:pt x="67" y="318"/>
                  </a:lnTo>
                  <a:lnTo>
                    <a:pt x="67" y="318"/>
                  </a:lnTo>
                  <a:lnTo>
                    <a:pt x="63" y="335"/>
                  </a:lnTo>
                  <a:lnTo>
                    <a:pt x="61" y="349"/>
                  </a:lnTo>
                  <a:lnTo>
                    <a:pt x="60" y="362"/>
                  </a:lnTo>
                  <a:lnTo>
                    <a:pt x="61" y="376"/>
                  </a:lnTo>
                  <a:lnTo>
                    <a:pt x="63" y="388"/>
                  </a:lnTo>
                  <a:lnTo>
                    <a:pt x="67" y="398"/>
                  </a:lnTo>
                  <a:lnTo>
                    <a:pt x="72" y="408"/>
                  </a:lnTo>
                  <a:lnTo>
                    <a:pt x="78" y="417"/>
                  </a:lnTo>
                  <a:lnTo>
                    <a:pt x="78" y="417"/>
                  </a:lnTo>
                  <a:lnTo>
                    <a:pt x="87" y="425"/>
                  </a:lnTo>
                  <a:lnTo>
                    <a:pt x="97" y="432"/>
                  </a:lnTo>
                  <a:lnTo>
                    <a:pt x="106" y="437"/>
                  </a:lnTo>
                  <a:lnTo>
                    <a:pt x="114" y="440"/>
                  </a:lnTo>
                  <a:lnTo>
                    <a:pt x="131" y="444"/>
                  </a:lnTo>
                  <a:lnTo>
                    <a:pt x="143" y="444"/>
                  </a:lnTo>
                  <a:lnTo>
                    <a:pt x="143" y="444"/>
                  </a:lnTo>
                  <a:lnTo>
                    <a:pt x="145" y="444"/>
                  </a:lnTo>
                  <a:lnTo>
                    <a:pt x="243" y="444"/>
                  </a:lnTo>
                  <a:lnTo>
                    <a:pt x="243" y="463"/>
                  </a:lnTo>
                  <a:lnTo>
                    <a:pt x="143" y="463"/>
                  </a:lnTo>
                  <a:lnTo>
                    <a:pt x="140" y="463"/>
                  </a:lnTo>
                  <a:lnTo>
                    <a:pt x="140" y="463"/>
                  </a:lnTo>
                  <a:lnTo>
                    <a:pt x="138" y="463"/>
                  </a:lnTo>
                  <a:lnTo>
                    <a:pt x="138" y="463"/>
                  </a:lnTo>
                  <a:lnTo>
                    <a:pt x="128" y="461"/>
                  </a:lnTo>
                  <a:lnTo>
                    <a:pt x="116" y="459"/>
                  </a:lnTo>
                  <a:lnTo>
                    <a:pt x="101" y="454"/>
                  </a:lnTo>
                  <a:lnTo>
                    <a:pt x="94" y="451"/>
                  </a:lnTo>
                  <a:lnTo>
                    <a:pt x="87" y="446"/>
                  </a:lnTo>
                  <a:lnTo>
                    <a:pt x="87" y="446"/>
                  </a:lnTo>
                  <a:lnTo>
                    <a:pt x="77" y="437"/>
                  </a:lnTo>
                  <a:lnTo>
                    <a:pt x="70" y="427"/>
                  </a:lnTo>
                  <a:lnTo>
                    <a:pt x="63" y="417"/>
                  </a:lnTo>
                  <a:lnTo>
                    <a:pt x="56" y="403"/>
                  </a:lnTo>
                  <a:lnTo>
                    <a:pt x="53" y="389"/>
                  </a:lnTo>
                  <a:lnTo>
                    <a:pt x="50" y="372"/>
                  </a:lnTo>
                  <a:lnTo>
                    <a:pt x="48" y="355"/>
                  </a:lnTo>
                  <a:lnTo>
                    <a:pt x="48" y="337"/>
                  </a:lnTo>
                  <a:lnTo>
                    <a:pt x="48" y="337"/>
                  </a:lnTo>
                  <a:lnTo>
                    <a:pt x="48" y="323"/>
                  </a:lnTo>
                  <a:lnTo>
                    <a:pt x="50" y="309"/>
                  </a:lnTo>
                  <a:lnTo>
                    <a:pt x="78" y="316"/>
                  </a:lnTo>
                  <a:lnTo>
                    <a:pt x="85" y="282"/>
                  </a:lnTo>
                  <a:lnTo>
                    <a:pt x="58" y="277"/>
                  </a:lnTo>
                  <a:lnTo>
                    <a:pt x="58" y="277"/>
                  </a:lnTo>
                  <a:lnTo>
                    <a:pt x="68" y="253"/>
                  </a:lnTo>
                  <a:lnTo>
                    <a:pt x="80" y="229"/>
                  </a:lnTo>
                  <a:lnTo>
                    <a:pt x="80" y="229"/>
                  </a:lnTo>
                  <a:lnTo>
                    <a:pt x="95" y="223"/>
                  </a:lnTo>
                  <a:lnTo>
                    <a:pt x="114" y="216"/>
                  </a:lnTo>
                  <a:lnTo>
                    <a:pt x="136" y="209"/>
                  </a:lnTo>
                  <a:lnTo>
                    <a:pt x="148" y="209"/>
                  </a:lnTo>
                  <a:lnTo>
                    <a:pt x="160" y="207"/>
                  </a:lnTo>
                  <a:lnTo>
                    <a:pt x="160" y="207"/>
                  </a:lnTo>
                  <a:lnTo>
                    <a:pt x="170" y="207"/>
                  </a:lnTo>
                  <a:lnTo>
                    <a:pt x="181" y="207"/>
                  </a:lnTo>
                  <a:lnTo>
                    <a:pt x="201" y="202"/>
                  </a:lnTo>
                  <a:lnTo>
                    <a:pt x="216" y="195"/>
                  </a:lnTo>
                  <a:lnTo>
                    <a:pt x="230" y="187"/>
                  </a:lnTo>
                  <a:lnTo>
                    <a:pt x="240" y="178"/>
                  </a:lnTo>
                  <a:lnTo>
                    <a:pt x="249" y="170"/>
                  </a:lnTo>
                  <a:lnTo>
                    <a:pt x="255" y="161"/>
                  </a:lnTo>
                  <a:lnTo>
                    <a:pt x="228" y="141"/>
                  </a:lnTo>
                  <a:lnTo>
                    <a:pt x="228" y="141"/>
                  </a:lnTo>
                  <a:lnTo>
                    <a:pt x="223" y="148"/>
                  </a:lnTo>
                  <a:lnTo>
                    <a:pt x="209" y="160"/>
                  </a:lnTo>
                  <a:lnTo>
                    <a:pt x="201" y="165"/>
                  </a:lnTo>
                  <a:lnTo>
                    <a:pt x="189" y="170"/>
                  </a:lnTo>
                  <a:lnTo>
                    <a:pt x="175" y="173"/>
                  </a:lnTo>
                  <a:lnTo>
                    <a:pt x="162" y="173"/>
                  </a:lnTo>
                  <a:lnTo>
                    <a:pt x="162" y="173"/>
                  </a:lnTo>
                  <a:lnTo>
                    <a:pt x="141" y="175"/>
                  </a:lnTo>
                  <a:lnTo>
                    <a:pt x="121" y="178"/>
                  </a:lnTo>
                  <a:lnTo>
                    <a:pt x="121" y="178"/>
                  </a:lnTo>
                  <a:lnTo>
                    <a:pt x="135" y="165"/>
                  </a:lnTo>
                  <a:lnTo>
                    <a:pt x="150" y="151"/>
                  </a:lnTo>
                  <a:lnTo>
                    <a:pt x="165" y="138"/>
                  </a:lnTo>
                  <a:lnTo>
                    <a:pt x="182" y="126"/>
                  </a:lnTo>
                  <a:lnTo>
                    <a:pt x="201" y="114"/>
                  </a:lnTo>
                  <a:lnTo>
                    <a:pt x="220" y="104"/>
                  </a:lnTo>
                  <a:lnTo>
                    <a:pt x="238" y="93"/>
                  </a:lnTo>
                  <a:lnTo>
                    <a:pt x="259" y="85"/>
                  </a:lnTo>
                  <a:lnTo>
                    <a:pt x="279" y="76"/>
                  </a:lnTo>
                  <a:lnTo>
                    <a:pt x="301" y="68"/>
                  </a:lnTo>
                  <a:lnTo>
                    <a:pt x="323" y="63"/>
                  </a:lnTo>
                  <a:lnTo>
                    <a:pt x="345" y="56"/>
                  </a:lnTo>
                  <a:lnTo>
                    <a:pt x="369" y="53"/>
                  </a:lnTo>
                  <a:lnTo>
                    <a:pt x="393" y="49"/>
                  </a:lnTo>
                  <a:lnTo>
                    <a:pt x="419" y="47"/>
                  </a:lnTo>
                  <a:lnTo>
                    <a:pt x="442" y="47"/>
                  </a:lnTo>
                  <a:lnTo>
                    <a:pt x="442" y="47"/>
                  </a:lnTo>
                  <a:lnTo>
                    <a:pt x="446" y="47"/>
                  </a:lnTo>
                  <a:lnTo>
                    <a:pt x="446" y="47"/>
                  </a:lnTo>
                  <a:lnTo>
                    <a:pt x="420" y="68"/>
                  </a:lnTo>
                  <a:lnTo>
                    <a:pt x="420" y="68"/>
                  </a:lnTo>
                  <a:lnTo>
                    <a:pt x="393" y="66"/>
                  </a:lnTo>
                  <a:lnTo>
                    <a:pt x="373" y="66"/>
                  </a:lnTo>
                  <a:lnTo>
                    <a:pt x="351" y="68"/>
                  </a:lnTo>
                  <a:lnTo>
                    <a:pt x="328" y="73"/>
                  </a:lnTo>
                  <a:lnTo>
                    <a:pt x="305" y="80"/>
                  </a:lnTo>
                  <a:lnTo>
                    <a:pt x="293" y="83"/>
                  </a:lnTo>
                  <a:lnTo>
                    <a:pt x="281" y="90"/>
                  </a:lnTo>
                  <a:lnTo>
                    <a:pt x="271" y="97"/>
                  </a:lnTo>
                  <a:lnTo>
                    <a:pt x="260" y="104"/>
                  </a:lnTo>
                  <a:lnTo>
                    <a:pt x="281" y="131"/>
                  </a:lnTo>
                  <a:lnTo>
                    <a:pt x="281" y="131"/>
                  </a:lnTo>
                  <a:lnTo>
                    <a:pt x="293" y="122"/>
                  </a:lnTo>
                  <a:lnTo>
                    <a:pt x="306" y="116"/>
                  </a:lnTo>
                  <a:lnTo>
                    <a:pt x="320" y="109"/>
                  </a:lnTo>
                  <a:lnTo>
                    <a:pt x="335" y="105"/>
                  </a:lnTo>
                  <a:lnTo>
                    <a:pt x="349" y="104"/>
                  </a:lnTo>
                  <a:lnTo>
                    <a:pt x="362" y="102"/>
                  </a:lnTo>
                  <a:lnTo>
                    <a:pt x="388" y="100"/>
                  </a:lnTo>
                  <a:lnTo>
                    <a:pt x="388" y="100"/>
                  </a:lnTo>
                  <a:lnTo>
                    <a:pt x="362" y="131"/>
                  </a:lnTo>
                  <a:lnTo>
                    <a:pt x="362" y="131"/>
                  </a:lnTo>
                  <a:lnTo>
                    <a:pt x="347" y="129"/>
                  </a:lnTo>
                  <a:lnTo>
                    <a:pt x="337" y="129"/>
                  </a:lnTo>
                  <a:lnTo>
                    <a:pt x="325" y="129"/>
                  </a:lnTo>
                  <a:lnTo>
                    <a:pt x="311" y="131"/>
                  </a:lnTo>
                  <a:lnTo>
                    <a:pt x="300" y="134"/>
                  </a:lnTo>
                  <a:lnTo>
                    <a:pt x="288" y="141"/>
                  </a:lnTo>
                  <a:lnTo>
                    <a:pt x="277" y="150"/>
                  </a:lnTo>
                  <a:lnTo>
                    <a:pt x="303" y="172"/>
                  </a:lnTo>
                  <a:lnTo>
                    <a:pt x="303" y="172"/>
                  </a:lnTo>
                  <a:lnTo>
                    <a:pt x="310" y="167"/>
                  </a:lnTo>
                  <a:lnTo>
                    <a:pt x="318" y="165"/>
                  </a:lnTo>
                  <a:lnTo>
                    <a:pt x="328" y="163"/>
                  </a:lnTo>
                  <a:lnTo>
                    <a:pt x="340" y="163"/>
                  </a:lnTo>
                  <a:lnTo>
                    <a:pt x="340" y="163"/>
                  </a:lnTo>
                  <a:lnTo>
                    <a:pt x="327" y="184"/>
                  </a:lnTo>
                  <a:lnTo>
                    <a:pt x="327" y="184"/>
                  </a:lnTo>
                  <a:lnTo>
                    <a:pt x="310" y="182"/>
                  </a:lnTo>
                  <a:lnTo>
                    <a:pt x="293" y="182"/>
                  </a:lnTo>
                  <a:lnTo>
                    <a:pt x="277" y="184"/>
                  </a:lnTo>
                  <a:lnTo>
                    <a:pt x="262" y="189"/>
                  </a:lnTo>
                  <a:lnTo>
                    <a:pt x="262" y="189"/>
                  </a:lnTo>
                  <a:lnTo>
                    <a:pt x="255" y="194"/>
                  </a:lnTo>
                  <a:lnTo>
                    <a:pt x="249" y="199"/>
                  </a:lnTo>
                  <a:lnTo>
                    <a:pt x="238" y="209"/>
                  </a:lnTo>
                  <a:lnTo>
                    <a:pt x="238" y="209"/>
                  </a:lnTo>
                  <a:lnTo>
                    <a:pt x="221" y="211"/>
                  </a:lnTo>
                  <a:lnTo>
                    <a:pt x="206" y="214"/>
                  </a:lnTo>
                  <a:lnTo>
                    <a:pt x="192" y="219"/>
                  </a:lnTo>
                  <a:lnTo>
                    <a:pt x="181" y="228"/>
                  </a:lnTo>
                  <a:lnTo>
                    <a:pt x="170" y="236"/>
                  </a:lnTo>
                  <a:lnTo>
                    <a:pt x="162" y="245"/>
                  </a:lnTo>
                  <a:lnTo>
                    <a:pt x="155" y="257"/>
                  </a:lnTo>
                  <a:lnTo>
                    <a:pt x="150" y="267"/>
                  </a:lnTo>
                  <a:lnTo>
                    <a:pt x="150" y="267"/>
                  </a:lnTo>
                  <a:lnTo>
                    <a:pt x="146" y="282"/>
                  </a:lnTo>
                  <a:lnTo>
                    <a:pt x="146" y="289"/>
                  </a:lnTo>
                  <a:lnTo>
                    <a:pt x="146" y="296"/>
                  </a:lnTo>
                  <a:lnTo>
                    <a:pt x="148" y="301"/>
                  </a:lnTo>
                  <a:lnTo>
                    <a:pt x="152" y="306"/>
                  </a:lnTo>
                  <a:lnTo>
                    <a:pt x="155" y="311"/>
                  </a:lnTo>
                  <a:lnTo>
                    <a:pt x="160" y="315"/>
                  </a:lnTo>
                  <a:lnTo>
                    <a:pt x="160" y="315"/>
                  </a:lnTo>
                  <a:lnTo>
                    <a:pt x="162" y="318"/>
                  </a:lnTo>
                  <a:lnTo>
                    <a:pt x="162" y="320"/>
                  </a:lnTo>
                  <a:lnTo>
                    <a:pt x="160" y="325"/>
                  </a:lnTo>
                  <a:lnTo>
                    <a:pt x="191" y="342"/>
                  </a:lnTo>
                  <a:lnTo>
                    <a:pt x="191" y="342"/>
                  </a:lnTo>
                  <a:lnTo>
                    <a:pt x="196" y="330"/>
                  </a:lnTo>
                  <a:lnTo>
                    <a:pt x="196" y="323"/>
                  </a:lnTo>
                  <a:lnTo>
                    <a:pt x="196" y="315"/>
                  </a:lnTo>
                  <a:lnTo>
                    <a:pt x="196" y="308"/>
                  </a:lnTo>
                  <a:lnTo>
                    <a:pt x="192" y="301"/>
                  </a:lnTo>
                  <a:lnTo>
                    <a:pt x="187" y="294"/>
                  </a:lnTo>
                  <a:lnTo>
                    <a:pt x="181" y="287"/>
                  </a:lnTo>
                  <a:lnTo>
                    <a:pt x="181" y="287"/>
                  </a:lnTo>
                  <a:lnTo>
                    <a:pt x="181" y="284"/>
                  </a:lnTo>
                  <a:lnTo>
                    <a:pt x="182" y="277"/>
                  </a:lnTo>
                  <a:lnTo>
                    <a:pt x="186" y="272"/>
                  </a:lnTo>
                  <a:lnTo>
                    <a:pt x="189" y="264"/>
                  </a:lnTo>
                  <a:lnTo>
                    <a:pt x="189" y="264"/>
                  </a:lnTo>
                  <a:lnTo>
                    <a:pt x="196" y="258"/>
                  </a:lnTo>
                  <a:lnTo>
                    <a:pt x="203" y="253"/>
                  </a:lnTo>
                  <a:lnTo>
                    <a:pt x="213" y="248"/>
                  </a:lnTo>
                  <a:lnTo>
                    <a:pt x="225" y="245"/>
                  </a:lnTo>
                  <a:lnTo>
                    <a:pt x="225" y="245"/>
                  </a:lnTo>
                  <a:lnTo>
                    <a:pt x="223" y="264"/>
                  </a:lnTo>
                  <a:lnTo>
                    <a:pt x="225" y="281"/>
                  </a:lnTo>
                  <a:lnTo>
                    <a:pt x="228" y="296"/>
                  </a:lnTo>
                  <a:lnTo>
                    <a:pt x="233" y="309"/>
                  </a:lnTo>
                  <a:lnTo>
                    <a:pt x="240" y="321"/>
                  </a:lnTo>
                  <a:lnTo>
                    <a:pt x="247" y="333"/>
                  </a:lnTo>
                  <a:lnTo>
                    <a:pt x="262" y="350"/>
                  </a:lnTo>
                  <a:lnTo>
                    <a:pt x="262" y="350"/>
                  </a:lnTo>
                  <a:lnTo>
                    <a:pt x="247" y="349"/>
                  </a:lnTo>
                  <a:lnTo>
                    <a:pt x="226" y="347"/>
                  </a:lnTo>
                  <a:lnTo>
                    <a:pt x="216" y="349"/>
                  </a:lnTo>
                  <a:lnTo>
                    <a:pt x="204" y="350"/>
                  </a:lnTo>
                  <a:lnTo>
                    <a:pt x="194" y="354"/>
                  </a:lnTo>
                  <a:lnTo>
                    <a:pt x="182" y="359"/>
                  </a:lnTo>
                  <a:lnTo>
                    <a:pt x="182" y="359"/>
                  </a:lnTo>
                  <a:close/>
                  <a:moveTo>
                    <a:pt x="485" y="599"/>
                  </a:moveTo>
                  <a:lnTo>
                    <a:pt x="483" y="599"/>
                  </a:lnTo>
                  <a:lnTo>
                    <a:pt x="483" y="599"/>
                  </a:lnTo>
                  <a:lnTo>
                    <a:pt x="473" y="597"/>
                  </a:lnTo>
                  <a:lnTo>
                    <a:pt x="465" y="595"/>
                  </a:lnTo>
                  <a:lnTo>
                    <a:pt x="454" y="592"/>
                  </a:lnTo>
                  <a:lnTo>
                    <a:pt x="454" y="592"/>
                  </a:lnTo>
                  <a:lnTo>
                    <a:pt x="449" y="588"/>
                  </a:lnTo>
                  <a:lnTo>
                    <a:pt x="444" y="583"/>
                  </a:lnTo>
                  <a:lnTo>
                    <a:pt x="441" y="578"/>
                  </a:lnTo>
                  <a:lnTo>
                    <a:pt x="437" y="571"/>
                  </a:lnTo>
                  <a:lnTo>
                    <a:pt x="492" y="571"/>
                  </a:lnTo>
                  <a:lnTo>
                    <a:pt x="492" y="571"/>
                  </a:lnTo>
                  <a:lnTo>
                    <a:pt x="493" y="571"/>
                  </a:lnTo>
                  <a:lnTo>
                    <a:pt x="493" y="571"/>
                  </a:lnTo>
                  <a:lnTo>
                    <a:pt x="497" y="571"/>
                  </a:lnTo>
                  <a:lnTo>
                    <a:pt x="497" y="571"/>
                  </a:lnTo>
                  <a:lnTo>
                    <a:pt x="502" y="583"/>
                  </a:lnTo>
                  <a:lnTo>
                    <a:pt x="505" y="592"/>
                  </a:lnTo>
                  <a:lnTo>
                    <a:pt x="510" y="599"/>
                  </a:lnTo>
                  <a:lnTo>
                    <a:pt x="485" y="599"/>
                  </a:lnTo>
                  <a:close/>
                  <a:moveTo>
                    <a:pt x="493" y="537"/>
                  </a:moveTo>
                  <a:lnTo>
                    <a:pt x="437" y="537"/>
                  </a:lnTo>
                  <a:lnTo>
                    <a:pt x="437" y="537"/>
                  </a:lnTo>
                  <a:lnTo>
                    <a:pt x="413" y="537"/>
                  </a:lnTo>
                  <a:lnTo>
                    <a:pt x="388" y="537"/>
                  </a:lnTo>
                  <a:lnTo>
                    <a:pt x="388" y="537"/>
                  </a:lnTo>
                  <a:lnTo>
                    <a:pt x="337" y="537"/>
                  </a:lnTo>
                  <a:lnTo>
                    <a:pt x="337" y="537"/>
                  </a:lnTo>
                  <a:lnTo>
                    <a:pt x="335" y="537"/>
                  </a:lnTo>
                  <a:lnTo>
                    <a:pt x="335" y="537"/>
                  </a:lnTo>
                  <a:lnTo>
                    <a:pt x="322" y="536"/>
                  </a:lnTo>
                  <a:lnTo>
                    <a:pt x="311" y="534"/>
                  </a:lnTo>
                  <a:lnTo>
                    <a:pt x="303" y="529"/>
                  </a:lnTo>
                  <a:lnTo>
                    <a:pt x="293" y="522"/>
                  </a:lnTo>
                  <a:lnTo>
                    <a:pt x="286" y="514"/>
                  </a:lnTo>
                  <a:lnTo>
                    <a:pt x="281" y="502"/>
                  </a:lnTo>
                  <a:lnTo>
                    <a:pt x="279" y="495"/>
                  </a:lnTo>
                  <a:lnTo>
                    <a:pt x="279" y="486"/>
                  </a:lnTo>
                  <a:lnTo>
                    <a:pt x="279" y="463"/>
                  </a:lnTo>
                  <a:lnTo>
                    <a:pt x="277" y="463"/>
                  </a:lnTo>
                  <a:lnTo>
                    <a:pt x="277" y="410"/>
                  </a:lnTo>
                  <a:lnTo>
                    <a:pt x="277" y="410"/>
                  </a:lnTo>
                  <a:lnTo>
                    <a:pt x="279" y="398"/>
                  </a:lnTo>
                  <a:lnTo>
                    <a:pt x="283" y="388"/>
                  </a:lnTo>
                  <a:lnTo>
                    <a:pt x="288" y="378"/>
                  </a:lnTo>
                  <a:lnTo>
                    <a:pt x="296" y="367"/>
                  </a:lnTo>
                  <a:lnTo>
                    <a:pt x="301" y="364"/>
                  </a:lnTo>
                  <a:lnTo>
                    <a:pt x="308" y="359"/>
                  </a:lnTo>
                  <a:lnTo>
                    <a:pt x="315" y="355"/>
                  </a:lnTo>
                  <a:lnTo>
                    <a:pt x="323" y="354"/>
                  </a:lnTo>
                  <a:lnTo>
                    <a:pt x="334" y="352"/>
                  </a:lnTo>
                  <a:lnTo>
                    <a:pt x="345" y="350"/>
                  </a:lnTo>
                  <a:lnTo>
                    <a:pt x="628" y="350"/>
                  </a:lnTo>
                  <a:lnTo>
                    <a:pt x="628" y="316"/>
                  </a:lnTo>
                  <a:lnTo>
                    <a:pt x="516" y="316"/>
                  </a:lnTo>
                  <a:lnTo>
                    <a:pt x="516" y="316"/>
                  </a:lnTo>
                  <a:lnTo>
                    <a:pt x="514" y="301"/>
                  </a:lnTo>
                  <a:lnTo>
                    <a:pt x="582" y="301"/>
                  </a:lnTo>
                  <a:lnTo>
                    <a:pt x="582" y="267"/>
                  </a:lnTo>
                  <a:lnTo>
                    <a:pt x="578" y="267"/>
                  </a:lnTo>
                  <a:lnTo>
                    <a:pt x="578" y="267"/>
                  </a:lnTo>
                  <a:lnTo>
                    <a:pt x="585" y="260"/>
                  </a:lnTo>
                  <a:lnTo>
                    <a:pt x="592" y="255"/>
                  </a:lnTo>
                  <a:lnTo>
                    <a:pt x="599" y="250"/>
                  </a:lnTo>
                  <a:lnTo>
                    <a:pt x="604" y="248"/>
                  </a:lnTo>
                  <a:lnTo>
                    <a:pt x="612" y="247"/>
                  </a:lnTo>
                  <a:lnTo>
                    <a:pt x="618" y="245"/>
                  </a:lnTo>
                  <a:lnTo>
                    <a:pt x="621" y="212"/>
                  </a:lnTo>
                  <a:lnTo>
                    <a:pt x="621" y="212"/>
                  </a:lnTo>
                  <a:lnTo>
                    <a:pt x="616" y="211"/>
                  </a:lnTo>
                  <a:lnTo>
                    <a:pt x="607" y="212"/>
                  </a:lnTo>
                  <a:lnTo>
                    <a:pt x="607" y="158"/>
                  </a:lnTo>
                  <a:lnTo>
                    <a:pt x="607" y="158"/>
                  </a:lnTo>
                  <a:lnTo>
                    <a:pt x="607" y="151"/>
                  </a:lnTo>
                  <a:lnTo>
                    <a:pt x="611" y="146"/>
                  </a:lnTo>
                  <a:lnTo>
                    <a:pt x="612" y="143"/>
                  </a:lnTo>
                  <a:lnTo>
                    <a:pt x="618" y="139"/>
                  </a:lnTo>
                  <a:lnTo>
                    <a:pt x="624" y="136"/>
                  </a:lnTo>
                  <a:lnTo>
                    <a:pt x="631" y="136"/>
                  </a:lnTo>
                  <a:lnTo>
                    <a:pt x="691" y="136"/>
                  </a:lnTo>
                  <a:lnTo>
                    <a:pt x="691" y="127"/>
                  </a:lnTo>
                  <a:lnTo>
                    <a:pt x="691" y="127"/>
                  </a:lnTo>
                  <a:lnTo>
                    <a:pt x="708" y="143"/>
                  </a:lnTo>
                  <a:lnTo>
                    <a:pt x="723" y="160"/>
                  </a:lnTo>
                  <a:lnTo>
                    <a:pt x="723" y="160"/>
                  </a:lnTo>
                  <a:lnTo>
                    <a:pt x="715" y="163"/>
                  </a:lnTo>
                  <a:lnTo>
                    <a:pt x="706" y="168"/>
                  </a:lnTo>
                  <a:lnTo>
                    <a:pt x="697" y="175"/>
                  </a:lnTo>
                  <a:lnTo>
                    <a:pt x="689" y="184"/>
                  </a:lnTo>
                  <a:lnTo>
                    <a:pt x="716" y="202"/>
                  </a:lnTo>
                  <a:lnTo>
                    <a:pt x="716" y="202"/>
                  </a:lnTo>
                  <a:lnTo>
                    <a:pt x="725" y="195"/>
                  </a:lnTo>
                  <a:lnTo>
                    <a:pt x="733" y="192"/>
                  </a:lnTo>
                  <a:lnTo>
                    <a:pt x="742" y="190"/>
                  </a:lnTo>
                  <a:lnTo>
                    <a:pt x="749" y="189"/>
                  </a:lnTo>
                  <a:lnTo>
                    <a:pt x="749" y="189"/>
                  </a:lnTo>
                  <a:lnTo>
                    <a:pt x="760" y="206"/>
                  </a:lnTo>
                  <a:lnTo>
                    <a:pt x="771" y="223"/>
                  </a:lnTo>
                  <a:lnTo>
                    <a:pt x="728" y="223"/>
                  </a:lnTo>
                  <a:lnTo>
                    <a:pt x="728" y="257"/>
                  </a:lnTo>
                  <a:lnTo>
                    <a:pt x="788" y="257"/>
                  </a:lnTo>
                  <a:lnTo>
                    <a:pt x="788" y="257"/>
                  </a:lnTo>
                  <a:lnTo>
                    <a:pt x="801" y="291"/>
                  </a:lnTo>
                  <a:lnTo>
                    <a:pt x="811" y="326"/>
                  </a:lnTo>
                  <a:lnTo>
                    <a:pt x="817" y="362"/>
                  </a:lnTo>
                  <a:lnTo>
                    <a:pt x="820" y="398"/>
                  </a:lnTo>
                  <a:lnTo>
                    <a:pt x="820" y="398"/>
                  </a:lnTo>
                  <a:lnTo>
                    <a:pt x="755" y="425"/>
                  </a:lnTo>
                  <a:lnTo>
                    <a:pt x="755" y="401"/>
                  </a:lnTo>
                  <a:lnTo>
                    <a:pt x="721" y="401"/>
                  </a:lnTo>
                  <a:lnTo>
                    <a:pt x="721" y="440"/>
                  </a:lnTo>
                  <a:lnTo>
                    <a:pt x="721" y="440"/>
                  </a:lnTo>
                  <a:lnTo>
                    <a:pt x="663" y="466"/>
                  </a:lnTo>
                  <a:lnTo>
                    <a:pt x="663" y="410"/>
                  </a:lnTo>
                  <a:lnTo>
                    <a:pt x="669" y="410"/>
                  </a:lnTo>
                  <a:lnTo>
                    <a:pt x="669" y="410"/>
                  </a:lnTo>
                  <a:lnTo>
                    <a:pt x="672" y="410"/>
                  </a:lnTo>
                  <a:lnTo>
                    <a:pt x="680" y="408"/>
                  </a:lnTo>
                  <a:lnTo>
                    <a:pt x="691" y="405"/>
                  </a:lnTo>
                  <a:lnTo>
                    <a:pt x="696" y="401"/>
                  </a:lnTo>
                  <a:lnTo>
                    <a:pt x="699" y="396"/>
                  </a:lnTo>
                  <a:lnTo>
                    <a:pt x="699" y="396"/>
                  </a:lnTo>
                  <a:lnTo>
                    <a:pt x="704" y="393"/>
                  </a:lnTo>
                  <a:lnTo>
                    <a:pt x="708" y="386"/>
                  </a:lnTo>
                  <a:lnTo>
                    <a:pt x="711" y="376"/>
                  </a:lnTo>
                  <a:lnTo>
                    <a:pt x="713" y="366"/>
                  </a:lnTo>
                  <a:lnTo>
                    <a:pt x="713" y="325"/>
                  </a:lnTo>
                  <a:lnTo>
                    <a:pt x="679" y="325"/>
                  </a:lnTo>
                  <a:lnTo>
                    <a:pt x="679" y="366"/>
                  </a:lnTo>
                  <a:lnTo>
                    <a:pt x="679" y="366"/>
                  </a:lnTo>
                  <a:lnTo>
                    <a:pt x="679" y="369"/>
                  </a:lnTo>
                  <a:lnTo>
                    <a:pt x="677" y="371"/>
                  </a:lnTo>
                  <a:lnTo>
                    <a:pt x="674" y="374"/>
                  </a:lnTo>
                  <a:lnTo>
                    <a:pt x="669" y="376"/>
                  </a:lnTo>
                  <a:lnTo>
                    <a:pt x="378" y="376"/>
                  </a:lnTo>
                  <a:lnTo>
                    <a:pt x="378" y="376"/>
                  </a:lnTo>
                  <a:lnTo>
                    <a:pt x="362" y="376"/>
                  </a:lnTo>
                  <a:lnTo>
                    <a:pt x="347" y="379"/>
                  </a:lnTo>
                  <a:lnTo>
                    <a:pt x="335" y="384"/>
                  </a:lnTo>
                  <a:lnTo>
                    <a:pt x="327" y="391"/>
                  </a:lnTo>
                  <a:lnTo>
                    <a:pt x="318" y="398"/>
                  </a:lnTo>
                  <a:lnTo>
                    <a:pt x="311" y="408"/>
                  </a:lnTo>
                  <a:lnTo>
                    <a:pt x="308" y="420"/>
                  </a:lnTo>
                  <a:lnTo>
                    <a:pt x="308" y="432"/>
                  </a:lnTo>
                  <a:lnTo>
                    <a:pt x="308" y="463"/>
                  </a:lnTo>
                  <a:lnTo>
                    <a:pt x="308" y="463"/>
                  </a:lnTo>
                  <a:lnTo>
                    <a:pt x="308" y="473"/>
                  </a:lnTo>
                  <a:lnTo>
                    <a:pt x="310" y="480"/>
                  </a:lnTo>
                  <a:lnTo>
                    <a:pt x="311" y="486"/>
                  </a:lnTo>
                  <a:lnTo>
                    <a:pt x="315" y="493"/>
                  </a:lnTo>
                  <a:lnTo>
                    <a:pt x="320" y="498"/>
                  </a:lnTo>
                  <a:lnTo>
                    <a:pt x="325" y="502"/>
                  </a:lnTo>
                  <a:lnTo>
                    <a:pt x="335" y="507"/>
                  </a:lnTo>
                  <a:lnTo>
                    <a:pt x="347" y="512"/>
                  </a:lnTo>
                  <a:lnTo>
                    <a:pt x="359" y="514"/>
                  </a:lnTo>
                  <a:lnTo>
                    <a:pt x="378" y="514"/>
                  </a:lnTo>
                  <a:lnTo>
                    <a:pt x="521" y="514"/>
                  </a:lnTo>
                  <a:lnTo>
                    <a:pt x="521" y="480"/>
                  </a:lnTo>
                  <a:lnTo>
                    <a:pt x="378" y="480"/>
                  </a:lnTo>
                  <a:lnTo>
                    <a:pt x="378" y="480"/>
                  </a:lnTo>
                  <a:lnTo>
                    <a:pt x="357" y="478"/>
                  </a:lnTo>
                  <a:lnTo>
                    <a:pt x="351" y="478"/>
                  </a:lnTo>
                  <a:lnTo>
                    <a:pt x="345" y="474"/>
                  </a:lnTo>
                  <a:lnTo>
                    <a:pt x="344" y="473"/>
                  </a:lnTo>
                  <a:lnTo>
                    <a:pt x="342" y="469"/>
                  </a:lnTo>
                  <a:lnTo>
                    <a:pt x="342" y="463"/>
                  </a:lnTo>
                  <a:lnTo>
                    <a:pt x="342" y="432"/>
                  </a:lnTo>
                  <a:lnTo>
                    <a:pt x="342" y="432"/>
                  </a:lnTo>
                  <a:lnTo>
                    <a:pt x="342" y="427"/>
                  </a:lnTo>
                  <a:lnTo>
                    <a:pt x="344" y="422"/>
                  </a:lnTo>
                  <a:lnTo>
                    <a:pt x="345" y="418"/>
                  </a:lnTo>
                  <a:lnTo>
                    <a:pt x="351" y="415"/>
                  </a:lnTo>
                  <a:lnTo>
                    <a:pt x="357" y="412"/>
                  </a:lnTo>
                  <a:lnTo>
                    <a:pt x="366" y="410"/>
                  </a:lnTo>
                  <a:lnTo>
                    <a:pt x="378" y="410"/>
                  </a:lnTo>
                  <a:lnTo>
                    <a:pt x="629" y="410"/>
                  </a:lnTo>
                  <a:lnTo>
                    <a:pt x="629" y="429"/>
                  </a:lnTo>
                  <a:lnTo>
                    <a:pt x="381" y="429"/>
                  </a:lnTo>
                  <a:lnTo>
                    <a:pt x="381" y="463"/>
                  </a:lnTo>
                  <a:lnTo>
                    <a:pt x="629" y="463"/>
                  </a:lnTo>
                  <a:lnTo>
                    <a:pt x="629" y="481"/>
                  </a:lnTo>
                  <a:lnTo>
                    <a:pt x="629" y="481"/>
                  </a:lnTo>
                  <a:lnTo>
                    <a:pt x="514" y="532"/>
                  </a:lnTo>
                  <a:lnTo>
                    <a:pt x="514" y="532"/>
                  </a:lnTo>
                  <a:lnTo>
                    <a:pt x="507" y="536"/>
                  </a:lnTo>
                  <a:lnTo>
                    <a:pt x="500" y="536"/>
                  </a:lnTo>
                  <a:lnTo>
                    <a:pt x="493" y="537"/>
                  </a:lnTo>
                  <a:lnTo>
                    <a:pt x="493" y="537"/>
                  </a:lnTo>
                  <a:close/>
                  <a:moveTo>
                    <a:pt x="570" y="599"/>
                  </a:moveTo>
                  <a:lnTo>
                    <a:pt x="570" y="599"/>
                  </a:lnTo>
                  <a:lnTo>
                    <a:pt x="560" y="594"/>
                  </a:lnTo>
                  <a:lnTo>
                    <a:pt x="551" y="590"/>
                  </a:lnTo>
                  <a:lnTo>
                    <a:pt x="544" y="585"/>
                  </a:lnTo>
                  <a:lnTo>
                    <a:pt x="539" y="580"/>
                  </a:lnTo>
                  <a:lnTo>
                    <a:pt x="533" y="570"/>
                  </a:lnTo>
                  <a:lnTo>
                    <a:pt x="531" y="561"/>
                  </a:lnTo>
                  <a:lnTo>
                    <a:pt x="531" y="561"/>
                  </a:lnTo>
                  <a:lnTo>
                    <a:pt x="556" y="551"/>
                  </a:lnTo>
                  <a:lnTo>
                    <a:pt x="556" y="551"/>
                  </a:lnTo>
                  <a:lnTo>
                    <a:pt x="561" y="561"/>
                  </a:lnTo>
                  <a:lnTo>
                    <a:pt x="568" y="573"/>
                  </a:lnTo>
                  <a:lnTo>
                    <a:pt x="578" y="585"/>
                  </a:lnTo>
                  <a:lnTo>
                    <a:pt x="592" y="599"/>
                  </a:lnTo>
                  <a:lnTo>
                    <a:pt x="570" y="599"/>
                  </a:lnTo>
                  <a:close/>
                  <a:moveTo>
                    <a:pt x="650" y="599"/>
                  </a:moveTo>
                  <a:lnTo>
                    <a:pt x="631" y="599"/>
                  </a:lnTo>
                  <a:lnTo>
                    <a:pt x="631" y="599"/>
                  </a:lnTo>
                  <a:lnTo>
                    <a:pt x="618" y="592"/>
                  </a:lnTo>
                  <a:lnTo>
                    <a:pt x="607" y="585"/>
                  </a:lnTo>
                  <a:lnTo>
                    <a:pt x="599" y="577"/>
                  </a:lnTo>
                  <a:lnTo>
                    <a:pt x="590" y="570"/>
                  </a:lnTo>
                  <a:lnTo>
                    <a:pt x="580" y="554"/>
                  </a:lnTo>
                  <a:lnTo>
                    <a:pt x="575" y="543"/>
                  </a:lnTo>
                  <a:lnTo>
                    <a:pt x="575" y="543"/>
                  </a:lnTo>
                  <a:lnTo>
                    <a:pt x="592" y="534"/>
                  </a:lnTo>
                  <a:lnTo>
                    <a:pt x="592" y="534"/>
                  </a:lnTo>
                  <a:lnTo>
                    <a:pt x="602" y="548"/>
                  </a:lnTo>
                  <a:lnTo>
                    <a:pt x="618" y="563"/>
                  </a:lnTo>
                  <a:lnTo>
                    <a:pt x="636" y="582"/>
                  </a:lnTo>
                  <a:lnTo>
                    <a:pt x="657" y="597"/>
                  </a:lnTo>
                  <a:lnTo>
                    <a:pt x="657" y="597"/>
                  </a:lnTo>
                  <a:lnTo>
                    <a:pt x="650" y="599"/>
                  </a:lnTo>
                  <a:lnTo>
                    <a:pt x="650" y="599"/>
                  </a:lnTo>
                  <a:close/>
                  <a:moveTo>
                    <a:pt x="687" y="590"/>
                  </a:moveTo>
                  <a:lnTo>
                    <a:pt x="687" y="590"/>
                  </a:lnTo>
                  <a:lnTo>
                    <a:pt x="677" y="585"/>
                  </a:lnTo>
                  <a:lnTo>
                    <a:pt x="667" y="580"/>
                  </a:lnTo>
                  <a:lnTo>
                    <a:pt x="667" y="580"/>
                  </a:lnTo>
                  <a:lnTo>
                    <a:pt x="687" y="577"/>
                  </a:lnTo>
                  <a:lnTo>
                    <a:pt x="706" y="571"/>
                  </a:lnTo>
                  <a:lnTo>
                    <a:pt x="747" y="561"/>
                  </a:lnTo>
                  <a:lnTo>
                    <a:pt x="747" y="561"/>
                  </a:lnTo>
                  <a:lnTo>
                    <a:pt x="732" y="571"/>
                  </a:lnTo>
                  <a:lnTo>
                    <a:pt x="716" y="578"/>
                  </a:lnTo>
                  <a:lnTo>
                    <a:pt x="701" y="585"/>
                  </a:lnTo>
                  <a:lnTo>
                    <a:pt x="687" y="590"/>
                  </a:lnTo>
                  <a:lnTo>
                    <a:pt x="687" y="590"/>
                  </a:lnTo>
                  <a:close/>
                  <a:moveTo>
                    <a:pt x="781" y="527"/>
                  </a:moveTo>
                  <a:lnTo>
                    <a:pt x="781" y="527"/>
                  </a:lnTo>
                  <a:lnTo>
                    <a:pt x="750" y="537"/>
                  </a:lnTo>
                  <a:lnTo>
                    <a:pt x="715" y="549"/>
                  </a:lnTo>
                  <a:lnTo>
                    <a:pt x="679" y="556"/>
                  </a:lnTo>
                  <a:lnTo>
                    <a:pt x="660" y="560"/>
                  </a:lnTo>
                  <a:lnTo>
                    <a:pt x="645" y="561"/>
                  </a:lnTo>
                  <a:lnTo>
                    <a:pt x="645" y="561"/>
                  </a:lnTo>
                  <a:lnTo>
                    <a:pt x="636" y="553"/>
                  </a:lnTo>
                  <a:lnTo>
                    <a:pt x="636" y="553"/>
                  </a:lnTo>
                  <a:lnTo>
                    <a:pt x="687" y="536"/>
                  </a:lnTo>
                  <a:lnTo>
                    <a:pt x="735" y="520"/>
                  </a:lnTo>
                  <a:lnTo>
                    <a:pt x="803" y="495"/>
                  </a:lnTo>
                  <a:lnTo>
                    <a:pt x="803" y="495"/>
                  </a:lnTo>
                  <a:lnTo>
                    <a:pt x="793" y="512"/>
                  </a:lnTo>
                  <a:lnTo>
                    <a:pt x="781" y="527"/>
                  </a:lnTo>
                  <a:lnTo>
                    <a:pt x="781" y="527"/>
                  </a:lnTo>
                  <a:close/>
                  <a:moveTo>
                    <a:pt x="811" y="469"/>
                  </a:moveTo>
                  <a:lnTo>
                    <a:pt x="811" y="469"/>
                  </a:lnTo>
                  <a:lnTo>
                    <a:pt x="742" y="495"/>
                  </a:lnTo>
                  <a:lnTo>
                    <a:pt x="686" y="515"/>
                  </a:lnTo>
                  <a:lnTo>
                    <a:pt x="621" y="536"/>
                  </a:lnTo>
                  <a:lnTo>
                    <a:pt x="621" y="536"/>
                  </a:lnTo>
                  <a:lnTo>
                    <a:pt x="612" y="526"/>
                  </a:lnTo>
                  <a:lnTo>
                    <a:pt x="612" y="526"/>
                  </a:lnTo>
                  <a:lnTo>
                    <a:pt x="818" y="435"/>
                  </a:lnTo>
                  <a:lnTo>
                    <a:pt x="818" y="435"/>
                  </a:lnTo>
                  <a:lnTo>
                    <a:pt x="815" y="452"/>
                  </a:lnTo>
                  <a:lnTo>
                    <a:pt x="811" y="469"/>
                  </a:lnTo>
                  <a:lnTo>
                    <a:pt x="811" y="469"/>
                  </a:lnTo>
                  <a:close/>
                  <a:moveTo>
                    <a:pt x="725" y="308"/>
                  </a:moveTo>
                  <a:lnTo>
                    <a:pt x="725" y="308"/>
                  </a:lnTo>
                  <a:lnTo>
                    <a:pt x="728" y="308"/>
                  </a:lnTo>
                  <a:lnTo>
                    <a:pt x="730" y="309"/>
                  </a:lnTo>
                  <a:lnTo>
                    <a:pt x="730" y="309"/>
                  </a:lnTo>
                  <a:lnTo>
                    <a:pt x="732" y="313"/>
                  </a:lnTo>
                  <a:lnTo>
                    <a:pt x="732" y="313"/>
                  </a:lnTo>
                  <a:lnTo>
                    <a:pt x="732" y="325"/>
                  </a:lnTo>
                  <a:lnTo>
                    <a:pt x="735" y="338"/>
                  </a:lnTo>
                  <a:lnTo>
                    <a:pt x="742" y="350"/>
                  </a:lnTo>
                  <a:lnTo>
                    <a:pt x="749" y="362"/>
                  </a:lnTo>
                  <a:lnTo>
                    <a:pt x="759" y="372"/>
                  </a:lnTo>
                  <a:lnTo>
                    <a:pt x="771" y="383"/>
                  </a:lnTo>
                  <a:lnTo>
                    <a:pt x="784" y="389"/>
                  </a:lnTo>
                  <a:lnTo>
                    <a:pt x="801" y="393"/>
                  </a:lnTo>
                  <a:lnTo>
                    <a:pt x="806" y="359"/>
                  </a:lnTo>
                  <a:lnTo>
                    <a:pt x="806" y="359"/>
                  </a:lnTo>
                  <a:lnTo>
                    <a:pt x="796" y="357"/>
                  </a:lnTo>
                  <a:lnTo>
                    <a:pt x="788" y="352"/>
                  </a:lnTo>
                  <a:lnTo>
                    <a:pt x="781" y="347"/>
                  </a:lnTo>
                  <a:lnTo>
                    <a:pt x="774" y="340"/>
                  </a:lnTo>
                  <a:lnTo>
                    <a:pt x="771" y="333"/>
                  </a:lnTo>
                  <a:lnTo>
                    <a:pt x="767" y="325"/>
                  </a:lnTo>
                  <a:lnTo>
                    <a:pt x="766" y="318"/>
                  </a:lnTo>
                  <a:lnTo>
                    <a:pt x="766" y="313"/>
                  </a:lnTo>
                  <a:lnTo>
                    <a:pt x="766" y="313"/>
                  </a:lnTo>
                  <a:lnTo>
                    <a:pt x="764" y="303"/>
                  </a:lnTo>
                  <a:lnTo>
                    <a:pt x="762" y="294"/>
                  </a:lnTo>
                  <a:lnTo>
                    <a:pt x="757" y="289"/>
                  </a:lnTo>
                  <a:lnTo>
                    <a:pt x="754" y="284"/>
                  </a:lnTo>
                  <a:lnTo>
                    <a:pt x="754" y="284"/>
                  </a:lnTo>
                  <a:lnTo>
                    <a:pt x="745" y="279"/>
                  </a:lnTo>
                  <a:lnTo>
                    <a:pt x="737" y="275"/>
                  </a:lnTo>
                  <a:lnTo>
                    <a:pt x="728" y="274"/>
                  </a:lnTo>
                  <a:lnTo>
                    <a:pt x="725" y="274"/>
                  </a:lnTo>
                  <a:lnTo>
                    <a:pt x="704" y="274"/>
                  </a:lnTo>
                  <a:lnTo>
                    <a:pt x="704" y="274"/>
                  </a:lnTo>
                  <a:lnTo>
                    <a:pt x="704" y="258"/>
                  </a:lnTo>
                  <a:lnTo>
                    <a:pt x="703" y="243"/>
                  </a:lnTo>
                  <a:lnTo>
                    <a:pt x="699" y="228"/>
                  </a:lnTo>
                  <a:lnTo>
                    <a:pt x="696" y="221"/>
                  </a:lnTo>
                  <a:lnTo>
                    <a:pt x="692" y="214"/>
                  </a:lnTo>
                  <a:lnTo>
                    <a:pt x="692" y="214"/>
                  </a:lnTo>
                  <a:lnTo>
                    <a:pt x="687" y="209"/>
                  </a:lnTo>
                  <a:lnTo>
                    <a:pt x="682" y="206"/>
                  </a:lnTo>
                  <a:lnTo>
                    <a:pt x="675" y="204"/>
                  </a:lnTo>
                  <a:lnTo>
                    <a:pt x="669" y="202"/>
                  </a:lnTo>
                  <a:lnTo>
                    <a:pt x="669" y="202"/>
                  </a:lnTo>
                  <a:lnTo>
                    <a:pt x="662" y="201"/>
                  </a:lnTo>
                  <a:lnTo>
                    <a:pt x="657" y="197"/>
                  </a:lnTo>
                  <a:lnTo>
                    <a:pt x="653" y="194"/>
                  </a:lnTo>
                  <a:lnTo>
                    <a:pt x="653" y="189"/>
                  </a:lnTo>
                  <a:lnTo>
                    <a:pt x="653" y="161"/>
                  </a:lnTo>
                  <a:lnTo>
                    <a:pt x="619" y="161"/>
                  </a:lnTo>
                  <a:lnTo>
                    <a:pt x="619" y="187"/>
                  </a:lnTo>
                  <a:lnTo>
                    <a:pt x="619" y="187"/>
                  </a:lnTo>
                  <a:lnTo>
                    <a:pt x="619" y="192"/>
                  </a:lnTo>
                  <a:lnTo>
                    <a:pt x="619" y="199"/>
                  </a:lnTo>
                  <a:lnTo>
                    <a:pt x="623" y="209"/>
                  </a:lnTo>
                  <a:lnTo>
                    <a:pt x="629" y="219"/>
                  </a:lnTo>
                  <a:lnTo>
                    <a:pt x="629" y="219"/>
                  </a:lnTo>
                  <a:lnTo>
                    <a:pt x="636" y="224"/>
                  </a:lnTo>
                  <a:lnTo>
                    <a:pt x="643" y="229"/>
                  </a:lnTo>
                  <a:lnTo>
                    <a:pt x="653" y="235"/>
                  </a:lnTo>
                  <a:lnTo>
                    <a:pt x="667" y="236"/>
                  </a:lnTo>
                  <a:lnTo>
                    <a:pt x="667" y="236"/>
                  </a:lnTo>
                  <a:lnTo>
                    <a:pt x="669" y="241"/>
                  </a:lnTo>
                  <a:lnTo>
                    <a:pt x="670" y="250"/>
                  </a:lnTo>
                  <a:lnTo>
                    <a:pt x="670" y="274"/>
                  </a:lnTo>
                  <a:lnTo>
                    <a:pt x="616" y="274"/>
                  </a:lnTo>
                  <a:lnTo>
                    <a:pt x="616" y="308"/>
                  </a:lnTo>
                  <a:lnTo>
                    <a:pt x="725" y="308"/>
                  </a:lnTo>
                  <a:lnTo>
                    <a:pt x="725"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27" name="Freeform 5014"/>
            <p:cNvSpPr>
              <a:spLocks noEditPoints="1"/>
            </p:cNvSpPr>
            <p:nvPr/>
          </p:nvSpPr>
          <p:spPr bwMode="auto">
            <a:xfrm>
              <a:off x="11029818" y="6075159"/>
              <a:ext cx="838275" cy="647334"/>
            </a:xfrm>
            <a:custGeom>
              <a:avLst/>
              <a:gdLst>
                <a:gd name="T0" fmla="*/ 360 w 360"/>
                <a:gd name="T1" fmla="*/ 256 h 278"/>
                <a:gd name="T2" fmla="*/ 360 w 360"/>
                <a:gd name="T3" fmla="*/ 252 h 278"/>
                <a:gd name="T4" fmla="*/ 358 w 360"/>
                <a:gd name="T5" fmla="*/ 252 h 278"/>
                <a:gd name="T6" fmla="*/ 318 w 360"/>
                <a:gd name="T7" fmla="*/ 200 h 278"/>
                <a:gd name="T8" fmla="*/ 314 w 360"/>
                <a:gd name="T9" fmla="*/ 198 h 278"/>
                <a:gd name="T10" fmla="*/ 50 w 360"/>
                <a:gd name="T11" fmla="*/ 196 h 278"/>
                <a:gd name="T12" fmla="*/ 46 w 360"/>
                <a:gd name="T13" fmla="*/ 198 h 278"/>
                <a:gd name="T14" fmla="*/ 2 w 360"/>
                <a:gd name="T15" fmla="*/ 250 h 278"/>
                <a:gd name="T16" fmla="*/ 2 w 360"/>
                <a:gd name="T17" fmla="*/ 252 h 278"/>
                <a:gd name="T18" fmla="*/ 0 w 360"/>
                <a:gd name="T19" fmla="*/ 252 h 278"/>
                <a:gd name="T20" fmla="*/ 0 w 360"/>
                <a:gd name="T21" fmla="*/ 256 h 278"/>
                <a:gd name="T22" fmla="*/ 0 w 360"/>
                <a:gd name="T23" fmla="*/ 256 h 278"/>
                <a:gd name="T24" fmla="*/ 0 w 360"/>
                <a:gd name="T25" fmla="*/ 268 h 278"/>
                <a:gd name="T26" fmla="*/ 4 w 360"/>
                <a:gd name="T27" fmla="*/ 276 h 278"/>
                <a:gd name="T28" fmla="*/ 10 w 360"/>
                <a:gd name="T29" fmla="*/ 278 h 278"/>
                <a:gd name="T30" fmla="*/ 350 w 360"/>
                <a:gd name="T31" fmla="*/ 278 h 278"/>
                <a:gd name="T32" fmla="*/ 356 w 360"/>
                <a:gd name="T33" fmla="*/ 276 h 278"/>
                <a:gd name="T34" fmla="*/ 360 w 360"/>
                <a:gd name="T35" fmla="*/ 268 h 278"/>
                <a:gd name="T36" fmla="*/ 360 w 360"/>
                <a:gd name="T37" fmla="*/ 256 h 278"/>
                <a:gd name="T38" fmla="*/ 360 w 360"/>
                <a:gd name="T39" fmla="*/ 256 h 278"/>
                <a:gd name="T40" fmla="*/ 146 w 360"/>
                <a:gd name="T41" fmla="*/ 234 h 278"/>
                <a:gd name="T42" fmla="*/ 226 w 360"/>
                <a:gd name="T43" fmla="*/ 254 h 278"/>
                <a:gd name="T44" fmla="*/ 338 w 360"/>
                <a:gd name="T45" fmla="*/ 268 h 278"/>
                <a:gd name="T46" fmla="*/ 334 w 360"/>
                <a:gd name="T47" fmla="*/ 270 h 278"/>
                <a:gd name="T48" fmla="*/ 332 w 360"/>
                <a:gd name="T49" fmla="*/ 270 h 278"/>
                <a:gd name="T50" fmla="*/ 326 w 360"/>
                <a:gd name="T51" fmla="*/ 268 h 278"/>
                <a:gd name="T52" fmla="*/ 324 w 360"/>
                <a:gd name="T53" fmla="*/ 262 h 278"/>
                <a:gd name="T54" fmla="*/ 326 w 360"/>
                <a:gd name="T55" fmla="*/ 256 h 278"/>
                <a:gd name="T56" fmla="*/ 328 w 360"/>
                <a:gd name="T57" fmla="*/ 256 h 278"/>
                <a:gd name="T58" fmla="*/ 334 w 360"/>
                <a:gd name="T59" fmla="*/ 256 h 278"/>
                <a:gd name="T60" fmla="*/ 338 w 360"/>
                <a:gd name="T61" fmla="*/ 256 h 278"/>
                <a:gd name="T62" fmla="*/ 340 w 360"/>
                <a:gd name="T63" fmla="*/ 262 h 278"/>
                <a:gd name="T64" fmla="*/ 340 w 360"/>
                <a:gd name="T65" fmla="*/ 266 h 278"/>
                <a:gd name="T66" fmla="*/ 338 w 360"/>
                <a:gd name="T67" fmla="*/ 268 h 278"/>
                <a:gd name="T68" fmla="*/ 306 w 360"/>
                <a:gd name="T69" fmla="*/ 184 h 278"/>
                <a:gd name="T70" fmla="*/ 310 w 360"/>
                <a:gd name="T71" fmla="*/ 184 h 278"/>
                <a:gd name="T72" fmla="*/ 318 w 360"/>
                <a:gd name="T73" fmla="*/ 178 h 278"/>
                <a:gd name="T74" fmla="*/ 318 w 360"/>
                <a:gd name="T75" fmla="*/ 12 h 278"/>
                <a:gd name="T76" fmla="*/ 318 w 360"/>
                <a:gd name="T77" fmla="*/ 6 h 278"/>
                <a:gd name="T78" fmla="*/ 310 w 360"/>
                <a:gd name="T79" fmla="*/ 0 h 278"/>
                <a:gd name="T80" fmla="*/ 54 w 360"/>
                <a:gd name="T81" fmla="*/ 0 h 278"/>
                <a:gd name="T82" fmla="*/ 50 w 360"/>
                <a:gd name="T83" fmla="*/ 0 h 278"/>
                <a:gd name="T84" fmla="*/ 42 w 360"/>
                <a:gd name="T85" fmla="*/ 6 h 278"/>
                <a:gd name="T86" fmla="*/ 42 w 360"/>
                <a:gd name="T87" fmla="*/ 172 h 278"/>
                <a:gd name="T88" fmla="*/ 42 w 360"/>
                <a:gd name="T89" fmla="*/ 178 h 278"/>
                <a:gd name="T90" fmla="*/ 50 w 360"/>
                <a:gd name="T91" fmla="*/ 184 h 278"/>
                <a:gd name="T92" fmla="*/ 54 w 360"/>
                <a:gd name="T93" fmla="*/ 184 h 278"/>
                <a:gd name="T94" fmla="*/ 294 w 360"/>
                <a:gd name="T95" fmla="*/ 24 h 278"/>
                <a:gd name="T96" fmla="*/ 66 w 360"/>
                <a:gd name="T97"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0" h="278">
                  <a:moveTo>
                    <a:pt x="360" y="256"/>
                  </a:moveTo>
                  <a:lnTo>
                    <a:pt x="360" y="256"/>
                  </a:lnTo>
                  <a:lnTo>
                    <a:pt x="360" y="252"/>
                  </a:lnTo>
                  <a:lnTo>
                    <a:pt x="360" y="252"/>
                  </a:lnTo>
                  <a:lnTo>
                    <a:pt x="358" y="252"/>
                  </a:lnTo>
                  <a:lnTo>
                    <a:pt x="358" y="252"/>
                  </a:lnTo>
                  <a:lnTo>
                    <a:pt x="358" y="250"/>
                  </a:lnTo>
                  <a:lnTo>
                    <a:pt x="318" y="200"/>
                  </a:lnTo>
                  <a:lnTo>
                    <a:pt x="318" y="200"/>
                  </a:lnTo>
                  <a:lnTo>
                    <a:pt x="314" y="198"/>
                  </a:lnTo>
                  <a:lnTo>
                    <a:pt x="310" y="196"/>
                  </a:lnTo>
                  <a:lnTo>
                    <a:pt x="50" y="196"/>
                  </a:lnTo>
                  <a:lnTo>
                    <a:pt x="50" y="196"/>
                  </a:lnTo>
                  <a:lnTo>
                    <a:pt x="46" y="198"/>
                  </a:lnTo>
                  <a:lnTo>
                    <a:pt x="42" y="200"/>
                  </a:lnTo>
                  <a:lnTo>
                    <a:pt x="2" y="250"/>
                  </a:lnTo>
                  <a:lnTo>
                    <a:pt x="2" y="250"/>
                  </a:lnTo>
                  <a:lnTo>
                    <a:pt x="2" y="252"/>
                  </a:lnTo>
                  <a:lnTo>
                    <a:pt x="2" y="252"/>
                  </a:lnTo>
                  <a:lnTo>
                    <a:pt x="0" y="252"/>
                  </a:lnTo>
                  <a:lnTo>
                    <a:pt x="0" y="252"/>
                  </a:lnTo>
                  <a:lnTo>
                    <a:pt x="0" y="256"/>
                  </a:lnTo>
                  <a:lnTo>
                    <a:pt x="0" y="256"/>
                  </a:lnTo>
                  <a:lnTo>
                    <a:pt x="0" y="256"/>
                  </a:lnTo>
                  <a:lnTo>
                    <a:pt x="0" y="268"/>
                  </a:lnTo>
                  <a:lnTo>
                    <a:pt x="0" y="268"/>
                  </a:lnTo>
                  <a:lnTo>
                    <a:pt x="0" y="272"/>
                  </a:lnTo>
                  <a:lnTo>
                    <a:pt x="4" y="276"/>
                  </a:lnTo>
                  <a:lnTo>
                    <a:pt x="6" y="278"/>
                  </a:lnTo>
                  <a:lnTo>
                    <a:pt x="10" y="278"/>
                  </a:lnTo>
                  <a:lnTo>
                    <a:pt x="350" y="278"/>
                  </a:lnTo>
                  <a:lnTo>
                    <a:pt x="350" y="278"/>
                  </a:lnTo>
                  <a:lnTo>
                    <a:pt x="354" y="278"/>
                  </a:lnTo>
                  <a:lnTo>
                    <a:pt x="356" y="276"/>
                  </a:lnTo>
                  <a:lnTo>
                    <a:pt x="360" y="272"/>
                  </a:lnTo>
                  <a:lnTo>
                    <a:pt x="360" y="268"/>
                  </a:lnTo>
                  <a:lnTo>
                    <a:pt x="360" y="256"/>
                  </a:lnTo>
                  <a:lnTo>
                    <a:pt x="360" y="256"/>
                  </a:lnTo>
                  <a:lnTo>
                    <a:pt x="360" y="256"/>
                  </a:lnTo>
                  <a:lnTo>
                    <a:pt x="360" y="256"/>
                  </a:lnTo>
                  <a:close/>
                  <a:moveTo>
                    <a:pt x="134" y="254"/>
                  </a:moveTo>
                  <a:lnTo>
                    <a:pt x="146" y="234"/>
                  </a:lnTo>
                  <a:lnTo>
                    <a:pt x="214" y="234"/>
                  </a:lnTo>
                  <a:lnTo>
                    <a:pt x="226" y="254"/>
                  </a:lnTo>
                  <a:lnTo>
                    <a:pt x="134" y="254"/>
                  </a:lnTo>
                  <a:close/>
                  <a:moveTo>
                    <a:pt x="338" y="268"/>
                  </a:moveTo>
                  <a:lnTo>
                    <a:pt x="338" y="268"/>
                  </a:lnTo>
                  <a:lnTo>
                    <a:pt x="334" y="270"/>
                  </a:lnTo>
                  <a:lnTo>
                    <a:pt x="332" y="270"/>
                  </a:lnTo>
                  <a:lnTo>
                    <a:pt x="332" y="270"/>
                  </a:lnTo>
                  <a:lnTo>
                    <a:pt x="326" y="268"/>
                  </a:lnTo>
                  <a:lnTo>
                    <a:pt x="326" y="268"/>
                  </a:lnTo>
                  <a:lnTo>
                    <a:pt x="324" y="262"/>
                  </a:lnTo>
                  <a:lnTo>
                    <a:pt x="324" y="262"/>
                  </a:lnTo>
                  <a:lnTo>
                    <a:pt x="324" y="260"/>
                  </a:lnTo>
                  <a:lnTo>
                    <a:pt x="326" y="256"/>
                  </a:lnTo>
                  <a:lnTo>
                    <a:pt x="326" y="256"/>
                  </a:lnTo>
                  <a:lnTo>
                    <a:pt x="328" y="256"/>
                  </a:lnTo>
                  <a:lnTo>
                    <a:pt x="332" y="254"/>
                  </a:lnTo>
                  <a:lnTo>
                    <a:pt x="334" y="256"/>
                  </a:lnTo>
                  <a:lnTo>
                    <a:pt x="338" y="256"/>
                  </a:lnTo>
                  <a:lnTo>
                    <a:pt x="338" y="256"/>
                  </a:lnTo>
                  <a:lnTo>
                    <a:pt x="340" y="260"/>
                  </a:lnTo>
                  <a:lnTo>
                    <a:pt x="340" y="262"/>
                  </a:lnTo>
                  <a:lnTo>
                    <a:pt x="340" y="262"/>
                  </a:lnTo>
                  <a:lnTo>
                    <a:pt x="340" y="266"/>
                  </a:lnTo>
                  <a:lnTo>
                    <a:pt x="338" y="268"/>
                  </a:lnTo>
                  <a:lnTo>
                    <a:pt x="338" y="268"/>
                  </a:lnTo>
                  <a:close/>
                  <a:moveTo>
                    <a:pt x="54" y="184"/>
                  </a:moveTo>
                  <a:lnTo>
                    <a:pt x="306" y="184"/>
                  </a:lnTo>
                  <a:lnTo>
                    <a:pt x="306" y="184"/>
                  </a:lnTo>
                  <a:lnTo>
                    <a:pt x="310" y="184"/>
                  </a:lnTo>
                  <a:lnTo>
                    <a:pt x="314" y="182"/>
                  </a:lnTo>
                  <a:lnTo>
                    <a:pt x="318" y="178"/>
                  </a:lnTo>
                  <a:lnTo>
                    <a:pt x="318" y="172"/>
                  </a:lnTo>
                  <a:lnTo>
                    <a:pt x="318" y="12"/>
                  </a:lnTo>
                  <a:lnTo>
                    <a:pt x="318" y="12"/>
                  </a:lnTo>
                  <a:lnTo>
                    <a:pt x="318" y="6"/>
                  </a:lnTo>
                  <a:lnTo>
                    <a:pt x="314" y="2"/>
                  </a:lnTo>
                  <a:lnTo>
                    <a:pt x="310" y="0"/>
                  </a:lnTo>
                  <a:lnTo>
                    <a:pt x="306" y="0"/>
                  </a:lnTo>
                  <a:lnTo>
                    <a:pt x="54" y="0"/>
                  </a:lnTo>
                  <a:lnTo>
                    <a:pt x="54" y="0"/>
                  </a:lnTo>
                  <a:lnTo>
                    <a:pt x="50" y="0"/>
                  </a:lnTo>
                  <a:lnTo>
                    <a:pt x="46" y="2"/>
                  </a:lnTo>
                  <a:lnTo>
                    <a:pt x="42" y="6"/>
                  </a:lnTo>
                  <a:lnTo>
                    <a:pt x="42" y="12"/>
                  </a:lnTo>
                  <a:lnTo>
                    <a:pt x="42" y="172"/>
                  </a:lnTo>
                  <a:lnTo>
                    <a:pt x="42" y="172"/>
                  </a:lnTo>
                  <a:lnTo>
                    <a:pt x="42" y="178"/>
                  </a:lnTo>
                  <a:lnTo>
                    <a:pt x="46" y="182"/>
                  </a:lnTo>
                  <a:lnTo>
                    <a:pt x="50" y="184"/>
                  </a:lnTo>
                  <a:lnTo>
                    <a:pt x="54" y="184"/>
                  </a:lnTo>
                  <a:lnTo>
                    <a:pt x="54" y="184"/>
                  </a:lnTo>
                  <a:close/>
                  <a:moveTo>
                    <a:pt x="66" y="24"/>
                  </a:moveTo>
                  <a:lnTo>
                    <a:pt x="294" y="24"/>
                  </a:lnTo>
                  <a:lnTo>
                    <a:pt x="294" y="160"/>
                  </a:lnTo>
                  <a:lnTo>
                    <a:pt x="66" y="160"/>
                  </a:lnTo>
                  <a:lnTo>
                    <a:pt x="66" y="24"/>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28" name="Freeform 206"/>
            <p:cNvSpPr>
              <a:spLocks noEditPoints="1"/>
            </p:cNvSpPr>
            <p:nvPr/>
          </p:nvSpPr>
          <p:spPr bwMode="auto">
            <a:xfrm>
              <a:off x="13121536" y="6049705"/>
              <a:ext cx="695405" cy="698242"/>
            </a:xfrm>
            <a:custGeom>
              <a:avLst/>
              <a:gdLst>
                <a:gd name="T0" fmla="*/ 272 w 736"/>
                <a:gd name="T1" fmla="*/ 192 h 738"/>
                <a:gd name="T2" fmla="*/ 183 w 736"/>
                <a:gd name="T3" fmla="*/ 290 h 738"/>
                <a:gd name="T4" fmla="*/ 171 w 736"/>
                <a:gd name="T5" fmla="*/ 410 h 738"/>
                <a:gd name="T6" fmla="*/ 241 w 736"/>
                <a:gd name="T7" fmla="*/ 524 h 738"/>
                <a:gd name="T8" fmla="*/ 368 w 736"/>
                <a:gd name="T9" fmla="*/ 570 h 738"/>
                <a:gd name="T10" fmla="*/ 480 w 736"/>
                <a:gd name="T11" fmla="*/ 535 h 738"/>
                <a:gd name="T12" fmla="*/ 559 w 736"/>
                <a:gd name="T13" fmla="*/ 429 h 738"/>
                <a:gd name="T14" fmla="*/ 559 w 736"/>
                <a:gd name="T15" fmla="*/ 309 h 738"/>
                <a:gd name="T16" fmla="*/ 480 w 736"/>
                <a:gd name="T17" fmla="*/ 203 h 738"/>
                <a:gd name="T18" fmla="*/ 368 w 736"/>
                <a:gd name="T19" fmla="*/ 168 h 738"/>
                <a:gd name="T20" fmla="*/ 319 w 736"/>
                <a:gd name="T21" fmla="*/ 460 h 738"/>
                <a:gd name="T22" fmla="*/ 272 w 736"/>
                <a:gd name="T23" fmla="*/ 410 h 738"/>
                <a:gd name="T24" fmla="*/ 266 w 736"/>
                <a:gd name="T25" fmla="*/ 347 h 738"/>
                <a:gd name="T26" fmla="*/ 302 w 736"/>
                <a:gd name="T27" fmla="*/ 288 h 738"/>
                <a:gd name="T28" fmla="*/ 368 w 736"/>
                <a:gd name="T29" fmla="*/ 264 h 738"/>
                <a:gd name="T30" fmla="*/ 427 w 736"/>
                <a:gd name="T31" fmla="*/ 282 h 738"/>
                <a:gd name="T32" fmla="*/ 468 w 736"/>
                <a:gd name="T33" fmla="*/ 337 h 738"/>
                <a:gd name="T34" fmla="*/ 468 w 736"/>
                <a:gd name="T35" fmla="*/ 400 h 738"/>
                <a:gd name="T36" fmla="*/ 427 w 736"/>
                <a:gd name="T37" fmla="*/ 456 h 738"/>
                <a:gd name="T38" fmla="*/ 368 w 736"/>
                <a:gd name="T39" fmla="*/ 474 h 738"/>
                <a:gd name="T40" fmla="*/ 19 w 736"/>
                <a:gd name="T41" fmla="*/ 19 h 738"/>
                <a:gd name="T42" fmla="*/ 1 w 736"/>
                <a:gd name="T43" fmla="*/ 685 h 738"/>
                <a:gd name="T44" fmla="*/ 67 w 736"/>
                <a:gd name="T45" fmla="*/ 738 h 738"/>
                <a:gd name="T46" fmla="*/ 724 w 736"/>
                <a:gd name="T47" fmla="*/ 707 h 738"/>
                <a:gd name="T48" fmla="*/ 731 w 736"/>
                <a:gd name="T49" fmla="*/ 41 h 738"/>
                <a:gd name="T50" fmla="*/ 668 w 736"/>
                <a:gd name="T51" fmla="*/ 0 h 738"/>
                <a:gd name="T52" fmla="*/ 131 w 736"/>
                <a:gd name="T53" fmla="*/ 80 h 738"/>
                <a:gd name="T54" fmla="*/ 131 w 736"/>
                <a:gd name="T55" fmla="*/ 122 h 738"/>
                <a:gd name="T56" fmla="*/ 93 w 736"/>
                <a:gd name="T57" fmla="*/ 137 h 738"/>
                <a:gd name="T58" fmla="*/ 63 w 736"/>
                <a:gd name="T59" fmla="*/ 100 h 738"/>
                <a:gd name="T60" fmla="*/ 85 w 736"/>
                <a:gd name="T61" fmla="*/ 66 h 738"/>
                <a:gd name="T62" fmla="*/ 85 w 736"/>
                <a:gd name="T63" fmla="*/ 671 h 738"/>
                <a:gd name="T64" fmla="*/ 63 w 736"/>
                <a:gd name="T65" fmla="*/ 638 h 738"/>
                <a:gd name="T66" fmla="*/ 93 w 736"/>
                <a:gd name="T67" fmla="*/ 600 h 738"/>
                <a:gd name="T68" fmla="*/ 131 w 736"/>
                <a:gd name="T69" fmla="*/ 616 h 738"/>
                <a:gd name="T70" fmla="*/ 131 w 736"/>
                <a:gd name="T71" fmla="*/ 658 h 738"/>
                <a:gd name="T72" fmla="*/ 368 w 736"/>
                <a:gd name="T73" fmla="*/ 641 h 738"/>
                <a:gd name="T74" fmla="*/ 216 w 736"/>
                <a:gd name="T75" fmla="*/ 594 h 738"/>
                <a:gd name="T76" fmla="*/ 108 w 736"/>
                <a:gd name="T77" fmla="*/ 450 h 738"/>
                <a:gd name="T78" fmla="*/ 108 w 736"/>
                <a:gd name="T79" fmla="*/ 288 h 738"/>
                <a:gd name="T80" fmla="*/ 216 w 736"/>
                <a:gd name="T81" fmla="*/ 143 h 738"/>
                <a:gd name="T82" fmla="*/ 368 w 736"/>
                <a:gd name="T83" fmla="*/ 96 h 738"/>
                <a:gd name="T84" fmla="*/ 541 w 736"/>
                <a:gd name="T85" fmla="*/ 159 h 738"/>
                <a:gd name="T86" fmla="*/ 634 w 736"/>
                <a:gd name="T87" fmla="*/ 313 h 738"/>
                <a:gd name="T88" fmla="*/ 618 w 736"/>
                <a:gd name="T89" fmla="*/ 475 h 738"/>
                <a:gd name="T90" fmla="*/ 498 w 736"/>
                <a:gd name="T91" fmla="*/ 609 h 738"/>
                <a:gd name="T92" fmla="*/ 636 w 736"/>
                <a:gd name="T93" fmla="*/ 675 h 738"/>
                <a:gd name="T94" fmla="*/ 601 w 736"/>
                <a:gd name="T95" fmla="*/ 652 h 738"/>
                <a:gd name="T96" fmla="*/ 608 w 736"/>
                <a:gd name="T97" fmla="*/ 610 h 738"/>
                <a:gd name="T98" fmla="*/ 650 w 736"/>
                <a:gd name="T99" fmla="*/ 603 h 738"/>
                <a:gd name="T100" fmla="*/ 673 w 736"/>
                <a:gd name="T101" fmla="*/ 638 h 738"/>
                <a:gd name="T102" fmla="*/ 643 w 736"/>
                <a:gd name="T103" fmla="*/ 674 h 738"/>
                <a:gd name="T104" fmla="*/ 614 w 736"/>
                <a:gd name="T105" fmla="*/ 131 h 738"/>
                <a:gd name="T106" fmla="*/ 599 w 736"/>
                <a:gd name="T107" fmla="*/ 93 h 738"/>
                <a:gd name="T108" fmla="*/ 636 w 736"/>
                <a:gd name="T109" fmla="*/ 63 h 738"/>
                <a:gd name="T110" fmla="*/ 670 w 736"/>
                <a:gd name="T111" fmla="*/ 86 h 738"/>
                <a:gd name="T112" fmla="*/ 662 w 736"/>
                <a:gd name="T113" fmla="*/ 12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6" h="738">
                  <a:moveTo>
                    <a:pt x="368" y="168"/>
                  </a:moveTo>
                  <a:lnTo>
                    <a:pt x="368" y="168"/>
                  </a:lnTo>
                  <a:lnTo>
                    <a:pt x="347" y="169"/>
                  </a:lnTo>
                  <a:lnTo>
                    <a:pt x="327" y="171"/>
                  </a:lnTo>
                  <a:lnTo>
                    <a:pt x="308" y="177"/>
                  </a:lnTo>
                  <a:lnTo>
                    <a:pt x="290" y="183"/>
                  </a:lnTo>
                  <a:lnTo>
                    <a:pt x="272" y="192"/>
                  </a:lnTo>
                  <a:lnTo>
                    <a:pt x="256" y="203"/>
                  </a:lnTo>
                  <a:lnTo>
                    <a:pt x="241" y="213"/>
                  </a:lnTo>
                  <a:lnTo>
                    <a:pt x="226" y="227"/>
                  </a:lnTo>
                  <a:lnTo>
                    <a:pt x="213" y="241"/>
                  </a:lnTo>
                  <a:lnTo>
                    <a:pt x="202" y="257"/>
                  </a:lnTo>
                  <a:lnTo>
                    <a:pt x="191" y="272"/>
                  </a:lnTo>
                  <a:lnTo>
                    <a:pt x="183" y="290"/>
                  </a:lnTo>
                  <a:lnTo>
                    <a:pt x="177" y="309"/>
                  </a:lnTo>
                  <a:lnTo>
                    <a:pt x="171" y="328"/>
                  </a:lnTo>
                  <a:lnTo>
                    <a:pt x="168" y="348"/>
                  </a:lnTo>
                  <a:lnTo>
                    <a:pt x="167" y="369"/>
                  </a:lnTo>
                  <a:lnTo>
                    <a:pt x="167" y="369"/>
                  </a:lnTo>
                  <a:lnTo>
                    <a:pt x="168" y="389"/>
                  </a:lnTo>
                  <a:lnTo>
                    <a:pt x="171" y="410"/>
                  </a:lnTo>
                  <a:lnTo>
                    <a:pt x="177" y="429"/>
                  </a:lnTo>
                  <a:lnTo>
                    <a:pt x="183" y="447"/>
                  </a:lnTo>
                  <a:lnTo>
                    <a:pt x="191" y="465"/>
                  </a:lnTo>
                  <a:lnTo>
                    <a:pt x="202" y="481"/>
                  </a:lnTo>
                  <a:lnTo>
                    <a:pt x="213" y="497"/>
                  </a:lnTo>
                  <a:lnTo>
                    <a:pt x="226" y="511"/>
                  </a:lnTo>
                  <a:lnTo>
                    <a:pt x="241" y="524"/>
                  </a:lnTo>
                  <a:lnTo>
                    <a:pt x="256" y="535"/>
                  </a:lnTo>
                  <a:lnTo>
                    <a:pt x="272" y="546"/>
                  </a:lnTo>
                  <a:lnTo>
                    <a:pt x="290" y="554"/>
                  </a:lnTo>
                  <a:lnTo>
                    <a:pt x="308" y="560"/>
                  </a:lnTo>
                  <a:lnTo>
                    <a:pt x="327" y="566"/>
                  </a:lnTo>
                  <a:lnTo>
                    <a:pt x="347" y="569"/>
                  </a:lnTo>
                  <a:lnTo>
                    <a:pt x="368" y="570"/>
                  </a:lnTo>
                  <a:lnTo>
                    <a:pt x="368" y="570"/>
                  </a:lnTo>
                  <a:lnTo>
                    <a:pt x="388" y="569"/>
                  </a:lnTo>
                  <a:lnTo>
                    <a:pt x="409" y="566"/>
                  </a:lnTo>
                  <a:lnTo>
                    <a:pt x="428" y="560"/>
                  </a:lnTo>
                  <a:lnTo>
                    <a:pt x="446" y="554"/>
                  </a:lnTo>
                  <a:lnTo>
                    <a:pt x="464" y="546"/>
                  </a:lnTo>
                  <a:lnTo>
                    <a:pt x="480" y="535"/>
                  </a:lnTo>
                  <a:lnTo>
                    <a:pt x="495" y="524"/>
                  </a:lnTo>
                  <a:lnTo>
                    <a:pt x="510" y="511"/>
                  </a:lnTo>
                  <a:lnTo>
                    <a:pt x="523" y="497"/>
                  </a:lnTo>
                  <a:lnTo>
                    <a:pt x="534" y="481"/>
                  </a:lnTo>
                  <a:lnTo>
                    <a:pt x="545" y="465"/>
                  </a:lnTo>
                  <a:lnTo>
                    <a:pt x="553" y="447"/>
                  </a:lnTo>
                  <a:lnTo>
                    <a:pt x="559" y="429"/>
                  </a:lnTo>
                  <a:lnTo>
                    <a:pt x="565" y="410"/>
                  </a:lnTo>
                  <a:lnTo>
                    <a:pt x="567" y="389"/>
                  </a:lnTo>
                  <a:lnTo>
                    <a:pt x="569" y="369"/>
                  </a:lnTo>
                  <a:lnTo>
                    <a:pt x="569" y="369"/>
                  </a:lnTo>
                  <a:lnTo>
                    <a:pt x="567" y="348"/>
                  </a:lnTo>
                  <a:lnTo>
                    <a:pt x="565" y="328"/>
                  </a:lnTo>
                  <a:lnTo>
                    <a:pt x="559" y="309"/>
                  </a:lnTo>
                  <a:lnTo>
                    <a:pt x="553" y="290"/>
                  </a:lnTo>
                  <a:lnTo>
                    <a:pt x="545" y="272"/>
                  </a:lnTo>
                  <a:lnTo>
                    <a:pt x="534" y="257"/>
                  </a:lnTo>
                  <a:lnTo>
                    <a:pt x="523" y="241"/>
                  </a:lnTo>
                  <a:lnTo>
                    <a:pt x="510" y="227"/>
                  </a:lnTo>
                  <a:lnTo>
                    <a:pt x="495" y="213"/>
                  </a:lnTo>
                  <a:lnTo>
                    <a:pt x="480" y="203"/>
                  </a:lnTo>
                  <a:lnTo>
                    <a:pt x="464" y="192"/>
                  </a:lnTo>
                  <a:lnTo>
                    <a:pt x="446" y="183"/>
                  </a:lnTo>
                  <a:lnTo>
                    <a:pt x="428" y="177"/>
                  </a:lnTo>
                  <a:lnTo>
                    <a:pt x="409" y="171"/>
                  </a:lnTo>
                  <a:lnTo>
                    <a:pt x="388" y="169"/>
                  </a:lnTo>
                  <a:lnTo>
                    <a:pt x="368" y="168"/>
                  </a:lnTo>
                  <a:lnTo>
                    <a:pt x="368" y="168"/>
                  </a:lnTo>
                  <a:close/>
                  <a:moveTo>
                    <a:pt x="368" y="474"/>
                  </a:moveTo>
                  <a:lnTo>
                    <a:pt x="368" y="474"/>
                  </a:lnTo>
                  <a:lnTo>
                    <a:pt x="357" y="472"/>
                  </a:lnTo>
                  <a:lnTo>
                    <a:pt x="346" y="471"/>
                  </a:lnTo>
                  <a:lnTo>
                    <a:pt x="337" y="469"/>
                  </a:lnTo>
                  <a:lnTo>
                    <a:pt x="327" y="465"/>
                  </a:lnTo>
                  <a:lnTo>
                    <a:pt x="319" y="460"/>
                  </a:lnTo>
                  <a:lnTo>
                    <a:pt x="309" y="456"/>
                  </a:lnTo>
                  <a:lnTo>
                    <a:pt x="302" y="450"/>
                  </a:lnTo>
                  <a:lnTo>
                    <a:pt x="295" y="442"/>
                  </a:lnTo>
                  <a:lnTo>
                    <a:pt x="287" y="435"/>
                  </a:lnTo>
                  <a:lnTo>
                    <a:pt x="281" y="428"/>
                  </a:lnTo>
                  <a:lnTo>
                    <a:pt x="277" y="418"/>
                  </a:lnTo>
                  <a:lnTo>
                    <a:pt x="272" y="410"/>
                  </a:lnTo>
                  <a:lnTo>
                    <a:pt x="268" y="400"/>
                  </a:lnTo>
                  <a:lnTo>
                    <a:pt x="266" y="390"/>
                  </a:lnTo>
                  <a:lnTo>
                    <a:pt x="265" y="380"/>
                  </a:lnTo>
                  <a:lnTo>
                    <a:pt x="263" y="369"/>
                  </a:lnTo>
                  <a:lnTo>
                    <a:pt x="263" y="369"/>
                  </a:lnTo>
                  <a:lnTo>
                    <a:pt x="265" y="358"/>
                  </a:lnTo>
                  <a:lnTo>
                    <a:pt x="266" y="347"/>
                  </a:lnTo>
                  <a:lnTo>
                    <a:pt x="268" y="337"/>
                  </a:lnTo>
                  <a:lnTo>
                    <a:pt x="272" y="328"/>
                  </a:lnTo>
                  <a:lnTo>
                    <a:pt x="277" y="319"/>
                  </a:lnTo>
                  <a:lnTo>
                    <a:pt x="281" y="310"/>
                  </a:lnTo>
                  <a:lnTo>
                    <a:pt x="287" y="303"/>
                  </a:lnTo>
                  <a:lnTo>
                    <a:pt x="295" y="295"/>
                  </a:lnTo>
                  <a:lnTo>
                    <a:pt x="302" y="288"/>
                  </a:lnTo>
                  <a:lnTo>
                    <a:pt x="309" y="282"/>
                  </a:lnTo>
                  <a:lnTo>
                    <a:pt x="319" y="277"/>
                  </a:lnTo>
                  <a:lnTo>
                    <a:pt x="327" y="272"/>
                  </a:lnTo>
                  <a:lnTo>
                    <a:pt x="337" y="269"/>
                  </a:lnTo>
                  <a:lnTo>
                    <a:pt x="346" y="266"/>
                  </a:lnTo>
                  <a:lnTo>
                    <a:pt x="357" y="265"/>
                  </a:lnTo>
                  <a:lnTo>
                    <a:pt x="368" y="264"/>
                  </a:lnTo>
                  <a:lnTo>
                    <a:pt x="368" y="264"/>
                  </a:lnTo>
                  <a:lnTo>
                    <a:pt x="379" y="265"/>
                  </a:lnTo>
                  <a:lnTo>
                    <a:pt x="390" y="266"/>
                  </a:lnTo>
                  <a:lnTo>
                    <a:pt x="399" y="269"/>
                  </a:lnTo>
                  <a:lnTo>
                    <a:pt x="409" y="272"/>
                  </a:lnTo>
                  <a:lnTo>
                    <a:pt x="417" y="277"/>
                  </a:lnTo>
                  <a:lnTo>
                    <a:pt x="427" y="282"/>
                  </a:lnTo>
                  <a:lnTo>
                    <a:pt x="434" y="288"/>
                  </a:lnTo>
                  <a:lnTo>
                    <a:pt x="441" y="295"/>
                  </a:lnTo>
                  <a:lnTo>
                    <a:pt x="448" y="303"/>
                  </a:lnTo>
                  <a:lnTo>
                    <a:pt x="454" y="310"/>
                  </a:lnTo>
                  <a:lnTo>
                    <a:pt x="459" y="319"/>
                  </a:lnTo>
                  <a:lnTo>
                    <a:pt x="464" y="328"/>
                  </a:lnTo>
                  <a:lnTo>
                    <a:pt x="468" y="337"/>
                  </a:lnTo>
                  <a:lnTo>
                    <a:pt x="470" y="347"/>
                  </a:lnTo>
                  <a:lnTo>
                    <a:pt x="471" y="358"/>
                  </a:lnTo>
                  <a:lnTo>
                    <a:pt x="472" y="369"/>
                  </a:lnTo>
                  <a:lnTo>
                    <a:pt x="472" y="369"/>
                  </a:lnTo>
                  <a:lnTo>
                    <a:pt x="471" y="380"/>
                  </a:lnTo>
                  <a:lnTo>
                    <a:pt x="470" y="390"/>
                  </a:lnTo>
                  <a:lnTo>
                    <a:pt x="468" y="400"/>
                  </a:lnTo>
                  <a:lnTo>
                    <a:pt x="464" y="410"/>
                  </a:lnTo>
                  <a:lnTo>
                    <a:pt x="459" y="418"/>
                  </a:lnTo>
                  <a:lnTo>
                    <a:pt x="454" y="428"/>
                  </a:lnTo>
                  <a:lnTo>
                    <a:pt x="448" y="435"/>
                  </a:lnTo>
                  <a:lnTo>
                    <a:pt x="441" y="442"/>
                  </a:lnTo>
                  <a:lnTo>
                    <a:pt x="434" y="450"/>
                  </a:lnTo>
                  <a:lnTo>
                    <a:pt x="427" y="456"/>
                  </a:lnTo>
                  <a:lnTo>
                    <a:pt x="417" y="460"/>
                  </a:lnTo>
                  <a:lnTo>
                    <a:pt x="409" y="465"/>
                  </a:lnTo>
                  <a:lnTo>
                    <a:pt x="399" y="469"/>
                  </a:lnTo>
                  <a:lnTo>
                    <a:pt x="390" y="471"/>
                  </a:lnTo>
                  <a:lnTo>
                    <a:pt x="379" y="472"/>
                  </a:lnTo>
                  <a:lnTo>
                    <a:pt x="368" y="474"/>
                  </a:lnTo>
                  <a:lnTo>
                    <a:pt x="368" y="474"/>
                  </a:lnTo>
                  <a:close/>
                  <a:moveTo>
                    <a:pt x="668" y="0"/>
                  </a:moveTo>
                  <a:lnTo>
                    <a:pt x="67" y="0"/>
                  </a:lnTo>
                  <a:lnTo>
                    <a:pt x="67" y="0"/>
                  </a:lnTo>
                  <a:lnTo>
                    <a:pt x="53" y="1"/>
                  </a:lnTo>
                  <a:lnTo>
                    <a:pt x="41" y="5"/>
                  </a:lnTo>
                  <a:lnTo>
                    <a:pt x="30" y="12"/>
                  </a:lnTo>
                  <a:lnTo>
                    <a:pt x="19" y="19"/>
                  </a:lnTo>
                  <a:lnTo>
                    <a:pt x="12" y="30"/>
                  </a:lnTo>
                  <a:lnTo>
                    <a:pt x="5" y="41"/>
                  </a:lnTo>
                  <a:lnTo>
                    <a:pt x="1" y="53"/>
                  </a:lnTo>
                  <a:lnTo>
                    <a:pt x="0" y="68"/>
                  </a:lnTo>
                  <a:lnTo>
                    <a:pt x="0" y="670"/>
                  </a:lnTo>
                  <a:lnTo>
                    <a:pt x="0" y="670"/>
                  </a:lnTo>
                  <a:lnTo>
                    <a:pt x="1" y="685"/>
                  </a:lnTo>
                  <a:lnTo>
                    <a:pt x="5" y="697"/>
                  </a:lnTo>
                  <a:lnTo>
                    <a:pt x="12" y="707"/>
                  </a:lnTo>
                  <a:lnTo>
                    <a:pt x="19" y="718"/>
                  </a:lnTo>
                  <a:lnTo>
                    <a:pt x="30" y="725"/>
                  </a:lnTo>
                  <a:lnTo>
                    <a:pt x="41" y="733"/>
                  </a:lnTo>
                  <a:lnTo>
                    <a:pt x="53" y="736"/>
                  </a:lnTo>
                  <a:lnTo>
                    <a:pt x="67" y="738"/>
                  </a:lnTo>
                  <a:lnTo>
                    <a:pt x="668" y="738"/>
                  </a:lnTo>
                  <a:lnTo>
                    <a:pt x="668" y="738"/>
                  </a:lnTo>
                  <a:lnTo>
                    <a:pt x="683" y="736"/>
                  </a:lnTo>
                  <a:lnTo>
                    <a:pt x="695" y="733"/>
                  </a:lnTo>
                  <a:lnTo>
                    <a:pt x="706" y="725"/>
                  </a:lnTo>
                  <a:lnTo>
                    <a:pt x="716" y="718"/>
                  </a:lnTo>
                  <a:lnTo>
                    <a:pt x="724" y="707"/>
                  </a:lnTo>
                  <a:lnTo>
                    <a:pt x="731" y="697"/>
                  </a:lnTo>
                  <a:lnTo>
                    <a:pt x="734" y="685"/>
                  </a:lnTo>
                  <a:lnTo>
                    <a:pt x="736" y="670"/>
                  </a:lnTo>
                  <a:lnTo>
                    <a:pt x="736" y="68"/>
                  </a:lnTo>
                  <a:lnTo>
                    <a:pt x="736" y="68"/>
                  </a:lnTo>
                  <a:lnTo>
                    <a:pt x="734" y="53"/>
                  </a:lnTo>
                  <a:lnTo>
                    <a:pt x="731" y="41"/>
                  </a:lnTo>
                  <a:lnTo>
                    <a:pt x="724" y="30"/>
                  </a:lnTo>
                  <a:lnTo>
                    <a:pt x="716" y="19"/>
                  </a:lnTo>
                  <a:lnTo>
                    <a:pt x="706" y="12"/>
                  </a:lnTo>
                  <a:lnTo>
                    <a:pt x="695" y="5"/>
                  </a:lnTo>
                  <a:lnTo>
                    <a:pt x="683" y="1"/>
                  </a:lnTo>
                  <a:lnTo>
                    <a:pt x="668" y="0"/>
                  </a:lnTo>
                  <a:lnTo>
                    <a:pt x="668" y="0"/>
                  </a:lnTo>
                  <a:close/>
                  <a:moveTo>
                    <a:pt x="100" y="63"/>
                  </a:moveTo>
                  <a:lnTo>
                    <a:pt x="100" y="63"/>
                  </a:lnTo>
                  <a:lnTo>
                    <a:pt x="108" y="64"/>
                  </a:lnTo>
                  <a:lnTo>
                    <a:pt x="116" y="66"/>
                  </a:lnTo>
                  <a:lnTo>
                    <a:pt x="122" y="70"/>
                  </a:lnTo>
                  <a:lnTo>
                    <a:pt x="128" y="74"/>
                  </a:lnTo>
                  <a:lnTo>
                    <a:pt x="131" y="80"/>
                  </a:lnTo>
                  <a:lnTo>
                    <a:pt x="135" y="86"/>
                  </a:lnTo>
                  <a:lnTo>
                    <a:pt x="137" y="93"/>
                  </a:lnTo>
                  <a:lnTo>
                    <a:pt x="138" y="100"/>
                  </a:lnTo>
                  <a:lnTo>
                    <a:pt x="138" y="100"/>
                  </a:lnTo>
                  <a:lnTo>
                    <a:pt x="137" y="109"/>
                  </a:lnTo>
                  <a:lnTo>
                    <a:pt x="135" y="116"/>
                  </a:lnTo>
                  <a:lnTo>
                    <a:pt x="131" y="122"/>
                  </a:lnTo>
                  <a:lnTo>
                    <a:pt x="128" y="128"/>
                  </a:lnTo>
                  <a:lnTo>
                    <a:pt x="122" y="131"/>
                  </a:lnTo>
                  <a:lnTo>
                    <a:pt x="116" y="135"/>
                  </a:lnTo>
                  <a:lnTo>
                    <a:pt x="108" y="137"/>
                  </a:lnTo>
                  <a:lnTo>
                    <a:pt x="100" y="139"/>
                  </a:lnTo>
                  <a:lnTo>
                    <a:pt x="100" y="139"/>
                  </a:lnTo>
                  <a:lnTo>
                    <a:pt x="93" y="137"/>
                  </a:lnTo>
                  <a:lnTo>
                    <a:pt x="85" y="135"/>
                  </a:lnTo>
                  <a:lnTo>
                    <a:pt x="79" y="131"/>
                  </a:lnTo>
                  <a:lnTo>
                    <a:pt x="73" y="128"/>
                  </a:lnTo>
                  <a:lnTo>
                    <a:pt x="70" y="122"/>
                  </a:lnTo>
                  <a:lnTo>
                    <a:pt x="66" y="116"/>
                  </a:lnTo>
                  <a:lnTo>
                    <a:pt x="64" y="109"/>
                  </a:lnTo>
                  <a:lnTo>
                    <a:pt x="63" y="100"/>
                  </a:lnTo>
                  <a:lnTo>
                    <a:pt x="63" y="100"/>
                  </a:lnTo>
                  <a:lnTo>
                    <a:pt x="64" y="93"/>
                  </a:lnTo>
                  <a:lnTo>
                    <a:pt x="66" y="86"/>
                  </a:lnTo>
                  <a:lnTo>
                    <a:pt x="70" y="80"/>
                  </a:lnTo>
                  <a:lnTo>
                    <a:pt x="73" y="74"/>
                  </a:lnTo>
                  <a:lnTo>
                    <a:pt x="79" y="70"/>
                  </a:lnTo>
                  <a:lnTo>
                    <a:pt x="85" y="66"/>
                  </a:lnTo>
                  <a:lnTo>
                    <a:pt x="93" y="64"/>
                  </a:lnTo>
                  <a:lnTo>
                    <a:pt x="100" y="63"/>
                  </a:lnTo>
                  <a:lnTo>
                    <a:pt x="100" y="63"/>
                  </a:lnTo>
                  <a:close/>
                  <a:moveTo>
                    <a:pt x="100" y="675"/>
                  </a:moveTo>
                  <a:lnTo>
                    <a:pt x="100" y="675"/>
                  </a:lnTo>
                  <a:lnTo>
                    <a:pt x="93" y="674"/>
                  </a:lnTo>
                  <a:lnTo>
                    <a:pt x="85" y="671"/>
                  </a:lnTo>
                  <a:lnTo>
                    <a:pt x="79" y="668"/>
                  </a:lnTo>
                  <a:lnTo>
                    <a:pt x="73" y="664"/>
                  </a:lnTo>
                  <a:lnTo>
                    <a:pt x="70" y="658"/>
                  </a:lnTo>
                  <a:lnTo>
                    <a:pt x="66" y="652"/>
                  </a:lnTo>
                  <a:lnTo>
                    <a:pt x="64" y="645"/>
                  </a:lnTo>
                  <a:lnTo>
                    <a:pt x="63" y="638"/>
                  </a:lnTo>
                  <a:lnTo>
                    <a:pt x="63" y="638"/>
                  </a:lnTo>
                  <a:lnTo>
                    <a:pt x="64" y="629"/>
                  </a:lnTo>
                  <a:lnTo>
                    <a:pt x="66" y="622"/>
                  </a:lnTo>
                  <a:lnTo>
                    <a:pt x="70" y="616"/>
                  </a:lnTo>
                  <a:lnTo>
                    <a:pt x="73" y="610"/>
                  </a:lnTo>
                  <a:lnTo>
                    <a:pt x="79" y="606"/>
                  </a:lnTo>
                  <a:lnTo>
                    <a:pt x="85" y="603"/>
                  </a:lnTo>
                  <a:lnTo>
                    <a:pt x="93" y="600"/>
                  </a:lnTo>
                  <a:lnTo>
                    <a:pt x="100" y="599"/>
                  </a:lnTo>
                  <a:lnTo>
                    <a:pt x="100" y="599"/>
                  </a:lnTo>
                  <a:lnTo>
                    <a:pt x="108" y="600"/>
                  </a:lnTo>
                  <a:lnTo>
                    <a:pt x="116" y="603"/>
                  </a:lnTo>
                  <a:lnTo>
                    <a:pt x="122" y="606"/>
                  </a:lnTo>
                  <a:lnTo>
                    <a:pt x="128" y="610"/>
                  </a:lnTo>
                  <a:lnTo>
                    <a:pt x="131" y="616"/>
                  </a:lnTo>
                  <a:lnTo>
                    <a:pt x="135" y="622"/>
                  </a:lnTo>
                  <a:lnTo>
                    <a:pt x="137" y="629"/>
                  </a:lnTo>
                  <a:lnTo>
                    <a:pt x="138" y="638"/>
                  </a:lnTo>
                  <a:lnTo>
                    <a:pt x="138" y="638"/>
                  </a:lnTo>
                  <a:lnTo>
                    <a:pt x="137" y="645"/>
                  </a:lnTo>
                  <a:lnTo>
                    <a:pt x="135" y="652"/>
                  </a:lnTo>
                  <a:lnTo>
                    <a:pt x="131" y="658"/>
                  </a:lnTo>
                  <a:lnTo>
                    <a:pt x="128" y="664"/>
                  </a:lnTo>
                  <a:lnTo>
                    <a:pt x="122" y="668"/>
                  </a:lnTo>
                  <a:lnTo>
                    <a:pt x="116" y="671"/>
                  </a:lnTo>
                  <a:lnTo>
                    <a:pt x="108" y="674"/>
                  </a:lnTo>
                  <a:lnTo>
                    <a:pt x="100" y="675"/>
                  </a:lnTo>
                  <a:lnTo>
                    <a:pt x="100" y="675"/>
                  </a:lnTo>
                  <a:close/>
                  <a:moveTo>
                    <a:pt x="368" y="641"/>
                  </a:moveTo>
                  <a:lnTo>
                    <a:pt x="368" y="641"/>
                  </a:lnTo>
                  <a:lnTo>
                    <a:pt x="340" y="640"/>
                  </a:lnTo>
                  <a:lnTo>
                    <a:pt x="313" y="635"/>
                  </a:lnTo>
                  <a:lnTo>
                    <a:pt x="287" y="629"/>
                  </a:lnTo>
                  <a:lnTo>
                    <a:pt x="262" y="619"/>
                  </a:lnTo>
                  <a:lnTo>
                    <a:pt x="238" y="609"/>
                  </a:lnTo>
                  <a:lnTo>
                    <a:pt x="216" y="594"/>
                  </a:lnTo>
                  <a:lnTo>
                    <a:pt x="195" y="578"/>
                  </a:lnTo>
                  <a:lnTo>
                    <a:pt x="176" y="562"/>
                  </a:lnTo>
                  <a:lnTo>
                    <a:pt x="159" y="542"/>
                  </a:lnTo>
                  <a:lnTo>
                    <a:pt x="143" y="521"/>
                  </a:lnTo>
                  <a:lnTo>
                    <a:pt x="129" y="499"/>
                  </a:lnTo>
                  <a:lnTo>
                    <a:pt x="118" y="475"/>
                  </a:lnTo>
                  <a:lnTo>
                    <a:pt x="108" y="450"/>
                  </a:lnTo>
                  <a:lnTo>
                    <a:pt x="102" y="424"/>
                  </a:lnTo>
                  <a:lnTo>
                    <a:pt x="97" y="397"/>
                  </a:lnTo>
                  <a:lnTo>
                    <a:pt x="96" y="369"/>
                  </a:lnTo>
                  <a:lnTo>
                    <a:pt x="96" y="369"/>
                  </a:lnTo>
                  <a:lnTo>
                    <a:pt x="97" y="341"/>
                  </a:lnTo>
                  <a:lnTo>
                    <a:pt x="102" y="313"/>
                  </a:lnTo>
                  <a:lnTo>
                    <a:pt x="108" y="288"/>
                  </a:lnTo>
                  <a:lnTo>
                    <a:pt x="118" y="263"/>
                  </a:lnTo>
                  <a:lnTo>
                    <a:pt x="129" y="239"/>
                  </a:lnTo>
                  <a:lnTo>
                    <a:pt x="143" y="217"/>
                  </a:lnTo>
                  <a:lnTo>
                    <a:pt x="159" y="195"/>
                  </a:lnTo>
                  <a:lnTo>
                    <a:pt x="176" y="176"/>
                  </a:lnTo>
                  <a:lnTo>
                    <a:pt x="195" y="159"/>
                  </a:lnTo>
                  <a:lnTo>
                    <a:pt x="216" y="143"/>
                  </a:lnTo>
                  <a:lnTo>
                    <a:pt x="238" y="129"/>
                  </a:lnTo>
                  <a:lnTo>
                    <a:pt x="262" y="118"/>
                  </a:lnTo>
                  <a:lnTo>
                    <a:pt x="287" y="109"/>
                  </a:lnTo>
                  <a:lnTo>
                    <a:pt x="313" y="103"/>
                  </a:lnTo>
                  <a:lnTo>
                    <a:pt x="340" y="98"/>
                  </a:lnTo>
                  <a:lnTo>
                    <a:pt x="368" y="96"/>
                  </a:lnTo>
                  <a:lnTo>
                    <a:pt x="368" y="96"/>
                  </a:lnTo>
                  <a:lnTo>
                    <a:pt x="396" y="98"/>
                  </a:lnTo>
                  <a:lnTo>
                    <a:pt x="423" y="103"/>
                  </a:lnTo>
                  <a:lnTo>
                    <a:pt x="448" y="109"/>
                  </a:lnTo>
                  <a:lnTo>
                    <a:pt x="474" y="118"/>
                  </a:lnTo>
                  <a:lnTo>
                    <a:pt x="498" y="129"/>
                  </a:lnTo>
                  <a:lnTo>
                    <a:pt x="519" y="143"/>
                  </a:lnTo>
                  <a:lnTo>
                    <a:pt x="541" y="159"/>
                  </a:lnTo>
                  <a:lnTo>
                    <a:pt x="560" y="176"/>
                  </a:lnTo>
                  <a:lnTo>
                    <a:pt x="577" y="195"/>
                  </a:lnTo>
                  <a:lnTo>
                    <a:pt x="593" y="217"/>
                  </a:lnTo>
                  <a:lnTo>
                    <a:pt x="607" y="239"/>
                  </a:lnTo>
                  <a:lnTo>
                    <a:pt x="618" y="263"/>
                  </a:lnTo>
                  <a:lnTo>
                    <a:pt x="628" y="288"/>
                  </a:lnTo>
                  <a:lnTo>
                    <a:pt x="634" y="313"/>
                  </a:lnTo>
                  <a:lnTo>
                    <a:pt x="638" y="341"/>
                  </a:lnTo>
                  <a:lnTo>
                    <a:pt x="640" y="369"/>
                  </a:lnTo>
                  <a:lnTo>
                    <a:pt x="640" y="369"/>
                  </a:lnTo>
                  <a:lnTo>
                    <a:pt x="638" y="397"/>
                  </a:lnTo>
                  <a:lnTo>
                    <a:pt x="634" y="424"/>
                  </a:lnTo>
                  <a:lnTo>
                    <a:pt x="628" y="450"/>
                  </a:lnTo>
                  <a:lnTo>
                    <a:pt x="618" y="475"/>
                  </a:lnTo>
                  <a:lnTo>
                    <a:pt x="607" y="499"/>
                  </a:lnTo>
                  <a:lnTo>
                    <a:pt x="593" y="521"/>
                  </a:lnTo>
                  <a:lnTo>
                    <a:pt x="577" y="542"/>
                  </a:lnTo>
                  <a:lnTo>
                    <a:pt x="560" y="562"/>
                  </a:lnTo>
                  <a:lnTo>
                    <a:pt x="541" y="578"/>
                  </a:lnTo>
                  <a:lnTo>
                    <a:pt x="519" y="594"/>
                  </a:lnTo>
                  <a:lnTo>
                    <a:pt x="498" y="609"/>
                  </a:lnTo>
                  <a:lnTo>
                    <a:pt x="474" y="619"/>
                  </a:lnTo>
                  <a:lnTo>
                    <a:pt x="448" y="629"/>
                  </a:lnTo>
                  <a:lnTo>
                    <a:pt x="423" y="635"/>
                  </a:lnTo>
                  <a:lnTo>
                    <a:pt x="396" y="640"/>
                  </a:lnTo>
                  <a:lnTo>
                    <a:pt x="368" y="641"/>
                  </a:lnTo>
                  <a:lnTo>
                    <a:pt x="368" y="641"/>
                  </a:lnTo>
                  <a:close/>
                  <a:moveTo>
                    <a:pt x="636" y="675"/>
                  </a:moveTo>
                  <a:lnTo>
                    <a:pt x="636" y="675"/>
                  </a:lnTo>
                  <a:lnTo>
                    <a:pt x="628" y="674"/>
                  </a:lnTo>
                  <a:lnTo>
                    <a:pt x="620" y="671"/>
                  </a:lnTo>
                  <a:lnTo>
                    <a:pt x="614" y="668"/>
                  </a:lnTo>
                  <a:lnTo>
                    <a:pt x="608" y="664"/>
                  </a:lnTo>
                  <a:lnTo>
                    <a:pt x="605" y="658"/>
                  </a:lnTo>
                  <a:lnTo>
                    <a:pt x="601" y="652"/>
                  </a:lnTo>
                  <a:lnTo>
                    <a:pt x="599" y="645"/>
                  </a:lnTo>
                  <a:lnTo>
                    <a:pt x="597" y="638"/>
                  </a:lnTo>
                  <a:lnTo>
                    <a:pt x="597" y="638"/>
                  </a:lnTo>
                  <a:lnTo>
                    <a:pt x="599" y="629"/>
                  </a:lnTo>
                  <a:lnTo>
                    <a:pt x="601" y="622"/>
                  </a:lnTo>
                  <a:lnTo>
                    <a:pt x="605" y="616"/>
                  </a:lnTo>
                  <a:lnTo>
                    <a:pt x="608" y="610"/>
                  </a:lnTo>
                  <a:lnTo>
                    <a:pt x="614" y="606"/>
                  </a:lnTo>
                  <a:lnTo>
                    <a:pt x="620" y="603"/>
                  </a:lnTo>
                  <a:lnTo>
                    <a:pt x="628" y="600"/>
                  </a:lnTo>
                  <a:lnTo>
                    <a:pt x="636" y="599"/>
                  </a:lnTo>
                  <a:lnTo>
                    <a:pt x="636" y="599"/>
                  </a:lnTo>
                  <a:lnTo>
                    <a:pt x="643" y="600"/>
                  </a:lnTo>
                  <a:lnTo>
                    <a:pt x="650" y="603"/>
                  </a:lnTo>
                  <a:lnTo>
                    <a:pt x="656" y="606"/>
                  </a:lnTo>
                  <a:lnTo>
                    <a:pt x="662" y="610"/>
                  </a:lnTo>
                  <a:lnTo>
                    <a:pt x="666" y="616"/>
                  </a:lnTo>
                  <a:lnTo>
                    <a:pt x="670" y="622"/>
                  </a:lnTo>
                  <a:lnTo>
                    <a:pt x="672" y="629"/>
                  </a:lnTo>
                  <a:lnTo>
                    <a:pt x="673" y="638"/>
                  </a:lnTo>
                  <a:lnTo>
                    <a:pt x="673" y="638"/>
                  </a:lnTo>
                  <a:lnTo>
                    <a:pt x="672" y="645"/>
                  </a:lnTo>
                  <a:lnTo>
                    <a:pt x="670" y="652"/>
                  </a:lnTo>
                  <a:lnTo>
                    <a:pt x="666" y="658"/>
                  </a:lnTo>
                  <a:lnTo>
                    <a:pt x="662" y="664"/>
                  </a:lnTo>
                  <a:lnTo>
                    <a:pt x="656" y="668"/>
                  </a:lnTo>
                  <a:lnTo>
                    <a:pt x="650" y="671"/>
                  </a:lnTo>
                  <a:lnTo>
                    <a:pt x="643" y="674"/>
                  </a:lnTo>
                  <a:lnTo>
                    <a:pt x="636" y="675"/>
                  </a:lnTo>
                  <a:lnTo>
                    <a:pt x="636" y="675"/>
                  </a:lnTo>
                  <a:close/>
                  <a:moveTo>
                    <a:pt x="636" y="139"/>
                  </a:moveTo>
                  <a:lnTo>
                    <a:pt x="636" y="139"/>
                  </a:lnTo>
                  <a:lnTo>
                    <a:pt x="628" y="137"/>
                  </a:lnTo>
                  <a:lnTo>
                    <a:pt x="620" y="135"/>
                  </a:lnTo>
                  <a:lnTo>
                    <a:pt x="614" y="131"/>
                  </a:lnTo>
                  <a:lnTo>
                    <a:pt x="608" y="128"/>
                  </a:lnTo>
                  <a:lnTo>
                    <a:pt x="605" y="122"/>
                  </a:lnTo>
                  <a:lnTo>
                    <a:pt x="601" y="116"/>
                  </a:lnTo>
                  <a:lnTo>
                    <a:pt x="599" y="109"/>
                  </a:lnTo>
                  <a:lnTo>
                    <a:pt x="597" y="100"/>
                  </a:lnTo>
                  <a:lnTo>
                    <a:pt x="597" y="100"/>
                  </a:lnTo>
                  <a:lnTo>
                    <a:pt x="599" y="93"/>
                  </a:lnTo>
                  <a:lnTo>
                    <a:pt x="601" y="86"/>
                  </a:lnTo>
                  <a:lnTo>
                    <a:pt x="605" y="80"/>
                  </a:lnTo>
                  <a:lnTo>
                    <a:pt x="608" y="74"/>
                  </a:lnTo>
                  <a:lnTo>
                    <a:pt x="614" y="70"/>
                  </a:lnTo>
                  <a:lnTo>
                    <a:pt x="620" y="66"/>
                  </a:lnTo>
                  <a:lnTo>
                    <a:pt x="628" y="64"/>
                  </a:lnTo>
                  <a:lnTo>
                    <a:pt x="636" y="63"/>
                  </a:lnTo>
                  <a:lnTo>
                    <a:pt x="636" y="63"/>
                  </a:lnTo>
                  <a:lnTo>
                    <a:pt x="643" y="64"/>
                  </a:lnTo>
                  <a:lnTo>
                    <a:pt x="650" y="66"/>
                  </a:lnTo>
                  <a:lnTo>
                    <a:pt x="656" y="70"/>
                  </a:lnTo>
                  <a:lnTo>
                    <a:pt x="662" y="74"/>
                  </a:lnTo>
                  <a:lnTo>
                    <a:pt x="666" y="80"/>
                  </a:lnTo>
                  <a:lnTo>
                    <a:pt x="670" y="86"/>
                  </a:lnTo>
                  <a:lnTo>
                    <a:pt x="672" y="93"/>
                  </a:lnTo>
                  <a:lnTo>
                    <a:pt x="673" y="100"/>
                  </a:lnTo>
                  <a:lnTo>
                    <a:pt x="673" y="100"/>
                  </a:lnTo>
                  <a:lnTo>
                    <a:pt x="672" y="109"/>
                  </a:lnTo>
                  <a:lnTo>
                    <a:pt x="670" y="116"/>
                  </a:lnTo>
                  <a:lnTo>
                    <a:pt x="666" y="122"/>
                  </a:lnTo>
                  <a:lnTo>
                    <a:pt x="662" y="128"/>
                  </a:lnTo>
                  <a:lnTo>
                    <a:pt x="656" y="131"/>
                  </a:lnTo>
                  <a:lnTo>
                    <a:pt x="650" y="135"/>
                  </a:lnTo>
                  <a:lnTo>
                    <a:pt x="643" y="137"/>
                  </a:lnTo>
                  <a:lnTo>
                    <a:pt x="636" y="139"/>
                  </a:lnTo>
                  <a:lnTo>
                    <a:pt x="636" y="13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29" name="Freeform 4919"/>
            <p:cNvSpPr>
              <a:spLocks noEditPoints="1"/>
            </p:cNvSpPr>
            <p:nvPr/>
          </p:nvSpPr>
          <p:spPr bwMode="auto">
            <a:xfrm>
              <a:off x="15211489" y="6015770"/>
              <a:ext cx="578690" cy="910035"/>
            </a:xfrm>
            <a:custGeom>
              <a:avLst/>
              <a:gdLst>
                <a:gd name="T0" fmla="*/ 150 w 248"/>
                <a:gd name="T1" fmla="*/ 30 h 390"/>
                <a:gd name="T2" fmla="*/ 160 w 248"/>
                <a:gd name="T3" fmla="*/ 12 h 390"/>
                <a:gd name="T4" fmla="*/ 178 w 248"/>
                <a:gd name="T5" fmla="*/ 2 h 390"/>
                <a:gd name="T6" fmla="*/ 192 w 248"/>
                <a:gd name="T7" fmla="*/ 2 h 390"/>
                <a:gd name="T8" fmla="*/ 212 w 248"/>
                <a:gd name="T9" fmla="*/ 12 h 390"/>
                <a:gd name="T10" fmla="*/ 222 w 248"/>
                <a:gd name="T11" fmla="*/ 30 h 390"/>
                <a:gd name="T12" fmla="*/ 222 w 248"/>
                <a:gd name="T13" fmla="*/ 44 h 390"/>
                <a:gd name="T14" fmla="*/ 212 w 248"/>
                <a:gd name="T15" fmla="*/ 64 h 390"/>
                <a:gd name="T16" fmla="*/ 192 w 248"/>
                <a:gd name="T17" fmla="*/ 74 h 390"/>
                <a:gd name="T18" fmla="*/ 178 w 248"/>
                <a:gd name="T19" fmla="*/ 74 h 390"/>
                <a:gd name="T20" fmla="*/ 160 w 248"/>
                <a:gd name="T21" fmla="*/ 64 h 390"/>
                <a:gd name="T22" fmla="*/ 150 w 248"/>
                <a:gd name="T23" fmla="*/ 44 h 390"/>
                <a:gd name="T24" fmla="*/ 248 w 248"/>
                <a:gd name="T25" fmla="*/ 120 h 390"/>
                <a:gd name="T26" fmla="*/ 242 w 248"/>
                <a:gd name="T27" fmla="*/ 100 h 390"/>
                <a:gd name="T28" fmla="*/ 232 w 248"/>
                <a:gd name="T29" fmla="*/ 90 h 390"/>
                <a:gd name="T30" fmla="*/ 210 w 248"/>
                <a:gd name="T31" fmla="*/ 84 h 390"/>
                <a:gd name="T32" fmla="*/ 194 w 248"/>
                <a:gd name="T33" fmla="*/ 88 h 390"/>
                <a:gd name="T34" fmla="*/ 182 w 248"/>
                <a:gd name="T35" fmla="*/ 98 h 390"/>
                <a:gd name="T36" fmla="*/ 182 w 248"/>
                <a:gd name="T37" fmla="*/ 98 h 390"/>
                <a:gd name="T38" fmla="*/ 84 w 248"/>
                <a:gd name="T39" fmla="*/ 156 h 390"/>
                <a:gd name="T40" fmla="*/ 74 w 248"/>
                <a:gd name="T41" fmla="*/ 160 h 390"/>
                <a:gd name="T42" fmla="*/ 70 w 248"/>
                <a:gd name="T43" fmla="*/ 170 h 390"/>
                <a:gd name="T44" fmla="*/ 80 w 248"/>
                <a:gd name="T45" fmla="*/ 184 h 390"/>
                <a:gd name="T46" fmla="*/ 146 w 248"/>
                <a:gd name="T47" fmla="*/ 186 h 390"/>
                <a:gd name="T48" fmla="*/ 172 w 248"/>
                <a:gd name="T49" fmla="*/ 160 h 390"/>
                <a:gd name="T50" fmla="*/ 138 w 248"/>
                <a:gd name="T51" fmla="*/ 222 h 390"/>
                <a:gd name="T52" fmla="*/ 146 w 248"/>
                <a:gd name="T53" fmla="*/ 212 h 390"/>
                <a:gd name="T54" fmla="*/ 142 w 248"/>
                <a:gd name="T55" fmla="*/ 204 h 390"/>
                <a:gd name="T56" fmla="*/ 50 w 248"/>
                <a:gd name="T57" fmla="*/ 202 h 390"/>
                <a:gd name="T58" fmla="*/ 42 w 248"/>
                <a:gd name="T59" fmla="*/ 204 h 390"/>
                <a:gd name="T60" fmla="*/ 38 w 248"/>
                <a:gd name="T61" fmla="*/ 212 h 390"/>
                <a:gd name="T62" fmla="*/ 46 w 248"/>
                <a:gd name="T63" fmla="*/ 222 h 390"/>
                <a:gd name="T64" fmla="*/ 104 w 248"/>
                <a:gd name="T65" fmla="*/ 224 h 390"/>
                <a:gd name="T66" fmla="*/ 98 w 248"/>
                <a:gd name="T67" fmla="*/ 226 h 390"/>
                <a:gd name="T68" fmla="*/ 94 w 248"/>
                <a:gd name="T69" fmla="*/ 228 h 390"/>
                <a:gd name="T70" fmla="*/ 0 w 248"/>
                <a:gd name="T71" fmla="*/ 324 h 390"/>
                <a:gd name="T72" fmla="*/ 6 w 248"/>
                <a:gd name="T73" fmla="*/ 344 h 390"/>
                <a:gd name="T74" fmla="*/ 20 w 248"/>
                <a:gd name="T75" fmla="*/ 350 h 390"/>
                <a:gd name="T76" fmla="*/ 88 w 248"/>
                <a:gd name="T77" fmla="*/ 290 h 390"/>
                <a:gd name="T78" fmla="*/ 90 w 248"/>
                <a:gd name="T79" fmla="*/ 378 h 390"/>
                <a:gd name="T80" fmla="*/ 108 w 248"/>
                <a:gd name="T81" fmla="*/ 390 h 390"/>
                <a:gd name="T82" fmla="*/ 116 w 248"/>
                <a:gd name="T83" fmla="*/ 388 h 390"/>
                <a:gd name="T84" fmla="*/ 128 w 248"/>
                <a:gd name="T85" fmla="*/ 370 h 390"/>
                <a:gd name="T86" fmla="*/ 216 w 248"/>
                <a:gd name="T87" fmla="*/ 284 h 390"/>
                <a:gd name="T88" fmla="*/ 236 w 248"/>
                <a:gd name="T89" fmla="*/ 282 h 390"/>
                <a:gd name="T90" fmla="*/ 248 w 248"/>
                <a:gd name="T91" fmla="*/ 264 h 390"/>
                <a:gd name="T92" fmla="*/ 248 w 248"/>
                <a:gd name="T93" fmla="*/ 120 h 390"/>
                <a:gd name="T94" fmla="*/ 28 w 248"/>
                <a:gd name="T95" fmla="*/ 202 h 390"/>
                <a:gd name="T96" fmla="*/ 36 w 248"/>
                <a:gd name="T97" fmla="*/ 208 h 390"/>
                <a:gd name="T98" fmla="*/ 42 w 248"/>
                <a:gd name="T99" fmla="*/ 206 h 390"/>
                <a:gd name="T100" fmla="*/ 44 w 248"/>
                <a:gd name="T101" fmla="*/ 196 h 390"/>
                <a:gd name="T102" fmla="*/ 16 w 248"/>
                <a:gd name="T103" fmla="*/ 118 h 390"/>
                <a:gd name="T104" fmla="*/ 8 w 248"/>
                <a:gd name="T105" fmla="*/ 116 h 390"/>
                <a:gd name="T106" fmla="*/ 2 w 248"/>
                <a:gd name="T107" fmla="*/ 120 h 390"/>
                <a:gd name="T108" fmla="*/ 28 w 248"/>
                <a:gd name="T109" fmla="*/ 20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390">
                  <a:moveTo>
                    <a:pt x="148" y="38"/>
                  </a:moveTo>
                  <a:lnTo>
                    <a:pt x="148" y="38"/>
                  </a:lnTo>
                  <a:lnTo>
                    <a:pt x="150" y="30"/>
                  </a:lnTo>
                  <a:lnTo>
                    <a:pt x="152" y="22"/>
                  </a:lnTo>
                  <a:lnTo>
                    <a:pt x="154" y="16"/>
                  </a:lnTo>
                  <a:lnTo>
                    <a:pt x="160" y="12"/>
                  </a:lnTo>
                  <a:lnTo>
                    <a:pt x="164" y="6"/>
                  </a:lnTo>
                  <a:lnTo>
                    <a:pt x="172" y="4"/>
                  </a:lnTo>
                  <a:lnTo>
                    <a:pt x="178" y="2"/>
                  </a:lnTo>
                  <a:lnTo>
                    <a:pt x="186" y="0"/>
                  </a:lnTo>
                  <a:lnTo>
                    <a:pt x="186" y="0"/>
                  </a:lnTo>
                  <a:lnTo>
                    <a:pt x="192" y="2"/>
                  </a:lnTo>
                  <a:lnTo>
                    <a:pt x="200" y="4"/>
                  </a:lnTo>
                  <a:lnTo>
                    <a:pt x="206" y="6"/>
                  </a:lnTo>
                  <a:lnTo>
                    <a:pt x="212" y="12"/>
                  </a:lnTo>
                  <a:lnTo>
                    <a:pt x="216" y="16"/>
                  </a:lnTo>
                  <a:lnTo>
                    <a:pt x="220" y="22"/>
                  </a:lnTo>
                  <a:lnTo>
                    <a:pt x="222" y="30"/>
                  </a:lnTo>
                  <a:lnTo>
                    <a:pt x="222" y="38"/>
                  </a:lnTo>
                  <a:lnTo>
                    <a:pt x="222" y="38"/>
                  </a:lnTo>
                  <a:lnTo>
                    <a:pt x="222" y="44"/>
                  </a:lnTo>
                  <a:lnTo>
                    <a:pt x="220" y="52"/>
                  </a:lnTo>
                  <a:lnTo>
                    <a:pt x="216" y="58"/>
                  </a:lnTo>
                  <a:lnTo>
                    <a:pt x="212" y="64"/>
                  </a:lnTo>
                  <a:lnTo>
                    <a:pt x="206" y="68"/>
                  </a:lnTo>
                  <a:lnTo>
                    <a:pt x="200" y="72"/>
                  </a:lnTo>
                  <a:lnTo>
                    <a:pt x="192" y="74"/>
                  </a:lnTo>
                  <a:lnTo>
                    <a:pt x="186" y="74"/>
                  </a:lnTo>
                  <a:lnTo>
                    <a:pt x="186" y="74"/>
                  </a:lnTo>
                  <a:lnTo>
                    <a:pt x="178" y="74"/>
                  </a:lnTo>
                  <a:lnTo>
                    <a:pt x="172" y="72"/>
                  </a:lnTo>
                  <a:lnTo>
                    <a:pt x="164" y="68"/>
                  </a:lnTo>
                  <a:lnTo>
                    <a:pt x="160" y="64"/>
                  </a:lnTo>
                  <a:lnTo>
                    <a:pt x="154" y="58"/>
                  </a:lnTo>
                  <a:lnTo>
                    <a:pt x="152" y="52"/>
                  </a:lnTo>
                  <a:lnTo>
                    <a:pt x="150" y="44"/>
                  </a:lnTo>
                  <a:lnTo>
                    <a:pt x="148" y="38"/>
                  </a:lnTo>
                  <a:lnTo>
                    <a:pt x="148" y="38"/>
                  </a:lnTo>
                  <a:close/>
                  <a:moveTo>
                    <a:pt x="248" y="120"/>
                  </a:moveTo>
                  <a:lnTo>
                    <a:pt x="248" y="120"/>
                  </a:lnTo>
                  <a:lnTo>
                    <a:pt x="246" y="106"/>
                  </a:lnTo>
                  <a:lnTo>
                    <a:pt x="242" y="100"/>
                  </a:lnTo>
                  <a:lnTo>
                    <a:pt x="238" y="96"/>
                  </a:lnTo>
                  <a:lnTo>
                    <a:pt x="238" y="96"/>
                  </a:lnTo>
                  <a:lnTo>
                    <a:pt x="232" y="90"/>
                  </a:lnTo>
                  <a:lnTo>
                    <a:pt x="226" y="88"/>
                  </a:lnTo>
                  <a:lnTo>
                    <a:pt x="218" y="84"/>
                  </a:lnTo>
                  <a:lnTo>
                    <a:pt x="210" y="84"/>
                  </a:lnTo>
                  <a:lnTo>
                    <a:pt x="210" y="84"/>
                  </a:lnTo>
                  <a:lnTo>
                    <a:pt x="202" y="86"/>
                  </a:lnTo>
                  <a:lnTo>
                    <a:pt x="194" y="88"/>
                  </a:lnTo>
                  <a:lnTo>
                    <a:pt x="188" y="92"/>
                  </a:lnTo>
                  <a:lnTo>
                    <a:pt x="182" y="98"/>
                  </a:lnTo>
                  <a:lnTo>
                    <a:pt x="182" y="98"/>
                  </a:lnTo>
                  <a:lnTo>
                    <a:pt x="182" y="98"/>
                  </a:lnTo>
                  <a:lnTo>
                    <a:pt x="182" y="98"/>
                  </a:lnTo>
                  <a:lnTo>
                    <a:pt x="182" y="98"/>
                  </a:lnTo>
                  <a:lnTo>
                    <a:pt x="178" y="102"/>
                  </a:lnTo>
                  <a:lnTo>
                    <a:pt x="138" y="156"/>
                  </a:lnTo>
                  <a:lnTo>
                    <a:pt x="84" y="156"/>
                  </a:lnTo>
                  <a:lnTo>
                    <a:pt x="84" y="156"/>
                  </a:lnTo>
                  <a:lnTo>
                    <a:pt x="80" y="156"/>
                  </a:lnTo>
                  <a:lnTo>
                    <a:pt x="74" y="160"/>
                  </a:lnTo>
                  <a:lnTo>
                    <a:pt x="70" y="164"/>
                  </a:lnTo>
                  <a:lnTo>
                    <a:pt x="70" y="170"/>
                  </a:lnTo>
                  <a:lnTo>
                    <a:pt x="70" y="170"/>
                  </a:lnTo>
                  <a:lnTo>
                    <a:pt x="70" y="176"/>
                  </a:lnTo>
                  <a:lnTo>
                    <a:pt x="74" y="182"/>
                  </a:lnTo>
                  <a:lnTo>
                    <a:pt x="80" y="184"/>
                  </a:lnTo>
                  <a:lnTo>
                    <a:pt x="84" y="186"/>
                  </a:lnTo>
                  <a:lnTo>
                    <a:pt x="146" y="186"/>
                  </a:lnTo>
                  <a:lnTo>
                    <a:pt x="146" y="186"/>
                  </a:lnTo>
                  <a:lnTo>
                    <a:pt x="152" y="184"/>
                  </a:lnTo>
                  <a:lnTo>
                    <a:pt x="158" y="180"/>
                  </a:lnTo>
                  <a:lnTo>
                    <a:pt x="172" y="160"/>
                  </a:lnTo>
                  <a:lnTo>
                    <a:pt x="172" y="222"/>
                  </a:lnTo>
                  <a:lnTo>
                    <a:pt x="138" y="222"/>
                  </a:lnTo>
                  <a:lnTo>
                    <a:pt x="138" y="222"/>
                  </a:lnTo>
                  <a:lnTo>
                    <a:pt x="142" y="218"/>
                  </a:lnTo>
                  <a:lnTo>
                    <a:pt x="144" y="216"/>
                  </a:lnTo>
                  <a:lnTo>
                    <a:pt x="146" y="212"/>
                  </a:lnTo>
                  <a:lnTo>
                    <a:pt x="146" y="212"/>
                  </a:lnTo>
                  <a:lnTo>
                    <a:pt x="144" y="208"/>
                  </a:lnTo>
                  <a:lnTo>
                    <a:pt x="142" y="204"/>
                  </a:lnTo>
                  <a:lnTo>
                    <a:pt x="138" y="202"/>
                  </a:lnTo>
                  <a:lnTo>
                    <a:pt x="134" y="202"/>
                  </a:lnTo>
                  <a:lnTo>
                    <a:pt x="50" y="202"/>
                  </a:lnTo>
                  <a:lnTo>
                    <a:pt x="50" y="202"/>
                  </a:lnTo>
                  <a:lnTo>
                    <a:pt x="46" y="202"/>
                  </a:lnTo>
                  <a:lnTo>
                    <a:pt x="42" y="204"/>
                  </a:lnTo>
                  <a:lnTo>
                    <a:pt x="40" y="208"/>
                  </a:lnTo>
                  <a:lnTo>
                    <a:pt x="38" y="212"/>
                  </a:lnTo>
                  <a:lnTo>
                    <a:pt x="38" y="212"/>
                  </a:lnTo>
                  <a:lnTo>
                    <a:pt x="40" y="216"/>
                  </a:lnTo>
                  <a:lnTo>
                    <a:pt x="42" y="220"/>
                  </a:lnTo>
                  <a:lnTo>
                    <a:pt x="46" y="222"/>
                  </a:lnTo>
                  <a:lnTo>
                    <a:pt x="50" y="224"/>
                  </a:lnTo>
                  <a:lnTo>
                    <a:pt x="104" y="224"/>
                  </a:lnTo>
                  <a:lnTo>
                    <a:pt x="104" y="224"/>
                  </a:lnTo>
                  <a:lnTo>
                    <a:pt x="100" y="224"/>
                  </a:lnTo>
                  <a:lnTo>
                    <a:pt x="100" y="224"/>
                  </a:lnTo>
                  <a:lnTo>
                    <a:pt x="98" y="226"/>
                  </a:lnTo>
                  <a:lnTo>
                    <a:pt x="98" y="226"/>
                  </a:lnTo>
                  <a:lnTo>
                    <a:pt x="94" y="228"/>
                  </a:lnTo>
                  <a:lnTo>
                    <a:pt x="94" y="228"/>
                  </a:lnTo>
                  <a:lnTo>
                    <a:pt x="6" y="318"/>
                  </a:lnTo>
                  <a:lnTo>
                    <a:pt x="6" y="318"/>
                  </a:lnTo>
                  <a:lnTo>
                    <a:pt x="0" y="324"/>
                  </a:lnTo>
                  <a:lnTo>
                    <a:pt x="0" y="332"/>
                  </a:lnTo>
                  <a:lnTo>
                    <a:pt x="0" y="338"/>
                  </a:lnTo>
                  <a:lnTo>
                    <a:pt x="6" y="344"/>
                  </a:lnTo>
                  <a:lnTo>
                    <a:pt x="6" y="344"/>
                  </a:lnTo>
                  <a:lnTo>
                    <a:pt x="12" y="350"/>
                  </a:lnTo>
                  <a:lnTo>
                    <a:pt x="20" y="350"/>
                  </a:lnTo>
                  <a:lnTo>
                    <a:pt x="26" y="350"/>
                  </a:lnTo>
                  <a:lnTo>
                    <a:pt x="32" y="344"/>
                  </a:lnTo>
                  <a:lnTo>
                    <a:pt x="88" y="290"/>
                  </a:lnTo>
                  <a:lnTo>
                    <a:pt x="88" y="370"/>
                  </a:lnTo>
                  <a:lnTo>
                    <a:pt x="88" y="370"/>
                  </a:lnTo>
                  <a:lnTo>
                    <a:pt x="90" y="378"/>
                  </a:lnTo>
                  <a:lnTo>
                    <a:pt x="94" y="384"/>
                  </a:lnTo>
                  <a:lnTo>
                    <a:pt x="100" y="388"/>
                  </a:lnTo>
                  <a:lnTo>
                    <a:pt x="108" y="390"/>
                  </a:lnTo>
                  <a:lnTo>
                    <a:pt x="108" y="390"/>
                  </a:lnTo>
                  <a:lnTo>
                    <a:pt x="108" y="390"/>
                  </a:lnTo>
                  <a:lnTo>
                    <a:pt x="116" y="388"/>
                  </a:lnTo>
                  <a:lnTo>
                    <a:pt x="122" y="384"/>
                  </a:lnTo>
                  <a:lnTo>
                    <a:pt x="126" y="378"/>
                  </a:lnTo>
                  <a:lnTo>
                    <a:pt x="128" y="370"/>
                  </a:lnTo>
                  <a:lnTo>
                    <a:pt x="128" y="284"/>
                  </a:lnTo>
                  <a:lnTo>
                    <a:pt x="192" y="284"/>
                  </a:lnTo>
                  <a:lnTo>
                    <a:pt x="216" y="284"/>
                  </a:lnTo>
                  <a:lnTo>
                    <a:pt x="230" y="284"/>
                  </a:lnTo>
                  <a:lnTo>
                    <a:pt x="230" y="284"/>
                  </a:lnTo>
                  <a:lnTo>
                    <a:pt x="236" y="282"/>
                  </a:lnTo>
                  <a:lnTo>
                    <a:pt x="244" y="278"/>
                  </a:lnTo>
                  <a:lnTo>
                    <a:pt x="248" y="272"/>
                  </a:lnTo>
                  <a:lnTo>
                    <a:pt x="248" y="264"/>
                  </a:lnTo>
                  <a:lnTo>
                    <a:pt x="248" y="122"/>
                  </a:lnTo>
                  <a:lnTo>
                    <a:pt x="248" y="122"/>
                  </a:lnTo>
                  <a:lnTo>
                    <a:pt x="248" y="120"/>
                  </a:lnTo>
                  <a:lnTo>
                    <a:pt x="248" y="120"/>
                  </a:lnTo>
                  <a:close/>
                  <a:moveTo>
                    <a:pt x="28" y="202"/>
                  </a:moveTo>
                  <a:lnTo>
                    <a:pt x="28" y="202"/>
                  </a:lnTo>
                  <a:lnTo>
                    <a:pt x="30" y="206"/>
                  </a:lnTo>
                  <a:lnTo>
                    <a:pt x="36" y="208"/>
                  </a:lnTo>
                  <a:lnTo>
                    <a:pt x="36" y="208"/>
                  </a:lnTo>
                  <a:lnTo>
                    <a:pt x="38" y="208"/>
                  </a:lnTo>
                  <a:lnTo>
                    <a:pt x="38" y="208"/>
                  </a:lnTo>
                  <a:lnTo>
                    <a:pt x="42" y="206"/>
                  </a:lnTo>
                  <a:lnTo>
                    <a:pt x="44" y="204"/>
                  </a:lnTo>
                  <a:lnTo>
                    <a:pt x="44" y="200"/>
                  </a:lnTo>
                  <a:lnTo>
                    <a:pt x="44" y="196"/>
                  </a:lnTo>
                  <a:lnTo>
                    <a:pt x="18" y="122"/>
                  </a:lnTo>
                  <a:lnTo>
                    <a:pt x="18" y="122"/>
                  </a:lnTo>
                  <a:lnTo>
                    <a:pt x="16" y="118"/>
                  </a:lnTo>
                  <a:lnTo>
                    <a:pt x="14" y="116"/>
                  </a:lnTo>
                  <a:lnTo>
                    <a:pt x="10" y="116"/>
                  </a:lnTo>
                  <a:lnTo>
                    <a:pt x="8" y="116"/>
                  </a:lnTo>
                  <a:lnTo>
                    <a:pt x="8" y="116"/>
                  </a:lnTo>
                  <a:lnTo>
                    <a:pt x="4" y="118"/>
                  </a:lnTo>
                  <a:lnTo>
                    <a:pt x="2" y="120"/>
                  </a:lnTo>
                  <a:lnTo>
                    <a:pt x="2" y="124"/>
                  </a:lnTo>
                  <a:lnTo>
                    <a:pt x="2" y="126"/>
                  </a:lnTo>
                  <a:lnTo>
                    <a:pt x="28" y="2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grpSp>
          <p:nvGrpSpPr>
            <p:cNvPr id="131" name="Group 272"/>
            <p:cNvGrpSpPr>
              <a:grpSpLocks/>
            </p:cNvGrpSpPr>
            <p:nvPr/>
          </p:nvGrpSpPr>
          <p:grpSpPr bwMode="auto">
            <a:xfrm>
              <a:off x="17073233" y="6075159"/>
              <a:ext cx="918400" cy="507999"/>
              <a:chOff x="3646" y="4088"/>
              <a:chExt cx="1003" cy="555"/>
            </a:xfrm>
            <a:solidFill>
              <a:schemeClr val="bg1"/>
            </a:solidFill>
          </p:grpSpPr>
          <p:grpSp>
            <p:nvGrpSpPr>
              <p:cNvPr id="132" name="Group 273"/>
              <p:cNvGrpSpPr>
                <a:grpSpLocks/>
              </p:cNvGrpSpPr>
              <p:nvPr/>
            </p:nvGrpSpPr>
            <p:grpSpPr bwMode="auto">
              <a:xfrm>
                <a:off x="3646" y="4088"/>
                <a:ext cx="1003" cy="555"/>
                <a:chOff x="3132" y="4264"/>
                <a:chExt cx="1125" cy="623"/>
              </a:xfrm>
              <a:grpFill/>
            </p:grpSpPr>
            <p:sp>
              <p:nvSpPr>
                <p:cNvPr id="135" name="Freeform 274"/>
                <p:cNvSpPr>
                  <a:spLocks noEditPoints="1"/>
                </p:cNvSpPr>
                <p:nvPr/>
              </p:nvSpPr>
              <p:spPr bwMode="auto">
                <a:xfrm>
                  <a:off x="3132" y="4264"/>
                  <a:ext cx="1125" cy="623"/>
                </a:xfrm>
                <a:custGeom>
                  <a:avLst/>
                  <a:gdLst>
                    <a:gd name="T0" fmla="*/ 71 w 16875"/>
                    <a:gd name="T1" fmla="*/ 27 h 9345"/>
                    <a:gd name="T2" fmla="*/ 64 w 16875"/>
                    <a:gd name="T3" fmla="*/ 33 h 9345"/>
                    <a:gd name="T4" fmla="*/ 49 w 16875"/>
                    <a:gd name="T5" fmla="*/ 40 h 9345"/>
                    <a:gd name="T6" fmla="*/ 30 w 16875"/>
                    <a:gd name="T7" fmla="*/ 41 h 9345"/>
                    <a:gd name="T8" fmla="*/ 14 w 16875"/>
                    <a:gd name="T9" fmla="*/ 35 h 9345"/>
                    <a:gd name="T10" fmla="*/ 5 w 16875"/>
                    <a:gd name="T11" fmla="*/ 28 h 9345"/>
                    <a:gd name="T12" fmla="*/ 1 w 16875"/>
                    <a:gd name="T13" fmla="*/ 22 h 9345"/>
                    <a:gd name="T14" fmla="*/ 4 w 16875"/>
                    <a:gd name="T15" fmla="*/ 15 h 9345"/>
                    <a:gd name="T16" fmla="*/ 9 w 16875"/>
                    <a:gd name="T17" fmla="*/ 10 h 9345"/>
                    <a:gd name="T18" fmla="*/ 24 w 16875"/>
                    <a:gd name="T19" fmla="*/ 2 h 9345"/>
                    <a:gd name="T20" fmla="*/ 43 w 16875"/>
                    <a:gd name="T21" fmla="*/ 0 h 9345"/>
                    <a:gd name="T22" fmla="*/ 60 w 16875"/>
                    <a:gd name="T23" fmla="*/ 5 h 9345"/>
                    <a:gd name="T24" fmla="*/ 69 w 16875"/>
                    <a:gd name="T25" fmla="*/ 13 h 9345"/>
                    <a:gd name="T26" fmla="*/ 74 w 16875"/>
                    <a:gd name="T27" fmla="*/ 19 h 9345"/>
                    <a:gd name="T28" fmla="*/ 65 w 16875"/>
                    <a:gd name="T29" fmla="*/ 16 h 9345"/>
                    <a:gd name="T30" fmla="*/ 57 w 16875"/>
                    <a:gd name="T31" fmla="*/ 10 h 9345"/>
                    <a:gd name="T32" fmla="*/ 46 w 16875"/>
                    <a:gd name="T33" fmla="*/ 5 h 9345"/>
                    <a:gd name="T34" fmla="*/ 49 w 16875"/>
                    <a:gd name="T35" fmla="*/ 8 h 9345"/>
                    <a:gd name="T36" fmla="*/ 52 w 16875"/>
                    <a:gd name="T37" fmla="*/ 12 h 9345"/>
                    <a:gd name="T38" fmla="*/ 55 w 16875"/>
                    <a:gd name="T39" fmla="*/ 17 h 9345"/>
                    <a:gd name="T40" fmla="*/ 55 w 16875"/>
                    <a:gd name="T41" fmla="*/ 23 h 9345"/>
                    <a:gd name="T42" fmla="*/ 53 w 16875"/>
                    <a:gd name="T43" fmla="*/ 28 h 9345"/>
                    <a:gd name="T44" fmla="*/ 50 w 16875"/>
                    <a:gd name="T45" fmla="*/ 33 h 9345"/>
                    <a:gd name="T46" fmla="*/ 46 w 16875"/>
                    <a:gd name="T47" fmla="*/ 36 h 9345"/>
                    <a:gd name="T48" fmla="*/ 57 w 16875"/>
                    <a:gd name="T49" fmla="*/ 32 h 9345"/>
                    <a:gd name="T50" fmla="*/ 68 w 16875"/>
                    <a:gd name="T51" fmla="*/ 21 h 9345"/>
                    <a:gd name="T52" fmla="*/ 50 w 16875"/>
                    <a:gd name="T53" fmla="*/ 15 h 9345"/>
                    <a:gd name="T54" fmla="*/ 47 w 16875"/>
                    <a:gd name="T55" fmla="*/ 11 h 9345"/>
                    <a:gd name="T56" fmla="*/ 41 w 16875"/>
                    <a:gd name="T57" fmla="*/ 8 h 9345"/>
                    <a:gd name="T58" fmla="*/ 36 w 16875"/>
                    <a:gd name="T59" fmla="*/ 7 h 9345"/>
                    <a:gd name="T60" fmla="*/ 32 w 16875"/>
                    <a:gd name="T61" fmla="*/ 8 h 9345"/>
                    <a:gd name="T62" fmla="*/ 17 w 16875"/>
                    <a:gd name="T63" fmla="*/ 10 h 9345"/>
                    <a:gd name="T64" fmla="*/ 8 w 16875"/>
                    <a:gd name="T65" fmla="*/ 22 h 9345"/>
                    <a:gd name="T66" fmla="*/ 12 w 16875"/>
                    <a:gd name="T67" fmla="*/ 27 h 9345"/>
                    <a:gd name="T68" fmla="*/ 19 w 16875"/>
                    <a:gd name="T69" fmla="*/ 33 h 9345"/>
                    <a:gd name="T70" fmla="*/ 30 w 16875"/>
                    <a:gd name="T71" fmla="*/ 36 h 9345"/>
                    <a:gd name="T72" fmla="*/ 26 w 16875"/>
                    <a:gd name="T73" fmla="*/ 33 h 9345"/>
                    <a:gd name="T74" fmla="*/ 22 w 16875"/>
                    <a:gd name="T75" fmla="*/ 29 h 9345"/>
                    <a:gd name="T76" fmla="*/ 20 w 16875"/>
                    <a:gd name="T77" fmla="*/ 24 h 9345"/>
                    <a:gd name="T78" fmla="*/ 20 w 16875"/>
                    <a:gd name="T79" fmla="*/ 18 h 9345"/>
                    <a:gd name="T80" fmla="*/ 24 w 16875"/>
                    <a:gd name="T81" fmla="*/ 19 h 9345"/>
                    <a:gd name="T82" fmla="*/ 24 w 16875"/>
                    <a:gd name="T83" fmla="*/ 24 h 9345"/>
                    <a:gd name="T84" fmla="*/ 27 w 16875"/>
                    <a:gd name="T85" fmla="*/ 30 h 9345"/>
                    <a:gd name="T86" fmla="*/ 32 w 16875"/>
                    <a:gd name="T87" fmla="*/ 33 h 9345"/>
                    <a:gd name="T88" fmla="*/ 38 w 16875"/>
                    <a:gd name="T89" fmla="*/ 34 h 9345"/>
                    <a:gd name="T90" fmla="*/ 44 w 16875"/>
                    <a:gd name="T91" fmla="*/ 33 h 9345"/>
                    <a:gd name="T92" fmla="*/ 48 w 16875"/>
                    <a:gd name="T93" fmla="*/ 29 h 9345"/>
                    <a:gd name="T94" fmla="*/ 51 w 16875"/>
                    <a:gd name="T95" fmla="*/ 24 h 9345"/>
                    <a:gd name="T96" fmla="*/ 48 w 16875"/>
                    <a:gd name="T97" fmla="*/ 23 h 9345"/>
                    <a:gd name="T98" fmla="*/ 46 w 16875"/>
                    <a:gd name="T99" fmla="*/ 27 h 9345"/>
                    <a:gd name="T100" fmla="*/ 42 w 16875"/>
                    <a:gd name="T101" fmla="*/ 30 h 9345"/>
                    <a:gd name="T102" fmla="*/ 38 w 16875"/>
                    <a:gd name="T103" fmla="*/ 31 h 9345"/>
                    <a:gd name="T104" fmla="*/ 33 w 16875"/>
                    <a:gd name="T105" fmla="*/ 30 h 9345"/>
                    <a:gd name="T106" fmla="*/ 30 w 16875"/>
                    <a:gd name="T107" fmla="*/ 28 h 9345"/>
                    <a:gd name="T108" fmla="*/ 27 w 16875"/>
                    <a:gd name="T109" fmla="*/ 24 h 9345"/>
                    <a:gd name="T110" fmla="*/ 27 w 16875"/>
                    <a:gd name="T111" fmla="*/ 19 h 9345"/>
                    <a:gd name="T112" fmla="*/ 35 w 16875"/>
                    <a:gd name="T113" fmla="*/ 11 h 9345"/>
                    <a:gd name="T114" fmla="*/ 40 w 16875"/>
                    <a:gd name="T115" fmla="*/ 11 h 9345"/>
                    <a:gd name="T116" fmla="*/ 44 w 16875"/>
                    <a:gd name="T117" fmla="*/ 13 h 9345"/>
                    <a:gd name="T118" fmla="*/ 47 w 16875"/>
                    <a:gd name="T119" fmla="*/ 16 h 9345"/>
                    <a:gd name="T120" fmla="*/ 48 w 16875"/>
                    <a:gd name="T121" fmla="*/ 20 h 93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875"/>
                    <a:gd name="T184" fmla="*/ 0 h 9345"/>
                    <a:gd name="T185" fmla="*/ 16875 w 16875"/>
                    <a:gd name="T186" fmla="*/ 9345 h 93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875" h="9345">
                      <a:moveTo>
                        <a:pt x="16875" y="4679"/>
                      </a:moveTo>
                      <a:lnTo>
                        <a:pt x="16828" y="4764"/>
                      </a:lnTo>
                      <a:lnTo>
                        <a:pt x="16779" y="4849"/>
                      </a:lnTo>
                      <a:lnTo>
                        <a:pt x="16729" y="4932"/>
                      </a:lnTo>
                      <a:lnTo>
                        <a:pt x="16680" y="5014"/>
                      </a:lnTo>
                      <a:lnTo>
                        <a:pt x="16629" y="5095"/>
                      </a:lnTo>
                      <a:lnTo>
                        <a:pt x="16579" y="5176"/>
                      </a:lnTo>
                      <a:lnTo>
                        <a:pt x="16526" y="5256"/>
                      </a:lnTo>
                      <a:lnTo>
                        <a:pt x="16474" y="5335"/>
                      </a:lnTo>
                      <a:lnTo>
                        <a:pt x="16420" y="5415"/>
                      </a:lnTo>
                      <a:lnTo>
                        <a:pt x="16368" y="5493"/>
                      </a:lnTo>
                      <a:lnTo>
                        <a:pt x="16313" y="5569"/>
                      </a:lnTo>
                      <a:lnTo>
                        <a:pt x="16258" y="5645"/>
                      </a:lnTo>
                      <a:lnTo>
                        <a:pt x="16202" y="5721"/>
                      </a:lnTo>
                      <a:lnTo>
                        <a:pt x="16145" y="5795"/>
                      </a:lnTo>
                      <a:lnTo>
                        <a:pt x="16088" y="5870"/>
                      </a:lnTo>
                      <a:lnTo>
                        <a:pt x="16031" y="5943"/>
                      </a:lnTo>
                      <a:lnTo>
                        <a:pt x="15972" y="6015"/>
                      </a:lnTo>
                      <a:lnTo>
                        <a:pt x="15913" y="6086"/>
                      </a:lnTo>
                      <a:lnTo>
                        <a:pt x="15854" y="6158"/>
                      </a:lnTo>
                      <a:lnTo>
                        <a:pt x="15793" y="6227"/>
                      </a:lnTo>
                      <a:lnTo>
                        <a:pt x="15732" y="6297"/>
                      </a:lnTo>
                      <a:lnTo>
                        <a:pt x="15671" y="6365"/>
                      </a:lnTo>
                      <a:lnTo>
                        <a:pt x="15608" y="6433"/>
                      </a:lnTo>
                      <a:lnTo>
                        <a:pt x="15545" y="6499"/>
                      </a:lnTo>
                      <a:lnTo>
                        <a:pt x="15481" y="6566"/>
                      </a:lnTo>
                      <a:lnTo>
                        <a:pt x="15416" y="6631"/>
                      </a:lnTo>
                      <a:lnTo>
                        <a:pt x="15352" y="6695"/>
                      </a:lnTo>
                      <a:lnTo>
                        <a:pt x="15286" y="6759"/>
                      </a:lnTo>
                      <a:lnTo>
                        <a:pt x="15219" y="6823"/>
                      </a:lnTo>
                      <a:lnTo>
                        <a:pt x="15152" y="6885"/>
                      </a:lnTo>
                      <a:lnTo>
                        <a:pt x="15084" y="6946"/>
                      </a:lnTo>
                      <a:lnTo>
                        <a:pt x="15016" y="7007"/>
                      </a:lnTo>
                      <a:lnTo>
                        <a:pt x="14849" y="7152"/>
                      </a:lnTo>
                      <a:lnTo>
                        <a:pt x="14680" y="7291"/>
                      </a:lnTo>
                      <a:lnTo>
                        <a:pt x="14508" y="7426"/>
                      </a:lnTo>
                      <a:lnTo>
                        <a:pt x="14334" y="7555"/>
                      </a:lnTo>
                      <a:lnTo>
                        <a:pt x="14158" y="7681"/>
                      </a:lnTo>
                      <a:lnTo>
                        <a:pt x="13979" y="7802"/>
                      </a:lnTo>
                      <a:lnTo>
                        <a:pt x="13797" y="7919"/>
                      </a:lnTo>
                      <a:lnTo>
                        <a:pt x="13614" y="8031"/>
                      </a:lnTo>
                      <a:lnTo>
                        <a:pt x="13427" y="8138"/>
                      </a:lnTo>
                      <a:lnTo>
                        <a:pt x="13238" y="8240"/>
                      </a:lnTo>
                      <a:lnTo>
                        <a:pt x="13046" y="8338"/>
                      </a:lnTo>
                      <a:lnTo>
                        <a:pt x="12852" y="8432"/>
                      </a:lnTo>
                      <a:lnTo>
                        <a:pt x="12656" y="8522"/>
                      </a:lnTo>
                      <a:lnTo>
                        <a:pt x="12457" y="8606"/>
                      </a:lnTo>
                      <a:lnTo>
                        <a:pt x="12255" y="8686"/>
                      </a:lnTo>
                      <a:lnTo>
                        <a:pt x="12051" y="8761"/>
                      </a:lnTo>
                      <a:lnTo>
                        <a:pt x="11845" y="8832"/>
                      </a:lnTo>
                      <a:lnTo>
                        <a:pt x="11635" y="8898"/>
                      </a:lnTo>
                      <a:lnTo>
                        <a:pt x="11424" y="8959"/>
                      </a:lnTo>
                      <a:lnTo>
                        <a:pt x="11210" y="9016"/>
                      </a:lnTo>
                      <a:lnTo>
                        <a:pt x="10994" y="9069"/>
                      </a:lnTo>
                      <a:lnTo>
                        <a:pt x="10775" y="9117"/>
                      </a:lnTo>
                      <a:lnTo>
                        <a:pt x="10553" y="9161"/>
                      </a:lnTo>
                      <a:lnTo>
                        <a:pt x="10329" y="9200"/>
                      </a:lnTo>
                      <a:lnTo>
                        <a:pt x="10103" y="9233"/>
                      </a:lnTo>
                      <a:lnTo>
                        <a:pt x="9874" y="9263"/>
                      </a:lnTo>
                      <a:lnTo>
                        <a:pt x="9642" y="9288"/>
                      </a:lnTo>
                      <a:lnTo>
                        <a:pt x="9408" y="9308"/>
                      </a:lnTo>
                      <a:lnTo>
                        <a:pt x="9172" y="9325"/>
                      </a:lnTo>
                      <a:lnTo>
                        <a:pt x="8933" y="9336"/>
                      </a:lnTo>
                      <a:lnTo>
                        <a:pt x="8692" y="9343"/>
                      </a:lnTo>
                      <a:lnTo>
                        <a:pt x="8448" y="9345"/>
                      </a:lnTo>
                      <a:lnTo>
                        <a:pt x="8203" y="9343"/>
                      </a:lnTo>
                      <a:lnTo>
                        <a:pt x="7962" y="9336"/>
                      </a:lnTo>
                      <a:lnTo>
                        <a:pt x="7723" y="9325"/>
                      </a:lnTo>
                      <a:lnTo>
                        <a:pt x="7487" y="9308"/>
                      </a:lnTo>
                      <a:lnTo>
                        <a:pt x="7253" y="9288"/>
                      </a:lnTo>
                      <a:lnTo>
                        <a:pt x="7021" y="9263"/>
                      </a:lnTo>
                      <a:lnTo>
                        <a:pt x="6792" y="9233"/>
                      </a:lnTo>
                      <a:lnTo>
                        <a:pt x="6565" y="9200"/>
                      </a:lnTo>
                      <a:lnTo>
                        <a:pt x="6341" y="9161"/>
                      </a:lnTo>
                      <a:lnTo>
                        <a:pt x="6119" y="9117"/>
                      </a:lnTo>
                      <a:lnTo>
                        <a:pt x="5900" y="9069"/>
                      </a:lnTo>
                      <a:lnTo>
                        <a:pt x="5684" y="9016"/>
                      </a:lnTo>
                      <a:lnTo>
                        <a:pt x="5470" y="8959"/>
                      </a:lnTo>
                      <a:lnTo>
                        <a:pt x="5258" y="8898"/>
                      </a:lnTo>
                      <a:lnTo>
                        <a:pt x="5048" y="8832"/>
                      </a:lnTo>
                      <a:lnTo>
                        <a:pt x="4841" y="8761"/>
                      </a:lnTo>
                      <a:lnTo>
                        <a:pt x="4636" y="8686"/>
                      </a:lnTo>
                      <a:lnTo>
                        <a:pt x="4435" y="8606"/>
                      </a:lnTo>
                      <a:lnTo>
                        <a:pt x="4236" y="8522"/>
                      </a:lnTo>
                      <a:lnTo>
                        <a:pt x="4038" y="8432"/>
                      </a:lnTo>
                      <a:lnTo>
                        <a:pt x="3844" y="8338"/>
                      </a:lnTo>
                      <a:lnTo>
                        <a:pt x="3652" y="8240"/>
                      </a:lnTo>
                      <a:lnTo>
                        <a:pt x="3463" y="8138"/>
                      </a:lnTo>
                      <a:lnTo>
                        <a:pt x="3276" y="8031"/>
                      </a:lnTo>
                      <a:lnTo>
                        <a:pt x="3091" y="7919"/>
                      </a:lnTo>
                      <a:lnTo>
                        <a:pt x="2909" y="7802"/>
                      </a:lnTo>
                      <a:lnTo>
                        <a:pt x="2730" y="7681"/>
                      </a:lnTo>
                      <a:lnTo>
                        <a:pt x="2552" y="7555"/>
                      </a:lnTo>
                      <a:lnTo>
                        <a:pt x="2378" y="7426"/>
                      </a:lnTo>
                      <a:lnTo>
                        <a:pt x="2206" y="7291"/>
                      </a:lnTo>
                      <a:lnTo>
                        <a:pt x="2037" y="7152"/>
                      </a:lnTo>
                      <a:lnTo>
                        <a:pt x="1869" y="7007"/>
                      </a:lnTo>
                      <a:lnTo>
                        <a:pt x="1800" y="6946"/>
                      </a:lnTo>
                      <a:lnTo>
                        <a:pt x="1733" y="6885"/>
                      </a:lnTo>
                      <a:lnTo>
                        <a:pt x="1665" y="6823"/>
                      </a:lnTo>
                      <a:lnTo>
                        <a:pt x="1599" y="6759"/>
                      </a:lnTo>
                      <a:lnTo>
                        <a:pt x="1534" y="6695"/>
                      </a:lnTo>
                      <a:lnTo>
                        <a:pt x="1468" y="6631"/>
                      </a:lnTo>
                      <a:lnTo>
                        <a:pt x="1404" y="6566"/>
                      </a:lnTo>
                      <a:lnTo>
                        <a:pt x="1339" y="6499"/>
                      </a:lnTo>
                      <a:lnTo>
                        <a:pt x="1276" y="6433"/>
                      </a:lnTo>
                      <a:lnTo>
                        <a:pt x="1214" y="6365"/>
                      </a:lnTo>
                      <a:lnTo>
                        <a:pt x="1152" y="6297"/>
                      </a:lnTo>
                      <a:lnTo>
                        <a:pt x="1091" y="6227"/>
                      </a:lnTo>
                      <a:lnTo>
                        <a:pt x="1029" y="6158"/>
                      </a:lnTo>
                      <a:lnTo>
                        <a:pt x="969" y="6086"/>
                      </a:lnTo>
                      <a:lnTo>
                        <a:pt x="910" y="6015"/>
                      </a:lnTo>
                      <a:lnTo>
                        <a:pt x="851" y="5943"/>
                      </a:lnTo>
                      <a:lnTo>
                        <a:pt x="793" y="5870"/>
                      </a:lnTo>
                      <a:lnTo>
                        <a:pt x="736" y="5795"/>
                      </a:lnTo>
                      <a:lnTo>
                        <a:pt x="679" y="5721"/>
                      </a:lnTo>
                      <a:lnTo>
                        <a:pt x="623" y="5645"/>
                      </a:lnTo>
                      <a:lnTo>
                        <a:pt x="567" y="5569"/>
                      </a:lnTo>
                      <a:lnTo>
                        <a:pt x="513" y="5493"/>
                      </a:lnTo>
                      <a:lnTo>
                        <a:pt x="459" y="5415"/>
                      </a:lnTo>
                      <a:lnTo>
                        <a:pt x="405" y="5335"/>
                      </a:lnTo>
                      <a:lnTo>
                        <a:pt x="352" y="5256"/>
                      </a:lnTo>
                      <a:lnTo>
                        <a:pt x="301" y="5176"/>
                      </a:lnTo>
                      <a:lnTo>
                        <a:pt x="249" y="5095"/>
                      </a:lnTo>
                      <a:lnTo>
                        <a:pt x="197" y="5014"/>
                      </a:lnTo>
                      <a:lnTo>
                        <a:pt x="148" y="4932"/>
                      </a:lnTo>
                      <a:lnTo>
                        <a:pt x="97" y="4849"/>
                      </a:lnTo>
                      <a:lnTo>
                        <a:pt x="49" y="4764"/>
                      </a:lnTo>
                      <a:lnTo>
                        <a:pt x="0" y="4679"/>
                      </a:lnTo>
                      <a:lnTo>
                        <a:pt x="49" y="4595"/>
                      </a:lnTo>
                      <a:lnTo>
                        <a:pt x="97" y="4510"/>
                      </a:lnTo>
                      <a:lnTo>
                        <a:pt x="148" y="4426"/>
                      </a:lnTo>
                      <a:lnTo>
                        <a:pt x="197" y="4344"/>
                      </a:lnTo>
                      <a:lnTo>
                        <a:pt x="249" y="4261"/>
                      </a:lnTo>
                      <a:lnTo>
                        <a:pt x="301" y="4180"/>
                      </a:lnTo>
                      <a:lnTo>
                        <a:pt x="352" y="4100"/>
                      </a:lnTo>
                      <a:lnTo>
                        <a:pt x="405" y="4020"/>
                      </a:lnTo>
                      <a:lnTo>
                        <a:pt x="459" y="3941"/>
                      </a:lnTo>
                      <a:lnTo>
                        <a:pt x="513" y="3863"/>
                      </a:lnTo>
                      <a:lnTo>
                        <a:pt x="567" y="3786"/>
                      </a:lnTo>
                      <a:lnTo>
                        <a:pt x="623" y="3709"/>
                      </a:lnTo>
                      <a:lnTo>
                        <a:pt x="679" y="3633"/>
                      </a:lnTo>
                      <a:lnTo>
                        <a:pt x="736" y="3558"/>
                      </a:lnTo>
                      <a:lnTo>
                        <a:pt x="793" y="3484"/>
                      </a:lnTo>
                      <a:lnTo>
                        <a:pt x="851" y="3411"/>
                      </a:lnTo>
                      <a:lnTo>
                        <a:pt x="910" y="3338"/>
                      </a:lnTo>
                      <a:lnTo>
                        <a:pt x="969" y="3265"/>
                      </a:lnTo>
                      <a:lnTo>
                        <a:pt x="1029" y="3195"/>
                      </a:lnTo>
                      <a:lnTo>
                        <a:pt x="1091" y="3124"/>
                      </a:lnTo>
                      <a:lnTo>
                        <a:pt x="1152" y="3055"/>
                      </a:lnTo>
                      <a:lnTo>
                        <a:pt x="1214" y="2986"/>
                      </a:lnTo>
                      <a:lnTo>
                        <a:pt x="1276" y="2918"/>
                      </a:lnTo>
                      <a:lnTo>
                        <a:pt x="1339" y="2850"/>
                      </a:lnTo>
                      <a:lnTo>
                        <a:pt x="1404" y="2784"/>
                      </a:lnTo>
                      <a:lnTo>
                        <a:pt x="1468" y="2717"/>
                      </a:lnTo>
                      <a:lnTo>
                        <a:pt x="1534" y="2652"/>
                      </a:lnTo>
                      <a:lnTo>
                        <a:pt x="1599" y="2588"/>
                      </a:lnTo>
                      <a:lnTo>
                        <a:pt x="1665" y="2524"/>
                      </a:lnTo>
                      <a:lnTo>
                        <a:pt x="1733" y="2461"/>
                      </a:lnTo>
                      <a:lnTo>
                        <a:pt x="1800" y="2399"/>
                      </a:lnTo>
                      <a:lnTo>
                        <a:pt x="1869" y="2338"/>
                      </a:lnTo>
                      <a:lnTo>
                        <a:pt x="2037" y="2194"/>
                      </a:lnTo>
                      <a:lnTo>
                        <a:pt x="2206" y="2054"/>
                      </a:lnTo>
                      <a:lnTo>
                        <a:pt x="2378" y="1919"/>
                      </a:lnTo>
                      <a:lnTo>
                        <a:pt x="2552" y="1790"/>
                      </a:lnTo>
                      <a:lnTo>
                        <a:pt x="2730" y="1664"/>
                      </a:lnTo>
                      <a:lnTo>
                        <a:pt x="2909" y="1543"/>
                      </a:lnTo>
                      <a:lnTo>
                        <a:pt x="3091" y="1426"/>
                      </a:lnTo>
                      <a:lnTo>
                        <a:pt x="3276" y="1314"/>
                      </a:lnTo>
                      <a:lnTo>
                        <a:pt x="3463" y="1207"/>
                      </a:lnTo>
                      <a:lnTo>
                        <a:pt x="3652" y="1105"/>
                      </a:lnTo>
                      <a:lnTo>
                        <a:pt x="3844" y="1007"/>
                      </a:lnTo>
                      <a:lnTo>
                        <a:pt x="4038" y="913"/>
                      </a:lnTo>
                      <a:lnTo>
                        <a:pt x="4236" y="824"/>
                      </a:lnTo>
                      <a:lnTo>
                        <a:pt x="4435" y="739"/>
                      </a:lnTo>
                      <a:lnTo>
                        <a:pt x="4636" y="660"/>
                      </a:lnTo>
                      <a:lnTo>
                        <a:pt x="4841" y="584"/>
                      </a:lnTo>
                      <a:lnTo>
                        <a:pt x="5048" y="513"/>
                      </a:lnTo>
                      <a:lnTo>
                        <a:pt x="5258" y="447"/>
                      </a:lnTo>
                      <a:lnTo>
                        <a:pt x="5470" y="386"/>
                      </a:lnTo>
                      <a:lnTo>
                        <a:pt x="5684" y="329"/>
                      </a:lnTo>
                      <a:lnTo>
                        <a:pt x="5900" y="276"/>
                      </a:lnTo>
                      <a:lnTo>
                        <a:pt x="6119" y="228"/>
                      </a:lnTo>
                      <a:lnTo>
                        <a:pt x="6341" y="184"/>
                      </a:lnTo>
                      <a:lnTo>
                        <a:pt x="6565" y="145"/>
                      </a:lnTo>
                      <a:lnTo>
                        <a:pt x="6792" y="112"/>
                      </a:lnTo>
                      <a:lnTo>
                        <a:pt x="7021" y="82"/>
                      </a:lnTo>
                      <a:lnTo>
                        <a:pt x="7253" y="57"/>
                      </a:lnTo>
                      <a:lnTo>
                        <a:pt x="7487" y="37"/>
                      </a:lnTo>
                      <a:lnTo>
                        <a:pt x="7723" y="20"/>
                      </a:lnTo>
                      <a:lnTo>
                        <a:pt x="7962" y="9"/>
                      </a:lnTo>
                      <a:lnTo>
                        <a:pt x="8203" y="2"/>
                      </a:lnTo>
                      <a:lnTo>
                        <a:pt x="8448" y="0"/>
                      </a:lnTo>
                      <a:lnTo>
                        <a:pt x="8692" y="2"/>
                      </a:lnTo>
                      <a:lnTo>
                        <a:pt x="8933" y="9"/>
                      </a:lnTo>
                      <a:lnTo>
                        <a:pt x="9172" y="20"/>
                      </a:lnTo>
                      <a:lnTo>
                        <a:pt x="9408" y="37"/>
                      </a:lnTo>
                      <a:lnTo>
                        <a:pt x="9642" y="57"/>
                      </a:lnTo>
                      <a:lnTo>
                        <a:pt x="9874" y="82"/>
                      </a:lnTo>
                      <a:lnTo>
                        <a:pt x="10103" y="112"/>
                      </a:lnTo>
                      <a:lnTo>
                        <a:pt x="10329" y="145"/>
                      </a:lnTo>
                      <a:lnTo>
                        <a:pt x="10553" y="184"/>
                      </a:lnTo>
                      <a:lnTo>
                        <a:pt x="10775" y="228"/>
                      </a:lnTo>
                      <a:lnTo>
                        <a:pt x="10994" y="276"/>
                      </a:lnTo>
                      <a:lnTo>
                        <a:pt x="11210" y="329"/>
                      </a:lnTo>
                      <a:lnTo>
                        <a:pt x="11424" y="386"/>
                      </a:lnTo>
                      <a:lnTo>
                        <a:pt x="11635" y="447"/>
                      </a:lnTo>
                      <a:lnTo>
                        <a:pt x="11845" y="513"/>
                      </a:lnTo>
                      <a:lnTo>
                        <a:pt x="12051" y="584"/>
                      </a:lnTo>
                      <a:lnTo>
                        <a:pt x="12255" y="660"/>
                      </a:lnTo>
                      <a:lnTo>
                        <a:pt x="12457" y="739"/>
                      </a:lnTo>
                      <a:lnTo>
                        <a:pt x="12656" y="824"/>
                      </a:lnTo>
                      <a:lnTo>
                        <a:pt x="12852" y="913"/>
                      </a:lnTo>
                      <a:lnTo>
                        <a:pt x="13046" y="1007"/>
                      </a:lnTo>
                      <a:lnTo>
                        <a:pt x="13238" y="1105"/>
                      </a:lnTo>
                      <a:lnTo>
                        <a:pt x="13427" y="1207"/>
                      </a:lnTo>
                      <a:lnTo>
                        <a:pt x="13614" y="1314"/>
                      </a:lnTo>
                      <a:lnTo>
                        <a:pt x="13797" y="1426"/>
                      </a:lnTo>
                      <a:lnTo>
                        <a:pt x="13979" y="1543"/>
                      </a:lnTo>
                      <a:lnTo>
                        <a:pt x="14158" y="1664"/>
                      </a:lnTo>
                      <a:lnTo>
                        <a:pt x="14334" y="1790"/>
                      </a:lnTo>
                      <a:lnTo>
                        <a:pt x="14508" y="1919"/>
                      </a:lnTo>
                      <a:lnTo>
                        <a:pt x="14680" y="2054"/>
                      </a:lnTo>
                      <a:lnTo>
                        <a:pt x="14849" y="2194"/>
                      </a:lnTo>
                      <a:lnTo>
                        <a:pt x="15016" y="2338"/>
                      </a:lnTo>
                      <a:lnTo>
                        <a:pt x="15084" y="2399"/>
                      </a:lnTo>
                      <a:lnTo>
                        <a:pt x="15152" y="2461"/>
                      </a:lnTo>
                      <a:lnTo>
                        <a:pt x="15219" y="2524"/>
                      </a:lnTo>
                      <a:lnTo>
                        <a:pt x="15286" y="2588"/>
                      </a:lnTo>
                      <a:lnTo>
                        <a:pt x="15352" y="2652"/>
                      </a:lnTo>
                      <a:lnTo>
                        <a:pt x="15416" y="2717"/>
                      </a:lnTo>
                      <a:lnTo>
                        <a:pt x="15481" y="2784"/>
                      </a:lnTo>
                      <a:lnTo>
                        <a:pt x="15545" y="2850"/>
                      </a:lnTo>
                      <a:lnTo>
                        <a:pt x="15608" y="2918"/>
                      </a:lnTo>
                      <a:lnTo>
                        <a:pt x="15671" y="2986"/>
                      </a:lnTo>
                      <a:lnTo>
                        <a:pt x="15732" y="3055"/>
                      </a:lnTo>
                      <a:lnTo>
                        <a:pt x="15793" y="3124"/>
                      </a:lnTo>
                      <a:lnTo>
                        <a:pt x="15854" y="3195"/>
                      </a:lnTo>
                      <a:lnTo>
                        <a:pt x="15913" y="3265"/>
                      </a:lnTo>
                      <a:lnTo>
                        <a:pt x="15972" y="3338"/>
                      </a:lnTo>
                      <a:lnTo>
                        <a:pt x="16031" y="3411"/>
                      </a:lnTo>
                      <a:lnTo>
                        <a:pt x="16088" y="3484"/>
                      </a:lnTo>
                      <a:lnTo>
                        <a:pt x="16145" y="3558"/>
                      </a:lnTo>
                      <a:lnTo>
                        <a:pt x="16202" y="3633"/>
                      </a:lnTo>
                      <a:lnTo>
                        <a:pt x="16258" y="3709"/>
                      </a:lnTo>
                      <a:lnTo>
                        <a:pt x="16313" y="3786"/>
                      </a:lnTo>
                      <a:lnTo>
                        <a:pt x="16368" y="3863"/>
                      </a:lnTo>
                      <a:lnTo>
                        <a:pt x="16420" y="3941"/>
                      </a:lnTo>
                      <a:lnTo>
                        <a:pt x="16474" y="4020"/>
                      </a:lnTo>
                      <a:lnTo>
                        <a:pt x="16526" y="4100"/>
                      </a:lnTo>
                      <a:lnTo>
                        <a:pt x="16579" y="4180"/>
                      </a:lnTo>
                      <a:lnTo>
                        <a:pt x="16629" y="4261"/>
                      </a:lnTo>
                      <a:lnTo>
                        <a:pt x="16680" y="4344"/>
                      </a:lnTo>
                      <a:lnTo>
                        <a:pt x="16729" y="4426"/>
                      </a:lnTo>
                      <a:lnTo>
                        <a:pt x="16779" y="4510"/>
                      </a:lnTo>
                      <a:lnTo>
                        <a:pt x="16828" y="4595"/>
                      </a:lnTo>
                      <a:lnTo>
                        <a:pt x="16875" y="4679"/>
                      </a:lnTo>
                      <a:close/>
                      <a:moveTo>
                        <a:pt x="15271" y="4679"/>
                      </a:moveTo>
                      <a:lnTo>
                        <a:pt x="15210" y="4574"/>
                      </a:lnTo>
                      <a:lnTo>
                        <a:pt x="15147" y="4470"/>
                      </a:lnTo>
                      <a:lnTo>
                        <a:pt x="15116" y="4420"/>
                      </a:lnTo>
                      <a:lnTo>
                        <a:pt x="15084" y="4368"/>
                      </a:lnTo>
                      <a:lnTo>
                        <a:pt x="15051" y="4317"/>
                      </a:lnTo>
                      <a:lnTo>
                        <a:pt x="15018" y="4268"/>
                      </a:lnTo>
                      <a:lnTo>
                        <a:pt x="14950" y="4168"/>
                      </a:lnTo>
                      <a:lnTo>
                        <a:pt x="14882" y="4070"/>
                      </a:lnTo>
                      <a:lnTo>
                        <a:pt x="14811" y="3973"/>
                      </a:lnTo>
                      <a:lnTo>
                        <a:pt x="14738" y="3877"/>
                      </a:lnTo>
                      <a:lnTo>
                        <a:pt x="14664" y="3783"/>
                      </a:lnTo>
                      <a:lnTo>
                        <a:pt x="14588" y="3690"/>
                      </a:lnTo>
                      <a:lnTo>
                        <a:pt x="14511" y="3598"/>
                      </a:lnTo>
                      <a:lnTo>
                        <a:pt x="14433" y="3509"/>
                      </a:lnTo>
                      <a:lnTo>
                        <a:pt x="14352" y="3420"/>
                      </a:lnTo>
                      <a:lnTo>
                        <a:pt x="14271" y="3333"/>
                      </a:lnTo>
                      <a:lnTo>
                        <a:pt x="14188" y="3247"/>
                      </a:lnTo>
                      <a:lnTo>
                        <a:pt x="14103" y="3163"/>
                      </a:lnTo>
                      <a:lnTo>
                        <a:pt x="13999" y="3065"/>
                      </a:lnTo>
                      <a:lnTo>
                        <a:pt x="13892" y="2969"/>
                      </a:lnTo>
                      <a:lnTo>
                        <a:pt x="13786" y="2875"/>
                      </a:lnTo>
                      <a:lnTo>
                        <a:pt x="13677" y="2784"/>
                      </a:lnTo>
                      <a:lnTo>
                        <a:pt x="13566" y="2695"/>
                      </a:lnTo>
                      <a:lnTo>
                        <a:pt x="13455" y="2609"/>
                      </a:lnTo>
                      <a:lnTo>
                        <a:pt x="13342" y="2524"/>
                      </a:lnTo>
                      <a:lnTo>
                        <a:pt x="13228" y="2442"/>
                      </a:lnTo>
                      <a:lnTo>
                        <a:pt x="13111" y="2363"/>
                      </a:lnTo>
                      <a:lnTo>
                        <a:pt x="12994" y="2285"/>
                      </a:lnTo>
                      <a:lnTo>
                        <a:pt x="12875" y="2210"/>
                      </a:lnTo>
                      <a:lnTo>
                        <a:pt x="12754" y="2138"/>
                      </a:lnTo>
                      <a:lnTo>
                        <a:pt x="12632" y="2067"/>
                      </a:lnTo>
                      <a:lnTo>
                        <a:pt x="12509" y="1999"/>
                      </a:lnTo>
                      <a:lnTo>
                        <a:pt x="12384" y="1933"/>
                      </a:lnTo>
                      <a:lnTo>
                        <a:pt x="12258" y="1870"/>
                      </a:lnTo>
                      <a:lnTo>
                        <a:pt x="12129" y="1809"/>
                      </a:lnTo>
                      <a:lnTo>
                        <a:pt x="12000" y="1750"/>
                      </a:lnTo>
                      <a:lnTo>
                        <a:pt x="11869" y="1694"/>
                      </a:lnTo>
                      <a:lnTo>
                        <a:pt x="11737" y="1640"/>
                      </a:lnTo>
                      <a:lnTo>
                        <a:pt x="11603" y="1587"/>
                      </a:lnTo>
                      <a:lnTo>
                        <a:pt x="11468" y="1538"/>
                      </a:lnTo>
                      <a:lnTo>
                        <a:pt x="11331" y="1491"/>
                      </a:lnTo>
                      <a:lnTo>
                        <a:pt x="11192" y="1446"/>
                      </a:lnTo>
                      <a:lnTo>
                        <a:pt x="11052" y="1404"/>
                      </a:lnTo>
                      <a:lnTo>
                        <a:pt x="10911" y="1363"/>
                      </a:lnTo>
                      <a:lnTo>
                        <a:pt x="10768" y="1326"/>
                      </a:lnTo>
                      <a:lnTo>
                        <a:pt x="10624" y="1290"/>
                      </a:lnTo>
                      <a:lnTo>
                        <a:pt x="10478" y="1256"/>
                      </a:lnTo>
                      <a:lnTo>
                        <a:pt x="10331" y="1226"/>
                      </a:lnTo>
                      <a:lnTo>
                        <a:pt x="10182" y="1197"/>
                      </a:lnTo>
                      <a:lnTo>
                        <a:pt x="10031" y="1171"/>
                      </a:lnTo>
                      <a:lnTo>
                        <a:pt x="10097" y="1199"/>
                      </a:lnTo>
                      <a:lnTo>
                        <a:pt x="10162" y="1229"/>
                      </a:lnTo>
                      <a:lnTo>
                        <a:pt x="10225" y="1259"/>
                      </a:lnTo>
                      <a:lnTo>
                        <a:pt x="10288" y="1290"/>
                      </a:lnTo>
                      <a:lnTo>
                        <a:pt x="10351" y="1323"/>
                      </a:lnTo>
                      <a:lnTo>
                        <a:pt x="10412" y="1355"/>
                      </a:lnTo>
                      <a:lnTo>
                        <a:pt x="10472" y="1390"/>
                      </a:lnTo>
                      <a:lnTo>
                        <a:pt x="10532" y="1425"/>
                      </a:lnTo>
                      <a:lnTo>
                        <a:pt x="10591" y="1462"/>
                      </a:lnTo>
                      <a:lnTo>
                        <a:pt x="10649" y="1499"/>
                      </a:lnTo>
                      <a:lnTo>
                        <a:pt x="10706" y="1537"/>
                      </a:lnTo>
                      <a:lnTo>
                        <a:pt x="10763" y="1576"/>
                      </a:lnTo>
                      <a:lnTo>
                        <a:pt x="10818" y="1616"/>
                      </a:lnTo>
                      <a:lnTo>
                        <a:pt x="10874" y="1657"/>
                      </a:lnTo>
                      <a:lnTo>
                        <a:pt x="10928" y="1698"/>
                      </a:lnTo>
                      <a:lnTo>
                        <a:pt x="10980" y="1741"/>
                      </a:lnTo>
                      <a:lnTo>
                        <a:pt x="11033" y="1786"/>
                      </a:lnTo>
                      <a:lnTo>
                        <a:pt x="11085" y="1830"/>
                      </a:lnTo>
                      <a:lnTo>
                        <a:pt x="11135" y="1875"/>
                      </a:lnTo>
                      <a:lnTo>
                        <a:pt x="11186" y="1923"/>
                      </a:lnTo>
                      <a:lnTo>
                        <a:pt x="11235" y="1970"/>
                      </a:lnTo>
                      <a:lnTo>
                        <a:pt x="11283" y="2018"/>
                      </a:lnTo>
                      <a:lnTo>
                        <a:pt x="11331" y="2068"/>
                      </a:lnTo>
                      <a:lnTo>
                        <a:pt x="11378" y="2119"/>
                      </a:lnTo>
                      <a:lnTo>
                        <a:pt x="11423" y="2169"/>
                      </a:lnTo>
                      <a:lnTo>
                        <a:pt x="11469" y="2222"/>
                      </a:lnTo>
                      <a:lnTo>
                        <a:pt x="11513" y="2276"/>
                      </a:lnTo>
                      <a:lnTo>
                        <a:pt x="11557" y="2329"/>
                      </a:lnTo>
                      <a:lnTo>
                        <a:pt x="11599" y="2385"/>
                      </a:lnTo>
                      <a:lnTo>
                        <a:pt x="11642" y="2441"/>
                      </a:lnTo>
                      <a:lnTo>
                        <a:pt x="11683" y="2498"/>
                      </a:lnTo>
                      <a:lnTo>
                        <a:pt x="11723" y="2556"/>
                      </a:lnTo>
                      <a:lnTo>
                        <a:pt x="11763" y="2616"/>
                      </a:lnTo>
                      <a:lnTo>
                        <a:pt x="11802" y="2677"/>
                      </a:lnTo>
                      <a:lnTo>
                        <a:pt x="11839" y="2738"/>
                      </a:lnTo>
                      <a:lnTo>
                        <a:pt x="11876" y="2799"/>
                      </a:lnTo>
                      <a:lnTo>
                        <a:pt x="11911" y="2862"/>
                      </a:lnTo>
                      <a:lnTo>
                        <a:pt x="11943" y="2924"/>
                      </a:lnTo>
                      <a:lnTo>
                        <a:pt x="11976" y="2986"/>
                      </a:lnTo>
                      <a:lnTo>
                        <a:pt x="12007" y="3049"/>
                      </a:lnTo>
                      <a:lnTo>
                        <a:pt x="12037" y="3113"/>
                      </a:lnTo>
                      <a:lnTo>
                        <a:pt x="12066" y="3176"/>
                      </a:lnTo>
                      <a:lnTo>
                        <a:pt x="12092" y="3240"/>
                      </a:lnTo>
                      <a:lnTo>
                        <a:pt x="12118" y="3305"/>
                      </a:lnTo>
                      <a:lnTo>
                        <a:pt x="12143" y="3370"/>
                      </a:lnTo>
                      <a:lnTo>
                        <a:pt x="12167" y="3435"/>
                      </a:lnTo>
                      <a:lnTo>
                        <a:pt x="12189" y="3501"/>
                      </a:lnTo>
                      <a:lnTo>
                        <a:pt x="12209" y="3567"/>
                      </a:lnTo>
                      <a:lnTo>
                        <a:pt x="12229" y="3634"/>
                      </a:lnTo>
                      <a:lnTo>
                        <a:pt x="12247" y="3701"/>
                      </a:lnTo>
                      <a:lnTo>
                        <a:pt x="12264" y="3768"/>
                      </a:lnTo>
                      <a:lnTo>
                        <a:pt x="12280" y="3836"/>
                      </a:lnTo>
                      <a:lnTo>
                        <a:pt x="12294" y="3904"/>
                      </a:lnTo>
                      <a:lnTo>
                        <a:pt x="12308" y="3973"/>
                      </a:lnTo>
                      <a:lnTo>
                        <a:pt x="12320" y="4041"/>
                      </a:lnTo>
                      <a:lnTo>
                        <a:pt x="12330" y="4111"/>
                      </a:lnTo>
                      <a:lnTo>
                        <a:pt x="12340" y="4180"/>
                      </a:lnTo>
                      <a:lnTo>
                        <a:pt x="12348" y="4251"/>
                      </a:lnTo>
                      <a:lnTo>
                        <a:pt x="12356" y="4322"/>
                      </a:lnTo>
                      <a:lnTo>
                        <a:pt x="12361" y="4392"/>
                      </a:lnTo>
                      <a:lnTo>
                        <a:pt x="12365" y="4463"/>
                      </a:lnTo>
                      <a:lnTo>
                        <a:pt x="12368" y="4534"/>
                      </a:lnTo>
                      <a:lnTo>
                        <a:pt x="12370" y="4607"/>
                      </a:lnTo>
                      <a:lnTo>
                        <a:pt x="12370" y="4679"/>
                      </a:lnTo>
                      <a:lnTo>
                        <a:pt x="12370" y="4750"/>
                      </a:lnTo>
                      <a:lnTo>
                        <a:pt x="12368" y="4822"/>
                      </a:lnTo>
                      <a:lnTo>
                        <a:pt x="12365" y="4893"/>
                      </a:lnTo>
                      <a:lnTo>
                        <a:pt x="12361" y="4962"/>
                      </a:lnTo>
                      <a:lnTo>
                        <a:pt x="12356" y="5033"/>
                      </a:lnTo>
                      <a:lnTo>
                        <a:pt x="12348" y="5103"/>
                      </a:lnTo>
                      <a:lnTo>
                        <a:pt x="12341" y="5171"/>
                      </a:lnTo>
                      <a:lnTo>
                        <a:pt x="12331" y="5241"/>
                      </a:lnTo>
                      <a:lnTo>
                        <a:pt x="12321" y="5308"/>
                      </a:lnTo>
                      <a:lnTo>
                        <a:pt x="12309" y="5377"/>
                      </a:lnTo>
                      <a:lnTo>
                        <a:pt x="12296" y="5444"/>
                      </a:lnTo>
                      <a:lnTo>
                        <a:pt x="12282" y="5512"/>
                      </a:lnTo>
                      <a:lnTo>
                        <a:pt x="12266" y="5578"/>
                      </a:lnTo>
                      <a:lnTo>
                        <a:pt x="12249" y="5644"/>
                      </a:lnTo>
                      <a:lnTo>
                        <a:pt x="12231" y="5711"/>
                      </a:lnTo>
                      <a:lnTo>
                        <a:pt x="12212" y="5776"/>
                      </a:lnTo>
                      <a:lnTo>
                        <a:pt x="12192" y="5841"/>
                      </a:lnTo>
                      <a:lnTo>
                        <a:pt x="12170" y="5906"/>
                      </a:lnTo>
                      <a:lnTo>
                        <a:pt x="12147" y="5971"/>
                      </a:lnTo>
                      <a:lnTo>
                        <a:pt x="12124" y="6034"/>
                      </a:lnTo>
                      <a:lnTo>
                        <a:pt x="12097" y="6099"/>
                      </a:lnTo>
                      <a:lnTo>
                        <a:pt x="12071" y="6162"/>
                      </a:lnTo>
                      <a:lnTo>
                        <a:pt x="12043" y="6224"/>
                      </a:lnTo>
                      <a:lnTo>
                        <a:pt x="12014" y="6287"/>
                      </a:lnTo>
                      <a:lnTo>
                        <a:pt x="11983" y="6348"/>
                      </a:lnTo>
                      <a:lnTo>
                        <a:pt x="11952" y="6411"/>
                      </a:lnTo>
                      <a:lnTo>
                        <a:pt x="11919" y="6472"/>
                      </a:lnTo>
                      <a:lnTo>
                        <a:pt x="11885" y="6533"/>
                      </a:lnTo>
                      <a:lnTo>
                        <a:pt x="11850" y="6593"/>
                      </a:lnTo>
                      <a:lnTo>
                        <a:pt x="11814" y="6653"/>
                      </a:lnTo>
                      <a:lnTo>
                        <a:pt x="11776" y="6713"/>
                      </a:lnTo>
                      <a:lnTo>
                        <a:pt x="11737" y="6772"/>
                      </a:lnTo>
                      <a:lnTo>
                        <a:pt x="11696" y="6831"/>
                      </a:lnTo>
                      <a:lnTo>
                        <a:pt x="11655" y="6888"/>
                      </a:lnTo>
                      <a:lnTo>
                        <a:pt x="11614" y="6945"/>
                      </a:lnTo>
                      <a:lnTo>
                        <a:pt x="11572" y="7000"/>
                      </a:lnTo>
                      <a:lnTo>
                        <a:pt x="11529" y="7055"/>
                      </a:lnTo>
                      <a:lnTo>
                        <a:pt x="11484" y="7108"/>
                      </a:lnTo>
                      <a:lnTo>
                        <a:pt x="11440" y="7161"/>
                      </a:lnTo>
                      <a:lnTo>
                        <a:pt x="11395" y="7213"/>
                      </a:lnTo>
                      <a:lnTo>
                        <a:pt x="11348" y="7264"/>
                      </a:lnTo>
                      <a:lnTo>
                        <a:pt x="11301" y="7314"/>
                      </a:lnTo>
                      <a:lnTo>
                        <a:pt x="11254" y="7363"/>
                      </a:lnTo>
                      <a:lnTo>
                        <a:pt x="11204" y="7411"/>
                      </a:lnTo>
                      <a:lnTo>
                        <a:pt x="11155" y="7458"/>
                      </a:lnTo>
                      <a:lnTo>
                        <a:pt x="11105" y="7505"/>
                      </a:lnTo>
                      <a:lnTo>
                        <a:pt x="11054" y="7550"/>
                      </a:lnTo>
                      <a:lnTo>
                        <a:pt x="11003" y="7594"/>
                      </a:lnTo>
                      <a:lnTo>
                        <a:pt x="10950" y="7637"/>
                      </a:lnTo>
                      <a:lnTo>
                        <a:pt x="10896" y="7681"/>
                      </a:lnTo>
                      <a:lnTo>
                        <a:pt x="10842" y="7722"/>
                      </a:lnTo>
                      <a:lnTo>
                        <a:pt x="10787" y="7763"/>
                      </a:lnTo>
                      <a:lnTo>
                        <a:pt x="10731" y="7803"/>
                      </a:lnTo>
                      <a:lnTo>
                        <a:pt x="10676" y="7841"/>
                      </a:lnTo>
                      <a:lnTo>
                        <a:pt x="10618" y="7879"/>
                      </a:lnTo>
                      <a:lnTo>
                        <a:pt x="10560" y="7916"/>
                      </a:lnTo>
                      <a:lnTo>
                        <a:pt x="10502" y="7952"/>
                      </a:lnTo>
                      <a:lnTo>
                        <a:pt x="10441" y="7987"/>
                      </a:lnTo>
                      <a:lnTo>
                        <a:pt x="10381" y="8021"/>
                      </a:lnTo>
                      <a:lnTo>
                        <a:pt x="10320" y="8055"/>
                      </a:lnTo>
                      <a:lnTo>
                        <a:pt x="10259" y="8086"/>
                      </a:lnTo>
                      <a:lnTo>
                        <a:pt x="10196" y="8118"/>
                      </a:lnTo>
                      <a:lnTo>
                        <a:pt x="10132" y="8149"/>
                      </a:lnTo>
                      <a:lnTo>
                        <a:pt x="10069" y="8178"/>
                      </a:lnTo>
                      <a:lnTo>
                        <a:pt x="10290" y="8137"/>
                      </a:lnTo>
                      <a:lnTo>
                        <a:pt x="10506" y="8092"/>
                      </a:lnTo>
                      <a:lnTo>
                        <a:pt x="10719" y="8042"/>
                      </a:lnTo>
                      <a:lnTo>
                        <a:pt x="10929" y="7988"/>
                      </a:lnTo>
                      <a:lnTo>
                        <a:pt x="11134" y="7930"/>
                      </a:lnTo>
                      <a:lnTo>
                        <a:pt x="11336" y="7868"/>
                      </a:lnTo>
                      <a:lnTo>
                        <a:pt x="11534" y="7801"/>
                      </a:lnTo>
                      <a:lnTo>
                        <a:pt x="11728" y="7729"/>
                      </a:lnTo>
                      <a:lnTo>
                        <a:pt x="11919" y="7653"/>
                      </a:lnTo>
                      <a:lnTo>
                        <a:pt x="12106" y="7573"/>
                      </a:lnTo>
                      <a:lnTo>
                        <a:pt x="12289" y="7488"/>
                      </a:lnTo>
                      <a:lnTo>
                        <a:pt x="12469" y="7398"/>
                      </a:lnTo>
                      <a:lnTo>
                        <a:pt x="12645" y="7304"/>
                      </a:lnTo>
                      <a:lnTo>
                        <a:pt x="12817" y="7206"/>
                      </a:lnTo>
                      <a:lnTo>
                        <a:pt x="12984" y="7104"/>
                      </a:lnTo>
                      <a:lnTo>
                        <a:pt x="13149" y="6997"/>
                      </a:lnTo>
                      <a:lnTo>
                        <a:pt x="13310" y="6886"/>
                      </a:lnTo>
                      <a:lnTo>
                        <a:pt x="13467" y="6770"/>
                      </a:lnTo>
                      <a:lnTo>
                        <a:pt x="13620" y="6649"/>
                      </a:lnTo>
                      <a:lnTo>
                        <a:pt x="13770" y="6524"/>
                      </a:lnTo>
                      <a:lnTo>
                        <a:pt x="13916" y="6395"/>
                      </a:lnTo>
                      <a:lnTo>
                        <a:pt x="14057" y="6261"/>
                      </a:lnTo>
                      <a:lnTo>
                        <a:pt x="14195" y="6123"/>
                      </a:lnTo>
                      <a:lnTo>
                        <a:pt x="14330" y="5981"/>
                      </a:lnTo>
                      <a:lnTo>
                        <a:pt x="14461" y="5833"/>
                      </a:lnTo>
                      <a:lnTo>
                        <a:pt x="14587" y="5682"/>
                      </a:lnTo>
                      <a:lnTo>
                        <a:pt x="14711" y="5526"/>
                      </a:lnTo>
                      <a:lnTo>
                        <a:pt x="14830" y="5366"/>
                      </a:lnTo>
                      <a:lnTo>
                        <a:pt x="14946" y="5201"/>
                      </a:lnTo>
                      <a:lnTo>
                        <a:pt x="15058" y="5031"/>
                      </a:lnTo>
                      <a:lnTo>
                        <a:pt x="15166" y="4858"/>
                      </a:lnTo>
                      <a:lnTo>
                        <a:pt x="15271" y="4679"/>
                      </a:lnTo>
                      <a:close/>
                      <a:moveTo>
                        <a:pt x="11555" y="4679"/>
                      </a:moveTo>
                      <a:lnTo>
                        <a:pt x="11554" y="4601"/>
                      </a:lnTo>
                      <a:lnTo>
                        <a:pt x="11552" y="4524"/>
                      </a:lnTo>
                      <a:lnTo>
                        <a:pt x="11548" y="4447"/>
                      </a:lnTo>
                      <a:lnTo>
                        <a:pt x="11541" y="4370"/>
                      </a:lnTo>
                      <a:lnTo>
                        <a:pt x="11533" y="4295"/>
                      </a:lnTo>
                      <a:lnTo>
                        <a:pt x="11524" y="4220"/>
                      </a:lnTo>
                      <a:lnTo>
                        <a:pt x="11512" y="4147"/>
                      </a:lnTo>
                      <a:lnTo>
                        <a:pt x="11498" y="4073"/>
                      </a:lnTo>
                      <a:lnTo>
                        <a:pt x="11482" y="4000"/>
                      </a:lnTo>
                      <a:lnTo>
                        <a:pt x="11466" y="3928"/>
                      </a:lnTo>
                      <a:lnTo>
                        <a:pt x="11448" y="3858"/>
                      </a:lnTo>
                      <a:lnTo>
                        <a:pt x="11426" y="3787"/>
                      </a:lnTo>
                      <a:lnTo>
                        <a:pt x="11404" y="3718"/>
                      </a:lnTo>
                      <a:lnTo>
                        <a:pt x="11380" y="3648"/>
                      </a:lnTo>
                      <a:lnTo>
                        <a:pt x="11354" y="3579"/>
                      </a:lnTo>
                      <a:lnTo>
                        <a:pt x="11326" y="3512"/>
                      </a:lnTo>
                      <a:lnTo>
                        <a:pt x="11297" y="3445"/>
                      </a:lnTo>
                      <a:lnTo>
                        <a:pt x="11265" y="3379"/>
                      </a:lnTo>
                      <a:lnTo>
                        <a:pt x="11232" y="3313"/>
                      </a:lnTo>
                      <a:lnTo>
                        <a:pt x="11198" y="3249"/>
                      </a:lnTo>
                      <a:lnTo>
                        <a:pt x="11161" y="3184"/>
                      </a:lnTo>
                      <a:lnTo>
                        <a:pt x="11123" y="3121"/>
                      </a:lnTo>
                      <a:lnTo>
                        <a:pt x="11082" y="3058"/>
                      </a:lnTo>
                      <a:lnTo>
                        <a:pt x="11040" y="2997"/>
                      </a:lnTo>
                      <a:lnTo>
                        <a:pt x="10996" y="2935"/>
                      </a:lnTo>
                      <a:lnTo>
                        <a:pt x="10951" y="2874"/>
                      </a:lnTo>
                      <a:lnTo>
                        <a:pt x="10903" y="2814"/>
                      </a:lnTo>
                      <a:lnTo>
                        <a:pt x="10854" y="2755"/>
                      </a:lnTo>
                      <a:lnTo>
                        <a:pt x="10803" y="2697"/>
                      </a:lnTo>
                      <a:lnTo>
                        <a:pt x="10750" y="2639"/>
                      </a:lnTo>
                      <a:lnTo>
                        <a:pt x="10696" y="2582"/>
                      </a:lnTo>
                      <a:lnTo>
                        <a:pt x="10640" y="2525"/>
                      </a:lnTo>
                      <a:lnTo>
                        <a:pt x="10582" y="2471"/>
                      </a:lnTo>
                      <a:lnTo>
                        <a:pt x="10524" y="2417"/>
                      </a:lnTo>
                      <a:lnTo>
                        <a:pt x="10465" y="2365"/>
                      </a:lnTo>
                      <a:lnTo>
                        <a:pt x="10406" y="2316"/>
                      </a:lnTo>
                      <a:lnTo>
                        <a:pt x="10345" y="2268"/>
                      </a:lnTo>
                      <a:lnTo>
                        <a:pt x="10284" y="2222"/>
                      </a:lnTo>
                      <a:lnTo>
                        <a:pt x="10222" y="2177"/>
                      </a:lnTo>
                      <a:lnTo>
                        <a:pt x="10160" y="2134"/>
                      </a:lnTo>
                      <a:lnTo>
                        <a:pt x="10097" y="2093"/>
                      </a:lnTo>
                      <a:lnTo>
                        <a:pt x="10032" y="2053"/>
                      </a:lnTo>
                      <a:lnTo>
                        <a:pt x="9968" y="2016"/>
                      </a:lnTo>
                      <a:lnTo>
                        <a:pt x="9902" y="1981"/>
                      </a:lnTo>
                      <a:lnTo>
                        <a:pt x="9836" y="1946"/>
                      </a:lnTo>
                      <a:lnTo>
                        <a:pt x="9769" y="1913"/>
                      </a:lnTo>
                      <a:lnTo>
                        <a:pt x="9701" y="1882"/>
                      </a:lnTo>
                      <a:lnTo>
                        <a:pt x="9632" y="1854"/>
                      </a:lnTo>
                      <a:lnTo>
                        <a:pt x="9564" y="1827"/>
                      </a:lnTo>
                      <a:lnTo>
                        <a:pt x="9493" y="1801"/>
                      </a:lnTo>
                      <a:lnTo>
                        <a:pt x="9423" y="1778"/>
                      </a:lnTo>
                      <a:lnTo>
                        <a:pt x="9352" y="1756"/>
                      </a:lnTo>
                      <a:lnTo>
                        <a:pt x="9279" y="1736"/>
                      </a:lnTo>
                      <a:lnTo>
                        <a:pt x="9206" y="1718"/>
                      </a:lnTo>
                      <a:lnTo>
                        <a:pt x="9133" y="1701"/>
                      </a:lnTo>
                      <a:lnTo>
                        <a:pt x="9059" y="1686"/>
                      </a:lnTo>
                      <a:lnTo>
                        <a:pt x="8984" y="1673"/>
                      </a:lnTo>
                      <a:lnTo>
                        <a:pt x="8908" y="1661"/>
                      </a:lnTo>
                      <a:lnTo>
                        <a:pt x="8831" y="1652"/>
                      </a:lnTo>
                      <a:lnTo>
                        <a:pt x="8754" y="1644"/>
                      </a:lnTo>
                      <a:lnTo>
                        <a:pt x="8676" y="1638"/>
                      </a:lnTo>
                      <a:lnTo>
                        <a:pt x="8597" y="1634"/>
                      </a:lnTo>
                      <a:lnTo>
                        <a:pt x="8518" y="1631"/>
                      </a:lnTo>
                      <a:lnTo>
                        <a:pt x="8438" y="1631"/>
                      </a:lnTo>
                      <a:lnTo>
                        <a:pt x="8395" y="1631"/>
                      </a:lnTo>
                      <a:lnTo>
                        <a:pt x="8353" y="1632"/>
                      </a:lnTo>
                      <a:lnTo>
                        <a:pt x="8311" y="1633"/>
                      </a:lnTo>
                      <a:lnTo>
                        <a:pt x="8269" y="1635"/>
                      </a:lnTo>
                      <a:lnTo>
                        <a:pt x="8227" y="1637"/>
                      </a:lnTo>
                      <a:lnTo>
                        <a:pt x="8185" y="1640"/>
                      </a:lnTo>
                      <a:lnTo>
                        <a:pt x="8143" y="1643"/>
                      </a:lnTo>
                      <a:lnTo>
                        <a:pt x="8102" y="1647"/>
                      </a:lnTo>
                      <a:lnTo>
                        <a:pt x="8061" y="1653"/>
                      </a:lnTo>
                      <a:lnTo>
                        <a:pt x="8020" y="1657"/>
                      </a:lnTo>
                      <a:lnTo>
                        <a:pt x="7979" y="1663"/>
                      </a:lnTo>
                      <a:lnTo>
                        <a:pt x="7938" y="1670"/>
                      </a:lnTo>
                      <a:lnTo>
                        <a:pt x="7896" y="1676"/>
                      </a:lnTo>
                      <a:lnTo>
                        <a:pt x="7856" y="1683"/>
                      </a:lnTo>
                      <a:lnTo>
                        <a:pt x="7816" y="1692"/>
                      </a:lnTo>
                      <a:lnTo>
                        <a:pt x="7775" y="1700"/>
                      </a:lnTo>
                      <a:lnTo>
                        <a:pt x="7735" y="1709"/>
                      </a:lnTo>
                      <a:lnTo>
                        <a:pt x="7695" y="1718"/>
                      </a:lnTo>
                      <a:lnTo>
                        <a:pt x="7655" y="1729"/>
                      </a:lnTo>
                      <a:lnTo>
                        <a:pt x="7616" y="1738"/>
                      </a:lnTo>
                      <a:lnTo>
                        <a:pt x="7537" y="1761"/>
                      </a:lnTo>
                      <a:lnTo>
                        <a:pt x="7458" y="1786"/>
                      </a:lnTo>
                      <a:lnTo>
                        <a:pt x="7380" y="1813"/>
                      </a:lnTo>
                      <a:lnTo>
                        <a:pt x="7302" y="1841"/>
                      </a:lnTo>
                      <a:lnTo>
                        <a:pt x="7226" y="1872"/>
                      </a:lnTo>
                      <a:lnTo>
                        <a:pt x="7149" y="1906"/>
                      </a:lnTo>
                      <a:lnTo>
                        <a:pt x="6826" y="1171"/>
                      </a:lnTo>
                      <a:lnTo>
                        <a:pt x="6606" y="1211"/>
                      </a:lnTo>
                      <a:lnTo>
                        <a:pt x="6388" y="1255"/>
                      </a:lnTo>
                      <a:lnTo>
                        <a:pt x="6174" y="1305"/>
                      </a:lnTo>
                      <a:lnTo>
                        <a:pt x="5964" y="1359"/>
                      </a:lnTo>
                      <a:lnTo>
                        <a:pt x="5758" y="1417"/>
                      </a:lnTo>
                      <a:lnTo>
                        <a:pt x="5555" y="1480"/>
                      </a:lnTo>
                      <a:lnTo>
                        <a:pt x="5357" y="1546"/>
                      </a:lnTo>
                      <a:lnTo>
                        <a:pt x="5162" y="1618"/>
                      </a:lnTo>
                      <a:lnTo>
                        <a:pt x="4970" y="1694"/>
                      </a:lnTo>
                      <a:lnTo>
                        <a:pt x="4783" y="1775"/>
                      </a:lnTo>
                      <a:lnTo>
                        <a:pt x="4598" y="1859"/>
                      </a:lnTo>
                      <a:lnTo>
                        <a:pt x="4419" y="1949"/>
                      </a:lnTo>
                      <a:lnTo>
                        <a:pt x="4242" y="2043"/>
                      </a:lnTo>
                      <a:lnTo>
                        <a:pt x="4070" y="2141"/>
                      </a:lnTo>
                      <a:lnTo>
                        <a:pt x="3901" y="2244"/>
                      </a:lnTo>
                      <a:lnTo>
                        <a:pt x="3736" y="2352"/>
                      </a:lnTo>
                      <a:lnTo>
                        <a:pt x="3574" y="2463"/>
                      </a:lnTo>
                      <a:lnTo>
                        <a:pt x="3417" y="2579"/>
                      </a:lnTo>
                      <a:lnTo>
                        <a:pt x="3263" y="2700"/>
                      </a:lnTo>
                      <a:lnTo>
                        <a:pt x="3113" y="2826"/>
                      </a:lnTo>
                      <a:lnTo>
                        <a:pt x="2967" y="2955"/>
                      </a:lnTo>
                      <a:lnTo>
                        <a:pt x="2824" y="3089"/>
                      </a:lnTo>
                      <a:lnTo>
                        <a:pt x="2685" y="3228"/>
                      </a:lnTo>
                      <a:lnTo>
                        <a:pt x="2550" y="3372"/>
                      </a:lnTo>
                      <a:lnTo>
                        <a:pt x="2418" y="3519"/>
                      </a:lnTo>
                      <a:lnTo>
                        <a:pt x="2291" y="3671"/>
                      </a:lnTo>
                      <a:lnTo>
                        <a:pt x="2167" y="3828"/>
                      </a:lnTo>
                      <a:lnTo>
                        <a:pt x="2047" y="3989"/>
                      </a:lnTo>
                      <a:lnTo>
                        <a:pt x="1931" y="4155"/>
                      </a:lnTo>
                      <a:lnTo>
                        <a:pt x="1818" y="4326"/>
                      </a:lnTo>
                      <a:lnTo>
                        <a:pt x="1710" y="4500"/>
                      </a:lnTo>
                      <a:lnTo>
                        <a:pt x="1604" y="4679"/>
                      </a:lnTo>
                      <a:lnTo>
                        <a:pt x="1665" y="4784"/>
                      </a:lnTo>
                      <a:lnTo>
                        <a:pt x="1728" y="4888"/>
                      </a:lnTo>
                      <a:lnTo>
                        <a:pt x="1792" y="4990"/>
                      </a:lnTo>
                      <a:lnTo>
                        <a:pt x="1858" y="5090"/>
                      </a:lnTo>
                      <a:lnTo>
                        <a:pt x="1925" y="5189"/>
                      </a:lnTo>
                      <a:lnTo>
                        <a:pt x="1993" y="5287"/>
                      </a:lnTo>
                      <a:lnTo>
                        <a:pt x="2064" y="5383"/>
                      </a:lnTo>
                      <a:lnTo>
                        <a:pt x="2136" y="5477"/>
                      </a:lnTo>
                      <a:lnTo>
                        <a:pt x="2173" y="5524"/>
                      </a:lnTo>
                      <a:lnTo>
                        <a:pt x="2210" y="5571"/>
                      </a:lnTo>
                      <a:lnTo>
                        <a:pt x="2246" y="5616"/>
                      </a:lnTo>
                      <a:lnTo>
                        <a:pt x="2283" y="5662"/>
                      </a:lnTo>
                      <a:lnTo>
                        <a:pt x="2322" y="5708"/>
                      </a:lnTo>
                      <a:lnTo>
                        <a:pt x="2360" y="5752"/>
                      </a:lnTo>
                      <a:lnTo>
                        <a:pt x="2399" y="5797"/>
                      </a:lnTo>
                      <a:lnTo>
                        <a:pt x="2438" y="5841"/>
                      </a:lnTo>
                      <a:lnTo>
                        <a:pt x="2477" y="5885"/>
                      </a:lnTo>
                      <a:lnTo>
                        <a:pt x="2518" y="5929"/>
                      </a:lnTo>
                      <a:lnTo>
                        <a:pt x="2558" y="5972"/>
                      </a:lnTo>
                      <a:lnTo>
                        <a:pt x="2599" y="6014"/>
                      </a:lnTo>
                      <a:lnTo>
                        <a:pt x="2640" y="6056"/>
                      </a:lnTo>
                      <a:lnTo>
                        <a:pt x="2681" y="6099"/>
                      </a:lnTo>
                      <a:lnTo>
                        <a:pt x="2723" y="6141"/>
                      </a:lnTo>
                      <a:lnTo>
                        <a:pt x="2765" y="6182"/>
                      </a:lnTo>
                      <a:lnTo>
                        <a:pt x="2869" y="6280"/>
                      </a:lnTo>
                      <a:lnTo>
                        <a:pt x="2973" y="6375"/>
                      </a:lnTo>
                      <a:lnTo>
                        <a:pt x="3080" y="6468"/>
                      </a:lnTo>
                      <a:lnTo>
                        <a:pt x="3187" y="6559"/>
                      </a:lnTo>
                      <a:lnTo>
                        <a:pt x="3297" y="6648"/>
                      </a:lnTo>
                      <a:lnTo>
                        <a:pt x="3407" y="6733"/>
                      </a:lnTo>
                      <a:lnTo>
                        <a:pt x="3519" y="6817"/>
                      </a:lnTo>
                      <a:lnTo>
                        <a:pt x="3632" y="6899"/>
                      </a:lnTo>
                      <a:lnTo>
                        <a:pt x="3747" y="6979"/>
                      </a:lnTo>
                      <a:lnTo>
                        <a:pt x="3864" y="7056"/>
                      </a:lnTo>
                      <a:lnTo>
                        <a:pt x="3981" y="7130"/>
                      </a:lnTo>
                      <a:lnTo>
                        <a:pt x="4102" y="7203"/>
                      </a:lnTo>
                      <a:lnTo>
                        <a:pt x="4222" y="7273"/>
                      </a:lnTo>
                      <a:lnTo>
                        <a:pt x="4344" y="7341"/>
                      </a:lnTo>
                      <a:lnTo>
                        <a:pt x="4468" y="7407"/>
                      </a:lnTo>
                      <a:lnTo>
                        <a:pt x="4593" y="7471"/>
                      </a:lnTo>
                      <a:lnTo>
                        <a:pt x="4720" y="7532"/>
                      </a:lnTo>
                      <a:lnTo>
                        <a:pt x="4848" y="7591"/>
                      </a:lnTo>
                      <a:lnTo>
                        <a:pt x="4978" y="7647"/>
                      </a:lnTo>
                      <a:lnTo>
                        <a:pt x="5109" y="7702"/>
                      </a:lnTo>
                      <a:lnTo>
                        <a:pt x="5242" y="7753"/>
                      </a:lnTo>
                      <a:lnTo>
                        <a:pt x="5376" y="7804"/>
                      </a:lnTo>
                      <a:lnTo>
                        <a:pt x="5511" y="7851"/>
                      </a:lnTo>
                      <a:lnTo>
                        <a:pt x="5648" y="7897"/>
                      </a:lnTo>
                      <a:lnTo>
                        <a:pt x="5786" y="7940"/>
                      </a:lnTo>
                      <a:lnTo>
                        <a:pt x="5926" y="7980"/>
                      </a:lnTo>
                      <a:lnTo>
                        <a:pt x="6068" y="8019"/>
                      </a:lnTo>
                      <a:lnTo>
                        <a:pt x="6210" y="8055"/>
                      </a:lnTo>
                      <a:lnTo>
                        <a:pt x="6354" y="8090"/>
                      </a:lnTo>
                      <a:lnTo>
                        <a:pt x="6500" y="8121"/>
                      </a:lnTo>
                      <a:lnTo>
                        <a:pt x="6648" y="8151"/>
                      </a:lnTo>
                      <a:lnTo>
                        <a:pt x="6796" y="8178"/>
                      </a:lnTo>
                      <a:lnTo>
                        <a:pt x="6732" y="8149"/>
                      </a:lnTo>
                      <a:lnTo>
                        <a:pt x="6669" y="8118"/>
                      </a:lnTo>
                      <a:lnTo>
                        <a:pt x="6607" y="8086"/>
                      </a:lnTo>
                      <a:lnTo>
                        <a:pt x="6544" y="8055"/>
                      </a:lnTo>
                      <a:lnTo>
                        <a:pt x="6483" y="8021"/>
                      </a:lnTo>
                      <a:lnTo>
                        <a:pt x="6423" y="7987"/>
                      </a:lnTo>
                      <a:lnTo>
                        <a:pt x="6364" y="7952"/>
                      </a:lnTo>
                      <a:lnTo>
                        <a:pt x="6305" y="7916"/>
                      </a:lnTo>
                      <a:lnTo>
                        <a:pt x="6248" y="7879"/>
                      </a:lnTo>
                      <a:lnTo>
                        <a:pt x="6191" y="7841"/>
                      </a:lnTo>
                      <a:lnTo>
                        <a:pt x="6134" y="7803"/>
                      </a:lnTo>
                      <a:lnTo>
                        <a:pt x="6079" y="7763"/>
                      </a:lnTo>
                      <a:lnTo>
                        <a:pt x="6024" y="7722"/>
                      </a:lnTo>
                      <a:lnTo>
                        <a:pt x="5971" y="7681"/>
                      </a:lnTo>
                      <a:lnTo>
                        <a:pt x="5917" y="7637"/>
                      </a:lnTo>
                      <a:lnTo>
                        <a:pt x="5865" y="7594"/>
                      </a:lnTo>
                      <a:lnTo>
                        <a:pt x="5813" y="7550"/>
                      </a:lnTo>
                      <a:lnTo>
                        <a:pt x="5763" y="7505"/>
                      </a:lnTo>
                      <a:lnTo>
                        <a:pt x="5712" y="7458"/>
                      </a:lnTo>
                      <a:lnTo>
                        <a:pt x="5664" y="7411"/>
                      </a:lnTo>
                      <a:lnTo>
                        <a:pt x="5615" y="7363"/>
                      </a:lnTo>
                      <a:lnTo>
                        <a:pt x="5568" y="7314"/>
                      </a:lnTo>
                      <a:lnTo>
                        <a:pt x="5521" y="7264"/>
                      </a:lnTo>
                      <a:lnTo>
                        <a:pt x="5475" y="7213"/>
                      </a:lnTo>
                      <a:lnTo>
                        <a:pt x="5430" y="7161"/>
                      </a:lnTo>
                      <a:lnTo>
                        <a:pt x="5385" y="7108"/>
                      </a:lnTo>
                      <a:lnTo>
                        <a:pt x="5341" y="7055"/>
                      </a:lnTo>
                      <a:lnTo>
                        <a:pt x="5299" y="7000"/>
                      </a:lnTo>
                      <a:lnTo>
                        <a:pt x="5257" y="6945"/>
                      </a:lnTo>
                      <a:lnTo>
                        <a:pt x="5215" y="6888"/>
                      </a:lnTo>
                      <a:lnTo>
                        <a:pt x="5174" y="6831"/>
                      </a:lnTo>
                      <a:lnTo>
                        <a:pt x="5135" y="6772"/>
                      </a:lnTo>
                      <a:lnTo>
                        <a:pt x="5096" y="6713"/>
                      </a:lnTo>
                      <a:lnTo>
                        <a:pt x="5058" y="6653"/>
                      </a:lnTo>
                      <a:lnTo>
                        <a:pt x="5022" y="6593"/>
                      </a:lnTo>
                      <a:lnTo>
                        <a:pt x="4988" y="6533"/>
                      </a:lnTo>
                      <a:lnTo>
                        <a:pt x="4954" y="6472"/>
                      </a:lnTo>
                      <a:lnTo>
                        <a:pt x="4921" y="6411"/>
                      </a:lnTo>
                      <a:lnTo>
                        <a:pt x="4890" y="6348"/>
                      </a:lnTo>
                      <a:lnTo>
                        <a:pt x="4859" y="6287"/>
                      </a:lnTo>
                      <a:lnTo>
                        <a:pt x="4830" y="6224"/>
                      </a:lnTo>
                      <a:lnTo>
                        <a:pt x="4803" y="6162"/>
                      </a:lnTo>
                      <a:lnTo>
                        <a:pt x="4777" y="6099"/>
                      </a:lnTo>
                      <a:lnTo>
                        <a:pt x="4751" y="6034"/>
                      </a:lnTo>
                      <a:lnTo>
                        <a:pt x="4727" y="5971"/>
                      </a:lnTo>
                      <a:lnTo>
                        <a:pt x="4704" y="5906"/>
                      </a:lnTo>
                      <a:lnTo>
                        <a:pt x="4683" y="5841"/>
                      </a:lnTo>
                      <a:lnTo>
                        <a:pt x="4662" y="5776"/>
                      </a:lnTo>
                      <a:lnTo>
                        <a:pt x="4643" y="5711"/>
                      </a:lnTo>
                      <a:lnTo>
                        <a:pt x="4625" y="5644"/>
                      </a:lnTo>
                      <a:lnTo>
                        <a:pt x="4609" y="5578"/>
                      </a:lnTo>
                      <a:lnTo>
                        <a:pt x="4593" y="5512"/>
                      </a:lnTo>
                      <a:lnTo>
                        <a:pt x="4578" y="5444"/>
                      </a:lnTo>
                      <a:lnTo>
                        <a:pt x="4566" y="5377"/>
                      </a:lnTo>
                      <a:lnTo>
                        <a:pt x="4554" y="5308"/>
                      </a:lnTo>
                      <a:lnTo>
                        <a:pt x="4544" y="5241"/>
                      </a:lnTo>
                      <a:lnTo>
                        <a:pt x="4534" y="5171"/>
                      </a:lnTo>
                      <a:lnTo>
                        <a:pt x="4527" y="5103"/>
                      </a:lnTo>
                      <a:lnTo>
                        <a:pt x="4519" y="5033"/>
                      </a:lnTo>
                      <a:lnTo>
                        <a:pt x="4514" y="4962"/>
                      </a:lnTo>
                      <a:lnTo>
                        <a:pt x="4510" y="4893"/>
                      </a:lnTo>
                      <a:lnTo>
                        <a:pt x="4507" y="4822"/>
                      </a:lnTo>
                      <a:lnTo>
                        <a:pt x="4505" y="4750"/>
                      </a:lnTo>
                      <a:lnTo>
                        <a:pt x="4505" y="4679"/>
                      </a:lnTo>
                      <a:lnTo>
                        <a:pt x="4505" y="4592"/>
                      </a:lnTo>
                      <a:lnTo>
                        <a:pt x="4508" y="4505"/>
                      </a:lnTo>
                      <a:lnTo>
                        <a:pt x="4513" y="4418"/>
                      </a:lnTo>
                      <a:lnTo>
                        <a:pt x="4519" y="4332"/>
                      </a:lnTo>
                      <a:lnTo>
                        <a:pt x="4529" y="4246"/>
                      </a:lnTo>
                      <a:lnTo>
                        <a:pt x="4539" y="4160"/>
                      </a:lnTo>
                      <a:lnTo>
                        <a:pt x="4552" y="4075"/>
                      </a:lnTo>
                      <a:lnTo>
                        <a:pt x="4566" y="3989"/>
                      </a:lnTo>
                      <a:lnTo>
                        <a:pt x="4583" y="3905"/>
                      </a:lnTo>
                      <a:lnTo>
                        <a:pt x="4601" y="3821"/>
                      </a:lnTo>
                      <a:lnTo>
                        <a:pt x="4621" y="3737"/>
                      </a:lnTo>
                      <a:lnTo>
                        <a:pt x="4643" y="3653"/>
                      </a:lnTo>
                      <a:lnTo>
                        <a:pt x="4667" y="3569"/>
                      </a:lnTo>
                      <a:lnTo>
                        <a:pt x="4692" y="3486"/>
                      </a:lnTo>
                      <a:lnTo>
                        <a:pt x="4720" y="3403"/>
                      </a:lnTo>
                      <a:lnTo>
                        <a:pt x="4749" y="3320"/>
                      </a:lnTo>
                      <a:lnTo>
                        <a:pt x="5538" y="3566"/>
                      </a:lnTo>
                      <a:lnTo>
                        <a:pt x="5512" y="3633"/>
                      </a:lnTo>
                      <a:lnTo>
                        <a:pt x="5486" y="3702"/>
                      </a:lnTo>
                      <a:lnTo>
                        <a:pt x="5464" y="3770"/>
                      </a:lnTo>
                      <a:lnTo>
                        <a:pt x="5443" y="3839"/>
                      </a:lnTo>
                      <a:lnTo>
                        <a:pt x="5423" y="3907"/>
                      </a:lnTo>
                      <a:lnTo>
                        <a:pt x="5405" y="3977"/>
                      </a:lnTo>
                      <a:lnTo>
                        <a:pt x="5389" y="4045"/>
                      </a:lnTo>
                      <a:lnTo>
                        <a:pt x="5375" y="4115"/>
                      </a:lnTo>
                      <a:lnTo>
                        <a:pt x="5362" y="4184"/>
                      </a:lnTo>
                      <a:lnTo>
                        <a:pt x="5350" y="4254"/>
                      </a:lnTo>
                      <a:lnTo>
                        <a:pt x="5341" y="4325"/>
                      </a:lnTo>
                      <a:lnTo>
                        <a:pt x="5334" y="4395"/>
                      </a:lnTo>
                      <a:lnTo>
                        <a:pt x="5327" y="4466"/>
                      </a:lnTo>
                      <a:lnTo>
                        <a:pt x="5323" y="4537"/>
                      </a:lnTo>
                      <a:lnTo>
                        <a:pt x="5321" y="4608"/>
                      </a:lnTo>
                      <a:lnTo>
                        <a:pt x="5320" y="4679"/>
                      </a:lnTo>
                      <a:lnTo>
                        <a:pt x="5321" y="4758"/>
                      </a:lnTo>
                      <a:lnTo>
                        <a:pt x="5323" y="4836"/>
                      </a:lnTo>
                      <a:lnTo>
                        <a:pt x="5327" y="4913"/>
                      </a:lnTo>
                      <a:lnTo>
                        <a:pt x="5334" y="4990"/>
                      </a:lnTo>
                      <a:lnTo>
                        <a:pt x="5342" y="5065"/>
                      </a:lnTo>
                      <a:lnTo>
                        <a:pt x="5351" y="5140"/>
                      </a:lnTo>
                      <a:lnTo>
                        <a:pt x="5363" y="5214"/>
                      </a:lnTo>
                      <a:lnTo>
                        <a:pt x="5377" y="5288"/>
                      </a:lnTo>
                      <a:lnTo>
                        <a:pt x="5392" y="5361"/>
                      </a:lnTo>
                      <a:lnTo>
                        <a:pt x="5409" y="5432"/>
                      </a:lnTo>
                      <a:lnTo>
                        <a:pt x="5427" y="5504"/>
                      </a:lnTo>
                      <a:lnTo>
                        <a:pt x="5449" y="5575"/>
                      </a:lnTo>
                      <a:lnTo>
                        <a:pt x="5471" y="5645"/>
                      </a:lnTo>
                      <a:lnTo>
                        <a:pt x="5495" y="5714"/>
                      </a:lnTo>
                      <a:lnTo>
                        <a:pt x="5521" y="5782"/>
                      </a:lnTo>
                      <a:lnTo>
                        <a:pt x="5549" y="5851"/>
                      </a:lnTo>
                      <a:lnTo>
                        <a:pt x="5578" y="5917"/>
                      </a:lnTo>
                      <a:lnTo>
                        <a:pt x="5610" y="5984"/>
                      </a:lnTo>
                      <a:lnTo>
                        <a:pt x="5643" y="6050"/>
                      </a:lnTo>
                      <a:lnTo>
                        <a:pt x="5677" y="6114"/>
                      </a:lnTo>
                      <a:lnTo>
                        <a:pt x="5714" y="6179"/>
                      </a:lnTo>
                      <a:lnTo>
                        <a:pt x="5752" y="6242"/>
                      </a:lnTo>
                      <a:lnTo>
                        <a:pt x="5792" y="6305"/>
                      </a:lnTo>
                      <a:lnTo>
                        <a:pt x="5835" y="6367"/>
                      </a:lnTo>
                      <a:lnTo>
                        <a:pt x="5879" y="6429"/>
                      </a:lnTo>
                      <a:lnTo>
                        <a:pt x="5924" y="6489"/>
                      </a:lnTo>
                      <a:lnTo>
                        <a:pt x="5972" y="6549"/>
                      </a:lnTo>
                      <a:lnTo>
                        <a:pt x="6021" y="6608"/>
                      </a:lnTo>
                      <a:lnTo>
                        <a:pt x="6072" y="6666"/>
                      </a:lnTo>
                      <a:lnTo>
                        <a:pt x="6125" y="6724"/>
                      </a:lnTo>
                      <a:lnTo>
                        <a:pt x="6179" y="6779"/>
                      </a:lnTo>
                      <a:lnTo>
                        <a:pt x="6235" y="6836"/>
                      </a:lnTo>
                      <a:lnTo>
                        <a:pt x="6293" y="6890"/>
                      </a:lnTo>
                      <a:lnTo>
                        <a:pt x="6351" y="6943"/>
                      </a:lnTo>
                      <a:lnTo>
                        <a:pt x="6410" y="6995"/>
                      </a:lnTo>
                      <a:lnTo>
                        <a:pt x="6469" y="7044"/>
                      </a:lnTo>
                      <a:lnTo>
                        <a:pt x="6530" y="7091"/>
                      </a:lnTo>
                      <a:lnTo>
                        <a:pt x="6591" y="7137"/>
                      </a:lnTo>
                      <a:lnTo>
                        <a:pt x="6653" y="7181"/>
                      </a:lnTo>
                      <a:lnTo>
                        <a:pt x="6715" y="7224"/>
                      </a:lnTo>
                      <a:lnTo>
                        <a:pt x="6778" y="7264"/>
                      </a:lnTo>
                      <a:lnTo>
                        <a:pt x="6843" y="7303"/>
                      </a:lnTo>
                      <a:lnTo>
                        <a:pt x="6907" y="7341"/>
                      </a:lnTo>
                      <a:lnTo>
                        <a:pt x="6973" y="7377"/>
                      </a:lnTo>
                      <a:lnTo>
                        <a:pt x="7039" y="7411"/>
                      </a:lnTo>
                      <a:lnTo>
                        <a:pt x="7106" y="7442"/>
                      </a:lnTo>
                      <a:lnTo>
                        <a:pt x="7174" y="7473"/>
                      </a:lnTo>
                      <a:lnTo>
                        <a:pt x="7243" y="7502"/>
                      </a:lnTo>
                      <a:lnTo>
                        <a:pt x="7311" y="7529"/>
                      </a:lnTo>
                      <a:lnTo>
                        <a:pt x="7382" y="7554"/>
                      </a:lnTo>
                      <a:lnTo>
                        <a:pt x="7452" y="7577"/>
                      </a:lnTo>
                      <a:lnTo>
                        <a:pt x="7523" y="7600"/>
                      </a:lnTo>
                      <a:lnTo>
                        <a:pt x="7596" y="7620"/>
                      </a:lnTo>
                      <a:lnTo>
                        <a:pt x="7669" y="7637"/>
                      </a:lnTo>
                      <a:lnTo>
                        <a:pt x="7742" y="7654"/>
                      </a:lnTo>
                      <a:lnTo>
                        <a:pt x="7816" y="7669"/>
                      </a:lnTo>
                      <a:lnTo>
                        <a:pt x="7891" y="7682"/>
                      </a:lnTo>
                      <a:lnTo>
                        <a:pt x="7967" y="7693"/>
                      </a:lnTo>
                      <a:lnTo>
                        <a:pt x="8044" y="7703"/>
                      </a:lnTo>
                      <a:lnTo>
                        <a:pt x="8121" y="7711"/>
                      </a:lnTo>
                      <a:lnTo>
                        <a:pt x="8199" y="7717"/>
                      </a:lnTo>
                      <a:lnTo>
                        <a:pt x="8278" y="7722"/>
                      </a:lnTo>
                      <a:lnTo>
                        <a:pt x="8357" y="7724"/>
                      </a:lnTo>
                      <a:lnTo>
                        <a:pt x="8438" y="7725"/>
                      </a:lnTo>
                      <a:lnTo>
                        <a:pt x="8518" y="7724"/>
                      </a:lnTo>
                      <a:lnTo>
                        <a:pt x="8597" y="7722"/>
                      </a:lnTo>
                      <a:lnTo>
                        <a:pt x="8676" y="7717"/>
                      </a:lnTo>
                      <a:lnTo>
                        <a:pt x="8754" y="7711"/>
                      </a:lnTo>
                      <a:lnTo>
                        <a:pt x="8831" y="7703"/>
                      </a:lnTo>
                      <a:lnTo>
                        <a:pt x="8908" y="7693"/>
                      </a:lnTo>
                      <a:lnTo>
                        <a:pt x="8984" y="7682"/>
                      </a:lnTo>
                      <a:lnTo>
                        <a:pt x="9059" y="7669"/>
                      </a:lnTo>
                      <a:lnTo>
                        <a:pt x="9133" y="7654"/>
                      </a:lnTo>
                      <a:lnTo>
                        <a:pt x="9206" y="7637"/>
                      </a:lnTo>
                      <a:lnTo>
                        <a:pt x="9279" y="7620"/>
                      </a:lnTo>
                      <a:lnTo>
                        <a:pt x="9352" y="7600"/>
                      </a:lnTo>
                      <a:lnTo>
                        <a:pt x="9423" y="7577"/>
                      </a:lnTo>
                      <a:lnTo>
                        <a:pt x="9493" y="7554"/>
                      </a:lnTo>
                      <a:lnTo>
                        <a:pt x="9564" y="7529"/>
                      </a:lnTo>
                      <a:lnTo>
                        <a:pt x="9632" y="7502"/>
                      </a:lnTo>
                      <a:lnTo>
                        <a:pt x="9701" y="7473"/>
                      </a:lnTo>
                      <a:lnTo>
                        <a:pt x="9769" y="7442"/>
                      </a:lnTo>
                      <a:lnTo>
                        <a:pt x="9836" y="7411"/>
                      </a:lnTo>
                      <a:lnTo>
                        <a:pt x="9902" y="7377"/>
                      </a:lnTo>
                      <a:lnTo>
                        <a:pt x="9968" y="7341"/>
                      </a:lnTo>
                      <a:lnTo>
                        <a:pt x="10032" y="7303"/>
                      </a:lnTo>
                      <a:lnTo>
                        <a:pt x="10097" y="7264"/>
                      </a:lnTo>
                      <a:lnTo>
                        <a:pt x="10160" y="7224"/>
                      </a:lnTo>
                      <a:lnTo>
                        <a:pt x="10222" y="7181"/>
                      </a:lnTo>
                      <a:lnTo>
                        <a:pt x="10284" y="7137"/>
                      </a:lnTo>
                      <a:lnTo>
                        <a:pt x="10345" y="7091"/>
                      </a:lnTo>
                      <a:lnTo>
                        <a:pt x="10406" y="7044"/>
                      </a:lnTo>
                      <a:lnTo>
                        <a:pt x="10465" y="6995"/>
                      </a:lnTo>
                      <a:lnTo>
                        <a:pt x="10524" y="6943"/>
                      </a:lnTo>
                      <a:lnTo>
                        <a:pt x="10582" y="6890"/>
                      </a:lnTo>
                      <a:lnTo>
                        <a:pt x="10640" y="6836"/>
                      </a:lnTo>
                      <a:lnTo>
                        <a:pt x="10696" y="6779"/>
                      </a:lnTo>
                      <a:lnTo>
                        <a:pt x="10750" y="6724"/>
                      </a:lnTo>
                      <a:lnTo>
                        <a:pt x="10803" y="6666"/>
                      </a:lnTo>
                      <a:lnTo>
                        <a:pt x="10854" y="6608"/>
                      </a:lnTo>
                      <a:lnTo>
                        <a:pt x="10903" y="6549"/>
                      </a:lnTo>
                      <a:lnTo>
                        <a:pt x="10951" y="6489"/>
                      </a:lnTo>
                      <a:lnTo>
                        <a:pt x="10996" y="6429"/>
                      </a:lnTo>
                      <a:lnTo>
                        <a:pt x="11040" y="6367"/>
                      </a:lnTo>
                      <a:lnTo>
                        <a:pt x="11082" y="6305"/>
                      </a:lnTo>
                      <a:lnTo>
                        <a:pt x="11123" y="6242"/>
                      </a:lnTo>
                      <a:lnTo>
                        <a:pt x="11161" y="6179"/>
                      </a:lnTo>
                      <a:lnTo>
                        <a:pt x="11198" y="6114"/>
                      </a:lnTo>
                      <a:lnTo>
                        <a:pt x="11232" y="6050"/>
                      </a:lnTo>
                      <a:lnTo>
                        <a:pt x="11265" y="5984"/>
                      </a:lnTo>
                      <a:lnTo>
                        <a:pt x="11297" y="5917"/>
                      </a:lnTo>
                      <a:lnTo>
                        <a:pt x="11326" y="5851"/>
                      </a:lnTo>
                      <a:lnTo>
                        <a:pt x="11354" y="5782"/>
                      </a:lnTo>
                      <a:lnTo>
                        <a:pt x="11380" y="5714"/>
                      </a:lnTo>
                      <a:lnTo>
                        <a:pt x="11404" y="5645"/>
                      </a:lnTo>
                      <a:lnTo>
                        <a:pt x="11426" y="5575"/>
                      </a:lnTo>
                      <a:lnTo>
                        <a:pt x="11448" y="5504"/>
                      </a:lnTo>
                      <a:lnTo>
                        <a:pt x="11466" y="5432"/>
                      </a:lnTo>
                      <a:lnTo>
                        <a:pt x="11482" y="5361"/>
                      </a:lnTo>
                      <a:lnTo>
                        <a:pt x="11498" y="5288"/>
                      </a:lnTo>
                      <a:lnTo>
                        <a:pt x="11512" y="5214"/>
                      </a:lnTo>
                      <a:lnTo>
                        <a:pt x="11524" y="5140"/>
                      </a:lnTo>
                      <a:lnTo>
                        <a:pt x="11533" y="5065"/>
                      </a:lnTo>
                      <a:lnTo>
                        <a:pt x="11541" y="4990"/>
                      </a:lnTo>
                      <a:lnTo>
                        <a:pt x="11548" y="4913"/>
                      </a:lnTo>
                      <a:lnTo>
                        <a:pt x="11552" y="4836"/>
                      </a:lnTo>
                      <a:lnTo>
                        <a:pt x="11554" y="4758"/>
                      </a:lnTo>
                      <a:lnTo>
                        <a:pt x="11555" y="4679"/>
                      </a:lnTo>
                      <a:close/>
                      <a:moveTo>
                        <a:pt x="10797" y="4679"/>
                      </a:moveTo>
                      <a:lnTo>
                        <a:pt x="10796" y="4739"/>
                      </a:lnTo>
                      <a:lnTo>
                        <a:pt x="10795" y="4797"/>
                      </a:lnTo>
                      <a:lnTo>
                        <a:pt x="10791" y="4855"/>
                      </a:lnTo>
                      <a:lnTo>
                        <a:pt x="10786" y="4913"/>
                      </a:lnTo>
                      <a:lnTo>
                        <a:pt x="10780" y="4970"/>
                      </a:lnTo>
                      <a:lnTo>
                        <a:pt x="10773" y="5027"/>
                      </a:lnTo>
                      <a:lnTo>
                        <a:pt x="10764" y="5083"/>
                      </a:lnTo>
                      <a:lnTo>
                        <a:pt x="10754" y="5137"/>
                      </a:lnTo>
                      <a:lnTo>
                        <a:pt x="10742" y="5193"/>
                      </a:lnTo>
                      <a:lnTo>
                        <a:pt x="10729" y="5247"/>
                      </a:lnTo>
                      <a:lnTo>
                        <a:pt x="10715" y="5301"/>
                      </a:lnTo>
                      <a:lnTo>
                        <a:pt x="10700" y="5354"/>
                      </a:lnTo>
                      <a:lnTo>
                        <a:pt x="10683" y="5407"/>
                      </a:lnTo>
                      <a:lnTo>
                        <a:pt x="10664" y="5459"/>
                      </a:lnTo>
                      <a:lnTo>
                        <a:pt x="10645" y="5512"/>
                      </a:lnTo>
                      <a:lnTo>
                        <a:pt x="10624" y="5562"/>
                      </a:lnTo>
                      <a:lnTo>
                        <a:pt x="10602" y="5613"/>
                      </a:lnTo>
                      <a:lnTo>
                        <a:pt x="10577" y="5663"/>
                      </a:lnTo>
                      <a:lnTo>
                        <a:pt x="10553" y="5713"/>
                      </a:lnTo>
                      <a:lnTo>
                        <a:pt x="10527" y="5761"/>
                      </a:lnTo>
                      <a:lnTo>
                        <a:pt x="10498" y="5811"/>
                      </a:lnTo>
                      <a:lnTo>
                        <a:pt x="10470" y="5858"/>
                      </a:lnTo>
                      <a:lnTo>
                        <a:pt x="10439" y="5906"/>
                      </a:lnTo>
                      <a:lnTo>
                        <a:pt x="10408" y="5953"/>
                      </a:lnTo>
                      <a:lnTo>
                        <a:pt x="10375" y="6000"/>
                      </a:lnTo>
                      <a:lnTo>
                        <a:pt x="10340" y="6045"/>
                      </a:lnTo>
                      <a:lnTo>
                        <a:pt x="10304" y="6090"/>
                      </a:lnTo>
                      <a:lnTo>
                        <a:pt x="10267" y="6135"/>
                      </a:lnTo>
                      <a:lnTo>
                        <a:pt x="10228" y="6180"/>
                      </a:lnTo>
                      <a:lnTo>
                        <a:pt x="10189" y="6223"/>
                      </a:lnTo>
                      <a:lnTo>
                        <a:pt x="10148" y="6267"/>
                      </a:lnTo>
                      <a:lnTo>
                        <a:pt x="10106" y="6309"/>
                      </a:lnTo>
                      <a:lnTo>
                        <a:pt x="10062" y="6352"/>
                      </a:lnTo>
                      <a:lnTo>
                        <a:pt x="10017" y="6392"/>
                      </a:lnTo>
                      <a:lnTo>
                        <a:pt x="9973" y="6431"/>
                      </a:lnTo>
                      <a:lnTo>
                        <a:pt x="9928" y="6469"/>
                      </a:lnTo>
                      <a:lnTo>
                        <a:pt x="9881" y="6505"/>
                      </a:lnTo>
                      <a:lnTo>
                        <a:pt x="9835" y="6540"/>
                      </a:lnTo>
                      <a:lnTo>
                        <a:pt x="9789" y="6574"/>
                      </a:lnTo>
                      <a:lnTo>
                        <a:pt x="9741" y="6607"/>
                      </a:lnTo>
                      <a:lnTo>
                        <a:pt x="9693" y="6637"/>
                      </a:lnTo>
                      <a:lnTo>
                        <a:pt x="9644" y="6667"/>
                      </a:lnTo>
                      <a:lnTo>
                        <a:pt x="9594" y="6695"/>
                      </a:lnTo>
                      <a:lnTo>
                        <a:pt x="9545" y="6723"/>
                      </a:lnTo>
                      <a:lnTo>
                        <a:pt x="9494" y="6749"/>
                      </a:lnTo>
                      <a:lnTo>
                        <a:pt x="9444" y="6773"/>
                      </a:lnTo>
                      <a:lnTo>
                        <a:pt x="9393" y="6796"/>
                      </a:lnTo>
                      <a:lnTo>
                        <a:pt x="9340" y="6817"/>
                      </a:lnTo>
                      <a:lnTo>
                        <a:pt x="9289" y="6839"/>
                      </a:lnTo>
                      <a:lnTo>
                        <a:pt x="9235" y="6857"/>
                      </a:lnTo>
                      <a:lnTo>
                        <a:pt x="9182" y="6875"/>
                      </a:lnTo>
                      <a:lnTo>
                        <a:pt x="9127" y="6892"/>
                      </a:lnTo>
                      <a:lnTo>
                        <a:pt x="9073" y="6907"/>
                      </a:lnTo>
                      <a:lnTo>
                        <a:pt x="9018" y="6921"/>
                      </a:lnTo>
                      <a:lnTo>
                        <a:pt x="8963" y="6933"/>
                      </a:lnTo>
                      <a:lnTo>
                        <a:pt x="8906" y="6945"/>
                      </a:lnTo>
                      <a:lnTo>
                        <a:pt x="8850" y="6954"/>
                      </a:lnTo>
                      <a:lnTo>
                        <a:pt x="8792" y="6963"/>
                      </a:lnTo>
                      <a:lnTo>
                        <a:pt x="8735" y="6970"/>
                      </a:lnTo>
                      <a:lnTo>
                        <a:pt x="8676" y="6977"/>
                      </a:lnTo>
                      <a:lnTo>
                        <a:pt x="8617" y="6981"/>
                      </a:lnTo>
                      <a:lnTo>
                        <a:pt x="8558" y="6984"/>
                      </a:lnTo>
                      <a:lnTo>
                        <a:pt x="8498" y="6986"/>
                      </a:lnTo>
                      <a:lnTo>
                        <a:pt x="8438" y="6987"/>
                      </a:lnTo>
                      <a:lnTo>
                        <a:pt x="8376" y="6986"/>
                      </a:lnTo>
                      <a:lnTo>
                        <a:pt x="8316" y="6984"/>
                      </a:lnTo>
                      <a:lnTo>
                        <a:pt x="8256" y="6981"/>
                      </a:lnTo>
                      <a:lnTo>
                        <a:pt x="8197" y="6977"/>
                      </a:lnTo>
                      <a:lnTo>
                        <a:pt x="8138" y="6970"/>
                      </a:lnTo>
                      <a:lnTo>
                        <a:pt x="8080" y="6963"/>
                      </a:lnTo>
                      <a:lnTo>
                        <a:pt x="8022" y="6954"/>
                      </a:lnTo>
                      <a:lnTo>
                        <a:pt x="7965" y="6945"/>
                      </a:lnTo>
                      <a:lnTo>
                        <a:pt x="7908" y="6933"/>
                      </a:lnTo>
                      <a:lnTo>
                        <a:pt x="7852" y="6921"/>
                      </a:lnTo>
                      <a:lnTo>
                        <a:pt x="7797" y="6907"/>
                      </a:lnTo>
                      <a:lnTo>
                        <a:pt x="7742" y="6892"/>
                      </a:lnTo>
                      <a:lnTo>
                        <a:pt x="7688" y="6875"/>
                      </a:lnTo>
                      <a:lnTo>
                        <a:pt x="7635" y="6857"/>
                      </a:lnTo>
                      <a:lnTo>
                        <a:pt x="7581" y="6839"/>
                      </a:lnTo>
                      <a:lnTo>
                        <a:pt x="7528" y="6817"/>
                      </a:lnTo>
                      <a:lnTo>
                        <a:pt x="7477" y="6796"/>
                      </a:lnTo>
                      <a:lnTo>
                        <a:pt x="7425" y="6773"/>
                      </a:lnTo>
                      <a:lnTo>
                        <a:pt x="7374" y="6749"/>
                      </a:lnTo>
                      <a:lnTo>
                        <a:pt x="7325" y="6723"/>
                      </a:lnTo>
                      <a:lnTo>
                        <a:pt x="7274" y="6695"/>
                      </a:lnTo>
                      <a:lnTo>
                        <a:pt x="7226" y="6667"/>
                      </a:lnTo>
                      <a:lnTo>
                        <a:pt x="7177" y="6637"/>
                      </a:lnTo>
                      <a:lnTo>
                        <a:pt x="7130" y="6607"/>
                      </a:lnTo>
                      <a:lnTo>
                        <a:pt x="7082" y="6574"/>
                      </a:lnTo>
                      <a:lnTo>
                        <a:pt x="7035" y="6540"/>
                      </a:lnTo>
                      <a:lnTo>
                        <a:pt x="6988" y="6505"/>
                      </a:lnTo>
                      <a:lnTo>
                        <a:pt x="6943" y="6469"/>
                      </a:lnTo>
                      <a:lnTo>
                        <a:pt x="6898" y="6431"/>
                      </a:lnTo>
                      <a:lnTo>
                        <a:pt x="6853" y="6392"/>
                      </a:lnTo>
                      <a:lnTo>
                        <a:pt x="6809" y="6352"/>
                      </a:lnTo>
                      <a:lnTo>
                        <a:pt x="6766" y="6309"/>
                      </a:lnTo>
                      <a:lnTo>
                        <a:pt x="6724" y="6267"/>
                      </a:lnTo>
                      <a:lnTo>
                        <a:pt x="6683" y="6223"/>
                      </a:lnTo>
                      <a:lnTo>
                        <a:pt x="6642" y="6180"/>
                      </a:lnTo>
                      <a:lnTo>
                        <a:pt x="6604" y="6135"/>
                      </a:lnTo>
                      <a:lnTo>
                        <a:pt x="6568" y="6090"/>
                      </a:lnTo>
                      <a:lnTo>
                        <a:pt x="6532" y="6045"/>
                      </a:lnTo>
                      <a:lnTo>
                        <a:pt x="6498" y="6000"/>
                      </a:lnTo>
                      <a:lnTo>
                        <a:pt x="6464" y="5953"/>
                      </a:lnTo>
                      <a:lnTo>
                        <a:pt x="6433" y="5906"/>
                      </a:lnTo>
                      <a:lnTo>
                        <a:pt x="6403" y="5858"/>
                      </a:lnTo>
                      <a:lnTo>
                        <a:pt x="6373" y="5811"/>
                      </a:lnTo>
                      <a:lnTo>
                        <a:pt x="6346" y="5761"/>
                      </a:lnTo>
                      <a:lnTo>
                        <a:pt x="6320" y="5713"/>
                      </a:lnTo>
                      <a:lnTo>
                        <a:pt x="6295" y="5663"/>
                      </a:lnTo>
                      <a:lnTo>
                        <a:pt x="6272" y="5613"/>
                      </a:lnTo>
                      <a:lnTo>
                        <a:pt x="6250" y="5562"/>
                      </a:lnTo>
                      <a:lnTo>
                        <a:pt x="6229" y="5512"/>
                      </a:lnTo>
                      <a:lnTo>
                        <a:pt x="6209" y="5459"/>
                      </a:lnTo>
                      <a:lnTo>
                        <a:pt x="6191" y="5407"/>
                      </a:lnTo>
                      <a:lnTo>
                        <a:pt x="6174" y="5354"/>
                      </a:lnTo>
                      <a:lnTo>
                        <a:pt x="6159" y="5301"/>
                      </a:lnTo>
                      <a:lnTo>
                        <a:pt x="6145" y="5247"/>
                      </a:lnTo>
                      <a:lnTo>
                        <a:pt x="6132" y="5193"/>
                      </a:lnTo>
                      <a:lnTo>
                        <a:pt x="6120" y="5137"/>
                      </a:lnTo>
                      <a:lnTo>
                        <a:pt x="6111" y="5083"/>
                      </a:lnTo>
                      <a:lnTo>
                        <a:pt x="6102" y="5027"/>
                      </a:lnTo>
                      <a:lnTo>
                        <a:pt x="6095" y="4970"/>
                      </a:lnTo>
                      <a:lnTo>
                        <a:pt x="6089" y="4913"/>
                      </a:lnTo>
                      <a:lnTo>
                        <a:pt x="6084" y="4855"/>
                      </a:lnTo>
                      <a:lnTo>
                        <a:pt x="6080" y="4797"/>
                      </a:lnTo>
                      <a:lnTo>
                        <a:pt x="6078" y="4739"/>
                      </a:lnTo>
                      <a:lnTo>
                        <a:pt x="6078" y="4679"/>
                      </a:lnTo>
                      <a:lnTo>
                        <a:pt x="6078" y="4626"/>
                      </a:lnTo>
                      <a:lnTo>
                        <a:pt x="6080" y="4573"/>
                      </a:lnTo>
                      <a:lnTo>
                        <a:pt x="6083" y="4522"/>
                      </a:lnTo>
                      <a:lnTo>
                        <a:pt x="6088" y="4469"/>
                      </a:lnTo>
                      <a:lnTo>
                        <a:pt x="6093" y="4417"/>
                      </a:lnTo>
                      <a:lnTo>
                        <a:pt x="6099" y="4366"/>
                      </a:lnTo>
                      <a:lnTo>
                        <a:pt x="6107" y="4314"/>
                      </a:lnTo>
                      <a:lnTo>
                        <a:pt x="6115" y="4262"/>
                      </a:lnTo>
                      <a:lnTo>
                        <a:pt x="6126" y="4212"/>
                      </a:lnTo>
                      <a:lnTo>
                        <a:pt x="6136" y="4160"/>
                      </a:lnTo>
                      <a:lnTo>
                        <a:pt x="6149" y="4110"/>
                      </a:lnTo>
                      <a:lnTo>
                        <a:pt x="6161" y="4059"/>
                      </a:lnTo>
                      <a:lnTo>
                        <a:pt x="6176" y="4010"/>
                      </a:lnTo>
                      <a:lnTo>
                        <a:pt x="6191" y="3960"/>
                      </a:lnTo>
                      <a:lnTo>
                        <a:pt x="6208" y="3910"/>
                      </a:lnTo>
                      <a:lnTo>
                        <a:pt x="6226" y="3861"/>
                      </a:lnTo>
                      <a:lnTo>
                        <a:pt x="8636" y="4954"/>
                      </a:lnTo>
                      <a:lnTo>
                        <a:pt x="7504" y="2566"/>
                      </a:lnTo>
                      <a:lnTo>
                        <a:pt x="7560" y="2542"/>
                      </a:lnTo>
                      <a:lnTo>
                        <a:pt x="7616" y="2520"/>
                      </a:lnTo>
                      <a:lnTo>
                        <a:pt x="7672" y="2499"/>
                      </a:lnTo>
                      <a:lnTo>
                        <a:pt x="7729" y="2480"/>
                      </a:lnTo>
                      <a:lnTo>
                        <a:pt x="7786" y="2462"/>
                      </a:lnTo>
                      <a:lnTo>
                        <a:pt x="7843" y="2446"/>
                      </a:lnTo>
                      <a:lnTo>
                        <a:pt x="7901" y="2432"/>
                      </a:lnTo>
                      <a:lnTo>
                        <a:pt x="7959" y="2418"/>
                      </a:lnTo>
                      <a:lnTo>
                        <a:pt x="8017" y="2406"/>
                      </a:lnTo>
                      <a:lnTo>
                        <a:pt x="8076" y="2396"/>
                      </a:lnTo>
                      <a:lnTo>
                        <a:pt x="8135" y="2387"/>
                      </a:lnTo>
                      <a:lnTo>
                        <a:pt x="8195" y="2381"/>
                      </a:lnTo>
                      <a:lnTo>
                        <a:pt x="8255" y="2375"/>
                      </a:lnTo>
                      <a:lnTo>
                        <a:pt x="8315" y="2372"/>
                      </a:lnTo>
                      <a:lnTo>
                        <a:pt x="8376" y="2369"/>
                      </a:lnTo>
                      <a:lnTo>
                        <a:pt x="8438" y="2368"/>
                      </a:lnTo>
                      <a:lnTo>
                        <a:pt x="8498" y="2368"/>
                      </a:lnTo>
                      <a:lnTo>
                        <a:pt x="8558" y="2371"/>
                      </a:lnTo>
                      <a:lnTo>
                        <a:pt x="8617" y="2374"/>
                      </a:lnTo>
                      <a:lnTo>
                        <a:pt x="8676" y="2379"/>
                      </a:lnTo>
                      <a:lnTo>
                        <a:pt x="8735" y="2384"/>
                      </a:lnTo>
                      <a:lnTo>
                        <a:pt x="8792" y="2392"/>
                      </a:lnTo>
                      <a:lnTo>
                        <a:pt x="8850" y="2400"/>
                      </a:lnTo>
                      <a:lnTo>
                        <a:pt x="8906" y="2411"/>
                      </a:lnTo>
                      <a:lnTo>
                        <a:pt x="8963" y="2421"/>
                      </a:lnTo>
                      <a:lnTo>
                        <a:pt x="9018" y="2434"/>
                      </a:lnTo>
                      <a:lnTo>
                        <a:pt x="9073" y="2449"/>
                      </a:lnTo>
                      <a:lnTo>
                        <a:pt x="9127" y="2463"/>
                      </a:lnTo>
                      <a:lnTo>
                        <a:pt x="9182" y="2480"/>
                      </a:lnTo>
                      <a:lnTo>
                        <a:pt x="9235" y="2497"/>
                      </a:lnTo>
                      <a:lnTo>
                        <a:pt x="9289" y="2517"/>
                      </a:lnTo>
                      <a:lnTo>
                        <a:pt x="9340" y="2537"/>
                      </a:lnTo>
                      <a:lnTo>
                        <a:pt x="9393" y="2559"/>
                      </a:lnTo>
                      <a:lnTo>
                        <a:pt x="9444" y="2582"/>
                      </a:lnTo>
                      <a:lnTo>
                        <a:pt x="9494" y="2607"/>
                      </a:lnTo>
                      <a:lnTo>
                        <a:pt x="9545" y="2632"/>
                      </a:lnTo>
                      <a:lnTo>
                        <a:pt x="9594" y="2659"/>
                      </a:lnTo>
                      <a:lnTo>
                        <a:pt x="9644" y="2688"/>
                      </a:lnTo>
                      <a:lnTo>
                        <a:pt x="9693" y="2717"/>
                      </a:lnTo>
                      <a:lnTo>
                        <a:pt x="9741" y="2749"/>
                      </a:lnTo>
                      <a:lnTo>
                        <a:pt x="9789" y="2782"/>
                      </a:lnTo>
                      <a:lnTo>
                        <a:pt x="9835" y="2815"/>
                      </a:lnTo>
                      <a:lnTo>
                        <a:pt x="9881" y="2850"/>
                      </a:lnTo>
                      <a:lnTo>
                        <a:pt x="9928" y="2887"/>
                      </a:lnTo>
                      <a:lnTo>
                        <a:pt x="9973" y="2924"/>
                      </a:lnTo>
                      <a:lnTo>
                        <a:pt x="10017" y="2964"/>
                      </a:lnTo>
                      <a:lnTo>
                        <a:pt x="10062" y="3004"/>
                      </a:lnTo>
                      <a:lnTo>
                        <a:pt x="10106" y="3046"/>
                      </a:lnTo>
                      <a:lnTo>
                        <a:pt x="10148" y="3088"/>
                      </a:lnTo>
                      <a:lnTo>
                        <a:pt x="10189" y="3132"/>
                      </a:lnTo>
                      <a:lnTo>
                        <a:pt x="10228" y="3176"/>
                      </a:lnTo>
                      <a:lnTo>
                        <a:pt x="10267" y="3220"/>
                      </a:lnTo>
                      <a:lnTo>
                        <a:pt x="10304" y="3264"/>
                      </a:lnTo>
                      <a:lnTo>
                        <a:pt x="10340" y="3310"/>
                      </a:lnTo>
                      <a:lnTo>
                        <a:pt x="10375" y="3356"/>
                      </a:lnTo>
                      <a:lnTo>
                        <a:pt x="10408" y="3402"/>
                      </a:lnTo>
                      <a:lnTo>
                        <a:pt x="10439" y="3450"/>
                      </a:lnTo>
                      <a:lnTo>
                        <a:pt x="10470" y="3497"/>
                      </a:lnTo>
                      <a:lnTo>
                        <a:pt x="10498" y="3545"/>
                      </a:lnTo>
                      <a:lnTo>
                        <a:pt x="10527" y="3593"/>
                      </a:lnTo>
                      <a:lnTo>
                        <a:pt x="10553" y="3643"/>
                      </a:lnTo>
                      <a:lnTo>
                        <a:pt x="10577" y="3692"/>
                      </a:lnTo>
                      <a:lnTo>
                        <a:pt x="10602" y="3743"/>
                      </a:lnTo>
                      <a:lnTo>
                        <a:pt x="10624" y="3793"/>
                      </a:lnTo>
                      <a:lnTo>
                        <a:pt x="10645" y="3845"/>
                      </a:lnTo>
                      <a:lnTo>
                        <a:pt x="10664" y="3897"/>
                      </a:lnTo>
                      <a:lnTo>
                        <a:pt x="10683" y="3948"/>
                      </a:lnTo>
                      <a:lnTo>
                        <a:pt x="10700" y="4002"/>
                      </a:lnTo>
                      <a:lnTo>
                        <a:pt x="10715" y="4055"/>
                      </a:lnTo>
                      <a:lnTo>
                        <a:pt x="10729" y="4110"/>
                      </a:lnTo>
                      <a:lnTo>
                        <a:pt x="10742" y="4163"/>
                      </a:lnTo>
                      <a:lnTo>
                        <a:pt x="10754" y="4219"/>
                      </a:lnTo>
                      <a:lnTo>
                        <a:pt x="10764" y="4274"/>
                      </a:lnTo>
                      <a:lnTo>
                        <a:pt x="10773" y="4331"/>
                      </a:lnTo>
                      <a:lnTo>
                        <a:pt x="10780" y="4388"/>
                      </a:lnTo>
                      <a:lnTo>
                        <a:pt x="10786" y="4445"/>
                      </a:lnTo>
                      <a:lnTo>
                        <a:pt x="10791" y="4503"/>
                      </a:lnTo>
                      <a:lnTo>
                        <a:pt x="10795" y="4561"/>
                      </a:lnTo>
                      <a:lnTo>
                        <a:pt x="10796" y="4620"/>
                      </a:lnTo>
                      <a:lnTo>
                        <a:pt x="10797" y="4679"/>
                      </a:lnTo>
                      <a:close/>
                    </a:path>
                  </a:pathLst>
                </a:custGeom>
                <a:grpFill/>
                <a:ln w="9525">
                  <a:noFill/>
                  <a:round/>
                  <a:headEnd/>
                  <a:tailEnd/>
                </a:ln>
              </p:spPr>
              <p:txBody>
                <a:bodyPr/>
                <a:lstStyle/>
                <a:p>
                  <a:endParaRPr lang="en-GB">
                    <a:latin typeface="Georgia" panose="02040502050405020303" pitchFamily="18" charset="0"/>
                  </a:endParaRPr>
                </a:p>
              </p:txBody>
            </p:sp>
            <p:sp>
              <p:nvSpPr>
                <p:cNvPr id="136" name="Oval 275"/>
                <p:cNvSpPr>
                  <a:spLocks noChangeArrowheads="1"/>
                </p:cNvSpPr>
                <p:nvPr/>
              </p:nvSpPr>
              <p:spPr bwMode="auto">
                <a:xfrm>
                  <a:off x="3538" y="4421"/>
                  <a:ext cx="320" cy="320"/>
                </a:xfrm>
                <a:prstGeom prst="ellipse">
                  <a:avLst/>
                </a:prstGeom>
                <a:grpFill/>
                <a:ln w="9525">
                  <a:noFill/>
                  <a:round/>
                  <a:headEnd/>
                  <a:tailEnd/>
                </a:ln>
              </p:spPr>
              <p:txBody>
                <a:bodyPr wrap="none" anchor="ctr"/>
                <a:lstStyle/>
                <a:p>
                  <a:pPr algn="ctr"/>
                  <a:endParaRPr lang="en-US" sz="1800">
                    <a:latin typeface="Georgia" panose="02040502050405020303" pitchFamily="18" charset="0"/>
                    <a:cs typeface="Arial" charset="0"/>
                  </a:endParaRPr>
                </a:p>
              </p:txBody>
            </p:sp>
            <p:sp>
              <p:nvSpPr>
                <p:cNvPr id="138" name="AutoShape 276"/>
                <p:cNvSpPr>
                  <a:spLocks noChangeArrowheads="1"/>
                </p:cNvSpPr>
                <p:nvPr/>
              </p:nvSpPr>
              <p:spPr bwMode="auto">
                <a:xfrm>
                  <a:off x="3436" y="4313"/>
                  <a:ext cx="527" cy="52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6 w 21600"/>
                    <a:gd name="T25" fmla="*/ 3156 h 21600"/>
                    <a:gd name="T26" fmla="*/ 18444 w 21600"/>
                    <a:gd name="T27" fmla="*/ 1844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82" y="10800"/>
                      </a:moveTo>
                      <a:cubicBezTo>
                        <a:pt x="2582" y="15339"/>
                        <a:pt x="6261" y="19018"/>
                        <a:pt x="10800" y="19018"/>
                      </a:cubicBezTo>
                      <a:cubicBezTo>
                        <a:pt x="15339" y="19018"/>
                        <a:pt x="19018" y="15339"/>
                        <a:pt x="19018" y="10800"/>
                      </a:cubicBezTo>
                      <a:cubicBezTo>
                        <a:pt x="19018" y="6261"/>
                        <a:pt x="15339" y="2582"/>
                        <a:pt x="10800" y="2582"/>
                      </a:cubicBezTo>
                      <a:cubicBezTo>
                        <a:pt x="6261" y="2582"/>
                        <a:pt x="2582" y="6261"/>
                        <a:pt x="2582" y="10800"/>
                      </a:cubicBezTo>
                      <a:close/>
                    </a:path>
                  </a:pathLst>
                </a:custGeom>
                <a:grpFill/>
                <a:ln w="9525">
                  <a:noFill/>
                  <a:round/>
                  <a:headEnd/>
                  <a:tailEnd/>
                </a:ln>
              </p:spPr>
              <p:txBody>
                <a:bodyPr wrap="none" anchor="ctr"/>
                <a:lstStyle/>
                <a:p>
                  <a:endParaRPr lang="en-GB">
                    <a:latin typeface="Georgia" panose="02040502050405020303" pitchFamily="18" charset="0"/>
                  </a:endParaRPr>
                </a:p>
              </p:txBody>
            </p:sp>
          </p:grpSp>
          <p:sp>
            <p:nvSpPr>
              <p:cNvPr id="134" name="AutoShape 277"/>
              <p:cNvSpPr>
                <a:spLocks noChangeArrowheads="1"/>
              </p:cNvSpPr>
              <p:nvPr/>
            </p:nvSpPr>
            <p:spPr bwMode="auto">
              <a:xfrm rot="1198326">
                <a:off x="4088" y="4250"/>
                <a:ext cx="97" cy="94"/>
              </a:xfrm>
              <a:prstGeom prst="triangle">
                <a:avLst>
                  <a:gd name="adj" fmla="val 50000"/>
                </a:avLst>
              </a:prstGeom>
              <a:grpFill/>
              <a:ln w="9525">
                <a:noFill/>
                <a:miter lim="800000"/>
                <a:headEnd/>
                <a:tailEnd/>
              </a:ln>
            </p:spPr>
            <p:txBody>
              <a:bodyPr wrap="none" anchor="ctr"/>
              <a:lstStyle/>
              <a:p>
                <a:endParaRPr lang="en-US">
                  <a:latin typeface="Georgia" panose="02040502050405020303" pitchFamily="18" charset="0"/>
                </a:endParaRPr>
              </a:p>
            </p:txBody>
          </p:sp>
        </p:grpSp>
        <p:grpSp>
          <p:nvGrpSpPr>
            <p:cNvPr id="142" name="Group 141"/>
            <p:cNvGrpSpPr/>
            <p:nvPr/>
          </p:nvGrpSpPr>
          <p:grpSpPr>
            <a:xfrm>
              <a:off x="14599066" y="11726310"/>
              <a:ext cx="1204852" cy="696237"/>
              <a:chOff x="10251257" y="11297280"/>
              <a:chExt cx="2109852" cy="1219200"/>
            </a:xfrm>
          </p:grpSpPr>
          <p:sp>
            <p:nvSpPr>
              <p:cNvPr id="145" name="Freeform 341"/>
              <p:cNvSpPr>
                <a:spLocks noEditPoints="1"/>
              </p:cNvSpPr>
              <p:nvPr/>
            </p:nvSpPr>
            <p:spPr bwMode="auto">
              <a:xfrm>
                <a:off x="10251257" y="11468033"/>
                <a:ext cx="1106199" cy="1035118"/>
              </a:xfrm>
              <a:custGeom>
                <a:avLst/>
                <a:gdLst>
                  <a:gd name="T0" fmla="*/ 926 w 1245"/>
                  <a:gd name="T1" fmla="*/ 1134 h 1163"/>
                  <a:gd name="T2" fmla="*/ 911 w 1245"/>
                  <a:gd name="T3" fmla="*/ 1156 h 1163"/>
                  <a:gd name="T4" fmla="*/ 359 w 1245"/>
                  <a:gd name="T5" fmla="*/ 1163 h 1163"/>
                  <a:gd name="T6" fmla="*/ 333 w 1245"/>
                  <a:gd name="T7" fmla="*/ 1156 h 1163"/>
                  <a:gd name="T8" fmla="*/ 318 w 1245"/>
                  <a:gd name="T9" fmla="*/ 1134 h 1163"/>
                  <a:gd name="T10" fmla="*/ 323 w 1245"/>
                  <a:gd name="T11" fmla="*/ 1114 h 1163"/>
                  <a:gd name="T12" fmla="*/ 377 w 1245"/>
                  <a:gd name="T13" fmla="*/ 1096 h 1163"/>
                  <a:gd name="T14" fmla="*/ 432 w 1245"/>
                  <a:gd name="T15" fmla="*/ 1057 h 1163"/>
                  <a:gd name="T16" fmla="*/ 457 w 1245"/>
                  <a:gd name="T17" fmla="*/ 1019 h 1163"/>
                  <a:gd name="T18" fmla="*/ 466 w 1245"/>
                  <a:gd name="T19" fmla="*/ 979 h 1163"/>
                  <a:gd name="T20" fmla="*/ 778 w 1245"/>
                  <a:gd name="T21" fmla="*/ 932 h 1163"/>
                  <a:gd name="T22" fmla="*/ 779 w 1245"/>
                  <a:gd name="T23" fmla="*/ 981 h 1163"/>
                  <a:gd name="T24" fmla="*/ 788 w 1245"/>
                  <a:gd name="T25" fmla="*/ 1014 h 1163"/>
                  <a:gd name="T26" fmla="*/ 825 w 1245"/>
                  <a:gd name="T27" fmla="*/ 1060 h 1163"/>
                  <a:gd name="T28" fmla="*/ 881 w 1245"/>
                  <a:gd name="T29" fmla="*/ 1095 h 1163"/>
                  <a:gd name="T30" fmla="*/ 928 w 1245"/>
                  <a:gd name="T31" fmla="*/ 1116 h 1163"/>
                  <a:gd name="T32" fmla="*/ 1244 w 1245"/>
                  <a:gd name="T33" fmla="*/ 866 h 1163"/>
                  <a:gd name="T34" fmla="*/ 1225 w 1245"/>
                  <a:gd name="T35" fmla="*/ 893 h 1163"/>
                  <a:gd name="T36" fmla="*/ 42 w 1245"/>
                  <a:gd name="T37" fmla="*/ 901 h 1163"/>
                  <a:gd name="T38" fmla="*/ 19 w 1245"/>
                  <a:gd name="T39" fmla="*/ 893 h 1163"/>
                  <a:gd name="T40" fmla="*/ 0 w 1245"/>
                  <a:gd name="T41" fmla="*/ 866 h 1163"/>
                  <a:gd name="T42" fmla="*/ 0 w 1245"/>
                  <a:gd name="T43" fmla="*/ 33 h 1163"/>
                  <a:gd name="T44" fmla="*/ 19 w 1245"/>
                  <a:gd name="T45" fmla="*/ 7 h 1163"/>
                  <a:gd name="T46" fmla="*/ 1201 w 1245"/>
                  <a:gd name="T47" fmla="*/ 0 h 1163"/>
                  <a:gd name="T48" fmla="*/ 1225 w 1245"/>
                  <a:gd name="T49" fmla="*/ 7 h 1163"/>
                  <a:gd name="T50" fmla="*/ 1244 w 1245"/>
                  <a:gd name="T51" fmla="*/ 33 h 1163"/>
                  <a:gd name="T52" fmla="*/ 917 w 1245"/>
                  <a:gd name="T53" fmla="*/ 835 h 1163"/>
                  <a:gd name="T54" fmla="*/ 912 w 1245"/>
                  <a:gd name="T55" fmla="*/ 822 h 1163"/>
                  <a:gd name="T56" fmla="*/ 900 w 1245"/>
                  <a:gd name="T57" fmla="*/ 816 h 1163"/>
                  <a:gd name="T58" fmla="*/ 889 w 1245"/>
                  <a:gd name="T59" fmla="*/ 820 h 1163"/>
                  <a:gd name="T60" fmla="*/ 882 w 1245"/>
                  <a:gd name="T61" fmla="*/ 831 h 1163"/>
                  <a:gd name="T62" fmla="*/ 883 w 1245"/>
                  <a:gd name="T63" fmla="*/ 841 h 1163"/>
                  <a:gd name="T64" fmla="*/ 892 w 1245"/>
                  <a:gd name="T65" fmla="*/ 851 h 1163"/>
                  <a:gd name="T66" fmla="*/ 903 w 1245"/>
                  <a:gd name="T67" fmla="*/ 852 h 1163"/>
                  <a:gd name="T68" fmla="*/ 914 w 1245"/>
                  <a:gd name="T69" fmla="*/ 844 h 1163"/>
                  <a:gd name="T70" fmla="*/ 917 w 1245"/>
                  <a:gd name="T71" fmla="*/ 835 h 1163"/>
                  <a:gd name="T72" fmla="*/ 999 w 1245"/>
                  <a:gd name="T73" fmla="*/ 828 h 1163"/>
                  <a:gd name="T74" fmla="*/ 989 w 1245"/>
                  <a:gd name="T75" fmla="*/ 818 h 1163"/>
                  <a:gd name="T76" fmla="*/ 979 w 1245"/>
                  <a:gd name="T77" fmla="*/ 817 h 1163"/>
                  <a:gd name="T78" fmla="*/ 967 w 1245"/>
                  <a:gd name="T79" fmla="*/ 825 h 1163"/>
                  <a:gd name="T80" fmla="*/ 964 w 1245"/>
                  <a:gd name="T81" fmla="*/ 835 h 1163"/>
                  <a:gd name="T82" fmla="*/ 969 w 1245"/>
                  <a:gd name="T83" fmla="*/ 848 h 1163"/>
                  <a:gd name="T84" fmla="*/ 982 w 1245"/>
                  <a:gd name="T85" fmla="*/ 853 h 1163"/>
                  <a:gd name="T86" fmla="*/ 992 w 1245"/>
                  <a:gd name="T87" fmla="*/ 850 h 1163"/>
                  <a:gd name="T88" fmla="*/ 1000 w 1245"/>
                  <a:gd name="T89" fmla="*/ 838 h 1163"/>
                  <a:gd name="T90" fmla="*/ 1083 w 1245"/>
                  <a:gd name="T91" fmla="*/ 835 h 1163"/>
                  <a:gd name="T92" fmla="*/ 1078 w 1245"/>
                  <a:gd name="T93" fmla="*/ 822 h 1163"/>
                  <a:gd name="T94" fmla="*/ 1065 w 1245"/>
                  <a:gd name="T95" fmla="*/ 816 h 1163"/>
                  <a:gd name="T96" fmla="*/ 1055 w 1245"/>
                  <a:gd name="T97" fmla="*/ 820 h 1163"/>
                  <a:gd name="T98" fmla="*/ 1048 w 1245"/>
                  <a:gd name="T99" fmla="*/ 831 h 1163"/>
                  <a:gd name="T100" fmla="*/ 1049 w 1245"/>
                  <a:gd name="T101" fmla="*/ 841 h 1163"/>
                  <a:gd name="T102" fmla="*/ 1058 w 1245"/>
                  <a:gd name="T103" fmla="*/ 851 h 1163"/>
                  <a:gd name="T104" fmla="*/ 1069 w 1245"/>
                  <a:gd name="T105" fmla="*/ 852 h 1163"/>
                  <a:gd name="T106" fmla="*/ 1080 w 1245"/>
                  <a:gd name="T107" fmla="*/ 844 h 1163"/>
                  <a:gd name="T108" fmla="*/ 1083 w 1245"/>
                  <a:gd name="T109" fmla="*/ 835 h 1163"/>
                  <a:gd name="T110" fmla="*/ 1132 w 1245"/>
                  <a:gd name="T111" fmla="*/ 100 h 1163"/>
                  <a:gd name="T112" fmla="*/ 110 w 1245"/>
                  <a:gd name="T113" fmla="*/ 10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5" h="1163">
                    <a:moveTo>
                      <a:pt x="928" y="1116"/>
                    </a:moveTo>
                    <a:lnTo>
                      <a:pt x="928" y="1116"/>
                    </a:lnTo>
                    <a:lnTo>
                      <a:pt x="928" y="1124"/>
                    </a:lnTo>
                    <a:lnTo>
                      <a:pt x="926" y="1134"/>
                    </a:lnTo>
                    <a:lnTo>
                      <a:pt x="923" y="1142"/>
                    </a:lnTo>
                    <a:lnTo>
                      <a:pt x="917" y="1149"/>
                    </a:lnTo>
                    <a:lnTo>
                      <a:pt x="917" y="1149"/>
                    </a:lnTo>
                    <a:lnTo>
                      <a:pt x="911" y="1156"/>
                    </a:lnTo>
                    <a:lnTo>
                      <a:pt x="903" y="1160"/>
                    </a:lnTo>
                    <a:lnTo>
                      <a:pt x="895" y="1162"/>
                    </a:lnTo>
                    <a:lnTo>
                      <a:pt x="885" y="1163"/>
                    </a:lnTo>
                    <a:lnTo>
                      <a:pt x="359" y="1163"/>
                    </a:lnTo>
                    <a:lnTo>
                      <a:pt x="359" y="1163"/>
                    </a:lnTo>
                    <a:lnTo>
                      <a:pt x="350" y="1162"/>
                    </a:lnTo>
                    <a:lnTo>
                      <a:pt x="342" y="1160"/>
                    </a:lnTo>
                    <a:lnTo>
                      <a:pt x="333" y="1156"/>
                    </a:lnTo>
                    <a:lnTo>
                      <a:pt x="327" y="1149"/>
                    </a:lnTo>
                    <a:lnTo>
                      <a:pt x="327" y="1149"/>
                    </a:lnTo>
                    <a:lnTo>
                      <a:pt x="321" y="1142"/>
                    </a:lnTo>
                    <a:lnTo>
                      <a:pt x="318" y="1134"/>
                    </a:lnTo>
                    <a:lnTo>
                      <a:pt x="317" y="1124"/>
                    </a:lnTo>
                    <a:lnTo>
                      <a:pt x="317" y="1116"/>
                    </a:lnTo>
                    <a:lnTo>
                      <a:pt x="317" y="1116"/>
                    </a:lnTo>
                    <a:lnTo>
                      <a:pt x="323" y="1114"/>
                    </a:lnTo>
                    <a:lnTo>
                      <a:pt x="341" y="1110"/>
                    </a:lnTo>
                    <a:lnTo>
                      <a:pt x="351" y="1106"/>
                    </a:lnTo>
                    <a:lnTo>
                      <a:pt x="364" y="1101"/>
                    </a:lnTo>
                    <a:lnTo>
                      <a:pt x="377" y="1096"/>
                    </a:lnTo>
                    <a:lnTo>
                      <a:pt x="392" y="1088"/>
                    </a:lnTo>
                    <a:lnTo>
                      <a:pt x="406" y="1080"/>
                    </a:lnTo>
                    <a:lnTo>
                      <a:pt x="420" y="1069"/>
                    </a:lnTo>
                    <a:lnTo>
                      <a:pt x="432" y="1057"/>
                    </a:lnTo>
                    <a:lnTo>
                      <a:pt x="444" y="1044"/>
                    </a:lnTo>
                    <a:lnTo>
                      <a:pt x="449" y="1036"/>
                    </a:lnTo>
                    <a:lnTo>
                      <a:pt x="453" y="1028"/>
                    </a:lnTo>
                    <a:lnTo>
                      <a:pt x="457" y="1019"/>
                    </a:lnTo>
                    <a:lnTo>
                      <a:pt x="461" y="1010"/>
                    </a:lnTo>
                    <a:lnTo>
                      <a:pt x="463" y="1001"/>
                    </a:lnTo>
                    <a:lnTo>
                      <a:pt x="465" y="990"/>
                    </a:lnTo>
                    <a:lnTo>
                      <a:pt x="466" y="979"/>
                    </a:lnTo>
                    <a:lnTo>
                      <a:pt x="467" y="967"/>
                    </a:lnTo>
                    <a:lnTo>
                      <a:pt x="467" y="967"/>
                    </a:lnTo>
                    <a:lnTo>
                      <a:pt x="467" y="932"/>
                    </a:lnTo>
                    <a:lnTo>
                      <a:pt x="778" y="932"/>
                    </a:lnTo>
                    <a:lnTo>
                      <a:pt x="778" y="932"/>
                    </a:lnTo>
                    <a:lnTo>
                      <a:pt x="779" y="972"/>
                    </a:lnTo>
                    <a:lnTo>
                      <a:pt x="779" y="972"/>
                    </a:lnTo>
                    <a:lnTo>
                      <a:pt x="779" y="981"/>
                    </a:lnTo>
                    <a:lnTo>
                      <a:pt x="780" y="990"/>
                    </a:lnTo>
                    <a:lnTo>
                      <a:pt x="782" y="998"/>
                    </a:lnTo>
                    <a:lnTo>
                      <a:pt x="785" y="1006"/>
                    </a:lnTo>
                    <a:lnTo>
                      <a:pt x="788" y="1014"/>
                    </a:lnTo>
                    <a:lnTo>
                      <a:pt x="792" y="1021"/>
                    </a:lnTo>
                    <a:lnTo>
                      <a:pt x="801" y="1035"/>
                    </a:lnTo>
                    <a:lnTo>
                      <a:pt x="813" y="1048"/>
                    </a:lnTo>
                    <a:lnTo>
                      <a:pt x="825" y="1060"/>
                    </a:lnTo>
                    <a:lnTo>
                      <a:pt x="839" y="1070"/>
                    </a:lnTo>
                    <a:lnTo>
                      <a:pt x="853" y="1080"/>
                    </a:lnTo>
                    <a:lnTo>
                      <a:pt x="866" y="1088"/>
                    </a:lnTo>
                    <a:lnTo>
                      <a:pt x="881" y="1095"/>
                    </a:lnTo>
                    <a:lnTo>
                      <a:pt x="904" y="1107"/>
                    </a:lnTo>
                    <a:lnTo>
                      <a:pt x="922" y="1113"/>
                    </a:lnTo>
                    <a:lnTo>
                      <a:pt x="928" y="1116"/>
                    </a:lnTo>
                    <a:lnTo>
                      <a:pt x="928" y="1116"/>
                    </a:lnTo>
                    <a:close/>
                    <a:moveTo>
                      <a:pt x="1245" y="42"/>
                    </a:moveTo>
                    <a:lnTo>
                      <a:pt x="1245" y="857"/>
                    </a:lnTo>
                    <a:lnTo>
                      <a:pt x="1245" y="857"/>
                    </a:lnTo>
                    <a:lnTo>
                      <a:pt x="1244" y="866"/>
                    </a:lnTo>
                    <a:lnTo>
                      <a:pt x="1242" y="875"/>
                    </a:lnTo>
                    <a:lnTo>
                      <a:pt x="1237" y="881"/>
                    </a:lnTo>
                    <a:lnTo>
                      <a:pt x="1232" y="888"/>
                    </a:lnTo>
                    <a:lnTo>
                      <a:pt x="1225" y="893"/>
                    </a:lnTo>
                    <a:lnTo>
                      <a:pt x="1219" y="898"/>
                    </a:lnTo>
                    <a:lnTo>
                      <a:pt x="1210" y="900"/>
                    </a:lnTo>
                    <a:lnTo>
                      <a:pt x="1201" y="901"/>
                    </a:lnTo>
                    <a:lnTo>
                      <a:pt x="42" y="901"/>
                    </a:lnTo>
                    <a:lnTo>
                      <a:pt x="42" y="901"/>
                    </a:lnTo>
                    <a:lnTo>
                      <a:pt x="34" y="900"/>
                    </a:lnTo>
                    <a:lnTo>
                      <a:pt x="26" y="898"/>
                    </a:lnTo>
                    <a:lnTo>
                      <a:pt x="19" y="893"/>
                    </a:lnTo>
                    <a:lnTo>
                      <a:pt x="12" y="888"/>
                    </a:lnTo>
                    <a:lnTo>
                      <a:pt x="7" y="881"/>
                    </a:lnTo>
                    <a:lnTo>
                      <a:pt x="3" y="875"/>
                    </a:lnTo>
                    <a:lnTo>
                      <a:pt x="0" y="866"/>
                    </a:lnTo>
                    <a:lnTo>
                      <a:pt x="0" y="857"/>
                    </a:lnTo>
                    <a:lnTo>
                      <a:pt x="0" y="42"/>
                    </a:lnTo>
                    <a:lnTo>
                      <a:pt x="0" y="42"/>
                    </a:lnTo>
                    <a:lnTo>
                      <a:pt x="0" y="33"/>
                    </a:lnTo>
                    <a:lnTo>
                      <a:pt x="3" y="26"/>
                    </a:lnTo>
                    <a:lnTo>
                      <a:pt x="7" y="18"/>
                    </a:lnTo>
                    <a:lnTo>
                      <a:pt x="12" y="12"/>
                    </a:lnTo>
                    <a:lnTo>
                      <a:pt x="19" y="7"/>
                    </a:lnTo>
                    <a:lnTo>
                      <a:pt x="26" y="3"/>
                    </a:lnTo>
                    <a:lnTo>
                      <a:pt x="34" y="1"/>
                    </a:lnTo>
                    <a:lnTo>
                      <a:pt x="42" y="0"/>
                    </a:lnTo>
                    <a:lnTo>
                      <a:pt x="1201" y="0"/>
                    </a:lnTo>
                    <a:lnTo>
                      <a:pt x="1201" y="0"/>
                    </a:lnTo>
                    <a:lnTo>
                      <a:pt x="1210" y="1"/>
                    </a:lnTo>
                    <a:lnTo>
                      <a:pt x="1219" y="3"/>
                    </a:lnTo>
                    <a:lnTo>
                      <a:pt x="1225" y="7"/>
                    </a:lnTo>
                    <a:lnTo>
                      <a:pt x="1232" y="12"/>
                    </a:lnTo>
                    <a:lnTo>
                      <a:pt x="1237" y="18"/>
                    </a:lnTo>
                    <a:lnTo>
                      <a:pt x="1242" y="26"/>
                    </a:lnTo>
                    <a:lnTo>
                      <a:pt x="1244" y="33"/>
                    </a:lnTo>
                    <a:lnTo>
                      <a:pt x="1245" y="42"/>
                    </a:lnTo>
                    <a:lnTo>
                      <a:pt x="1245" y="42"/>
                    </a:lnTo>
                    <a:close/>
                    <a:moveTo>
                      <a:pt x="917" y="835"/>
                    </a:moveTo>
                    <a:lnTo>
                      <a:pt x="917" y="835"/>
                    </a:lnTo>
                    <a:lnTo>
                      <a:pt x="917" y="831"/>
                    </a:lnTo>
                    <a:lnTo>
                      <a:pt x="916" y="828"/>
                    </a:lnTo>
                    <a:lnTo>
                      <a:pt x="914" y="825"/>
                    </a:lnTo>
                    <a:lnTo>
                      <a:pt x="912" y="822"/>
                    </a:lnTo>
                    <a:lnTo>
                      <a:pt x="910" y="820"/>
                    </a:lnTo>
                    <a:lnTo>
                      <a:pt x="907" y="818"/>
                    </a:lnTo>
                    <a:lnTo>
                      <a:pt x="903" y="817"/>
                    </a:lnTo>
                    <a:lnTo>
                      <a:pt x="900" y="816"/>
                    </a:lnTo>
                    <a:lnTo>
                      <a:pt x="900" y="816"/>
                    </a:lnTo>
                    <a:lnTo>
                      <a:pt x="896" y="817"/>
                    </a:lnTo>
                    <a:lnTo>
                      <a:pt x="892" y="818"/>
                    </a:lnTo>
                    <a:lnTo>
                      <a:pt x="889" y="820"/>
                    </a:lnTo>
                    <a:lnTo>
                      <a:pt x="887" y="822"/>
                    </a:lnTo>
                    <a:lnTo>
                      <a:pt x="885" y="825"/>
                    </a:lnTo>
                    <a:lnTo>
                      <a:pt x="883" y="828"/>
                    </a:lnTo>
                    <a:lnTo>
                      <a:pt x="882" y="831"/>
                    </a:lnTo>
                    <a:lnTo>
                      <a:pt x="882" y="835"/>
                    </a:lnTo>
                    <a:lnTo>
                      <a:pt x="882" y="835"/>
                    </a:lnTo>
                    <a:lnTo>
                      <a:pt x="882" y="838"/>
                    </a:lnTo>
                    <a:lnTo>
                      <a:pt x="883" y="841"/>
                    </a:lnTo>
                    <a:lnTo>
                      <a:pt x="885" y="844"/>
                    </a:lnTo>
                    <a:lnTo>
                      <a:pt x="887" y="848"/>
                    </a:lnTo>
                    <a:lnTo>
                      <a:pt x="889" y="850"/>
                    </a:lnTo>
                    <a:lnTo>
                      <a:pt x="892" y="851"/>
                    </a:lnTo>
                    <a:lnTo>
                      <a:pt x="896" y="852"/>
                    </a:lnTo>
                    <a:lnTo>
                      <a:pt x="900" y="853"/>
                    </a:lnTo>
                    <a:lnTo>
                      <a:pt x="900" y="853"/>
                    </a:lnTo>
                    <a:lnTo>
                      <a:pt x="903" y="852"/>
                    </a:lnTo>
                    <a:lnTo>
                      <a:pt x="907" y="851"/>
                    </a:lnTo>
                    <a:lnTo>
                      <a:pt x="910" y="850"/>
                    </a:lnTo>
                    <a:lnTo>
                      <a:pt x="912" y="848"/>
                    </a:lnTo>
                    <a:lnTo>
                      <a:pt x="914" y="844"/>
                    </a:lnTo>
                    <a:lnTo>
                      <a:pt x="916" y="841"/>
                    </a:lnTo>
                    <a:lnTo>
                      <a:pt x="917" y="838"/>
                    </a:lnTo>
                    <a:lnTo>
                      <a:pt x="917" y="835"/>
                    </a:lnTo>
                    <a:lnTo>
                      <a:pt x="917" y="835"/>
                    </a:lnTo>
                    <a:close/>
                    <a:moveTo>
                      <a:pt x="1000" y="835"/>
                    </a:moveTo>
                    <a:lnTo>
                      <a:pt x="1000" y="835"/>
                    </a:lnTo>
                    <a:lnTo>
                      <a:pt x="1000" y="831"/>
                    </a:lnTo>
                    <a:lnTo>
                      <a:pt x="999" y="828"/>
                    </a:lnTo>
                    <a:lnTo>
                      <a:pt x="998" y="825"/>
                    </a:lnTo>
                    <a:lnTo>
                      <a:pt x="995" y="822"/>
                    </a:lnTo>
                    <a:lnTo>
                      <a:pt x="992" y="820"/>
                    </a:lnTo>
                    <a:lnTo>
                      <a:pt x="989" y="818"/>
                    </a:lnTo>
                    <a:lnTo>
                      <a:pt x="986" y="817"/>
                    </a:lnTo>
                    <a:lnTo>
                      <a:pt x="982" y="816"/>
                    </a:lnTo>
                    <a:lnTo>
                      <a:pt x="982" y="816"/>
                    </a:lnTo>
                    <a:lnTo>
                      <a:pt x="979" y="817"/>
                    </a:lnTo>
                    <a:lnTo>
                      <a:pt x="975" y="818"/>
                    </a:lnTo>
                    <a:lnTo>
                      <a:pt x="973" y="820"/>
                    </a:lnTo>
                    <a:lnTo>
                      <a:pt x="969" y="822"/>
                    </a:lnTo>
                    <a:lnTo>
                      <a:pt x="967" y="825"/>
                    </a:lnTo>
                    <a:lnTo>
                      <a:pt x="966" y="828"/>
                    </a:lnTo>
                    <a:lnTo>
                      <a:pt x="965" y="831"/>
                    </a:lnTo>
                    <a:lnTo>
                      <a:pt x="964" y="835"/>
                    </a:lnTo>
                    <a:lnTo>
                      <a:pt x="964" y="835"/>
                    </a:lnTo>
                    <a:lnTo>
                      <a:pt x="965" y="838"/>
                    </a:lnTo>
                    <a:lnTo>
                      <a:pt x="966" y="841"/>
                    </a:lnTo>
                    <a:lnTo>
                      <a:pt x="967" y="844"/>
                    </a:lnTo>
                    <a:lnTo>
                      <a:pt x="969" y="848"/>
                    </a:lnTo>
                    <a:lnTo>
                      <a:pt x="973" y="850"/>
                    </a:lnTo>
                    <a:lnTo>
                      <a:pt x="975" y="851"/>
                    </a:lnTo>
                    <a:lnTo>
                      <a:pt x="979" y="852"/>
                    </a:lnTo>
                    <a:lnTo>
                      <a:pt x="982" y="853"/>
                    </a:lnTo>
                    <a:lnTo>
                      <a:pt x="982" y="853"/>
                    </a:lnTo>
                    <a:lnTo>
                      <a:pt x="986" y="852"/>
                    </a:lnTo>
                    <a:lnTo>
                      <a:pt x="989" y="851"/>
                    </a:lnTo>
                    <a:lnTo>
                      <a:pt x="992" y="850"/>
                    </a:lnTo>
                    <a:lnTo>
                      <a:pt x="995" y="848"/>
                    </a:lnTo>
                    <a:lnTo>
                      <a:pt x="998" y="844"/>
                    </a:lnTo>
                    <a:lnTo>
                      <a:pt x="999" y="841"/>
                    </a:lnTo>
                    <a:lnTo>
                      <a:pt x="1000" y="838"/>
                    </a:lnTo>
                    <a:lnTo>
                      <a:pt x="1000" y="835"/>
                    </a:lnTo>
                    <a:lnTo>
                      <a:pt x="1000" y="835"/>
                    </a:lnTo>
                    <a:close/>
                    <a:moveTo>
                      <a:pt x="1083" y="835"/>
                    </a:moveTo>
                    <a:lnTo>
                      <a:pt x="1083" y="835"/>
                    </a:lnTo>
                    <a:lnTo>
                      <a:pt x="1082" y="831"/>
                    </a:lnTo>
                    <a:lnTo>
                      <a:pt x="1081" y="828"/>
                    </a:lnTo>
                    <a:lnTo>
                      <a:pt x="1080" y="825"/>
                    </a:lnTo>
                    <a:lnTo>
                      <a:pt x="1078" y="822"/>
                    </a:lnTo>
                    <a:lnTo>
                      <a:pt x="1076" y="820"/>
                    </a:lnTo>
                    <a:lnTo>
                      <a:pt x="1072" y="818"/>
                    </a:lnTo>
                    <a:lnTo>
                      <a:pt x="1069" y="817"/>
                    </a:lnTo>
                    <a:lnTo>
                      <a:pt x="1065" y="816"/>
                    </a:lnTo>
                    <a:lnTo>
                      <a:pt x="1065" y="816"/>
                    </a:lnTo>
                    <a:lnTo>
                      <a:pt x="1062" y="817"/>
                    </a:lnTo>
                    <a:lnTo>
                      <a:pt x="1058" y="818"/>
                    </a:lnTo>
                    <a:lnTo>
                      <a:pt x="1055" y="820"/>
                    </a:lnTo>
                    <a:lnTo>
                      <a:pt x="1053" y="822"/>
                    </a:lnTo>
                    <a:lnTo>
                      <a:pt x="1051" y="825"/>
                    </a:lnTo>
                    <a:lnTo>
                      <a:pt x="1049" y="828"/>
                    </a:lnTo>
                    <a:lnTo>
                      <a:pt x="1048" y="831"/>
                    </a:lnTo>
                    <a:lnTo>
                      <a:pt x="1048" y="835"/>
                    </a:lnTo>
                    <a:lnTo>
                      <a:pt x="1048" y="835"/>
                    </a:lnTo>
                    <a:lnTo>
                      <a:pt x="1048" y="838"/>
                    </a:lnTo>
                    <a:lnTo>
                      <a:pt x="1049" y="841"/>
                    </a:lnTo>
                    <a:lnTo>
                      <a:pt x="1051" y="844"/>
                    </a:lnTo>
                    <a:lnTo>
                      <a:pt x="1053" y="848"/>
                    </a:lnTo>
                    <a:lnTo>
                      <a:pt x="1055" y="850"/>
                    </a:lnTo>
                    <a:lnTo>
                      <a:pt x="1058" y="851"/>
                    </a:lnTo>
                    <a:lnTo>
                      <a:pt x="1062" y="852"/>
                    </a:lnTo>
                    <a:lnTo>
                      <a:pt x="1065" y="853"/>
                    </a:lnTo>
                    <a:lnTo>
                      <a:pt x="1065" y="853"/>
                    </a:lnTo>
                    <a:lnTo>
                      <a:pt x="1069" y="852"/>
                    </a:lnTo>
                    <a:lnTo>
                      <a:pt x="1072" y="851"/>
                    </a:lnTo>
                    <a:lnTo>
                      <a:pt x="1076" y="850"/>
                    </a:lnTo>
                    <a:lnTo>
                      <a:pt x="1078" y="848"/>
                    </a:lnTo>
                    <a:lnTo>
                      <a:pt x="1080" y="844"/>
                    </a:lnTo>
                    <a:lnTo>
                      <a:pt x="1081" y="841"/>
                    </a:lnTo>
                    <a:lnTo>
                      <a:pt x="1082" y="838"/>
                    </a:lnTo>
                    <a:lnTo>
                      <a:pt x="1083" y="835"/>
                    </a:lnTo>
                    <a:lnTo>
                      <a:pt x="1083" y="835"/>
                    </a:lnTo>
                    <a:close/>
                    <a:moveTo>
                      <a:pt x="1134" y="102"/>
                    </a:moveTo>
                    <a:lnTo>
                      <a:pt x="1134" y="102"/>
                    </a:lnTo>
                    <a:lnTo>
                      <a:pt x="1134" y="101"/>
                    </a:lnTo>
                    <a:lnTo>
                      <a:pt x="1132" y="100"/>
                    </a:lnTo>
                    <a:lnTo>
                      <a:pt x="112" y="100"/>
                    </a:lnTo>
                    <a:lnTo>
                      <a:pt x="112" y="100"/>
                    </a:lnTo>
                    <a:lnTo>
                      <a:pt x="111" y="101"/>
                    </a:lnTo>
                    <a:lnTo>
                      <a:pt x="110" y="102"/>
                    </a:lnTo>
                    <a:lnTo>
                      <a:pt x="110" y="753"/>
                    </a:lnTo>
                    <a:lnTo>
                      <a:pt x="1134" y="753"/>
                    </a:lnTo>
                    <a:lnTo>
                      <a:pt x="1134" y="10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grpSp>
            <p:nvGrpSpPr>
              <p:cNvPr id="148" name="Group 4"/>
              <p:cNvGrpSpPr>
                <a:grpSpLocks noChangeAspect="1"/>
              </p:cNvGrpSpPr>
              <p:nvPr/>
            </p:nvGrpSpPr>
            <p:grpSpPr bwMode="auto">
              <a:xfrm>
                <a:off x="11672134" y="11297280"/>
                <a:ext cx="688975" cy="1219200"/>
                <a:chOff x="7462" y="3937"/>
                <a:chExt cx="434" cy="768"/>
              </a:xfrm>
            </p:grpSpPr>
            <p:sp>
              <p:nvSpPr>
                <p:cNvPr id="149" name="AutoShape 3"/>
                <p:cNvSpPr>
                  <a:spLocks noChangeAspect="1" noChangeArrowheads="1" noTextEdit="1"/>
                </p:cNvSpPr>
                <p:nvPr/>
              </p:nvSpPr>
              <p:spPr bwMode="auto">
                <a:xfrm>
                  <a:off x="7464" y="3937"/>
                  <a:ext cx="432"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50" name="Freeform 5"/>
                <p:cNvSpPr>
                  <a:spLocks/>
                </p:cNvSpPr>
                <p:nvPr/>
              </p:nvSpPr>
              <p:spPr bwMode="auto">
                <a:xfrm>
                  <a:off x="7462" y="3939"/>
                  <a:ext cx="432" cy="766"/>
                </a:xfrm>
                <a:custGeom>
                  <a:avLst/>
                  <a:gdLst>
                    <a:gd name="T0" fmla="*/ 57 w 432"/>
                    <a:gd name="T1" fmla="*/ 0 h 766"/>
                    <a:gd name="T2" fmla="*/ 50 w 432"/>
                    <a:gd name="T3" fmla="*/ 0 h 766"/>
                    <a:gd name="T4" fmla="*/ 40 w 432"/>
                    <a:gd name="T5" fmla="*/ 3 h 766"/>
                    <a:gd name="T6" fmla="*/ 28 w 432"/>
                    <a:gd name="T7" fmla="*/ 7 h 766"/>
                    <a:gd name="T8" fmla="*/ 21 w 432"/>
                    <a:gd name="T9" fmla="*/ 15 h 766"/>
                    <a:gd name="T10" fmla="*/ 14 w 432"/>
                    <a:gd name="T11" fmla="*/ 22 h 766"/>
                    <a:gd name="T12" fmla="*/ 7 w 432"/>
                    <a:gd name="T13" fmla="*/ 31 h 766"/>
                    <a:gd name="T14" fmla="*/ 2 w 432"/>
                    <a:gd name="T15" fmla="*/ 41 h 766"/>
                    <a:gd name="T16" fmla="*/ 0 w 432"/>
                    <a:gd name="T17" fmla="*/ 53 h 766"/>
                    <a:gd name="T18" fmla="*/ 0 w 432"/>
                    <a:gd name="T19" fmla="*/ 711 h 766"/>
                    <a:gd name="T20" fmla="*/ 0 w 432"/>
                    <a:gd name="T21" fmla="*/ 716 h 766"/>
                    <a:gd name="T22" fmla="*/ 2 w 432"/>
                    <a:gd name="T23" fmla="*/ 728 h 766"/>
                    <a:gd name="T24" fmla="*/ 7 w 432"/>
                    <a:gd name="T25" fmla="*/ 738 h 766"/>
                    <a:gd name="T26" fmla="*/ 14 w 432"/>
                    <a:gd name="T27" fmla="*/ 747 h 766"/>
                    <a:gd name="T28" fmla="*/ 21 w 432"/>
                    <a:gd name="T29" fmla="*/ 754 h 766"/>
                    <a:gd name="T30" fmla="*/ 28 w 432"/>
                    <a:gd name="T31" fmla="*/ 759 h 766"/>
                    <a:gd name="T32" fmla="*/ 40 w 432"/>
                    <a:gd name="T33" fmla="*/ 764 h 766"/>
                    <a:gd name="T34" fmla="*/ 50 w 432"/>
                    <a:gd name="T35" fmla="*/ 766 h 766"/>
                    <a:gd name="T36" fmla="*/ 376 w 432"/>
                    <a:gd name="T37" fmla="*/ 766 h 766"/>
                    <a:gd name="T38" fmla="*/ 381 w 432"/>
                    <a:gd name="T39" fmla="*/ 766 h 766"/>
                    <a:gd name="T40" fmla="*/ 393 w 432"/>
                    <a:gd name="T41" fmla="*/ 764 h 766"/>
                    <a:gd name="T42" fmla="*/ 403 w 432"/>
                    <a:gd name="T43" fmla="*/ 759 h 766"/>
                    <a:gd name="T44" fmla="*/ 410 w 432"/>
                    <a:gd name="T45" fmla="*/ 754 h 766"/>
                    <a:gd name="T46" fmla="*/ 420 w 432"/>
                    <a:gd name="T47" fmla="*/ 747 h 766"/>
                    <a:gd name="T48" fmla="*/ 424 w 432"/>
                    <a:gd name="T49" fmla="*/ 738 h 766"/>
                    <a:gd name="T50" fmla="*/ 429 w 432"/>
                    <a:gd name="T51" fmla="*/ 728 h 766"/>
                    <a:gd name="T52" fmla="*/ 432 w 432"/>
                    <a:gd name="T53" fmla="*/ 716 h 766"/>
                    <a:gd name="T54" fmla="*/ 432 w 432"/>
                    <a:gd name="T55" fmla="*/ 58 h 766"/>
                    <a:gd name="T56" fmla="*/ 432 w 432"/>
                    <a:gd name="T57" fmla="*/ 53 h 766"/>
                    <a:gd name="T58" fmla="*/ 429 w 432"/>
                    <a:gd name="T59" fmla="*/ 41 h 766"/>
                    <a:gd name="T60" fmla="*/ 424 w 432"/>
                    <a:gd name="T61" fmla="*/ 31 h 766"/>
                    <a:gd name="T62" fmla="*/ 420 w 432"/>
                    <a:gd name="T63" fmla="*/ 22 h 766"/>
                    <a:gd name="T64" fmla="*/ 410 w 432"/>
                    <a:gd name="T65" fmla="*/ 15 h 766"/>
                    <a:gd name="T66" fmla="*/ 403 w 432"/>
                    <a:gd name="T67" fmla="*/ 7 h 766"/>
                    <a:gd name="T68" fmla="*/ 393 w 432"/>
                    <a:gd name="T69" fmla="*/ 3 h 766"/>
                    <a:gd name="T70" fmla="*/ 381 w 432"/>
                    <a:gd name="T71" fmla="*/ 0 h 766"/>
                    <a:gd name="T72" fmla="*/ 376 w 432"/>
                    <a:gd name="T73" fmla="*/ 0 h 766"/>
                    <a:gd name="T74" fmla="*/ 376 w 432"/>
                    <a:gd name="T75"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2" h="766">
                      <a:moveTo>
                        <a:pt x="376" y="0"/>
                      </a:moveTo>
                      <a:lnTo>
                        <a:pt x="57" y="0"/>
                      </a:lnTo>
                      <a:lnTo>
                        <a:pt x="57" y="0"/>
                      </a:lnTo>
                      <a:lnTo>
                        <a:pt x="50" y="0"/>
                      </a:lnTo>
                      <a:lnTo>
                        <a:pt x="45" y="3"/>
                      </a:lnTo>
                      <a:lnTo>
                        <a:pt x="40" y="3"/>
                      </a:lnTo>
                      <a:lnTo>
                        <a:pt x="36" y="5"/>
                      </a:lnTo>
                      <a:lnTo>
                        <a:pt x="28" y="7"/>
                      </a:lnTo>
                      <a:lnTo>
                        <a:pt x="26" y="12"/>
                      </a:lnTo>
                      <a:lnTo>
                        <a:pt x="21" y="15"/>
                      </a:lnTo>
                      <a:lnTo>
                        <a:pt x="16" y="17"/>
                      </a:lnTo>
                      <a:lnTo>
                        <a:pt x="14" y="22"/>
                      </a:lnTo>
                      <a:lnTo>
                        <a:pt x="9" y="27"/>
                      </a:lnTo>
                      <a:lnTo>
                        <a:pt x="7" y="31"/>
                      </a:lnTo>
                      <a:lnTo>
                        <a:pt x="4" y="36"/>
                      </a:lnTo>
                      <a:lnTo>
                        <a:pt x="2" y="41"/>
                      </a:lnTo>
                      <a:lnTo>
                        <a:pt x="2" y="46"/>
                      </a:lnTo>
                      <a:lnTo>
                        <a:pt x="0" y="53"/>
                      </a:lnTo>
                      <a:lnTo>
                        <a:pt x="0" y="58"/>
                      </a:lnTo>
                      <a:lnTo>
                        <a:pt x="0" y="711"/>
                      </a:lnTo>
                      <a:lnTo>
                        <a:pt x="0" y="711"/>
                      </a:lnTo>
                      <a:lnTo>
                        <a:pt x="0" y="716"/>
                      </a:lnTo>
                      <a:lnTo>
                        <a:pt x="2" y="721"/>
                      </a:lnTo>
                      <a:lnTo>
                        <a:pt x="2" y="728"/>
                      </a:lnTo>
                      <a:lnTo>
                        <a:pt x="4" y="733"/>
                      </a:lnTo>
                      <a:lnTo>
                        <a:pt x="7" y="738"/>
                      </a:lnTo>
                      <a:lnTo>
                        <a:pt x="9" y="742"/>
                      </a:lnTo>
                      <a:lnTo>
                        <a:pt x="14" y="747"/>
                      </a:lnTo>
                      <a:lnTo>
                        <a:pt x="16" y="750"/>
                      </a:lnTo>
                      <a:lnTo>
                        <a:pt x="21" y="754"/>
                      </a:lnTo>
                      <a:lnTo>
                        <a:pt x="26" y="757"/>
                      </a:lnTo>
                      <a:lnTo>
                        <a:pt x="28" y="759"/>
                      </a:lnTo>
                      <a:lnTo>
                        <a:pt x="36" y="761"/>
                      </a:lnTo>
                      <a:lnTo>
                        <a:pt x="40" y="764"/>
                      </a:lnTo>
                      <a:lnTo>
                        <a:pt x="45" y="766"/>
                      </a:lnTo>
                      <a:lnTo>
                        <a:pt x="50" y="766"/>
                      </a:lnTo>
                      <a:lnTo>
                        <a:pt x="57" y="766"/>
                      </a:lnTo>
                      <a:lnTo>
                        <a:pt x="376" y="766"/>
                      </a:lnTo>
                      <a:lnTo>
                        <a:pt x="376" y="766"/>
                      </a:lnTo>
                      <a:lnTo>
                        <a:pt x="381" y="766"/>
                      </a:lnTo>
                      <a:lnTo>
                        <a:pt x="388" y="766"/>
                      </a:lnTo>
                      <a:lnTo>
                        <a:pt x="393" y="764"/>
                      </a:lnTo>
                      <a:lnTo>
                        <a:pt x="398" y="761"/>
                      </a:lnTo>
                      <a:lnTo>
                        <a:pt x="403" y="759"/>
                      </a:lnTo>
                      <a:lnTo>
                        <a:pt x="408" y="757"/>
                      </a:lnTo>
                      <a:lnTo>
                        <a:pt x="410" y="754"/>
                      </a:lnTo>
                      <a:lnTo>
                        <a:pt x="415" y="750"/>
                      </a:lnTo>
                      <a:lnTo>
                        <a:pt x="420" y="747"/>
                      </a:lnTo>
                      <a:lnTo>
                        <a:pt x="422" y="742"/>
                      </a:lnTo>
                      <a:lnTo>
                        <a:pt x="424" y="738"/>
                      </a:lnTo>
                      <a:lnTo>
                        <a:pt x="427" y="733"/>
                      </a:lnTo>
                      <a:lnTo>
                        <a:pt x="429" y="728"/>
                      </a:lnTo>
                      <a:lnTo>
                        <a:pt x="432" y="721"/>
                      </a:lnTo>
                      <a:lnTo>
                        <a:pt x="432" y="716"/>
                      </a:lnTo>
                      <a:lnTo>
                        <a:pt x="432" y="711"/>
                      </a:lnTo>
                      <a:lnTo>
                        <a:pt x="432" y="58"/>
                      </a:lnTo>
                      <a:lnTo>
                        <a:pt x="432" y="58"/>
                      </a:lnTo>
                      <a:lnTo>
                        <a:pt x="432" y="53"/>
                      </a:lnTo>
                      <a:lnTo>
                        <a:pt x="432" y="46"/>
                      </a:lnTo>
                      <a:lnTo>
                        <a:pt x="429" y="41"/>
                      </a:lnTo>
                      <a:lnTo>
                        <a:pt x="427" y="36"/>
                      </a:lnTo>
                      <a:lnTo>
                        <a:pt x="424" y="31"/>
                      </a:lnTo>
                      <a:lnTo>
                        <a:pt x="422" y="27"/>
                      </a:lnTo>
                      <a:lnTo>
                        <a:pt x="420" y="22"/>
                      </a:lnTo>
                      <a:lnTo>
                        <a:pt x="415" y="17"/>
                      </a:lnTo>
                      <a:lnTo>
                        <a:pt x="410" y="15"/>
                      </a:lnTo>
                      <a:lnTo>
                        <a:pt x="408" y="12"/>
                      </a:lnTo>
                      <a:lnTo>
                        <a:pt x="403" y="7"/>
                      </a:lnTo>
                      <a:lnTo>
                        <a:pt x="398" y="5"/>
                      </a:lnTo>
                      <a:lnTo>
                        <a:pt x="393" y="3"/>
                      </a:lnTo>
                      <a:lnTo>
                        <a:pt x="388" y="3"/>
                      </a:lnTo>
                      <a:lnTo>
                        <a:pt x="381" y="0"/>
                      </a:lnTo>
                      <a:lnTo>
                        <a:pt x="376" y="0"/>
                      </a:lnTo>
                      <a:lnTo>
                        <a:pt x="376" y="0"/>
                      </a:lnTo>
                      <a:lnTo>
                        <a:pt x="376" y="0"/>
                      </a:lnTo>
                      <a:lnTo>
                        <a:pt x="37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58" name="Freeform 6"/>
                <p:cNvSpPr>
                  <a:spLocks/>
                </p:cNvSpPr>
                <p:nvPr/>
              </p:nvSpPr>
              <p:spPr bwMode="auto">
                <a:xfrm>
                  <a:off x="7745" y="4319"/>
                  <a:ext cx="50" cy="52"/>
                </a:xfrm>
                <a:custGeom>
                  <a:avLst/>
                  <a:gdLst>
                    <a:gd name="T0" fmla="*/ 24 w 50"/>
                    <a:gd name="T1" fmla="*/ 52 h 52"/>
                    <a:gd name="T2" fmla="*/ 24 w 50"/>
                    <a:gd name="T3" fmla="*/ 52 h 52"/>
                    <a:gd name="T4" fmla="*/ 19 w 50"/>
                    <a:gd name="T5" fmla="*/ 50 h 52"/>
                    <a:gd name="T6" fmla="*/ 14 w 50"/>
                    <a:gd name="T7" fmla="*/ 50 h 52"/>
                    <a:gd name="T8" fmla="*/ 9 w 50"/>
                    <a:gd name="T9" fmla="*/ 47 h 52"/>
                    <a:gd name="T10" fmla="*/ 7 w 50"/>
                    <a:gd name="T11" fmla="*/ 43 h 52"/>
                    <a:gd name="T12" fmla="*/ 2 w 50"/>
                    <a:gd name="T13" fmla="*/ 40 h 52"/>
                    <a:gd name="T14" fmla="*/ 0 w 50"/>
                    <a:gd name="T15" fmla="*/ 35 h 52"/>
                    <a:gd name="T16" fmla="*/ 0 w 50"/>
                    <a:gd name="T17" fmla="*/ 31 h 52"/>
                    <a:gd name="T18" fmla="*/ 0 w 50"/>
                    <a:gd name="T19" fmla="*/ 26 h 52"/>
                    <a:gd name="T20" fmla="*/ 0 w 50"/>
                    <a:gd name="T21" fmla="*/ 26 h 52"/>
                    <a:gd name="T22" fmla="*/ 0 w 50"/>
                    <a:gd name="T23" fmla="*/ 21 h 52"/>
                    <a:gd name="T24" fmla="*/ 0 w 50"/>
                    <a:gd name="T25" fmla="*/ 14 h 52"/>
                    <a:gd name="T26" fmla="*/ 2 w 50"/>
                    <a:gd name="T27" fmla="*/ 12 h 52"/>
                    <a:gd name="T28" fmla="*/ 7 w 50"/>
                    <a:gd name="T29" fmla="*/ 7 h 52"/>
                    <a:gd name="T30" fmla="*/ 9 w 50"/>
                    <a:gd name="T31" fmla="*/ 4 h 52"/>
                    <a:gd name="T32" fmla="*/ 14 w 50"/>
                    <a:gd name="T33" fmla="*/ 0 h 52"/>
                    <a:gd name="T34" fmla="*/ 19 w 50"/>
                    <a:gd name="T35" fmla="*/ 0 h 52"/>
                    <a:gd name="T36" fmla="*/ 24 w 50"/>
                    <a:gd name="T37" fmla="*/ 0 h 52"/>
                    <a:gd name="T38" fmla="*/ 24 w 50"/>
                    <a:gd name="T39" fmla="*/ 0 h 52"/>
                    <a:gd name="T40" fmla="*/ 29 w 50"/>
                    <a:gd name="T41" fmla="*/ 0 h 52"/>
                    <a:gd name="T42" fmla="*/ 36 w 50"/>
                    <a:gd name="T43" fmla="*/ 0 h 52"/>
                    <a:gd name="T44" fmla="*/ 41 w 50"/>
                    <a:gd name="T45" fmla="*/ 4 h 52"/>
                    <a:gd name="T46" fmla="*/ 43 w 50"/>
                    <a:gd name="T47" fmla="*/ 7 h 52"/>
                    <a:gd name="T48" fmla="*/ 45 w 50"/>
                    <a:gd name="T49" fmla="*/ 12 h 52"/>
                    <a:gd name="T50" fmla="*/ 50 w 50"/>
                    <a:gd name="T51" fmla="*/ 14 h 52"/>
                    <a:gd name="T52" fmla="*/ 50 w 50"/>
                    <a:gd name="T53" fmla="*/ 21 h 52"/>
                    <a:gd name="T54" fmla="*/ 50 w 50"/>
                    <a:gd name="T55" fmla="*/ 26 h 52"/>
                    <a:gd name="T56" fmla="*/ 50 w 50"/>
                    <a:gd name="T57" fmla="*/ 26 h 52"/>
                    <a:gd name="T58" fmla="*/ 50 w 50"/>
                    <a:gd name="T59" fmla="*/ 31 h 52"/>
                    <a:gd name="T60" fmla="*/ 50 w 50"/>
                    <a:gd name="T61" fmla="*/ 35 h 52"/>
                    <a:gd name="T62" fmla="*/ 45 w 50"/>
                    <a:gd name="T63" fmla="*/ 40 h 52"/>
                    <a:gd name="T64" fmla="*/ 43 w 50"/>
                    <a:gd name="T65" fmla="*/ 43 h 52"/>
                    <a:gd name="T66" fmla="*/ 41 w 50"/>
                    <a:gd name="T67" fmla="*/ 47 h 52"/>
                    <a:gd name="T68" fmla="*/ 36 w 50"/>
                    <a:gd name="T69" fmla="*/ 50 h 52"/>
                    <a:gd name="T70" fmla="*/ 29 w 50"/>
                    <a:gd name="T71" fmla="*/ 50 h 52"/>
                    <a:gd name="T72" fmla="*/ 24 w 50"/>
                    <a:gd name="T73" fmla="*/ 52 h 52"/>
                    <a:gd name="T74" fmla="*/ 24 w 50"/>
                    <a:gd name="T75" fmla="*/ 52 h 52"/>
                    <a:gd name="T76" fmla="*/ 24 w 50"/>
                    <a:gd name="T77" fmla="*/ 52 h 52"/>
                    <a:gd name="T78" fmla="*/ 24 w 50"/>
                    <a:gd name="T7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52">
                      <a:moveTo>
                        <a:pt x="24" y="52"/>
                      </a:moveTo>
                      <a:lnTo>
                        <a:pt x="24" y="52"/>
                      </a:lnTo>
                      <a:lnTo>
                        <a:pt x="19" y="50"/>
                      </a:lnTo>
                      <a:lnTo>
                        <a:pt x="14" y="50"/>
                      </a:lnTo>
                      <a:lnTo>
                        <a:pt x="9" y="47"/>
                      </a:lnTo>
                      <a:lnTo>
                        <a:pt x="7" y="43"/>
                      </a:lnTo>
                      <a:lnTo>
                        <a:pt x="2" y="40"/>
                      </a:lnTo>
                      <a:lnTo>
                        <a:pt x="0" y="35"/>
                      </a:lnTo>
                      <a:lnTo>
                        <a:pt x="0" y="31"/>
                      </a:lnTo>
                      <a:lnTo>
                        <a:pt x="0" y="26"/>
                      </a:lnTo>
                      <a:lnTo>
                        <a:pt x="0" y="26"/>
                      </a:lnTo>
                      <a:lnTo>
                        <a:pt x="0" y="21"/>
                      </a:lnTo>
                      <a:lnTo>
                        <a:pt x="0" y="14"/>
                      </a:lnTo>
                      <a:lnTo>
                        <a:pt x="2" y="12"/>
                      </a:lnTo>
                      <a:lnTo>
                        <a:pt x="7" y="7"/>
                      </a:lnTo>
                      <a:lnTo>
                        <a:pt x="9" y="4"/>
                      </a:lnTo>
                      <a:lnTo>
                        <a:pt x="14" y="0"/>
                      </a:lnTo>
                      <a:lnTo>
                        <a:pt x="19" y="0"/>
                      </a:lnTo>
                      <a:lnTo>
                        <a:pt x="24" y="0"/>
                      </a:lnTo>
                      <a:lnTo>
                        <a:pt x="24" y="0"/>
                      </a:lnTo>
                      <a:lnTo>
                        <a:pt x="29" y="0"/>
                      </a:lnTo>
                      <a:lnTo>
                        <a:pt x="36" y="0"/>
                      </a:lnTo>
                      <a:lnTo>
                        <a:pt x="41" y="4"/>
                      </a:lnTo>
                      <a:lnTo>
                        <a:pt x="43" y="7"/>
                      </a:lnTo>
                      <a:lnTo>
                        <a:pt x="45" y="12"/>
                      </a:lnTo>
                      <a:lnTo>
                        <a:pt x="50" y="14"/>
                      </a:lnTo>
                      <a:lnTo>
                        <a:pt x="50" y="21"/>
                      </a:lnTo>
                      <a:lnTo>
                        <a:pt x="50" y="26"/>
                      </a:lnTo>
                      <a:lnTo>
                        <a:pt x="50" y="26"/>
                      </a:lnTo>
                      <a:lnTo>
                        <a:pt x="50" y="31"/>
                      </a:lnTo>
                      <a:lnTo>
                        <a:pt x="50" y="35"/>
                      </a:lnTo>
                      <a:lnTo>
                        <a:pt x="45" y="40"/>
                      </a:lnTo>
                      <a:lnTo>
                        <a:pt x="43" y="43"/>
                      </a:lnTo>
                      <a:lnTo>
                        <a:pt x="41" y="47"/>
                      </a:lnTo>
                      <a:lnTo>
                        <a:pt x="36" y="50"/>
                      </a:lnTo>
                      <a:lnTo>
                        <a:pt x="29" y="50"/>
                      </a:lnTo>
                      <a:lnTo>
                        <a:pt x="24" y="52"/>
                      </a:lnTo>
                      <a:lnTo>
                        <a:pt x="24" y="52"/>
                      </a:lnTo>
                      <a:lnTo>
                        <a:pt x="24" y="52"/>
                      </a:lnTo>
                      <a:lnTo>
                        <a:pt x="24" y="52"/>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59" name="Freeform 7"/>
                <p:cNvSpPr>
                  <a:spLocks/>
                </p:cNvSpPr>
                <p:nvPr/>
              </p:nvSpPr>
              <p:spPr bwMode="auto">
                <a:xfrm>
                  <a:off x="7512" y="4190"/>
                  <a:ext cx="322" cy="33"/>
                </a:xfrm>
                <a:custGeom>
                  <a:avLst/>
                  <a:gdLst>
                    <a:gd name="T0" fmla="*/ 322 w 322"/>
                    <a:gd name="T1" fmla="*/ 17 h 33"/>
                    <a:gd name="T2" fmla="*/ 322 w 322"/>
                    <a:gd name="T3" fmla="*/ 17 h 33"/>
                    <a:gd name="T4" fmla="*/ 322 w 322"/>
                    <a:gd name="T5" fmla="*/ 21 h 33"/>
                    <a:gd name="T6" fmla="*/ 322 w 322"/>
                    <a:gd name="T7" fmla="*/ 24 h 33"/>
                    <a:gd name="T8" fmla="*/ 319 w 322"/>
                    <a:gd name="T9" fmla="*/ 26 h 33"/>
                    <a:gd name="T10" fmla="*/ 317 w 322"/>
                    <a:gd name="T11" fmla="*/ 28 h 33"/>
                    <a:gd name="T12" fmla="*/ 314 w 322"/>
                    <a:gd name="T13" fmla="*/ 31 h 33"/>
                    <a:gd name="T14" fmla="*/ 312 w 322"/>
                    <a:gd name="T15" fmla="*/ 33 h 33"/>
                    <a:gd name="T16" fmla="*/ 307 w 322"/>
                    <a:gd name="T17" fmla="*/ 33 h 33"/>
                    <a:gd name="T18" fmla="*/ 305 w 322"/>
                    <a:gd name="T19" fmla="*/ 33 h 33"/>
                    <a:gd name="T20" fmla="*/ 14 w 322"/>
                    <a:gd name="T21" fmla="*/ 33 h 33"/>
                    <a:gd name="T22" fmla="*/ 14 w 322"/>
                    <a:gd name="T23" fmla="*/ 33 h 33"/>
                    <a:gd name="T24" fmla="*/ 12 w 322"/>
                    <a:gd name="T25" fmla="*/ 33 h 33"/>
                    <a:gd name="T26" fmla="*/ 10 w 322"/>
                    <a:gd name="T27" fmla="*/ 33 h 33"/>
                    <a:gd name="T28" fmla="*/ 7 w 322"/>
                    <a:gd name="T29" fmla="*/ 31 h 33"/>
                    <a:gd name="T30" fmla="*/ 5 w 322"/>
                    <a:gd name="T31" fmla="*/ 28 h 33"/>
                    <a:gd name="T32" fmla="*/ 2 w 322"/>
                    <a:gd name="T33" fmla="*/ 26 h 33"/>
                    <a:gd name="T34" fmla="*/ 0 w 322"/>
                    <a:gd name="T35" fmla="*/ 24 h 33"/>
                    <a:gd name="T36" fmla="*/ 0 w 322"/>
                    <a:gd name="T37" fmla="*/ 21 h 33"/>
                    <a:gd name="T38" fmla="*/ 0 w 322"/>
                    <a:gd name="T39" fmla="*/ 17 h 33"/>
                    <a:gd name="T40" fmla="*/ 0 w 322"/>
                    <a:gd name="T41" fmla="*/ 14 h 33"/>
                    <a:gd name="T42" fmla="*/ 0 w 322"/>
                    <a:gd name="T43" fmla="*/ 14 h 33"/>
                    <a:gd name="T44" fmla="*/ 0 w 322"/>
                    <a:gd name="T45" fmla="*/ 12 h 33"/>
                    <a:gd name="T46" fmla="*/ 0 w 322"/>
                    <a:gd name="T47" fmla="*/ 9 h 33"/>
                    <a:gd name="T48" fmla="*/ 2 w 322"/>
                    <a:gd name="T49" fmla="*/ 7 h 33"/>
                    <a:gd name="T50" fmla="*/ 5 w 322"/>
                    <a:gd name="T51" fmla="*/ 5 h 33"/>
                    <a:gd name="T52" fmla="*/ 7 w 322"/>
                    <a:gd name="T53" fmla="*/ 2 h 33"/>
                    <a:gd name="T54" fmla="*/ 10 w 322"/>
                    <a:gd name="T55" fmla="*/ 0 h 33"/>
                    <a:gd name="T56" fmla="*/ 12 w 322"/>
                    <a:gd name="T57" fmla="*/ 0 h 33"/>
                    <a:gd name="T58" fmla="*/ 14 w 322"/>
                    <a:gd name="T59" fmla="*/ 0 h 33"/>
                    <a:gd name="T60" fmla="*/ 305 w 322"/>
                    <a:gd name="T61" fmla="*/ 0 h 33"/>
                    <a:gd name="T62" fmla="*/ 305 w 322"/>
                    <a:gd name="T63" fmla="*/ 0 h 33"/>
                    <a:gd name="T64" fmla="*/ 307 w 322"/>
                    <a:gd name="T65" fmla="*/ 0 h 33"/>
                    <a:gd name="T66" fmla="*/ 312 w 322"/>
                    <a:gd name="T67" fmla="*/ 0 h 33"/>
                    <a:gd name="T68" fmla="*/ 314 w 322"/>
                    <a:gd name="T69" fmla="*/ 2 h 33"/>
                    <a:gd name="T70" fmla="*/ 317 w 322"/>
                    <a:gd name="T71" fmla="*/ 5 h 33"/>
                    <a:gd name="T72" fmla="*/ 319 w 322"/>
                    <a:gd name="T73" fmla="*/ 7 h 33"/>
                    <a:gd name="T74" fmla="*/ 322 w 322"/>
                    <a:gd name="T75" fmla="*/ 9 h 33"/>
                    <a:gd name="T76" fmla="*/ 322 w 322"/>
                    <a:gd name="T77" fmla="*/ 12 h 33"/>
                    <a:gd name="T78" fmla="*/ 322 w 322"/>
                    <a:gd name="T79" fmla="*/ 14 h 33"/>
                    <a:gd name="T80" fmla="*/ 322 w 322"/>
                    <a:gd name="T81" fmla="*/ 17 h 33"/>
                    <a:gd name="T82" fmla="*/ 322 w 322"/>
                    <a:gd name="T83" fmla="*/ 17 h 33"/>
                    <a:gd name="T84" fmla="*/ 322 w 322"/>
                    <a:gd name="T85"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2" h="33">
                      <a:moveTo>
                        <a:pt x="322" y="17"/>
                      </a:moveTo>
                      <a:lnTo>
                        <a:pt x="322" y="17"/>
                      </a:lnTo>
                      <a:lnTo>
                        <a:pt x="322" y="21"/>
                      </a:lnTo>
                      <a:lnTo>
                        <a:pt x="322" y="24"/>
                      </a:lnTo>
                      <a:lnTo>
                        <a:pt x="319" y="26"/>
                      </a:lnTo>
                      <a:lnTo>
                        <a:pt x="317" y="28"/>
                      </a:lnTo>
                      <a:lnTo>
                        <a:pt x="314" y="31"/>
                      </a:lnTo>
                      <a:lnTo>
                        <a:pt x="312" y="33"/>
                      </a:lnTo>
                      <a:lnTo>
                        <a:pt x="307" y="33"/>
                      </a:lnTo>
                      <a:lnTo>
                        <a:pt x="305" y="33"/>
                      </a:lnTo>
                      <a:lnTo>
                        <a:pt x="14" y="33"/>
                      </a:lnTo>
                      <a:lnTo>
                        <a:pt x="14" y="33"/>
                      </a:lnTo>
                      <a:lnTo>
                        <a:pt x="12" y="33"/>
                      </a:lnTo>
                      <a:lnTo>
                        <a:pt x="10" y="33"/>
                      </a:lnTo>
                      <a:lnTo>
                        <a:pt x="7" y="31"/>
                      </a:lnTo>
                      <a:lnTo>
                        <a:pt x="5" y="28"/>
                      </a:lnTo>
                      <a:lnTo>
                        <a:pt x="2" y="26"/>
                      </a:lnTo>
                      <a:lnTo>
                        <a:pt x="0" y="24"/>
                      </a:lnTo>
                      <a:lnTo>
                        <a:pt x="0" y="21"/>
                      </a:lnTo>
                      <a:lnTo>
                        <a:pt x="0" y="17"/>
                      </a:lnTo>
                      <a:lnTo>
                        <a:pt x="0" y="14"/>
                      </a:lnTo>
                      <a:lnTo>
                        <a:pt x="0" y="14"/>
                      </a:lnTo>
                      <a:lnTo>
                        <a:pt x="0" y="12"/>
                      </a:lnTo>
                      <a:lnTo>
                        <a:pt x="0" y="9"/>
                      </a:lnTo>
                      <a:lnTo>
                        <a:pt x="2" y="7"/>
                      </a:lnTo>
                      <a:lnTo>
                        <a:pt x="5" y="5"/>
                      </a:lnTo>
                      <a:lnTo>
                        <a:pt x="7" y="2"/>
                      </a:lnTo>
                      <a:lnTo>
                        <a:pt x="10" y="0"/>
                      </a:lnTo>
                      <a:lnTo>
                        <a:pt x="12" y="0"/>
                      </a:lnTo>
                      <a:lnTo>
                        <a:pt x="14" y="0"/>
                      </a:lnTo>
                      <a:lnTo>
                        <a:pt x="305" y="0"/>
                      </a:lnTo>
                      <a:lnTo>
                        <a:pt x="305" y="0"/>
                      </a:lnTo>
                      <a:lnTo>
                        <a:pt x="307" y="0"/>
                      </a:lnTo>
                      <a:lnTo>
                        <a:pt x="312" y="0"/>
                      </a:lnTo>
                      <a:lnTo>
                        <a:pt x="314" y="2"/>
                      </a:lnTo>
                      <a:lnTo>
                        <a:pt x="317" y="5"/>
                      </a:lnTo>
                      <a:lnTo>
                        <a:pt x="319" y="7"/>
                      </a:lnTo>
                      <a:lnTo>
                        <a:pt x="322" y="9"/>
                      </a:lnTo>
                      <a:lnTo>
                        <a:pt x="322" y="12"/>
                      </a:lnTo>
                      <a:lnTo>
                        <a:pt x="322" y="14"/>
                      </a:lnTo>
                      <a:lnTo>
                        <a:pt x="322" y="17"/>
                      </a:lnTo>
                      <a:lnTo>
                        <a:pt x="322" y="17"/>
                      </a:lnTo>
                      <a:lnTo>
                        <a:pt x="322" y="17"/>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60" name="Freeform 8"/>
                <p:cNvSpPr>
                  <a:spLocks/>
                </p:cNvSpPr>
                <p:nvPr/>
              </p:nvSpPr>
              <p:spPr bwMode="auto">
                <a:xfrm>
                  <a:off x="7512" y="4104"/>
                  <a:ext cx="322" cy="36"/>
                </a:xfrm>
                <a:custGeom>
                  <a:avLst/>
                  <a:gdLst>
                    <a:gd name="T0" fmla="*/ 322 w 322"/>
                    <a:gd name="T1" fmla="*/ 19 h 36"/>
                    <a:gd name="T2" fmla="*/ 322 w 322"/>
                    <a:gd name="T3" fmla="*/ 19 h 36"/>
                    <a:gd name="T4" fmla="*/ 322 w 322"/>
                    <a:gd name="T5" fmla="*/ 24 h 36"/>
                    <a:gd name="T6" fmla="*/ 322 w 322"/>
                    <a:gd name="T7" fmla="*/ 26 h 36"/>
                    <a:gd name="T8" fmla="*/ 319 w 322"/>
                    <a:gd name="T9" fmla="*/ 29 h 36"/>
                    <a:gd name="T10" fmla="*/ 317 w 322"/>
                    <a:gd name="T11" fmla="*/ 31 h 36"/>
                    <a:gd name="T12" fmla="*/ 314 w 322"/>
                    <a:gd name="T13" fmla="*/ 33 h 36"/>
                    <a:gd name="T14" fmla="*/ 312 w 322"/>
                    <a:gd name="T15" fmla="*/ 36 h 36"/>
                    <a:gd name="T16" fmla="*/ 307 w 322"/>
                    <a:gd name="T17" fmla="*/ 36 h 36"/>
                    <a:gd name="T18" fmla="*/ 305 w 322"/>
                    <a:gd name="T19" fmla="*/ 36 h 36"/>
                    <a:gd name="T20" fmla="*/ 14 w 322"/>
                    <a:gd name="T21" fmla="*/ 36 h 36"/>
                    <a:gd name="T22" fmla="*/ 14 w 322"/>
                    <a:gd name="T23" fmla="*/ 36 h 36"/>
                    <a:gd name="T24" fmla="*/ 12 w 322"/>
                    <a:gd name="T25" fmla="*/ 36 h 36"/>
                    <a:gd name="T26" fmla="*/ 10 w 322"/>
                    <a:gd name="T27" fmla="*/ 36 h 36"/>
                    <a:gd name="T28" fmla="*/ 7 w 322"/>
                    <a:gd name="T29" fmla="*/ 33 h 36"/>
                    <a:gd name="T30" fmla="*/ 5 w 322"/>
                    <a:gd name="T31" fmla="*/ 31 h 36"/>
                    <a:gd name="T32" fmla="*/ 2 w 322"/>
                    <a:gd name="T33" fmla="*/ 29 h 36"/>
                    <a:gd name="T34" fmla="*/ 0 w 322"/>
                    <a:gd name="T35" fmla="*/ 26 h 36"/>
                    <a:gd name="T36" fmla="*/ 0 w 322"/>
                    <a:gd name="T37" fmla="*/ 24 h 36"/>
                    <a:gd name="T38" fmla="*/ 0 w 322"/>
                    <a:gd name="T39" fmla="*/ 19 h 36"/>
                    <a:gd name="T40" fmla="*/ 0 w 322"/>
                    <a:gd name="T41" fmla="*/ 19 h 36"/>
                    <a:gd name="T42" fmla="*/ 0 w 322"/>
                    <a:gd name="T43" fmla="*/ 19 h 36"/>
                    <a:gd name="T44" fmla="*/ 0 w 322"/>
                    <a:gd name="T45" fmla="*/ 14 h 36"/>
                    <a:gd name="T46" fmla="*/ 0 w 322"/>
                    <a:gd name="T47" fmla="*/ 12 h 36"/>
                    <a:gd name="T48" fmla="*/ 2 w 322"/>
                    <a:gd name="T49" fmla="*/ 9 h 36"/>
                    <a:gd name="T50" fmla="*/ 5 w 322"/>
                    <a:gd name="T51" fmla="*/ 7 h 36"/>
                    <a:gd name="T52" fmla="*/ 7 w 322"/>
                    <a:gd name="T53" fmla="*/ 5 h 36"/>
                    <a:gd name="T54" fmla="*/ 10 w 322"/>
                    <a:gd name="T55" fmla="*/ 2 h 36"/>
                    <a:gd name="T56" fmla="*/ 12 w 322"/>
                    <a:gd name="T57" fmla="*/ 0 h 36"/>
                    <a:gd name="T58" fmla="*/ 14 w 322"/>
                    <a:gd name="T59" fmla="*/ 0 h 36"/>
                    <a:gd name="T60" fmla="*/ 305 w 322"/>
                    <a:gd name="T61" fmla="*/ 0 h 36"/>
                    <a:gd name="T62" fmla="*/ 305 w 322"/>
                    <a:gd name="T63" fmla="*/ 0 h 36"/>
                    <a:gd name="T64" fmla="*/ 307 w 322"/>
                    <a:gd name="T65" fmla="*/ 0 h 36"/>
                    <a:gd name="T66" fmla="*/ 312 w 322"/>
                    <a:gd name="T67" fmla="*/ 2 h 36"/>
                    <a:gd name="T68" fmla="*/ 314 w 322"/>
                    <a:gd name="T69" fmla="*/ 5 h 36"/>
                    <a:gd name="T70" fmla="*/ 317 w 322"/>
                    <a:gd name="T71" fmla="*/ 7 h 36"/>
                    <a:gd name="T72" fmla="*/ 319 w 322"/>
                    <a:gd name="T73" fmla="*/ 9 h 36"/>
                    <a:gd name="T74" fmla="*/ 322 w 322"/>
                    <a:gd name="T75" fmla="*/ 12 h 36"/>
                    <a:gd name="T76" fmla="*/ 322 w 322"/>
                    <a:gd name="T77" fmla="*/ 14 h 36"/>
                    <a:gd name="T78" fmla="*/ 322 w 322"/>
                    <a:gd name="T79" fmla="*/ 19 h 36"/>
                    <a:gd name="T80" fmla="*/ 322 w 322"/>
                    <a:gd name="T81" fmla="*/ 19 h 36"/>
                    <a:gd name="T82" fmla="*/ 322 w 322"/>
                    <a:gd name="T83" fmla="*/ 19 h 36"/>
                    <a:gd name="T84" fmla="*/ 322 w 322"/>
                    <a:gd name="T85"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2" h="36">
                      <a:moveTo>
                        <a:pt x="322" y="19"/>
                      </a:moveTo>
                      <a:lnTo>
                        <a:pt x="322" y="19"/>
                      </a:lnTo>
                      <a:lnTo>
                        <a:pt x="322" y="24"/>
                      </a:lnTo>
                      <a:lnTo>
                        <a:pt x="322" y="26"/>
                      </a:lnTo>
                      <a:lnTo>
                        <a:pt x="319" y="29"/>
                      </a:lnTo>
                      <a:lnTo>
                        <a:pt x="317" y="31"/>
                      </a:lnTo>
                      <a:lnTo>
                        <a:pt x="314" y="33"/>
                      </a:lnTo>
                      <a:lnTo>
                        <a:pt x="312" y="36"/>
                      </a:lnTo>
                      <a:lnTo>
                        <a:pt x="307" y="36"/>
                      </a:lnTo>
                      <a:lnTo>
                        <a:pt x="305" y="36"/>
                      </a:lnTo>
                      <a:lnTo>
                        <a:pt x="14" y="36"/>
                      </a:lnTo>
                      <a:lnTo>
                        <a:pt x="14" y="36"/>
                      </a:lnTo>
                      <a:lnTo>
                        <a:pt x="12" y="36"/>
                      </a:lnTo>
                      <a:lnTo>
                        <a:pt x="10" y="36"/>
                      </a:lnTo>
                      <a:lnTo>
                        <a:pt x="7" y="33"/>
                      </a:lnTo>
                      <a:lnTo>
                        <a:pt x="5" y="31"/>
                      </a:lnTo>
                      <a:lnTo>
                        <a:pt x="2" y="29"/>
                      </a:lnTo>
                      <a:lnTo>
                        <a:pt x="0" y="26"/>
                      </a:lnTo>
                      <a:lnTo>
                        <a:pt x="0" y="24"/>
                      </a:lnTo>
                      <a:lnTo>
                        <a:pt x="0" y="19"/>
                      </a:lnTo>
                      <a:lnTo>
                        <a:pt x="0" y="19"/>
                      </a:lnTo>
                      <a:lnTo>
                        <a:pt x="0" y="19"/>
                      </a:lnTo>
                      <a:lnTo>
                        <a:pt x="0" y="14"/>
                      </a:lnTo>
                      <a:lnTo>
                        <a:pt x="0" y="12"/>
                      </a:lnTo>
                      <a:lnTo>
                        <a:pt x="2" y="9"/>
                      </a:lnTo>
                      <a:lnTo>
                        <a:pt x="5" y="7"/>
                      </a:lnTo>
                      <a:lnTo>
                        <a:pt x="7" y="5"/>
                      </a:lnTo>
                      <a:lnTo>
                        <a:pt x="10" y="2"/>
                      </a:lnTo>
                      <a:lnTo>
                        <a:pt x="12" y="0"/>
                      </a:lnTo>
                      <a:lnTo>
                        <a:pt x="14" y="0"/>
                      </a:lnTo>
                      <a:lnTo>
                        <a:pt x="305" y="0"/>
                      </a:lnTo>
                      <a:lnTo>
                        <a:pt x="305" y="0"/>
                      </a:lnTo>
                      <a:lnTo>
                        <a:pt x="307" y="0"/>
                      </a:lnTo>
                      <a:lnTo>
                        <a:pt x="312" y="2"/>
                      </a:lnTo>
                      <a:lnTo>
                        <a:pt x="314" y="5"/>
                      </a:lnTo>
                      <a:lnTo>
                        <a:pt x="317" y="7"/>
                      </a:lnTo>
                      <a:lnTo>
                        <a:pt x="319" y="9"/>
                      </a:lnTo>
                      <a:lnTo>
                        <a:pt x="322" y="12"/>
                      </a:lnTo>
                      <a:lnTo>
                        <a:pt x="322" y="14"/>
                      </a:lnTo>
                      <a:lnTo>
                        <a:pt x="322" y="19"/>
                      </a:lnTo>
                      <a:lnTo>
                        <a:pt x="322" y="19"/>
                      </a:lnTo>
                      <a:lnTo>
                        <a:pt x="322" y="19"/>
                      </a:lnTo>
                      <a:lnTo>
                        <a:pt x="322" y="19"/>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sp>
              <p:nvSpPr>
                <p:cNvPr id="161" name="Freeform 9"/>
                <p:cNvSpPr>
                  <a:spLocks/>
                </p:cNvSpPr>
                <p:nvPr/>
              </p:nvSpPr>
              <p:spPr bwMode="auto">
                <a:xfrm>
                  <a:off x="7512" y="4020"/>
                  <a:ext cx="322" cy="36"/>
                </a:xfrm>
                <a:custGeom>
                  <a:avLst/>
                  <a:gdLst>
                    <a:gd name="T0" fmla="*/ 322 w 322"/>
                    <a:gd name="T1" fmla="*/ 20 h 36"/>
                    <a:gd name="T2" fmla="*/ 322 w 322"/>
                    <a:gd name="T3" fmla="*/ 20 h 36"/>
                    <a:gd name="T4" fmla="*/ 322 w 322"/>
                    <a:gd name="T5" fmla="*/ 22 h 36"/>
                    <a:gd name="T6" fmla="*/ 322 w 322"/>
                    <a:gd name="T7" fmla="*/ 27 h 36"/>
                    <a:gd name="T8" fmla="*/ 319 w 322"/>
                    <a:gd name="T9" fmla="*/ 29 h 36"/>
                    <a:gd name="T10" fmla="*/ 317 w 322"/>
                    <a:gd name="T11" fmla="*/ 31 h 36"/>
                    <a:gd name="T12" fmla="*/ 314 w 322"/>
                    <a:gd name="T13" fmla="*/ 34 h 36"/>
                    <a:gd name="T14" fmla="*/ 312 w 322"/>
                    <a:gd name="T15" fmla="*/ 36 h 36"/>
                    <a:gd name="T16" fmla="*/ 307 w 322"/>
                    <a:gd name="T17" fmla="*/ 36 h 36"/>
                    <a:gd name="T18" fmla="*/ 305 w 322"/>
                    <a:gd name="T19" fmla="*/ 36 h 36"/>
                    <a:gd name="T20" fmla="*/ 14 w 322"/>
                    <a:gd name="T21" fmla="*/ 36 h 36"/>
                    <a:gd name="T22" fmla="*/ 14 w 322"/>
                    <a:gd name="T23" fmla="*/ 36 h 36"/>
                    <a:gd name="T24" fmla="*/ 12 w 322"/>
                    <a:gd name="T25" fmla="*/ 36 h 36"/>
                    <a:gd name="T26" fmla="*/ 10 w 322"/>
                    <a:gd name="T27" fmla="*/ 36 h 36"/>
                    <a:gd name="T28" fmla="*/ 7 w 322"/>
                    <a:gd name="T29" fmla="*/ 34 h 36"/>
                    <a:gd name="T30" fmla="*/ 5 w 322"/>
                    <a:gd name="T31" fmla="*/ 31 h 36"/>
                    <a:gd name="T32" fmla="*/ 2 w 322"/>
                    <a:gd name="T33" fmla="*/ 29 h 36"/>
                    <a:gd name="T34" fmla="*/ 0 w 322"/>
                    <a:gd name="T35" fmla="*/ 27 h 36"/>
                    <a:gd name="T36" fmla="*/ 0 w 322"/>
                    <a:gd name="T37" fmla="*/ 22 h 36"/>
                    <a:gd name="T38" fmla="*/ 0 w 322"/>
                    <a:gd name="T39" fmla="*/ 20 h 36"/>
                    <a:gd name="T40" fmla="*/ 0 w 322"/>
                    <a:gd name="T41" fmla="*/ 20 h 36"/>
                    <a:gd name="T42" fmla="*/ 0 w 322"/>
                    <a:gd name="T43" fmla="*/ 20 h 36"/>
                    <a:gd name="T44" fmla="*/ 0 w 322"/>
                    <a:gd name="T45" fmla="*/ 15 h 36"/>
                    <a:gd name="T46" fmla="*/ 0 w 322"/>
                    <a:gd name="T47" fmla="*/ 12 h 36"/>
                    <a:gd name="T48" fmla="*/ 2 w 322"/>
                    <a:gd name="T49" fmla="*/ 8 h 36"/>
                    <a:gd name="T50" fmla="*/ 5 w 322"/>
                    <a:gd name="T51" fmla="*/ 5 h 36"/>
                    <a:gd name="T52" fmla="*/ 7 w 322"/>
                    <a:gd name="T53" fmla="*/ 5 h 36"/>
                    <a:gd name="T54" fmla="*/ 10 w 322"/>
                    <a:gd name="T55" fmla="*/ 3 h 36"/>
                    <a:gd name="T56" fmla="*/ 12 w 322"/>
                    <a:gd name="T57" fmla="*/ 3 h 36"/>
                    <a:gd name="T58" fmla="*/ 14 w 322"/>
                    <a:gd name="T59" fmla="*/ 0 h 36"/>
                    <a:gd name="T60" fmla="*/ 305 w 322"/>
                    <a:gd name="T61" fmla="*/ 0 h 36"/>
                    <a:gd name="T62" fmla="*/ 305 w 322"/>
                    <a:gd name="T63" fmla="*/ 0 h 36"/>
                    <a:gd name="T64" fmla="*/ 307 w 322"/>
                    <a:gd name="T65" fmla="*/ 3 h 36"/>
                    <a:gd name="T66" fmla="*/ 312 w 322"/>
                    <a:gd name="T67" fmla="*/ 3 h 36"/>
                    <a:gd name="T68" fmla="*/ 314 w 322"/>
                    <a:gd name="T69" fmla="*/ 5 h 36"/>
                    <a:gd name="T70" fmla="*/ 317 w 322"/>
                    <a:gd name="T71" fmla="*/ 5 h 36"/>
                    <a:gd name="T72" fmla="*/ 319 w 322"/>
                    <a:gd name="T73" fmla="*/ 8 h 36"/>
                    <a:gd name="T74" fmla="*/ 322 w 322"/>
                    <a:gd name="T75" fmla="*/ 12 h 36"/>
                    <a:gd name="T76" fmla="*/ 322 w 322"/>
                    <a:gd name="T77" fmla="*/ 15 h 36"/>
                    <a:gd name="T78" fmla="*/ 322 w 322"/>
                    <a:gd name="T79" fmla="*/ 20 h 36"/>
                    <a:gd name="T80" fmla="*/ 322 w 322"/>
                    <a:gd name="T81" fmla="*/ 20 h 36"/>
                    <a:gd name="T82" fmla="*/ 322 w 322"/>
                    <a:gd name="T83" fmla="*/ 20 h 36"/>
                    <a:gd name="T84" fmla="*/ 322 w 322"/>
                    <a:gd name="T85"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2" h="36">
                      <a:moveTo>
                        <a:pt x="322" y="20"/>
                      </a:moveTo>
                      <a:lnTo>
                        <a:pt x="322" y="20"/>
                      </a:lnTo>
                      <a:lnTo>
                        <a:pt x="322" y="22"/>
                      </a:lnTo>
                      <a:lnTo>
                        <a:pt x="322" y="27"/>
                      </a:lnTo>
                      <a:lnTo>
                        <a:pt x="319" y="29"/>
                      </a:lnTo>
                      <a:lnTo>
                        <a:pt x="317" y="31"/>
                      </a:lnTo>
                      <a:lnTo>
                        <a:pt x="314" y="34"/>
                      </a:lnTo>
                      <a:lnTo>
                        <a:pt x="312" y="36"/>
                      </a:lnTo>
                      <a:lnTo>
                        <a:pt x="307" y="36"/>
                      </a:lnTo>
                      <a:lnTo>
                        <a:pt x="305" y="36"/>
                      </a:lnTo>
                      <a:lnTo>
                        <a:pt x="14" y="36"/>
                      </a:lnTo>
                      <a:lnTo>
                        <a:pt x="14" y="36"/>
                      </a:lnTo>
                      <a:lnTo>
                        <a:pt x="12" y="36"/>
                      </a:lnTo>
                      <a:lnTo>
                        <a:pt x="10" y="36"/>
                      </a:lnTo>
                      <a:lnTo>
                        <a:pt x="7" y="34"/>
                      </a:lnTo>
                      <a:lnTo>
                        <a:pt x="5" y="31"/>
                      </a:lnTo>
                      <a:lnTo>
                        <a:pt x="2" y="29"/>
                      </a:lnTo>
                      <a:lnTo>
                        <a:pt x="0" y="27"/>
                      </a:lnTo>
                      <a:lnTo>
                        <a:pt x="0" y="22"/>
                      </a:lnTo>
                      <a:lnTo>
                        <a:pt x="0" y="20"/>
                      </a:lnTo>
                      <a:lnTo>
                        <a:pt x="0" y="20"/>
                      </a:lnTo>
                      <a:lnTo>
                        <a:pt x="0" y="20"/>
                      </a:lnTo>
                      <a:lnTo>
                        <a:pt x="0" y="15"/>
                      </a:lnTo>
                      <a:lnTo>
                        <a:pt x="0" y="12"/>
                      </a:lnTo>
                      <a:lnTo>
                        <a:pt x="2" y="8"/>
                      </a:lnTo>
                      <a:lnTo>
                        <a:pt x="5" y="5"/>
                      </a:lnTo>
                      <a:lnTo>
                        <a:pt x="7" y="5"/>
                      </a:lnTo>
                      <a:lnTo>
                        <a:pt x="10" y="3"/>
                      </a:lnTo>
                      <a:lnTo>
                        <a:pt x="12" y="3"/>
                      </a:lnTo>
                      <a:lnTo>
                        <a:pt x="14" y="0"/>
                      </a:lnTo>
                      <a:lnTo>
                        <a:pt x="305" y="0"/>
                      </a:lnTo>
                      <a:lnTo>
                        <a:pt x="305" y="0"/>
                      </a:lnTo>
                      <a:lnTo>
                        <a:pt x="307" y="3"/>
                      </a:lnTo>
                      <a:lnTo>
                        <a:pt x="312" y="3"/>
                      </a:lnTo>
                      <a:lnTo>
                        <a:pt x="314" y="5"/>
                      </a:lnTo>
                      <a:lnTo>
                        <a:pt x="317" y="5"/>
                      </a:lnTo>
                      <a:lnTo>
                        <a:pt x="319" y="8"/>
                      </a:lnTo>
                      <a:lnTo>
                        <a:pt x="322" y="12"/>
                      </a:lnTo>
                      <a:lnTo>
                        <a:pt x="322" y="15"/>
                      </a:lnTo>
                      <a:lnTo>
                        <a:pt x="322" y="20"/>
                      </a:lnTo>
                      <a:lnTo>
                        <a:pt x="322" y="20"/>
                      </a:lnTo>
                      <a:lnTo>
                        <a:pt x="322" y="20"/>
                      </a:lnTo>
                      <a:lnTo>
                        <a:pt x="322" y="20"/>
                      </a:lnTo>
                      <a:close/>
                    </a:path>
                  </a:pathLst>
                </a:custGeom>
                <a:solidFill>
                  <a:srgbClr val="968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Georgia" panose="02040502050405020303" pitchFamily="18" charset="0"/>
                  </a:endParaRPr>
                </a:p>
              </p:txBody>
            </p:sp>
          </p:grpSp>
        </p:grpSp>
        <p:sp>
          <p:nvSpPr>
            <p:cNvPr id="36" name="TextBox 35"/>
            <p:cNvSpPr txBox="1"/>
            <p:nvPr/>
          </p:nvSpPr>
          <p:spPr>
            <a:xfrm>
              <a:off x="19008078" y="6915870"/>
              <a:ext cx="4555183" cy="3999779"/>
            </a:xfrm>
            <a:prstGeom prst="rect">
              <a:avLst/>
            </a:prstGeom>
            <a:solidFill>
              <a:schemeClr val="bg2">
                <a:lumMod val="95000"/>
              </a:schemeClr>
            </a:solidFill>
          </p:spPr>
          <p:txBody>
            <a:bodyPr wrap="square" lIns="274320" tIns="274320" rtlCol="0">
              <a:noAutofit/>
            </a:bodyPr>
            <a:lstStyle/>
            <a:p>
              <a:pPr algn="l"/>
              <a:r>
                <a:rPr lang="en-US" sz="2800" b="1" i="1" dirty="0" smtClean="0">
                  <a:solidFill>
                    <a:schemeClr val="tx2"/>
                  </a:solidFill>
                  <a:latin typeface="Georgia" panose="02040502050405020303" pitchFamily="18" charset="0"/>
                  <a:ea typeface="Helvetica Neue Condensed" charset="0"/>
                  <a:cs typeface="Helvetica Neue Condensed" charset="0"/>
                </a:rPr>
                <a:t>Connecting the dots between various strategic technology initiatives within the enterprise is going to be critical</a:t>
              </a:r>
              <a:r>
                <a:rPr lang="is-IS" sz="2800" b="1" i="1" dirty="0" smtClean="0">
                  <a:solidFill>
                    <a:schemeClr val="tx2"/>
                  </a:solidFill>
                  <a:latin typeface="Georgia" panose="02040502050405020303" pitchFamily="18" charset="0"/>
                  <a:ea typeface="Helvetica Neue Condensed" charset="0"/>
                  <a:cs typeface="Helvetica Neue Condensed" charset="0"/>
                </a:rPr>
                <a:t> to capitalize on the opportunity....</a:t>
              </a:r>
              <a:endParaRPr lang="en-US" sz="2800" b="1" i="1" dirty="0">
                <a:solidFill>
                  <a:schemeClr val="tx2"/>
                </a:solidFill>
                <a:latin typeface="Georgia" panose="02040502050405020303" pitchFamily="18" charset="0"/>
                <a:ea typeface="Helvetica Neue Condensed" charset="0"/>
                <a:cs typeface="Helvetica Neue Condensed" charset="0"/>
              </a:endParaRPr>
            </a:p>
          </p:txBody>
        </p:sp>
      </p:grpSp>
    </p:spTree>
    <p:extLst>
      <p:ext uri="{BB962C8B-B14F-4D97-AF65-F5344CB8AC3E}">
        <p14:creationId xmlns:p14="http://schemas.microsoft.com/office/powerpoint/2010/main" val="2818858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31617480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8" name="Group 7"/>
          <p:cNvGrpSpPr/>
          <p:nvPr/>
        </p:nvGrpSpPr>
        <p:grpSpPr>
          <a:xfrm>
            <a:off x="2738335" y="5260155"/>
            <a:ext cx="11366044" cy="6230375"/>
            <a:chOff x="2738335" y="5260155"/>
            <a:chExt cx="11366044" cy="6230375"/>
          </a:xfrm>
        </p:grpSpPr>
        <p:cxnSp>
          <p:nvCxnSpPr>
            <p:cNvPr id="9" name="Straight Connector 8"/>
            <p:cNvCxnSpPr>
              <a:stCxn id="6" idx="4"/>
              <a:endCxn id="165" idx="0"/>
            </p:cNvCxnSpPr>
            <p:nvPr/>
          </p:nvCxnSpPr>
          <p:spPr>
            <a:xfrm>
              <a:off x="2738335" y="5260155"/>
              <a:ext cx="0" cy="6230375"/>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73" idx="4"/>
              <a:endCxn id="181" idx="0"/>
            </p:cNvCxnSpPr>
            <p:nvPr/>
          </p:nvCxnSpPr>
          <p:spPr>
            <a:xfrm>
              <a:off x="14104379" y="5260155"/>
              <a:ext cx="0" cy="6230375"/>
            </a:xfrm>
            <a:prstGeom prst="line">
              <a:avLst/>
            </a:prstGeom>
            <a:ln w="76200">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11" name="Title 10"/>
          <p:cNvSpPr>
            <a:spLocks noGrp="1"/>
          </p:cNvSpPr>
          <p:nvPr>
            <p:ph type="title"/>
          </p:nvPr>
        </p:nvSpPr>
        <p:spPr>
          <a:xfrm>
            <a:off x="2226807" y="217730"/>
            <a:ext cx="21336455" cy="2215991"/>
          </a:xfrm>
        </p:spPr>
        <p:txBody>
          <a:bodyPr anchor="b" anchorCtr="0"/>
          <a:lstStyle/>
          <a:p>
            <a:r>
              <a:rPr lang="en-US" b="1" i="1" dirty="0" smtClean="0">
                <a:solidFill>
                  <a:schemeClr val="tx1"/>
                </a:solidFill>
              </a:rPr>
              <a:t>There are lots of opportunities to innovate and accelerate enterprise adoption of Hadoop by </a:t>
            </a:r>
            <a:r>
              <a:rPr lang="en-US" b="1" i="1" dirty="0" smtClean="0"/>
              <a:t>abstracting sophistication with simplicity and superior end user experience</a:t>
            </a:r>
            <a:endParaRPr lang="en-US" b="1" i="1" dirty="0"/>
          </a:p>
        </p:txBody>
      </p:sp>
      <p:sp>
        <p:nvSpPr>
          <p:cNvPr id="87" name="Content Placeholder 2"/>
          <p:cNvSpPr>
            <a:spLocks noGrp="1"/>
          </p:cNvSpPr>
          <p:nvPr>
            <p:ph idx="1"/>
          </p:nvPr>
        </p:nvSpPr>
        <p:spPr>
          <a:xfrm>
            <a:off x="2226807" y="3504859"/>
            <a:ext cx="9965193" cy="523220"/>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j-lt"/>
                <a:ea typeface="Helvetica Neue" charset="0"/>
                <a:cs typeface="Helvetica Neue" charset="0"/>
              </a:rPr>
              <a:t>Existing Innovations enabling Acceleration</a:t>
            </a:r>
          </a:p>
        </p:txBody>
      </p:sp>
      <p:sp>
        <p:nvSpPr>
          <p:cNvPr id="88" name="Content Placeholder 2"/>
          <p:cNvSpPr txBox="1">
            <a:spLocks/>
          </p:cNvSpPr>
          <p:nvPr/>
        </p:nvSpPr>
        <p:spPr>
          <a:xfrm>
            <a:off x="13598069" y="3504859"/>
            <a:ext cx="9965193" cy="523220"/>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400" b="1" dirty="0">
                <a:solidFill>
                  <a:schemeClr val="tx1"/>
                </a:solidFill>
                <a:latin typeface="+mj-lt"/>
                <a:ea typeface="Helvetica Neue" charset="0"/>
                <a:cs typeface="Helvetica Neue" charset="0"/>
              </a:rPr>
              <a:t>Opportunities to close the gaps</a:t>
            </a:r>
          </a:p>
        </p:txBody>
      </p:sp>
      <p:sp>
        <p:nvSpPr>
          <p:cNvPr id="6" name="Oval 5"/>
          <p:cNvSpPr/>
          <p:nvPr/>
        </p:nvSpPr>
        <p:spPr>
          <a:xfrm>
            <a:off x="2232025" y="4247535"/>
            <a:ext cx="1012620" cy="1012620"/>
          </a:xfrm>
          <a:prstGeom prst="ellipse">
            <a:avLst/>
          </a:prstGeom>
          <a:solidFill>
            <a:schemeClr val="bg1"/>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56" name="Content Placeholder 2"/>
          <p:cNvSpPr txBox="1">
            <a:spLocks/>
          </p:cNvSpPr>
          <p:nvPr/>
        </p:nvSpPr>
        <p:spPr>
          <a:xfrm>
            <a:off x="3632877" y="4492235"/>
            <a:ext cx="8521024" cy="46166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Cloud based Marketplaces and Solutions</a:t>
            </a:r>
          </a:p>
        </p:txBody>
      </p:sp>
      <p:sp>
        <p:nvSpPr>
          <p:cNvPr id="157" name="Oval 156"/>
          <p:cNvSpPr/>
          <p:nvPr/>
        </p:nvSpPr>
        <p:spPr>
          <a:xfrm>
            <a:off x="2232025" y="6058284"/>
            <a:ext cx="1012620" cy="1012620"/>
          </a:xfrm>
          <a:prstGeom prst="ellipse">
            <a:avLst/>
          </a:prstGeom>
          <a:solidFill>
            <a:schemeClr val="bg1"/>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60" name="Content Placeholder 2"/>
          <p:cNvSpPr txBox="1">
            <a:spLocks/>
          </p:cNvSpPr>
          <p:nvPr/>
        </p:nvSpPr>
        <p:spPr>
          <a:xfrm>
            <a:off x="3632877" y="5792050"/>
            <a:ext cx="8521024" cy="138499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Third Party on-demand, ‘Smart’ Data Wrangling solutions leveraging  high performance components in Hadoop</a:t>
            </a:r>
          </a:p>
        </p:txBody>
      </p:sp>
      <p:sp>
        <p:nvSpPr>
          <p:cNvPr id="161" name="Oval 160"/>
          <p:cNvSpPr/>
          <p:nvPr/>
        </p:nvSpPr>
        <p:spPr>
          <a:xfrm>
            <a:off x="2232025" y="7869033"/>
            <a:ext cx="1012620" cy="1012620"/>
          </a:xfrm>
          <a:prstGeom prst="ellipse">
            <a:avLst/>
          </a:prstGeom>
          <a:solidFill>
            <a:schemeClr val="bg1"/>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62" name="Content Placeholder 2"/>
          <p:cNvSpPr txBox="1">
            <a:spLocks/>
          </p:cNvSpPr>
          <p:nvPr/>
        </p:nvSpPr>
        <p:spPr>
          <a:xfrm>
            <a:off x="3632877" y="8144510"/>
            <a:ext cx="8521024" cy="46166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Open Source Analytics and AI Libraries</a:t>
            </a:r>
          </a:p>
        </p:txBody>
      </p:sp>
      <p:sp>
        <p:nvSpPr>
          <p:cNvPr id="163" name="Oval 162"/>
          <p:cNvSpPr/>
          <p:nvPr/>
        </p:nvSpPr>
        <p:spPr>
          <a:xfrm>
            <a:off x="2232025" y="9679782"/>
            <a:ext cx="1012620" cy="1012620"/>
          </a:xfrm>
          <a:prstGeom prst="ellipse">
            <a:avLst/>
          </a:prstGeom>
          <a:solidFill>
            <a:schemeClr val="bg1"/>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64" name="Content Placeholder 2"/>
          <p:cNvSpPr txBox="1">
            <a:spLocks/>
          </p:cNvSpPr>
          <p:nvPr/>
        </p:nvSpPr>
        <p:spPr>
          <a:xfrm>
            <a:off x="3632877" y="9955259"/>
            <a:ext cx="8521024" cy="46166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Third Party ‘Hadoop in a Box’ integrated solutions</a:t>
            </a:r>
          </a:p>
        </p:txBody>
      </p:sp>
      <p:sp>
        <p:nvSpPr>
          <p:cNvPr id="165" name="Oval 164"/>
          <p:cNvSpPr/>
          <p:nvPr/>
        </p:nvSpPr>
        <p:spPr>
          <a:xfrm>
            <a:off x="2232025" y="11490530"/>
            <a:ext cx="1012620" cy="1012620"/>
          </a:xfrm>
          <a:prstGeom prst="ellipse">
            <a:avLst/>
          </a:prstGeom>
          <a:solidFill>
            <a:schemeClr val="bg1"/>
          </a:solidFill>
          <a:ln w="762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66" name="Content Placeholder 2"/>
          <p:cNvSpPr txBox="1">
            <a:spLocks/>
          </p:cNvSpPr>
          <p:nvPr/>
        </p:nvSpPr>
        <p:spPr>
          <a:xfrm>
            <a:off x="3627659" y="11677516"/>
            <a:ext cx="8521024" cy="923330"/>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Vendor distributions and developer communities – well </a:t>
            </a:r>
            <a:r>
              <a:rPr lang="en-US" sz="3000" dirty="0" smtClean="0">
                <a:solidFill>
                  <a:schemeClr val="tx1"/>
                </a:solidFill>
                <a:latin typeface="+mj-lt"/>
                <a:ea typeface="Helvetica Neue" charset="0"/>
                <a:cs typeface="Helvetica Neue" charset="0"/>
              </a:rPr>
              <a:t>established</a:t>
            </a:r>
            <a:endParaRPr lang="en-US" sz="3000" dirty="0">
              <a:solidFill>
                <a:schemeClr val="tx1"/>
              </a:solidFill>
              <a:latin typeface="+mj-lt"/>
              <a:ea typeface="Helvetica Neue" charset="0"/>
              <a:cs typeface="Helvetica Neue" charset="0"/>
            </a:endParaRPr>
          </a:p>
        </p:txBody>
      </p:sp>
      <p:sp>
        <p:nvSpPr>
          <p:cNvPr id="167" name="Content Placeholder 2"/>
          <p:cNvSpPr txBox="1">
            <a:spLocks/>
          </p:cNvSpPr>
          <p:nvPr/>
        </p:nvSpPr>
        <p:spPr>
          <a:xfrm>
            <a:off x="2557541" y="4265016"/>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accent4"/>
                </a:solidFill>
                <a:latin typeface="Georgia" panose="02040502050405020303" pitchFamily="18" charset="0"/>
                <a:ea typeface="Helvetica Neue" charset="0"/>
                <a:cs typeface="Helvetica Neue" charset="0"/>
              </a:rPr>
              <a:t>1</a:t>
            </a:r>
            <a:endParaRPr lang="es-ES" sz="5400" b="1" i="1" dirty="0">
              <a:solidFill>
                <a:schemeClr val="accent4"/>
              </a:solidFill>
              <a:latin typeface="Georgia" panose="02040502050405020303" pitchFamily="18" charset="0"/>
              <a:ea typeface="Helvetica Neue" charset="0"/>
              <a:cs typeface="Helvetica Neue" charset="0"/>
            </a:endParaRPr>
          </a:p>
        </p:txBody>
      </p:sp>
      <p:sp>
        <p:nvSpPr>
          <p:cNvPr id="168" name="Content Placeholder 2"/>
          <p:cNvSpPr txBox="1">
            <a:spLocks/>
          </p:cNvSpPr>
          <p:nvPr/>
        </p:nvSpPr>
        <p:spPr>
          <a:xfrm>
            <a:off x="2557541" y="6077096"/>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accent4"/>
                </a:solidFill>
                <a:latin typeface="Georgia" panose="02040502050405020303" pitchFamily="18" charset="0"/>
                <a:ea typeface="Helvetica Neue" charset="0"/>
                <a:cs typeface="Helvetica Neue" charset="0"/>
              </a:rPr>
              <a:t>2</a:t>
            </a:r>
            <a:endParaRPr lang="es-ES" sz="5400" b="1" i="1" dirty="0">
              <a:solidFill>
                <a:schemeClr val="accent4"/>
              </a:solidFill>
              <a:latin typeface="Georgia" panose="02040502050405020303" pitchFamily="18" charset="0"/>
              <a:ea typeface="Helvetica Neue" charset="0"/>
              <a:cs typeface="Helvetica Neue" charset="0"/>
            </a:endParaRPr>
          </a:p>
        </p:txBody>
      </p:sp>
      <p:sp>
        <p:nvSpPr>
          <p:cNvPr id="169" name="Content Placeholder 2"/>
          <p:cNvSpPr txBox="1">
            <a:spLocks/>
          </p:cNvSpPr>
          <p:nvPr/>
        </p:nvSpPr>
        <p:spPr>
          <a:xfrm>
            <a:off x="2528044" y="7860148"/>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accent4"/>
                </a:solidFill>
                <a:latin typeface="Georgia" panose="02040502050405020303" pitchFamily="18" charset="0"/>
                <a:ea typeface="Helvetica Neue" charset="0"/>
                <a:cs typeface="Helvetica Neue" charset="0"/>
              </a:rPr>
              <a:t>3</a:t>
            </a:r>
            <a:endParaRPr lang="es-ES" sz="5400" b="1" i="1" dirty="0">
              <a:solidFill>
                <a:schemeClr val="accent4"/>
              </a:solidFill>
              <a:latin typeface="Georgia" panose="02040502050405020303" pitchFamily="18" charset="0"/>
              <a:ea typeface="Helvetica Neue" charset="0"/>
              <a:cs typeface="Helvetica Neue" charset="0"/>
            </a:endParaRPr>
          </a:p>
        </p:txBody>
      </p:sp>
      <p:sp>
        <p:nvSpPr>
          <p:cNvPr id="170" name="Content Placeholder 2"/>
          <p:cNvSpPr txBox="1">
            <a:spLocks/>
          </p:cNvSpPr>
          <p:nvPr/>
        </p:nvSpPr>
        <p:spPr>
          <a:xfrm>
            <a:off x="2521957" y="9657170"/>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accent4"/>
                </a:solidFill>
                <a:latin typeface="Georgia" panose="02040502050405020303" pitchFamily="18" charset="0"/>
                <a:ea typeface="Helvetica Neue" charset="0"/>
                <a:cs typeface="Helvetica Neue" charset="0"/>
              </a:rPr>
              <a:t>4</a:t>
            </a:r>
            <a:endParaRPr lang="es-ES" sz="5400" b="1" i="1" dirty="0">
              <a:solidFill>
                <a:schemeClr val="accent4"/>
              </a:solidFill>
              <a:latin typeface="Georgia" panose="02040502050405020303" pitchFamily="18" charset="0"/>
              <a:ea typeface="Helvetica Neue" charset="0"/>
              <a:cs typeface="Helvetica Neue" charset="0"/>
            </a:endParaRPr>
          </a:p>
        </p:txBody>
      </p:sp>
      <p:sp>
        <p:nvSpPr>
          <p:cNvPr id="171" name="Content Placeholder 2"/>
          <p:cNvSpPr txBox="1">
            <a:spLocks/>
          </p:cNvSpPr>
          <p:nvPr/>
        </p:nvSpPr>
        <p:spPr>
          <a:xfrm>
            <a:off x="2536472" y="11490530"/>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accent4"/>
                </a:solidFill>
                <a:latin typeface="Georgia" panose="02040502050405020303" pitchFamily="18" charset="0"/>
                <a:ea typeface="Helvetica Neue" charset="0"/>
                <a:cs typeface="Helvetica Neue" charset="0"/>
              </a:rPr>
              <a:t>5</a:t>
            </a:r>
            <a:endParaRPr lang="es-ES" sz="5400" b="1" i="1" dirty="0">
              <a:solidFill>
                <a:schemeClr val="accent4"/>
              </a:solidFill>
              <a:latin typeface="Georgia" panose="02040502050405020303" pitchFamily="18" charset="0"/>
              <a:ea typeface="Helvetica Neue" charset="0"/>
              <a:cs typeface="Helvetica Neue" charset="0"/>
            </a:endParaRPr>
          </a:p>
        </p:txBody>
      </p:sp>
      <p:sp>
        <p:nvSpPr>
          <p:cNvPr id="173" name="Oval 172"/>
          <p:cNvSpPr/>
          <p:nvPr/>
        </p:nvSpPr>
        <p:spPr>
          <a:xfrm>
            <a:off x="13598069" y="4247535"/>
            <a:ext cx="1012620" cy="1012620"/>
          </a:xfrm>
          <a:prstGeom prst="ellipse">
            <a:avLst/>
          </a:prstGeom>
          <a:solidFill>
            <a:schemeClr val="bg1"/>
          </a:solidFill>
          <a:ln w="762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74" name="Content Placeholder 2"/>
          <p:cNvSpPr txBox="1">
            <a:spLocks/>
          </p:cNvSpPr>
          <p:nvPr/>
        </p:nvSpPr>
        <p:spPr>
          <a:xfrm>
            <a:off x="14998921" y="4492235"/>
            <a:ext cx="8521024" cy="138499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Data extraction and semantic text analytics libraries for complex data structures – Nested XML’s, PDF’s and Unstructured Data </a:t>
            </a:r>
          </a:p>
        </p:txBody>
      </p:sp>
      <p:sp>
        <p:nvSpPr>
          <p:cNvPr id="175" name="Oval 174"/>
          <p:cNvSpPr/>
          <p:nvPr/>
        </p:nvSpPr>
        <p:spPr>
          <a:xfrm>
            <a:off x="13598069" y="6058284"/>
            <a:ext cx="1012620" cy="1012620"/>
          </a:xfrm>
          <a:prstGeom prst="ellipse">
            <a:avLst/>
          </a:prstGeom>
          <a:solidFill>
            <a:schemeClr val="bg1"/>
          </a:solidFill>
          <a:ln w="762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76" name="Content Placeholder 2"/>
          <p:cNvSpPr txBox="1">
            <a:spLocks/>
          </p:cNvSpPr>
          <p:nvPr/>
        </p:nvSpPr>
        <p:spPr>
          <a:xfrm>
            <a:off x="14998921" y="6116517"/>
            <a:ext cx="8521024" cy="1846659"/>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Model Management and integration tools facilitating seamless interoperability or migration from existing technology investments ( data warehouses and applications)</a:t>
            </a:r>
          </a:p>
        </p:txBody>
      </p:sp>
      <p:sp>
        <p:nvSpPr>
          <p:cNvPr id="177" name="Oval 176"/>
          <p:cNvSpPr/>
          <p:nvPr/>
        </p:nvSpPr>
        <p:spPr>
          <a:xfrm>
            <a:off x="13598069" y="7869033"/>
            <a:ext cx="1012620" cy="1012620"/>
          </a:xfrm>
          <a:prstGeom prst="ellipse">
            <a:avLst/>
          </a:prstGeom>
          <a:solidFill>
            <a:schemeClr val="bg1"/>
          </a:solidFill>
          <a:ln w="762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78" name="Content Placeholder 2"/>
          <p:cNvSpPr txBox="1">
            <a:spLocks/>
          </p:cNvSpPr>
          <p:nvPr/>
        </p:nvSpPr>
        <p:spPr>
          <a:xfrm>
            <a:off x="14998921" y="8144510"/>
            <a:ext cx="8521024" cy="923330"/>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Bringing Visualization to the data stored with Hadoop with native libraries and third party tools</a:t>
            </a:r>
          </a:p>
        </p:txBody>
      </p:sp>
      <p:sp>
        <p:nvSpPr>
          <p:cNvPr id="179" name="Oval 178"/>
          <p:cNvSpPr/>
          <p:nvPr/>
        </p:nvSpPr>
        <p:spPr>
          <a:xfrm>
            <a:off x="13598069" y="9679782"/>
            <a:ext cx="1012620" cy="1012620"/>
          </a:xfrm>
          <a:prstGeom prst="ellipse">
            <a:avLst/>
          </a:prstGeom>
          <a:solidFill>
            <a:schemeClr val="bg1"/>
          </a:solidFill>
          <a:ln w="762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80" name="Content Placeholder 2"/>
          <p:cNvSpPr txBox="1">
            <a:spLocks/>
          </p:cNvSpPr>
          <p:nvPr/>
        </p:nvSpPr>
        <p:spPr>
          <a:xfrm>
            <a:off x="14998921" y="9955259"/>
            <a:ext cx="8521024" cy="46166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Adaptive &amp; Dynamic Workload Management</a:t>
            </a:r>
          </a:p>
        </p:txBody>
      </p:sp>
      <p:sp>
        <p:nvSpPr>
          <p:cNvPr id="181" name="Oval 180"/>
          <p:cNvSpPr/>
          <p:nvPr/>
        </p:nvSpPr>
        <p:spPr>
          <a:xfrm>
            <a:off x="13598069" y="11490530"/>
            <a:ext cx="1012620" cy="1012620"/>
          </a:xfrm>
          <a:prstGeom prst="ellipse">
            <a:avLst/>
          </a:prstGeom>
          <a:solidFill>
            <a:schemeClr val="bg1"/>
          </a:solidFill>
          <a:ln w="762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Georgia" panose="02040502050405020303" pitchFamily="18" charset="0"/>
            </a:endParaRPr>
          </a:p>
        </p:txBody>
      </p:sp>
      <p:sp>
        <p:nvSpPr>
          <p:cNvPr id="182" name="Content Placeholder 2"/>
          <p:cNvSpPr txBox="1">
            <a:spLocks/>
          </p:cNvSpPr>
          <p:nvPr/>
        </p:nvSpPr>
        <p:spPr>
          <a:xfrm>
            <a:off x="14993703" y="11677516"/>
            <a:ext cx="8521024" cy="461665"/>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n-US" sz="3000" dirty="0">
                <a:solidFill>
                  <a:schemeClr val="tx1"/>
                </a:solidFill>
                <a:latin typeface="+mj-lt"/>
                <a:ea typeface="Helvetica Neue" charset="0"/>
                <a:cs typeface="Helvetica Neue" charset="0"/>
              </a:rPr>
              <a:t>Native Data Masking and Encryption Features</a:t>
            </a:r>
          </a:p>
        </p:txBody>
      </p:sp>
      <p:sp>
        <p:nvSpPr>
          <p:cNvPr id="183" name="Content Placeholder 2"/>
          <p:cNvSpPr txBox="1">
            <a:spLocks/>
          </p:cNvSpPr>
          <p:nvPr/>
        </p:nvSpPr>
        <p:spPr>
          <a:xfrm>
            <a:off x="13923585" y="4265016"/>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tx2"/>
                </a:solidFill>
                <a:latin typeface="Georgia" panose="02040502050405020303" pitchFamily="18" charset="0"/>
                <a:ea typeface="Helvetica Neue" charset="0"/>
                <a:cs typeface="Helvetica Neue" charset="0"/>
              </a:rPr>
              <a:t>1</a:t>
            </a:r>
            <a:endParaRPr lang="es-ES" sz="5400" b="1" i="1" dirty="0">
              <a:solidFill>
                <a:schemeClr val="tx2"/>
              </a:solidFill>
              <a:latin typeface="Georgia" panose="02040502050405020303" pitchFamily="18" charset="0"/>
              <a:ea typeface="Helvetica Neue" charset="0"/>
              <a:cs typeface="Helvetica Neue" charset="0"/>
            </a:endParaRPr>
          </a:p>
        </p:txBody>
      </p:sp>
      <p:sp>
        <p:nvSpPr>
          <p:cNvPr id="184" name="Content Placeholder 2"/>
          <p:cNvSpPr txBox="1">
            <a:spLocks/>
          </p:cNvSpPr>
          <p:nvPr/>
        </p:nvSpPr>
        <p:spPr>
          <a:xfrm>
            <a:off x="13894557" y="6077096"/>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tx2"/>
                </a:solidFill>
                <a:latin typeface="Georgia" panose="02040502050405020303" pitchFamily="18" charset="0"/>
                <a:ea typeface="Helvetica Neue" charset="0"/>
                <a:cs typeface="Helvetica Neue" charset="0"/>
              </a:rPr>
              <a:t>2</a:t>
            </a:r>
            <a:endParaRPr lang="es-ES" sz="5400" b="1" i="1" dirty="0">
              <a:solidFill>
                <a:schemeClr val="tx2"/>
              </a:solidFill>
              <a:latin typeface="Georgia" panose="02040502050405020303" pitchFamily="18" charset="0"/>
              <a:ea typeface="Helvetica Neue" charset="0"/>
              <a:cs typeface="Helvetica Neue" charset="0"/>
            </a:endParaRPr>
          </a:p>
        </p:txBody>
      </p:sp>
      <p:sp>
        <p:nvSpPr>
          <p:cNvPr id="185" name="Content Placeholder 2"/>
          <p:cNvSpPr txBox="1">
            <a:spLocks/>
          </p:cNvSpPr>
          <p:nvPr/>
        </p:nvSpPr>
        <p:spPr>
          <a:xfrm>
            <a:off x="13894088" y="7860148"/>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tx2"/>
                </a:solidFill>
                <a:latin typeface="Georgia" panose="02040502050405020303" pitchFamily="18" charset="0"/>
                <a:ea typeface="Helvetica Neue" charset="0"/>
                <a:cs typeface="Helvetica Neue" charset="0"/>
              </a:rPr>
              <a:t>3</a:t>
            </a:r>
            <a:endParaRPr lang="es-ES" sz="5400" b="1" i="1" dirty="0">
              <a:solidFill>
                <a:schemeClr val="tx2"/>
              </a:solidFill>
              <a:latin typeface="Georgia" panose="02040502050405020303" pitchFamily="18" charset="0"/>
              <a:ea typeface="Helvetica Neue" charset="0"/>
              <a:cs typeface="Helvetica Neue" charset="0"/>
            </a:endParaRPr>
          </a:p>
        </p:txBody>
      </p:sp>
      <p:sp>
        <p:nvSpPr>
          <p:cNvPr id="186" name="Content Placeholder 2"/>
          <p:cNvSpPr txBox="1">
            <a:spLocks/>
          </p:cNvSpPr>
          <p:nvPr/>
        </p:nvSpPr>
        <p:spPr>
          <a:xfrm>
            <a:off x="13873487" y="9671684"/>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tx2"/>
                </a:solidFill>
                <a:latin typeface="Georgia" panose="02040502050405020303" pitchFamily="18" charset="0"/>
                <a:ea typeface="Helvetica Neue" charset="0"/>
                <a:cs typeface="Helvetica Neue" charset="0"/>
              </a:rPr>
              <a:t>4</a:t>
            </a:r>
            <a:endParaRPr lang="es-ES" sz="5400" b="1" i="1" dirty="0">
              <a:solidFill>
                <a:schemeClr val="tx2"/>
              </a:solidFill>
              <a:latin typeface="Georgia" panose="02040502050405020303" pitchFamily="18" charset="0"/>
              <a:ea typeface="Helvetica Neue" charset="0"/>
              <a:cs typeface="Helvetica Neue" charset="0"/>
            </a:endParaRPr>
          </a:p>
        </p:txBody>
      </p:sp>
      <p:sp>
        <p:nvSpPr>
          <p:cNvPr id="187" name="Content Placeholder 2"/>
          <p:cNvSpPr txBox="1">
            <a:spLocks/>
          </p:cNvSpPr>
          <p:nvPr/>
        </p:nvSpPr>
        <p:spPr>
          <a:xfrm>
            <a:off x="13902516" y="11490530"/>
            <a:ext cx="716601" cy="830997"/>
          </a:xfrm>
          <a:prstGeom prst="rect">
            <a:avLst/>
          </a:prstGeom>
        </p:spPr>
        <p:txBody>
          <a:bodyPr vert="horz" wrap="square" lIns="0" tIns="0" rIns="0" bIns="0" rtlCol="0">
            <a:spAutoFit/>
          </a:bodyPr>
          <a:lstStyle>
            <a:lvl1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1pPr>
            <a:lvl2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2pPr>
            <a:lvl3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3pPr>
            <a:lvl4pPr marL="0" indent="0" algn="l" defTabSz="825500" rtl="0" eaLnBrk="1" latinLnBrk="0" hangingPunct="1">
              <a:spcBef>
                <a:spcPts val="0"/>
              </a:spcBef>
              <a:spcAft>
                <a:spcPts val="1200"/>
              </a:spcAft>
              <a:buClrTx/>
              <a:buFont typeface="Arial"/>
              <a:buNone/>
              <a:defRPr lang="en-US" sz="2800" kern="1200" dirty="0" smtClean="0">
                <a:solidFill>
                  <a:schemeClr val="tx1">
                    <a:lumMod val="65000"/>
                    <a:lumOff val="35000"/>
                  </a:schemeClr>
                </a:solidFill>
                <a:latin typeface="Georgia"/>
                <a:ea typeface="Arial"/>
                <a:cs typeface="Georgia"/>
                <a:sym typeface="Helvetica Light"/>
              </a:defRPr>
            </a:lvl4pPr>
            <a:lvl5pPr marL="0" indent="0" algn="l" defTabSz="825500" rtl="0" eaLnBrk="1" latinLnBrk="0" hangingPunct="1">
              <a:spcBef>
                <a:spcPts val="0"/>
              </a:spcBef>
              <a:spcAft>
                <a:spcPts val="1200"/>
              </a:spcAft>
              <a:buClrTx/>
              <a:buFont typeface="Arial"/>
              <a:buNone/>
              <a:defRPr lang="en-US" sz="2800" kern="1200" dirty="0">
                <a:solidFill>
                  <a:schemeClr val="tx1">
                    <a:lumMod val="65000"/>
                    <a:lumOff val="35000"/>
                  </a:schemeClr>
                </a:solidFill>
                <a:latin typeface="Georgia"/>
                <a:ea typeface="Arial"/>
                <a:cs typeface="Georgia"/>
                <a:sym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600"/>
              </a:spcAft>
            </a:pPr>
            <a:r>
              <a:rPr lang="es-ES" sz="5400" b="1" i="1" dirty="0" smtClean="0">
                <a:solidFill>
                  <a:schemeClr val="tx2"/>
                </a:solidFill>
                <a:latin typeface="Georgia" panose="02040502050405020303" pitchFamily="18" charset="0"/>
                <a:ea typeface="Helvetica Neue" charset="0"/>
                <a:cs typeface="Helvetica Neue" charset="0"/>
              </a:rPr>
              <a:t>5</a:t>
            </a:r>
            <a:endParaRPr lang="es-ES" sz="5400" b="1" i="1" dirty="0">
              <a:solidFill>
                <a:schemeClr val="tx2"/>
              </a:solidFill>
              <a:latin typeface="Georgia" panose="02040502050405020303" pitchFamily="18" charset="0"/>
              <a:ea typeface="Helvetica Neue" charset="0"/>
              <a:cs typeface="Helvetica Neue" charset="0"/>
            </a:endParaRPr>
          </a:p>
        </p:txBody>
      </p:sp>
      <p:cxnSp>
        <p:nvCxnSpPr>
          <p:cNvPr id="44" name="Straight Connector 43"/>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955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smtClean="0">
                <a:solidFill>
                  <a:schemeClr val="tx1"/>
                </a:solidFill>
              </a:rPr>
              <a:t>Jumpstart/accelerate </a:t>
            </a:r>
            <a:r>
              <a:rPr lang="en-US" b="1" i="1" dirty="0">
                <a:solidFill>
                  <a:schemeClr val="tx1"/>
                </a:solidFill>
              </a:rPr>
              <a:t>Hadoop journey with these 4 core tenets </a:t>
            </a:r>
          </a:p>
        </p:txBody>
      </p:sp>
      <p:grpSp>
        <p:nvGrpSpPr>
          <p:cNvPr id="2" name="Group 1"/>
          <p:cNvGrpSpPr/>
          <p:nvPr/>
        </p:nvGrpSpPr>
        <p:grpSpPr>
          <a:xfrm>
            <a:off x="8890" y="3613496"/>
            <a:ext cx="5788894" cy="2838415"/>
            <a:chOff x="8890" y="3613496"/>
            <a:chExt cx="5788894" cy="2838415"/>
          </a:xfrm>
        </p:grpSpPr>
        <p:sp>
          <p:nvSpPr>
            <p:cNvPr id="170" name="Freeform 169"/>
            <p:cNvSpPr/>
            <p:nvPr/>
          </p:nvSpPr>
          <p:spPr bwMode="ltGray">
            <a:xfrm>
              <a:off x="8890" y="3613496"/>
              <a:ext cx="1436913" cy="2838415"/>
            </a:xfrm>
            <a:custGeom>
              <a:avLst/>
              <a:gdLst>
                <a:gd name="connsiteX0" fmla="*/ 0 w 781878"/>
                <a:gd name="connsiteY0" fmla="*/ 0 h 1577009"/>
                <a:gd name="connsiteX1" fmla="*/ 781878 w 781878"/>
                <a:gd name="connsiteY1" fmla="*/ 821635 h 1577009"/>
                <a:gd name="connsiteX2" fmla="*/ 781878 w 781878"/>
                <a:gd name="connsiteY2" fmla="*/ 1577009 h 1577009"/>
                <a:gd name="connsiteX3" fmla="*/ 26504 w 781878"/>
                <a:gd name="connsiteY3" fmla="*/ 1192696 h 1577009"/>
                <a:gd name="connsiteX4" fmla="*/ 26504 w 781878"/>
                <a:gd name="connsiteY4" fmla="*/ 53009 h 1577009"/>
                <a:gd name="connsiteX5" fmla="*/ 26504 w 781878"/>
                <a:gd name="connsiteY5" fmla="*/ 53009 h 1577009"/>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6" fmla="*/ 4453 w 755374"/>
                <a:gd name="connsiteY6" fmla="*/ 8904 h 1524000"/>
                <a:gd name="connsiteX0" fmla="*/ 4453 w 758549"/>
                <a:gd name="connsiteY0" fmla="*/ 8904 h 1520759"/>
                <a:gd name="connsiteX1" fmla="*/ 755374 w 758549"/>
                <a:gd name="connsiteY1" fmla="*/ 768626 h 1520759"/>
                <a:gd name="connsiteX2" fmla="*/ 758549 w 758549"/>
                <a:gd name="connsiteY2" fmla="*/ 1520759 h 1520759"/>
                <a:gd name="connsiteX3" fmla="*/ 0 w 758549"/>
                <a:gd name="connsiteY3" fmla="*/ 1139687 h 1520759"/>
                <a:gd name="connsiteX4" fmla="*/ 0 w 758549"/>
                <a:gd name="connsiteY4" fmla="*/ 0 h 1520759"/>
                <a:gd name="connsiteX5" fmla="*/ 0 w 758549"/>
                <a:gd name="connsiteY5" fmla="*/ 0 h 1520759"/>
                <a:gd name="connsiteX6" fmla="*/ 4453 w 758549"/>
                <a:gd name="connsiteY6" fmla="*/ 8904 h 1520759"/>
                <a:gd name="connsiteX0" fmla="*/ 4453 w 755679"/>
                <a:gd name="connsiteY0" fmla="*/ 8904 h 1524001"/>
                <a:gd name="connsiteX1" fmla="*/ 755374 w 755679"/>
                <a:gd name="connsiteY1" fmla="*/ 768626 h 1524001"/>
                <a:gd name="connsiteX2" fmla="*/ 755374 w 755679"/>
                <a:gd name="connsiteY2" fmla="*/ 1524001 h 1524001"/>
                <a:gd name="connsiteX3" fmla="*/ 0 w 755679"/>
                <a:gd name="connsiteY3" fmla="*/ 1139687 h 1524001"/>
                <a:gd name="connsiteX4" fmla="*/ 0 w 755679"/>
                <a:gd name="connsiteY4" fmla="*/ 0 h 1524001"/>
                <a:gd name="connsiteX5" fmla="*/ 0 w 755679"/>
                <a:gd name="connsiteY5" fmla="*/ 0 h 1524001"/>
                <a:gd name="connsiteX6" fmla="*/ 4453 w 755679"/>
                <a:gd name="connsiteY6" fmla="*/ 8904 h 152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5679" h="1524001">
                  <a:moveTo>
                    <a:pt x="4453" y="8904"/>
                  </a:moveTo>
                  <a:lnTo>
                    <a:pt x="755374" y="768626"/>
                  </a:lnTo>
                  <a:cubicBezTo>
                    <a:pt x="756432" y="1019337"/>
                    <a:pt x="754316" y="1273290"/>
                    <a:pt x="755374" y="1524001"/>
                  </a:cubicBezTo>
                  <a:lnTo>
                    <a:pt x="0" y="1139687"/>
                  </a:lnTo>
                  <a:lnTo>
                    <a:pt x="0" y="0"/>
                  </a:lnTo>
                  <a:lnTo>
                    <a:pt x="0" y="0"/>
                  </a:lnTo>
                  <a:lnTo>
                    <a:pt x="4453" y="8904"/>
                  </a:lnTo>
                  <a:close/>
                </a:path>
              </a:pathLst>
            </a:cu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a:latin typeface="Georgia" panose="02040502050405020303" pitchFamily="18" charset="0"/>
              </a:endParaRPr>
            </a:p>
          </p:txBody>
        </p:sp>
        <p:sp>
          <p:nvSpPr>
            <p:cNvPr id="174" name="Pentagon 173"/>
            <p:cNvSpPr/>
            <p:nvPr/>
          </p:nvSpPr>
          <p:spPr bwMode="ltGray">
            <a:xfrm>
              <a:off x="1433669" y="5035258"/>
              <a:ext cx="4364115" cy="1412711"/>
            </a:xfrm>
            <a:prstGeom prst="homePlat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err="1" smtClean="0">
                <a:solidFill>
                  <a:schemeClr val="bg1"/>
                </a:solidFill>
                <a:latin typeface="Georgia" panose="02040502050405020303" pitchFamily="18" charset="0"/>
              </a:endParaRPr>
            </a:p>
          </p:txBody>
        </p:sp>
        <p:sp>
          <p:nvSpPr>
            <p:cNvPr id="178" name="Text Box 41"/>
            <p:cNvSpPr txBox="1">
              <a:spLocks noChangeArrowheads="1"/>
            </p:cNvSpPr>
            <p:nvPr/>
          </p:nvSpPr>
          <p:spPr bwMode="auto">
            <a:xfrm>
              <a:off x="2639072" y="5246222"/>
              <a:ext cx="2396728" cy="1015664"/>
            </a:xfrm>
            <a:prstGeom prst="rect">
              <a:avLst/>
            </a:prstGeom>
            <a:noFill/>
            <a:ln w="6350" algn="ctr">
              <a:noFill/>
              <a:miter lim="800000"/>
              <a:headEnd type="none" w="sm" len="sm"/>
              <a:tailEnd type="none" w="med" len="lg"/>
            </a:ln>
          </p:spPr>
          <p:txBody>
            <a:bodyPr wrap="square" lIns="0" tIns="0" rIns="0" bIns="0" anchor="t" anchorCtr="0">
              <a:spAutoFit/>
            </a:bodyPr>
            <a:lstStyle/>
            <a:p>
              <a:pPr marL="12700" indent="-12700" algn="l" eaLnBrk="0" hangingPunct="0">
                <a:lnSpc>
                  <a:spcPct val="110000"/>
                </a:lnSpc>
              </a:pPr>
              <a:r>
                <a:rPr lang="en-US" sz="3000" b="1" dirty="0" smtClean="0">
                  <a:solidFill>
                    <a:schemeClr val="bg1"/>
                  </a:solidFill>
                  <a:latin typeface="Georgia" panose="02040502050405020303" pitchFamily="18" charset="0"/>
                </a:rPr>
                <a:t>Capability </a:t>
              </a:r>
              <a:r>
                <a:rPr lang="en-US" sz="3000" b="1" dirty="0">
                  <a:solidFill>
                    <a:schemeClr val="bg1"/>
                  </a:solidFill>
                  <a:latin typeface="Georgia" panose="02040502050405020303" pitchFamily="18" charset="0"/>
                </a:rPr>
                <a:t>Driven</a:t>
              </a:r>
            </a:p>
          </p:txBody>
        </p:sp>
        <p:sp>
          <p:nvSpPr>
            <p:cNvPr id="182" name="Text Box 41"/>
            <p:cNvSpPr txBox="1">
              <a:spLocks noChangeArrowheads="1"/>
            </p:cNvSpPr>
            <p:nvPr/>
          </p:nvSpPr>
          <p:spPr bwMode="auto">
            <a:xfrm>
              <a:off x="1707574" y="5083560"/>
              <a:ext cx="376705" cy="1015664"/>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ctr" eaLnBrk="0" hangingPunct="0">
                <a:lnSpc>
                  <a:spcPct val="110000"/>
                </a:lnSpc>
              </a:pPr>
              <a:r>
                <a:rPr lang="en-US" sz="6000" b="1" i="1" dirty="0" smtClean="0">
                  <a:solidFill>
                    <a:schemeClr val="bg1"/>
                  </a:solidFill>
                  <a:latin typeface="Georgia" panose="02040502050405020303" pitchFamily="18" charset="0"/>
                </a:rPr>
                <a:t>1</a:t>
              </a:r>
              <a:endParaRPr lang="nl-NL" sz="6000" b="1" i="1" dirty="0">
                <a:solidFill>
                  <a:schemeClr val="bg1"/>
                </a:solidFill>
                <a:latin typeface="Georgia" panose="02040502050405020303" pitchFamily="18" charset="0"/>
              </a:endParaRPr>
            </a:p>
          </p:txBody>
        </p:sp>
      </p:grpSp>
      <p:grpSp>
        <p:nvGrpSpPr>
          <p:cNvPr id="4" name="Group 3"/>
          <p:cNvGrpSpPr/>
          <p:nvPr/>
        </p:nvGrpSpPr>
        <p:grpSpPr>
          <a:xfrm>
            <a:off x="-1" y="8135953"/>
            <a:ext cx="7882533" cy="2156149"/>
            <a:chOff x="-1" y="8135953"/>
            <a:chExt cx="7882533" cy="2156149"/>
          </a:xfrm>
        </p:grpSpPr>
        <p:sp>
          <p:nvSpPr>
            <p:cNvPr id="171" name="Freeform 170"/>
            <p:cNvSpPr/>
            <p:nvPr/>
          </p:nvSpPr>
          <p:spPr bwMode="ltGray">
            <a:xfrm flipV="1">
              <a:off x="-1" y="8135953"/>
              <a:ext cx="1445223" cy="2156149"/>
            </a:xfrm>
            <a:custGeom>
              <a:avLst/>
              <a:gdLst>
                <a:gd name="connsiteX0" fmla="*/ 0 w 760049"/>
                <a:gd name="connsiteY0" fmla="*/ 1133928 h 1133928"/>
                <a:gd name="connsiteX1" fmla="*/ 760049 w 760049"/>
                <a:gd name="connsiteY1" fmla="*/ 1133928 h 1133928"/>
                <a:gd name="connsiteX2" fmla="*/ 760049 w 760049"/>
                <a:gd name="connsiteY2" fmla="*/ 391029 h 1133928"/>
                <a:gd name="connsiteX3" fmla="*/ 4366 w 760049"/>
                <a:gd name="connsiteY3" fmla="*/ 0 h 1133928"/>
                <a:gd name="connsiteX4" fmla="*/ 1330 w 760049"/>
                <a:gd name="connsiteY4" fmla="*/ 976537 h 1133928"/>
                <a:gd name="connsiteX0" fmla="*/ 0 w 760049"/>
                <a:gd name="connsiteY0" fmla="*/ 1133928 h 1133928"/>
                <a:gd name="connsiteX1" fmla="*/ 760049 w 760049"/>
                <a:gd name="connsiteY1" fmla="*/ 1133928 h 1133928"/>
                <a:gd name="connsiteX2" fmla="*/ 760049 w 760049"/>
                <a:gd name="connsiteY2" fmla="*/ 386266 h 1133928"/>
                <a:gd name="connsiteX3" fmla="*/ 4366 w 760049"/>
                <a:gd name="connsiteY3" fmla="*/ 0 h 1133928"/>
                <a:gd name="connsiteX4" fmla="*/ 1330 w 760049"/>
                <a:gd name="connsiteY4" fmla="*/ 976537 h 1133928"/>
                <a:gd name="connsiteX5" fmla="*/ 0 w 760049"/>
                <a:gd name="connsiteY5" fmla="*/ 1133928 h 11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049" h="1133928">
                  <a:moveTo>
                    <a:pt x="0" y="1133928"/>
                  </a:moveTo>
                  <a:lnTo>
                    <a:pt x="760049" y="1133928"/>
                  </a:lnTo>
                  <a:lnTo>
                    <a:pt x="760049" y="386266"/>
                  </a:lnTo>
                  <a:lnTo>
                    <a:pt x="4366" y="0"/>
                  </a:lnTo>
                  <a:cubicBezTo>
                    <a:pt x="4637" y="116022"/>
                    <a:pt x="4260" y="574230"/>
                    <a:pt x="1330" y="976537"/>
                  </a:cubicBezTo>
                  <a:cubicBezTo>
                    <a:pt x="887" y="1029001"/>
                    <a:pt x="443" y="1081464"/>
                    <a:pt x="0" y="1133928"/>
                  </a:cubicBez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a:latin typeface="Georgia" panose="02040502050405020303" pitchFamily="18" charset="0"/>
              </a:endParaRPr>
            </a:p>
          </p:txBody>
        </p:sp>
        <p:sp>
          <p:nvSpPr>
            <p:cNvPr id="176" name="Pentagon 175"/>
            <p:cNvSpPr/>
            <p:nvPr/>
          </p:nvSpPr>
          <p:spPr bwMode="ltGray">
            <a:xfrm flipV="1">
              <a:off x="1433667" y="8145009"/>
              <a:ext cx="6448865" cy="1424780"/>
            </a:xfrm>
            <a:prstGeom prst="homePlate">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err="1" smtClean="0">
                <a:solidFill>
                  <a:schemeClr val="bg1"/>
                </a:solidFill>
                <a:latin typeface="Georgia" panose="02040502050405020303" pitchFamily="18" charset="0"/>
              </a:endParaRPr>
            </a:p>
          </p:txBody>
        </p:sp>
        <p:sp>
          <p:nvSpPr>
            <p:cNvPr id="180" name="Text Box 41"/>
            <p:cNvSpPr txBox="1">
              <a:spLocks noChangeArrowheads="1"/>
            </p:cNvSpPr>
            <p:nvPr/>
          </p:nvSpPr>
          <p:spPr bwMode="auto">
            <a:xfrm>
              <a:off x="2639072" y="8619893"/>
              <a:ext cx="1721625" cy="469937"/>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l" eaLnBrk="0" hangingPunct="0">
                <a:lnSpc>
                  <a:spcPct val="110000"/>
                </a:lnSpc>
              </a:pPr>
              <a:r>
                <a:rPr lang="en-US" sz="3000" b="1" dirty="0">
                  <a:solidFill>
                    <a:schemeClr val="bg1"/>
                  </a:solidFill>
                  <a:latin typeface="Georgia" panose="02040502050405020303" pitchFamily="18" charset="0"/>
                </a:rPr>
                <a:t>Right Fit</a:t>
              </a:r>
            </a:p>
          </p:txBody>
        </p:sp>
        <p:sp>
          <p:nvSpPr>
            <p:cNvPr id="184" name="Text Box 41"/>
            <p:cNvSpPr txBox="1">
              <a:spLocks noChangeArrowheads="1"/>
            </p:cNvSpPr>
            <p:nvPr/>
          </p:nvSpPr>
          <p:spPr bwMode="auto">
            <a:xfrm>
              <a:off x="1655474" y="8212492"/>
              <a:ext cx="480902" cy="939937"/>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ctr" eaLnBrk="0" hangingPunct="0">
                <a:lnSpc>
                  <a:spcPct val="110000"/>
                </a:lnSpc>
              </a:pPr>
              <a:r>
                <a:rPr lang="en-US" sz="6000" b="1" i="1" dirty="0" smtClean="0">
                  <a:solidFill>
                    <a:schemeClr val="bg1"/>
                  </a:solidFill>
                  <a:latin typeface="Georgia" panose="02040502050405020303" pitchFamily="18" charset="0"/>
                </a:rPr>
                <a:t>3</a:t>
              </a:r>
              <a:endParaRPr lang="nl-NL" sz="6000" b="1" i="1" dirty="0">
                <a:solidFill>
                  <a:schemeClr val="bg1"/>
                </a:solidFill>
                <a:latin typeface="Georgia" panose="02040502050405020303" pitchFamily="18" charset="0"/>
              </a:endParaRPr>
            </a:p>
          </p:txBody>
        </p:sp>
      </p:grpSp>
      <p:grpSp>
        <p:nvGrpSpPr>
          <p:cNvPr id="5" name="Group 4"/>
          <p:cNvGrpSpPr/>
          <p:nvPr/>
        </p:nvGrpSpPr>
        <p:grpSpPr>
          <a:xfrm>
            <a:off x="8890" y="9696849"/>
            <a:ext cx="8935084" cy="2838415"/>
            <a:chOff x="8890" y="9696849"/>
            <a:chExt cx="8935084" cy="2838415"/>
          </a:xfrm>
        </p:grpSpPr>
        <p:sp>
          <p:nvSpPr>
            <p:cNvPr id="172" name="Freeform 171"/>
            <p:cNvSpPr/>
            <p:nvPr/>
          </p:nvSpPr>
          <p:spPr bwMode="ltGray">
            <a:xfrm flipV="1">
              <a:off x="8890" y="9696849"/>
              <a:ext cx="1436333" cy="2838415"/>
            </a:xfrm>
            <a:custGeom>
              <a:avLst/>
              <a:gdLst>
                <a:gd name="connsiteX0" fmla="*/ 0 w 781878"/>
                <a:gd name="connsiteY0" fmla="*/ 0 h 1577009"/>
                <a:gd name="connsiteX1" fmla="*/ 781878 w 781878"/>
                <a:gd name="connsiteY1" fmla="*/ 821635 h 1577009"/>
                <a:gd name="connsiteX2" fmla="*/ 781878 w 781878"/>
                <a:gd name="connsiteY2" fmla="*/ 1577009 h 1577009"/>
                <a:gd name="connsiteX3" fmla="*/ 26504 w 781878"/>
                <a:gd name="connsiteY3" fmla="*/ 1192696 h 1577009"/>
                <a:gd name="connsiteX4" fmla="*/ 26504 w 781878"/>
                <a:gd name="connsiteY4" fmla="*/ 53009 h 1577009"/>
                <a:gd name="connsiteX5" fmla="*/ 26504 w 781878"/>
                <a:gd name="connsiteY5" fmla="*/ 53009 h 1577009"/>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0" fmla="*/ 4453 w 755374"/>
                <a:gd name="connsiteY0" fmla="*/ 8904 h 1524000"/>
                <a:gd name="connsiteX1" fmla="*/ 755374 w 755374"/>
                <a:gd name="connsiteY1" fmla="*/ 768626 h 1524000"/>
                <a:gd name="connsiteX2" fmla="*/ 755374 w 755374"/>
                <a:gd name="connsiteY2" fmla="*/ 1524000 h 1524000"/>
                <a:gd name="connsiteX3" fmla="*/ 0 w 755374"/>
                <a:gd name="connsiteY3" fmla="*/ 1139687 h 1524000"/>
                <a:gd name="connsiteX4" fmla="*/ 0 w 755374"/>
                <a:gd name="connsiteY4" fmla="*/ 0 h 1524000"/>
                <a:gd name="connsiteX5" fmla="*/ 0 w 755374"/>
                <a:gd name="connsiteY5" fmla="*/ 0 h 1524000"/>
                <a:gd name="connsiteX6" fmla="*/ 4453 w 755374"/>
                <a:gd name="connsiteY6" fmla="*/ 890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5374" h="1524000">
                  <a:moveTo>
                    <a:pt x="4453" y="8904"/>
                  </a:moveTo>
                  <a:lnTo>
                    <a:pt x="755374" y="768626"/>
                  </a:lnTo>
                  <a:lnTo>
                    <a:pt x="755374" y="1524000"/>
                  </a:lnTo>
                  <a:lnTo>
                    <a:pt x="0" y="1139687"/>
                  </a:lnTo>
                  <a:lnTo>
                    <a:pt x="0" y="0"/>
                  </a:lnTo>
                  <a:lnTo>
                    <a:pt x="0" y="0"/>
                  </a:lnTo>
                  <a:lnTo>
                    <a:pt x="4453" y="8904"/>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a:latin typeface="Georgia" panose="02040502050405020303" pitchFamily="18" charset="0"/>
              </a:endParaRPr>
            </a:p>
          </p:txBody>
        </p:sp>
        <p:sp>
          <p:nvSpPr>
            <p:cNvPr id="177" name="Pentagon 176"/>
            <p:cNvSpPr/>
            <p:nvPr/>
          </p:nvSpPr>
          <p:spPr bwMode="ltGray">
            <a:xfrm flipV="1">
              <a:off x="1433666" y="9700777"/>
              <a:ext cx="7510308" cy="1412711"/>
            </a:xfrm>
            <a:prstGeom prst="homePlat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err="1" smtClean="0">
                <a:solidFill>
                  <a:schemeClr val="bg1"/>
                </a:solidFill>
                <a:latin typeface="Georgia" panose="02040502050405020303" pitchFamily="18" charset="0"/>
              </a:endParaRPr>
            </a:p>
          </p:txBody>
        </p:sp>
        <p:sp>
          <p:nvSpPr>
            <p:cNvPr id="181" name="Text Box 41"/>
            <p:cNvSpPr txBox="1">
              <a:spLocks noChangeArrowheads="1"/>
            </p:cNvSpPr>
            <p:nvPr/>
          </p:nvSpPr>
          <p:spPr bwMode="auto">
            <a:xfrm>
              <a:off x="2639072" y="10152658"/>
              <a:ext cx="5010987" cy="507831"/>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l" eaLnBrk="0" hangingPunct="0">
                <a:lnSpc>
                  <a:spcPct val="110000"/>
                </a:lnSpc>
              </a:pPr>
              <a:r>
                <a:rPr lang="en-US" sz="3000" b="1" dirty="0" smtClean="0">
                  <a:solidFill>
                    <a:schemeClr val="bg1"/>
                  </a:solidFill>
                  <a:latin typeface="Georgia" panose="02040502050405020303" pitchFamily="18" charset="0"/>
                </a:rPr>
                <a:t>Flexible </a:t>
              </a:r>
              <a:r>
                <a:rPr lang="en-US" sz="3000" b="1" dirty="0">
                  <a:solidFill>
                    <a:schemeClr val="bg1"/>
                  </a:solidFill>
                  <a:latin typeface="Georgia" panose="02040502050405020303" pitchFamily="18" charset="0"/>
                </a:rPr>
                <a:t>Operating Model</a:t>
              </a:r>
            </a:p>
          </p:txBody>
        </p:sp>
        <p:sp>
          <p:nvSpPr>
            <p:cNvPr id="185" name="Text Box 41"/>
            <p:cNvSpPr txBox="1">
              <a:spLocks noChangeArrowheads="1"/>
            </p:cNvSpPr>
            <p:nvPr/>
          </p:nvSpPr>
          <p:spPr bwMode="auto">
            <a:xfrm>
              <a:off x="1645857" y="9725742"/>
              <a:ext cx="500137" cy="939937"/>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ctr" eaLnBrk="0" hangingPunct="0">
                <a:lnSpc>
                  <a:spcPct val="110000"/>
                </a:lnSpc>
              </a:pPr>
              <a:r>
                <a:rPr lang="en-US" sz="6000" b="1" i="1" dirty="0" smtClean="0">
                  <a:solidFill>
                    <a:schemeClr val="bg1"/>
                  </a:solidFill>
                  <a:latin typeface="Georgia" panose="02040502050405020303" pitchFamily="18" charset="0"/>
                </a:rPr>
                <a:t>4</a:t>
              </a:r>
              <a:endParaRPr lang="nl-NL" sz="6000" b="1" i="1" dirty="0">
                <a:solidFill>
                  <a:schemeClr val="bg1"/>
                </a:solidFill>
                <a:latin typeface="Georgia" panose="02040502050405020303" pitchFamily="18" charset="0"/>
              </a:endParaRPr>
            </a:p>
          </p:txBody>
        </p:sp>
      </p:grpSp>
      <p:grpSp>
        <p:nvGrpSpPr>
          <p:cNvPr id="3" name="Group 2"/>
          <p:cNvGrpSpPr/>
          <p:nvPr/>
        </p:nvGrpSpPr>
        <p:grpSpPr>
          <a:xfrm>
            <a:off x="-1" y="5874435"/>
            <a:ext cx="6857071" cy="2151965"/>
            <a:chOff x="-1" y="5874435"/>
            <a:chExt cx="6857071" cy="2151965"/>
          </a:xfrm>
        </p:grpSpPr>
        <p:sp>
          <p:nvSpPr>
            <p:cNvPr id="175" name="Pentagon 174"/>
            <p:cNvSpPr/>
            <p:nvPr/>
          </p:nvSpPr>
          <p:spPr bwMode="ltGray">
            <a:xfrm>
              <a:off x="1433669" y="6601487"/>
              <a:ext cx="5423401" cy="1424780"/>
            </a:xfrm>
            <a:prstGeom prst="homePlat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dirty="0" err="1" smtClean="0">
                <a:solidFill>
                  <a:schemeClr val="bg1"/>
                </a:solidFill>
                <a:latin typeface="Georgia" panose="02040502050405020303" pitchFamily="18" charset="0"/>
              </a:endParaRPr>
            </a:p>
          </p:txBody>
        </p:sp>
        <p:sp>
          <p:nvSpPr>
            <p:cNvPr id="179" name="Text Box 41"/>
            <p:cNvSpPr txBox="1">
              <a:spLocks noChangeArrowheads="1"/>
            </p:cNvSpPr>
            <p:nvPr/>
          </p:nvSpPr>
          <p:spPr bwMode="auto">
            <a:xfrm>
              <a:off x="2639072" y="7078426"/>
              <a:ext cx="2797241" cy="469937"/>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l" eaLnBrk="0" hangingPunct="0">
                <a:lnSpc>
                  <a:spcPct val="110000"/>
                </a:lnSpc>
              </a:pPr>
              <a:r>
                <a:rPr lang="en-US" sz="3000" b="1" dirty="0" smtClean="0">
                  <a:solidFill>
                    <a:schemeClr val="bg1"/>
                  </a:solidFill>
                  <a:latin typeface="Georgia" panose="02040502050405020303" pitchFamily="18" charset="0"/>
                </a:rPr>
                <a:t>Heterogenous</a:t>
              </a:r>
              <a:endParaRPr lang="en-US" sz="3000" b="1" dirty="0">
                <a:solidFill>
                  <a:schemeClr val="bg1"/>
                </a:solidFill>
                <a:latin typeface="Georgia" panose="02040502050405020303" pitchFamily="18" charset="0"/>
              </a:endParaRPr>
            </a:p>
          </p:txBody>
        </p:sp>
        <p:sp>
          <p:nvSpPr>
            <p:cNvPr id="183" name="Text Box 41"/>
            <p:cNvSpPr txBox="1">
              <a:spLocks noChangeArrowheads="1"/>
            </p:cNvSpPr>
            <p:nvPr/>
          </p:nvSpPr>
          <p:spPr bwMode="auto">
            <a:xfrm>
              <a:off x="1654671" y="6643317"/>
              <a:ext cx="482504" cy="939937"/>
            </a:xfrm>
            <a:prstGeom prst="rect">
              <a:avLst/>
            </a:prstGeom>
            <a:noFill/>
            <a:ln w="6350" algn="ctr">
              <a:noFill/>
              <a:miter lim="800000"/>
              <a:headEnd type="none" w="sm" len="sm"/>
              <a:tailEnd type="none" w="med" len="lg"/>
            </a:ln>
          </p:spPr>
          <p:txBody>
            <a:bodyPr wrap="none" lIns="0" tIns="0" rIns="0" bIns="0" anchor="t" anchorCtr="0">
              <a:spAutoFit/>
            </a:bodyPr>
            <a:lstStyle/>
            <a:p>
              <a:pPr marL="12700" indent="-12700" algn="ctr" eaLnBrk="0" hangingPunct="0">
                <a:lnSpc>
                  <a:spcPct val="110000"/>
                </a:lnSpc>
              </a:pPr>
              <a:r>
                <a:rPr lang="en-US" sz="6000" b="1" i="1" dirty="0" smtClean="0">
                  <a:solidFill>
                    <a:schemeClr val="bg1"/>
                  </a:solidFill>
                  <a:latin typeface="Georgia" panose="02040502050405020303" pitchFamily="18" charset="0"/>
                </a:rPr>
                <a:t>2</a:t>
              </a:r>
              <a:endParaRPr lang="nl-NL" sz="6000" b="1" i="1" dirty="0">
                <a:solidFill>
                  <a:schemeClr val="bg1"/>
                </a:solidFill>
                <a:latin typeface="Georgia" panose="02040502050405020303" pitchFamily="18" charset="0"/>
              </a:endParaRPr>
            </a:p>
          </p:txBody>
        </p:sp>
        <p:sp>
          <p:nvSpPr>
            <p:cNvPr id="186" name="Freeform 185"/>
            <p:cNvSpPr/>
            <p:nvPr/>
          </p:nvSpPr>
          <p:spPr bwMode="ltGray">
            <a:xfrm>
              <a:off x="-1" y="5874435"/>
              <a:ext cx="1445223" cy="2151965"/>
            </a:xfrm>
            <a:custGeom>
              <a:avLst/>
              <a:gdLst>
                <a:gd name="connsiteX0" fmla="*/ 0 w 760049"/>
                <a:gd name="connsiteY0" fmla="*/ 1133928 h 1133928"/>
                <a:gd name="connsiteX1" fmla="*/ 760049 w 760049"/>
                <a:gd name="connsiteY1" fmla="*/ 1133928 h 1133928"/>
                <a:gd name="connsiteX2" fmla="*/ 760049 w 760049"/>
                <a:gd name="connsiteY2" fmla="*/ 391029 h 1133928"/>
                <a:gd name="connsiteX3" fmla="*/ 4366 w 760049"/>
                <a:gd name="connsiteY3" fmla="*/ 0 h 1133928"/>
                <a:gd name="connsiteX4" fmla="*/ 1330 w 760049"/>
                <a:gd name="connsiteY4" fmla="*/ 976537 h 1133928"/>
                <a:gd name="connsiteX0" fmla="*/ 0 w 760049"/>
                <a:gd name="connsiteY0" fmla="*/ 1133928 h 1133928"/>
                <a:gd name="connsiteX1" fmla="*/ 760049 w 760049"/>
                <a:gd name="connsiteY1" fmla="*/ 1133928 h 1133928"/>
                <a:gd name="connsiteX2" fmla="*/ 760049 w 760049"/>
                <a:gd name="connsiteY2" fmla="*/ 386266 h 1133928"/>
                <a:gd name="connsiteX3" fmla="*/ 4366 w 760049"/>
                <a:gd name="connsiteY3" fmla="*/ 0 h 1133928"/>
                <a:gd name="connsiteX4" fmla="*/ 1330 w 760049"/>
                <a:gd name="connsiteY4" fmla="*/ 976537 h 1133928"/>
                <a:gd name="connsiteX5" fmla="*/ 0 w 760049"/>
                <a:gd name="connsiteY5" fmla="*/ 1133928 h 113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049" h="1133928">
                  <a:moveTo>
                    <a:pt x="0" y="1133928"/>
                  </a:moveTo>
                  <a:lnTo>
                    <a:pt x="760049" y="1133928"/>
                  </a:lnTo>
                  <a:lnTo>
                    <a:pt x="760049" y="386266"/>
                  </a:lnTo>
                  <a:lnTo>
                    <a:pt x="4366" y="0"/>
                  </a:lnTo>
                  <a:cubicBezTo>
                    <a:pt x="4637" y="116022"/>
                    <a:pt x="4260" y="574230"/>
                    <a:pt x="1330" y="976537"/>
                  </a:cubicBezTo>
                  <a:cubicBezTo>
                    <a:pt x="887" y="1029001"/>
                    <a:pt x="443" y="1081464"/>
                    <a:pt x="0" y="1133928"/>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b="1">
                <a:latin typeface="Georgia" panose="02040502050405020303" pitchFamily="18" charset="0"/>
              </a:endParaRPr>
            </a:p>
          </p:txBody>
        </p:sp>
      </p:grpSp>
      <p:sp>
        <p:nvSpPr>
          <p:cNvPr id="505" name="Oval 504"/>
          <p:cNvSpPr/>
          <p:nvPr/>
        </p:nvSpPr>
        <p:spPr>
          <a:xfrm>
            <a:off x="12970186" y="3937210"/>
            <a:ext cx="8213403" cy="8213404"/>
          </a:xfrm>
          <a:prstGeom prst="ellipse">
            <a:avLst/>
          </a:prstGeom>
          <a:solidFill>
            <a:srgbClr val="EAE8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900" dirty="0">
              <a:latin typeface="Georgia" panose="02040502050405020303" pitchFamily="18" charset="0"/>
            </a:endParaRPr>
          </a:p>
        </p:txBody>
      </p:sp>
      <p:sp>
        <p:nvSpPr>
          <p:cNvPr id="858" name="Freeform 561"/>
          <p:cNvSpPr>
            <a:spLocks/>
          </p:cNvSpPr>
          <p:nvPr/>
        </p:nvSpPr>
        <p:spPr bwMode="auto">
          <a:xfrm>
            <a:off x="18243316" y="3764047"/>
            <a:ext cx="3413821" cy="4318768"/>
          </a:xfrm>
          <a:custGeom>
            <a:avLst/>
            <a:gdLst>
              <a:gd name="T0" fmla="*/ 0 w 1437"/>
              <a:gd name="T1" fmla="*/ 0 h 1813"/>
              <a:gd name="T2" fmla="*/ 0 w 1437"/>
              <a:gd name="T3" fmla="*/ 0 h 1813"/>
              <a:gd name="T4" fmla="*/ 1413 w 1437"/>
              <a:gd name="T5" fmla="*/ 1813 h 1813"/>
            </a:gdLst>
            <a:ahLst/>
            <a:cxnLst>
              <a:cxn ang="0">
                <a:pos x="T0" y="T1"/>
              </a:cxn>
              <a:cxn ang="0">
                <a:pos x="T2" y="T3"/>
              </a:cxn>
              <a:cxn ang="0">
                <a:pos x="T4" y="T5"/>
              </a:cxn>
            </a:cxnLst>
            <a:rect l="0" t="0" r="r" b="b"/>
            <a:pathLst>
              <a:path w="1437" h="1813">
                <a:moveTo>
                  <a:pt x="0" y="0"/>
                </a:moveTo>
                <a:lnTo>
                  <a:pt x="0" y="0"/>
                </a:lnTo>
                <a:cubicBezTo>
                  <a:pt x="878" y="200"/>
                  <a:pt x="1437" y="1060"/>
                  <a:pt x="1413" y="1813"/>
                </a:cubicBezTo>
              </a:path>
            </a:pathLst>
          </a:custGeom>
          <a:noFill/>
          <a:ln w="57150" cap="flat">
            <a:solidFill>
              <a:schemeClr val="tx2"/>
            </a:solidFill>
            <a:prstDash val="solid"/>
            <a:round/>
            <a:headEnd w="med" len="sm"/>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Georgia" panose="02040502050405020303" pitchFamily="18" charset="0"/>
            </a:endParaRPr>
          </a:p>
        </p:txBody>
      </p:sp>
      <p:sp>
        <p:nvSpPr>
          <p:cNvPr id="859" name="Freeform 563"/>
          <p:cNvSpPr>
            <a:spLocks/>
          </p:cNvSpPr>
          <p:nvPr/>
        </p:nvSpPr>
        <p:spPr bwMode="auto">
          <a:xfrm>
            <a:off x="12688761" y="3635928"/>
            <a:ext cx="4193892" cy="3527345"/>
          </a:xfrm>
          <a:custGeom>
            <a:avLst/>
            <a:gdLst>
              <a:gd name="T0" fmla="*/ 0 w 1765"/>
              <a:gd name="T1" fmla="*/ 1481 h 1481"/>
              <a:gd name="T2" fmla="*/ 0 w 1765"/>
              <a:gd name="T3" fmla="*/ 1481 h 1481"/>
              <a:gd name="T4" fmla="*/ 1765 w 1765"/>
              <a:gd name="T5" fmla="*/ 0 h 1481"/>
            </a:gdLst>
            <a:ahLst/>
            <a:cxnLst>
              <a:cxn ang="0">
                <a:pos x="T0" y="T1"/>
              </a:cxn>
              <a:cxn ang="0">
                <a:pos x="T2" y="T3"/>
              </a:cxn>
              <a:cxn ang="0">
                <a:pos x="T4" y="T5"/>
              </a:cxn>
            </a:cxnLst>
            <a:rect l="0" t="0" r="r" b="b"/>
            <a:pathLst>
              <a:path w="1765" h="1481">
                <a:moveTo>
                  <a:pt x="0" y="1481"/>
                </a:moveTo>
                <a:lnTo>
                  <a:pt x="0" y="1481"/>
                </a:lnTo>
                <a:cubicBezTo>
                  <a:pt x="170" y="593"/>
                  <a:pt x="1010" y="3"/>
                  <a:pt x="1765" y="0"/>
                </a:cubicBezTo>
              </a:path>
            </a:pathLst>
          </a:custGeom>
          <a:noFill/>
          <a:ln w="57150" cap="flat">
            <a:solidFill>
              <a:schemeClr val="tx2"/>
            </a:solidFill>
            <a:prstDash val="solid"/>
            <a:round/>
            <a:headEnd w="med" len="sm"/>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Georgia" panose="02040502050405020303" pitchFamily="18" charset="0"/>
            </a:endParaRPr>
          </a:p>
        </p:txBody>
      </p:sp>
      <p:sp>
        <p:nvSpPr>
          <p:cNvPr id="860" name="Freeform 565"/>
          <p:cNvSpPr>
            <a:spLocks/>
          </p:cNvSpPr>
          <p:nvPr/>
        </p:nvSpPr>
        <p:spPr bwMode="auto">
          <a:xfrm>
            <a:off x="17170938" y="9112429"/>
            <a:ext cx="4309037" cy="3420308"/>
          </a:xfrm>
          <a:custGeom>
            <a:avLst/>
            <a:gdLst>
              <a:gd name="T0" fmla="*/ 1814 w 1814"/>
              <a:gd name="T1" fmla="*/ 0 h 1436"/>
              <a:gd name="T2" fmla="*/ 1814 w 1814"/>
              <a:gd name="T3" fmla="*/ 0 h 1436"/>
              <a:gd name="T4" fmla="*/ 0 w 1814"/>
              <a:gd name="T5" fmla="*/ 1412 h 1436"/>
            </a:gdLst>
            <a:ahLst/>
            <a:cxnLst>
              <a:cxn ang="0">
                <a:pos x="T0" y="T1"/>
              </a:cxn>
              <a:cxn ang="0">
                <a:pos x="T2" y="T3"/>
              </a:cxn>
              <a:cxn ang="0">
                <a:pos x="T4" y="T5"/>
              </a:cxn>
            </a:cxnLst>
            <a:rect l="0" t="0" r="r" b="b"/>
            <a:pathLst>
              <a:path w="1814" h="1436">
                <a:moveTo>
                  <a:pt x="1814" y="0"/>
                </a:moveTo>
                <a:lnTo>
                  <a:pt x="1814" y="0"/>
                </a:lnTo>
                <a:cubicBezTo>
                  <a:pt x="1613" y="878"/>
                  <a:pt x="754" y="1436"/>
                  <a:pt x="0" y="1412"/>
                </a:cubicBezTo>
              </a:path>
            </a:pathLst>
          </a:custGeom>
          <a:noFill/>
          <a:ln w="57150" cap="flat">
            <a:solidFill>
              <a:schemeClr val="tx2"/>
            </a:solidFill>
            <a:prstDash val="solid"/>
            <a:round/>
            <a:headEnd w="med" len="sm"/>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Georgia" panose="02040502050405020303" pitchFamily="18" charset="0"/>
            </a:endParaRPr>
          </a:p>
        </p:txBody>
      </p:sp>
      <p:sp>
        <p:nvSpPr>
          <p:cNvPr id="861" name="Freeform 567"/>
          <p:cNvSpPr>
            <a:spLocks/>
          </p:cNvSpPr>
          <p:nvPr/>
        </p:nvSpPr>
        <p:spPr bwMode="auto">
          <a:xfrm>
            <a:off x="12638779" y="8243800"/>
            <a:ext cx="3519237" cy="4203623"/>
          </a:xfrm>
          <a:custGeom>
            <a:avLst/>
            <a:gdLst>
              <a:gd name="T0" fmla="*/ 1481 w 1481"/>
              <a:gd name="T1" fmla="*/ 1765 h 1765"/>
              <a:gd name="T2" fmla="*/ 1481 w 1481"/>
              <a:gd name="T3" fmla="*/ 1765 h 1765"/>
              <a:gd name="T4" fmla="*/ 0 w 1481"/>
              <a:gd name="T5" fmla="*/ 0 h 1765"/>
            </a:gdLst>
            <a:ahLst/>
            <a:cxnLst>
              <a:cxn ang="0">
                <a:pos x="T0" y="T1"/>
              </a:cxn>
              <a:cxn ang="0">
                <a:pos x="T2" y="T3"/>
              </a:cxn>
              <a:cxn ang="0">
                <a:pos x="T4" y="T5"/>
              </a:cxn>
            </a:cxnLst>
            <a:rect l="0" t="0" r="r" b="b"/>
            <a:pathLst>
              <a:path w="1481" h="1765">
                <a:moveTo>
                  <a:pt x="1481" y="1765"/>
                </a:moveTo>
                <a:lnTo>
                  <a:pt x="1481" y="1765"/>
                </a:lnTo>
                <a:cubicBezTo>
                  <a:pt x="593" y="1595"/>
                  <a:pt x="2" y="755"/>
                  <a:pt x="0" y="0"/>
                </a:cubicBezTo>
              </a:path>
            </a:pathLst>
          </a:custGeom>
          <a:noFill/>
          <a:ln w="57150" cap="flat">
            <a:solidFill>
              <a:schemeClr val="tx2"/>
            </a:solidFill>
            <a:prstDash val="solid"/>
            <a:round/>
            <a:headEnd w="med" len="sm"/>
            <a:tailEnd type="triangle"/>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Georgia" panose="02040502050405020303" pitchFamily="18" charset="0"/>
            </a:endParaRPr>
          </a:p>
        </p:txBody>
      </p:sp>
      <p:sp>
        <p:nvSpPr>
          <p:cNvPr id="863" name="Rectangle 9"/>
          <p:cNvSpPr>
            <a:spLocks noChangeArrowheads="1"/>
          </p:cNvSpPr>
          <p:nvPr/>
        </p:nvSpPr>
        <p:spPr bwMode="gray">
          <a:xfrm>
            <a:off x="17212386" y="4554423"/>
            <a:ext cx="1796453"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Third Party </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Tool Integration</a:t>
            </a:r>
          </a:p>
        </p:txBody>
      </p:sp>
      <p:cxnSp>
        <p:nvCxnSpPr>
          <p:cNvPr id="890" name="Straight Connector 889"/>
          <p:cNvCxnSpPr/>
          <p:nvPr/>
        </p:nvCxnSpPr>
        <p:spPr>
          <a:xfrm>
            <a:off x="17087813" y="3937210"/>
            <a:ext cx="0" cy="3148918"/>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92" name="Straight Connector 891"/>
          <p:cNvCxnSpPr/>
          <p:nvPr/>
        </p:nvCxnSpPr>
        <p:spPr>
          <a:xfrm>
            <a:off x="17054910" y="8980035"/>
            <a:ext cx="0" cy="3145536"/>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866" name="PubPieSlice"/>
          <p:cNvSpPr>
            <a:spLocks noEditPoints="1" noChangeArrowheads="1"/>
          </p:cNvSpPr>
          <p:nvPr/>
        </p:nvSpPr>
        <p:spPr bwMode="auto">
          <a:xfrm rot="21440859">
            <a:off x="14596734" y="5563758"/>
            <a:ext cx="4960305" cy="4960308"/>
          </a:xfrm>
          <a:custGeom>
            <a:avLst/>
            <a:gdLst>
              <a:gd name="G0" fmla="+- 0 0 0"/>
              <a:gd name="G1" fmla="sin 10800 17694720"/>
              <a:gd name="G2" fmla="cos 10800 17694720"/>
              <a:gd name="G3" fmla="sin 10800 -11359447"/>
              <a:gd name="G4" fmla="cos 10800 -11359447"/>
              <a:gd name="G5" fmla="+- G1 10800 0"/>
              <a:gd name="G6" fmla="+- G2 10800 0"/>
              <a:gd name="G7" fmla="+- G3 10800 0"/>
              <a:gd name="G8" fmla="+- G4 10800 0"/>
              <a:gd name="G9" fmla="+- 10800 0 0"/>
              <a:gd name="T0" fmla="*/ 10799 w 21600"/>
              <a:gd name="T1" fmla="*/ 0 h 21600"/>
              <a:gd name="T2" fmla="*/ 10800 w 21600"/>
              <a:gd name="T3" fmla="*/ 10800 h 21600"/>
              <a:gd name="T4" fmla="*/ 73 w 21600"/>
              <a:gd name="T5" fmla="*/ 9545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99" y="0"/>
                </a:moveTo>
                <a:cubicBezTo>
                  <a:pt x="5320" y="0"/>
                  <a:pt x="709" y="4103"/>
                  <a:pt x="73" y="9545"/>
                </a:cubicBezTo>
                <a:lnTo>
                  <a:pt x="10800" y="10800"/>
                </a:lnTo>
                <a:close/>
              </a:path>
            </a:pathLst>
          </a:custGeom>
          <a:solidFill>
            <a:schemeClr val="accent1"/>
          </a:solidFill>
          <a:ln w="12700">
            <a:noFill/>
            <a:prstDash val="sysDot"/>
            <a:miter lim="800000"/>
            <a:headEnd/>
            <a:tailEnd/>
          </a:ln>
          <a:effectLst/>
        </p:spPr>
        <p:txBody>
          <a:bodyPr>
            <a:noAutofit/>
          </a:bodyPr>
          <a:lstStyle/>
          <a:p>
            <a:pPr marL="0" marR="0" lvl="0" indent="0" defTabSz="914400" eaLnBrk="1" fontAlgn="auto" latinLnBrk="0" hangingPunct="1">
              <a:lnSpc>
                <a:spcPct val="100000"/>
              </a:lnSpc>
              <a:spcBef>
                <a:spcPts val="0"/>
              </a:spcBef>
              <a:spcAft>
                <a:spcPts val="400"/>
              </a:spcAft>
              <a:buClrTx/>
              <a:buSzTx/>
              <a:buFontTx/>
              <a:buNone/>
              <a:tabLst/>
              <a:defRPr/>
            </a:pPr>
            <a:endParaRPr kumimoji="0" lang="en-US" sz="1900" b="0" i="0" u="none" strike="noStrike" kern="0" cap="none" spc="0" normalizeH="0" baseline="0" noProof="0" dirty="0">
              <a:ln>
                <a:noFill/>
              </a:ln>
              <a:solidFill>
                <a:schemeClr val="bg2"/>
              </a:solidFill>
              <a:effectLst/>
              <a:uLnTx/>
              <a:uFillTx/>
              <a:latin typeface="Georgia" panose="02040502050405020303" pitchFamily="18" charset="0"/>
              <a:cs typeface="Arial" pitchFamily="34" charset="0"/>
            </a:endParaRPr>
          </a:p>
        </p:txBody>
      </p:sp>
      <p:sp>
        <p:nvSpPr>
          <p:cNvPr id="867" name="PubPieSlice"/>
          <p:cNvSpPr>
            <a:spLocks noEditPoints="1" noChangeArrowheads="1"/>
          </p:cNvSpPr>
          <p:nvPr/>
        </p:nvSpPr>
        <p:spPr bwMode="auto">
          <a:xfrm rot="5240859">
            <a:off x="14596734" y="5563759"/>
            <a:ext cx="4960308" cy="4960305"/>
          </a:xfrm>
          <a:custGeom>
            <a:avLst/>
            <a:gdLst>
              <a:gd name="G0" fmla="+- 0 0 0"/>
              <a:gd name="G1" fmla="sin 10800 17694720"/>
              <a:gd name="G2" fmla="cos 10800 17694720"/>
              <a:gd name="G3" fmla="sin 10800 -11359447"/>
              <a:gd name="G4" fmla="cos 10800 -11359447"/>
              <a:gd name="G5" fmla="+- G1 10800 0"/>
              <a:gd name="G6" fmla="+- G2 10800 0"/>
              <a:gd name="G7" fmla="+- G3 10800 0"/>
              <a:gd name="G8" fmla="+- G4 10800 0"/>
              <a:gd name="G9" fmla="+- 10800 0 0"/>
              <a:gd name="T0" fmla="*/ 10799 w 21600"/>
              <a:gd name="T1" fmla="*/ 0 h 21600"/>
              <a:gd name="T2" fmla="*/ 10800 w 21600"/>
              <a:gd name="T3" fmla="*/ 10800 h 21600"/>
              <a:gd name="T4" fmla="*/ 73 w 21600"/>
              <a:gd name="T5" fmla="*/ 9545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99" y="0"/>
                </a:moveTo>
                <a:cubicBezTo>
                  <a:pt x="5320" y="0"/>
                  <a:pt x="709" y="4103"/>
                  <a:pt x="73" y="9545"/>
                </a:cubicBezTo>
                <a:lnTo>
                  <a:pt x="10800" y="10800"/>
                </a:lnTo>
                <a:close/>
              </a:path>
            </a:pathLst>
          </a:custGeom>
          <a:solidFill>
            <a:schemeClr val="accent1"/>
          </a:solidFill>
          <a:ln w="12700">
            <a:noFill/>
            <a:prstDash val="sysDot"/>
            <a:miter lim="800000"/>
            <a:headEnd/>
            <a:tailEnd/>
          </a:ln>
          <a:effectLst/>
        </p:spPr>
        <p:txBody>
          <a:bodyPr>
            <a:noAutofit/>
          </a:bodyPr>
          <a:lstStyle/>
          <a:p>
            <a:pPr marL="0" marR="0" lvl="0" indent="0" defTabSz="914400" eaLnBrk="1" fontAlgn="auto" latinLnBrk="0" hangingPunct="1">
              <a:lnSpc>
                <a:spcPct val="100000"/>
              </a:lnSpc>
              <a:spcBef>
                <a:spcPts val="0"/>
              </a:spcBef>
              <a:spcAft>
                <a:spcPts val="400"/>
              </a:spcAft>
              <a:buClrTx/>
              <a:buSzTx/>
              <a:buFontTx/>
              <a:buNone/>
              <a:tabLst/>
              <a:defRPr/>
            </a:pPr>
            <a:endParaRPr kumimoji="0" lang="en-US" sz="1900" b="0" i="0" u="none" strike="noStrike" kern="0" cap="none" spc="0" normalizeH="0" baseline="0" noProof="0" dirty="0">
              <a:ln>
                <a:noFill/>
              </a:ln>
              <a:solidFill>
                <a:schemeClr val="bg2"/>
              </a:solidFill>
              <a:effectLst/>
              <a:uLnTx/>
              <a:uFillTx/>
              <a:latin typeface="Georgia" panose="02040502050405020303" pitchFamily="18" charset="0"/>
              <a:cs typeface="Arial" pitchFamily="34" charset="0"/>
            </a:endParaRPr>
          </a:p>
        </p:txBody>
      </p:sp>
      <p:sp>
        <p:nvSpPr>
          <p:cNvPr id="868" name="PubPieSlice"/>
          <p:cNvSpPr>
            <a:spLocks noEditPoints="1" noChangeArrowheads="1"/>
          </p:cNvSpPr>
          <p:nvPr/>
        </p:nvSpPr>
        <p:spPr bwMode="auto">
          <a:xfrm rot="16040859">
            <a:off x="14596734" y="5563759"/>
            <a:ext cx="4960308" cy="4960305"/>
          </a:xfrm>
          <a:custGeom>
            <a:avLst/>
            <a:gdLst>
              <a:gd name="G0" fmla="+- 0 0 0"/>
              <a:gd name="G1" fmla="sin 10800 17694720"/>
              <a:gd name="G2" fmla="cos 10800 17694720"/>
              <a:gd name="G3" fmla="sin 10800 -11359447"/>
              <a:gd name="G4" fmla="cos 10800 -11359447"/>
              <a:gd name="G5" fmla="+- G1 10800 0"/>
              <a:gd name="G6" fmla="+- G2 10800 0"/>
              <a:gd name="G7" fmla="+- G3 10800 0"/>
              <a:gd name="G8" fmla="+- G4 10800 0"/>
              <a:gd name="G9" fmla="+- 10800 0 0"/>
              <a:gd name="T0" fmla="*/ 10799 w 21600"/>
              <a:gd name="T1" fmla="*/ 0 h 21600"/>
              <a:gd name="T2" fmla="*/ 10800 w 21600"/>
              <a:gd name="T3" fmla="*/ 10800 h 21600"/>
              <a:gd name="T4" fmla="*/ 73 w 21600"/>
              <a:gd name="T5" fmla="*/ 9545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99" y="0"/>
                </a:moveTo>
                <a:cubicBezTo>
                  <a:pt x="5320" y="0"/>
                  <a:pt x="709" y="4103"/>
                  <a:pt x="73" y="9545"/>
                </a:cubicBezTo>
                <a:lnTo>
                  <a:pt x="10800" y="10800"/>
                </a:lnTo>
                <a:close/>
              </a:path>
            </a:pathLst>
          </a:custGeom>
          <a:solidFill>
            <a:schemeClr val="accent1"/>
          </a:solidFill>
          <a:ln w="12700">
            <a:noFill/>
            <a:prstDash val="sysDot"/>
            <a:miter lim="800000"/>
            <a:headEnd/>
            <a:tailEnd/>
          </a:ln>
          <a:effectLst/>
        </p:spPr>
        <p:txBody>
          <a:bodyPr>
            <a:noAutofit/>
          </a:bodyPr>
          <a:lstStyle/>
          <a:p>
            <a:pPr marL="0" marR="0" lvl="0" indent="0" defTabSz="914400" eaLnBrk="1" fontAlgn="auto" latinLnBrk="0" hangingPunct="1">
              <a:lnSpc>
                <a:spcPct val="100000"/>
              </a:lnSpc>
              <a:spcBef>
                <a:spcPts val="0"/>
              </a:spcBef>
              <a:spcAft>
                <a:spcPts val="400"/>
              </a:spcAft>
              <a:buClrTx/>
              <a:buSzTx/>
              <a:buFontTx/>
              <a:buNone/>
              <a:tabLst/>
              <a:defRPr/>
            </a:pPr>
            <a:endParaRPr kumimoji="0" lang="en-US" sz="1900" b="0" i="0" u="none" strike="noStrike" kern="0" cap="none" spc="0" normalizeH="0" baseline="0" noProof="0" dirty="0">
              <a:ln>
                <a:noFill/>
              </a:ln>
              <a:solidFill>
                <a:schemeClr val="bg2"/>
              </a:solidFill>
              <a:effectLst/>
              <a:uLnTx/>
              <a:uFillTx/>
              <a:latin typeface="Georgia" panose="02040502050405020303" pitchFamily="18" charset="0"/>
              <a:cs typeface="Arial" pitchFamily="34" charset="0"/>
            </a:endParaRPr>
          </a:p>
        </p:txBody>
      </p:sp>
      <p:sp>
        <p:nvSpPr>
          <p:cNvPr id="871" name="PubPieSlice"/>
          <p:cNvSpPr>
            <a:spLocks noEditPoints="1" noChangeArrowheads="1"/>
          </p:cNvSpPr>
          <p:nvPr/>
        </p:nvSpPr>
        <p:spPr bwMode="auto">
          <a:xfrm rot="10640859">
            <a:off x="14596734" y="5563758"/>
            <a:ext cx="4960305" cy="4960308"/>
          </a:xfrm>
          <a:custGeom>
            <a:avLst/>
            <a:gdLst>
              <a:gd name="G0" fmla="+- 0 0 0"/>
              <a:gd name="G1" fmla="sin 10800 17694720"/>
              <a:gd name="G2" fmla="cos 10800 17694720"/>
              <a:gd name="G3" fmla="sin 10800 -11359447"/>
              <a:gd name="G4" fmla="cos 10800 -11359447"/>
              <a:gd name="G5" fmla="+- G1 10800 0"/>
              <a:gd name="G6" fmla="+- G2 10800 0"/>
              <a:gd name="G7" fmla="+- G3 10800 0"/>
              <a:gd name="G8" fmla="+- G4 10800 0"/>
              <a:gd name="G9" fmla="+- 10800 0 0"/>
              <a:gd name="T0" fmla="*/ 10799 w 21600"/>
              <a:gd name="T1" fmla="*/ 0 h 21600"/>
              <a:gd name="T2" fmla="*/ 10800 w 21600"/>
              <a:gd name="T3" fmla="*/ 10800 h 21600"/>
              <a:gd name="T4" fmla="*/ 73 w 21600"/>
              <a:gd name="T5" fmla="*/ 9545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99" y="0"/>
                </a:moveTo>
                <a:cubicBezTo>
                  <a:pt x="5320" y="0"/>
                  <a:pt x="709" y="4103"/>
                  <a:pt x="73" y="9545"/>
                </a:cubicBezTo>
                <a:lnTo>
                  <a:pt x="10800" y="10800"/>
                </a:lnTo>
                <a:close/>
              </a:path>
            </a:pathLst>
          </a:custGeom>
          <a:solidFill>
            <a:schemeClr val="accent1"/>
          </a:solidFill>
          <a:ln w="12700">
            <a:noFill/>
            <a:prstDash val="sysDot"/>
            <a:miter lim="800000"/>
            <a:headEnd/>
            <a:tailEnd/>
          </a:ln>
          <a:effectLst/>
        </p:spPr>
        <p:txBody>
          <a:bodyPr>
            <a:noAutofit/>
          </a:bodyPr>
          <a:lstStyle/>
          <a:p>
            <a:pPr marL="0" marR="0" lvl="0" indent="0" defTabSz="914400" eaLnBrk="1" fontAlgn="auto" latinLnBrk="0" hangingPunct="1">
              <a:lnSpc>
                <a:spcPct val="100000"/>
              </a:lnSpc>
              <a:spcBef>
                <a:spcPts val="0"/>
              </a:spcBef>
              <a:spcAft>
                <a:spcPts val="400"/>
              </a:spcAft>
              <a:buClrTx/>
              <a:buSzTx/>
              <a:buFontTx/>
              <a:buNone/>
              <a:tabLst/>
              <a:defRPr/>
            </a:pPr>
            <a:endParaRPr kumimoji="0" lang="en-US" sz="1900" b="0" i="0" u="none" strike="noStrike" kern="0" cap="none" spc="0" normalizeH="0" baseline="0" noProof="0" dirty="0">
              <a:ln>
                <a:noFill/>
              </a:ln>
              <a:solidFill>
                <a:schemeClr val="bg2"/>
              </a:solidFill>
              <a:effectLst/>
              <a:uLnTx/>
              <a:uFillTx/>
              <a:latin typeface="Georgia" panose="02040502050405020303" pitchFamily="18" charset="0"/>
              <a:cs typeface="Arial" pitchFamily="34" charset="0"/>
            </a:endParaRPr>
          </a:p>
        </p:txBody>
      </p:sp>
      <p:sp>
        <p:nvSpPr>
          <p:cNvPr id="872" name="Oval 17"/>
          <p:cNvSpPr>
            <a:spLocks noChangeArrowheads="1"/>
          </p:cNvSpPr>
          <p:nvPr/>
        </p:nvSpPr>
        <p:spPr bwMode="auto">
          <a:xfrm>
            <a:off x="16119103" y="7086128"/>
            <a:ext cx="1915569" cy="1915569"/>
          </a:xfrm>
          <a:prstGeom prst="ellipse">
            <a:avLst/>
          </a:prstGeom>
          <a:solidFill>
            <a:schemeClr val="bg2"/>
          </a:solidFill>
          <a:ln w="12700" algn="ctr">
            <a:noFill/>
            <a:round/>
            <a:headEnd/>
            <a:tailEnd/>
          </a:ln>
          <a:effectLst/>
        </p:spPr>
        <p:txBody>
          <a:bodyPr lIns="0" tIns="0" rIns="0" bIns="0" anchor="ctr" anchorCtr="1">
            <a:noAutofit/>
          </a:bodyPr>
          <a:lstStyle/>
          <a:p>
            <a:pPr marL="0" marR="0" lvl="0" indent="0" algn="ctr" defTabSz="914400" eaLnBrk="1" fontAlgn="auto" latinLnBrk="0" hangingPunct="1">
              <a:lnSpc>
                <a:spcPct val="100000"/>
              </a:lnSpc>
              <a:spcBef>
                <a:spcPts val="0"/>
              </a:spcBef>
              <a:spcAft>
                <a:spcPts val="400"/>
              </a:spcAft>
              <a:buClrTx/>
              <a:buSzTx/>
              <a:buFontTx/>
              <a:buNone/>
              <a:tabLst/>
              <a:defRPr/>
            </a:pPr>
            <a:endParaRPr kumimoji="0" lang="en-US" sz="1900" b="0" i="0" u="none" strike="noStrike" kern="0" cap="none" spc="0" normalizeH="0" baseline="0" noProof="0" dirty="0">
              <a:ln>
                <a:noFill/>
              </a:ln>
              <a:solidFill>
                <a:schemeClr val="bg2"/>
              </a:solidFill>
              <a:effectLst/>
              <a:uLnTx/>
              <a:uFillTx/>
              <a:latin typeface="Georgia" panose="02040502050405020303" pitchFamily="18" charset="0"/>
              <a:cs typeface="Arial" pitchFamily="34" charset="0"/>
            </a:endParaRPr>
          </a:p>
        </p:txBody>
      </p:sp>
      <p:sp>
        <p:nvSpPr>
          <p:cNvPr id="873" name="Text Box 18"/>
          <p:cNvSpPr txBox="1">
            <a:spLocks noChangeArrowheads="1"/>
          </p:cNvSpPr>
          <p:nvPr/>
        </p:nvSpPr>
        <p:spPr bwMode="auto">
          <a:xfrm>
            <a:off x="16167371" y="7477955"/>
            <a:ext cx="1819033" cy="1194797"/>
          </a:xfrm>
          <a:prstGeom prst="rect">
            <a:avLst/>
          </a:prstGeom>
          <a:noFill/>
          <a:ln w="12700" algn="ctr">
            <a:noFill/>
            <a:miter lim="800000"/>
            <a:headEnd/>
            <a:tailEnd/>
          </a:ln>
          <a:effectLst/>
        </p:spPr>
        <p:txBody>
          <a:bodyPr wrap="square" lIns="0" tIns="0" rIns="0" bIns="0">
            <a:spAutoFit/>
          </a:bodyPr>
          <a:lstStyle/>
          <a:p>
            <a:pPr marL="0" marR="0" lvl="0" indent="0" algn="ctr" defTabSz="995363" eaLnBrk="1" fontAlgn="auto" latinLnBrk="0" hangingPunct="1">
              <a:lnSpc>
                <a:spcPct val="100000"/>
              </a:lnSpc>
              <a:spcBef>
                <a:spcPts val="0"/>
              </a:spcBef>
              <a:spcAft>
                <a:spcPts val="400"/>
              </a:spcAft>
              <a:buClrTx/>
              <a:buSzTx/>
              <a:buFontTx/>
              <a:buNone/>
              <a:tabLst/>
              <a:defRPr/>
            </a:pPr>
            <a:r>
              <a:rPr kumimoji="0" lang="en-US" sz="1900" b="1" i="0" u="none" strike="noStrike" kern="0" cap="none" spc="0" normalizeH="0" baseline="0" noProof="0" dirty="0" smtClean="0">
                <a:ln>
                  <a:noFill/>
                </a:ln>
                <a:solidFill>
                  <a:schemeClr val="tx1">
                    <a:lumMod val="50000"/>
                    <a:lumOff val="50000"/>
                  </a:schemeClr>
                </a:solidFill>
                <a:effectLst/>
                <a:uLnTx/>
                <a:uFillTx/>
                <a:latin typeface="Georgia" panose="02040502050405020303" pitchFamily="18" charset="0"/>
                <a:cs typeface="Arial" pitchFamily="34" charset="0"/>
              </a:rPr>
              <a:t>PwC’s Next Generation Information Architecture</a:t>
            </a:r>
            <a:endParaRPr kumimoji="0" lang="en-US" sz="1900" b="1" i="0" u="none" strike="noStrike" kern="0" cap="none" spc="0" normalizeH="0" baseline="0" noProof="0" dirty="0">
              <a:ln>
                <a:noFill/>
              </a:ln>
              <a:solidFill>
                <a:schemeClr val="tx1">
                  <a:lumMod val="50000"/>
                  <a:lumOff val="50000"/>
                </a:schemeClr>
              </a:solidFill>
              <a:effectLst/>
              <a:uLnTx/>
              <a:uFillTx/>
              <a:latin typeface="Georgia" panose="02040502050405020303" pitchFamily="18" charset="0"/>
              <a:cs typeface="Arial" pitchFamily="34" charset="0"/>
            </a:endParaRPr>
          </a:p>
        </p:txBody>
      </p:sp>
      <p:sp>
        <p:nvSpPr>
          <p:cNvPr id="880" name="Text Box 21"/>
          <p:cNvSpPr txBox="1">
            <a:spLocks noChangeArrowheads="1"/>
          </p:cNvSpPr>
          <p:nvPr/>
        </p:nvSpPr>
        <p:spPr bwMode="auto">
          <a:xfrm rot="2700000">
            <a:off x="15460763" y="6283635"/>
            <a:ext cx="3545619" cy="3545619"/>
          </a:xfrm>
          <a:prstGeom prst="rect">
            <a:avLst/>
          </a:prstGeom>
          <a:noFill/>
          <a:ln w="12700" algn="ctr">
            <a:noFill/>
            <a:miter lim="800000"/>
            <a:headEnd/>
            <a:tailEnd/>
          </a:ln>
          <a:effectLst/>
        </p:spPr>
        <p:txBody>
          <a:bodyPr wrap="none" lIns="0" tIns="0" rIns="0" bIns="0">
            <a:prstTxWarp prst="textArchUp">
              <a:avLst>
                <a:gd name="adj" fmla="val 7015170"/>
              </a:avLst>
            </a:prstTxWarp>
            <a:spAutoFit/>
          </a:bodyPr>
          <a:lstStyle/>
          <a:p>
            <a:pPr marL="231775" marR="0" lvl="0" indent="-231775" defTabSz="995363" eaLnBrk="0" fontAlgn="auto" hangingPunct="0">
              <a:lnSpc>
                <a:spcPct val="100000"/>
              </a:lnSpc>
              <a:spcBef>
                <a:spcPts val="0"/>
              </a:spcBef>
              <a:spcAft>
                <a:spcPts val="400"/>
              </a:spcAft>
              <a:buClr>
                <a:schemeClr val="bg2"/>
              </a:buClr>
              <a:buSzPct val="100000"/>
              <a:buFont typeface="+mj-lt"/>
              <a:buAutoNum type="arabicPeriod"/>
              <a:tabLst/>
              <a:defRPr/>
            </a:pPr>
            <a:r>
              <a:rPr lang="en-US" sz="1900" b="1" kern="0" dirty="0" smtClean="0">
                <a:solidFill>
                  <a:schemeClr val="bg2"/>
                </a:solidFill>
                <a:latin typeface="Georgia" panose="02040502050405020303" pitchFamily="18" charset="0"/>
                <a:cs typeface="Arial" pitchFamily="34" charset="0"/>
              </a:rPr>
              <a:t>Heterogeneous</a:t>
            </a:r>
            <a:endParaRPr lang="en-US" sz="1900" b="1" kern="0" dirty="0">
              <a:solidFill>
                <a:schemeClr val="bg2"/>
              </a:solidFill>
              <a:latin typeface="Georgia" pitchFamily="18" charset="0"/>
              <a:cs typeface="Arial" pitchFamily="34" charset="0"/>
            </a:endParaRPr>
          </a:p>
        </p:txBody>
      </p:sp>
      <p:sp>
        <p:nvSpPr>
          <p:cNvPr id="881" name="Text Box 21"/>
          <p:cNvSpPr txBox="1">
            <a:spLocks noChangeArrowheads="1"/>
          </p:cNvSpPr>
          <p:nvPr/>
        </p:nvSpPr>
        <p:spPr bwMode="auto">
          <a:xfrm rot="2628933">
            <a:off x="15511297" y="5964948"/>
            <a:ext cx="3545619" cy="3545619"/>
          </a:xfrm>
          <a:prstGeom prst="rect">
            <a:avLst/>
          </a:prstGeom>
          <a:noFill/>
          <a:ln w="12700" algn="ctr">
            <a:noFill/>
            <a:miter lim="800000"/>
            <a:headEnd/>
            <a:tailEnd/>
          </a:ln>
          <a:effectLst/>
        </p:spPr>
        <p:txBody>
          <a:bodyPr wrap="none" lIns="0" tIns="0" rIns="0" bIns="0">
            <a:prstTxWarp prst="textArchDown">
              <a:avLst/>
            </a:prstTxWarp>
            <a:spAutoFit/>
          </a:bodyPr>
          <a:lstStyle/>
          <a:p>
            <a:pPr marR="0" lvl="0" defTabSz="995363" eaLnBrk="0" fontAlgn="auto" hangingPunct="0">
              <a:lnSpc>
                <a:spcPct val="100000"/>
              </a:lnSpc>
              <a:spcBef>
                <a:spcPts val="0"/>
              </a:spcBef>
              <a:spcAft>
                <a:spcPts val="400"/>
              </a:spcAft>
              <a:buClr>
                <a:schemeClr val="bg2"/>
              </a:buClr>
              <a:buSzPct val="100000"/>
              <a:tabLst/>
              <a:defRPr/>
            </a:pPr>
            <a:r>
              <a:rPr lang="en-US" sz="1900" b="1" kern="0" dirty="0" smtClean="0">
                <a:solidFill>
                  <a:schemeClr val="bg2"/>
                </a:solidFill>
                <a:latin typeface="Georgia" panose="02040502050405020303" pitchFamily="18" charset="0"/>
                <a:cs typeface="Arial" pitchFamily="34" charset="0"/>
              </a:rPr>
              <a:t>Flexible </a:t>
            </a:r>
            <a:br>
              <a:rPr lang="en-US" sz="1900" b="1" kern="0" dirty="0" smtClean="0">
                <a:solidFill>
                  <a:schemeClr val="bg2"/>
                </a:solidFill>
                <a:latin typeface="Georgia" panose="02040502050405020303" pitchFamily="18" charset="0"/>
                <a:cs typeface="Arial" pitchFamily="34" charset="0"/>
              </a:rPr>
            </a:br>
            <a:r>
              <a:rPr lang="en-US" sz="1900" b="1" kern="0" dirty="0" smtClean="0">
                <a:solidFill>
                  <a:schemeClr val="bg2"/>
                </a:solidFill>
                <a:latin typeface="Georgia" panose="02040502050405020303" pitchFamily="18" charset="0"/>
                <a:cs typeface="Arial" pitchFamily="34" charset="0"/>
              </a:rPr>
              <a:t>Operating </a:t>
            </a:r>
            <a:br>
              <a:rPr lang="en-US" sz="1900" b="1" kern="0" dirty="0" smtClean="0">
                <a:solidFill>
                  <a:schemeClr val="bg2"/>
                </a:solidFill>
                <a:latin typeface="Georgia" panose="02040502050405020303" pitchFamily="18" charset="0"/>
                <a:cs typeface="Arial" pitchFamily="34" charset="0"/>
              </a:rPr>
            </a:br>
            <a:r>
              <a:rPr lang="en-US" sz="1900" b="1" kern="0" dirty="0" smtClean="0">
                <a:solidFill>
                  <a:schemeClr val="bg2"/>
                </a:solidFill>
                <a:latin typeface="Georgia" panose="02040502050405020303" pitchFamily="18" charset="0"/>
                <a:cs typeface="Arial" pitchFamily="34" charset="0"/>
              </a:rPr>
              <a:t>Model</a:t>
            </a:r>
            <a:endParaRPr lang="en-US" sz="1900" b="1" kern="0" dirty="0">
              <a:solidFill>
                <a:schemeClr val="bg2"/>
              </a:solidFill>
              <a:latin typeface="Georgia" pitchFamily="18" charset="0"/>
              <a:cs typeface="Arial" pitchFamily="34" charset="0"/>
            </a:endParaRPr>
          </a:p>
        </p:txBody>
      </p:sp>
      <p:sp>
        <p:nvSpPr>
          <p:cNvPr id="882" name="Text Box 21"/>
          <p:cNvSpPr txBox="1">
            <a:spLocks noChangeArrowheads="1"/>
          </p:cNvSpPr>
          <p:nvPr/>
        </p:nvSpPr>
        <p:spPr bwMode="auto">
          <a:xfrm rot="19000184">
            <a:off x="15348949" y="6144705"/>
            <a:ext cx="3545619" cy="3545619"/>
          </a:xfrm>
          <a:prstGeom prst="rect">
            <a:avLst/>
          </a:prstGeom>
          <a:noFill/>
          <a:ln w="12700" algn="ctr">
            <a:noFill/>
            <a:miter lim="800000"/>
            <a:headEnd/>
            <a:tailEnd/>
          </a:ln>
          <a:effectLst/>
        </p:spPr>
        <p:txBody>
          <a:bodyPr wrap="none" lIns="0" tIns="0" rIns="0" bIns="0">
            <a:prstTxWarp prst="textArchDown">
              <a:avLst/>
            </a:prstTxWarp>
            <a:spAutoFit/>
          </a:bodyPr>
          <a:lstStyle/>
          <a:p>
            <a:pPr marL="231775" marR="0" lvl="0" indent="-231775" defTabSz="995363" eaLnBrk="0" fontAlgn="auto" hangingPunct="0">
              <a:lnSpc>
                <a:spcPct val="100000"/>
              </a:lnSpc>
              <a:spcBef>
                <a:spcPts val="0"/>
              </a:spcBef>
              <a:spcAft>
                <a:spcPts val="400"/>
              </a:spcAft>
              <a:buClr>
                <a:schemeClr val="bg2"/>
              </a:buClr>
              <a:buSzPct val="100000"/>
              <a:buFont typeface="+mj-lt"/>
              <a:buAutoNum type="arabicPeriod"/>
              <a:tabLst/>
              <a:defRPr/>
            </a:pPr>
            <a:r>
              <a:rPr lang="en-US" sz="1900" b="1" kern="0" dirty="0" smtClean="0">
                <a:solidFill>
                  <a:schemeClr val="bg2"/>
                </a:solidFill>
                <a:latin typeface="Georgia" panose="02040502050405020303" pitchFamily="18" charset="0"/>
                <a:cs typeface="Arial" pitchFamily="34" charset="0"/>
              </a:rPr>
              <a:t>Right Fit</a:t>
            </a:r>
            <a:endParaRPr lang="en-US" sz="1900" b="1" kern="0" dirty="0">
              <a:solidFill>
                <a:schemeClr val="bg2"/>
              </a:solidFill>
              <a:latin typeface="Georgia" pitchFamily="18" charset="0"/>
              <a:cs typeface="Arial" pitchFamily="34" charset="0"/>
            </a:endParaRPr>
          </a:p>
        </p:txBody>
      </p:sp>
      <p:sp>
        <p:nvSpPr>
          <p:cNvPr id="883" name="Oval 882"/>
          <p:cNvSpPr/>
          <p:nvPr/>
        </p:nvSpPr>
        <p:spPr>
          <a:xfrm>
            <a:off x="15156756" y="6130255"/>
            <a:ext cx="448759" cy="44875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900" b="1" dirty="0" smtClean="0">
                <a:solidFill>
                  <a:schemeClr val="tx1"/>
                </a:solidFill>
                <a:latin typeface="Georgia" panose="02040502050405020303" pitchFamily="18" charset="0"/>
              </a:rPr>
              <a:t>1</a:t>
            </a:r>
            <a:endParaRPr lang="en-US" sz="1900" b="1" dirty="0">
              <a:solidFill>
                <a:schemeClr val="tx1"/>
              </a:solidFill>
              <a:latin typeface="Georgia" panose="02040502050405020303" pitchFamily="18" charset="0"/>
            </a:endParaRPr>
          </a:p>
        </p:txBody>
      </p:sp>
      <p:sp>
        <p:nvSpPr>
          <p:cNvPr id="884" name="Oval 883"/>
          <p:cNvSpPr/>
          <p:nvPr/>
        </p:nvSpPr>
        <p:spPr>
          <a:xfrm>
            <a:off x="18658172" y="6130255"/>
            <a:ext cx="448759" cy="44875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82296" rtlCol="0" anchor="ctr"/>
          <a:lstStyle/>
          <a:p>
            <a:r>
              <a:rPr lang="en-US" sz="1900" b="1" dirty="0" smtClean="0">
                <a:solidFill>
                  <a:schemeClr val="tx1"/>
                </a:solidFill>
                <a:latin typeface="Georgia" panose="02040502050405020303" pitchFamily="18" charset="0"/>
              </a:rPr>
              <a:t>2</a:t>
            </a:r>
            <a:endParaRPr lang="en-US" sz="1900" b="1" dirty="0">
              <a:solidFill>
                <a:schemeClr val="tx1"/>
              </a:solidFill>
              <a:latin typeface="Georgia" panose="02040502050405020303" pitchFamily="18" charset="0"/>
            </a:endParaRPr>
          </a:p>
        </p:txBody>
      </p:sp>
      <p:sp>
        <p:nvSpPr>
          <p:cNvPr id="885" name="Oval 884"/>
          <p:cNvSpPr/>
          <p:nvPr/>
        </p:nvSpPr>
        <p:spPr>
          <a:xfrm>
            <a:off x="18864967" y="9419067"/>
            <a:ext cx="448759" cy="44875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82296" rtlCol="0" anchor="ctr"/>
          <a:lstStyle/>
          <a:p>
            <a:r>
              <a:rPr lang="en-US" sz="1900" b="1" dirty="0" smtClean="0">
                <a:solidFill>
                  <a:schemeClr val="tx1"/>
                </a:solidFill>
                <a:latin typeface="Georgia" panose="02040502050405020303" pitchFamily="18" charset="0"/>
              </a:rPr>
              <a:t>3</a:t>
            </a:r>
            <a:endParaRPr lang="en-US" sz="1900" b="1" dirty="0">
              <a:solidFill>
                <a:schemeClr val="tx1"/>
              </a:solidFill>
              <a:latin typeface="Georgia" panose="02040502050405020303" pitchFamily="18" charset="0"/>
            </a:endParaRPr>
          </a:p>
        </p:txBody>
      </p:sp>
      <p:sp>
        <p:nvSpPr>
          <p:cNvPr id="886" name="Oval 885"/>
          <p:cNvSpPr/>
          <p:nvPr/>
        </p:nvSpPr>
        <p:spPr>
          <a:xfrm>
            <a:off x="14974256" y="9419067"/>
            <a:ext cx="448759" cy="448759"/>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82296" numCol="1" spcCol="0" rtlCol="0" fromWordArt="0" anchor="ctr" anchorCtr="0" forceAA="0" compatLnSpc="1">
            <a:prstTxWarp prst="textNoShape">
              <a:avLst/>
            </a:prstTxWarp>
            <a:noAutofit/>
          </a:bodyPr>
          <a:lstStyle/>
          <a:p>
            <a:r>
              <a:rPr lang="en-US" sz="1900" b="1" dirty="0">
                <a:solidFill>
                  <a:schemeClr val="tx1"/>
                </a:solidFill>
                <a:latin typeface="Georgia" panose="02040502050405020303" pitchFamily="18" charset="0"/>
              </a:rPr>
              <a:t>4</a:t>
            </a:r>
          </a:p>
        </p:txBody>
      </p:sp>
      <p:sp>
        <p:nvSpPr>
          <p:cNvPr id="876" name="Text Box 21"/>
          <p:cNvSpPr txBox="1">
            <a:spLocks noChangeArrowheads="1"/>
          </p:cNvSpPr>
          <p:nvPr/>
        </p:nvSpPr>
        <p:spPr bwMode="auto">
          <a:xfrm rot="19254719">
            <a:off x="15577984" y="6510017"/>
            <a:ext cx="3545619" cy="3545619"/>
          </a:xfrm>
          <a:prstGeom prst="rect">
            <a:avLst/>
          </a:prstGeom>
          <a:noFill/>
          <a:ln w="12700" algn="ctr">
            <a:noFill/>
            <a:miter lim="800000"/>
            <a:headEnd/>
            <a:tailEnd/>
          </a:ln>
          <a:effectLst/>
        </p:spPr>
        <p:txBody>
          <a:bodyPr wrap="none" lIns="0" tIns="0" rIns="0" bIns="0">
            <a:prstTxWarp prst="textArchUp">
              <a:avLst>
                <a:gd name="adj" fmla="val 7015170"/>
              </a:avLst>
            </a:prstTxWarp>
            <a:spAutoFit/>
          </a:bodyPr>
          <a:lstStyle/>
          <a:p>
            <a:pPr marR="0" lvl="0" defTabSz="995363" eaLnBrk="0" fontAlgn="auto" hangingPunct="0">
              <a:lnSpc>
                <a:spcPct val="100000"/>
              </a:lnSpc>
              <a:spcBef>
                <a:spcPts val="0"/>
              </a:spcBef>
              <a:spcAft>
                <a:spcPts val="400"/>
              </a:spcAft>
              <a:buClr>
                <a:schemeClr val="bg2"/>
              </a:buClr>
              <a:buSzPct val="100000"/>
              <a:tabLst/>
              <a:defRPr/>
            </a:pPr>
            <a:r>
              <a:rPr lang="en-US" sz="1900" b="1" kern="0" dirty="0" smtClean="0">
                <a:solidFill>
                  <a:schemeClr val="bg2"/>
                </a:solidFill>
                <a:latin typeface="Georgia" panose="02040502050405020303" pitchFamily="18" charset="0"/>
                <a:cs typeface="Arial" pitchFamily="34" charset="0"/>
              </a:rPr>
              <a:t>Capability </a:t>
            </a:r>
            <a:br>
              <a:rPr lang="en-US" sz="1900" b="1" kern="0" dirty="0" smtClean="0">
                <a:solidFill>
                  <a:schemeClr val="bg2"/>
                </a:solidFill>
                <a:latin typeface="Georgia" panose="02040502050405020303" pitchFamily="18" charset="0"/>
                <a:cs typeface="Arial" pitchFamily="34" charset="0"/>
              </a:rPr>
            </a:br>
            <a:r>
              <a:rPr lang="en-US" sz="1900" b="1" kern="0" dirty="0" smtClean="0">
                <a:solidFill>
                  <a:schemeClr val="bg2"/>
                </a:solidFill>
                <a:latin typeface="Georgia" panose="02040502050405020303" pitchFamily="18" charset="0"/>
                <a:cs typeface="Arial" pitchFamily="34" charset="0"/>
              </a:rPr>
              <a:t>Driven</a:t>
            </a:r>
            <a:endParaRPr lang="en-US" sz="1900" b="1" kern="0" dirty="0">
              <a:solidFill>
                <a:schemeClr val="bg2"/>
              </a:solidFill>
              <a:latin typeface="Georgia" pitchFamily="18" charset="0"/>
              <a:cs typeface="Arial" pitchFamily="34" charset="0"/>
            </a:endParaRPr>
          </a:p>
        </p:txBody>
      </p:sp>
      <p:cxnSp>
        <p:nvCxnSpPr>
          <p:cNvPr id="893" name="Straight Connector 892"/>
          <p:cNvCxnSpPr/>
          <p:nvPr/>
        </p:nvCxnSpPr>
        <p:spPr>
          <a:xfrm rot="16200000">
            <a:off x="19607440" y="6485657"/>
            <a:ext cx="0" cy="3145536"/>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94" name="Straight Connector 893"/>
          <p:cNvCxnSpPr/>
          <p:nvPr/>
        </p:nvCxnSpPr>
        <p:spPr>
          <a:xfrm rot="16200000">
            <a:off x="14548813" y="6471143"/>
            <a:ext cx="0" cy="3145536"/>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896" name="Rectangle 9"/>
          <p:cNvSpPr>
            <a:spLocks noChangeArrowheads="1"/>
          </p:cNvSpPr>
          <p:nvPr/>
        </p:nvSpPr>
        <p:spPr bwMode="gray">
          <a:xfrm>
            <a:off x="18591361" y="5467635"/>
            <a:ext cx="1739137"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Cloud </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Interoperability</a:t>
            </a:r>
          </a:p>
        </p:txBody>
      </p:sp>
      <p:sp>
        <p:nvSpPr>
          <p:cNvPr id="897" name="Rectangle 9"/>
          <p:cNvSpPr>
            <a:spLocks noChangeArrowheads="1"/>
          </p:cNvSpPr>
          <p:nvPr/>
        </p:nvSpPr>
        <p:spPr bwMode="gray">
          <a:xfrm>
            <a:off x="19414206" y="6380847"/>
            <a:ext cx="1242943"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Legacy </a:t>
            </a:r>
            <a:br>
              <a:rPr lang="de-DE" sz="1900" noProof="0" dirty="0" smtClean="0">
                <a:solidFill>
                  <a:schemeClr val="tx1"/>
                </a:solidFill>
                <a:latin typeface="Georgia" panose="02040502050405020303" pitchFamily="18" charset="0"/>
                <a:cs typeface="Arial" charset="0"/>
              </a:rPr>
            </a:br>
            <a:r>
              <a:rPr lang="de-DE" sz="1900" noProof="0" dirty="0" smtClean="0">
                <a:solidFill>
                  <a:schemeClr val="tx1"/>
                </a:solidFill>
                <a:latin typeface="Georgia" panose="02040502050405020303" pitchFamily="18" charset="0"/>
                <a:cs typeface="Arial" charset="0"/>
              </a:rPr>
              <a:t>Integration</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898" name="Rectangle 9"/>
          <p:cNvSpPr>
            <a:spLocks noChangeArrowheads="1"/>
          </p:cNvSpPr>
          <p:nvPr/>
        </p:nvSpPr>
        <p:spPr bwMode="gray">
          <a:xfrm>
            <a:off x="19882258" y="7294061"/>
            <a:ext cx="1098833"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Data</a:t>
            </a:r>
            <a:br>
              <a:rPr lang="de-DE" sz="1900" noProof="0" dirty="0" smtClean="0">
                <a:solidFill>
                  <a:schemeClr val="tx1"/>
                </a:solidFill>
                <a:latin typeface="Georgia" panose="02040502050405020303" pitchFamily="18" charset="0"/>
                <a:cs typeface="Arial" charset="0"/>
              </a:rPr>
            </a:br>
            <a:r>
              <a:rPr lang="de-DE" sz="1900" noProof="0" dirty="0" smtClean="0">
                <a:solidFill>
                  <a:schemeClr val="tx1"/>
                </a:solidFill>
                <a:latin typeface="Georgia" panose="02040502050405020303" pitchFamily="18" charset="0"/>
                <a:cs typeface="Arial" charset="0"/>
              </a:rPr>
              <a:t>Migration</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899" name="Rectangle 9"/>
          <p:cNvSpPr>
            <a:spLocks noChangeArrowheads="1"/>
          </p:cNvSpPr>
          <p:nvPr/>
        </p:nvSpPr>
        <p:spPr bwMode="gray">
          <a:xfrm>
            <a:off x="19609369" y="8225692"/>
            <a:ext cx="1319910"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On-Premise</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0" name="Rectangle 9"/>
          <p:cNvSpPr>
            <a:spLocks noChangeArrowheads="1"/>
          </p:cNvSpPr>
          <p:nvPr/>
        </p:nvSpPr>
        <p:spPr bwMode="gray">
          <a:xfrm>
            <a:off x="19903580" y="8972925"/>
            <a:ext cx="650129"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Cloud</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1" name="Rectangle 9"/>
          <p:cNvSpPr>
            <a:spLocks noChangeArrowheads="1"/>
          </p:cNvSpPr>
          <p:nvPr/>
        </p:nvSpPr>
        <p:spPr bwMode="gray">
          <a:xfrm>
            <a:off x="19354514" y="9720158"/>
            <a:ext cx="1265870"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In-Memory</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2" name="Rectangle 9"/>
          <p:cNvSpPr>
            <a:spLocks noChangeArrowheads="1"/>
          </p:cNvSpPr>
          <p:nvPr/>
        </p:nvSpPr>
        <p:spPr bwMode="gray">
          <a:xfrm>
            <a:off x="18548358" y="10467391"/>
            <a:ext cx="1197090"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Disk based</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3" name="Rectangle 9"/>
          <p:cNvSpPr>
            <a:spLocks noChangeArrowheads="1"/>
          </p:cNvSpPr>
          <p:nvPr/>
        </p:nvSpPr>
        <p:spPr bwMode="gray">
          <a:xfrm>
            <a:off x="17387847" y="11214623"/>
            <a:ext cx="1439455"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NoSQL types</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4" name="Rectangle 9"/>
          <p:cNvSpPr>
            <a:spLocks noChangeArrowheads="1"/>
          </p:cNvSpPr>
          <p:nvPr/>
        </p:nvSpPr>
        <p:spPr bwMode="gray">
          <a:xfrm>
            <a:off x="15163955" y="11156017"/>
            <a:ext cx="1645794"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Support Model</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5" name="Rectangle 9"/>
          <p:cNvSpPr>
            <a:spLocks noChangeArrowheads="1"/>
          </p:cNvSpPr>
          <p:nvPr/>
        </p:nvSpPr>
        <p:spPr bwMode="gray">
          <a:xfrm>
            <a:off x="14517804" y="10642568"/>
            <a:ext cx="949812"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Training</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6" name="Rectangle 9"/>
          <p:cNvSpPr>
            <a:spLocks noChangeArrowheads="1"/>
          </p:cNvSpPr>
          <p:nvPr/>
        </p:nvSpPr>
        <p:spPr bwMode="gray">
          <a:xfrm>
            <a:off x="13805494" y="9874214"/>
            <a:ext cx="1562276"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Use Cases/</a:t>
            </a:r>
            <a:br>
              <a:rPr lang="de-DE" sz="1900" noProof="0" dirty="0" smtClean="0">
                <a:solidFill>
                  <a:schemeClr val="tx1"/>
                </a:solidFill>
                <a:latin typeface="Georgia" panose="02040502050405020303" pitchFamily="18" charset="0"/>
                <a:cs typeface="Arial" charset="0"/>
              </a:rPr>
            </a:br>
            <a:r>
              <a:rPr lang="de-DE" sz="1900" noProof="0" dirty="0" smtClean="0">
                <a:solidFill>
                  <a:schemeClr val="tx1"/>
                </a:solidFill>
                <a:latin typeface="Georgia" panose="02040502050405020303" pitchFamily="18" charset="0"/>
                <a:cs typeface="Arial" charset="0"/>
              </a:rPr>
              <a:t>Demad Intake</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7" name="Rectangle 9"/>
          <p:cNvSpPr>
            <a:spLocks noChangeArrowheads="1"/>
          </p:cNvSpPr>
          <p:nvPr/>
        </p:nvSpPr>
        <p:spPr bwMode="gray">
          <a:xfrm>
            <a:off x="13546278" y="8986826"/>
            <a:ext cx="957999"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Services </a:t>
            </a:r>
            <a:br>
              <a:rPr lang="de-DE" sz="1900" noProof="0" dirty="0" smtClean="0">
                <a:solidFill>
                  <a:schemeClr val="tx1"/>
                </a:solidFill>
                <a:latin typeface="Georgia" panose="02040502050405020303" pitchFamily="18" charset="0"/>
                <a:cs typeface="Arial" charset="0"/>
              </a:rPr>
            </a:br>
            <a:r>
              <a:rPr lang="de-DE" sz="1900" noProof="0" dirty="0" smtClean="0">
                <a:solidFill>
                  <a:schemeClr val="tx1"/>
                </a:solidFill>
                <a:latin typeface="Georgia" panose="02040502050405020303" pitchFamily="18" charset="0"/>
                <a:cs typeface="Arial" charset="0"/>
              </a:rPr>
              <a:t>Catalog</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8" name="Rectangle 9"/>
          <p:cNvSpPr>
            <a:spLocks noChangeArrowheads="1"/>
          </p:cNvSpPr>
          <p:nvPr/>
        </p:nvSpPr>
        <p:spPr bwMode="gray">
          <a:xfrm>
            <a:off x="13272758" y="8158955"/>
            <a:ext cx="1026778"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lang="de-DE" sz="1900" noProof="0" dirty="0" smtClean="0">
                <a:solidFill>
                  <a:schemeClr val="tx1"/>
                </a:solidFill>
                <a:latin typeface="Georgia" panose="02040502050405020303" pitchFamily="18" charset="0"/>
                <a:cs typeface="Arial" charset="0"/>
              </a:rPr>
              <a:t>Business</a:t>
            </a:r>
            <a:br>
              <a:rPr lang="de-DE" sz="1900" noProof="0" dirty="0" smtClean="0">
                <a:solidFill>
                  <a:schemeClr val="tx1"/>
                </a:solidFill>
                <a:latin typeface="Georgia" panose="02040502050405020303" pitchFamily="18" charset="0"/>
                <a:cs typeface="Arial" charset="0"/>
              </a:rPr>
            </a:br>
            <a:r>
              <a:rPr lang="de-DE" sz="1900" noProof="0" dirty="0" smtClean="0">
                <a:solidFill>
                  <a:schemeClr val="tx1"/>
                </a:solidFill>
                <a:latin typeface="Georgia" panose="02040502050405020303" pitchFamily="18" charset="0"/>
                <a:cs typeface="Arial" charset="0"/>
              </a:rPr>
              <a:t>Adoption</a:t>
            </a:r>
            <a:endPar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endParaRPr>
          </a:p>
        </p:txBody>
      </p:sp>
      <p:sp>
        <p:nvSpPr>
          <p:cNvPr id="909" name="Rectangle 9"/>
          <p:cNvSpPr>
            <a:spLocks noChangeArrowheads="1"/>
          </p:cNvSpPr>
          <p:nvPr/>
        </p:nvSpPr>
        <p:spPr bwMode="gray">
          <a:xfrm>
            <a:off x="15393013" y="4581890"/>
            <a:ext cx="1215103" cy="5973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Innovation</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Platform</a:t>
            </a:r>
          </a:p>
        </p:txBody>
      </p:sp>
      <p:sp>
        <p:nvSpPr>
          <p:cNvPr id="910" name="Rectangle 9"/>
          <p:cNvSpPr>
            <a:spLocks noChangeArrowheads="1"/>
          </p:cNvSpPr>
          <p:nvPr/>
        </p:nvSpPr>
        <p:spPr bwMode="gray">
          <a:xfrm>
            <a:off x="14197730" y="5408653"/>
            <a:ext cx="1467295" cy="29870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Monetization</a:t>
            </a:r>
          </a:p>
        </p:txBody>
      </p:sp>
      <p:sp>
        <p:nvSpPr>
          <p:cNvPr id="911" name="Rectangle 9"/>
          <p:cNvSpPr>
            <a:spLocks noChangeArrowheads="1"/>
          </p:cNvSpPr>
          <p:nvPr/>
        </p:nvSpPr>
        <p:spPr bwMode="gray">
          <a:xfrm>
            <a:off x="13465546" y="5952437"/>
            <a:ext cx="1467295" cy="8960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Analytics</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Application</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Development</a:t>
            </a:r>
          </a:p>
        </p:txBody>
      </p:sp>
      <p:sp>
        <p:nvSpPr>
          <p:cNvPr id="912" name="Rectangle 9"/>
          <p:cNvSpPr>
            <a:spLocks noChangeArrowheads="1"/>
          </p:cNvSpPr>
          <p:nvPr/>
        </p:nvSpPr>
        <p:spPr bwMode="gray">
          <a:xfrm>
            <a:off x="13142446" y="7062179"/>
            <a:ext cx="1321547" cy="89609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Enterprise</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Data</a:t>
            </a:r>
            <a:b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br>
            <a:r>
              <a:rPr kumimoji="0" lang="de-DE" sz="1900" b="0" i="0" u="none" strike="noStrike" kern="0" cap="none" spc="0" normalizeH="0" baseline="0" noProof="0" dirty="0" smtClean="0">
                <a:ln>
                  <a:noFill/>
                </a:ln>
                <a:solidFill>
                  <a:schemeClr val="tx1"/>
                </a:solidFill>
                <a:effectLst/>
                <a:uLnTx/>
                <a:uFillTx/>
                <a:latin typeface="Georgia" panose="02040502050405020303" pitchFamily="18" charset="0"/>
                <a:cs typeface="Arial" charset="0"/>
              </a:rPr>
              <a:t>Mnagemnet</a:t>
            </a:r>
          </a:p>
        </p:txBody>
      </p:sp>
      <p:sp>
        <p:nvSpPr>
          <p:cNvPr id="63" name="Rectangle 62"/>
          <p:cNvSpPr/>
          <p:nvPr/>
        </p:nvSpPr>
        <p:spPr>
          <a:xfrm>
            <a:off x="2232025" y="12255597"/>
            <a:ext cx="11573469" cy="276999"/>
          </a:xfrm>
          <a:prstGeom prst="rect">
            <a:avLst/>
          </a:prstGeom>
        </p:spPr>
        <p:txBody>
          <a:bodyPr wrap="square" lIns="0" tIns="0" rIns="0" bIns="0">
            <a:spAutoFit/>
          </a:bodyPr>
          <a:lstStyle/>
          <a:p>
            <a:pPr algn="l"/>
            <a:r>
              <a:rPr lang="en-US" sz="1800" i="1" dirty="0">
                <a:latin typeface="Georgia" panose="02040502050405020303" pitchFamily="18" charset="0"/>
                <a:ea typeface="Helvetica Neue" charset="0"/>
                <a:cs typeface="Helvetica Neue" charset="0"/>
              </a:rPr>
              <a:t>*https://www.pwc.com/us/infoarchitecture</a:t>
            </a:r>
          </a:p>
        </p:txBody>
      </p:sp>
      <p:cxnSp>
        <p:nvCxnSpPr>
          <p:cNvPr id="67" name="Straight Connector 66"/>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13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750"/>
                                        <p:tgtEl>
                                          <p:spTgt spid="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58"/>
                                        </p:tgtEl>
                                        <p:attrNameLst>
                                          <p:attrName>style.visibility</p:attrName>
                                        </p:attrNameLst>
                                      </p:cBhvr>
                                      <p:to>
                                        <p:strVal val="visible"/>
                                      </p:to>
                                    </p:set>
                                    <p:animEffect transition="in" filter="wipe(left)">
                                      <p:cBhvr>
                                        <p:cTn id="23" dur="500"/>
                                        <p:tgtEl>
                                          <p:spTgt spid="858"/>
                                        </p:tgtEl>
                                      </p:cBhvr>
                                    </p:animEffect>
                                  </p:childTnLst>
                                </p:cTn>
                              </p:par>
                            </p:childTnLst>
                          </p:cTn>
                        </p:par>
                        <p:par>
                          <p:cTn id="24" fill="hold">
                            <p:stCondLst>
                              <p:cond delay="3500"/>
                            </p:stCondLst>
                            <p:childTnLst>
                              <p:par>
                                <p:cTn id="25" presetID="22" presetClass="entr" presetSubtype="2" fill="hold" grpId="0" nodeType="afterEffect">
                                  <p:stCondLst>
                                    <p:cond delay="0"/>
                                  </p:stCondLst>
                                  <p:childTnLst>
                                    <p:set>
                                      <p:cBhvr>
                                        <p:cTn id="26" dur="1" fill="hold">
                                          <p:stCondLst>
                                            <p:cond delay="0"/>
                                          </p:stCondLst>
                                        </p:cTn>
                                        <p:tgtEl>
                                          <p:spTgt spid="860"/>
                                        </p:tgtEl>
                                        <p:attrNameLst>
                                          <p:attrName>style.visibility</p:attrName>
                                        </p:attrNameLst>
                                      </p:cBhvr>
                                      <p:to>
                                        <p:strVal val="visible"/>
                                      </p:to>
                                    </p:set>
                                    <p:animEffect transition="in" filter="wipe(right)">
                                      <p:cBhvr>
                                        <p:cTn id="27" dur="500"/>
                                        <p:tgtEl>
                                          <p:spTgt spid="860"/>
                                        </p:tgtEl>
                                      </p:cBhvr>
                                    </p:animEffect>
                                  </p:childTnLst>
                                </p:cTn>
                              </p:par>
                            </p:childTnLst>
                          </p:cTn>
                        </p:par>
                        <p:par>
                          <p:cTn id="28" fill="hold">
                            <p:stCondLst>
                              <p:cond delay="4000"/>
                            </p:stCondLst>
                            <p:childTnLst>
                              <p:par>
                                <p:cTn id="29" presetID="22" presetClass="entr" presetSubtype="2" fill="hold" grpId="0" nodeType="afterEffect">
                                  <p:stCondLst>
                                    <p:cond delay="0"/>
                                  </p:stCondLst>
                                  <p:childTnLst>
                                    <p:set>
                                      <p:cBhvr>
                                        <p:cTn id="30" dur="1" fill="hold">
                                          <p:stCondLst>
                                            <p:cond delay="0"/>
                                          </p:stCondLst>
                                        </p:cTn>
                                        <p:tgtEl>
                                          <p:spTgt spid="861"/>
                                        </p:tgtEl>
                                        <p:attrNameLst>
                                          <p:attrName>style.visibility</p:attrName>
                                        </p:attrNameLst>
                                      </p:cBhvr>
                                      <p:to>
                                        <p:strVal val="visible"/>
                                      </p:to>
                                    </p:set>
                                    <p:animEffect transition="in" filter="wipe(right)">
                                      <p:cBhvr>
                                        <p:cTn id="31" dur="500"/>
                                        <p:tgtEl>
                                          <p:spTgt spid="861"/>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859"/>
                                        </p:tgtEl>
                                        <p:attrNameLst>
                                          <p:attrName>style.visibility</p:attrName>
                                        </p:attrNameLst>
                                      </p:cBhvr>
                                      <p:to>
                                        <p:strVal val="visible"/>
                                      </p:to>
                                    </p:set>
                                    <p:animEffect transition="in" filter="wipe(left)">
                                      <p:cBhvr>
                                        <p:cTn id="35" dur="5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 grpId="0" animBg="1"/>
      <p:bldP spid="859" grpId="0" animBg="1"/>
      <p:bldP spid="860" grpId="0" animBg="1"/>
      <p:bldP spid="8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26807" y="1695057"/>
            <a:ext cx="21336455" cy="738664"/>
          </a:xfrm>
        </p:spPr>
        <p:txBody>
          <a:bodyPr anchor="b" anchorCtr="0"/>
          <a:lstStyle/>
          <a:p>
            <a:r>
              <a:rPr lang="en-US" b="1" i="1" dirty="0" smtClean="0">
                <a:solidFill>
                  <a:schemeClr val="tx1"/>
                </a:solidFill>
              </a:rPr>
              <a:t>Tenet 1: </a:t>
            </a:r>
            <a:r>
              <a:rPr lang="en-US" b="1" i="1" dirty="0">
                <a:solidFill>
                  <a:schemeClr val="tx1"/>
                </a:solidFill>
              </a:rPr>
              <a:t>Capability Driven</a:t>
            </a:r>
          </a:p>
        </p:txBody>
      </p:sp>
      <p:sp>
        <p:nvSpPr>
          <p:cNvPr id="64" name="Content Placeholder 2"/>
          <p:cNvSpPr>
            <a:spLocks noGrp="1"/>
          </p:cNvSpPr>
          <p:nvPr>
            <p:ph idx="1"/>
          </p:nvPr>
        </p:nvSpPr>
        <p:spPr>
          <a:xfrm>
            <a:off x="2226807" y="3504859"/>
            <a:ext cx="21336456" cy="1046440"/>
          </a:xfrm>
        </p:spPr>
        <p:txBody>
          <a:bodyPr wrap="square">
            <a:spAutoFit/>
          </a:bodyPr>
          <a:lstStyle>
            <a:lvl1pPr marL="0" indent="0" algn="l" defTabSz="825500">
              <a:spcAft>
                <a:spcPts val="1200"/>
              </a:spcAft>
              <a:buNone/>
              <a:defRPr lang="en-US" sz="2800" dirty="0" smtClean="0">
                <a:latin typeface="Georgia"/>
                <a:ea typeface="Arial"/>
                <a:cs typeface="Georgia"/>
                <a:sym typeface="Helvetica Light"/>
              </a:defRPr>
            </a:lvl1pPr>
            <a:lvl2pPr marL="0" indent="0" algn="l" defTabSz="825500">
              <a:spcAft>
                <a:spcPts val="1200"/>
              </a:spcAft>
              <a:buNone/>
              <a:defRPr lang="en-US" sz="2800" dirty="0" smtClean="0">
                <a:latin typeface="Georgia"/>
                <a:ea typeface="Arial"/>
                <a:cs typeface="Georgia"/>
                <a:sym typeface="Helvetica Light"/>
              </a:defRPr>
            </a:lvl2pPr>
            <a:lvl3pPr marL="0" indent="0" algn="l" defTabSz="825500">
              <a:spcAft>
                <a:spcPts val="1200"/>
              </a:spcAft>
              <a:buNone/>
              <a:defRPr lang="en-US" sz="2800" dirty="0" smtClean="0">
                <a:latin typeface="Georgia"/>
                <a:ea typeface="Arial"/>
                <a:cs typeface="Georgia"/>
                <a:sym typeface="Helvetica Light"/>
              </a:defRPr>
            </a:lvl3pPr>
            <a:lvl4pPr marL="0" indent="0" algn="l" defTabSz="825500">
              <a:spcAft>
                <a:spcPts val="1200"/>
              </a:spcAft>
              <a:buNone/>
              <a:defRPr lang="en-US" sz="2800" dirty="0" smtClean="0">
                <a:latin typeface="Georgia"/>
                <a:ea typeface="Arial"/>
                <a:cs typeface="Georgia"/>
                <a:sym typeface="Helvetica Light"/>
              </a:defRPr>
            </a:lvl4pPr>
            <a:lvl5pPr marL="0" indent="0" algn="l" defTabSz="825500">
              <a:spcAft>
                <a:spcPts val="1200"/>
              </a:spcAft>
              <a:buNone/>
              <a:defRPr lang="en-US" sz="2800" dirty="0">
                <a:latin typeface="Georgia"/>
                <a:ea typeface="Arial"/>
                <a:cs typeface="Georgia"/>
                <a:sym typeface="Helvetica Light"/>
              </a:defRPr>
            </a:lvl5pPr>
          </a:lstStyle>
          <a:p>
            <a:pPr lvl="0">
              <a:spcAft>
                <a:spcPts val="600"/>
              </a:spcAft>
            </a:pPr>
            <a:r>
              <a:rPr lang="en-US" sz="3400" b="1" dirty="0">
                <a:solidFill>
                  <a:schemeClr val="tx1"/>
                </a:solidFill>
                <a:latin typeface="+mj-lt"/>
                <a:ea typeface="Helvetica Neue" charset="0"/>
                <a:cs typeface="Helvetica Neue" charset="0"/>
              </a:rPr>
              <a:t>Focus on capturing the current and future information and analytics needs of </a:t>
            </a:r>
            <a:r>
              <a:rPr lang="en-US" sz="3400" b="1" dirty="0">
                <a:solidFill>
                  <a:schemeClr val="tx2"/>
                </a:solidFill>
                <a:latin typeface="+mj-lt"/>
                <a:ea typeface="Helvetica Neue" charset="0"/>
                <a:cs typeface="Helvetica Neue" charset="0"/>
              </a:rPr>
              <a:t>every business function</a:t>
            </a:r>
            <a:r>
              <a:rPr lang="en-US" sz="3400" b="1" dirty="0">
                <a:solidFill>
                  <a:schemeClr val="tx1"/>
                </a:solidFill>
                <a:latin typeface="+mj-lt"/>
                <a:ea typeface="Helvetica Neue" charset="0"/>
                <a:cs typeface="Helvetica Neue" charset="0"/>
              </a:rPr>
              <a:t> and external partners to drive the architecture</a:t>
            </a:r>
          </a:p>
        </p:txBody>
      </p:sp>
      <p:grpSp>
        <p:nvGrpSpPr>
          <p:cNvPr id="3" name="Group 2"/>
          <p:cNvGrpSpPr/>
          <p:nvPr/>
        </p:nvGrpSpPr>
        <p:grpSpPr>
          <a:xfrm>
            <a:off x="8284354" y="4718995"/>
            <a:ext cx="7815293" cy="7776537"/>
            <a:chOff x="505324" y="1942395"/>
            <a:chExt cx="4676152" cy="4652963"/>
          </a:xfrm>
        </p:grpSpPr>
        <p:sp>
          <p:nvSpPr>
            <p:cNvPr id="76" name="Freeform 15"/>
            <p:cNvSpPr>
              <a:spLocks/>
            </p:cNvSpPr>
            <p:nvPr/>
          </p:nvSpPr>
          <p:spPr bwMode="auto">
            <a:xfrm>
              <a:off x="2083268" y="3524513"/>
              <a:ext cx="1505484" cy="1520163"/>
            </a:xfrm>
            <a:custGeom>
              <a:avLst/>
              <a:gdLst>
                <a:gd name="T0" fmla="*/ 76 w 89"/>
                <a:gd name="T1" fmla="*/ 14 h 90"/>
                <a:gd name="T2" fmla="*/ 45 w 89"/>
                <a:gd name="T3" fmla="*/ 0 h 90"/>
                <a:gd name="T4" fmla="*/ 13 w 89"/>
                <a:gd name="T5" fmla="*/ 14 h 90"/>
                <a:gd name="T6" fmla="*/ 0 w 89"/>
                <a:gd name="T7" fmla="*/ 45 h 90"/>
                <a:gd name="T8" fmla="*/ 13 w 89"/>
                <a:gd name="T9" fmla="*/ 76 h 90"/>
                <a:gd name="T10" fmla="*/ 45 w 89"/>
                <a:gd name="T11" fmla="*/ 90 h 90"/>
                <a:gd name="T12" fmla="*/ 76 w 89"/>
                <a:gd name="T13" fmla="*/ 76 h 90"/>
                <a:gd name="T14" fmla="*/ 89 w 89"/>
                <a:gd name="T15" fmla="*/ 45 h 90"/>
                <a:gd name="T16" fmla="*/ 76 w 89"/>
                <a:gd name="T17" fmla="*/ 14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90"/>
                <a:gd name="T29" fmla="*/ 89 w 89"/>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90">
                  <a:moveTo>
                    <a:pt x="76" y="14"/>
                  </a:moveTo>
                  <a:cubicBezTo>
                    <a:pt x="68" y="5"/>
                    <a:pt x="57" y="0"/>
                    <a:pt x="45" y="0"/>
                  </a:cubicBezTo>
                  <a:cubicBezTo>
                    <a:pt x="33" y="0"/>
                    <a:pt x="21" y="5"/>
                    <a:pt x="13" y="14"/>
                  </a:cubicBezTo>
                  <a:cubicBezTo>
                    <a:pt x="5" y="22"/>
                    <a:pt x="0" y="33"/>
                    <a:pt x="0" y="45"/>
                  </a:cubicBezTo>
                  <a:cubicBezTo>
                    <a:pt x="0" y="57"/>
                    <a:pt x="5" y="68"/>
                    <a:pt x="13" y="76"/>
                  </a:cubicBezTo>
                  <a:cubicBezTo>
                    <a:pt x="21" y="85"/>
                    <a:pt x="33" y="90"/>
                    <a:pt x="45" y="90"/>
                  </a:cubicBezTo>
                  <a:cubicBezTo>
                    <a:pt x="57" y="90"/>
                    <a:pt x="68" y="85"/>
                    <a:pt x="76" y="76"/>
                  </a:cubicBezTo>
                  <a:cubicBezTo>
                    <a:pt x="84" y="68"/>
                    <a:pt x="89" y="57"/>
                    <a:pt x="89" y="45"/>
                  </a:cubicBezTo>
                  <a:cubicBezTo>
                    <a:pt x="89" y="33"/>
                    <a:pt x="84" y="22"/>
                    <a:pt x="76" y="14"/>
                  </a:cubicBezTo>
                  <a:close/>
                </a:path>
              </a:pathLst>
            </a:custGeom>
            <a:solidFill>
              <a:srgbClr val="968C6D"/>
            </a:solidFill>
            <a:ln w="76200" cap="flat">
              <a:solidFill>
                <a:srgbClr val="C0BAA7"/>
              </a:solidFill>
              <a:prstDash val="solid"/>
              <a:miter lim="800000"/>
              <a:headEnd/>
              <a:tailEnd/>
            </a:ln>
          </p:spPr>
          <p:txBody>
            <a:bodyPr lIns="45720" tIns="27432" rIns="45720" bIns="27432" anchor="ctr" anchorCtr="1"/>
            <a:lstStyle/>
            <a:p>
              <a:r>
                <a:rPr lang="en-US" sz="2200" b="1" dirty="0" smtClean="0">
                  <a:solidFill>
                    <a:schemeClr val="bg2"/>
                  </a:solidFill>
                  <a:latin typeface="Georgia" panose="02040502050405020303" pitchFamily="18" charset="0"/>
                </a:rPr>
                <a:t> </a:t>
              </a:r>
              <a:r>
                <a:rPr lang="en-US" sz="2200" b="1" dirty="0">
                  <a:solidFill>
                    <a:schemeClr val="bg2"/>
                  </a:solidFill>
                  <a:latin typeface="Georgia" panose="02040502050405020303" pitchFamily="18" charset="0"/>
                </a:rPr>
                <a:t>PwC’s Data Lake </a:t>
              </a:r>
              <a:r>
                <a:rPr lang="en-US" sz="2200" b="1" dirty="0" smtClean="0">
                  <a:solidFill>
                    <a:schemeClr val="bg2"/>
                  </a:solidFill>
                  <a:latin typeface="Georgia" panose="02040502050405020303" pitchFamily="18" charset="0"/>
                </a:rPr>
                <a:t/>
              </a:r>
              <a:br>
                <a:rPr lang="en-US" sz="2200" b="1" dirty="0" smtClean="0">
                  <a:solidFill>
                    <a:schemeClr val="bg2"/>
                  </a:solidFill>
                  <a:latin typeface="Georgia" panose="02040502050405020303" pitchFamily="18" charset="0"/>
                </a:rPr>
              </a:br>
              <a:r>
                <a:rPr lang="en-US" sz="2200" b="1" dirty="0" smtClean="0">
                  <a:solidFill>
                    <a:schemeClr val="bg2"/>
                  </a:solidFill>
                  <a:latin typeface="Georgia" panose="02040502050405020303" pitchFamily="18" charset="0"/>
                </a:rPr>
                <a:t>Capability</a:t>
              </a:r>
              <a:br>
                <a:rPr lang="en-US" sz="2200" b="1" dirty="0" smtClean="0">
                  <a:solidFill>
                    <a:schemeClr val="bg2"/>
                  </a:solidFill>
                  <a:latin typeface="Georgia" panose="02040502050405020303" pitchFamily="18" charset="0"/>
                </a:rPr>
              </a:br>
              <a:r>
                <a:rPr lang="en-US" sz="2200" b="1" dirty="0" smtClean="0">
                  <a:solidFill>
                    <a:schemeClr val="bg2"/>
                  </a:solidFill>
                  <a:latin typeface="Georgia" panose="02040502050405020303" pitchFamily="18" charset="0"/>
                </a:rPr>
                <a:t>Framework</a:t>
              </a:r>
              <a:endParaRPr lang="en-US" sz="2200" b="1" dirty="0">
                <a:solidFill>
                  <a:schemeClr val="bg2"/>
                </a:solidFill>
                <a:latin typeface="Georgia" panose="02040502050405020303" pitchFamily="18" charset="0"/>
              </a:endParaRPr>
            </a:p>
          </p:txBody>
        </p:sp>
        <p:grpSp>
          <p:nvGrpSpPr>
            <p:cNvPr id="77" name="Group 96"/>
            <p:cNvGrpSpPr>
              <a:grpSpLocks/>
            </p:cNvGrpSpPr>
            <p:nvPr/>
          </p:nvGrpSpPr>
          <p:grpSpPr bwMode="auto">
            <a:xfrm>
              <a:off x="522164" y="1942395"/>
              <a:ext cx="4659312" cy="4652963"/>
              <a:chOff x="2190253" y="1118493"/>
              <a:chExt cx="4658222" cy="4653874"/>
            </a:xfrm>
          </p:grpSpPr>
          <p:sp>
            <p:nvSpPr>
              <p:cNvPr id="78" name="Freeform 6"/>
              <p:cNvSpPr>
                <a:spLocks/>
              </p:cNvSpPr>
              <p:nvPr/>
            </p:nvSpPr>
            <p:spPr bwMode="auto">
              <a:xfrm>
                <a:off x="4494972" y="1170024"/>
                <a:ext cx="1637917" cy="1660850"/>
              </a:xfrm>
              <a:custGeom>
                <a:avLst/>
                <a:gdLst/>
                <a:ahLst/>
                <a:cxnLst>
                  <a:cxn ang="0">
                    <a:pos x="2" y="0"/>
                  </a:cxn>
                  <a:cxn ang="0">
                    <a:pos x="26" y="116"/>
                  </a:cxn>
                  <a:cxn ang="0">
                    <a:pos x="128" y="52"/>
                  </a:cxn>
                  <a:cxn ang="0">
                    <a:pos x="2" y="0"/>
                  </a:cxn>
                </a:cxnLst>
                <a:rect l="0" t="0" r="r" b="b"/>
                <a:pathLst>
                  <a:path w="128" h="130">
                    <a:moveTo>
                      <a:pt x="2" y="0"/>
                    </a:moveTo>
                    <a:cubicBezTo>
                      <a:pt x="2" y="0"/>
                      <a:pt x="0" y="105"/>
                      <a:pt x="26" y="116"/>
                    </a:cubicBezTo>
                    <a:cubicBezTo>
                      <a:pt x="52" y="130"/>
                      <a:pt x="128" y="52"/>
                      <a:pt x="128" y="52"/>
                    </a:cubicBezTo>
                    <a:cubicBezTo>
                      <a:pt x="95" y="20"/>
                      <a:pt x="51" y="0"/>
                      <a:pt x="2" y="0"/>
                    </a:cubicBezTo>
                    <a:close/>
                  </a:path>
                </a:pathLst>
              </a:custGeom>
              <a:solidFill>
                <a:schemeClr val="accent6"/>
              </a:solidFill>
              <a:ln w="112713" cap="flat">
                <a:solidFill>
                  <a:srgbClr val="FFFFFF"/>
                </a:solidFill>
                <a:prstDash val="solid"/>
                <a:miter lim="800000"/>
                <a:headEnd/>
                <a:tailEnd/>
              </a:ln>
            </p:spPr>
            <p:txBody>
              <a:bodyPr/>
              <a:lstStyle/>
              <a:p>
                <a:pPr fontAlgn="auto">
                  <a:spcBef>
                    <a:spcPts val="0"/>
                  </a:spcBef>
                  <a:spcAft>
                    <a:spcPts val="0"/>
                  </a:spcAft>
                  <a:defRPr/>
                </a:pPr>
                <a:endParaRPr lang="en-GB">
                  <a:latin typeface="Georgia" panose="02040502050405020303" pitchFamily="18" charset="0"/>
                </a:endParaRPr>
              </a:p>
            </p:txBody>
          </p:sp>
          <p:sp>
            <p:nvSpPr>
              <p:cNvPr id="79" name="Freeform 7"/>
              <p:cNvSpPr>
                <a:spLocks/>
              </p:cNvSpPr>
              <p:nvPr/>
            </p:nvSpPr>
            <p:spPr bwMode="auto">
              <a:xfrm>
                <a:off x="2919658" y="1170376"/>
                <a:ext cx="1612523" cy="1635445"/>
              </a:xfrm>
              <a:custGeom>
                <a:avLst/>
                <a:gdLst/>
                <a:ahLst/>
                <a:cxnLst>
                  <a:cxn ang="0">
                    <a:pos x="0" y="52"/>
                  </a:cxn>
                  <a:cxn ang="0">
                    <a:pos x="98" y="117"/>
                  </a:cxn>
                  <a:cxn ang="0">
                    <a:pos x="125" y="0"/>
                  </a:cxn>
                  <a:cxn ang="0">
                    <a:pos x="0" y="52"/>
                  </a:cxn>
                </a:cxnLst>
                <a:rect l="0" t="0" r="r" b="b"/>
                <a:pathLst>
                  <a:path w="126" h="128">
                    <a:moveTo>
                      <a:pt x="0" y="52"/>
                    </a:moveTo>
                    <a:cubicBezTo>
                      <a:pt x="0" y="52"/>
                      <a:pt x="72" y="128"/>
                      <a:pt x="98" y="117"/>
                    </a:cubicBezTo>
                    <a:cubicBezTo>
                      <a:pt x="126" y="108"/>
                      <a:pt x="125" y="0"/>
                      <a:pt x="125" y="0"/>
                    </a:cubicBezTo>
                    <a:cubicBezTo>
                      <a:pt x="80" y="0"/>
                      <a:pt x="34" y="18"/>
                      <a:pt x="0" y="52"/>
                    </a:cubicBezTo>
                    <a:close/>
                  </a:path>
                </a:pathLst>
              </a:custGeom>
              <a:solidFill>
                <a:schemeClr val="tx2">
                  <a:lumMod val="60000"/>
                  <a:lumOff val="40000"/>
                </a:schemeClr>
              </a:solidFill>
              <a:ln w="112713" cap="flat">
                <a:solidFill>
                  <a:srgbClr val="FFFFFF"/>
                </a:solidFill>
                <a:prstDash val="solid"/>
                <a:miter lim="800000"/>
                <a:headEnd/>
                <a:tailEnd/>
              </a:ln>
            </p:spPr>
            <p:txBody>
              <a:bodyPr/>
              <a:lstStyle/>
              <a:p>
                <a:pPr fontAlgn="auto">
                  <a:spcBef>
                    <a:spcPts val="0"/>
                  </a:spcBef>
                  <a:spcAft>
                    <a:spcPts val="0"/>
                  </a:spcAft>
                  <a:defRPr/>
                </a:pPr>
                <a:endParaRPr lang="en-GB">
                  <a:latin typeface="Georgia" panose="02040502050405020303" pitchFamily="18" charset="0"/>
                </a:endParaRPr>
              </a:p>
            </p:txBody>
          </p:sp>
          <p:sp>
            <p:nvSpPr>
              <p:cNvPr id="80" name="Freeform 8"/>
              <p:cNvSpPr>
                <a:spLocks/>
              </p:cNvSpPr>
              <p:nvPr/>
            </p:nvSpPr>
            <p:spPr bwMode="auto">
              <a:xfrm>
                <a:off x="2242226" y="1833922"/>
                <a:ext cx="1663311" cy="1635445"/>
              </a:xfrm>
              <a:custGeom>
                <a:avLst/>
                <a:gdLst/>
                <a:ahLst/>
                <a:cxnLst>
                  <a:cxn ang="0">
                    <a:pos x="0" y="126"/>
                  </a:cxn>
                  <a:cxn ang="0">
                    <a:pos x="116" y="102"/>
                  </a:cxn>
                  <a:cxn ang="0">
                    <a:pos x="52" y="0"/>
                  </a:cxn>
                  <a:cxn ang="0">
                    <a:pos x="0" y="126"/>
                  </a:cxn>
                </a:cxnLst>
                <a:rect l="0" t="0" r="r" b="b"/>
                <a:pathLst>
                  <a:path w="130" h="128">
                    <a:moveTo>
                      <a:pt x="0" y="126"/>
                    </a:moveTo>
                    <a:cubicBezTo>
                      <a:pt x="0" y="126"/>
                      <a:pt x="105" y="128"/>
                      <a:pt x="116" y="102"/>
                    </a:cubicBezTo>
                    <a:cubicBezTo>
                      <a:pt x="130" y="76"/>
                      <a:pt x="52" y="0"/>
                      <a:pt x="52" y="0"/>
                    </a:cubicBezTo>
                    <a:cubicBezTo>
                      <a:pt x="20" y="33"/>
                      <a:pt x="0" y="77"/>
                      <a:pt x="0" y="126"/>
                    </a:cubicBezTo>
                    <a:close/>
                  </a:path>
                </a:pathLst>
              </a:custGeom>
              <a:solidFill>
                <a:schemeClr val="accent4"/>
              </a:solidFill>
              <a:ln w="112713" cap="flat">
                <a:solidFill>
                  <a:srgbClr val="FFFFFF"/>
                </a:solidFill>
                <a:prstDash val="solid"/>
                <a:miter lim="800000"/>
                <a:headEnd/>
                <a:tailEnd/>
              </a:ln>
            </p:spPr>
            <p:txBody>
              <a:bodyPr/>
              <a:lstStyle/>
              <a:p>
                <a:pPr fontAlgn="auto">
                  <a:spcBef>
                    <a:spcPts val="0"/>
                  </a:spcBef>
                  <a:spcAft>
                    <a:spcPts val="0"/>
                  </a:spcAft>
                  <a:defRPr/>
                </a:pPr>
                <a:endParaRPr lang="en-GB">
                  <a:latin typeface="Georgia" panose="02040502050405020303" pitchFamily="18" charset="0"/>
                </a:endParaRPr>
              </a:p>
            </p:txBody>
          </p:sp>
          <p:sp>
            <p:nvSpPr>
              <p:cNvPr id="81" name="Freeform 9"/>
              <p:cNvSpPr>
                <a:spLocks/>
              </p:cNvSpPr>
              <p:nvPr/>
            </p:nvSpPr>
            <p:spPr bwMode="auto">
              <a:xfrm>
                <a:off x="2255473" y="3446154"/>
                <a:ext cx="1624726" cy="1610232"/>
              </a:xfrm>
              <a:custGeom>
                <a:avLst/>
                <a:gdLst>
                  <a:gd name="T0" fmla="*/ 52 w 127"/>
                  <a:gd name="T1" fmla="*/ 126 h 126"/>
                  <a:gd name="T2" fmla="*/ 116 w 127"/>
                  <a:gd name="T3" fmla="*/ 28 h 126"/>
                  <a:gd name="T4" fmla="*/ 0 w 127"/>
                  <a:gd name="T5" fmla="*/ 1 h 126"/>
                  <a:gd name="T6" fmla="*/ 52 w 127"/>
                  <a:gd name="T7" fmla="*/ 126 h 126"/>
                  <a:gd name="T8" fmla="*/ 0 60000 65536"/>
                  <a:gd name="T9" fmla="*/ 0 60000 65536"/>
                  <a:gd name="T10" fmla="*/ 0 60000 65536"/>
                  <a:gd name="T11" fmla="*/ 0 60000 65536"/>
                  <a:gd name="T12" fmla="*/ 0 w 127"/>
                  <a:gd name="T13" fmla="*/ 0 h 126"/>
                  <a:gd name="T14" fmla="*/ 127 w 127"/>
                  <a:gd name="T15" fmla="*/ 126 h 126"/>
                </a:gdLst>
                <a:ahLst/>
                <a:cxnLst>
                  <a:cxn ang="T8">
                    <a:pos x="T0" y="T1"/>
                  </a:cxn>
                  <a:cxn ang="T9">
                    <a:pos x="T2" y="T3"/>
                  </a:cxn>
                  <a:cxn ang="T10">
                    <a:pos x="T4" y="T5"/>
                  </a:cxn>
                  <a:cxn ang="T11">
                    <a:pos x="T6" y="T7"/>
                  </a:cxn>
                </a:cxnLst>
                <a:rect l="T12" t="T13" r="T14" b="T15"/>
                <a:pathLst>
                  <a:path w="127" h="126">
                    <a:moveTo>
                      <a:pt x="52" y="126"/>
                    </a:moveTo>
                    <a:cubicBezTo>
                      <a:pt x="52" y="126"/>
                      <a:pt x="127" y="54"/>
                      <a:pt x="116" y="28"/>
                    </a:cubicBezTo>
                    <a:cubicBezTo>
                      <a:pt x="108" y="0"/>
                      <a:pt x="0" y="1"/>
                      <a:pt x="0" y="1"/>
                    </a:cubicBezTo>
                    <a:cubicBezTo>
                      <a:pt x="0" y="46"/>
                      <a:pt x="17" y="92"/>
                      <a:pt x="52" y="126"/>
                    </a:cubicBezTo>
                    <a:close/>
                  </a:path>
                </a:pathLst>
              </a:custGeom>
              <a:solidFill>
                <a:schemeClr val="accent2"/>
              </a:solidFill>
              <a:ln w="112713" cap="flat">
                <a:solidFill>
                  <a:srgbClr val="FFFFFF"/>
                </a:solidFill>
                <a:prstDash val="solid"/>
                <a:miter lim="800000"/>
                <a:headEnd/>
                <a:tailEnd/>
              </a:ln>
            </p:spPr>
            <p:txBody>
              <a:bodyPr/>
              <a:lstStyle/>
              <a:p>
                <a:endParaRPr lang="en-GB">
                  <a:latin typeface="Georgia" panose="02040502050405020303" pitchFamily="18" charset="0"/>
                </a:endParaRPr>
              </a:p>
            </p:txBody>
          </p:sp>
          <p:sp>
            <p:nvSpPr>
              <p:cNvPr id="82" name="Freeform 10"/>
              <p:cNvSpPr>
                <a:spLocks/>
              </p:cNvSpPr>
              <p:nvPr/>
            </p:nvSpPr>
            <p:spPr bwMode="auto">
              <a:xfrm>
                <a:off x="2920727" y="4072275"/>
                <a:ext cx="1624726" cy="1660959"/>
              </a:xfrm>
              <a:custGeom>
                <a:avLst/>
                <a:gdLst>
                  <a:gd name="T0" fmla="*/ 125 w 127"/>
                  <a:gd name="T1" fmla="*/ 130 h 130"/>
                  <a:gd name="T2" fmla="*/ 102 w 127"/>
                  <a:gd name="T3" fmla="*/ 14 h 130"/>
                  <a:gd name="T4" fmla="*/ 0 w 127"/>
                  <a:gd name="T5" fmla="*/ 78 h 130"/>
                  <a:gd name="T6" fmla="*/ 125 w 127"/>
                  <a:gd name="T7" fmla="*/ 130 h 130"/>
                  <a:gd name="T8" fmla="*/ 0 60000 65536"/>
                  <a:gd name="T9" fmla="*/ 0 60000 65536"/>
                  <a:gd name="T10" fmla="*/ 0 60000 65536"/>
                  <a:gd name="T11" fmla="*/ 0 60000 65536"/>
                  <a:gd name="T12" fmla="*/ 0 w 127"/>
                  <a:gd name="T13" fmla="*/ 0 h 130"/>
                  <a:gd name="T14" fmla="*/ 127 w 127"/>
                  <a:gd name="T15" fmla="*/ 130 h 130"/>
                </a:gdLst>
                <a:ahLst/>
                <a:cxnLst>
                  <a:cxn ang="T8">
                    <a:pos x="T0" y="T1"/>
                  </a:cxn>
                  <a:cxn ang="T9">
                    <a:pos x="T2" y="T3"/>
                  </a:cxn>
                  <a:cxn ang="T10">
                    <a:pos x="T4" y="T5"/>
                  </a:cxn>
                  <a:cxn ang="T11">
                    <a:pos x="T6" y="T7"/>
                  </a:cxn>
                </a:cxnLst>
                <a:rect l="T12" t="T13" r="T14" b="T15"/>
                <a:pathLst>
                  <a:path w="127" h="130">
                    <a:moveTo>
                      <a:pt x="125" y="130"/>
                    </a:moveTo>
                    <a:cubicBezTo>
                      <a:pt x="125" y="130"/>
                      <a:pt x="127" y="24"/>
                      <a:pt x="102" y="14"/>
                    </a:cubicBezTo>
                    <a:cubicBezTo>
                      <a:pt x="75" y="0"/>
                      <a:pt x="0" y="78"/>
                      <a:pt x="0" y="78"/>
                    </a:cubicBezTo>
                    <a:cubicBezTo>
                      <a:pt x="32" y="110"/>
                      <a:pt x="76" y="130"/>
                      <a:pt x="125" y="130"/>
                    </a:cubicBezTo>
                    <a:close/>
                  </a:path>
                </a:pathLst>
              </a:custGeom>
              <a:solidFill>
                <a:srgbClr val="EB8C00"/>
              </a:solidFill>
              <a:ln w="112713" cap="flat">
                <a:solidFill>
                  <a:srgbClr val="FFFFFF"/>
                </a:solidFill>
                <a:prstDash val="solid"/>
                <a:miter lim="800000"/>
                <a:headEnd/>
                <a:tailEnd/>
              </a:ln>
            </p:spPr>
            <p:txBody>
              <a:bodyPr/>
              <a:lstStyle/>
              <a:p>
                <a:endParaRPr lang="en-GB">
                  <a:latin typeface="Georgia" panose="02040502050405020303" pitchFamily="18" charset="0"/>
                </a:endParaRPr>
              </a:p>
            </p:txBody>
          </p:sp>
          <p:sp>
            <p:nvSpPr>
              <p:cNvPr id="83" name="Freeform 11"/>
              <p:cNvSpPr>
                <a:spLocks/>
              </p:cNvSpPr>
              <p:nvPr/>
            </p:nvSpPr>
            <p:spPr bwMode="auto">
              <a:xfrm>
                <a:off x="4506320" y="4096914"/>
                <a:ext cx="1626175" cy="1636320"/>
              </a:xfrm>
              <a:custGeom>
                <a:avLst/>
                <a:gdLst>
                  <a:gd name="T0" fmla="*/ 127 w 127"/>
                  <a:gd name="T1" fmla="*/ 75 h 128"/>
                  <a:gd name="T2" fmla="*/ 28 w 127"/>
                  <a:gd name="T3" fmla="*/ 11 h 128"/>
                  <a:gd name="T4" fmla="*/ 1 w 127"/>
                  <a:gd name="T5" fmla="*/ 128 h 128"/>
                  <a:gd name="T6" fmla="*/ 127 w 127"/>
                  <a:gd name="T7" fmla="*/ 75 h 128"/>
                  <a:gd name="T8" fmla="*/ 0 60000 65536"/>
                  <a:gd name="T9" fmla="*/ 0 60000 65536"/>
                  <a:gd name="T10" fmla="*/ 0 60000 65536"/>
                  <a:gd name="T11" fmla="*/ 0 60000 65536"/>
                  <a:gd name="T12" fmla="*/ 0 w 127"/>
                  <a:gd name="T13" fmla="*/ 0 h 128"/>
                  <a:gd name="T14" fmla="*/ 127 w 127"/>
                  <a:gd name="T15" fmla="*/ 128 h 128"/>
                </a:gdLst>
                <a:ahLst/>
                <a:cxnLst>
                  <a:cxn ang="T8">
                    <a:pos x="T0" y="T1"/>
                  </a:cxn>
                  <a:cxn ang="T9">
                    <a:pos x="T2" y="T3"/>
                  </a:cxn>
                  <a:cxn ang="T10">
                    <a:pos x="T4" y="T5"/>
                  </a:cxn>
                  <a:cxn ang="T11">
                    <a:pos x="T6" y="T7"/>
                  </a:cxn>
                </a:cxnLst>
                <a:rect l="T12" t="T13" r="T14" b="T15"/>
                <a:pathLst>
                  <a:path w="127" h="128">
                    <a:moveTo>
                      <a:pt x="127" y="75"/>
                    </a:moveTo>
                    <a:cubicBezTo>
                      <a:pt x="127" y="75"/>
                      <a:pt x="54" y="0"/>
                      <a:pt x="28" y="11"/>
                    </a:cubicBezTo>
                    <a:cubicBezTo>
                      <a:pt x="0" y="19"/>
                      <a:pt x="1" y="128"/>
                      <a:pt x="1" y="128"/>
                    </a:cubicBezTo>
                    <a:cubicBezTo>
                      <a:pt x="47" y="128"/>
                      <a:pt x="92" y="110"/>
                      <a:pt x="127" y="75"/>
                    </a:cubicBezTo>
                    <a:close/>
                  </a:path>
                </a:pathLst>
              </a:custGeom>
              <a:solidFill>
                <a:schemeClr val="tx2"/>
              </a:solidFill>
              <a:ln w="112713" cap="flat">
                <a:solidFill>
                  <a:srgbClr val="FFFFFF"/>
                </a:solidFill>
                <a:prstDash val="solid"/>
                <a:miter lim="800000"/>
                <a:headEnd/>
                <a:tailEnd/>
              </a:ln>
            </p:spPr>
            <p:txBody>
              <a:bodyPr/>
              <a:lstStyle/>
              <a:p>
                <a:endParaRPr lang="en-GB">
                  <a:latin typeface="Georgia" panose="02040502050405020303" pitchFamily="18" charset="0"/>
                </a:endParaRPr>
              </a:p>
            </p:txBody>
          </p:sp>
          <p:sp>
            <p:nvSpPr>
              <p:cNvPr id="84" name="Freeform 12"/>
              <p:cNvSpPr>
                <a:spLocks/>
              </p:cNvSpPr>
              <p:nvPr/>
            </p:nvSpPr>
            <p:spPr bwMode="auto">
              <a:xfrm>
                <a:off x="5133192" y="3432335"/>
                <a:ext cx="1663311" cy="1622743"/>
              </a:xfrm>
              <a:custGeom>
                <a:avLst/>
                <a:gdLst/>
                <a:ahLst/>
                <a:cxnLst>
                  <a:cxn ang="0">
                    <a:pos x="130" y="2"/>
                  </a:cxn>
                  <a:cxn ang="0">
                    <a:pos x="14" y="25"/>
                  </a:cxn>
                  <a:cxn ang="0">
                    <a:pos x="78" y="127"/>
                  </a:cxn>
                  <a:cxn ang="0">
                    <a:pos x="130" y="2"/>
                  </a:cxn>
                </a:cxnLst>
                <a:rect l="0" t="0" r="r" b="b"/>
                <a:pathLst>
                  <a:path w="130" h="127">
                    <a:moveTo>
                      <a:pt x="130" y="2"/>
                    </a:moveTo>
                    <a:cubicBezTo>
                      <a:pt x="130" y="2"/>
                      <a:pt x="25" y="0"/>
                      <a:pt x="14" y="25"/>
                    </a:cubicBezTo>
                    <a:cubicBezTo>
                      <a:pt x="0" y="52"/>
                      <a:pt x="78" y="127"/>
                      <a:pt x="78" y="127"/>
                    </a:cubicBezTo>
                    <a:cubicBezTo>
                      <a:pt x="110" y="95"/>
                      <a:pt x="130" y="51"/>
                      <a:pt x="130" y="2"/>
                    </a:cubicBezTo>
                    <a:close/>
                  </a:path>
                </a:pathLst>
              </a:custGeom>
              <a:solidFill>
                <a:schemeClr val="accent3"/>
              </a:solidFill>
              <a:ln w="112713" cap="flat">
                <a:solidFill>
                  <a:srgbClr val="FFFFFF"/>
                </a:solidFill>
                <a:prstDash val="solid"/>
                <a:miter lim="800000"/>
                <a:headEnd/>
                <a:tailEnd/>
              </a:ln>
            </p:spPr>
            <p:txBody>
              <a:bodyPr/>
              <a:lstStyle/>
              <a:p>
                <a:pPr fontAlgn="auto">
                  <a:spcBef>
                    <a:spcPts val="0"/>
                  </a:spcBef>
                  <a:spcAft>
                    <a:spcPts val="0"/>
                  </a:spcAft>
                  <a:defRPr/>
                </a:pPr>
                <a:endParaRPr lang="en-GB">
                  <a:latin typeface="Georgia" panose="02040502050405020303" pitchFamily="18" charset="0"/>
                </a:endParaRPr>
              </a:p>
            </p:txBody>
          </p:sp>
          <p:sp>
            <p:nvSpPr>
              <p:cNvPr id="85" name="Freeform 13"/>
              <p:cNvSpPr>
                <a:spLocks/>
              </p:cNvSpPr>
              <p:nvPr/>
            </p:nvSpPr>
            <p:spPr bwMode="auto">
              <a:xfrm>
                <a:off x="5159356" y="1833536"/>
                <a:ext cx="1637917" cy="1622743"/>
              </a:xfrm>
              <a:custGeom>
                <a:avLst/>
                <a:gdLst/>
                <a:ahLst/>
                <a:cxnLst>
                  <a:cxn ang="0">
                    <a:pos x="76" y="0"/>
                  </a:cxn>
                  <a:cxn ang="0">
                    <a:pos x="11" y="99"/>
                  </a:cxn>
                  <a:cxn ang="0">
                    <a:pos x="128" y="126"/>
                  </a:cxn>
                  <a:cxn ang="0">
                    <a:pos x="76" y="0"/>
                  </a:cxn>
                </a:cxnLst>
                <a:rect l="0" t="0" r="r" b="b"/>
                <a:pathLst>
                  <a:path w="128" h="127">
                    <a:moveTo>
                      <a:pt x="76" y="0"/>
                    </a:moveTo>
                    <a:cubicBezTo>
                      <a:pt x="76" y="0"/>
                      <a:pt x="0" y="73"/>
                      <a:pt x="11" y="99"/>
                    </a:cubicBezTo>
                    <a:cubicBezTo>
                      <a:pt x="19" y="127"/>
                      <a:pt x="128" y="126"/>
                      <a:pt x="128" y="126"/>
                    </a:cubicBezTo>
                    <a:cubicBezTo>
                      <a:pt x="128" y="81"/>
                      <a:pt x="110" y="35"/>
                      <a:pt x="76" y="0"/>
                    </a:cubicBezTo>
                    <a:close/>
                  </a:path>
                </a:pathLst>
              </a:custGeom>
              <a:solidFill>
                <a:schemeClr val="accent5"/>
              </a:solidFill>
              <a:ln w="112713" cap="flat">
                <a:solidFill>
                  <a:srgbClr val="FFFFFF"/>
                </a:solidFill>
                <a:prstDash val="solid"/>
                <a:miter lim="800000"/>
                <a:headEnd/>
                <a:tailEnd/>
              </a:ln>
            </p:spPr>
            <p:txBody>
              <a:bodyPr/>
              <a:lstStyle/>
              <a:p>
                <a:pPr fontAlgn="auto">
                  <a:spcBef>
                    <a:spcPts val="0"/>
                  </a:spcBef>
                  <a:spcAft>
                    <a:spcPts val="0"/>
                  </a:spcAft>
                  <a:defRPr/>
                </a:pPr>
                <a:endParaRPr lang="en-GB">
                  <a:latin typeface="Georgia" panose="02040502050405020303" pitchFamily="18" charset="0"/>
                </a:endParaRPr>
              </a:p>
            </p:txBody>
          </p:sp>
          <p:sp>
            <p:nvSpPr>
              <p:cNvPr id="87" name="Oval 16"/>
              <p:cNvSpPr>
                <a:spLocks noChangeArrowheads="1"/>
              </p:cNvSpPr>
              <p:nvPr/>
            </p:nvSpPr>
            <p:spPr bwMode="auto">
              <a:xfrm>
                <a:off x="2190253" y="1118493"/>
                <a:ext cx="4658222" cy="4653874"/>
              </a:xfrm>
              <a:prstGeom prst="ellipse">
                <a:avLst/>
              </a:prstGeom>
              <a:noFill/>
              <a:ln w="42863">
                <a:solidFill>
                  <a:srgbClr val="968C6D"/>
                </a:solidFill>
                <a:miter lim="800000"/>
                <a:headEnd/>
                <a:tailEnd/>
              </a:ln>
            </p:spPr>
            <p:txBody>
              <a:bodyPr/>
              <a:lstStyle/>
              <a:p>
                <a:endParaRPr lang="en-GB">
                  <a:latin typeface="Georgia" panose="02040502050405020303" pitchFamily="18" charset="0"/>
                </a:endParaRPr>
              </a:p>
            </p:txBody>
          </p:sp>
        </p:grpSp>
        <p:sp>
          <p:nvSpPr>
            <p:cNvPr id="88" name="Rectangle 87"/>
            <p:cNvSpPr/>
            <p:nvPr/>
          </p:nvSpPr>
          <p:spPr bwMode="ltGray">
            <a:xfrm>
              <a:off x="2849868" y="2422090"/>
              <a:ext cx="1412995" cy="40513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pPr>
                <a:defRPr/>
              </a:pPr>
              <a:r>
                <a:rPr lang="en-GB" sz="2200" i="1" dirty="0">
                  <a:solidFill>
                    <a:schemeClr val="bg1"/>
                  </a:solidFill>
                  <a:latin typeface="Georgia" panose="02040502050405020303" pitchFamily="18" charset="0"/>
                </a:rPr>
                <a:t>Data </a:t>
              </a:r>
              <a:r>
                <a:rPr lang="en-GB" sz="2200" i="1" dirty="0" smtClean="0">
                  <a:solidFill>
                    <a:schemeClr val="bg1"/>
                  </a:solidFill>
                  <a:latin typeface="Georgia" panose="02040502050405020303" pitchFamily="18" charset="0"/>
                </a:rPr>
                <a:t>Quality/</a:t>
              </a:r>
              <a:br>
                <a:rPr lang="en-GB" sz="2200" i="1" dirty="0" smtClean="0">
                  <a:solidFill>
                    <a:schemeClr val="bg1"/>
                  </a:solidFill>
                  <a:latin typeface="Georgia" panose="02040502050405020303" pitchFamily="18" charset="0"/>
                </a:rPr>
              </a:br>
              <a:r>
                <a:rPr lang="en-GB" sz="2200" i="1" dirty="0" smtClean="0">
                  <a:solidFill>
                    <a:schemeClr val="bg1"/>
                  </a:solidFill>
                  <a:latin typeface="Georgia" panose="02040502050405020303" pitchFamily="18" charset="0"/>
                </a:rPr>
                <a:t>Integration</a:t>
              </a:r>
              <a:endParaRPr lang="en-GB" sz="2200" i="1" dirty="0">
                <a:solidFill>
                  <a:schemeClr val="bg1"/>
                </a:solidFill>
                <a:latin typeface="Georgia" pitchFamily="18" charset="0"/>
              </a:endParaRPr>
            </a:p>
          </p:txBody>
        </p:sp>
        <p:sp>
          <p:nvSpPr>
            <p:cNvPr id="89" name="Rectangle 88"/>
            <p:cNvSpPr/>
            <p:nvPr/>
          </p:nvSpPr>
          <p:spPr bwMode="ltGray">
            <a:xfrm>
              <a:off x="2899581" y="2002989"/>
              <a:ext cx="420687" cy="4191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2</a:t>
              </a:r>
              <a:endParaRPr lang="en-GB" sz="3600" i="1" dirty="0">
                <a:solidFill>
                  <a:schemeClr val="bg1"/>
                </a:solidFill>
                <a:latin typeface="Georgia" panose="02040502050405020303" pitchFamily="18" charset="0"/>
              </a:endParaRPr>
            </a:p>
          </p:txBody>
        </p:sp>
        <p:grpSp>
          <p:nvGrpSpPr>
            <p:cNvPr id="90" name="Group 89"/>
            <p:cNvGrpSpPr>
              <a:grpSpLocks/>
            </p:cNvGrpSpPr>
            <p:nvPr/>
          </p:nvGrpSpPr>
          <p:grpSpPr bwMode="auto">
            <a:xfrm rot="1436816">
              <a:off x="3919088" y="2811942"/>
              <a:ext cx="1257300" cy="1182746"/>
              <a:chOff x="4575704" y="846435"/>
              <a:chExt cx="1376615" cy="1293686"/>
            </a:xfrm>
          </p:grpSpPr>
          <p:sp>
            <p:nvSpPr>
              <p:cNvPr id="91" name="Rectangle 90"/>
              <p:cNvSpPr/>
              <p:nvPr/>
            </p:nvSpPr>
            <p:spPr bwMode="ltGray">
              <a:xfrm rot="20163184">
                <a:off x="4575704" y="1696983"/>
                <a:ext cx="1376615" cy="44313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tx1"/>
                    </a:solidFill>
                    <a:latin typeface="Georgia" panose="02040502050405020303" pitchFamily="18" charset="0"/>
                  </a:rPr>
                  <a:t>Data </a:t>
                </a:r>
                <a:r>
                  <a:rPr lang="en-GB" sz="2200" i="1" dirty="0" smtClean="0">
                    <a:solidFill>
                      <a:schemeClr val="tx1"/>
                    </a:solidFill>
                    <a:latin typeface="Georgia" panose="02040502050405020303" pitchFamily="18" charset="0"/>
                  </a:rPr>
                  <a:t>Architecture</a:t>
                </a:r>
                <a:endParaRPr lang="en-GB" sz="2200" i="1" dirty="0">
                  <a:solidFill>
                    <a:schemeClr val="tx1"/>
                  </a:solidFill>
                  <a:latin typeface="Georgia" panose="02040502050405020303" pitchFamily="18" charset="0"/>
                </a:endParaRPr>
              </a:p>
            </p:txBody>
          </p:sp>
          <p:sp>
            <p:nvSpPr>
              <p:cNvPr id="92" name="Rectangle 91"/>
              <p:cNvSpPr/>
              <p:nvPr/>
            </p:nvSpPr>
            <p:spPr bwMode="ltGray">
              <a:xfrm rot="20163184">
                <a:off x="4734457" y="846435"/>
                <a:ext cx="460609" cy="46014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ysClr val="windowText" lastClr="000000"/>
                    </a:solidFill>
                    <a:latin typeface="Georgia" panose="02040502050405020303" pitchFamily="18" charset="0"/>
                  </a:rPr>
                  <a:t>3</a:t>
                </a:r>
                <a:endParaRPr lang="en-GB" sz="3600" i="1" dirty="0">
                  <a:solidFill>
                    <a:sysClr val="windowText" lastClr="000000"/>
                  </a:solidFill>
                  <a:latin typeface="Georgia" panose="02040502050405020303" pitchFamily="18" charset="0"/>
                </a:endParaRPr>
              </a:p>
            </p:txBody>
          </p:sp>
        </p:grpSp>
        <p:sp>
          <p:nvSpPr>
            <p:cNvPr id="93" name="Rectangle 92"/>
            <p:cNvSpPr/>
            <p:nvPr/>
          </p:nvSpPr>
          <p:spPr bwMode="ltGray">
            <a:xfrm>
              <a:off x="3870710" y="4655414"/>
              <a:ext cx="1095232" cy="40513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bg1"/>
                  </a:solidFill>
                  <a:latin typeface="Georgia" panose="02040502050405020303" pitchFamily="18" charset="0"/>
                </a:rPr>
                <a:t>Metadata </a:t>
              </a:r>
              <a:r>
                <a:rPr lang="en-GB" sz="2200" i="1" dirty="0" smtClean="0">
                  <a:solidFill>
                    <a:schemeClr val="bg1"/>
                  </a:solidFill>
                  <a:latin typeface="Georgia" panose="02040502050405020303" pitchFamily="18" charset="0"/>
                </a:rPr>
                <a:t>Management</a:t>
              </a:r>
              <a:endParaRPr lang="en-GB" sz="2200" i="1" dirty="0">
                <a:solidFill>
                  <a:schemeClr val="bg1"/>
                </a:solidFill>
                <a:latin typeface="Georgia" panose="02040502050405020303" pitchFamily="18" charset="0"/>
              </a:endParaRPr>
            </a:p>
          </p:txBody>
        </p:sp>
        <p:sp>
          <p:nvSpPr>
            <p:cNvPr id="94" name="Rectangle 93"/>
            <p:cNvSpPr/>
            <p:nvPr/>
          </p:nvSpPr>
          <p:spPr bwMode="ltGray">
            <a:xfrm>
              <a:off x="4647303" y="4306067"/>
              <a:ext cx="420688" cy="42068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4</a:t>
              </a:r>
              <a:endParaRPr lang="en-GB" sz="3600" i="1" dirty="0">
                <a:solidFill>
                  <a:schemeClr val="bg1"/>
                </a:solidFill>
                <a:latin typeface="Georgia" panose="02040502050405020303" pitchFamily="18" charset="0"/>
              </a:endParaRPr>
            </a:p>
          </p:txBody>
        </p:sp>
        <p:grpSp>
          <p:nvGrpSpPr>
            <p:cNvPr id="95" name="Group 87"/>
            <p:cNvGrpSpPr>
              <a:grpSpLocks/>
            </p:cNvGrpSpPr>
            <p:nvPr/>
          </p:nvGrpSpPr>
          <p:grpSpPr bwMode="auto">
            <a:xfrm rot="2183821">
              <a:off x="2784748" y="5420669"/>
              <a:ext cx="1231900" cy="1018571"/>
              <a:chOff x="5208579" y="3884500"/>
              <a:chExt cx="1347691" cy="1115242"/>
            </a:xfrm>
          </p:grpSpPr>
          <p:sp>
            <p:nvSpPr>
              <p:cNvPr id="96" name="Rectangle 95"/>
              <p:cNvSpPr/>
              <p:nvPr/>
            </p:nvSpPr>
            <p:spPr bwMode="ltGray">
              <a:xfrm rot="19416179">
                <a:off x="5208579" y="3884500"/>
                <a:ext cx="1347691" cy="66538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smtClean="0">
                    <a:solidFill>
                      <a:schemeClr val="bg1"/>
                    </a:solidFill>
                    <a:latin typeface="Georgia" panose="02040502050405020303" pitchFamily="18" charset="0"/>
                  </a:rPr>
                  <a:t>Analytics/</a:t>
                </a:r>
                <a:br>
                  <a:rPr lang="en-GB" sz="2200" i="1" dirty="0" smtClean="0">
                    <a:solidFill>
                      <a:schemeClr val="bg1"/>
                    </a:solidFill>
                    <a:latin typeface="Georgia" panose="02040502050405020303" pitchFamily="18" charset="0"/>
                  </a:rPr>
                </a:br>
                <a:r>
                  <a:rPr lang="en-GB" sz="2200" i="1" dirty="0" smtClean="0">
                    <a:solidFill>
                      <a:schemeClr val="bg1"/>
                    </a:solidFill>
                    <a:latin typeface="Georgia" panose="02040502050405020303" pitchFamily="18" charset="0"/>
                  </a:rPr>
                  <a:t>Reporting/</a:t>
                </a:r>
                <a:br>
                  <a:rPr lang="en-GB" sz="2200" i="1" dirty="0" smtClean="0">
                    <a:solidFill>
                      <a:schemeClr val="bg1"/>
                    </a:solidFill>
                    <a:latin typeface="Georgia" panose="02040502050405020303" pitchFamily="18" charset="0"/>
                  </a:rPr>
                </a:br>
                <a:r>
                  <a:rPr lang="en-GB" sz="2200" i="1" dirty="0" smtClean="0">
                    <a:solidFill>
                      <a:schemeClr val="bg1"/>
                    </a:solidFill>
                    <a:latin typeface="Georgia" panose="02040502050405020303" pitchFamily="18" charset="0"/>
                  </a:rPr>
                  <a:t>Visualization</a:t>
                </a:r>
                <a:endParaRPr lang="en-GB" sz="2200" i="1" dirty="0">
                  <a:solidFill>
                    <a:schemeClr val="bg1"/>
                  </a:solidFill>
                  <a:latin typeface="Georgia" panose="02040502050405020303" pitchFamily="18" charset="0"/>
                </a:endParaRPr>
              </a:p>
            </p:txBody>
          </p:sp>
          <p:sp>
            <p:nvSpPr>
              <p:cNvPr id="97" name="Rectangle 96"/>
              <p:cNvSpPr/>
              <p:nvPr/>
            </p:nvSpPr>
            <p:spPr bwMode="ltGray">
              <a:xfrm rot="19416179">
                <a:off x="5793305" y="4539128"/>
                <a:ext cx="460231" cy="46061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5</a:t>
                </a:r>
                <a:endParaRPr lang="en-GB" sz="3600" i="1" dirty="0">
                  <a:solidFill>
                    <a:schemeClr val="bg1"/>
                  </a:solidFill>
                  <a:latin typeface="Georgia" panose="02040502050405020303" pitchFamily="18" charset="0"/>
                </a:endParaRPr>
              </a:p>
            </p:txBody>
          </p:sp>
        </p:grpSp>
        <p:grpSp>
          <p:nvGrpSpPr>
            <p:cNvPr id="98" name="Group 86"/>
            <p:cNvGrpSpPr>
              <a:grpSpLocks/>
            </p:cNvGrpSpPr>
            <p:nvPr/>
          </p:nvGrpSpPr>
          <p:grpSpPr bwMode="auto">
            <a:xfrm rot="2121692">
              <a:off x="1553128" y="5526431"/>
              <a:ext cx="1203325" cy="790944"/>
              <a:chOff x="4245873" y="4762849"/>
              <a:chExt cx="1319108" cy="866047"/>
            </a:xfrm>
          </p:grpSpPr>
          <p:sp>
            <p:nvSpPr>
              <p:cNvPr id="99" name="Rectangle 98"/>
              <p:cNvSpPr/>
              <p:nvPr/>
            </p:nvSpPr>
            <p:spPr bwMode="ltGray">
              <a:xfrm rot="19478308">
                <a:off x="4245873" y="4762849"/>
                <a:ext cx="1319108" cy="44360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bg1"/>
                    </a:solidFill>
                    <a:latin typeface="Georgia" panose="02040502050405020303" pitchFamily="18" charset="0"/>
                  </a:rPr>
                  <a:t>Data </a:t>
                </a:r>
                <a:r>
                  <a:rPr lang="en-GB" sz="2200" i="1" dirty="0" smtClean="0">
                    <a:solidFill>
                      <a:schemeClr val="bg1"/>
                    </a:solidFill>
                    <a:latin typeface="Georgia" panose="02040502050405020303" pitchFamily="18" charset="0"/>
                  </a:rPr>
                  <a:t/>
                </a:r>
                <a:br>
                  <a:rPr lang="en-GB" sz="2200" i="1" dirty="0" smtClean="0">
                    <a:solidFill>
                      <a:schemeClr val="bg1"/>
                    </a:solidFill>
                    <a:latin typeface="Georgia" panose="02040502050405020303" pitchFamily="18" charset="0"/>
                  </a:rPr>
                </a:br>
                <a:r>
                  <a:rPr lang="en-GB" sz="2200" i="1" dirty="0" smtClean="0">
                    <a:solidFill>
                      <a:schemeClr val="bg1"/>
                    </a:solidFill>
                    <a:latin typeface="Georgia" panose="02040502050405020303" pitchFamily="18" charset="0"/>
                  </a:rPr>
                  <a:t>Access</a:t>
                </a:r>
                <a:endParaRPr lang="en-GB" sz="2200" i="1" dirty="0">
                  <a:solidFill>
                    <a:schemeClr val="bg1"/>
                  </a:solidFill>
                  <a:latin typeface="Georgia" panose="02040502050405020303" pitchFamily="18" charset="0"/>
                </a:endParaRPr>
              </a:p>
            </p:txBody>
          </p:sp>
          <p:sp>
            <p:nvSpPr>
              <p:cNvPr id="100" name="Rectangle 99"/>
              <p:cNvSpPr/>
              <p:nvPr/>
            </p:nvSpPr>
            <p:spPr bwMode="ltGray">
              <a:xfrm rot="19478308">
                <a:off x="5091983" y="5168265"/>
                <a:ext cx="459425" cy="46063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6</a:t>
                </a:r>
                <a:endParaRPr lang="en-GB" sz="3600" i="1" dirty="0">
                  <a:solidFill>
                    <a:schemeClr val="bg1"/>
                  </a:solidFill>
                  <a:latin typeface="Georgia" panose="02040502050405020303" pitchFamily="18" charset="0"/>
                </a:endParaRPr>
              </a:p>
            </p:txBody>
          </p:sp>
        </p:grpSp>
        <p:grpSp>
          <p:nvGrpSpPr>
            <p:cNvPr id="101" name="Group 85"/>
            <p:cNvGrpSpPr>
              <a:grpSpLocks/>
            </p:cNvGrpSpPr>
            <p:nvPr/>
          </p:nvGrpSpPr>
          <p:grpSpPr bwMode="auto">
            <a:xfrm rot="2084885">
              <a:off x="505324" y="4579620"/>
              <a:ext cx="1380580" cy="420687"/>
              <a:chOff x="2720501" y="4956275"/>
              <a:chExt cx="1512486" cy="460632"/>
            </a:xfrm>
          </p:grpSpPr>
          <p:sp>
            <p:nvSpPr>
              <p:cNvPr id="102" name="Rectangle 101"/>
              <p:cNvSpPr/>
              <p:nvPr/>
            </p:nvSpPr>
            <p:spPr bwMode="ltGray">
              <a:xfrm rot="19515115">
                <a:off x="3182524" y="5015465"/>
                <a:ext cx="1050463" cy="22180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bg1"/>
                    </a:solidFill>
                    <a:latin typeface="Georgia" panose="02040502050405020303" pitchFamily="18" charset="0"/>
                  </a:rPr>
                  <a:t>Security</a:t>
                </a:r>
              </a:p>
            </p:txBody>
          </p:sp>
          <p:sp>
            <p:nvSpPr>
              <p:cNvPr id="103" name="Rectangle 102"/>
              <p:cNvSpPr/>
              <p:nvPr/>
            </p:nvSpPr>
            <p:spPr bwMode="ltGray">
              <a:xfrm rot="19515115">
                <a:off x="2720501" y="4956275"/>
                <a:ext cx="460882" cy="46063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7</a:t>
                </a:r>
                <a:endParaRPr lang="en-GB" sz="3600" i="1" dirty="0">
                  <a:solidFill>
                    <a:schemeClr val="bg1"/>
                  </a:solidFill>
                  <a:latin typeface="Georgia" panose="02040502050405020303" pitchFamily="18" charset="0"/>
                </a:endParaRPr>
              </a:p>
            </p:txBody>
          </p:sp>
        </p:grpSp>
        <p:grpSp>
          <p:nvGrpSpPr>
            <p:cNvPr id="104" name="Group 92"/>
            <p:cNvGrpSpPr>
              <a:grpSpLocks/>
            </p:cNvGrpSpPr>
            <p:nvPr/>
          </p:nvGrpSpPr>
          <p:grpSpPr bwMode="auto">
            <a:xfrm rot="1670155">
              <a:off x="773182" y="2924630"/>
              <a:ext cx="1328690" cy="1040565"/>
              <a:chOff x="1966569" y="3498324"/>
              <a:chExt cx="1455393" cy="964535"/>
            </a:xfrm>
          </p:grpSpPr>
          <p:sp>
            <p:nvSpPr>
              <p:cNvPr id="105" name="Rectangle 104"/>
              <p:cNvSpPr/>
              <p:nvPr/>
            </p:nvSpPr>
            <p:spPr bwMode="ltGray">
              <a:xfrm rot="19929845">
                <a:off x="2120390" y="4087324"/>
                <a:ext cx="1301572" cy="3755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bg1"/>
                    </a:solidFill>
                    <a:latin typeface="Georgia" panose="02040502050405020303" pitchFamily="18" charset="0"/>
                  </a:rPr>
                  <a:t>Governance/ </a:t>
                </a:r>
                <a:r>
                  <a:rPr lang="en-GB" sz="2200" i="1" dirty="0" smtClean="0">
                    <a:solidFill>
                      <a:schemeClr val="bg1"/>
                    </a:solidFill>
                    <a:latin typeface="Georgia" panose="02040502050405020303" pitchFamily="18" charset="0"/>
                  </a:rPr>
                  <a:t>Organization</a:t>
                </a:r>
                <a:endParaRPr lang="en-GB" sz="2200" i="1" dirty="0">
                  <a:solidFill>
                    <a:schemeClr val="bg1"/>
                  </a:solidFill>
                  <a:latin typeface="Georgia" panose="02040502050405020303" pitchFamily="18" charset="0"/>
                </a:endParaRPr>
              </a:p>
            </p:txBody>
          </p:sp>
          <p:sp>
            <p:nvSpPr>
              <p:cNvPr id="106" name="Rectangle 105"/>
              <p:cNvSpPr/>
              <p:nvPr/>
            </p:nvSpPr>
            <p:spPr bwMode="ltGray">
              <a:xfrm rot="19929845">
                <a:off x="1966569" y="3498324"/>
                <a:ext cx="546351" cy="38995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8</a:t>
                </a:r>
                <a:endParaRPr lang="en-GB" sz="3600" i="1" dirty="0">
                  <a:solidFill>
                    <a:schemeClr val="bg1"/>
                  </a:solidFill>
                  <a:latin typeface="Georgia" panose="02040502050405020303" pitchFamily="18" charset="0"/>
                </a:endParaRPr>
              </a:p>
            </p:txBody>
          </p:sp>
        </p:grpSp>
        <p:sp>
          <p:nvSpPr>
            <p:cNvPr id="107" name="Rectangle 106"/>
            <p:cNvSpPr/>
            <p:nvPr/>
          </p:nvSpPr>
          <p:spPr bwMode="ltGray">
            <a:xfrm>
              <a:off x="2318204" y="2012956"/>
              <a:ext cx="420687" cy="42068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i="1" dirty="0" smtClean="0">
                  <a:solidFill>
                    <a:schemeClr val="bg1"/>
                  </a:solidFill>
                  <a:latin typeface="Georgia" panose="02040502050405020303" pitchFamily="18" charset="0"/>
                </a:rPr>
                <a:t>1</a:t>
              </a:r>
              <a:endParaRPr lang="en-GB" sz="3600" i="1" dirty="0">
                <a:solidFill>
                  <a:schemeClr val="bg1"/>
                </a:solidFill>
                <a:latin typeface="Georgia" panose="02040502050405020303" pitchFamily="18" charset="0"/>
              </a:endParaRPr>
            </a:p>
          </p:txBody>
        </p:sp>
        <p:sp>
          <p:nvSpPr>
            <p:cNvPr id="109" name="Rectangle 108"/>
            <p:cNvSpPr/>
            <p:nvPr/>
          </p:nvSpPr>
          <p:spPr bwMode="ltGray">
            <a:xfrm>
              <a:off x="1528849" y="2422090"/>
              <a:ext cx="1298575" cy="40513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r>
                <a:rPr lang="en-GB" sz="2200" i="1" dirty="0">
                  <a:solidFill>
                    <a:schemeClr val="bg1"/>
                  </a:solidFill>
                  <a:latin typeface="Georgia" panose="02040502050405020303" pitchFamily="18" charset="0"/>
                </a:rPr>
                <a:t>Data </a:t>
              </a:r>
              <a:r>
                <a:rPr lang="en-GB" sz="2200" i="1" dirty="0" smtClean="0">
                  <a:solidFill>
                    <a:schemeClr val="bg1"/>
                  </a:solidFill>
                  <a:latin typeface="Georgia" panose="02040502050405020303" pitchFamily="18" charset="0"/>
                </a:rPr>
                <a:t/>
              </a:r>
              <a:br>
                <a:rPr lang="en-GB" sz="2200" i="1" dirty="0" smtClean="0">
                  <a:solidFill>
                    <a:schemeClr val="bg1"/>
                  </a:solidFill>
                  <a:latin typeface="Georgia" panose="02040502050405020303" pitchFamily="18" charset="0"/>
                </a:rPr>
              </a:br>
              <a:r>
                <a:rPr lang="en-GB" sz="2200" i="1" dirty="0" smtClean="0">
                  <a:solidFill>
                    <a:schemeClr val="bg1"/>
                  </a:solidFill>
                  <a:latin typeface="Georgia" panose="02040502050405020303" pitchFamily="18" charset="0"/>
                </a:rPr>
                <a:t>Ingestion</a:t>
              </a:r>
              <a:endParaRPr lang="en-GB" sz="2200" i="1" dirty="0">
                <a:solidFill>
                  <a:schemeClr val="bg1"/>
                </a:solidFill>
                <a:latin typeface="Georgia" panose="02040502050405020303" pitchFamily="18" charset="0"/>
              </a:endParaRPr>
            </a:p>
          </p:txBody>
        </p:sp>
      </p:grpSp>
      <p:sp>
        <p:nvSpPr>
          <p:cNvPr id="4" name="Line Callout 1 (Border and Accent Bar) 3"/>
          <p:cNvSpPr/>
          <p:nvPr/>
        </p:nvSpPr>
        <p:spPr>
          <a:xfrm>
            <a:off x="16072449" y="4492680"/>
            <a:ext cx="7490813" cy="1489020"/>
          </a:xfrm>
          <a:prstGeom prst="accentBorderCallout1">
            <a:avLst>
              <a:gd name="adj1" fmla="val 40749"/>
              <a:gd name="adj2" fmla="val -2212"/>
              <a:gd name="adj3" fmla="val 79686"/>
              <a:gd name="adj4" fmla="val -18885"/>
            </a:avLst>
          </a:prstGeom>
          <a:solidFill>
            <a:schemeClr val="bg2"/>
          </a:solidFill>
          <a:ln w="19050" cap="flat">
            <a:solidFill>
              <a:schemeClr val="accent6"/>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Modern </a:t>
            </a:r>
            <a:r>
              <a:rPr lang="en-US" sz="2200" dirty="0">
                <a:solidFill>
                  <a:schemeClr val="tx1"/>
                </a:solidFill>
                <a:latin typeface="Georgia" panose="02040502050405020303" pitchFamily="18" charset="0"/>
              </a:rPr>
              <a:t>data management technologies (ELT based, Data wrangling etc.) used for cleansing, standardizing and integrating the data from multiple internal and external sources leveraging the scalable computing </a:t>
            </a:r>
            <a:r>
              <a:rPr lang="en-US" sz="2200" dirty="0" smtClean="0">
                <a:solidFill>
                  <a:schemeClr val="tx1"/>
                </a:solidFill>
                <a:latin typeface="Georgia" panose="02040502050405020303" pitchFamily="18" charset="0"/>
              </a:rPr>
              <a:t>platform </a:t>
            </a:r>
            <a:endParaRPr lang="en-US" sz="2200" dirty="0">
              <a:solidFill>
                <a:schemeClr val="tx1"/>
              </a:solidFill>
              <a:latin typeface="Georgia" panose="02040502050405020303" pitchFamily="18" charset="0"/>
            </a:endParaRPr>
          </a:p>
        </p:txBody>
      </p:sp>
      <p:sp>
        <p:nvSpPr>
          <p:cNvPr id="114" name="Line Callout 1 (Border and Accent Bar) 113"/>
          <p:cNvSpPr/>
          <p:nvPr/>
        </p:nvSpPr>
        <p:spPr>
          <a:xfrm>
            <a:off x="16641212" y="6354109"/>
            <a:ext cx="6922051" cy="1918887"/>
          </a:xfrm>
          <a:prstGeom prst="accentBorderCallout1">
            <a:avLst>
              <a:gd name="adj1" fmla="val 40749"/>
              <a:gd name="adj2" fmla="val -2212"/>
              <a:gd name="adj3" fmla="val 59886"/>
              <a:gd name="adj4" fmla="val -10198"/>
            </a:avLst>
          </a:prstGeom>
          <a:solidFill>
            <a:schemeClr val="bg2"/>
          </a:solidFill>
          <a:ln w="19050" cap="flat">
            <a:solidFill>
              <a:schemeClr val="accent5"/>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Ability </a:t>
            </a:r>
            <a:r>
              <a:rPr lang="en-US" sz="2200" dirty="0">
                <a:solidFill>
                  <a:schemeClr val="tx1"/>
                </a:solidFill>
                <a:latin typeface="Georgia" panose="02040502050405020303" pitchFamily="18" charset="0"/>
              </a:rPr>
              <a:t>to manage and store data in normalized or denormalized structures on disk, in-memory, </a:t>
            </a:r>
            <a:r>
              <a:rPr lang="en-US" sz="2200" dirty="0" smtClean="0">
                <a:solidFill>
                  <a:schemeClr val="tx1"/>
                </a:solidFill>
                <a:latin typeface="Georgia" panose="02040502050405020303" pitchFamily="18" charset="0"/>
              </a:rPr>
              <a:t/>
            </a:r>
            <a:br>
              <a:rPr lang="en-US" sz="2200" dirty="0" smtClean="0">
                <a:solidFill>
                  <a:schemeClr val="tx1"/>
                </a:solidFill>
                <a:latin typeface="Georgia" panose="02040502050405020303" pitchFamily="18" charset="0"/>
              </a:rPr>
            </a:br>
            <a:r>
              <a:rPr lang="en-US" sz="2200" dirty="0" smtClean="0">
                <a:solidFill>
                  <a:schemeClr val="tx1"/>
                </a:solidFill>
                <a:latin typeface="Georgia" panose="02040502050405020303" pitchFamily="18" charset="0"/>
              </a:rPr>
              <a:t>row </a:t>
            </a:r>
            <a:r>
              <a:rPr lang="en-US" sz="2200" dirty="0">
                <a:solidFill>
                  <a:schemeClr val="tx1"/>
                </a:solidFill>
                <a:latin typeface="Georgia" panose="02040502050405020303" pitchFamily="18" charset="0"/>
              </a:rPr>
              <a:t>vs. columnar vs. column family based data stores (</a:t>
            </a:r>
            <a:r>
              <a:rPr lang="en-US" sz="2200" dirty="0" smtClean="0">
                <a:solidFill>
                  <a:schemeClr val="tx1"/>
                </a:solidFill>
                <a:latin typeface="Georgia" panose="02040502050405020303" pitchFamily="18" charset="0"/>
              </a:rPr>
              <a:t>Hive, Spark, </a:t>
            </a:r>
            <a:r>
              <a:rPr lang="en-US" sz="2200" dirty="0" err="1">
                <a:solidFill>
                  <a:schemeClr val="tx1"/>
                </a:solidFill>
                <a:latin typeface="Georgia" panose="02040502050405020303" pitchFamily="18" charset="0"/>
              </a:rPr>
              <a:t>HBase</a:t>
            </a:r>
            <a:r>
              <a:rPr lang="en-US" sz="2200" dirty="0">
                <a:solidFill>
                  <a:schemeClr val="tx1"/>
                </a:solidFill>
                <a:latin typeface="Georgia" panose="02040502050405020303" pitchFamily="18" charset="0"/>
              </a:rPr>
              <a:t>, RDBMS etc.) in depending on the use cases</a:t>
            </a:r>
          </a:p>
        </p:txBody>
      </p:sp>
      <p:sp>
        <p:nvSpPr>
          <p:cNvPr id="115" name="Line Callout 1 (Border and Accent Bar) 114"/>
          <p:cNvSpPr/>
          <p:nvPr/>
        </p:nvSpPr>
        <p:spPr>
          <a:xfrm>
            <a:off x="16689509" y="8806445"/>
            <a:ext cx="6864970" cy="1463040"/>
          </a:xfrm>
          <a:prstGeom prst="accentBorderCallout1">
            <a:avLst>
              <a:gd name="adj1" fmla="val 40749"/>
              <a:gd name="adj2" fmla="val -2212"/>
              <a:gd name="adj3" fmla="val 75561"/>
              <a:gd name="adj4" fmla="val -10924"/>
            </a:avLst>
          </a:prstGeom>
          <a:solidFill>
            <a:schemeClr val="bg2"/>
          </a:solidFill>
          <a:ln w="19050" cap="flat">
            <a:solidFill>
              <a:schemeClr val="accent3"/>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Ability </a:t>
            </a:r>
            <a:r>
              <a:rPr lang="en-US" sz="2200" dirty="0">
                <a:solidFill>
                  <a:schemeClr val="tx1"/>
                </a:solidFill>
                <a:latin typeface="Georgia" panose="02040502050405020303" pitchFamily="18" charset="0"/>
              </a:rPr>
              <a:t>to track data sources ingested into the data lake, track data lineage and provenance of storage and processing </a:t>
            </a:r>
            <a:r>
              <a:rPr lang="en-US" sz="2200" dirty="0" smtClean="0">
                <a:solidFill>
                  <a:schemeClr val="tx1"/>
                </a:solidFill>
                <a:latin typeface="Georgia" panose="02040502050405020303" pitchFamily="18" charset="0"/>
              </a:rPr>
              <a:t>activities</a:t>
            </a:r>
            <a:endParaRPr lang="en-US" sz="2200" dirty="0">
              <a:solidFill>
                <a:schemeClr val="tx1"/>
              </a:solidFill>
              <a:latin typeface="Georgia" panose="02040502050405020303" pitchFamily="18" charset="0"/>
            </a:endParaRPr>
          </a:p>
        </p:txBody>
      </p:sp>
      <p:sp>
        <p:nvSpPr>
          <p:cNvPr id="116" name="Line Callout 1 (Border and Accent Bar) 115"/>
          <p:cNvSpPr/>
          <p:nvPr/>
        </p:nvSpPr>
        <p:spPr>
          <a:xfrm>
            <a:off x="16506813" y="11063011"/>
            <a:ext cx="7056450" cy="1421139"/>
          </a:xfrm>
          <a:prstGeom prst="accentBorderCallout1">
            <a:avLst>
              <a:gd name="adj1" fmla="val 40749"/>
              <a:gd name="adj2" fmla="val -2212"/>
              <a:gd name="adj3" fmla="val 62515"/>
              <a:gd name="adj4" fmla="val -32285"/>
            </a:avLst>
          </a:prstGeom>
          <a:solidFill>
            <a:schemeClr val="bg2"/>
          </a:solidFill>
          <a:ln w="19050" cap="flat">
            <a:solidFill>
              <a:schemeClr val="accent1"/>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Metrics</a:t>
            </a:r>
            <a:r>
              <a:rPr lang="en-US" sz="2200" dirty="0">
                <a:solidFill>
                  <a:schemeClr val="tx1"/>
                </a:solidFill>
                <a:latin typeface="Georgia" panose="02040502050405020303" pitchFamily="18" charset="0"/>
              </a:rPr>
              <a:t>, Tools and processes required to visualize and comprehend data stored in the data stores in form of reports, dashboards and scorecards for business </a:t>
            </a:r>
            <a:r>
              <a:rPr lang="en-US" sz="2200" dirty="0" smtClean="0">
                <a:solidFill>
                  <a:schemeClr val="tx1"/>
                </a:solidFill>
                <a:latin typeface="Georgia" panose="02040502050405020303" pitchFamily="18" charset="0"/>
              </a:rPr>
              <a:t>users</a:t>
            </a:r>
            <a:endParaRPr lang="en-US" sz="2200" dirty="0">
              <a:solidFill>
                <a:schemeClr val="tx1"/>
              </a:solidFill>
              <a:latin typeface="Georgia" panose="02040502050405020303" pitchFamily="18" charset="0"/>
            </a:endParaRPr>
          </a:p>
        </p:txBody>
      </p:sp>
      <p:sp>
        <p:nvSpPr>
          <p:cNvPr id="117" name="Line Callout 1 (Border and Accent Bar) 116"/>
          <p:cNvSpPr/>
          <p:nvPr/>
        </p:nvSpPr>
        <p:spPr>
          <a:xfrm flipH="1">
            <a:off x="2213662" y="4706674"/>
            <a:ext cx="6537162" cy="1421139"/>
          </a:xfrm>
          <a:prstGeom prst="accentBorderCallout1">
            <a:avLst>
              <a:gd name="adj1" fmla="val 40749"/>
              <a:gd name="adj2" fmla="val -2212"/>
              <a:gd name="adj3" fmla="val 58238"/>
              <a:gd name="adj4" fmla="val -15679"/>
            </a:avLst>
          </a:prstGeom>
          <a:solidFill>
            <a:schemeClr val="bg2"/>
          </a:solidFill>
          <a:ln w="19050" cap="flat">
            <a:solidFill>
              <a:schemeClr val="tx2">
                <a:lumMod val="60000"/>
                <a:lumOff val="40000"/>
              </a:schemeClr>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Ability </a:t>
            </a:r>
            <a:r>
              <a:rPr lang="en-US" sz="2200" dirty="0">
                <a:solidFill>
                  <a:schemeClr val="tx1"/>
                </a:solidFill>
                <a:latin typeface="Georgia" panose="02040502050405020303" pitchFamily="18" charset="0"/>
              </a:rPr>
              <a:t>to ingest data in batch </a:t>
            </a:r>
            <a:r>
              <a:rPr lang="en-US" sz="2200" dirty="0" smtClean="0">
                <a:solidFill>
                  <a:schemeClr val="tx1"/>
                </a:solidFill>
                <a:latin typeface="Georgia" panose="02040502050405020303" pitchFamily="18" charset="0"/>
              </a:rPr>
              <a:t>&amp; real </a:t>
            </a:r>
            <a:r>
              <a:rPr lang="en-US" sz="2200" dirty="0">
                <a:solidFill>
                  <a:schemeClr val="tx1"/>
                </a:solidFill>
                <a:latin typeface="Georgia" panose="02040502050405020303" pitchFamily="18" charset="0"/>
              </a:rPr>
              <a:t>time modes </a:t>
            </a:r>
            <a:r>
              <a:rPr lang="en-US" sz="2200" dirty="0" smtClean="0">
                <a:solidFill>
                  <a:schemeClr val="tx1"/>
                </a:solidFill>
                <a:latin typeface="Georgia" panose="02040502050405020303" pitchFamily="18" charset="0"/>
              </a:rPr>
              <a:t/>
            </a:r>
            <a:br>
              <a:rPr lang="en-US" sz="2200" dirty="0" smtClean="0">
                <a:solidFill>
                  <a:schemeClr val="tx1"/>
                </a:solidFill>
                <a:latin typeface="Georgia" panose="02040502050405020303" pitchFamily="18" charset="0"/>
              </a:rPr>
            </a:br>
            <a:r>
              <a:rPr lang="en-US" sz="2200" dirty="0" smtClean="0">
                <a:solidFill>
                  <a:schemeClr val="tx1"/>
                </a:solidFill>
                <a:latin typeface="Georgia" panose="02040502050405020303" pitchFamily="18" charset="0"/>
              </a:rPr>
              <a:t>in </a:t>
            </a:r>
            <a:r>
              <a:rPr lang="en-US" sz="2200" dirty="0">
                <a:solidFill>
                  <a:schemeClr val="tx1"/>
                </a:solidFill>
                <a:latin typeface="Georgia" panose="02040502050405020303" pitchFamily="18" charset="0"/>
              </a:rPr>
              <a:t>various forms –Databases, Files, Streams </a:t>
            </a:r>
            <a:r>
              <a:rPr lang="en-US" sz="2200" dirty="0" smtClean="0">
                <a:solidFill>
                  <a:schemeClr val="tx1"/>
                </a:solidFill>
                <a:latin typeface="Georgia" panose="02040502050405020303" pitchFamily="18" charset="0"/>
              </a:rPr>
              <a:t/>
            </a:r>
            <a:br>
              <a:rPr lang="en-US" sz="2200" dirty="0" smtClean="0">
                <a:solidFill>
                  <a:schemeClr val="tx1"/>
                </a:solidFill>
                <a:latin typeface="Georgia" panose="02040502050405020303" pitchFamily="18" charset="0"/>
              </a:rPr>
            </a:br>
            <a:r>
              <a:rPr lang="en-US" sz="2200" dirty="0" smtClean="0">
                <a:solidFill>
                  <a:schemeClr val="tx1"/>
                </a:solidFill>
                <a:latin typeface="Georgia" panose="02040502050405020303" pitchFamily="18" charset="0"/>
              </a:rPr>
              <a:t>and Queues</a:t>
            </a:r>
            <a:endParaRPr lang="en-US" sz="2200" dirty="0">
              <a:solidFill>
                <a:schemeClr val="tx1"/>
              </a:solidFill>
              <a:latin typeface="Georgia" panose="02040502050405020303" pitchFamily="18" charset="0"/>
            </a:endParaRPr>
          </a:p>
        </p:txBody>
      </p:sp>
      <p:sp>
        <p:nvSpPr>
          <p:cNvPr id="118" name="Line Callout 1 (Border and Accent Bar) 117"/>
          <p:cNvSpPr/>
          <p:nvPr/>
        </p:nvSpPr>
        <p:spPr>
          <a:xfrm flipH="1">
            <a:off x="2254018" y="6352756"/>
            <a:ext cx="5364343" cy="1920240"/>
          </a:xfrm>
          <a:prstGeom prst="accentBorderCallout1">
            <a:avLst>
              <a:gd name="adj1" fmla="val 40749"/>
              <a:gd name="adj2" fmla="val -2212"/>
              <a:gd name="adj3" fmla="val 58238"/>
              <a:gd name="adj4" fmla="val -15679"/>
            </a:avLst>
          </a:prstGeom>
          <a:solidFill>
            <a:schemeClr val="bg2"/>
          </a:solidFill>
          <a:ln w="19050" cap="flat">
            <a:solidFill>
              <a:schemeClr val="accent4"/>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Centralized </a:t>
            </a:r>
            <a:r>
              <a:rPr lang="en-US" sz="2200" dirty="0">
                <a:solidFill>
                  <a:schemeClr val="tx1"/>
                </a:solidFill>
                <a:latin typeface="Georgia" panose="02040502050405020303" pitchFamily="18" charset="0"/>
              </a:rPr>
              <a:t>and coordinated management of </a:t>
            </a:r>
            <a:r>
              <a:rPr lang="en-US" sz="2200" dirty="0" smtClean="0">
                <a:solidFill>
                  <a:schemeClr val="tx1"/>
                </a:solidFill>
                <a:latin typeface="Georgia" panose="02040502050405020303" pitchFamily="18" charset="0"/>
              </a:rPr>
              <a:t>projects/activities, managing </a:t>
            </a:r>
            <a:r>
              <a:rPr lang="en-US" sz="2200" dirty="0">
                <a:solidFill>
                  <a:schemeClr val="tx1"/>
                </a:solidFill>
                <a:latin typeface="Georgia" panose="02040502050405020303" pitchFamily="18" charset="0"/>
              </a:rPr>
              <a:t>change and communication of key milestones and business </a:t>
            </a:r>
            <a:r>
              <a:rPr lang="en-US" sz="2200" dirty="0" smtClean="0">
                <a:solidFill>
                  <a:schemeClr val="tx1"/>
                </a:solidFill>
                <a:latin typeface="Georgia" panose="02040502050405020303" pitchFamily="18" charset="0"/>
              </a:rPr>
              <a:t>benefits</a:t>
            </a:r>
            <a:endParaRPr lang="en-US" sz="2200" dirty="0">
              <a:solidFill>
                <a:schemeClr val="tx1"/>
              </a:solidFill>
              <a:latin typeface="Georgia" panose="02040502050405020303" pitchFamily="18" charset="0"/>
            </a:endParaRPr>
          </a:p>
        </p:txBody>
      </p:sp>
      <p:sp>
        <p:nvSpPr>
          <p:cNvPr id="119" name="Line Callout 1 (Border and Accent Bar) 118"/>
          <p:cNvSpPr/>
          <p:nvPr/>
        </p:nvSpPr>
        <p:spPr>
          <a:xfrm flipH="1">
            <a:off x="2254018" y="8665496"/>
            <a:ext cx="5364343" cy="1463040"/>
          </a:xfrm>
          <a:prstGeom prst="accentBorderCallout1">
            <a:avLst>
              <a:gd name="adj1" fmla="val 40749"/>
              <a:gd name="adj2" fmla="val -2212"/>
              <a:gd name="adj3" fmla="val 59578"/>
              <a:gd name="adj4" fmla="val -14614"/>
            </a:avLst>
          </a:prstGeom>
          <a:solidFill>
            <a:schemeClr val="bg2"/>
          </a:solidFill>
          <a:ln w="19050" cap="flat">
            <a:solidFill>
              <a:schemeClr val="accent2"/>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Capabilities </a:t>
            </a:r>
            <a:r>
              <a:rPr lang="en-US" sz="2200" dirty="0">
                <a:solidFill>
                  <a:schemeClr val="tx1"/>
                </a:solidFill>
                <a:latin typeface="Georgia" panose="02040502050405020303" pitchFamily="18" charset="0"/>
              </a:rPr>
              <a:t>to secure personally identifiable information in the next </a:t>
            </a:r>
            <a:r>
              <a:rPr lang="en-US" sz="2200" dirty="0" smtClean="0">
                <a:solidFill>
                  <a:schemeClr val="tx1"/>
                </a:solidFill>
                <a:latin typeface="Georgia" panose="02040502050405020303" pitchFamily="18" charset="0"/>
              </a:rPr>
              <a:t>generation </a:t>
            </a:r>
            <a:r>
              <a:rPr lang="en-US" sz="2200" dirty="0">
                <a:solidFill>
                  <a:schemeClr val="tx1"/>
                </a:solidFill>
                <a:latin typeface="Georgia" panose="02040502050405020303" pitchFamily="18" charset="0"/>
              </a:rPr>
              <a:t>platform and create role based access to business </a:t>
            </a:r>
            <a:r>
              <a:rPr lang="en-US" sz="2200" dirty="0" smtClean="0">
                <a:solidFill>
                  <a:schemeClr val="tx1"/>
                </a:solidFill>
                <a:latin typeface="Georgia" panose="02040502050405020303" pitchFamily="18" charset="0"/>
              </a:rPr>
              <a:t>users</a:t>
            </a:r>
            <a:endParaRPr lang="en-US" sz="2200" dirty="0">
              <a:solidFill>
                <a:schemeClr val="tx1"/>
              </a:solidFill>
              <a:latin typeface="Georgia" panose="02040502050405020303" pitchFamily="18" charset="0"/>
            </a:endParaRPr>
          </a:p>
        </p:txBody>
      </p:sp>
      <p:sp>
        <p:nvSpPr>
          <p:cNvPr id="120" name="Line Callout 1 (Border and Accent Bar) 119"/>
          <p:cNvSpPr/>
          <p:nvPr/>
        </p:nvSpPr>
        <p:spPr>
          <a:xfrm flipH="1">
            <a:off x="2254018" y="11042023"/>
            <a:ext cx="5364343" cy="1421139"/>
          </a:xfrm>
          <a:prstGeom prst="accentBorderCallout1">
            <a:avLst>
              <a:gd name="adj1" fmla="val 40749"/>
              <a:gd name="adj2" fmla="val -2212"/>
              <a:gd name="adj3" fmla="val 58238"/>
              <a:gd name="adj4" fmla="val -46219"/>
            </a:avLst>
          </a:prstGeom>
          <a:solidFill>
            <a:schemeClr val="bg2"/>
          </a:solidFill>
          <a:ln w="19050" cap="flat">
            <a:solidFill>
              <a:srgbClr val="EB8C00"/>
            </a:solidFill>
            <a:prstDash val="solid"/>
            <a:miter lim="800000"/>
            <a:headEnd/>
            <a:tailEnd/>
          </a:ln>
        </p:spPr>
        <p:txBody>
          <a:bodyPr tIns="91440"/>
          <a:lstStyle/>
          <a:p>
            <a:pPr algn="l"/>
            <a:r>
              <a:rPr lang="en-US" sz="2200" dirty="0" smtClean="0">
                <a:solidFill>
                  <a:schemeClr val="tx1"/>
                </a:solidFill>
                <a:latin typeface="Georgia" panose="02040502050405020303" pitchFamily="18" charset="0"/>
              </a:rPr>
              <a:t>Ability </a:t>
            </a:r>
            <a:r>
              <a:rPr lang="en-US" sz="2200" dirty="0">
                <a:solidFill>
                  <a:schemeClr val="tx1"/>
                </a:solidFill>
                <a:latin typeface="Georgia" panose="02040502050405020303" pitchFamily="18" charset="0"/>
              </a:rPr>
              <a:t>to access stored data from </a:t>
            </a:r>
            <a:r>
              <a:rPr lang="en-US" sz="2200" dirty="0" smtClean="0">
                <a:solidFill>
                  <a:schemeClr val="tx1"/>
                </a:solidFill>
                <a:latin typeface="Georgia" panose="02040502050405020303" pitchFamily="18" charset="0"/>
              </a:rPr>
              <a:t/>
            </a:r>
            <a:br>
              <a:rPr lang="en-US" sz="2200" dirty="0" smtClean="0">
                <a:solidFill>
                  <a:schemeClr val="tx1"/>
                </a:solidFill>
                <a:latin typeface="Georgia" panose="02040502050405020303" pitchFamily="18" charset="0"/>
              </a:rPr>
            </a:br>
            <a:r>
              <a:rPr lang="en-US" sz="2200" dirty="0" smtClean="0">
                <a:solidFill>
                  <a:schemeClr val="tx1"/>
                </a:solidFill>
                <a:latin typeface="Georgia" panose="02040502050405020303" pitchFamily="18" charset="0"/>
              </a:rPr>
              <a:t>the Platform </a:t>
            </a:r>
            <a:r>
              <a:rPr lang="en-US" sz="2200" dirty="0">
                <a:solidFill>
                  <a:schemeClr val="tx1"/>
                </a:solidFill>
                <a:latin typeface="Georgia" panose="02040502050405020303" pitchFamily="18" charset="0"/>
              </a:rPr>
              <a:t>through a consistent &amp; secure </a:t>
            </a:r>
            <a:r>
              <a:rPr lang="en-US" sz="2200" dirty="0" smtClean="0">
                <a:solidFill>
                  <a:schemeClr val="tx1"/>
                </a:solidFill>
                <a:latin typeface="Georgia" panose="02040502050405020303" pitchFamily="18" charset="0"/>
              </a:rPr>
              <a:t>API</a:t>
            </a:r>
            <a:endParaRPr lang="en-US" sz="2200" dirty="0">
              <a:solidFill>
                <a:schemeClr val="tx1"/>
              </a:solidFill>
              <a:latin typeface="Georgia" panose="02040502050405020303" pitchFamily="18" charset="0"/>
            </a:endParaRPr>
          </a:p>
        </p:txBody>
      </p:sp>
      <p:cxnSp>
        <p:nvCxnSpPr>
          <p:cNvPr id="46" name="Straight Connector 45"/>
          <p:cNvCxnSpPr/>
          <p:nvPr/>
        </p:nvCxnSpPr>
        <p:spPr>
          <a:xfrm>
            <a:off x="2226807" y="2743200"/>
            <a:ext cx="4877378" cy="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8736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4.xml><?xml version="1.0" encoding="utf-8"?>
<p:tagLst xmlns:a="http://schemas.openxmlformats.org/drawingml/2006/main" xmlns:r="http://schemas.openxmlformats.org/officeDocument/2006/relationships" xmlns:p="http://schemas.openxmlformats.org/presentationml/2006/main">
  <p:tag name="SMARTREAD" val="{@Subtitle}"/>
  <p:tag name="SMARTWRITE" val="{@Subtitle}"/>
  <p:tag name="SMARTLINKEDSHAPEID" val="Titl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Custom Design">
  <a:themeElements>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a:themeElements>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ppt/theme/themeOverride2.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ppt/theme/themeOverride3.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DB536A"/>
    </a:accent3>
    <a:accent4>
      <a:srgbClr val="602320"/>
    </a:accent4>
    <a:accent5>
      <a:srgbClr val="FFB600"/>
    </a:accent5>
    <a:accent6>
      <a:srgbClr val="DC6900"/>
    </a:accent6>
    <a:hlink>
      <a:srgbClr val="E0301E"/>
    </a:hlink>
    <a:folHlink>
      <a:srgbClr val="E0301E"/>
    </a:folHlink>
  </a:clrScheme>
</a:themeOverride>
</file>

<file path=docProps/app.xml><?xml version="1.0" encoding="utf-8"?>
<Properties xmlns="http://schemas.openxmlformats.org/officeDocument/2006/extended-properties" xmlns:vt="http://schemas.openxmlformats.org/officeDocument/2006/docPropsVTypes">
  <TotalTime>16220</TotalTime>
  <Words>1679</Words>
  <Application>Microsoft Office PowerPoint</Application>
  <PresentationFormat>Custom</PresentationFormat>
  <Paragraphs>306</Paragraphs>
  <Slides>18</Slides>
  <Notes>3</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32" baseType="lpstr">
      <vt:lpstr>Arial</vt:lpstr>
      <vt:lpstr>Calibri</vt:lpstr>
      <vt:lpstr>Calibri Light</vt:lpstr>
      <vt:lpstr>Georgia</vt:lpstr>
      <vt:lpstr>Helvetica Light</vt:lpstr>
      <vt:lpstr>Helvetica Neue</vt:lpstr>
      <vt:lpstr>Helvetica Neue Condensed</vt:lpstr>
      <vt:lpstr>Source Sans Pro Light</vt:lpstr>
      <vt:lpstr>Custom Design</vt:lpstr>
      <vt:lpstr>1_Custom Design</vt:lpstr>
      <vt:lpstr>2_Custom Design</vt:lpstr>
      <vt:lpstr>Office Theme</vt:lpstr>
      <vt:lpstr>Default</vt:lpstr>
      <vt:lpstr>think-cell Slide</vt:lpstr>
      <vt:lpstr>PowerPoint Presentation</vt:lpstr>
      <vt:lpstr>Presenters</vt:lpstr>
      <vt:lpstr>Contents</vt:lpstr>
      <vt:lpstr>PwC's global data &amp; analytics surveys &amp; trends</vt:lpstr>
      <vt:lpstr>Although we are increasingly seeing the use of Hadoop among mainstream companies key barriers still remain for its holistic success and adoption as an enterprise platform</vt:lpstr>
      <vt:lpstr>We believe external market forces will propel enterprises to embrace the Data Lake as a foundation of their data, analytics and emerging technology strategies</vt:lpstr>
      <vt:lpstr>There are lots of opportunities to innovate and accelerate enterprise adoption of Hadoop by abstracting sophistication with simplicity and superior end user experience</vt:lpstr>
      <vt:lpstr>Jumpstart/accelerate Hadoop journey with these 4 core tenets </vt:lpstr>
      <vt:lpstr>Tenet 1: Capability Driven</vt:lpstr>
      <vt:lpstr>Tenet 2: Heterogeneous</vt:lpstr>
      <vt:lpstr>Tenet 3: Right Fit</vt:lpstr>
      <vt:lpstr>Tenet 4: Flexible Operating Model</vt:lpstr>
      <vt:lpstr>Five step strategic approach to build a strong data lake foundation</vt:lpstr>
      <vt:lpstr>Case Study # 1 – Financial Services Provider – Risk Modeling for their Loans Portfolio</vt:lpstr>
      <vt:lpstr>Case Study # 2 – Leading Retail Distribution Company – Trade Promotion Effectiveness</vt:lpstr>
      <vt:lpstr>How is PwC Creating Awareness and Driving Adoption in the Market</vt:lpstr>
      <vt:lpstr>Closing Thoughts…....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 M Goodwin</dc:creator>
  <cp:lastModifiedBy>Robert Wilson</cp:lastModifiedBy>
  <cp:revision>674</cp:revision>
  <dcterms:modified xsi:type="dcterms:W3CDTF">2016-06-17T23:14:36Z</dcterms:modified>
</cp:coreProperties>
</file>