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23"/>
  </p:notesMasterIdLst>
  <p:handoutMasterIdLst>
    <p:handoutMasterId r:id="rId24"/>
  </p:handoutMasterIdLst>
  <p:sldIdLst>
    <p:sldId id="1177" r:id="rId6"/>
    <p:sldId id="1181" r:id="rId7"/>
    <p:sldId id="1183" r:id="rId8"/>
    <p:sldId id="1176" r:id="rId9"/>
    <p:sldId id="1173" r:id="rId10"/>
    <p:sldId id="1174" r:id="rId11"/>
    <p:sldId id="1143" r:id="rId12"/>
    <p:sldId id="1144" r:id="rId13"/>
    <p:sldId id="1175" r:id="rId14"/>
    <p:sldId id="1007" r:id="rId15"/>
    <p:sldId id="1008" r:id="rId16"/>
    <p:sldId id="1010" r:id="rId17"/>
    <p:sldId id="1011" r:id="rId18"/>
    <p:sldId id="1013" r:id="rId19"/>
    <p:sldId id="1014" r:id="rId20"/>
    <p:sldId id="1016" r:id="rId21"/>
    <p:sldId id="1017" r:id="rId22"/>
  </p:sldIdLst>
  <p:sldSz cx="12192000" cy="6858000"/>
  <p:notesSz cx="6950075" cy="9236075"/>
  <p:custShowLst>
    <p:custShow name="Format Guide Workshop" id="0">
      <p:sldLst/>
    </p:custShow>
  </p:custShowLst>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033F-0460-4D09-9925-120C1C2CE2D1}" v="375" dt="2020-06-22T23:00:08.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08" autoAdjust="0"/>
    <p:restoredTop sz="96323" autoAdjust="0"/>
  </p:normalViewPr>
  <p:slideViewPr>
    <p:cSldViewPr snapToGrid="0">
      <p:cViewPr varScale="1">
        <p:scale>
          <a:sx n="125" d="100"/>
          <a:sy n="125" d="100"/>
        </p:scale>
        <p:origin x="160"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9/25/25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9/25/25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7" Type="http://schemas.openxmlformats.org/officeDocument/2006/relationships/hyperlink" Target="https://www1.nyc.gov/assets/doh/downloads/pdf/imm/guidance-for-homeless-shelters-covid19.pdf"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h.sd.gov/documents/COVID19/COVID19_Hotel_Lodging_checklist.pdf" TargetMode="External"/><Relationship Id="rId5" Type="http://schemas.openxmlformats.org/officeDocument/2006/relationships/hyperlink" Target="https://www.acuho-i.org/Portals/0/doc/blogNEWS/FOH.COVIDChecklist.pdf" TargetMode="External"/><Relationship Id="rId4" Type="http://schemas.openxmlformats.org/officeDocument/2006/relationships/hyperlink" Target="https://www.cdc.gov/coronavirus/2019-ncov/community/correction-detention/guidance-correctional-detentio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cdc.gov/coronavirus/2019-ncov/community/correction-detention/guidance-correctional-detentio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3</a:t>
            </a:fld>
            <a:endParaRPr lang="en-US">
              <a:solidFill>
                <a:srgbClr val="6E6F73"/>
              </a:solidFill>
            </a:endParaRPr>
          </a:p>
        </p:txBody>
      </p:sp>
    </p:spTree>
    <p:extLst>
      <p:ext uri="{BB962C8B-B14F-4D97-AF65-F5344CB8AC3E}">
        <p14:creationId xmlns:p14="http://schemas.microsoft.com/office/powerpoint/2010/main" val="343607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12</a:t>
            </a:fld>
            <a:endParaRPr lang="en-US" dirty="0">
              <a:solidFill>
                <a:srgbClr val="6E6F73"/>
              </a:solidFill>
            </a:endParaRPr>
          </a:p>
        </p:txBody>
      </p:sp>
    </p:spTree>
    <p:extLst>
      <p:ext uri="{BB962C8B-B14F-4D97-AF65-F5344CB8AC3E}">
        <p14:creationId xmlns:p14="http://schemas.microsoft.com/office/powerpoint/2010/main" val="1060816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13</a:t>
            </a:fld>
            <a:endParaRPr lang="en-US" dirty="0">
              <a:solidFill>
                <a:srgbClr val="6E6F73"/>
              </a:solidFill>
            </a:endParaRPr>
          </a:p>
        </p:txBody>
      </p:sp>
    </p:spTree>
    <p:extLst>
      <p:ext uri="{BB962C8B-B14F-4D97-AF65-F5344CB8AC3E}">
        <p14:creationId xmlns:p14="http://schemas.microsoft.com/office/powerpoint/2010/main" val="224130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14</a:t>
            </a:fld>
            <a:endParaRPr lang="en-US" dirty="0">
              <a:solidFill>
                <a:srgbClr val="6E6F73"/>
              </a:solidFill>
            </a:endParaRPr>
          </a:p>
        </p:txBody>
      </p:sp>
    </p:spTree>
    <p:extLst>
      <p:ext uri="{BB962C8B-B14F-4D97-AF65-F5344CB8AC3E}">
        <p14:creationId xmlns:p14="http://schemas.microsoft.com/office/powerpoint/2010/main" val="282380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a:p>
            <a:r>
              <a:rPr lang="en-US"/>
              <a:t>For bathrooms: </a:t>
            </a:r>
            <a:endParaRPr lang="en-US" dirty="0"/>
          </a:p>
          <a:p>
            <a:r>
              <a:rPr lang="en-US" dirty="0">
                <a:hlinkClick r:id="rId5"/>
              </a:rPr>
              <a:t>https://www.acuho-i.org/Portals/0/doc/blogNEWS/FOH.COVIDChecklist.pdf</a:t>
            </a:r>
            <a:endParaRPr lang="en-US" dirty="0"/>
          </a:p>
          <a:p>
            <a:r>
              <a:rPr lang="en-US" dirty="0">
                <a:hlinkClick r:id="rId6"/>
              </a:rPr>
              <a:t>https://doh.sd.gov/documents/COVID19/COVID19_Hotel_Lodging_checklist.pdf</a:t>
            </a:r>
            <a:endParaRPr lang="en-US" dirty="0"/>
          </a:p>
          <a:p>
            <a:r>
              <a:rPr lang="en-US" dirty="0">
                <a:hlinkClick r:id="rId7"/>
              </a:rPr>
              <a:t>https://www1.nyc.gov/assets/doh/downloads/pdf/imm/guidance-for-homeless-shelters-covid19.pdf</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15</a:t>
            </a:fld>
            <a:endParaRPr lang="en-US" dirty="0">
              <a:solidFill>
                <a:srgbClr val="6E6F73"/>
              </a:solidFill>
            </a:endParaRPr>
          </a:p>
        </p:txBody>
      </p:sp>
    </p:spTree>
    <p:extLst>
      <p:ext uri="{BB962C8B-B14F-4D97-AF65-F5344CB8AC3E}">
        <p14:creationId xmlns:p14="http://schemas.microsoft.com/office/powerpoint/2010/main" val="275951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16</a:t>
            </a:fld>
            <a:endParaRPr lang="en-US" dirty="0">
              <a:solidFill>
                <a:srgbClr val="6E6F73"/>
              </a:solidFill>
            </a:endParaRPr>
          </a:p>
        </p:txBody>
      </p:sp>
    </p:spTree>
    <p:extLst>
      <p:ext uri="{BB962C8B-B14F-4D97-AF65-F5344CB8AC3E}">
        <p14:creationId xmlns:p14="http://schemas.microsoft.com/office/powerpoint/2010/main" val="302912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4473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4651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6</a:t>
            </a:fld>
            <a:endParaRPr lang="en-US" dirty="0">
              <a:solidFill>
                <a:srgbClr val="6E6F73"/>
              </a:solidFill>
            </a:endParaRPr>
          </a:p>
        </p:txBody>
      </p:sp>
    </p:spTree>
    <p:extLst>
      <p:ext uri="{BB962C8B-B14F-4D97-AF65-F5344CB8AC3E}">
        <p14:creationId xmlns:p14="http://schemas.microsoft.com/office/powerpoint/2010/main" val="114772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rPr>
              <a:t>Notes view: </a:t>
            </a:r>
            <a:fld id="{128CEAFE-FA94-43E5-B0FF-D47E1CCDD1B4}" type="slidenum">
              <a:rPr lang="en-US" smtClean="0">
                <a:solidFill>
                  <a:srgbClr val="6E6F73"/>
                </a:solidFill>
              </a:rPr>
              <a:pPr/>
              <a:t>7</a:t>
            </a:fld>
            <a:endParaRPr lang="en-US" dirty="0">
              <a:solidFill>
                <a:srgbClr val="6E6F73"/>
              </a:solidFill>
            </a:endParaRPr>
          </a:p>
        </p:txBody>
      </p:sp>
    </p:spTree>
    <p:extLst>
      <p:ext uri="{BB962C8B-B14F-4D97-AF65-F5344CB8AC3E}">
        <p14:creationId xmlns:p14="http://schemas.microsoft.com/office/powerpoint/2010/main" val="177196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solidFill>
                  <a:srgbClr val="6E6F73"/>
                </a:solidFill>
              </a:rPr>
              <a:t>Notes view: </a:t>
            </a:r>
            <a:fld id="{128CEAFE-FA94-43E5-B0FF-D47E1CCDD1B4}" type="slidenum">
              <a:rPr lang="en-US" smtClean="0">
                <a:solidFill>
                  <a:srgbClr val="6E6F73"/>
                </a:solidFill>
              </a:rPr>
              <a:pPr>
                <a:defRPr/>
              </a:pPr>
              <a:t>8</a:t>
            </a:fld>
            <a:endParaRPr lang="en-US" dirty="0">
              <a:solidFill>
                <a:srgbClr val="6E6F73"/>
              </a:solidFill>
            </a:endParaRPr>
          </a:p>
        </p:txBody>
      </p:sp>
    </p:spTree>
    <p:extLst>
      <p:ext uri="{BB962C8B-B14F-4D97-AF65-F5344CB8AC3E}">
        <p14:creationId xmlns:p14="http://schemas.microsoft.com/office/powerpoint/2010/main" val="16467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9771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59397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11</a:t>
            </a:fld>
            <a:endParaRPr lang="en-US" dirty="0">
              <a:solidFill>
                <a:srgbClr val="6E6F73"/>
              </a:solidFill>
            </a:endParaRPr>
          </a:p>
        </p:txBody>
      </p:sp>
    </p:spTree>
    <p:extLst>
      <p:ext uri="{BB962C8B-B14F-4D97-AF65-F5344CB8AC3E}">
        <p14:creationId xmlns:p14="http://schemas.microsoft.com/office/powerpoint/2010/main" val="742096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image" Target="../media/image11.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jp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42.xml"/><Relationship Id="rId9" Type="http://schemas.openxmlformats.org/officeDocument/2006/relationships/image" Target="../media/image1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1.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image" Target="../media/image1.emf"/><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tags" Target="../tags/tag38.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oleObject" Target="../embeddings/oleObject1.bin"/><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3"/>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9-000.pdf" TargetMode="Externa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7.emf"/><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oleObject" Target="../embeddings/oleObject17.bin"/><Relationship Id="rId5" Type="http://schemas.openxmlformats.org/officeDocument/2006/relationships/notesSlide" Target="../notesSlides/notesSlide1.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8.emf"/><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8.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8.emf"/><Relationship Id="rId5" Type="http://schemas.openxmlformats.org/officeDocument/2006/relationships/oleObject" Target="../embeddings/oleObject1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9.emf"/><Relationship Id="rId5" Type="http://schemas.openxmlformats.org/officeDocument/2006/relationships/oleObject" Target="../embeddings/oleObject20.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doh.wa.gov/Portals/1/Documents/1600/coronavirus/COVIDexposed.pdf" TargetMode="Externa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6.xml"/><Relationship Id="rId9" Type="http://schemas.openxmlformats.org/officeDocument/2006/relationships/hyperlink" Target="https://www.lni.wa.gov/forms-publications/F414-168-000.pdf" TargetMode="External"/></Relationships>
</file>

<file path=ppt/slides/slide1.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3A2A0-28C6-4E03-8ADB-350E89029D3D}"/>
              </a:ext>
            </a:extLst>
          </p:cNvPr>
          <p:cNvSpPr>
            <a:spLocks noGrp="1"/>
          </p:cNvSpPr>
          <p:nvPr>
            <p:ph type="body" sz="quarter" idx="12"/>
          </p:nvPr>
        </p:nvSpPr>
        <p:spPr>
          <a:xfrm>
            <a:off x="7179764" y="4626521"/>
            <a:ext cx="3884004" cy="327148"/>
          </a:xfrm>
        </p:spPr>
        <p:txBody>
          <a:bodyPr/>
          <a:lstStyle/>
          <a:p>
            <a:r>
              <a:rPr lang="en-US" cap="none" dirty="0">
                <a:solidFill>
                  <a:schemeClr val="bg1"/>
                </a:solidFill>
              </a:rPr>
              <a:t>Convened by: </a:t>
            </a:r>
          </a:p>
          <a:p>
            <a:pPr lvl="1" algn="l"/>
            <a:r>
              <a:rPr lang="en-US" cap="none" dirty="0">
                <a:solidFill>
                  <a:schemeClr val="bg1"/>
                </a:solidFill>
              </a:rPr>
              <a:t>The State Board for Community and Technical Colleges</a:t>
            </a:r>
          </a:p>
          <a:p>
            <a:pPr lvl="1" algn="l"/>
            <a:r>
              <a:rPr lang="en-US" cap="none" dirty="0">
                <a:solidFill>
                  <a:schemeClr val="bg1"/>
                </a:solidFill>
              </a:rPr>
              <a:t>The Council of Presidents</a:t>
            </a:r>
          </a:p>
          <a:p>
            <a:pPr lvl="1" algn="l"/>
            <a:r>
              <a:rPr lang="en-US" cap="none" dirty="0">
                <a:solidFill>
                  <a:schemeClr val="bg1"/>
                </a:solidFill>
              </a:rPr>
              <a:t>The Independent Colleges of [CLIENT]</a:t>
            </a:r>
          </a:p>
        </p:txBody>
      </p:sp>
      <p:sp>
        <p:nvSpPr>
          <p:cNvPr id="4" name="Subtitle 3">
            <a:extLst>
              <a:ext uri="{FF2B5EF4-FFF2-40B4-BE49-F238E27FC236}">
                <a16:creationId xmlns:a16="http://schemas.microsoft.com/office/drawing/2014/main" id="{A67F6ECF-6035-4E2A-AC60-B83C803ACD75}"/>
              </a:ext>
            </a:extLst>
          </p:cNvPr>
          <p:cNvSpPr>
            <a:spLocks noGrp="1"/>
          </p:cNvSpPr>
          <p:nvPr>
            <p:ph type="subTitle" idx="1"/>
          </p:nvPr>
        </p:nvSpPr>
        <p:spPr>
          <a:xfrm>
            <a:off x="1686272" y="3429000"/>
            <a:ext cx="6868800" cy="436195"/>
          </a:xfrm>
        </p:spPr>
        <p:txBody>
          <a:bodyPr/>
          <a:lstStyle/>
          <a:p>
            <a:r>
              <a:rPr lang="en-US" dirty="0"/>
              <a:t>Higher Education Re-Opening Workgroup</a:t>
            </a:r>
          </a:p>
        </p:txBody>
      </p:sp>
      <p:sp>
        <p:nvSpPr>
          <p:cNvPr id="5" name="Title 4">
            <a:extLst>
              <a:ext uri="{FF2B5EF4-FFF2-40B4-BE49-F238E27FC236}">
                <a16:creationId xmlns:a16="http://schemas.microsoft.com/office/drawing/2014/main" id="{E23DBC65-750B-4118-8F67-02E92516C015}"/>
              </a:ext>
            </a:extLst>
          </p:cNvPr>
          <p:cNvSpPr>
            <a:spLocks noGrp="1"/>
          </p:cNvSpPr>
          <p:nvPr>
            <p:ph type="ctrTitle"/>
          </p:nvPr>
        </p:nvSpPr>
        <p:spPr/>
        <p:txBody>
          <a:bodyPr/>
          <a:lstStyle/>
          <a:p>
            <a:r>
              <a:rPr lang="en-US" dirty="0"/>
              <a:t>Campus</a:t>
            </a:r>
            <a:br>
              <a:rPr lang="en-US" dirty="0"/>
            </a:br>
            <a:r>
              <a:rPr lang="en-US" dirty="0"/>
              <a:t>Reopening </a:t>
            </a:r>
            <a:br>
              <a:rPr lang="en-US" dirty="0"/>
            </a:br>
            <a:r>
              <a:rPr lang="en-US" dirty="0"/>
              <a:t>Guide</a:t>
            </a:r>
          </a:p>
        </p:txBody>
      </p:sp>
      <p:pic>
        <p:nvPicPr>
          <p:cNvPr id="10" name="Picture 9">
            <a:extLst>
              <a:ext uri="{FF2B5EF4-FFF2-40B4-BE49-F238E27FC236}">
                <a16:creationId xmlns:a16="http://schemas.microsoft.com/office/drawing/2014/main" id="{6236FA5B-E5BB-4434-9C56-A87463423390}"/>
              </a:ext>
            </a:extLst>
          </p:cNvPr>
          <p:cNvPicPr>
            <a:picLocks noChangeAspect="1"/>
          </p:cNvPicPr>
          <p:nvPr/>
        </p:nvPicPr>
        <p:blipFill rotWithShape="1">
          <a:blip r:embed="rId2"/>
          <a:srcRect l="4850" t="-2308" r="5847" b="10077"/>
          <a:stretch/>
        </p:blipFill>
        <p:spPr>
          <a:xfrm>
            <a:off x="8468940" y="5398041"/>
            <a:ext cx="1983102" cy="1228878"/>
          </a:xfrm>
          <a:prstGeom prst="rect">
            <a:avLst/>
          </a:prstGeom>
        </p:spPr>
      </p:pic>
      <p:pic>
        <p:nvPicPr>
          <p:cNvPr id="11" name="Picture 10" descr="A close up of a sign&#10;&#10;Description automatically generated">
            <a:extLst>
              <a:ext uri="{FF2B5EF4-FFF2-40B4-BE49-F238E27FC236}">
                <a16:creationId xmlns:a16="http://schemas.microsoft.com/office/drawing/2014/main" id="{EE325A5C-1B45-4630-995A-A2900FD16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38" y="5614569"/>
            <a:ext cx="3055534" cy="1093037"/>
          </a:xfrm>
          <a:prstGeom prst="rect">
            <a:avLst/>
          </a:prstGeom>
        </p:spPr>
      </p:pic>
      <p:pic>
        <p:nvPicPr>
          <p:cNvPr id="12" name="Picture 11" descr="A picture containing food&#10;&#10;Description automatically generated">
            <a:extLst>
              <a:ext uri="{FF2B5EF4-FFF2-40B4-BE49-F238E27FC236}">
                <a16:creationId xmlns:a16="http://schemas.microsoft.com/office/drawing/2014/main" id="{C05B0711-F6EC-43F5-B80D-1260A4718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447" y="5874266"/>
            <a:ext cx="1684317" cy="573644"/>
          </a:xfrm>
          <a:prstGeom prst="rect">
            <a:avLst/>
          </a:prstGeom>
        </p:spPr>
      </p:pic>
    </p:spTree>
    <p:extLst>
      <p:ext uri="{BB962C8B-B14F-4D97-AF65-F5344CB8AC3E}">
        <p14:creationId xmlns:p14="http://schemas.microsoft.com/office/powerpoint/2010/main" val="382099799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0.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714163" cy="526298"/>
          </a:xfrm>
        </p:spPr>
        <p:txBody>
          <a:bodyPr/>
          <a:lstStyle/>
          <a:p>
            <a:r>
              <a:rPr lang="en-US" dirty="0">
                <a:solidFill>
                  <a:srgbClr val="6E6F73"/>
                </a:solidFill>
              </a:rPr>
              <a:t>Additional considerations: </a:t>
            </a:r>
            <a:r>
              <a:rPr lang="en-US" b="1" dirty="0">
                <a:solidFill>
                  <a:srgbClr val="6E6F73"/>
                </a:solidFill>
              </a:rPr>
              <a:t>Campus safety</a:t>
            </a:r>
            <a:br>
              <a:rPr lang="en-US" sz="2800"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555176"/>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ee4pContent2">
            <a:extLst>
              <a:ext uri="{FF2B5EF4-FFF2-40B4-BE49-F238E27FC236}">
                <a16:creationId xmlns:a16="http://schemas.microsoft.com/office/drawing/2014/main" id="{AB166F45-6BC6-478B-8F1C-77814285FD65}"/>
              </a:ext>
            </a:extLst>
          </p:cNvPr>
          <p:cNvSpPr txBox="1"/>
          <p:nvPr/>
        </p:nvSpPr>
        <p:spPr>
          <a:xfrm>
            <a:off x="3641732" y="1187870"/>
            <a:ext cx="4016368" cy="569386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Encouraging proper hygiene &amp; health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Encourage students/personnel to do regular temperature checks at home before coming to work</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Avoid non-essential person-to-person contact (e.g., handshakes)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Health screenings and testing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Routine temperature checks &amp; screens on-premise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Work with Institutions within the same county to coordinate testing efforts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tracking and tracing</a:t>
            </a:r>
          </a:p>
          <a:p>
            <a:pPr marL="243000" lvl="1" indent="-162000" defTabSz="685800">
              <a:buClr>
                <a:srgbClr val="575757"/>
              </a:buClr>
              <a:buSzPct val="100000"/>
              <a:buFont typeface="Arial" panose="020B0604020202020204" pitchFamily="34" charset="0"/>
              <a:buChar char="•"/>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Notify and isolate all students/personnel in contact with an individual that develops symptoms while maintaining </a:t>
            </a:r>
            <a:r>
              <a:rPr lang="en-US" sz="1000" dirty="0"/>
              <a:t>confidentiality of those who are sick</a:t>
            </a:r>
            <a:endPar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Disinfect areas where students/personnel who was sick touched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Have the ability to log visitors that come on-campus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Sanitation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hand sanitizer at entrances/exits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Encourage personnel to wash hands regularly (after bathroom breaks, after eating, etc.)</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disinfectant wipes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Ensure frequent cleaning of high touch or shared equipment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Sanitize/quarantine deliveries/packages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Perform regular deep cleaning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soap and running water, when running water not available provide portable washing stations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Limiting shared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shared desks/workspaces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Reduce use of shared office supplies/resources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shared food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cafeteria capacity and services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public kitchens/vending</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6" name="ee4pContent2">
            <a:extLst>
              <a:ext uri="{FF2B5EF4-FFF2-40B4-BE49-F238E27FC236}">
                <a16:creationId xmlns:a16="http://schemas.microsoft.com/office/drawing/2014/main" id="{EB5D74A5-F743-452E-936A-5BD8C097D415}"/>
              </a:ext>
            </a:extLst>
          </p:cNvPr>
          <p:cNvSpPr txBox="1"/>
          <p:nvPr/>
        </p:nvSpPr>
        <p:spPr>
          <a:xfrm>
            <a:off x="7778184" y="1187870"/>
            <a:ext cx="3804216" cy="585544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Methods to enact distancing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Implement reduced maximum capacity limits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arrivals into campus spaces to avoid congestion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ingress/egress points in campus buildings/facilities while maintaining fire 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entry into buildings/facilities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One-way facility aisles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Use distance markings at places of congregation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Enact plexiglass protection between workstations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meetings even when on campus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Re-organize floor layouts to permit physical distancing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usage of common areas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Avoid sitting face-to-face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isolated work cells/teams for on-campus personnel where possible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Identify choke point and high risk areas where personnel typically congregate where distancing will need more control/monitoring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To the extent practical, allow only one group/class at a time at the same location/lab/classroom. </a:t>
            </a:r>
          </a:p>
          <a:p>
            <a:pPr marL="128588" marR="0" lvl="0" indent="-128588" algn="l" defTabSz="685800" rtl="0" eaLnBrk="1" fontAlgn="auto" latinLnBrk="0" hangingPunct="1">
              <a:lnSpc>
                <a:spcPct val="100000"/>
              </a:lnSpc>
              <a:spcBef>
                <a:spcPts val="0"/>
              </a:spcBef>
              <a:spcAft>
                <a:spcPts val="0"/>
              </a:spcAft>
              <a:buClrTx/>
              <a:buSzPct val="100000"/>
              <a:buFont typeface="Wingdings" panose="05000000000000000000" pitchFamily="2" charset="2"/>
              <a:buChar char="q"/>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Ensuring governance &amp; accountable roles over plan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Appoint team/lead to manage ongoing Safe Back-to-School Plan and monitor ongoing health of personnel at on-campus locations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Designate a hygiene leader for facility who is responsible for protocol audits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Regular reporting of student and personnel sentiment and tracking of public health trends</a:t>
            </a: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training to meet health guidelines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Host pre-return training and track attendance/completion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lang="en-US" sz="1000" dirty="0"/>
              <a:t>Educate students/personnel in the language they understand best about coronavirus and how to prevent transmission and the institution's COVID-19 policies.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br>
              <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rPr>
            </a:b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p:txBody>
      </p:sp>
      <p:sp>
        <p:nvSpPr>
          <p:cNvPr id="11" name="Title 2">
            <a:extLst>
              <a:ext uri="{FF2B5EF4-FFF2-40B4-BE49-F238E27FC236}">
                <a16:creationId xmlns:a16="http://schemas.microsoft.com/office/drawing/2014/main" id="{31595CE8-C5A8-449E-B495-C0F1079ED1E4}"/>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4" name="Rectangle 13">
            <a:extLst>
              <a:ext uri="{FF2B5EF4-FFF2-40B4-BE49-F238E27FC236}">
                <a16:creationId xmlns:a16="http://schemas.microsoft.com/office/drawing/2014/main" id="{82CA9018-B012-41C0-9C86-66F7B6FA13DC}"/>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18" name="Freeform 10">
            <a:extLst>
              <a:ext uri="{FF2B5EF4-FFF2-40B4-BE49-F238E27FC236}">
                <a16:creationId xmlns:a16="http://schemas.microsoft.com/office/drawing/2014/main" id="{2723EA80-6B3A-48DB-BBB2-A8DA95258BA0}"/>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NavigationTriangle">
            <a:extLst>
              <a:ext uri="{FF2B5EF4-FFF2-40B4-BE49-F238E27FC236}">
                <a16:creationId xmlns:a16="http://schemas.microsoft.com/office/drawing/2014/main" id="{859D8817-E9A6-48DC-9386-D71FCCCD44BF}"/>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20" name="Group 19">
            <a:extLst>
              <a:ext uri="{FF2B5EF4-FFF2-40B4-BE49-F238E27FC236}">
                <a16:creationId xmlns:a16="http://schemas.microsoft.com/office/drawing/2014/main" id="{BD50C574-5786-419B-89E9-4C4FC7FC9CE9}"/>
              </a:ext>
            </a:extLst>
          </p:cNvPr>
          <p:cNvGrpSpPr>
            <a:grpSpLocks noChangeAspect="1"/>
          </p:cNvGrpSpPr>
          <p:nvPr/>
        </p:nvGrpSpPr>
        <p:grpSpPr>
          <a:xfrm>
            <a:off x="11597865" y="3926"/>
            <a:ext cx="618874" cy="618874"/>
            <a:chOff x="5294313" y="2627313"/>
            <a:chExt cx="1603375" cy="1603375"/>
          </a:xfrm>
        </p:grpSpPr>
        <p:sp>
          <p:nvSpPr>
            <p:cNvPr id="21" name="AutoShape 3">
              <a:extLst>
                <a:ext uri="{FF2B5EF4-FFF2-40B4-BE49-F238E27FC236}">
                  <a16:creationId xmlns:a16="http://schemas.microsoft.com/office/drawing/2014/main" id="{8CC1D5E9-B6E7-4EB4-98AC-FD4C6FE1112A}"/>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22" name="Freeform 7">
              <a:extLst>
                <a:ext uri="{FF2B5EF4-FFF2-40B4-BE49-F238E27FC236}">
                  <a16:creationId xmlns:a16="http://schemas.microsoft.com/office/drawing/2014/main" id="{1BE91526-E9B7-460E-9B3C-99C9FE9A5F51}"/>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Tree>
    <p:extLst>
      <p:ext uri="{BB962C8B-B14F-4D97-AF65-F5344CB8AC3E}">
        <p14:creationId xmlns:p14="http://schemas.microsoft.com/office/powerpoint/2010/main" val="273771986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1.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567539" cy="526298"/>
          </a:xfrm>
        </p:spPr>
        <p:txBody>
          <a:bodyPr/>
          <a:lstStyle/>
          <a:p>
            <a:r>
              <a:rPr lang="en-US" dirty="0">
                <a:solidFill>
                  <a:srgbClr val="6E6F73"/>
                </a:solidFill>
              </a:rPr>
              <a:t>Additional considerations: </a:t>
            </a:r>
            <a:r>
              <a:rPr lang="en-US" b="1" dirty="0">
                <a:solidFill>
                  <a:srgbClr val="6E6F73"/>
                </a:solidFill>
              </a:rPr>
              <a:t>Campus support</a:t>
            </a:r>
            <a:br>
              <a:rPr lang="en-US" sz="2800" b="1"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993381"/>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ee4pContent2">
            <a:extLst>
              <a:ext uri="{FF2B5EF4-FFF2-40B4-BE49-F238E27FC236}">
                <a16:creationId xmlns:a16="http://schemas.microsoft.com/office/drawing/2014/main" id="{4F326845-E0D3-4002-9836-50A62AF3962D}"/>
              </a:ext>
            </a:extLst>
          </p:cNvPr>
          <p:cNvSpPr txBox="1"/>
          <p:nvPr/>
        </p:nvSpPr>
        <p:spPr>
          <a:xfrm>
            <a:off x="3790031" y="1188720"/>
            <a:ext cx="3852336" cy="5386090"/>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communication to workforce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content for vulnerable students/personnel to help navigate back-to-school (e.g. aggregate helpful materials, explain evolving gov't benefits) </a:t>
            </a:r>
          </a:p>
          <a:p>
            <a:pPr marL="81000" marR="0" lvl="1" indent="0" algn="l" defTabSz="685800" rtl="0" eaLnBrk="1" fontAlgn="auto" latinLnBrk="0" hangingPunct="1">
              <a:lnSpc>
                <a:spcPct val="100000"/>
              </a:lnSpc>
              <a:spcBef>
                <a:spcPts val="0"/>
              </a:spcBef>
              <a:spcAft>
                <a:spcPts val="0"/>
              </a:spcAft>
              <a:buClr>
                <a:srgbClr val="29BA74">
                  <a:lumMod val="100000"/>
                </a:srgbClr>
              </a:buClr>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Enacting modified working models for personnel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Job shares that allow for reduced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Offer partial workforce or alternate day of week operating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Different in-office working hours (e.g. two shifts: 6:30a-12:30p and 1p-7p with time between shifts)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Expanded / extended work from home &amp; leave policies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one-time home office supply voucher</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Tiered PTO</a:t>
            </a:r>
            <a:r>
              <a:rPr kumimoji="0" lang="en-US" sz="1000" b="0" i="1"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 </a:t>
            </a: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(e.g. FTEs get additional 80 hours; PTE get additional 40 hours; all paid out at year end if not used)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workforce relief/aid fund and adopt policy on how funds will be distributed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policies to encourage students/personnel to stay home when feeling sick or came into contact with positive case</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Decreasing commute risks &amp; pressure on public transport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Promote and enable individual commutes (e.g., subsidized biking/parking)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Institution-sponsored buses/transit options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Alternative hours to limit transportation during high public traffic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Wingdings" panose="05000000000000000000" pitchFamily="2" charset="2"/>
              <a:buChar char="q"/>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Providing additional training and resources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guidance on virtual and in-person teams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career planning and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Train staff to support new back-to-school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Arial" charset="0"/>
                <a:sym typeface="Trebuchet MS" panose="020B0603020202020204" pitchFamily="34" charset="0"/>
              </a:rPr>
              <a:t>Post, in areas visible, required hygienic practices </a:t>
            </a: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p:txBody>
      </p:sp>
      <p:sp>
        <p:nvSpPr>
          <p:cNvPr id="11" name="ee4pContent2">
            <a:extLst>
              <a:ext uri="{FF2B5EF4-FFF2-40B4-BE49-F238E27FC236}">
                <a16:creationId xmlns:a16="http://schemas.microsoft.com/office/drawing/2014/main" id="{75238423-3322-406B-A105-2AED9BCA690F}"/>
              </a:ext>
            </a:extLst>
          </p:cNvPr>
          <p:cNvSpPr txBox="1"/>
          <p:nvPr/>
        </p:nvSpPr>
        <p:spPr>
          <a:xfrm>
            <a:off x="7824566" y="1188720"/>
            <a:ext cx="3749040" cy="4616648"/>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access to education and childcare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On-site day care or study rooms for limited number of children per day</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Voucher for online education tools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Access to apps to match caregivers with need (including recently displaced workers)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Priority for childcare for workers and students not able to WFH</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Building morale and virtual culture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virtual HR office hours and/or HR hotline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companywide meetings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networks for workers to connect/share remote working best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Sponsor well-being challenges geared to staying physically and mentally healthy</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Supporting mental health needs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free counseling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telemedicine consultations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Benefit extensions for household members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meditation/mindfulness content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Digital support groups to decrease isolation and share ideas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Virtual play dates for families with children of similar 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Expand virtual health and counseling and continue to provide virtual options after reopening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lang="en-US" sz="1000" dirty="0">
              <a:solidFill>
                <a:srgbClr val="575757"/>
              </a:solidFill>
              <a:cs typeface="Arial" charset="0"/>
            </a:endParaRPr>
          </a:p>
          <a:p>
            <a:pPr lvl="0" defTabSz="685800">
              <a:buSzPct val="100000"/>
              <a:buNone/>
              <a:defRPr/>
            </a:pPr>
            <a:r>
              <a:rPr lang="en-US" sz="1000" b="1" dirty="0">
                <a:solidFill>
                  <a:srgbClr val="3EAD92"/>
                </a:solidFill>
              </a:rPr>
              <a:t>Ensuring equitable outcomes</a:t>
            </a:r>
          </a:p>
          <a:p>
            <a:pPr marL="243000" lvl="1" indent="-162000" defTabSz="685800">
              <a:buClr>
                <a:srgbClr val="575757"/>
              </a:buClr>
              <a:buSzPct val="100000"/>
              <a:buFont typeface="Arial" panose="020B0604020202020204" pitchFamily="34" charset="0"/>
              <a:buChar char="•"/>
              <a:defRPr/>
            </a:pPr>
            <a:r>
              <a:rPr lang="en-US" sz="1000" dirty="0">
                <a:solidFill>
                  <a:srgbClr val="575757">
                    <a:lumMod val="100000"/>
                  </a:srgbClr>
                </a:solidFill>
              </a:rPr>
              <a:t>Consider and mitigate any disproportionate impacts on a given population (e.g., </a:t>
            </a:r>
            <a:r>
              <a:rPr lang="en-US" sz="1000" dirty="0">
                <a:solidFill>
                  <a:srgbClr val="575757"/>
                </a:solidFill>
              </a:rPr>
              <a:t>due to instructional decisions)</a:t>
            </a:r>
            <a:endParaRPr lang="en-US" sz="1000" dirty="0">
              <a:solidFill>
                <a:srgbClr val="575757">
                  <a:lumMod val="100000"/>
                </a:srgbClr>
              </a:solidFill>
            </a:endParaRPr>
          </a:p>
        </p:txBody>
      </p:sp>
      <p:sp>
        <p:nvSpPr>
          <p:cNvPr id="14" name="Title 2">
            <a:extLst>
              <a:ext uri="{FF2B5EF4-FFF2-40B4-BE49-F238E27FC236}">
                <a16:creationId xmlns:a16="http://schemas.microsoft.com/office/drawing/2014/main" id="{5180B747-F9F1-47DB-BB08-DDFB3CD317C2}"/>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5" name="NavigationTriangle">
            <a:extLst>
              <a:ext uri="{FF2B5EF4-FFF2-40B4-BE49-F238E27FC236}">
                <a16:creationId xmlns:a16="http://schemas.microsoft.com/office/drawing/2014/main" id="{A903191B-72AE-4722-838F-871BE9886217}"/>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16" name="Group 15">
            <a:extLst>
              <a:ext uri="{FF2B5EF4-FFF2-40B4-BE49-F238E27FC236}">
                <a16:creationId xmlns:a16="http://schemas.microsoft.com/office/drawing/2014/main" id="{549CAD08-FDF3-45E3-8C82-CFC3B6590441}"/>
              </a:ext>
            </a:extLst>
          </p:cNvPr>
          <p:cNvGrpSpPr>
            <a:grpSpLocks noChangeAspect="1"/>
          </p:cNvGrpSpPr>
          <p:nvPr/>
        </p:nvGrpSpPr>
        <p:grpSpPr>
          <a:xfrm>
            <a:off x="11597865" y="3926"/>
            <a:ext cx="618874" cy="618874"/>
            <a:chOff x="5294313" y="2627313"/>
            <a:chExt cx="1603375" cy="1603375"/>
          </a:xfrm>
        </p:grpSpPr>
        <p:sp>
          <p:nvSpPr>
            <p:cNvPr id="18" name="AutoShape 3">
              <a:extLst>
                <a:ext uri="{FF2B5EF4-FFF2-40B4-BE49-F238E27FC236}">
                  <a16:creationId xmlns:a16="http://schemas.microsoft.com/office/drawing/2014/main" id="{B58CB77B-1020-4D25-8505-28A42B6C7DAD}"/>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Freeform 7">
              <a:extLst>
                <a:ext uri="{FF2B5EF4-FFF2-40B4-BE49-F238E27FC236}">
                  <a16:creationId xmlns:a16="http://schemas.microsoft.com/office/drawing/2014/main" id="{03FCE48B-1C09-480F-8D5A-DE48604C63FA}"/>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
        <p:nvSpPr>
          <p:cNvPr id="22" name="Rectangle 21">
            <a:extLst>
              <a:ext uri="{FF2B5EF4-FFF2-40B4-BE49-F238E27FC236}">
                <a16:creationId xmlns:a16="http://schemas.microsoft.com/office/drawing/2014/main" id="{1D4C179F-11A1-44B0-8550-03D6029F9475}"/>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25" name="Freeform 10">
            <a:extLst>
              <a:ext uri="{FF2B5EF4-FFF2-40B4-BE49-F238E27FC236}">
                <a16:creationId xmlns:a16="http://schemas.microsoft.com/office/drawing/2014/main" id="{3F8B0EA6-AC56-4F42-A25A-7F1850D0AE8A}"/>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Tree>
    <p:extLst>
      <p:ext uri="{BB962C8B-B14F-4D97-AF65-F5344CB8AC3E}">
        <p14:creationId xmlns:p14="http://schemas.microsoft.com/office/powerpoint/2010/main" val="24151073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2.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food services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53172"/>
            <a:ext cx="8375369" cy="162352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thorough and detailed cleaning of entire facility, with focus on high-contact areas that would be touched by both students/personnel</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If relevant, consider single-use menus only; follow WA State phased reopening guidance for menus </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Make hand sanitizer readily available to </a:t>
            </a:r>
            <a:r>
              <a:rPr lang="en-US" sz="1050" dirty="0">
                <a:solidFill>
                  <a:srgbClr val="575757">
                    <a:lumMod val="100000"/>
                  </a:srgbClr>
                </a:solidFill>
              </a:rPr>
              <a:t>workers and </a:t>
            </a:r>
            <a:r>
              <a:rPr sz="1050" dirty="0">
                <a:solidFill>
                  <a:srgbClr val="575757">
                    <a:lumMod val="100000"/>
                  </a:srgbClr>
                </a:solidFill>
              </a:rPr>
              <a:t>visitors at counters, tables and stations and consider touchless solutions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routine sanitization of high-touch surfaces and shared resources (e.g., door handles, points of sales)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Use </a:t>
            </a:r>
            <a:r>
              <a:rPr sz="1050" dirty="0">
                <a:solidFill>
                  <a:srgbClr val="575757">
                    <a:lumMod val="100000"/>
                  </a:srgbClr>
                </a:solidFill>
                <a:hlinkClick r:id="rId7"/>
              </a:rPr>
              <a:t>EPA-registered disinfectant products </a:t>
            </a:r>
            <a:r>
              <a:rPr sz="1050" dirty="0">
                <a:solidFill>
                  <a:srgbClr val="575757">
                    <a:lumMod val="100000"/>
                  </a:srgbClr>
                </a:solidFill>
              </a:rPr>
              <a:t>and avoid all food contact surfaces when using disinfectants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reducing facility hours for extra deep cleaning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When dining reopens, sanitize tabletops, booths, etc. between </a:t>
            </a:r>
            <a:r>
              <a:rPr sz="1050" dirty="0" err="1">
                <a:solidFill>
                  <a:srgbClr val="575757">
                    <a:lumMod val="100000"/>
                  </a:srgbClr>
                </a:solidFill>
              </a:rPr>
              <a:t>seatings</a:t>
            </a:r>
            <a:endParaRPr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 and sanitize restrooms regularly based on frequency of use once dining reopens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6"/>
            <a:ext cx="0" cy="4772257"/>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372596"/>
            <a:ext cx="2296074" cy="1014174"/>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38771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6" y="4010600"/>
            <a:ext cx="8515688" cy="211596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Maintain physical distancing of 6 feet for extended periods of &gt;1</a:t>
            </a:r>
            <a:r>
              <a:rPr lang="en-US" sz="1050" dirty="0">
                <a:solidFill>
                  <a:srgbClr val="575757">
                    <a:lumMod val="100000"/>
                  </a:srgbClr>
                </a:solidFill>
              </a:rPr>
              <a:t>5</a:t>
            </a:r>
            <a:r>
              <a:rPr sz="1050" dirty="0">
                <a:solidFill>
                  <a:srgbClr val="575757">
                    <a:lumMod val="100000"/>
                  </a:srgbClr>
                </a:solidFill>
              </a:rPr>
              <a:t> minutes (e.g., students waiting in-line to enter facility, customers waiting for takeaway); PPE </a:t>
            </a:r>
            <a:r>
              <a:rPr lang="en-US" sz="1050" dirty="0">
                <a:solidFill>
                  <a:srgbClr val="575757">
                    <a:lumMod val="100000"/>
                  </a:srgbClr>
                </a:solidFill>
              </a:rPr>
              <a:t>to</a:t>
            </a:r>
            <a:r>
              <a:rPr sz="1050" dirty="0">
                <a:solidFill>
                  <a:srgbClr val="575757">
                    <a:lumMod val="100000"/>
                  </a:srgbClr>
                </a:solidFill>
              </a:rPr>
              <a:t> be provided </a:t>
            </a:r>
            <a:r>
              <a:rPr lang="en-US" sz="1050" dirty="0">
                <a:solidFill>
                  <a:srgbClr val="575757">
                    <a:lumMod val="100000"/>
                  </a:srgbClr>
                </a:solidFill>
              </a:rPr>
              <a:t>for all workers </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Require dining staff to wear face coverings; follow WA State reopening guidelines and </a:t>
            </a:r>
            <a:r>
              <a:rPr lang="en-US" sz="1050" dirty="0">
                <a:solidFill>
                  <a:srgbClr val="575757"/>
                </a:solidFill>
                <a:hlinkClick r:id="rId8"/>
              </a:rPr>
              <a:t>WA Labor and Industries guidelines for masks </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Implement floor markings to promote physical distancing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Post signs to remind students/personnel of physical distancing, PPE requirements and to use hand sanitizer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Enforce capacity limits (e.g., enforced at point of entry with clickers); follow WA </a:t>
            </a:r>
            <a:r>
              <a:rPr lang="en-US" sz="1050" dirty="0">
                <a:solidFill>
                  <a:srgbClr val="575757">
                    <a:lumMod val="100000"/>
                  </a:srgbClr>
                </a:solidFill>
              </a:rPr>
              <a:t>S</a:t>
            </a:r>
            <a:r>
              <a:rPr sz="1050" dirty="0">
                <a:solidFill>
                  <a:srgbClr val="575757">
                    <a:lumMod val="100000"/>
                  </a:srgbClr>
                </a:solidFill>
              </a:rPr>
              <a:t>tate reopening guidelines for restaurants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an exit from the facility separate from the entrance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Where possible, workstations </a:t>
            </a:r>
            <a:r>
              <a:rPr lang="en-US" sz="1050" dirty="0">
                <a:solidFill>
                  <a:srgbClr val="575757">
                    <a:lumMod val="100000"/>
                  </a:srgbClr>
                </a:solidFill>
              </a:rPr>
              <a:t>to</a:t>
            </a:r>
            <a:r>
              <a:rPr sz="1050" dirty="0">
                <a:solidFill>
                  <a:srgbClr val="575757">
                    <a:lumMod val="100000"/>
                  </a:srgbClr>
                </a:solidFill>
              </a:rPr>
              <a:t> be staggered so employees can avoid standing direct next to one another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Limit the number of employees allowed simultaneously in any break rooms</a:t>
            </a:r>
          </a:p>
          <a:p>
            <a:pPr lvl="1" defTabSz="685800">
              <a:buClr>
                <a:srgbClr val="29BA74">
                  <a:lumMod val="100000"/>
                </a:srgbClr>
              </a:buClr>
              <a:buSzPct val="100000"/>
              <a:buFont typeface="Wingdings" panose="05000000000000000000" pitchFamily="2" charset="2"/>
              <a:buChar char="q"/>
            </a:pPr>
            <a:r>
              <a:rPr sz="1050" spc="-30" dirty="0">
                <a:solidFill>
                  <a:srgbClr val="575757">
                    <a:lumMod val="100000"/>
                  </a:srgbClr>
                </a:solidFill>
              </a:rPr>
              <a:t>Update floor plans for common dining areas, redesigning seating arrangements to </a:t>
            </a:r>
            <a:r>
              <a:rPr lang="en-US" sz="1050" dirty="0">
                <a:solidFill>
                  <a:srgbClr val="575757">
                    <a:lumMod val="100000"/>
                  </a:srgbClr>
                </a:solidFill>
              </a:rPr>
              <a:t>ensure to ensure physical distancing may be maintained  between tables while visitors are eating once dining reopens</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Limit amount of time each patron is allowed to remain in order to reduce exposure</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9552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95999"/>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71909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605283"/>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65630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
        <p:nvSpPr>
          <p:cNvPr id="54" name="ee4pFootnotes">
            <a:extLst>
              <a:ext uri="{FF2B5EF4-FFF2-40B4-BE49-F238E27FC236}">
                <a16:creationId xmlns:a16="http://schemas.microsoft.com/office/drawing/2014/main" id="{C8C83AE4-F21E-4B97-8DFF-4CDB95DB26BD}"/>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Tree>
    <p:extLst>
      <p:ext uri="{BB962C8B-B14F-4D97-AF65-F5344CB8AC3E}">
        <p14:creationId xmlns:p14="http://schemas.microsoft.com/office/powerpoint/2010/main" val="16226416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3.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157507089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488576"/>
            <a:ext cx="10933350" cy="332399"/>
          </a:xfrm>
        </p:spPr>
        <p:txBody>
          <a:bodyPr/>
          <a:lstStyle/>
          <a:p>
            <a:r>
              <a:rPr lang="en-US" dirty="0">
                <a:solidFill>
                  <a:srgbClr val="29BA74"/>
                </a:solidFill>
              </a:rPr>
              <a:t>Recommended protocols for </a:t>
            </a:r>
            <a:r>
              <a:rPr lang="en-US" b="1" dirty="0">
                <a:solidFill>
                  <a:srgbClr val="29BA74"/>
                </a:solidFill>
              </a:rPr>
              <a:t>food services</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285969"/>
            <a:ext cx="867422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COVID-19 symptoms to remain home until they are symptom-free for </a:t>
            </a:r>
            <a:r>
              <a:rPr lang="en-US" sz="900" dirty="0">
                <a:solidFill>
                  <a:srgbClr val="575757">
                    <a:lumMod val="100000"/>
                  </a:srgbClr>
                </a:solidFill>
              </a:rPr>
              <a:t>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employees to self-quarantine</a:t>
            </a:r>
            <a:r>
              <a:rPr lang="en-US" sz="900" dirty="0">
                <a:solidFill>
                  <a:srgbClr val="575757">
                    <a:lumMod val="100000"/>
                  </a:srgbClr>
                </a:solidFill>
              </a:rPr>
              <a:t> for 14-days 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and ask employees to follow 6 ft distancing guidelines; </a:t>
            </a:r>
            <a:r>
              <a:rPr lang="en-US" sz="900" dirty="0">
                <a:solidFill>
                  <a:srgbClr val="575757">
                    <a:lumMod val="100000"/>
                  </a:srgbClr>
                </a:solidFill>
              </a:rPr>
              <a:t>follow WA State reopening guidelines and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a:t>
            </a:r>
          </a:p>
          <a:p>
            <a:pPr marL="108000" lvl="1" indent="0" defTabSz="685800">
              <a:buClr>
                <a:srgbClr val="29BA74">
                  <a:lumMod val="100000"/>
                </a:srgbClr>
              </a:buClr>
              <a:buSzPct val="100000"/>
              <a:buNone/>
            </a:pPr>
            <a:endParaRPr sz="900" dirty="0">
              <a:solidFill>
                <a:srgbClr val="575757">
                  <a:lumMod val="100000"/>
                </a:srgbClr>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84638"/>
            <a:ext cx="0" cy="5157096"/>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ee4pContent3">
            <a:extLst>
              <a:ext uri="{FF2B5EF4-FFF2-40B4-BE49-F238E27FC236}">
                <a16:creationId xmlns:a16="http://schemas.microsoft.com/office/drawing/2014/main" id="{6D7308AB-DD71-445A-9006-8D979B0B1579}"/>
              </a:ext>
            </a:extLst>
          </p:cNvPr>
          <p:cNvSpPr txBox="1"/>
          <p:nvPr/>
        </p:nvSpPr>
        <p:spPr>
          <a:xfrm>
            <a:off x="3222495" y="2844779"/>
            <a:ext cx="8853924" cy="11079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workers that come on premise for purposes of supporting public health contact tracing by the WA </a:t>
            </a:r>
            <a:r>
              <a:rPr sz="900" dirty="0" err="1">
                <a:solidFill>
                  <a:srgbClr val="575757">
                    <a:lumMod val="100000"/>
                  </a:srgbClr>
                </a:solidFill>
              </a:rPr>
              <a:t>DOH</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workers resuming on</a:t>
            </a:r>
            <a:r>
              <a:rPr lang="en-US" sz="900" dirty="0">
                <a:solidFill>
                  <a:srgbClr val="575757">
                    <a:lumMod val="100000"/>
                  </a:srgbClr>
                </a:solidFill>
              </a:rPr>
              <a:t>-</a:t>
            </a:r>
            <a:r>
              <a:rPr sz="900" dirty="0">
                <a:solidFill>
                  <a:srgbClr val="575757">
                    <a:lumMod val="100000"/>
                  </a:srgbClr>
                </a:solidFill>
              </a:rPr>
              <a:t>premise work to confirm they have not experienced symptoms for 14 days </a:t>
            </a:r>
            <a:r>
              <a:rPr lang="en-US" sz="900" dirty="0">
                <a:solidFill>
                  <a:srgbClr val="575757">
                    <a:lumMod val="100000"/>
                  </a:srgbClr>
                </a:solidFill>
              </a:rPr>
              <a:t>from symptom onset or test positivity of the case </a:t>
            </a:r>
            <a:r>
              <a:rPr sz="900" dirty="0">
                <a:solidFill>
                  <a:srgbClr val="575757">
                    <a:lumMod val="100000"/>
                  </a:srgbClr>
                </a:solidFill>
              </a:rPr>
              <a:t>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Restrict cash payments; allow payments only by card or contactless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use of pre-rolled, disposable silverware if possible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workers and dining visitors,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30" dirty="0">
                <a:solidFill>
                  <a:srgbClr val="575757">
                    <a:lumMod val="100000"/>
                  </a:srgbClr>
                </a:solidFill>
              </a:rPr>
              <a:t>If offering delivery options, ensure coolers and transport containers are sanitized and encourage customers to use "no touch" deliveries</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
        <p:nvSpPr>
          <p:cNvPr id="35" name="Rounded Rectangle 34"/>
          <p:cNvSpPr/>
          <p:nvPr/>
        </p:nvSpPr>
        <p:spPr>
          <a:xfrm>
            <a:off x="3222494" y="85230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personal hygiene</a:t>
            </a:r>
          </a:p>
        </p:txBody>
      </p:sp>
      <p:sp>
        <p:nvSpPr>
          <p:cNvPr id="36" name="Freeform 35"/>
          <p:cNvSpPr/>
          <p:nvPr/>
        </p:nvSpPr>
        <p:spPr>
          <a:xfrm rot="16200000">
            <a:off x="3322016" y="75278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9824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86841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4043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234091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6400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69337"/>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403203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Customer expectations</a:t>
            </a:r>
          </a:p>
        </p:txBody>
      </p:sp>
      <p:sp>
        <p:nvSpPr>
          <p:cNvPr id="33" name="Freeform 32"/>
          <p:cNvSpPr/>
          <p:nvPr/>
        </p:nvSpPr>
        <p:spPr>
          <a:xfrm rot="16200000">
            <a:off x="3322016" y="393251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415560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404179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4070719"/>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19973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Student/personnel support</a:t>
            </a:r>
          </a:p>
        </p:txBody>
      </p:sp>
      <p:sp>
        <p:nvSpPr>
          <p:cNvPr id="57" name="Freeform 56"/>
          <p:cNvSpPr/>
          <p:nvPr/>
        </p:nvSpPr>
        <p:spPr>
          <a:xfrm rot="16200000">
            <a:off x="3322017" y="510021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259138"/>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257998"/>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5" y="4438568"/>
            <a:ext cx="8339501"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workers, volunteers and visitors on shared responsibilities (including proper hygiene and sanitization, physical distancing, PPE guidance and information for reporting concerns</a:t>
            </a:r>
            <a:r>
              <a:rPr lang="en-US" sz="900" dirty="0">
                <a:solidFill>
                  <a:srgbClr val="575757">
                    <a:lumMod val="100000"/>
                  </a:srgbClr>
                </a:solidFill>
              </a:rPr>
              <a:t>,)</a:t>
            </a:r>
          </a:p>
          <a:p>
            <a:pPr lvl="1" defTabSz="685800">
              <a:buClr>
                <a:srgbClr val="29BA74">
                  <a:lumMod val="100000"/>
                </a:srgbClr>
              </a:buClr>
              <a:buSzPct val="100000"/>
              <a:buFont typeface="Wingdings" panose="05000000000000000000" pitchFamily="2" charset="2"/>
              <a:buChar char="q"/>
            </a:pPr>
            <a:r>
              <a:rPr lang="en-US" sz="900" dirty="0"/>
              <a:t>Require or strongly encourage all patrons to wear cloth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visitor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students/personnel on food service protocols and what to expect in dining halls</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4" y="5606269"/>
            <a:ext cx="8674223"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a:t>
            </a:r>
            <a:r>
              <a:rPr lang="en-US" sz="900" dirty="0">
                <a:solidFill>
                  <a:srgbClr val="575757">
                    <a:lumMod val="100000"/>
                  </a:srgbClr>
                </a:solidFill>
              </a:rPr>
              <a:t>students/personnel </a:t>
            </a:r>
            <a:r>
              <a:rPr sz="900" dirty="0">
                <a:solidFill>
                  <a:srgbClr val="575757">
                    <a:lumMod val="100000"/>
                  </a:srgbClr>
                </a:solidFill>
              </a:rPr>
              <a:t>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student</a:t>
            </a:r>
            <a:r>
              <a:rPr lang="en-US" sz="900" dirty="0">
                <a:solidFill>
                  <a:srgbClr val="575757">
                    <a:lumMod val="100000"/>
                  </a:srgbClr>
                </a:solidFill>
              </a:rPr>
              <a:t>/employee </a:t>
            </a:r>
            <a:r>
              <a:rPr sz="900" dirty="0">
                <a:solidFill>
                  <a:srgbClr val="575757">
                    <a:lumMod val="100000"/>
                  </a:srgbClr>
                </a:solidFill>
              </a:rPr>
              <a:t>can follow on-campus student health specific guidelines before returning to work and while working</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186280"/>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98877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107" name="Group 106">
            <a:extLst>
              <a:ext uri="{FF2B5EF4-FFF2-40B4-BE49-F238E27FC236}">
                <a16:creationId xmlns:a16="http://schemas.microsoft.com/office/drawing/2014/main" id="{83B800AD-5D99-47CF-9FC5-40FD005983E5}"/>
              </a:ext>
            </a:extLst>
          </p:cNvPr>
          <p:cNvGrpSpPr>
            <a:grpSpLocks noChangeAspect="1"/>
          </p:cNvGrpSpPr>
          <p:nvPr/>
        </p:nvGrpSpPr>
        <p:grpSpPr>
          <a:xfrm>
            <a:off x="3302203" y="2456545"/>
            <a:ext cx="365422" cy="365760"/>
            <a:chOff x="5273799" y="2606040"/>
            <a:chExt cx="1644396" cy="1645920"/>
          </a:xfrm>
        </p:grpSpPr>
        <p:sp>
          <p:nvSpPr>
            <p:cNvPr id="108" name="AutoShape 13">
              <a:extLst>
                <a:ext uri="{FF2B5EF4-FFF2-40B4-BE49-F238E27FC236}">
                  <a16:creationId xmlns:a16="http://schemas.microsoft.com/office/drawing/2014/main" id="{A47E33AA-3A65-465A-AB18-A933F27DF805}"/>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09" name="Group 108">
              <a:extLst>
                <a:ext uri="{FF2B5EF4-FFF2-40B4-BE49-F238E27FC236}">
                  <a16:creationId xmlns:a16="http://schemas.microsoft.com/office/drawing/2014/main" id="{9C4AC00B-E890-4EBE-BEB5-6DE9AB5EF40D}"/>
                </a:ext>
              </a:extLst>
            </p:cNvPr>
            <p:cNvGrpSpPr/>
            <p:nvPr/>
          </p:nvGrpSpPr>
          <p:grpSpPr>
            <a:xfrm>
              <a:off x="5407149" y="2775204"/>
              <a:ext cx="1379220" cy="1306068"/>
              <a:chOff x="5407149" y="2775204"/>
              <a:chExt cx="1379220" cy="1306068"/>
            </a:xfrm>
          </p:grpSpPr>
          <p:sp>
            <p:nvSpPr>
              <p:cNvPr id="110" name="Freeform 15">
                <a:extLst>
                  <a:ext uri="{FF2B5EF4-FFF2-40B4-BE49-F238E27FC236}">
                    <a16:creationId xmlns:a16="http://schemas.microsoft.com/office/drawing/2014/main" id="{77D0EF63-679F-412A-BAC6-3DF1555AB884}"/>
                  </a:ext>
                </a:extLst>
              </p:cNvPr>
              <p:cNvSpPr>
                <a:spLocks noEditPoints="1"/>
              </p:cNvSpPr>
              <p:nvPr/>
            </p:nvSpPr>
            <p:spPr bwMode="auto">
              <a:xfrm>
                <a:off x="5602983" y="3357372"/>
                <a:ext cx="987552" cy="308229"/>
              </a:xfrm>
              <a:custGeom>
                <a:avLst/>
                <a:gdLst>
                  <a:gd name="T0" fmla="*/ 10 w 1384"/>
                  <a:gd name="T1" fmla="*/ 183 h 431"/>
                  <a:gd name="T2" fmla="*/ 0 w 1384"/>
                  <a:gd name="T3" fmla="*/ 10 h 431"/>
                  <a:gd name="T4" fmla="*/ 292 w 1384"/>
                  <a:gd name="T5" fmla="*/ 0 h 431"/>
                  <a:gd name="T6" fmla="*/ 302 w 1384"/>
                  <a:gd name="T7" fmla="*/ 173 h 431"/>
                  <a:gd name="T8" fmla="*/ 662 w 1384"/>
                  <a:gd name="T9" fmla="*/ 173 h 431"/>
                  <a:gd name="T10" fmla="*/ 652 w 1384"/>
                  <a:gd name="T11" fmla="*/ 0 h 431"/>
                  <a:gd name="T12" fmla="*/ 361 w 1384"/>
                  <a:gd name="T13" fmla="*/ 10 h 431"/>
                  <a:gd name="T14" fmla="*/ 371 w 1384"/>
                  <a:gd name="T15" fmla="*/ 183 h 431"/>
                  <a:gd name="T16" fmla="*/ 662 w 1384"/>
                  <a:gd name="T17" fmla="*/ 173 h 431"/>
                  <a:gd name="T18" fmla="*/ 1023 w 1384"/>
                  <a:gd name="T19" fmla="*/ 10 h 431"/>
                  <a:gd name="T20" fmla="*/ 732 w 1384"/>
                  <a:gd name="T21" fmla="*/ 0 h 431"/>
                  <a:gd name="T22" fmla="*/ 722 w 1384"/>
                  <a:gd name="T23" fmla="*/ 173 h 431"/>
                  <a:gd name="T24" fmla="*/ 1013 w 1384"/>
                  <a:gd name="T25" fmla="*/ 183 h 431"/>
                  <a:gd name="T26" fmla="*/ 1384 w 1384"/>
                  <a:gd name="T27" fmla="*/ 173 h 431"/>
                  <a:gd name="T28" fmla="*/ 1374 w 1384"/>
                  <a:gd name="T29" fmla="*/ 0 h 431"/>
                  <a:gd name="T30" fmla="*/ 1082 w 1384"/>
                  <a:gd name="T31" fmla="*/ 10 h 431"/>
                  <a:gd name="T32" fmla="*/ 1092 w 1384"/>
                  <a:gd name="T33" fmla="*/ 183 h 431"/>
                  <a:gd name="T34" fmla="*/ 1384 w 1384"/>
                  <a:gd name="T35" fmla="*/ 173 h 431"/>
                  <a:gd name="T36" fmla="*/ 302 w 1384"/>
                  <a:gd name="T37" fmla="*/ 258 h 431"/>
                  <a:gd name="T38" fmla="*/ 10 w 1384"/>
                  <a:gd name="T39" fmla="*/ 248 h 431"/>
                  <a:gd name="T40" fmla="*/ 0 w 1384"/>
                  <a:gd name="T41" fmla="*/ 421 h 431"/>
                  <a:gd name="T42" fmla="*/ 292 w 1384"/>
                  <a:gd name="T43" fmla="*/ 431 h 431"/>
                  <a:gd name="T44" fmla="*/ 662 w 1384"/>
                  <a:gd name="T45" fmla="*/ 421 h 431"/>
                  <a:gd name="T46" fmla="*/ 652 w 1384"/>
                  <a:gd name="T47" fmla="*/ 248 h 431"/>
                  <a:gd name="T48" fmla="*/ 361 w 1384"/>
                  <a:gd name="T49" fmla="*/ 258 h 431"/>
                  <a:gd name="T50" fmla="*/ 371 w 1384"/>
                  <a:gd name="T51" fmla="*/ 431 h 431"/>
                  <a:gd name="T52" fmla="*/ 662 w 1384"/>
                  <a:gd name="T53" fmla="*/ 421 h 431"/>
                  <a:gd name="T54" fmla="*/ 1023 w 1384"/>
                  <a:gd name="T55" fmla="*/ 258 h 431"/>
                  <a:gd name="T56" fmla="*/ 732 w 1384"/>
                  <a:gd name="T57" fmla="*/ 248 h 431"/>
                  <a:gd name="T58" fmla="*/ 722 w 1384"/>
                  <a:gd name="T59" fmla="*/ 421 h 431"/>
                  <a:gd name="T60" fmla="*/ 1013 w 1384"/>
                  <a:gd name="T61" fmla="*/ 431 h 431"/>
                  <a:gd name="T62" fmla="*/ 1384 w 1384"/>
                  <a:gd name="T63" fmla="*/ 421 h 431"/>
                  <a:gd name="T64" fmla="*/ 1374 w 1384"/>
                  <a:gd name="T65" fmla="*/ 248 h 431"/>
                  <a:gd name="T66" fmla="*/ 1082 w 1384"/>
                  <a:gd name="T67" fmla="*/ 258 h 431"/>
                  <a:gd name="T68" fmla="*/ 1092 w 1384"/>
                  <a:gd name="T69" fmla="*/ 431 h 431"/>
                  <a:gd name="T70" fmla="*/ 1384 w 1384"/>
                  <a:gd name="T71" fmla="*/ 42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4" h="431">
                    <a:moveTo>
                      <a:pt x="292" y="183"/>
                    </a:moveTo>
                    <a:cubicBezTo>
                      <a:pt x="10" y="183"/>
                      <a:pt x="10" y="183"/>
                      <a:pt x="10" y="183"/>
                    </a:cubicBezTo>
                    <a:cubicBezTo>
                      <a:pt x="4" y="183"/>
                      <a:pt x="0" y="179"/>
                      <a:pt x="0" y="173"/>
                    </a:cubicBezTo>
                    <a:cubicBezTo>
                      <a:pt x="0" y="10"/>
                      <a:pt x="0" y="10"/>
                      <a:pt x="0" y="10"/>
                    </a:cubicBezTo>
                    <a:cubicBezTo>
                      <a:pt x="0" y="5"/>
                      <a:pt x="4" y="0"/>
                      <a:pt x="10" y="0"/>
                    </a:cubicBezTo>
                    <a:cubicBezTo>
                      <a:pt x="292" y="0"/>
                      <a:pt x="292" y="0"/>
                      <a:pt x="292" y="0"/>
                    </a:cubicBezTo>
                    <a:cubicBezTo>
                      <a:pt x="297" y="0"/>
                      <a:pt x="302" y="5"/>
                      <a:pt x="302" y="10"/>
                    </a:cubicBezTo>
                    <a:cubicBezTo>
                      <a:pt x="302" y="173"/>
                      <a:pt x="302" y="173"/>
                      <a:pt x="302" y="173"/>
                    </a:cubicBezTo>
                    <a:cubicBezTo>
                      <a:pt x="302" y="179"/>
                      <a:pt x="297" y="183"/>
                      <a:pt x="292" y="183"/>
                    </a:cubicBezTo>
                    <a:close/>
                    <a:moveTo>
                      <a:pt x="662" y="173"/>
                    </a:moveTo>
                    <a:cubicBezTo>
                      <a:pt x="662" y="10"/>
                      <a:pt x="662" y="10"/>
                      <a:pt x="662" y="10"/>
                    </a:cubicBezTo>
                    <a:cubicBezTo>
                      <a:pt x="662" y="5"/>
                      <a:pt x="658" y="0"/>
                      <a:pt x="652" y="0"/>
                    </a:cubicBezTo>
                    <a:cubicBezTo>
                      <a:pt x="371" y="0"/>
                      <a:pt x="371" y="0"/>
                      <a:pt x="371" y="0"/>
                    </a:cubicBezTo>
                    <a:cubicBezTo>
                      <a:pt x="365" y="0"/>
                      <a:pt x="361" y="5"/>
                      <a:pt x="361" y="10"/>
                    </a:cubicBezTo>
                    <a:cubicBezTo>
                      <a:pt x="361" y="173"/>
                      <a:pt x="361" y="173"/>
                      <a:pt x="361" y="173"/>
                    </a:cubicBezTo>
                    <a:cubicBezTo>
                      <a:pt x="361" y="179"/>
                      <a:pt x="365" y="183"/>
                      <a:pt x="371" y="183"/>
                    </a:cubicBezTo>
                    <a:cubicBezTo>
                      <a:pt x="652" y="183"/>
                      <a:pt x="652" y="183"/>
                      <a:pt x="652" y="183"/>
                    </a:cubicBezTo>
                    <a:cubicBezTo>
                      <a:pt x="658" y="183"/>
                      <a:pt x="662" y="179"/>
                      <a:pt x="662" y="173"/>
                    </a:cubicBezTo>
                    <a:close/>
                    <a:moveTo>
                      <a:pt x="1023" y="173"/>
                    </a:moveTo>
                    <a:cubicBezTo>
                      <a:pt x="1023" y="10"/>
                      <a:pt x="1023" y="10"/>
                      <a:pt x="1023" y="10"/>
                    </a:cubicBezTo>
                    <a:cubicBezTo>
                      <a:pt x="1023" y="5"/>
                      <a:pt x="1019" y="0"/>
                      <a:pt x="1013" y="0"/>
                    </a:cubicBezTo>
                    <a:cubicBezTo>
                      <a:pt x="732" y="0"/>
                      <a:pt x="732" y="0"/>
                      <a:pt x="732" y="0"/>
                    </a:cubicBezTo>
                    <a:cubicBezTo>
                      <a:pt x="726" y="0"/>
                      <a:pt x="722" y="5"/>
                      <a:pt x="722" y="10"/>
                    </a:cubicBezTo>
                    <a:cubicBezTo>
                      <a:pt x="722" y="173"/>
                      <a:pt x="722" y="173"/>
                      <a:pt x="722" y="173"/>
                    </a:cubicBezTo>
                    <a:cubicBezTo>
                      <a:pt x="722" y="179"/>
                      <a:pt x="726" y="183"/>
                      <a:pt x="732" y="183"/>
                    </a:cubicBezTo>
                    <a:cubicBezTo>
                      <a:pt x="1013" y="183"/>
                      <a:pt x="1013" y="183"/>
                      <a:pt x="1013" y="183"/>
                    </a:cubicBezTo>
                    <a:cubicBezTo>
                      <a:pt x="1019" y="183"/>
                      <a:pt x="1023" y="179"/>
                      <a:pt x="1023" y="173"/>
                    </a:cubicBezTo>
                    <a:close/>
                    <a:moveTo>
                      <a:pt x="1384" y="173"/>
                    </a:moveTo>
                    <a:cubicBezTo>
                      <a:pt x="1384" y="10"/>
                      <a:pt x="1384" y="10"/>
                      <a:pt x="1384" y="10"/>
                    </a:cubicBezTo>
                    <a:cubicBezTo>
                      <a:pt x="1384" y="5"/>
                      <a:pt x="1380" y="0"/>
                      <a:pt x="1374" y="0"/>
                    </a:cubicBezTo>
                    <a:cubicBezTo>
                      <a:pt x="1092" y="0"/>
                      <a:pt x="1092" y="0"/>
                      <a:pt x="1092" y="0"/>
                    </a:cubicBezTo>
                    <a:cubicBezTo>
                      <a:pt x="1087" y="0"/>
                      <a:pt x="1082" y="5"/>
                      <a:pt x="1082" y="10"/>
                    </a:cubicBezTo>
                    <a:cubicBezTo>
                      <a:pt x="1082" y="173"/>
                      <a:pt x="1082" y="173"/>
                      <a:pt x="1082" y="173"/>
                    </a:cubicBezTo>
                    <a:cubicBezTo>
                      <a:pt x="1082" y="179"/>
                      <a:pt x="1087" y="183"/>
                      <a:pt x="1092" y="183"/>
                    </a:cubicBezTo>
                    <a:cubicBezTo>
                      <a:pt x="1374" y="183"/>
                      <a:pt x="1374" y="183"/>
                      <a:pt x="1374" y="183"/>
                    </a:cubicBezTo>
                    <a:cubicBezTo>
                      <a:pt x="1380" y="183"/>
                      <a:pt x="1384" y="179"/>
                      <a:pt x="1384" y="173"/>
                    </a:cubicBezTo>
                    <a:close/>
                    <a:moveTo>
                      <a:pt x="302" y="421"/>
                    </a:moveTo>
                    <a:cubicBezTo>
                      <a:pt x="302" y="258"/>
                      <a:pt x="302" y="258"/>
                      <a:pt x="302" y="258"/>
                    </a:cubicBezTo>
                    <a:cubicBezTo>
                      <a:pt x="302" y="253"/>
                      <a:pt x="297" y="248"/>
                      <a:pt x="292" y="248"/>
                    </a:cubicBezTo>
                    <a:cubicBezTo>
                      <a:pt x="10" y="248"/>
                      <a:pt x="10" y="248"/>
                      <a:pt x="10" y="248"/>
                    </a:cubicBezTo>
                    <a:cubicBezTo>
                      <a:pt x="4" y="248"/>
                      <a:pt x="0" y="253"/>
                      <a:pt x="0" y="258"/>
                    </a:cubicBezTo>
                    <a:cubicBezTo>
                      <a:pt x="0" y="421"/>
                      <a:pt x="0" y="421"/>
                      <a:pt x="0" y="421"/>
                    </a:cubicBezTo>
                    <a:cubicBezTo>
                      <a:pt x="0" y="427"/>
                      <a:pt x="4" y="431"/>
                      <a:pt x="10" y="431"/>
                    </a:cubicBezTo>
                    <a:cubicBezTo>
                      <a:pt x="292" y="431"/>
                      <a:pt x="292" y="431"/>
                      <a:pt x="292" y="431"/>
                    </a:cubicBezTo>
                    <a:cubicBezTo>
                      <a:pt x="297" y="431"/>
                      <a:pt x="302" y="427"/>
                      <a:pt x="302" y="421"/>
                    </a:cubicBezTo>
                    <a:close/>
                    <a:moveTo>
                      <a:pt x="662" y="421"/>
                    </a:moveTo>
                    <a:cubicBezTo>
                      <a:pt x="662" y="258"/>
                      <a:pt x="662" y="258"/>
                      <a:pt x="662" y="258"/>
                    </a:cubicBezTo>
                    <a:cubicBezTo>
                      <a:pt x="662" y="253"/>
                      <a:pt x="658" y="248"/>
                      <a:pt x="652" y="248"/>
                    </a:cubicBezTo>
                    <a:cubicBezTo>
                      <a:pt x="371" y="248"/>
                      <a:pt x="371" y="248"/>
                      <a:pt x="371" y="248"/>
                    </a:cubicBezTo>
                    <a:cubicBezTo>
                      <a:pt x="365" y="248"/>
                      <a:pt x="361" y="253"/>
                      <a:pt x="361" y="258"/>
                    </a:cubicBezTo>
                    <a:cubicBezTo>
                      <a:pt x="361" y="421"/>
                      <a:pt x="361" y="421"/>
                      <a:pt x="361" y="421"/>
                    </a:cubicBezTo>
                    <a:cubicBezTo>
                      <a:pt x="361" y="427"/>
                      <a:pt x="365" y="431"/>
                      <a:pt x="371" y="431"/>
                    </a:cubicBezTo>
                    <a:cubicBezTo>
                      <a:pt x="652" y="431"/>
                      <a:pt x="652" y="431"/>
                      <a:pt x="652" y="431"/>
                    </a:cubicBezTo>
                    <a:cubicBezTo>
                      <a:pt x="658" y="431"/>
                      <a:pt x="662" y="427"/>
                      <a:pt x="662" y="421"/>
                    </a:cubicBezTo>
                    <a:close/>
                    <a:moveTo>
                      <a:pt x="1023" y="421"/>
                    </a:moveTo>
                    <a:cubicBezTo>
                      <a:pt x="1023" y="258"/>
                      <a:pt x="1023" y="258"/>
                      <a:pt x="1023" y="258"/>
                    </a:cubicBezTo>
                    <a:cubicBezTo>
                      <a:pt x="1023" y="253"/>
                      <a:pt x="1019" y="248"/>
                      <a:pt x="1013" y="248"/>
                    </a:cubicBezTo>
                    <a:cubicBezTo>
                      <a:pt x="732" y="248"/>
                      <a:pt x="732" y="248"/>
                      <a:pt x="732" y="248"/>
                    </a:cubicBezTo>
                    <a:cubicBezTo>
                      <a:pt x="726" y="248"/>
                      <a:pt x="722" y="253"/>
                      <a:pt x="722" y="258"/>
                    </a:cubicBezTo>
                    <a:cubicBezTo>
                      <a:pt x="722" y="421"/>
                      <a:pt x="722" y="421"/>
                      <a:pt x="722" y="421"/>
                    </a:cubicBezTo>
                    <a:cubicBezTo>
                      <a:pt x="722" y="427"/>
                      <a:pt x="726" y="431"/>
                      <a:pt x="732" y="431"/>
                    </a:cubicBezTo>
                    <a:cubicBezTo>
                      <a:pt x="1013" y="431"/>
                      <a:pt x="1013" y="431"/>
                      <a:pt x="1013" y="431"/>
                    </a:cubicBezTo>
                    <a:cubicBezTo>
                      <a:pt x="1019" y="431"/>
                      <a:pt x="1023" y="427"/>
                      <a:pt x="1023" y="421"/>
                    </a:cubicBezTo>
                    <a:close/>
                    <a:moveTo>
                      <a:pt x="1384" y="421"/>
                    </a:moveTo>
                    <a:cubicBezTo>
                      <a:pt x="1384" y="258"/>
                      <a:pt x="1384" y="258"/>
                      <a:pt x="1384" y="258"/>
                    </a:cubicBezTo>
                    <a:cubicBezTo>
                      <a:pt x="1384" y="253"/>
                      <a:pt x="1380" y="248"/>
                      <a:pt x="1374" y="248"/>
                    </a:cubicBezTo>
                    <a:cubicBezTo>
                      <a:pt x="1092" y="248"/>
                      <a:pt x="1092" y="248"/>
                      <a:pt x="1092" y="248"/>
                    </a:cubicBezTo>
                    <a:cubicBezTo>
                      <a:pt x="1087" y="248"/>
                      <a:pt x="1082" y="253"/>
                      <a:pt x="1082" y="258"/>
                    </a:cubicBezTo>
                    <a:cubicBezTo>
                      <a:pt x="1082" y="421"/>
                      <a:pt x="1082" y="421"/>
                      <a:pt x="1082" y="421"/>
                    </a:cubicBezTo>
                    <a:cubicBezTo>
                      <a:pt x="1082" y="427"/>
                      <a:pt x="1087" y="431"/>
                      <a:pt x="1092" y="431"/>
                    </a:cubicBezTo>
                    <a:cubicBezTo>
                      <a:pt x="1374" y="431"/>
                      <a:pt x="1374" y="431"/>
                      <a:pt x="1374" y="431"/>
                    </a:cubicBezTo>
                    <a:cubicBezTo>
                      <a:pt x="1380" y="431"/>
                      <a:pt x="1384" y="427"/>
                      <a:pt x="1384" y="42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11" name="Freeform 16">
                <a:extLst>
                  <a:ext uri="{FF2B5EF4-FFF2-40B4-BE49-F238E27FC236}">
                    <a16:creationId xmlns:a16="http://schemas.microsoft.com/office/drawing/2014/main" id="{9739529C-10B6-4FF3-B062-35FC06A06920}"/>
                  </a:ext>
                </a:extLst>
              </p:cNvPr>
              <p:cNvSpPr>
                <a:spLocks noEditPoints="1"/>
              </p:cNvSpPr>
              <p:nvPr/>
            </p:nvSpPr>
            <p:spPr bwMode="auto">
              <a:xfrm>
                <a:off x="5407149" y="2775204"/>
                <a:ext cx="1379220" cy="1306068"/>
              </a:xfrm>
              <a:custGeom>
                <a:avLst/>
                <a:gdLst>
                  <a:gd name="T0" fmla="*/ 1687 w 1932"/>
                  <a:gd name="T1" fmla="*/ 15 h 1828"/>
                  <a:gd name="T2" fmla="*/ 1735 w 1932"/>
                  <a:gd name="T3" fmla="*/ 587 h 1828"/>
                  <a:gd name="T4" fmla="*/ 1719 w 1932"/>
                  <a:gd name="T5" fmla="*/ 604 h 1828"/>
                  <a:gd name="T6" fmla="*/ 1417 w 1932"/>
                  <a:gd name="T7" fmla="*/ 604 h 1828"/>
                  <a:gd name="T8" fmla="*/ 1401 w 1932"/>
                  <a:gd name="T9" fmla="*/ 587 h 1828"/>
                  <a:gd name="T10" fmla="*/ 1449 w 1932"/>
                  <a:gd name="T11" fmla="*/ 15 h 1828"/>
                  <a:gd name="T12" fmla="*/ 1465 w 1932"/>
                  <a:gd name="T13" fmla="*/ 0 h 1828"/>
                  <a:gd name="T14" fmla="*/ 1671 w 1932"/>
                  <a:gd name="T15" fmla="*/ 0 h 1828"/>
                  <a:gd name="T16" fmla="*/ 1687 w 1932"/>
                  <a:gd name="T17" fmla="*/ 15 h 1828"/>
                  <a:gd name="T18" fmla="*/ 1932 w 1932"/>
                  <a:gd name="T19" fmla="*/ 1706 h 1828"/>
                  <a:gd name="T20" fmla="*/ 1932 w 1932"/>
                  <a:gd name="T21" fmla="*/ 1806 h 1828"/>
                  <a:gd name="T22" fmla="*/ 1910 w 1932"/>
                  <a:gd name="T23" fmla="*/ 1828 h 1828"/>
                  <a:gd name="T24" fmla="*/ 22 w 1932"/>
                  <a:gd name="T25" fmla="*/ 1828 h 1828"/>
                  <a:gd name="T26" fmla="*/ 0 w 1932"/>
                  <a:gd name="T27" fmla="*/ 1806 h 1828"/>
                  <a:gd name="T28" fmla="*/ 0 w 1932"/>
                  <a:gd name="T29" fmla="*/ 1706 h 1828"/>
                  <a:gd name="T30" fmla="*/ 22 w 1932"/>
                  <a:gd name="T31" fmla="*/ 1684 h 1828"/>
                  <a:gd name="T32" fmla="*/ 98 w 1932"/>
                  <a:gd name="T33" fmla="*/ 1684 h 1828"/>
                  <a:gd name="T34" fmla="*/ 98 w 1932"/>
                  <a:gd name="T35" fmla="*/ 1647 h 1828"/>
                  <a:gd name="T36" fmla="*/ 120 w 1932"/>
                  <a:gd name="T37" fmla="*/ 1625 h 1828"/>
                  <a:gd name="T38" fmla="*/ 1812 w 1932"/>
                  <a:gd name="T39" fmla="*/ 1625 h 1828"/>
                  <a:gd name="T40" fmla="*/ 1834 w 1932"/>
                  <a:gd name="T41" fmla="*/ 1647 h 1828"/>
                  <a:gd name="T42" fmla="*/ 1834 w 1932"/>
                  <a:gd name="T43" fmla="*/ 1684 h 1828"/>
                  <a:gd name="T44" fmla="*/ 1910 w 1932"/>
                  <a:gd name="T45" fmla="*/ 1684 h 1828"/>
                  <a:gd name="T46" fmla="*/ 1932 w 1932"/>
                  <a:gd name="T47" fmla="*/ 1706 h 1828"/>
                  <a:gd name="T48" fmla="*/ 1812 w 1932"/>
                  <a:gd name="T49" fmla="*/ 670 h 1828"/>
                  <a:gd name="T50" fmla="*/ 1790 w 1932"/>
                  <a:gd name="T51" fmla="*/ 648 h 1828"/>
                  <a:gd name="T52" fmla="*/ 1286 w 1932"/>
                  <a:gd name="T53" fmla="*/ 648 h 1828"/>
                  <a:gd name="T54" fmla="*/ 713 w 1932"/>
                  <a:gd name="T55" fmla="*/ 459 h 1828"/>
                  <a:gd name="T56" fmla="*/ 693 w 1932"/>
                  <a:gd name="T57" fmla="*/ 462 h 1828"/>
                  <a:gd name="T58" fmla="*/ 684 w 1932"/>
                  <a:gd name="T59" fmla="*/ 480 h 1828"/>
                  <a:gd name="T60" fmla="*/ 684 w 1932"/>
                  <a:gd name="T61" fmla="*/ 638 h 1828"/>
                  <a:gd name="T62" fmla="*/ 147 w 1932"/>
                  <a:gd name="T63" fmla="*/ 459 h 1828"/>
                  <a:gd name="T64" fmla="*/ 127 w 1932"/>
                  <a:gd name="T65" fmla="*/ 462 h 1828"/>
                  <a:gd name="T66" fmla="*/ 118 w 1932"/>
                  <a:gd name="T67" fmla="*/ 480 h 1828"/>
                  <a:gd name="T68" fmla="*/ 118 w 1932"/>
                  <a:gd name="T69" fmla="*/ 1581 h 1828"/>
                  <a:gd name="T70" fmla="*/ 162 w 1932"/>
                  <a:gd name="T71" fmla="*/ 1581 h 1828"/>
                  <a:gd name="T72" fmla="*/ 162 w 1932"/>
                  <a:gd name="T73" fmla="*/ 510 h 1828"/>
                  <a:gd name="T74" fmla="*/ 699 w 1932"/>
                  <a:gd name="T75" fmla="*/ 689 h 1828"/>
                  <a:gd name="T76" fmla="*/ 719 w 1932"/>
                  <a:gd name="T77" fmla="*/ 686 h 1828"/>
                  <a:gd name="T78" fmla="*/ 728 w 1932"/>
                  <a:gd name="T79" fmla="*/ 668 h 1828"/>
                  <a:gd name="T80" fmla="*/ 728 w 1932"/>
                  <a:gd name="T81" fmla="*/ 510 h 1828"/>
                  <a:gd name="T82" fmla="*/ 1275 w 1932"/>
                  <a:gd name="T83" fmla="*/ 691 h 1828"/>
                  <a:gd name="T84" fmla="*/ 1282 w 1932"/>
                  <a:gd name="T85" fmla="*/ 692 h 1828"/>
                  <a:gd name="T86" fmla="*/ 1768 w 1932"/>
                  <a:gd name="T87" fmla="*/ 692 h 1828"/>
                  <a:gd name="T88" fmla="*/ 1768 w 1932"/>
                  <a:gd name="T89" fmla="*/ 1581 h 1828"/>
                  <a:gd name="T90" fmla="*/ 1812 w 1932"/>
                  <a:gd name="T91" fmla="*/ 1581 h 1828"/>
                  <a:gd name="T92" fmla="*/ 1812 w 1932"/>
                  <a:gd name="T93" fmla="*/ 67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2" h="1828">
                    <a:moveTo>
                      <a:pt x="1687" y="15"/>
                    </a:moveTo>
                    <a:cubicBezTo>
                      <a:pt x="1735" y="587"/>
                      <a:pt x="1735" y="587"/>
                      <a:pt x="1735" y="587"/>
                    </a:cubicBezTo>
                    <a:cubicBezTo>
                      <a:pt x="1736" y="596"/>
                      <a:pt x="1728" y="604"/>
                      <a:pt x="1719" y="604"/>
                    </a:cubicBezTo>
                    <a:cubicBezTo>
                      <a:pt x="1417" y="604"/>
                      <a:pt x="1417" y="604"/>
                      <a:pt x="1417" y="604"/>
                    </a:cubicBezTo>
                    <a:cubicBezTo>
                      <a:pt x="1407" y="604"/>
                      <a:pt x="1400" y="596"/>
                      <a:pt x="1401" y="587"/>
                    </a:cubicBezTo>
                    <a:cubicBezTo>
                      <a:pt x="1449" y="15"/>
                      <a:pt x="1449" y="15"/>
                      <a:pt x="1449" y="15"/>
                    </a:cubicBezTo>
                    <a:cubicBezTo>
                      <a:pt x="1450" y="6"/>
                      <a:pt x="1457" y="0"/>
                      <a:pt x="1465" y="0"/>
                    </a:cubicBezTo>
                    <a:cubicBezTo>
                      <a:pt x="1671" y="0"/>
                      <a:pt x="1671" y="0"/>
                      <a:pt x="1671" y="0"/>
                    </a:cubicBezTo>
                    <a:cubicBezTo>
                      <a:pt x="1679" y="0"/>
                      <a:pt x="1686" y="6"/>
                      <a:pt x="1687" y="15"/>
                    </a:cubicBezTo>
                    <a:close/>
                    <a:moveTo>
                      <a:pt x="1932" y="1706"/>
                    </a:moveTo>
                    <a:cubicBezTo>
                      <a:pt x="1932" y="1806"/>
                      <a:pt x="1932" y="1806"/>
                      <a:pt x="1932" y="1806"/>
                    </a:cubicBezTo>
                    <a:cubicBezTo>
                      <a:pt x="1932" y="1818"/>
                      <a:pt x="1923" y="1828"/>
                      <a:pt x="1910" y="1828"/>
                    </a:cubicBezTo>
                    <a:cubicBezTo>
                      <a:pt x="22" y="1828"/>
                      <a:pt x="22" y="1828"/>
                      <a:pt x="22" y="1828"/>
                    </a:cubicBezTo>
                    <a:cubicBezTo>
                      <a:pt x="9" y="1828"/>
                      <a:pt x="0" y="1818"/>
                      <a:pt x="0" y="1806"/>
                    </a:cubicBezTo>
                    <a:cubicBezTo>
                      <a:pt x="0" y="1706"/>
                      <a:pt x="0" y="1706"/>
                      <a:pt x="0" y="1706"/>
                    </a:cubicBezTo>
                    <a:cubicBezTo>
                      <a:pt x="0" y="1694"/>
                      <a:pt x="9" y="1684"/>
                      <a:pt x="22" y="1684"/>
                    </a:cubicBezTo>
                    <a:cubicBezTo>
                      <a:pt x="98" y="1684"/>
                      <a:pt x="98" y="1684"/>
                      <a:pt x="98" y="1684"/>
                    </a:cubicBezTo>
                    <a:cubicBezTo>
                      <a:pt x="98" y="1647"/>
                      <a:pt x="98" y="1647"/>
                      <a:pt x="98" y="1647"/>
                    </a:cubicBezTo>
                    <a:cubicBezTo>
                      <a:pt x="98" y="1635"/>
                      <a:pt x="108" y="1625"/>
                      <a:pt x="120" y="1625"/>
                    </a:cubicBezTo>
                    <a:cubicBezTo>
                      <a:pt x="1812" y="1625"/>
                      <a:pt x="1812" y="1625"/>
                      <a:pt x="1812" y="1625"/>
                    </a:cubicBezTo>
                    <a:cubicBezTo>
                      <a:pt x="1824" y="1625"/>
                      <a:pt x="1834" y="1635"/>
                      <a:pt x="1834" y="1647"/>
                    </a:cubicBezTo>
                    <a:cubicBezTo>
                      <a:pt x="1834" y="1684"/>
                      <a:pt x="1834" y="1684"/>
                      <a:pt x="1834" y="1684"/>
                    </a:cubicBezTo>
                    <a:cubicBezTo>
                      <a:pt x="1910" y="1684"/>
                      <a:pt x="1910" y="1684"/>
                      <a:pt x="1910" y="1684"/>
                    </a:cubicBezTo>
                    <a:cubicBezTo>
                      <a:pt x="1923" y="1684"/>
                      <a:pt x="1932" y="1694"/>
                      <a:pt x="1932" y="1706"/>
                    </a:cubicBezTo>
                    <a:close/>
                    <a:moveTo>
                      <a:pt x="1812" y="670"/>
                    </a:moveTo>
                    <a:cubicBezTo>
                      <a:pt x="1812" y="658"/>
                      <a:pt x="1802" y="648"/>
                      <a:pt x="1790" y="648"/>
                    </a:cubicBezTo>
                    <a:cubicBezTo>
                      <a:pt x="1286" y="648"/>
                      <a:pt x="1286" y="648"/>
                      <a:pt x="1286" y="648"/>
                    </a:cubicBezTo>
                    <a:cubicBezTo>
                      <a:pt x="713" y="459"/>
                      <a:pt x="713" y="459"/>
                      <a:pt x="713" y="459"/>
                    </a:cubicBezTo>
                    <a:cubicBezTo>
                      <a:pt x="706" y="457"/>
                      <a:pt x="699" y="458"/>
                      <a:pt x="693" y="462"/>
                    </a:cubicBezTo>
                    <a:cubicBezTo>
                      <a:pt x="687" y="466"/>
                      <a:pt x="684" y="473"/>
                      <a:pt x="684" y="480"/>
                    </a:cubicBezTo>
                    <a:cubicBezTo>
                      <a:pt x="684" y="638"/>
                      <a:pt x="684" y="638"/>
                      <a:pt x="684" y="638"/>
                    </a:cubicBezTo>
                    <a:cubicBezTo>
                      <a:pt x="147" y="459"/>
                      <a:pt x="147" y="459"/>
                      <a:pt x="147" y="459"/>
                    </a:cubicBezTo>
                    <a:cubicBezTo>
                      <a:pt x="140" y="457"/>
                      <a:pt x="133" y="458"/>
                      <a:pt x="127" y="462"/>
                    </a:cubicBezTo>
                    <a:cubicBezTo>
                      <a:pt x="121" y="466"/>
                      <a:pt x="118" y="473"/>
                      <a:pt x="118" y="480"/>
                    </a:cubicBezTo>
                    <a:cubicBezTo>
                      <a:pt x="118" y="1581"/>
                      <a:pt x="118" y="1581"/>
                      <a:pt x="118" y="1581"/>
                    </a:cubicBezTo>
                    <a:cubicBezTo>
                      <a:pt x="162" y="1581"/>
                      <a:pt x="162" y="1581"/>
                      <a:pt x="162" y="1581"/>
                    </a:cubicBezTo>
                    <a:cubicBezTo>
                      <a:pt x="162" y="510"/>
                      <a:pt x="162" y="510"/>
                      <a:pt x="162" y="510"/>
                    </a:cubicBezTo>
                    <a:cubicBezTo>
                      <a:pt x="699" y="689"/>
                      <a:pt x="699" y="689"/>
                      <a:pt x="699" y="689"/>
                    </a:cubicBezTo>
                    <a:cubicBezTo>
                      <a:pt x="706" y="691"/>
                      <a:pt x="713" y="690"/>
                      <a:pt x="719" y="686"/>
                    </a:cubicBezTo>
                    <a:cubicBezTo>
                      <a:pt x="725" y="682"/>
                      <a:pt x="728" y="675"/>
                      <a:pt x="728" y="668"/>
                    </a:cubicBezTo>
                    <a:cubicBezTo>
                      <a:pt x="728" y="510"/>
                      <a:pt x="728" y="510"/>
                      <a:pt x="728" y="510"/>
                    </a:cubicBezTo>
                    <a:cubicBezTo>
                      <a:pt x="1275" y="691"/>
                      <a:pt x="1275" y="691"/>
                      <a:pt x="1275" y="691"/>
                    </a:cubicBezTo>
                    <a:cubicBezTo>
                      <a:pt x="1277" y="692"/>
                      <a:pt x="1280" y="692"/>
                      <a:pt x="1282" y="692"/>
                    </a:cubicBezTo>
                    <a:cubicBezTo>
                      <a:pt x="1768" y="692"/>
                      <a:pt x="1768" y="692"/>
                      <a:pt x="1768" y="692"/>
                    </a:cubicBezTo>
                    <a:cubicBezTo>
                      <a:pt x="1768" y="1581"/>
                      <a:pt x="1768" y="1581"/>
                      <a:pt x="1768" y="1581"/>
                    </a:cubicBezTo>
                    <a:cubicBezTo>
                      <a:pt x="1812" y="1581"/>
                      <a:pt x="1812" y="1581"/>
                      <a:pt x="1812" y="1581"/>
                    </a:cubicBezTo>
                    <a:lnTo>
                      <a:pt x="1812" y="67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74" name="Rectangle 73">
            <a:extLst>
              <a:ext uri="{FF2B5EF4-FFF2-40B4-BE49-F238E27FC236}">
                <a16:creationId xmlns:a16="http://schemas.microsoft.com/office/drawing/2014/main" id="{0749372A-EC6B-410A-8878-9164DD758160}"/>
              </a:ext>
            </a:extLst>
          </p:cNvPr>
          <p:cNvSpPr/>
          <p:nvPr/>
        </p:nvSpPr>
        <p:spPr>
          <a:xfrm>
            <a:off x="630000" y="123924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75" name="Title 2">
            <a:extLst>
              <a:ext uri="{FF2B5EF4-FFF2-40B4-BE49-F238E27FC236}">
                <a16:creationId xmlns:a16="http://schemas.microsoft.com/office/drawing/2014/main" id="{2101A60B-734D-4306-BD8C-AFB7A7D52E0D}"/>
              </a:ext>
            </a:extLst>
          </p:cNvPr>
          <p:cNvSpPr txBox="1">
            <a:spLocks/>
          </p:cNvSpPr>
          <p:nvPr/>
        </p:nvSpPr>
        <p:spPr>
          <a:xfrm>
            <a:off x="630001" y="225436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Tree>
    <p:extLst>
      <p:ext uri="{BB962C8B-B14F-4D97-AF65-F5344CB8AC3E}">
        <p14:creationId xmlns:p14="http://schemas.microsoft.com/office/powerpoint/2010/main" val="160940198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4.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87677"/>
            <a:ext cx="8515685" cy="135421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After each journey, complete thorough and detailed cleaning of all surfaces, with focus on high-contact areas that would be touched by both employees and passengers (e.g., handles, metal bars)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Make hand sanitizer readily available </a:t>
            </a:r>
            <a:r>
              <a:rPr lang="en-US" sz="1100" dirty="0">
                <a:solidFill>
                  <a:srgbClr val="575757">
                    <a:lumMod val="100000"/>
                  </a:srgbClr>
                </a:solidFill>
              </a:rPr>
              <a:t>a</a:t>
            </a:r>
            <a:r>
              <a:rPr sz="1100" dirty="0">
                <a:solidFill>
                  <a:srgbClr val="575757">
                    <a:lumMod val="100000"/>
                  </a:srgbClr>
                </a:solidFill>
              </a:rPr>
              <a:t>nd create frequent opportunities for employees to wash their hands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Provide disposable disinfectant wipes on buses, etc. and train employees on how to regularly clean the area</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Use </a:t>
            </a:r>
            <a:r>
              <a:rPr sz="1100" dirty="0">
                <a:solidFill>
                  <a:srgbClr val="575757">
                    <a:lumMod val="100000"/>
                  </a:srgbClr>
                </a:solidFill>
                <a:hlinkClick r:id="rId7"/>
              </a:rPr>
              <a:t>EPA-registered disinfectant products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reducing operating hours for extra deep cleaning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 and sanitize restrooms regularly based on frequency of use </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5"/>
            <a:ext cx="0" cy="4507484"/>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460391"/>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475509"/>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3915104"/>
            <a:ext cx="8339503" cy="2200602"/>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Institute measures to physically separate employees from passengers by a distance of 6 feet or greater (e.g., physical partitions for drivers)</a:t>
            </a:r>
            <a:endParaRPr lang="en-US"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limiting capacity based on size of vehicle (e.g., 50%)</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Ask passengers to maintain physical distancing of 6 feet and face masks worn by all employees and passengers</a:t>
            </a:r>
            <a:r>
              <a:rPr lang="en-US" sz="1100" dirty="0">
                <a:solidFill>
                  <a:srgbClr val="575757">
                    <a:lumMod val="100000"/>
                  </a:srgbClr>
                </a:solidFill>
              </a:rPr>
              <a:t>; </a:t>
            </a:r>
            <a:r>
              <a:rPr lang="en-US" sz="1100" dirty="0">
                <a:solidFill>
                  <a:srgbClr val="575757"/>
                </a:solidFill>
              </a:rPr>
              <a:t>Follow </a:t>
            </a:r>
            <a:r>
              <a:rPr lang="en-US" sz="1100" dirty="0">
                <a:solidFill>
                  <a:srgbClr val="575757"/>
                </a:solidFill>
                <a:hlinkClick r:id="rId8"/>
              </a:rPr>
              <a:t>WA Labor and Industries guidelines for masks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Implement floor markings to promote physical distancing on board</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Post signs for passengers to remind them of physical distancing, face covering requirements and to use hand sanitizer</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Limit contact between employees and passengers as much as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designating specific doors for entry only and others for exit only to minimize passenger contact</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closing off every other seat on board with tape or signs to promote physical distancing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Encourage employees and passengers to avoid congregating in waiting areas and design a process to ensure </a:t>
            </a:r>
            <a:r>
              <a:rPr lang="en-US" sz="1100" dirty="0">
                <a:solidFill>
                  <a:srgbClr val="575757">
                    <a:lumMod val="100000"/>
                  </a:srgbClr>
                </a:solidFill>
              </a:rPr>
              <a:t>all </a:t>
            </a:r>
            <a:r>
              <a:rPr sz="1100" dirty="0">
                <a:solidFill>
                  <a:srgbClr val="575757">
                    <a:lumMod val="100000"/>
                  </a:srgbClr>
                </a:solidFill>
              </a:rPr>
              <a:t>stay separate while waiting to board (e.g., outdoor distancing)</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4601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00024"/>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0050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62359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509787"/>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75179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6" name="TextBox 55">
            <a:extLst>
              <a:ext uri="{FF2B5EF4-FFF2-40B4-BE49-F238E27FC236}">
                <a16:creationId xmlns:a16="http://schemas.microsoft.com/office/drawing/2014/main" id="{D96BA7AF-66C1-4E84-973A-F3E4E1ED0DA4}"/>
              </a:ext>
            </a:extLst>
          </p:cNvPr>
          <p:cNvSpPr txBox="1"/>
          <p:nvPr/>
        </p:nvSpPr>
        <p:spPr>
          <a:xfrm>
            <a:off x="9229207" y="0"/>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2106824695"/>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5.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430132"/>
            <a:ext cx="8683750"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any COVID-19 symptoms to remain home until they are symptom-free for</a:t>
            </a:r>
            <a:r>
              <a:rPr lang="en-US" sz="900" dirty="0">
                <a:solidFill>
                  <a:srgbClr val="575757">
                    <a:lumMod val="100000"/>
                  </a:srgbClr>
                </a:solidFill>
              </a:rPr>
              <a:t> ten days and</a:t>
            </a:r>
            <a:r>
              <a:rPr sz="900" dirty="0">
                <a:solidFill>
                  <a:srgbClr val="575757">
                    <a:lumMod val="100000"/>
                  </a:srgbClr>
                </a:solidFill>
              </a:rPr>
              <a:t> three days without medication</a:t>
            </a:r>
            <a:r>
              <a:rPr lang="en-US" sz="900" dirty="0">
                <a:solidFill>
                  <a:srgbClr val="575757">
                    <a:lumMod val="100000"/>
                  </a:srgbClr>
                </a:solidFill>
              </a:rPr>
              <a:t>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to self-quarantine </a:t>
            </a:r>
            <a:r>
              <a:rPr lang="en-US" sz="900" dirty="0">
                <a:solidFill>
                  <a:srgbClr val="575757">
                    <a:lumMod val="100000"/>
                  </a:srgbClr>
                </a:solidFill>
              </a:rPr>
              <a:t>for 14-days from symptom onset or test positivity of the case </a:t>
            </a:r>
            <a:r>
              <a:rPr sz="900" dirty="0">
                <a:solidFill>
                  <a:srgbClr val="575757">
                    <a:lumMod val="100000"/>
                  </a:srgbClr>
                </a:solidFill>
              </a:rPr>
              <a:t>per Washington public health guidelines if they have been exposed to COVID-19</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masks and keep face masks clean</a:t>
            </a:r>
            <a:r>
              <a:rPr lang="en-US" sz="900" dirty="0">
                <a:solidFill>
                  <a:srgbClr val="575757">
                    <a:lumMod val="100000"/>
                  </a:srgbClr>
                </a:solidFill>
              </a:rPr>
              <a:t>; </a:t>
            </a:r>
            <a:r>
              <a:rPr lang="en-US" sz="900" dirty="0">
                <a:solidFill>
                  <a:srgbClr val="575757"/>
                </a:solidFill>
              </a:rPr>
              <a:t>Follow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symptom detection, sources of high risk to COVID-19, prevention measures and leave benefits/policies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186491"/>
            <a:ext cx="0" cy="5278069"/>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7937"/>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23055"/>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2889204"/>
            <a:ext cx="8375365"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employees that come on board for purposes of supporting public health contact tracing by the Washington Department of Health</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(face masks, gloves, etc.)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employees and passengers,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Consider using no-touch trash receptables if possible</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227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4" y="101108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a:t>
            </a:r>
            <a:r>
              <a:rPr lang="en-US" sz="1400">
                <a:solidFill>
                  <a:srgbClr val="FFFFFF"/>
                </a:solidFill>
              </a:rPr>
              <a:t>personal hygiene</a:t>
            </a:r>
            <a:endParaRPr lang="en-US" sz="1400" dirty="0">
              <a:solidFill>
                <a:srgbClr val="FFFFFF"/>
              </a:solidFill>
            </a:endParaRPr>
          </a:p>
        </p:txBody>
      </p:sp>
      <p:sp>
        <p:nvSpPr>
          <p:cNvPr id="36" name="Freeform 35"/>
          <p:cNvSpPr/>
          <p:nvPr/>
        </p:nvSpPr>
        <p:spPr>
          <a:xfrm rot="16200000">
            <a:off x="3322016" y="91156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13465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102719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7314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Vehicle safety</a:t>
            </a:r>
          </a:p>
        </p:txBody>
      </p:sp>
      <p:sp>
        <p:nvSpPr>
          <p:cNvPr id="40" name="Freeform 39"/>
          <p:cNvSpPr/>
          <p:nvPr/>
        </p:nvSpPr>
        <p:spPr>
          <a:xfrm rot="16200000">
            <a:off x="3322016" y="237362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9671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36623"/>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378607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Passenger expectations</a:t>
            </a:r>
          </a:p>
        </p:txBody>
      </p:sp>
      <p:sp>
        <p:nvSpPr>
          <p:cNvPr id="33" name="Freeform 32"/>
          <p:cNvSpPr/>
          <p:nvPr/>
        </p:nvSpPr>
        <p:spPr>
          <a:xfrm rot="16200000">
            <a:off x="3322016" y="368655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390964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379583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3824758"/>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02537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7" y="492585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14894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073234"/>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6" y="4202132"/>
            <a:ext cx="8375365"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signs on board for employees and passengers on shared responsibilities (including proper hygiene and sanitization, physical distancing, face coverings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passenger safety guidelines publicly available</a:t>
            </a:r>
            <a:r>
              <a:rPr lang="en-US" sz="900" dirty="0">
                <a:solidFill>
                  <a:srgbClr val="575757">
                    <a:lumMod val="100000"/>
                  </a:srgbClr>
                </a:solidFill>
              </a:rPr>
              <a:t> and p</a:t>
            </a:r>
            <a:r>
              <a:rPr lang="en-US" sz="900" dirty="0"/>
              <a:t>ost signs to strongly encourage passengers to wear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passengers on safety protocols and what to expect when on board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Place signs at the entrance stating how passengers and employees can prepare to be on board</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6" y="5471677"/>
            <a:ext cx="854517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employees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employees have children, provide support in navigating childcare options when returning to work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employees can follow on-campus student specific health guidelines before returning to work and while working</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If employees refuse to work due to COVID-19 related safety concerns, provide high risk individuals with benefits per WA Proclamation 20-46</a:t>
            </a:r>
            <a:endParaRPr sz="900" dirty="0">
              <a:solidFill>
                <a:srgbClr val="575757">
                  <a:lumMod val="100000"/>
                </a:srgbClr>
              </a:solidFill>
            </a:endParaRP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43224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81440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72" name="bcgIcons_Train">
            <a:extLst>
              <a:ext uri="{FF2B5EF4-FFF2-40B4-BE49-F238E27FC236}">
                <a16:creationId xmlns:a16="http://schemas.microsoft.com/office/drawing/2014/main" id="{443CBF26-E1A2-4856-898A-505F8FCB4CFF}"/>
              </a:ext>
            </a:extLst>
          </p:cNvPr>
          <p:cNvGrpSpPr>
            <a:grpSpLocks noChangeAspect="1"/>
          </p:cNvGrpSpPr>
          <p:nvPr/>
        </p:nvGrpSpPr>
        <p:grpSpPr bwMode="auto">
          <a:xfrm>
            <a:off x="3300975" y="2489259"/>
            <a:ext cx="365422" cy="365760"/>
            <a:chOff x="1682" y="0"/>
            <a:chExt cx="4316" cy="4320"/>
          </a:xfrm>
        </p:grpSpPr>
        <p:sp>
          <p:nvSpPr>
            <p:cNvPr id="73" name="AutoShape 37">
              <a:extLst>
                <a:ext uri="{FF2B5EF4-FFF2-40B4-BE49-F238E27FC236}">
                  <a16:creationId xmlns:a16="http://schemas.microsoft.com/office/drawing/2014/main" id="{1355D867-F99D-46B6-B779-466662BEE79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Freeform 39">
              <a:extLst>
                <a:ext uri="{FF2B5EF4-FFF2-40B4-BE49-F238E27FC236}">
                  <a16:creationId xmlns:a16="http://schemas.microsoft.com/office/drawing/2014/main" id="{C9459A2E-785D-4E23-A9FB-68409ABED10F}"/>
                </a:ext>
              </a:extLst>
            </p:cNvPr>
            <p:cNvSpPr>
              <a:spLocks noEditPoints="1"/>
            </p:cNvSpPr>
            <p:nvPr/>
          </p:nvSpPr>
          <p:spPr bwMode="auto">
            <a:xfrm>
              <a:off x="2154" y="1556"/>
              <a:ext cx="3095" cy="488"/>
            </a:xfrm>
            <a:custGeom>
              <a:avLst/>
              <a:gdLst>
                <a:gd name="T0" fmla="*/ 981 w 1652"/>
                <a:gd name="T1" fmla="*/ 250 h 260"/>
                <a:gd name="T2" fmla="*/ 981 w 1652"/>
                <a:gd name="T3" fmla="*/ 10 h 260"/>
                <a:gd name="T4" fmla="*/ 991 w 1652"/>
                <a:gd name="T5" fmla="*/ 0 h 260"/>
                <a:gd name="T6" fmla="*/ 1164 w 1652"/>
                <a:gd name="T7" fmla="*/ 0 h 260"/>
                <a:gd name="T8" fmla="*/ 1174 w 1652"/>
                <a:gd name="T9" fmla="*/ 10 h 260"/>
                <a:gd name="T10" fmla="*/ 1174 w 1652"/>
                <a:gd name="T11" fmla="*/ 250 h 260"/>
                <a:gd name="T12" fmla="*/ 1164 w 1652"/>
                <a:gd name="T13" fmla="*/ 260 h 260"/>
                <a:gd name="T14" fmla="*/ 991 w 1652"/>
                <a:gd name="T15" fmla="*/ 260 h 260"/>
                <a:gd name="T16" fmla="*/ 981 w 1652"/>
                <a:gd name="T17" fmla="*/ 250 h 260"/>
                <a:gd name="T18" fmla="*/ 755 w 1652"/>
                <a:gd name="T19" fmla="*/ 260 h 260"/>
                <a:gd name="T20" fmla="*/ 927 w 1652"/>
                <a:gd name="T21" fmla="*/ 260 h 260"/>
                <a:gd name="T22" fmla="*/ 937 w 1652"/>
                <a:gd name="T23" fmla="*/ 250 h 260"/>
                <a:gd name="T24" fmla="*/ 937 w 1652"/>
                <a:gd name="T25" fmla="*/ 10 h 260"/>
                <a:gd name="T26" fmla="*/ 927 w 1652"/>
                <a:gd name="T27" fmla="*/ 0 h 260"/>
                <a:gd name="T28" fmla="*/ 755 w 1652"/>
                <a:gd name="T29" fmla="*/ 0 h 260"/>
                <a:gd name="T30" fmla="*/ 745 w 1652"/>
                <a:gd name="T31" fmla="*/ 10 h 260"/>
                <a:gd name="T32" fmla="*/ 745 w 1652"/>
                <a:gd name="T33" fmla="*/ 250 h 260"/>
                <a:gd name="T34" fmla="*/ 755 w 1652"/>
                <a:gd name="T35" fmla="*/ 260 h 260"/>
                <a:gd name="T36" fmla="*/ 246 w 1652"/>
                <a:gd name="T37" fmla="*/ 260 h 260"/>
                <a:gd name="T38" fmla="*/ 418 w 1652"/>
                <a:gd name="T39" fmla="*/ 260 h 260"/>
                <a:gd name="T40" fmla="*/ 428 w 1652"/>
                <a:gd name="T41" fmla="*/ 250 h 260"/>
                <a:gd name="T42" fmla="*/ 428 w 1652"/>
                <a:gd name="T43" fmla="*/ 10 h 260"/>
                <a:gd name="T44" fmla="*/ 418 w 1652"/>
                <a:gd name="T45" fmla="*/ 0 h 260"/>
                <a:gd name="T46" fmla="*/ 246 w 1652"/>
                <a:gd name="T47" fmla="*/ 0 h 260"/>
                <a:gd name="T48" fmla="*/ 236 w 1652"/>
                <a:gd name="T49" fmla="*/ 10 h 260"/>
                <a:gd name="T50" fmla="*/ 236 w 1652"/>
                <a:gd name="T51" fmla="*/ 250 h 260"/>
                <a:gd name="T52" fmla="*/ 246 w 1652"/>
                <a:gd name="T53" fmla="*/ 260 h 260"/>
                <a:gd name="T54" fmla="*/ 10 w 1652"/>
                <a:gd name="T55" fmla="*/ 260 h 260"/>
                <a:gd name="T56" fmla="*/ 182 w 1652"/>
                <a:gd name="T57" fmla="*/ 260 h 260"/>
                <a:gd name="T58" fmla="*/ 192 w 1652"/>
                <a:gd name="T59" fmla="*/ 250 h 260"/>
                <a:gd name="T60" fmla="*/ 192 w 1652"/>
                <a:gd name="T61" fmla="*/ 10 h 260"/>
                <a:gd name="T62" fmla="*/ 182 w 1652"/>
                <a:gd name="T63" fmla="*/ 0 h 260"/>
                <a:gd name="T64" fmla="*/ 10 w 1652"/>
                <a:gd name="T65" fmla="*/ 0 h 260"/>
                <a:gd name="T66" fmla="*/ 0 w 1652"/>
                <a:gd name="T67" fmla="*/ 10 h 260"/>
                <a:gd name="T68" fmla="*/ 0 w 1652"/>
                <a:gd name="T69" fmla="*/ 250 h 260"/>
                <a:gd name="T70" fmla="*/ 10 w 1652"/>
                <a:gd name="T71" fmla="*/ 260 h 260"/>
                <a:gd name="T72" fmla="*/ 1301 w 1652"/>
                <a:gd name="T73" fmla="*/ 260 h 260"/>
                <a:gd name="T74" fmla="*/ 1639 w 1652"/>
                <a:gd name="T75" fmla="*/ 260 h 260"/>
                <a:gd name="T76" fmla="*/ 1647 w 1652"/>
                <a:gd name="T77" fmla="*/ 245 h 260"/>
                <a:gd name="T78" fmla="*/ 1475 w 1652"/>
                <a:gd name="T79" fmla="*/ 4 h 260"/>
                <a:gd name="T80" fmla="*/ 1467 w 1652"/>
                <a:gd name="T81" fmla="*/ 0 h 260"/>
                <a:gd name="T82" fmla="*/ 1301 w 1652"/>
                <a:gd name="T83" fmla="*/ 0 h 260"/>
                <a:gd name="T84" fmla="*/ 1291 w 1652"/>
                <a:gd name="T85" fmla="*/ 10 h 260"/>
                <a:gd name="T86" fmla="*/ 1291 w 1652"/>
                <a:gd name="T87" fmla="*/ 251 h 260"/>
                <a:gd name="T88" fmla="*/ 1301 w 1652"/>
                <a:gd name="T8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2" h="260">
                  <a:moveTo>
                    <a:pt x="981" y="250"/>
                  </a:moveTo>
                  <a:cubicBezTo>
                    <a:pt x="981" y="10"/>
                    <a:pt x="981" y="10"/>
                    <a:pt x="981" y="10"/>
                  </a:cubicBezTo>
                  <a:cubicBezTo>
                    <a:pt x="981" y="5"/>
                    <a:pt x="986" y="0"/>
                    <a:pt x="991" y="0"/>
                  </a:cubicBezTo>
                  <a:cubicBezTo>
                    <a:pt x="1164" y="0"/>
                    <a:pt x="1164" y="0"/>
                    <a:pt x="1164" y="0"/>
                  </a:cubicBezTo>
                  <a:cubicBezTo>
                    <a:pt x="1169" y="0"/>
                    <a:pt x="1174" y="5"/>
                    <a:pt x="1174" y="10"/>
                  </a:cubicBezTo>
                  <a:cubicBezTo>
                    <a:pt x="1174" y="250"/>
                    <a:pt x="1174" y="250"/>
                    <a:pt x="1174" y="250"/>
                  </a:cubicBezTo>
                  <a:cubicBezTo>
                    <a:pt x="1174" y="256"/>
                    <a:pt x="1169" y="260"/>
                    <a:pt x="1164" y="260"/>
                  </a:cubicBezTo>
                  <a:cubicBezTo>
                    <a:pt x="991" y="260"/>
                    <a:pt x="991" y="260"/>
                    <a:pt x="991" y="260"/>
                  </a:cubicBezTo>
                  <a:cubicBezTo>
                    <a:pt x="986" y="260"/>
                    <a:pt x="981" y="256"/>
                    <a:pt x="981" y="250"/>
                  </a:cubicBezTo>
                  <a:close/>
                  <a:moveTo>
                    <a:pt x="755" y="260"/>
                  </a:moveTo>
                  <a:cubicBezTo>
                    <a:pt x="927" y="260"/>
                    <a:pt x="927" y="260"/>
                    <a:pt x="927" y="260"/>
                  </a:cubicBezTo>
                  <a:cubicBezTo>
                    <a:pt x="933" y="260"/>
                    <a:pt x="937" y="256"/>
                    <a:pt x="937" y="250"/>
                  </a:cubicBezTo>
                  <a:cubicBezTo>
                    <a:pt x="937" y="10"/>
                    <a:pt x="937" y="10"/>
                    <a:pt x="937" y="10"/>
                  </a:cubicBezTo>
                  <a:cubicBezTo>
                    <a:pt x="937" y="5"/>
                    <a:pt x="933" y="0"/>
                    <a:pt x="927" y="0"/>
                  </a:cubicBezTo>
                  <a:cubicBezTo>
                    <a:pt x="755" y="0"/>
                    <a:pt x="755" y="0"/>
                    <a:pt x="755" y="0"/>
                  </a:cubicBezTo>
                  <a:cubicBezTo>
                    <a:pt x="749" y="0"/>
                    <a:pt x="745" y="5"/>
                    <a:pt x="745" y="10"/>
                  </a:cubicBezTo>
                  <a:cubicBezTo>
                    <a:pt x="745" y="250"/>
                    <a:pt x="745" y="250"/>
                    <a:pt x="745" y="250"/>
                  </a:cubicBezTo>
                  <a:cubicBezTo>
                    <a:pt x="745" y="256"/>
                    <a:pt x="749" y="260"/>
                    <a:pt x="755" y="260"/>
                  </a:cubicBezTo>
                  <a:close/>
                  <a:moveTo>
                    <a:pt x="246" y="260"/>
                  </a:moveTo>
                  <a:cubicBezTo>
                    <a:pt x="418" y="260"/>
                    <a:pt x="418" y="260"/>
                    <a:pt x="418" y="260"/>
                  </a:cubicBezTo>
                  <a:cubicBezTo>
                    <a:pt x="424" y="260"/>
                    <a:pt x="428" y="256"/>
                    <a:pt x="428" y="250"/>
                  </a:cubicBezTo>
                  <a:cubicBezTo>
                    <a:pt x="428" y="10"/>
                    <a:pt x="428" y="10"/>
                    <a:pt x="428" y="10"/>
                  </a:cubicBezTo>
                  <a:cubicBezTo>
                    <a:pt x="428" y="5"/>
                    <a:pt x="424" y="0"/>
                    <a:pt x="418" y="0"/>
                  </a:cubicBezTo>
                  <a:cubicBezTo>
                    <a:pt x="246" y="0"/>
                    <a:pt x="246" y="0"/>
                    <a:pt x="246" y="0"/>
                  </a:cubicBezTo>
                  <a:cubicBezTo>
                    <a:pt x="241" y="0"/>
                    <a:pt x="236" y="5"/>
                    <a:pt x="236" y="10"/>
                  </a:cubicBezTo>
                  <a:cubicBezTo>
                    <a:pt x="236" y="250"/>
                    <a:pt x="236" y="250"/>
                    <a:pt x="236" y="250"/>
                  </a:cubicBezTo>
                  <a:cubicBezTo>
                    <a:pt x="236" y="256"/>
                    <a:pt x="241" y="260"/>
                    <a:pt x="246" y="260"/>
                  </a:cubicBezTo>
                  <a:close/>
                  <a:moveTo>
                    <a:pt x="10" y="260"/>
                  </a:moveTo>
                  <a:cubicBezTo>
                    <a:pt x="182" y="260"/>
                    <a:pt x="182" y="260"/>
                    <a:pt x="182" y="260"/>
                  </a:cubicBezTo>
                  <a:cubicBezTo>
                    <a:pt x="188" y="260"/>
                    <a:pt x="192" y="256"/>
                    <a:pt x="192" y="250"/>
                  </a:cubicBezTo>
                  <a:cubicBezTo>
                    <a:pt x="192" y="10"/>
                    <a:pt x="192" y="10"/>
                    <a:pt x="192" y="10"/>
                  </a:cubicBezTo>
                  <a:cubicBezTo>
                    <a:pt x="192" y="5"/>
                    <a:pt x="188" y="0"/>
                    <a:pt x="182" y="0"/>
                  </a:cubicBezTo>
                  <a:cubicBezTo>
                    <a:pt x="10" y="0"/>
                    <a:pt x="10" y="0"/>
                    <a:pt x="10" y="0"/>
                  </a:cubicBezTo>
                  <a:cubicBezTo>
                    <a:pt x="4" y="0"/>
                    <a:pt x="0" y="5"/>
                    <a:pt x="0" y="10"/>
                  </a:cubicBezTo>
                  <a:cubicBezTo>
                    <a:pt x="0" y="250"/>
                    <a:pt x="0" y="250"/>
                    <a:pt x="0" y="250"/>
                  </a:cubicBezTo>
                  <a:cubicBezTo>
                    <a:pt x="0" y="256"/>
                    <a:pt x="4" y="260"/>
                    <a:pt x="10" y="260"/>
                  </a:cubicBezTo>
                  <a:close/>
                  <a:moveTo>
                    <a:pt x="1301" y="260"/>
                  </a:moveTo>
                  <a:cubicBezTo>
                    <a:pt x="1639" y="260"/>
                    <a:pt x="1639" y="260"/>
                    <a:pt x="1639" y="260"/>
                  </a:cubicBezTo>
                  <a:cubicBezTo>
                    <a:pt x="1647" y="260"/>
                    <a:pt x="1652" y="251"/>
                    <a:pt x="1647" y="245"/>
                  </a:cubicBezTo>
                  <a:cubicBezTo>
                    <a:pt x="1475" y="4"/>
                    <a:pt x="1475" y="4"/>
                    <a:pt x="1475" y="4"/>
                  </a:cubicBezTo>
                  <a:cubicBezTo>
                    <a:pt x="1474" y="2"/>
                    <a:pt x="1471" y="0"/>
                    <a:pt x="1467" y="0"/>
                  </a:cubicBezTo>
                  <a:cubicBezTo>
                    <a:pt x="1301" y="0"/>
                    <a:pt x="1301" y="0"/>
                    <a:pt x="1301" y="0"/>
                  </a:cubicBezTo>
                  <a:cubicBezTo>
                    <a:pt x="1296" y="0"/>
                    <a:pt x="1291" y="5"/>
                    <a:pt x="1291" y="10"/>
                  </a:cubicBezTo>
                  <a:cubicBezTo>
                    <a:pt x="1291" y="251"/>
                    <a:pt x="1291" y="251"/>
                    <a:pt x="1291" y="251"/>
                  </a:cubicBezTo>
                  <a:cubicBezTo>
                    <a:pt x="1291" y="256"/>
                    <a:pt x="1296" y="260"/>
                    <a:pt x="1301" y="2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Freeform 40">
              <a:extLst>
                <a:ext uri="{FF2B5EF4-FFF2-40B4-BE49-F238E27FC236}">
                  <a16:creationId xmlns:a16="http://schemas.microsoft.com/office/drawing/2014/main" id="{6C6706A3-EE43-4F63-A5E8-F992F5D47EF7}"/>
                </a:ext>
              </a:extLst>
            </p:cNvPr>
            <p:cNvSpPr>
              <a:spLocks noEditPoints="1"/>
            </p:cNvSpPr>
            <p:nvPr/>
          </p:nvSpPr>
          <p:spPr bwMode="auto">
            <a:xfrm>
              <a:off x="1858" y="1378"/>
              <a:ext cx="3968" cy="1534"/>
            </a:xfrm>
            <a:custGeom>
              <a:avLst/>
              <a:gdLst>
                <a:gd name="T0" fmla="*/ 1898 w 2118"/>
                <a:gd name="T1" fmla="*/ 707 h 818"/>
                <a:gd name="T2" fmla="*/ 1961 w 2118"/>
                <a:gd name="T3" fmla="*/ 658 h 818"/>
                <a:gd name="T4" fmla="*/ 1804 w 2118"/>
                <a:gd name="T5" fmla="*/ 701 h 818"/>
                <a:gd name="T6" fmla="*/ 1819 w 2118"/>
                <a:gd name="T7" fmla="*/ 658 h 818"/>
                <a:gd name="T8" fmla="*/ 941 w 2118"/>
                <a:gd name="T9" fmla="*/ 657 h 818"/>
                <a:gd name="T10" fmla="*/ 1042 w 2118"/>
                <a:gd name="T11" fmla="*/ 700 h 818"/>
                <a:gd name="T12" fmla="*/ 941 w 2118"/>
                <a:gd name="T13" fmla="*/ 657 h 818"/>
                <a:gd name="T14" fmla="*/ 1104 w 2118"/>
                <a:gd name="T15" fmla="*/ 711 h 818"/>
                <a:gd name="T16" fmla="*/ 1039 w 2118"/>
                <a:gd name="T17" fmla="*/ 657 h 818"/>
                <a:gd name="T18" fmla="*/ 552 w 2118"/>
                <a:gd name="T19" fmla="*/ 706 h 818"/>
                <a:gd name="T20" fmla="*/ 489 w 2118"/>
                <a:gd name="T21" fmla="*/ 657 h 818"/>
                <a:gd name="T22" fmla="*/ 457 w 2118"/>
                <a:gd name="T23" fmla="*/ 700 h 818"/>
                <a:gd name="T24" fmla="*/ 473 w 2118"/>
                <a:gd name="T25" fmla="*/ 657 h 818"/>
                <a:gd name="T26" fmla="*/ 22 w 2118"/>
                <a:gd name="T27" fmla="*/ 818 h 818"/>
                <a:gd name="T28" fmla="*/ 2118 w 2118"/>
                <a:gd name="T29" fmla="*/ 796 h 818"/>
                <a:gd name="T30" fmla="*/ 22 w 2118"/>
                <a:gd name="T31" fmla="*/ 774 h 818"/>
                <a:gd name="T32" fmla="*/ 22 w 2118"/>
                <a:gd name="T33" fmla="*/ 818 h 818"/>
                <a:gd name="T34" fmla="*/ 690 w 2118"/>
                <a:gd name="T35" fmla="*/ 0 h 818"/>
                <a:gd name="T36" fmla="*/ 744 w 2118"/>
                <a:gd name="T37" fmla="*/ 580 h 818"/>
                <a:gd name="T38" fmla="*/ 54 w 2118"/>
                <a:gd name="T39" fmla="*/ 634 h 818"/>
                <a:gd name="T40" fmla="*/ 0 w 2118"/>
                <a:gd name="T41" fmla="*/ 54 h 818"/>
                <a:gd name="T42" fmla="*/ 690 w 2118"/>
                <a:gd name="T43" fmla="*/ 44 h 818"/>
                <a:gd name="T44" fmla="*/ 44 w 2118"/>
                <a:gd name="T45" fmla="*/ 54 h 818"/>
                <a:gd name="T46" fmla="*/ 700 w 2118"/>
                <a:gd name="T47" fmla="*/ 517 h 818"/>
                <a:gd name="T48" fmla="*/ 690 w 2118"/>
                <a:gd name="T49" fmla="*/ 44 h 818"/>
                <a:gd name="T50" fmla="*/ 1660 w 2118"/>
                <a:gd name="T51" fmla="*/ 0 h 818"/>
                <a:gd name="T52" fmla="*/ 2078 w 2118"/>
                <a:gd name="T53" fmla="*/ 549 h 818"/>
                <a:gd name="T54" fmla="*/ 2034 w 2118"/>
                <a:gd name="T55" fmla="*/ 634 h 818"/>
                <a:gd name="T56" fmla="*/ 811 w 2118"/>
                <a:gd name="T57" fmla="*/ 580 h 818"/>
                <a:gd name="T58" fmla="*/ 865 w 2118"/>
                <a:gd name="T59" fmla="*/ 0 h 818"/>
                <a:gd name="T60" fmla="*/ 1660 w 2118"/>
                <a:gd name="T61" fmla="*/ 44 h 818"/>
                <a:gd name="T62" fmla="*/ 855 w 2118"/>
                <a:gd name="T63" fmla="*/ 54 h 818"/>
                <a:gd name="T64" fmla="*/ 2001 w 2118"/>
                <a:gd name="T65" fmla="*/ 517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8" h="818">
                  <a:moveTo>
                    <a:pt x="1961" y="658"/>
                  </a:moveTo>
                  <a:cubicBezTo>
                    <a:pt x="1954" y="686"/>
                    <a:pt x="1928" y="707"/>
                    <a:pt x="1898" y="707"/>
                  </a:cubicBezTo>
                  <a:cubicBezTo>
                    <a:pt x="1868" y="707"/>
                    <a:pt x="1843" y="686"/>
                    <a:pt x="1836" y="658"/>
                  </a:cubicBezTo>
                  <a:lnTo>
                    <a:pt x="1961" y="658"/>
                  </a:lnTo>
                  <a:close/>
                  <a:moveTo>
                    <a:pt x="1737" y="658"/>
                  </a:moveTo>
                  <a:cubicBezTo>
                    <a:pt x="1749" y="684"/>
                    <a:pt x="1774" y="701"/>
                    <a:pt x="1804" y="701"/>
                  </a:cubicBezTo>
                  <a:cubicBezTo>
                    <a:pt x="1815" y="701"/>
                    <a:pt x="1826" y="699"/>
                    <a:pt x="1836" y="694"/>
                  </a:cubicBezTo>
                  <a:cubicBezTo>
                    <a:pt x="1828" y="684"/>
                    <a:pt x="1822" y="671"/>
                    <a:pt x="1819" y="658"/>
                  </a:cubicBezTo>
                  <a:lnTo>
                    <a:pt x="1737" y="658"/>
                  </a:lnTo>
                  <a:close/>
                  <a:moveTo>
                    <a:pt x="941" y="657"/>
                  </a:moveTo>
                  <a:cubicBezTo>
                    <a:pt x="950" y="686"/>
                    <a:pt x="977" y="707"/>
                    <a:pt x="1010" y="707"/>
                  </a:cubicBezTo>
                  <a:cubicBezTo>
                    <a:pt x="1021" y="707"/>
                    <a:pt x="1032" y="704"/>
                    <a:pt x="1042" y="700"/>
                  </a:cubicBezTo>
                  <a:cubicBezTo>
                    <a:pt x="1032" y="688"/>
                    <a:pt x="1026" y="673"/>
                    <a:pt x="1024" y="657"/>
                  </a:cubicBezTo>
                  <a:lnTo>
                    <a:pt x="941" y="657"/>
                  </a:lnTo>
                  <a:close/>
                  <a:moveTo>
                    <a:pt x="1039" y="657"/>
                  </a:moveTo>
                  <a:cubicBezTo>
                    <a:pt x="1045" y="688"/>
                    <a:pt x="1072" y="711"/>
                    <a:pt x="1104" y="711"/>
                  </a:cubicBezTo>
                  <a:cubicBezTo>
                    <a:pt x="1136" y="711"/>
                    <a:pt x="1163" y="688"/>
                    <a:pt x="1169" y="658"/>
                  </a:cubicBezTo>
                  <a:lnTo>
                    <a:pt x="1039" y="657"/>
                  </a:lnTo>
                  <a:close/>
                  <a:moveTo>
                    <a:pt x="489" y="657"/>
                  </a:moveTo>
                  <a:cubicBezTo>
                    <a:pt x="496" y="685"/>
                    <a:pt x="522" y="706"/>
                    <a:pt x="552" y="706"/>
                  </a:cubicBezTo>
                  <a:cubicBezTo>
                    <a:pt x="582" y="706"/>
                    <a:pt x="607" y="685"/>
                    <a:pt x="615" y="657"/>
                  </a:cubicBezTo>
                  <a:lnTo>
                    <a:pt x="489" y="657"/>
                  </a:lnTo>
                  <a:close/>
                  <a:moveTo>
                    <a:pt x="391" y="657"/>
                  </a:moveTo>
                  <a:cubicBezTo>
                    <a:pt x="402" y="682"/>
                    <a:pt x="428" y="700"/>
                    <a:pt x="457" y="700"/>
                  </a:cubicBezTo>
                  <a:cubicBezTo>
                    <a:pt x="469" y="700"/>
                    <a:pt x="480" y="697"/>
                    <a:pt x="490" y="692"/>
                  </a:cubicBezTo>
                  <a:cubicBezTo>
                    <a:pt x="481" y="682"/>
                    <a:pt x="475" y="670"/>
                    <a:pt x="473" y="657"/>
                  </a:cubicBezTo>
                  <a:lnTo>
                    <a:pt x="391" y="657"/>
                  </a:lnTo>
                  <a:close/>
                  <a:moveTo>
                    <a:pt x="22" y="818"/>
                  </a:moveTo>
                  <a:cubicBezTo>
                    <a:pt x="2096" y="818"/>
                    <a:pt x="2096" y="818"/>
                    <a:pt x="2096" y="818"/>
                  </a:cubicBezTo>
                  <a:cubicBezTo>
                    <a:pt x="2108" y="818"/>
                    <a:pt x="2118" y="808"/>
                    <a:pt x="2118" y="796"/>
                  </a:cubicBezTo>
                  <a:cubicBezTo>
                    <a:pt x="2118" y="783"/>
                    <a:pt x="2108" y="774"/>
                    <a:pt x="2096" y="774"/>
                  </a:cubicBezTo>
                  <a:cubicBezTo>
                    <a:pt x="22" y="774"/>
                    <a:pt x="22" y="774"/>
                    <a:pt x="22" y="774"/>
                  </a:cubicBezTo>
                  <a:cubicBezTo>
                    <a:pt x="10" y="774"/>
                    <a:pt x="0" y="783"/>
                    <a:pt x="0" y="796"/>
                  </a:cubicBezTo>
                  <a:cubicBezTo>
                    <a:pt x="0" y="808"/>
                    <a:pt x="10" y="818"/>
                    <a:pt x="22" y="818"/>
                  </a:cubicBezTo>
                  <a:close/>
                  <a:moveTo>
                    <a:pt x="54" y="0"/>
                  </a:moveTo>
                  <a:cubicBezTo>
                    <a:pt x="690" y="0"/>
                    <a:pt x="690" y="0"/>
                    <a:pt x="690" y="0"/>
                  </a:cubicBezTo>
                  <a:cubicBezTo>
                    <a:pt x="720" y="0"/>
                    <a:pt x="744" y="24"/>
                    <a:pt x="744" y="54"/>
                  </a:cubicBezTo>
                  <a:cubicBezTo>
                    <a:pt x="744" y="580"/>
                    <a:pt x="744" y="580"/>
                    <a:pt x="744" y="580"/>
                  </a:cubicBezTo>
                  <a:cubicBezTo>
                    <a:pt x="744" y="610"/>
                    <a:pt x="720" y="634"/>
                    <a:pt x="690" y="634"/>
                  </a:cubicBezTo>
                  <a:cubicBezTo>
                    <a:pt x="54" y="634"/>
                    <a:pt x="54" y="634"/>
                    <a:pt x="54" y="634"/>
                  </a:cubicBezTo>
                  <a:cubicBezTo>
                    <a:pt x="24" y="634"/>
                    <a:pt x="0" y="610"/>
                    <a:pt x="0" y="580"/>
                  </a:cubicBezTo>
                  <a:cubicBezTo>
                    <a:pt x="0" y="54"/>
                    <a:pt x="0" y="54"/>
                    <a:pt x="0" y="54"/>
                  </a:cubicBezTo>
                  <a:cubicBezTo>
                    <a:pt x="0" y="24"/>
                    <a:pt x="24" y="0"/>
                    <a:pt x="54" y="0"/>
                  </a:cubicBezTo>
                  <a:close/>
                  <a:moveTo>
                    <a:pt x="690" y="44"/>
                  </a:moveTo>
                  <a:cubicBezTo>
                    <a:pt x="54" y="44"/>
                    <a:pt x="54" y="44"/>
                    <a:pt x="54" y="44"/>
                  </a:cubicBezTo>
                  <a:cubicBezTo>
                    <a:pt x="48" y="44"/>
                    <a:pt x="44" y="48"/>
                    <a:pt x="44" y="54"/>
                  </a:cubicBezTo>
                  <a:cubicBezTo>
                    <a:pt x="44" y="517"/>
                    <a:pt x="44" y="517"/>
                    <a:pt x="44" y="517"/>
                  </a:cubicBezTo>
                  <a:cubicBezTo>
                    <a:pt x="700" y="517"/>
                    <a:pt x="700" y="517"/>
                    <a:pt x="700" y="517"/>
                  </a:cubicBezTo>
                  <a:cubicBezTo>
                    <a:pt x="700" y="54"/>
                    <a:pt x="700" y="54"/>
                    <a:pt x="700" y="54"/>
                  </a:cubicBezTo>
                  <a:cubicBezTo>
                    <a:pt x="700" y="48"/>
                    <a:pt x="696" y="44"/>
                    <a:pt x="690" y="44"/>
                  </a:cubicBezTo>
                  <a:close/>
                  <a:moveTo>
                    <a:pt x="865" y="0"/>
                  </a:moveTo>
                  <a:cubicBezTo>
                    <a:pt x="1660" y="0"/>
                    <a:pt x="1660" y="0"/>
                    <a:pt x="1660" y="0"/>
                  </a:cubicBezTo>
                  <a:cubicBezTo>
                    <a:pt x="1677" y="0"/>
                    <a:pt x="1694" y="8"/>
                    <a:pt x="1704" y="23"/>
                  </a:cubicBezTo>
                  <a:cubicBezTo>
                    <a:pt x="2078" y="549"/>
                    <a:pt x="2078" y="549"/>
                    <a:pt x="2078" y="549"/>
                  </a:cubicBezTo>
                  <a:cubicBezTo>
                    <a:pt x="2090" y="565"/>
                    <a:pt x="2091" y="587"/>
                    <a:pt x="2082" y="605"/>
                  </a:cubicBezTo>
                  <a:cubicBezTo>
                    <a:pt x="2073" y="623"/>
                    <a:pt x="2054" y="634"/>
                    <a:pt x="2034" y="634"/>
                  </a:cubicBezTo>
                  <a:cubicBezTo>
                    <a:pt x="865" y="634"/>
                    <a:pt x="865" y="634"/>
                    <a:pt x="865" y="634"/>
                  </a:cubicBezTo>
                  <a:cubicBezTo>
                    <a:pt x="835" y="634"/>
                    <a:pt x="811" y="610"/>
                    <a:pt x="811" y="580"/>
                  </a:cubicBezTo>
                  <a:cubicBezTo>
                    <a:pt x="811" y="54"/>
                    <a:pt x="811" y="54"/>
                    <a:pt x="811" y="54"/>
                  </a:cubicBezTo>
                  <a:cubicBezTo>
                    <a:pt x="811" y="24"/>
                    <a:pt x="835" y="0"/>
                    <a:pt x="865" y="0"/>
                  </a:cubicBezTo>
                  <a:close/>
                  <a:moveTo>
                    <a:pt x="1668" y="48"/>
                  </a:moveTo>
                  <a:cubicBezTo>
                    <a:pt x="1666" y="46"/>
                    <a:pt x="1663" y="44"/>
                    <a:pt x="1660" y="44"/>
                  </a:cubicBezTo>
                  <a:cubicBezTo>
                    <a:pt x="865" y="44"/>
                    <a:pt x="865" y="44"/>
                    <a:pt x="865" y="44"/>
                  </a:cubicBezTo>
                  <a:cubicBezTo>
                    <a:pt x="859" y="44"/>
                    <a:pt x="855" y="48"/>
                    <a:pt x="855" y="54"/>
                  </a:cubicBezTo>
                  <a:cubicBezTo>
                    <a:pt x="855" y="517"/>
                    <a:pt x="855" y="517"/>
                    <a:pt x="855" y="517"/>
                  </a:cubicBezTo>
                  <a:cubicBezTo>
                    <a:pt x="2001" y="517"/>
                    <a:pt x="2001" y="517"/>
                    <a:pt x="2001" y="517"/>
                  </a:cubicBezTo>
                  <a:lnTo>
                    <a:pt x="1668"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61" name="TextBox 60">
            <a:extLst>
              <a:ext uri="{FF2B5EF4-FFF2-40B4-BE49-F238E27FC236}">
                <a16:creationId xmlns:a16="http://schemas.microsoft.com/office/drawing/2014/main" id="{F368B067-F317-43AE-B45B-B30D3F5B59EE}"/>
              </a:ext>
            </a:extLst>
          </p:cNvPr>
          <p:cNvSpPr txBox="1"/>
          <p:nvPr/>
        </p:nvSpPr>
        <p:spPr>
          <a:xfrm>
            <a:off x="9229207" y="1841"/>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3986914404"/>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6.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458273" cy="332399"/>
          </a:xfrm>
        </p:spPr>
        <p:txBody>
          <a:bodyPr/>
          <a:lstStyle/>
          <a:p>
            <a:r>
              <a:rPr lang="en-US" dirty="0">
                <a:solidFill>
                  <a:srgbClr val="29BA74"/>
                </a:solidFill>
              </a:rPr>
              <a:t>Recommended protocols for </a:t>
            </a:r>
            <a:r>
              <a:rPr lang="en-US" b="1" dirty="0">
                <a:solidFill>
                  <a:srgbClr val="29BA74"/>
                </a:solidFill>
              </a:rPr>
              <a:t>campus residences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371271"/>
            <a:ext cx="8588502"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thorough and detailed cleaning of entire facilities, with focus on high-contact areas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Make hand sanitizer readily available to residents/personnel throughout property; consider touchless hand sanitizing solutions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routine sanitization of high-touch surfaces (e.g., door handles, elevators, counters, etc.)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residents with their own sanitation solutions or wipes to instill confidence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Disinfect all hard surfaces with an EPA registered chemical disinfectant</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a student or residential staff member tests positive, close off areas used by sick person and wait 24 hours before cleaning and disinfecting</a:t>
            </a:r>
            <a:r>
              <a:rPr lang="en-US" sz="900" dirty="0">
                <a:solidFill>
                  <a:srgbClr val="575757">
                    <a:lumMod val="100000"/>
                  </a:srgbClr>
                </a:solidFill>
              </a:rPr>
              <a:t>; r</a:t>
            </a:r>
            <a:r>
              <a:rPr lang="en-US" sz="900" dirty="0"/>
              <a:t>emove staff members who test positive and quarantine</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Conduct frequent cleaning of shared facilities (e.g., lounges)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cleaning schedule to clean facilities regularly</a:t>
            </a:r>
            <a:r>
              <a:rPr lang="en-US" sz="900" dirty="0">
                <a:solidFill>
                  <a:srgbClr val="575757"/>
                </a:solidFill>
              </a:rPr>
              <a:t>; </a:t>
            </a:r>
            <a:r>
              <a:rPr sz="900" dirty="0">
                <a:solidFill>
                  <a:srgbClr val="575757"/>
                </a:solidFill>
              </a:rPr>
              <a:t>provide and maintain adequate handwashing supplies and hand sanitizer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encourage sanitizing between users and/or increasing frequency of cleaning</a:t>
            </a:r>
          </a:p>
          <a:p>
            <a:pPr lvl="1" defTabSz="685800">
              <a:buClr>
                <a:srgbClr val="29BA74">
                  <a:lumMod val="100000"/>
                </a:srgbClr>
              </a:buClr>
              <a:buSzPct val="100000"/>
              <a:buFont typeface="Wingdings" panose="05000000000000000000" pitchFamily="2" charset="2"/>
              <a:buChar char="q"/>
            </a:pPr>
            <a:endParaRPr sz="900" dirty="0">
              <a:solidFill>
                <a:srgbClr val="575757"/>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972303"/>
            <a:ext cx="0" cy="5312803"/>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43944"/>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59062"/>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8" y="3278555"/>
            <a:ext cx="858850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Maintain signage to remind groups to stand at least 6 feet apart and avoid congregating in common areas</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Note: Follow </a:t>
            </a:r>
            <a:r>
              <a:rPr lang="en-US" sz="900" dirty="0">
                <a:solidFill>
                  <a:srgbClr val="575757"/>
                </a:solidFill>
                <a:hlinkClick r:id="rId7"/>
              </a:rPr>
              <a:t>WA Labor and Industries guidelines for masks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Roommates and suitemates treated as a family unit; assign students with pre-existing health conditions to singles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installing plexiglass partitions in areas where residential  staff and residents come into close contact (e.g., mail desks)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floor markings to promote physical distancing (e.g., where to stand in line, where to walk)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Manage staff schedules to allow for physical distancing whenever possible in staff spaces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staggered bathroom schedule to reduce the amount of people using the facilities at the same time</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consider assigning residents to specific showers or limiting use of showers to every other stall</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Designate specific residence halls or buildings to isolate students/staff for quarantine or isolation periods as needed </a:t>
            </a:r>
            <a:endParaRPr sz="900" dirty="0">
              <a:solidFill>
                <a:srgbClr val="575757"/>
              </a:solidFill>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99163"/>
            <a:ext cx="1093335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 </a:t>
            </a:r>
            <a:r>
              <a:rPr lang="en-US" sz="1000" dirty="0">
                <a:solidFill>
                  <a:srgbClr val="575757"/>
                </a:solidFill>
              </a:rPr>
              <a:t>Association of College &amp; University Housing Officers-International, Other State's Guidance</a:t>
            </a:r>
            <a:endParaRPr lang="en-US" sz="1000" dirty="0">
              <a:solidFill>
                <a:srgbClr val="6E6F73"/>
              </a:solidFill>
            </a:endParaRPr>
          </a:p>
        </p:txBody>
      </p:sp>
      <p:sp>
        <p:nvSpPr>
          <p:cNvPr id="35" name="Rounded Rectangle 34"/>
          <p:cNvSpPr/>
          <p:nvPr/>
        </p:nvSpPr>
        <p:spPr>
          <a:xfrm>
            <a:off x="3222493" y="95619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85667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07976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972303"/>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7" y="2873941"/>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20" y="276841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31" y="2997160"/>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7" y="2883352"/>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35" y="-134111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4" name="ee4pContent3">
            <a:extLst>
              <a:ext uri="{FF2B5EF4-FFF2-40B4-BE49-F238E27FC236}">
                <a16:creationId xmlns:a16="http://schemas.microsoft.com/office/drawing/2014/main" id="{A1EE6762-B972-4FC0-9A6D-BE8AC004B4EF}"/>
              </a:ext>
            </a:extLst>
          </p:cNvPr>
          <p:cNvSpPr txBox="1"/>
          <p:nvPr/>
        </p:nvSpPr>
        <p:spPr>
          <a:xfrm>
            <a:off x="3222498" y="5148749"/>
            <a:ext cx="858850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staff with COVID-19 symptoms to remain home until they are symptom-free</a:t>
            </a:r>
            <a:r>
              <a:rPr lang="en-US" sz="900" dirty="0">
                <a:solidFill>
                  <a:srgbClr val="575757">
                    <a:lumMod val="100000"/>
                  </a:srgbClr>
                </a:solidFill>
              </a:rPr>
              <a:t> for 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staff to self-quarantine</a:t>
            </a:r>
            <a:r>
              <a:rPr lang="en-US" sz="900" dirty="0">
                <a:solidFill>
                  <a:srgbClr val="575757">
                    <a:lumMod val="100000"/>
                  </a:srgbClr>
                </a:solidFill>
              </a:rPr>
              <a:t> for 14-days</a:t>
            </a:r>
            <a:r>
              <a:rPr sz="900" dirty="0">
                <a:solidFill>
                  <a:srgbClr val="575757">
                    <a:lumMod val="100000"/>
                  </a:srgbClr>
                </a:solidFill>
              </a:rPr>
              <a:t> </a:t>
            </a:r>
            <a:r>
              <a:rPr lang="en-US" sz="900" dirty="0">
                <a:solidFill>
                  <a:srgbClr val="575757">
                    <a:lumMod val="100000"/>
                  </a:srgbClr>
                </a:solidFill>
              </a:rPr>
              <a:t>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 follow WA </a:t>
            </a:r>
            <a:r>
              <a:rPr lang="en-US" sz="900" dirty="0">
                <a:solidFill>
                  <a:srgbClr val="575757">
                    <a:lumMod val="100000"/>
                  </a:srgbClr>
                </a:solidFill>
              </a:rPr>
              <a:t>reopening </a:t>
            </a:r>
            <a:r>
              <a:rPr lang="en-US" sz="900" spc="-20" dirty="0">
                <a:solidFill>
                  <a:srgbClr val="575757">
                    <a:lumMod val="100000"/>
                  </a:srgbClr>
                </a:solidFill>
              </a:rPr>
              <a:t>guidelines and </a:t>
            </a:r>
            <a:r>
              <a:rPr lang="en-US" sz="900" dirty="0">
                <a:solidFill>
                  <a:srgbClr val="575757"/>
                </a:solidFill>
                <a:hlinkClick r:id="rId7"/>
              </a:rPr>
              <a:t>WA Labor and Industries guidelines for masks</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staff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 </a:t>
            </a:r>
          </a:p>
        </p:txBody>
      </p:sp>
      <p:sp>
        <p:nvSpPr>
          <p:cNvPr id="55" name="Rounded Rectangle 34">
            <a:extLst>
              <a:ext uri="{FF2B5EF4-FFF2-40B4-BE49-F238E27FC236}">
                <a16:creationId xmlns:a16="http://schemas.microsoft.com/office/drawing/2014/main" id="{49895D54-6DC7-4BC6-885E-8713ACC7F66C}"/>
              </a:ext>
            </a:extLst>
          </p:cNvPr>
          <p:cNvSpPr/>
          <p:nvPr/>
        </p:nvSpPr>
        <p:spPr>
          <a:xfrm>
            <a:off x="3222497" y="470055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Staff health and personal hygiene</a:t>
            </a:r>
          </a:p>
        </p:txBody>
      </p:sp>
      <p:sp>
        <p:nvSpPr>
          <p:cNvPr id="56" name="Freeform 35">
            <a:extLst>
              <a:ext uri="{FF2B5EF4-FFF2-40B4-BE49-F238E27FC236}">
                <a16:creationId xmlns:a16="http://schemas.microsoft.com/office/drawing/2014/main" id="{48F2D764-3B14-45D1-AC48-A96A38A7553A}"/>
              </a:ext>
            </a:extLst>
          </p:cNvPr>
          <p:cNvSpPr/>
          <p:nvPr/>
        </p:nvSpPr>
        <p:spPr>
          <a:xfrm rot="16200000">
            <a:off x="3322019" y="460103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a:extLst>
              <a:ext uri="{FF2B5EF4-FFF2-40B4-BE49-F238E27FC236}">
                <a16:creationId xmlns:a16="http://schemas.microsoft.com/office/drawing/2014/main" id="{27B40021-634F-4E4A-92E5-85366F7DEDD4}"/>
              </a:ext>
            </a:extLst>
          </p:cNvPr>
          <p:cNvSpPr/>
          <p:nvPr/>
        </p:nvSpPr>
        <p:spPr>
          <a:xfrm rot="5400000">
            <a:off x="3678830" y="489638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2" name="Group 61">
            <a:extLst>
              <a:ext uri="{FF2B5EF4-FFF2-40B4-BE49-F238E27FC236}">
                <a16:creationId xmlns:a16="http://schemas.microsoft.com/office/drawing/2014/main" id="{D566B6F1-A2A3-40A3-9088-3DFB1FF57F77}"/>
              </a:ext>
            </a:extLst>
          </p:cNvPr>
          <p:cNvGrpSpPr>
            <a:grpSpLocks noChangeAspect="1"/>
          </p:cNvGrpSpPr>
          <p:nvPr/>
        </p:nvGrpSpPr>
        <p:grpSpPr>
          <a:xfrm>
            <a:off x="3279392" y="4716667"/>
            <a:ext cx="366113" cy="365760"/>
            <a:chOff x="6464300" y="2606675"/>
            <a:chExt cx="1646238" cy="1644650"/>
          </a:xfrm>
        </p:grpSpPr>
        <p:sp>
          <p:nvSpPr>
            <p:cNvPr id="63" name="AutoShape 3">
              <a:extLst>
                <a:ext uri="{FF2B5EF4-FFF2-40B4-BE49-F238E27FC236}">
                  <a16:creationId xmlns:a16="http://schemas.microsoft.com/office/drawing/2014/main" id="{9A20D63D-DD2B-46FF-BBD0-88779EFCA1C8}"/>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4" name="Group 63">
              <a:extLst>
                <a:ext uri="{FF2B5EF4-FFF2-40B4-BE49-F238E27FC236}">
                  <a16:creationId xmlns:a16="http://schemas.microsoft.com/office/drawing/2014/main" id="{BD854562-81E8-4A5E-882D-2103437781E4}"/>
                </a:ext>
              </a:extLst>
            </p:cNvPr>
            <p:cNvGrpSpPr/>
            <p:nvPr/>
          </p:nvGrpSpPr>
          <p:grpSpPr>
            <a:xfrm>
              <a:off x="6729414" y="2786063"/>
              <a:ext cx="1122265" cy="1220788"/>
              <a:chOff x="6729414" y="2786063"/>
              <a:chExt cx="1122265" cy="1220788"/>
            </a:xfrm>
          </p:grpSpPr>
          <p:sp>
            <p:nvSpPr>
              <p:cNvPr id="65" name="Freeform 69">
                <a:extLst>
                  <a:ext uri="{FF2B5EF4-FFF2-40B4-BE49-F238E27FC236}">
                    <a16:creationId xmlns:a16="http://schemas.microsoft.com/office/drawing/2014/main" id="{24283A7B-2B1B-4196-AB2F-69F9CBB99EDB}"/>
                  </a:ext>
                </a:extLst>
              </p:cNvPr>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6" name="Freeform 70">
                <a:extLst>
                  <a:ext uri="{FF2B5EF4-FFF2-40B4-BE49-F238E27FC236}">
                    <a16:creationId xmlns:a16="http://schemas.microsoft.com/office/drawing/2014/main" id="{3DF43630-62DB-4337-9B29-47D35CC3231B}"/>
                  </a:ext>
                </a:extLst>
              </p:cNvPr>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cxnSp>
        <p:nvCxnSpPr>
          <p:cNvPr id="67" name="Straight Connector 66">
            <a:extLst>
              <a:ext uri="{FF2B5EF4-FFF2-40B4-BE49-F238E27FC236}">
                <a16:creationId xmlns:a16="http://schemas.microsoft.com/office/drawing/2014/main" id="{098CEABB-616C-4CC6-9938-1444E0C52686}"/>
              </a:ext>
            </a:extLst>
          </p:cNvPr>
          <p:cNvCxnSpPr>
            <a:cxnSpLocks/>
          </p:cNvCxnSpPr>
          <p:nvPr/>
        </p:nvCxnSpPr>
        <p:spPr>
          <a:xfrm rot="5400000">
            <a:off x="7392929" y="47272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012A19-A164-4170-A15E-1DB5A8A0BDD8}"/>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45029588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266717" cy="332399"/>
          </a:xfrm>
        </p:spPr>
        <p:txBody>
          <a:bodyPr/>
          <a:lstStyle/>
          <a:p>
            <a:r>
              <a:rPr lang="en-US" dirty="0">
                <a:solidFill>
                  <a:srgbClr val="29BA74"/>
                </a:solidFill>
              </a:rPr>
              <a:t>Recommended protocols for </a:t>
            </a:r>
            <a:r>
              <a:rPr lang="en-US" b="1" dirty="0">
                <a:solidFill>
                  <a:srgbClr val="29BA74"/>
                </a:solidFill>
              </a:rPr>
              <a:t>campus residences</a:t>
            </a:r>
            <a:r>
              <a:rPr lang="en-US" dirty="0">
                <a:solidFill>
                  <a:srgbClr val="29BA74"/>
                </a:solidFill>
              </a:rPr>
              <a:t> to resume operations (2/2)</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09339"/>
            <a:ext cx="0" cy="524610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210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17224"/>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1562291"/>
            <a:ext cx="8853920"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All staff and residents must wear face masks throughout the building (exception for residents within their own rooms)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When possible, rooms should remain vacant for 48 hours after check-out and prior to cleaning</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staff and residents that come on-premise for purposes of supporting public health contact tracing</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on-premise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Communication of Safe Back-to-School Plan to all staff and residents, including available contact to report violations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Use no-touch trash cans where possible on the property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Symptomatic residents </a:t>
            </a:r>
            <a:r>
              <a:rPr lang="en-US" sz="900" dirty="0">
                <a:solidFill>
                  <a:srgbClr val="575757">
                    <a:lumMod val="100000"/>
                  </a:srgbClr>
                </a:solidFill>
              </a:rPr>
              <a:t>should avoid contact with other – follow </a:t>
            </a:r>
            <a:r>
              <a:rPr lang="en-US" sz="900" dirty="0" err="1">
                <a:solidFill>
                  <a:srgbClr val="575757">
                    <a:lumMod val="100000"/>
                  </a:srgbClr>
                </a:solidFill>
              </a:rPr>
              <a:t>DOH</a:t>
            </a:r>
            <a:r>
              <a:rPr lang="en-US" sz="900" dirty="0">
                <a:solidFill>
                  <a:srgbClr val="575757">
                    <a:lumMod val="100000"/>
                  </a:srgbClr>
                </a:solidFill>
              </a:rPr>
              <a:t> guidelines for individuals with symptoms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Develop plan for how suspected COVID-19 cases will be isolated, evaluated, tested, and provided necessary wraparound services (e.g., medical care, food)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that physical locations have been identified to isolate confirmed COVID-19 cases, and consider designating one staff member to attend to sick residents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Create and test communications plans to disseminate critical information to residents/staff</a:t>
            </a:r>
          </a:p>
        </p:txBody>
      </p:sp>
      <p:sp>
        <p:nvSpPr>
          <p:cNvPr id="39" name="Rounded Rectangle 38"/>
          <p:cNvSpPr/>
          <p:nvPr/>
        </p:nvSpPr>
        <p:spPr>
          <a:xfrm>
            <a:off x="3222493" y="111686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101734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124043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2" name="Group 71"/>
          <p:cNvGrpSpPr>
            <a:grpSpLocks noChangeAspect="1"/>
          </p:cNvGrpSpPr>
          <p:nvPr/>
        </p:nvGrpSpPr>
        <p:grpSpPr>
          <a:xfrm>
            <a:off x="3282733" y="1126627"/>
            <a:ext cx="365422" cy="365760"/>
            <a:chOff x="5273801" y="2606040"/>
            <a:chExt cx="1644397" cy="1645920"/>
          </a:xfrm>
        </p:grpSpPr>
        <p:sp>
          <p:nvSpPr>
            <p:cNvPr id="73" name="AutoShape 80"/>
            <p:cNvSpPr>
              <a:spLocks noChangeAspect="1" noChangeArrowheads="1" noTextEdit="1"/>
            </p:cNvSpPr>
            <p:nvPr/>
          </p:nvSpPr>
          <p:spPr bwMode="auto">
            <a:xfrm>
              <a:off x="5273801" y="2606040"/>
              <a:ext cx="1644397"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74" name="Group 73"/>
            <p:cNvGrpSpPr/>
            <p:nvPr/>
          </p:nvGrpSpPr>
          <p:grpSpPr>
            <a:xfrm>
              <a:off x="5439917" y="2787396"/>
              <a:ext cx="1310641" cy="1281684"/>
              <a:chOff x="5439917" y="2787396"/>
              <a:chExt cx="1310641" cy="1281684"/>
            </a:xfrm>
          </p:grpSpPr>
          <p:sp>
            <p:nvSpPr>
              <p:cNvPr id="75" name="Freeform 82"/>
              <p:cNvSpPr>
                <a:spLocks noEditPoints="1"/>
              </p:cNvSpPr>
              <p:nvPr/>
            </p:nvSpPr>
            <p:spPr bwMode="auto">
              <a:xfrm>
                <a:off x="5439917" y="2787396"/>
                <a:ext cx="1310641" cy="1281684"/>
              </a:xfrm>
              <a:custGeom>
                <a:avLst/>
                <a:gdLst>
                  <a:gd name="T0" fmla="*/ 1178 w 1836"/>
                  <a:gd name="T1" fmla="*/ 409 h 1794"/>
                  <a:gd name="T2" fmla="*/ 1211 w 1836"/>
                  <a:gd name="T3" fmla="*/ 428 h 1794"/>
                  <a:gd name="T4" fmla="*/ 1786 w 1836"/>
                  <a:gd name="T5" fmla="*/ 695 h 1794"/>
                  <a:gd name="T6" fmla="*/ 1470 w 1836"/>
                  <a:gd name="T7" fmla="*/ 916 h 1794"/>
                  <a:gd name="T8" fmla="*/ 1527 w 1836"/>
                  <a:gd name="T9" fmla="*/ 1548 h 1794"/>
                  <a:gd name="T10" fmla="*/ 1200 w 1836"/>
                  <a:gd name="T11" fmla="*/ 1363 h 1794"/>
                  <a:gd name="T12" fmla="*/ 1177 w 1836"/>
                  <a:gd name="T13" fmla="*/ 1750 h 1794"/>
                  <a:gd name="T14" fmla="*/ 658 w 1836"/>
                  <a:gd name="T15" fmla="*/ 1385 h 1794"/>
                  <a:gd name="T16" fmla="*/ 625 w 1836"/>
                  <a:gd name="T17" fmla="*/ 1366 h 1794"/>
                  <a:gd name="T18" fmla="*/ 50 w 1836"/>
                  <a:gd name="T19" fmla="*/ 1099 h 1794"/>
                  <a:gd name="T20" fmla="*/ 366 w 1836"/>
                  <a:gd name="T21" fmla="*/ 878 h 1794"/>
                  <a:gd name="T22" fmla="*/ 309 w 1836"/>
                  <a:gd name="T23" fmla="*/ 246 h 1794"/>
                  <a:gd name="T24" fmla="*/ 636 w 1836"/>
                  <a:gd name="T25" fmla="*/ 431 h 1794"/>
                  <a:gd name="T26" fmla="*/ 659 w 1836"/>
                  <a:gd name="T27" fmla="*/ 44 h 1794"/>
                  <a:gd name="T28" fmla="*/ 1177 w 1836"/>
                  <a:gd name="T29" fmla="*/ 0 h 1794"/>
                  <a:gd name="T30" fmla="*/ 615 w 1836"/>
                  <a:gd name="T31" fmla="*/ 44 h 1794"/>
                  <a:gd name="T32" fmla="*/ 331 w 1836"/>
                  <a:gd name="T33" fmla="*/ 208 h 1794"/>
                  <a:gd name="T34" fmla="*/ 271 w 1836"/>
                  <a:gd name="T35" fmla="*/ 224 h 1794"/>
                  <a:gd name="T36" fmla="*/ 28 w 1836"/>
                  <a:gd name="T37" fmla="*/ 733 h 1794"/>
                  <a:gd name="T38" fmla="*/ 28 w 1836"/>
                  <a:gd name="T39" fmla="*/ 1061 h 1794"/>
                  <a:gd name="T40" fmla="*/ 271 w 1836"/>
                  <a:gd name="T41" fmla="*/ 1570 h 1794"/>
                  <a:gd name="T42" fmla="*/ 331 w 1836"/>
                  <a:gd name="T43" fmla="*/ 1586 h 1794"/>
                  <a:gd name="T44" fmla="*/ 615 w 1836"/>
                  <a:gd name="T45" fmla="*/ 1750 h 1794"/>
                  <a:gd name="T46" fmla="*/ 1177 w 1836"/>
                  <a:gd name="T47" fmla="*/ 1794 h 1794"/>
                  <a:gd name="T48" fmla="*/ 1222 w 1836"/>
                  <a:gd name="T49" fmla="*/ 1423 h 1794"/>
                  <a:gd name="T50" fmla="*/ 1527 w 1836"/>
                  <a:gd name="T51" fmla="*/ 1592 h 1794"/>
                  <a:gd name="T52" fmla="*/ 1824 w 1836"/>
                  <a:gd name="T53" fmla="*/ 1121 h 1794"/>
                  <a:gd name="T54" fmla="*/ 1525 w 1836"/>
                  <a:gd name="T55" fmla="*/ 897 h 1794"/>
                  <a:gd name="T56" fmla="*/ 1824 w 1836"/>
                  <a:gd name="T57" fmla="*/ 673 h 1794"/>
                  <a:gd name="T58" fmla="*/ 1527 w 1836"/>
                  <a:gd name="T59" fmla="*/ 202 h 1794"/>
                  <a:gd name="T60" fmla="*/ 1222 w 1836"/>
                  <a:gd name="T61" fmla="*/ 371 h 1794"/>
                  <a:gd name="T62" fmla="*/ 1177 w 1836"/>
                  <a:gd name="T63" fmla="*/ 0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1794">
                    <a:moveTo>
                      <a:pt x="1177" y="44"/>
                    </a:moveTo>
                    <a:cubicBezTo>
                      <a:pt x="1177" y="44"/>
                      <a:pt x="1178" y="309"/>
                      <a:pt x="1178" y="409"/>
                    </a:cubicBezTo>
                    <a:cubicBezTo>
                      <a:pt x="1178" y="422"/>
                      <a:pt x="1188" y="431"/>
                      <a:pt x="1200" y="431"/>
                    </a:cubicBezTo>
                    <a:cubicBezTo>
                      <a:pt x="1203" y="431"/>
                      <a:pt x="1207" y="430"/>
                      <a:pt x="1211" y="428"/>
                    </a:cubicBezTo>
                    <a:cubicBezTo>
                      <a:pt x="1298" y="378"/>
                      <a:pt x="1527" y="246"/>
                      <a:pt x="1527" y="246"/>
                    </a:cubicBezTo>
                    <a:cubicBezTo>
                      <a:pt x="1786" y="695"/>
                      <a:pt x="1786" y="695"/>
                      <a:pt x="1786" y="695"/>
                    </a:cubicBezTo>
                    <a:cubicBezTo>
                      <a:pt x="1786" y="695"/>
                      <a:pt x="1557" y="828"/>
                      <a:pt x="1470" y="878"/>
                    </a:cubicBezTo>
                    <a:cubicBezTo>
                      <a:pt x="1456" y="886"/>
                      <a:pt x="1456" y="908"/>
                      <a:pt x="1470" y="916"/>
                    </a:cubicBezTo>
                    <a:cubicBezTo>
                      <a:pt x="1557" y="966"/>
                      <a:pt x="1786" y="1099"/>
                      <a:pt x="1786" y="1099"/>
                    </a:cubicBezTo>
                    <a:cubicBezTo>
                      <a:pt x="1527" y="1548"/>
                      <a:pt x="1527" y="1548"/>
                      <a:pt x="1527" y="1548"/>
                    </a:cubicBezTo>
                    <a:cubicBezTo>
                      <a:pt x="1527" y="1548"/>
                      <a:pt x="1298" y="1416"/>
                      <a:pt x="1211" y="1366"/>
                    </a:cubicBezTo>
                    <a:cubicBezTo>
                      <a:pt x="1207" y="1364"/>
                      <a:pt x="1203" y="1363"/>
                      <a:pt x="1200" y="1363"/>
                    </a:cubicBezTo>
                    <a:cubicBezTo>
                      <a:pt x="1188" y="1363"/>
                      <a:pt x="1178" y="1372"/>
                      <a:pt x="1178" y="1385"/>
                    </a:cubicBezTo>
                    <a:cubicBezTo>
                      <a:pt x="1178" y="1485"/>
                      <a:pt x="1177" y="1750"/>
                      <a:pt x="1177" y="1750"/>
                    </a:cubicBezTo>
                    <a:cubicBezTo>
                      <a:pt x="659" y="1750"/>
                      <a:pt x="659" y="1750"/>
                      <a:pt x="659" y="1750"/>
                    </a:cubicBezTo>
                    <a:cubicBezTo>
                      <a:pt x="659" y="1750"/>
                      <a:pt x="658" y="1485"/>
                      <a:pt x="658" y="1385"/>
                    </a:cubicBezTo>
                    <a:cubicBezTo>
                      <a:pt x="658" y="1372"/>
                      <a:pt x="648" y="1363"/>
                      <a:pt x="636" y="1363"/>
                    </a:cubicBezTo>
                    <a:cubicBezTo>
                      <a:pt x="633" y="1363"/>
                      <a:pt x="629" y="1364"/>
                      <a:pt x="625" y="1366"/>
                    </a:cubicBezTo>
                    <a:cubicBezTo>
                      <a:pt x="538" y="1416"/>
                      <a:pt x="309" y="1548"/>
                      <a:pt x="309" y="1548"/>
                    </a:cubicBezTo>
                    <a:cubicBezTo>
                      <a:pt x="50" y="1099"/>
                      <a:pt x="50" y="1099"/>
                      <a:pt x="50" y="1099"/>
                    </a:cubicBezTo>
                    <a:cubicBezTo>
                      <a:pt x="50" y="1099"/>
                      <a:pt x="279" y="966"/>
                      <a:pt x="366" y="916"/>
                    </a:cubicBezTo>
                    <a:cubicBezTo>
                      <a:pt x="380" y="908"/>
                      <a:pt x="380" y="886"/>
                      <a:pt x="366" y="878"/>
                    </a:cubicBezTo>
                    <a:cubicBezTo>
                      <a:pt x="279" y="828"/>
                      <a:pt x="50" y="695"/>
                      <a:pt x="50" y="695"/>
                    </a:cubicBezTo>
                    <a:cubicBezTo>
                      <a:pt x="309" y="246"/>
                      <a:pt x="309" y="246"/>
                      <a:pt x="309" y="246"/>
                    </a:cubicBezTo>
                    <a:cubicBezTo>
                      <a:pt x="309" y="246"/>
                      <a:pt x="538" y="378"/>
                      <a:pt x="625" y="428"/>
                    </a:cubicBezTo>
                    <a:cubicBezTo>
                      <a:pt x="629" y="430"/>
                      <a:pt x="633" y="431"/>
                      <a:pt x="636" y="431"/>
                    </a:cubicBezTo>
                    <a:cubicBezTo>
                      <a:pt x="648" y="431"/>
                      <a:pt x="658" y="422"/>
                      <a:pt x="658" y="409"/>
                    </a:cubicBezTo>
                    <a:cubicBezTo>
                      <a:pt x="658" y="309"/>
                      <a:pt x="659" y="44"/>
                      <a:pt x="659" y="44"/>
                    </a:cubicBezTo>
                    <a:cubicBezTo>
                      <a:pt x="1177" y="44"/>
                      <a:pt x="1177" y="44"/>
                      <a:pt x="1177" y="44"/>
                    </a:cubicBezTo>
                    <a:moveTo>
                      <a:pt x="1177" y="0"/>
                    </a:moveTo>
                    <a:cubicBezTo>
                      <a:pt x="659" y="0"/>
                      <a:pt x="659" y="0"/>
                      <a:pt x="659" y="0"/>
                    </a:cubicBezTo>
                    <a:cubicBezTo>
                      <a:pt x="634" y="0"/>
                      <a:pt x="615" y="20"/>
                      <a:pt x="615" y="44"/>
                    </a:cubicBezTo>
                    <a:cubicBezTo>
                      <a:pt x="615" y="47"/>
                      <a:pt x="615" y="255"/>
                      <a:pt x="614" y="371"/>
                    </a:cubicBezTo>
                    <a:cubicBezTo>
                      <a:pt x="514" y="313"/>
                      <a:pt x="333" y="209"/>
                      <a:pt x="331" y="208"/>
                    </a:cubicBezTo>
                    <a:cubicBezTo>
                      <a:pt x="324" y="204"/>
                      <a:pt x="317" y="202"/>
                      <a:pt x="309" y="202"/>
                    </a:cubicBezTo>
                    <a:cubicBezTo>
                      <a:pt x="294" y="202"/>
                      <a:pt x="279" y="210"/>
                      <a:pt x="271" y="224"/>
                    </a:cubicBezTo>
                    <a:cubicBezTo>
                      <a:pt x="12" y="673"/>
                      <a:pt x="12" y="673"/>
                      <a:pt x="12" y="673"/>
                    </a:cubicBezTo>
                    <a:cubicBezTo>
                      <a:pt x="0" y="694"/>
                      <a:pt x="7" y="721"/>
                      <a:pt x="28" y="733"/>
                    </a:cubicBezTo>
                    <a:cubicBezTo>
                      <a:pt x="30" y="735"/>
                      <a:pt x="211" y="839"/>
                      <a:pt x="311" y="897"/>
                    </a:cubicBezTo>
                    <a:cubicBezTo>
                      <a:pt x="211" y="955"/>
                      <a:pt x="30" y="1059"/>
                      <a:pt x="28" y="1061"/>
                    </a:cubicBezTo>
                    <a:cubicBezTo>
                      <a:pt x="7" y="1073"/>
                      <a:pt x="0" y="1100"/>
                      <a:pt x="12" y="1121"/>
                    </a:cubicBezTo>
                    <a:cubicBezTo>
                      <a:pt x="271" y="1570"/>
                      <a:pt x="271" y="1570"/>
                      <a:pt x="271" y="1570"/>
                    </a:cubicBezTo>
                    <a:cubicBezTo>
                      <a:pt x="279" y="1584"/>
                      <a:pt x="294" y="1592"/>
                      <a:pt x="309" y="1592"/>
                    </a:cubicBezTo>
                    <a:cubicBezTo>
                      <a:pt x="317" y="1592"/>
                      <a:pt x="324" y="1590"/>
                      <a:pt x="331" y="1586"/>
                    </a:cubicBezTo>
                    <a:cubicBezTo>
                      <a:pt x="333" y="1585"/>
                      <a:pt x="514" y="1481"/>
                      <a:pt x="614" y="1423"/>
                    </a:cubicBezTo>
                    <a:cubicBezTo>
                      <a:pt x="615" y="1539"/>
                      <a:pt x="615" y="1747"/>
                      <a:pt x="615" y="1750"/>
                    </a:cubicBezTo>
                    <a:cubicBezTo>
                      <a:pt x="615" y="1774"/>
                      <a:pt x="634" y="1794"/>
                      <a:pt x="659" y="1794"/>
                    </a:cubicBezTo>
                    <a:cubicBezTo>
                      <a:pt x="1177" y="1794"/>
                      <a:pt x="1177" y="1794"/>
                      <a:pt x="1177" y="1794"/>
                    </a:cubicBezTo>
                    <a:cubicBezTo>
                      <a:pt x="1202" y="1794"/>
                      <a:pt x="1221" y="1774"/>
                      <a:pt x="1221" y="1750"/>
                    </a:cubicBezTo>
                    <a:cubicBezTo>
                      <a:pt x="1221" y="1747"/>
                      <a:pt x="1221" y="1539"/>
                      <a:pt x="1222" y="1423"/>
                    </a:cubicBezTo>
                    <a:cubicBezTo>
                      <a:pt x="1322" y="1481"/>
                      <a:pt x="1503" y="1585"/>
                      <a:pt x="1505" y="1586"/>
                    </a:cubicBezTo>
                    <a:cubicBezTo>
                      <a:pt x="1512" y="1590"/>
                      <a:pt x="1519" y="1592"/>
                      <a:pt x="1527" y="1592"/>
                    </a:cubicBezTo>
                    <a:cubicBezTo>
                      <a:pt x="1542" y="1592"/>
                      <a:pt x="1557" y="1584"/>
                      <a:pt x="1565" y="1570"/>
                    </a:cubicBezTo>
                    <a:cubicBezTo>
                      <a:pt x="1824" y="1121"/>
                      <a:pt x="1824" y="1121"/>
                      <a:pt x="1824" y="1121"/>
                    </a:cubicBezTo>
                    <a:cubicBezTo>
                      <a:pt x="1836" y="1100"/>
                      <a:pt x="1829" y="1073"/>
                      <a:pt x="1808" y="1061"/>
                    </a:cubicBezTo>
                    <a:cubicBezTo>
                      <a:pt x="1806" y="1059"/>
                      <a:pt x="1625" y="955"/>
                      <a:pt x="1525" y="897"/>
                    </a:cubicBezTo>
                    <a:cubicBezTo>
                      <a:pt x="1625" y="839"/>
                      <a:pt x="1806" y="735"/>
                      <a:pt x="1808" y="733"/>
                    </a:cubicBezTo>
                    <a:cubicBezTo>
                      <a:pt x="1829" y="721"/>
                      <a:pt x="1836" y="694"/>
                      <a:pt x="1824" y="673"/>
                    </a:cubicBezTo>
                    <a:cubicBezTo>
                      <a:pt x="1565" y="224"/>
                      <a:pt x="1565" y="224"/>
                      <a:pt x="1565" y="224"/>
                    </a:cubicBezTo>
                    <a:cubicBezTo>
                      <a:pt x="1557" y="210"/>
                      <a:pt x="1542" y="202"/>
                      <a:pt x="1527" y="202"/>
                    </a:cubicBezTo>
                    <a:cubicBezTo>
                      <a:pt x="1519" y="202"/>
                      <a:pt x="1512" y="204"/>
                      <a:pt x="1505" y="208"/>
                    </a:cubicBezTo>
                    <a:cubicBezTo>
                      <a:pt x="1503" y="209"/>
                      <a:pt x="1322" y="313"/>
                      <a:pt x="1222" y="371"/>
                    </a:cubicBezTo>
                    <a:cubicBezTo>
                      <a:pt x="1221" y="255"/>
                      <a:pt x="1221" y="47"/>
                      <a:pt x="1221" y="44"/>
                    </a:cubicBezTo>
                    <a:cubicBezTo>
                      <a:pt x="1221" y="20"/>
                      <a:pt x="1202" y="0"/>
                      <a:pt x="117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Freeform 83"/>
              <p:cNvSpPr>
                <a:spLocks/>
              </p:cNvSpPr>
              <p:nvPr/>
            </p:nvSpPr>
            <p:spPr bwMode="auto">
              <a:xfrm>
                <a:off x="5519927" y="2850261"/>
                <a:ext cx="1150621" cy="1155954"/>
              </a:xfrm>
              <a:custGeom>
                <a:avLst/>
                <a:gdLst>
                  <a:gd name="T0" fmla="*/ 1309 w 1612"/>
                  <a:gd name="T1" fmla="*/ 767 h 1618"/>
                  <a:gd name="T2" fmla="*/ 1609 w 1612"/>
                  <a:gd name="T3" fmla="*/ 583 h 1618"/>
                  <a:gd name="T4" fmla="*/ 1441 w 1612"/>
                  <a:gd name="T5" fmla="*/ 291 h 1618"/>
                  <a:gd name="T6" fmla="*/ 1404 w 1612"/>
                  <a:gd name="T7" fmla="*/ 227 h 1618"/>
                  <a:gd name="T8" fmla="*/ 1326 w 1612"/>
                  <a:gd name="T9" fmla="*/ 260 h 1618"/>
                  <a:gd name="T10" fmla="*/ 1094 w 1612"/>
                  <a:gd name="T11" fmla="*/ 394 h 1618"/>
                  <a:gd name="T12" fmla="*/ 1021 w 1612"/>
                  <a:gd name="T13" fmla="*/ 84 h 1618"/>
                  <a:gd name="T14" fmla="*/ 1011 w 1612"/>
                  <a:gd name="T15" fmla="*/ 0 h 1618"/>
                  <a:gd name="T16" fmla="*/ 591 w 1612"/>
                  <a:gd name="T17" fmla="*/ 10 h 1618"/>
                  <a:gd name="T18" fmla="*/ 591 w 1612"/>
                  <a:gd name="T19" fmla="*/ 352 h 1618"/>
                  <a:gd name="T20" fmla="*/ 286 w 1612"/>
                  <a:gd name="T21" fmla="*/ 260 h 1618"/>
                  <a:gd name="T22" fmla="*/ 222 w 1612"/>
                  <a:gd name="T23" fmla="*/ 223 h 1618"/>
                  <a:gd name="T24" fmla="*/ 171 w 1612"/>
                  <a:gd name="T25" fmla="*/ 291 h 1618"/>
                  <a:gd name="T26" fmla="*/ 40 w 1612"/>
                  <a:gd name="T27" fmla="*/ 518 h 1618"/>
                  <a:gd name="T28" fmla="*/ 3 w 1612"/>
                  <a:gd name="T29" fmla="*/ 583 h 1618"/>
                  <a:gd name="T30" fmla="*/ 237 w 1612"/>
                  <a:gd name="T31" fmla="*/ 729 h 1618"/>
                  <a:gd name="T32" fmla="*/ 303 w 1612"/>
                  <a:gd name="T33" fmla="*/ 851 h 1618"/>
                  <a:gd name="T34" fmla="*/ 71 w 1612"/>
                  <a:gd name="T35" fmla="*/ 985 h 1618"/>
                  <a:gd name="T36" fmla="*/ 7 w 1612"/>
                  <a:gd name="T37" fmla="*/ 1022 h 1618"/>
                  <a:gd name="T38" fmla="*/ 40 w 1612"/>
                  <a:gd name="T39" fmla="*/ 1100 h 1618"/>
                  <a:gd name="T40" fmla="*/ 171 w 1612"/>
                  <a:gd name="T41" fmla="*/ 1327 h 1618"/>
                  <a:gd name="T42" fmla="*/ 208 w 1612"/>
                  <a:gd name="T43" fmla="*/ 1391 h 1618"/>
                  <a:gd name="T44" fmla="*/ 337 w 1612"/>
                  <a:gd name="T45" fmla="*/ 1329 h 1618"/>
                  <a:gd name="T46" fmla="*/ 591 w 1612"/>
                  <a:gd name="T47" fmla="*/ 1266 h 1618"/>
                  <a:gd name="T48" fmla="*/ 591 w 1612"/>
                  <a:gd name="T49" fmla="*/ 1608 h 1618"/>
                  <a:gd name="T50" fmla="*/ 675 w 1612"/>
                  <a:gd name="T51" fmla="*/ 1618 h 1618"/>
                  <a:gd name="T52" fmla="*/ 1011 w 1612"/>
                  <a:gd name="T53" fmla="*/ 1618 h 1618"/>
                  <a:gd name="T54" fmla="*/ 1021 w 1612"/>
                  <a:gd name="T55" fmla="*/ 1534 h 1618"/>
                  <a:gd name="T56" fmla="*/ 1094 w 1612"/>
                  <a:gd name="T57" fmla="*/ 1224 h 1618"/>
                  <a:gd name="T58" fmla="*/ 1390 w 1612"/>
                  <a:gd name="T59" fmla="*/ 1395 h 1618"/>
                  <a:gd name="T60" fmla="*/ 1441 w 1612"/>
                  <a:gd name="T61" fmla="*/ 1327 h 1618"/>
                  <a:gd name="T62" fmla="*/ 1446 w 1612"/>
                  <a:gd name="T63" fmla="*/ 1318 h 1618"/>
                  <a:gd name="T64" fmla="*/ 1605 w 1612"/>
                  <a:gd name="T65" fmla="*/ 102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2" h="1618">
                    <a:moveTo>
                      <a:pt x="1309" y="851"/>
                    </a:moveTo>
                    <a:cubicBezTo>
                      <a:pt x="1269" y="828"/>
                      <a:pt x="1269" y="790"/>
                      <a:pt x="1309" y="767"/>
                    </a:cubicBezTo>
                    <a:cubicBezTo>
                      <a:pt x="1605" y="596"/>
                      <a:pt x="1605" y="596"/>
                      <a:pt x="1605" y="596"/>
                    </a:cubicBezTo>
                    <a:cubicBezTo>
                      <a:pt x="1610" y="593"/>
                      <a:pt x="1612" y="587"/>
                      <a:pt x="1609" y="583"/>
                    </a:cubicBezTo>
                    <a:cubicBezTo>
                      <a:pt x="1516" y="421"/>
                      <a:pt x="1516" y="421"/>
                      <a:pt x="1516" y="421"/>
                    </a:cubicBezTo>
                    <a:cubicBezTo>
                      <a:pt x="1441" y="291"/>
                      <a:pt x="1441" y="291"/>
                      <a:pt x="1441" y="291"/>
                    </a:cubicBezTo>
                    <a:cubicBezTo>
                      <a:pt x="1441" y="291"/>
                      <a:pt x="1441" y="291"/>
                      <a:pt x="1441" y="291"/>
                    </a:cubicBezTo>
                    <a:cubicBezTo>
                      <a:pt x="1404" y="227"/>
                      <a:pt x="1404" y="227"/>
                      <a:pt x="1404" y="227"/>
                    </a:cubicBezTo>
                    <a:cubicBezTo>
                      <a:pt x="1401" y="222"/>
                      <a:pt x="1395" y="220"/>
                      <a:pt x="1390" y="223"/>
                    </a:cubicBezTo>
                    <a:cubicBezTo>
                      <a:pt x="1326" y="260"/>
                      <a:pt x="1326" y="260"/>
                      <a:pt x="1326" y="260"/>
                    </a:cubicBezTo>
                    <a:cubicBezTo>
                      <a:pt x="1326" y="260"/>
                      <a:pt x="1326" y="260"/>
                      <a:pt x="1326" y="260"/>
                    </a:cubicBezTo>
                    <a:cubicBezTo>
                      <a:pt x="1094" y="394"/>
                      <a:pt x="1094" y="394"/>
                      <a:pt x="1094" y="394"/>
                    </a:cubicBezTo>
                    <a:cubicBezTo>
                      <a:pt x="1054" y="417"/>
                      <a:pt x="1021" y="398"/>
                      <a:pt x="1021" y="352"/>
                    </a:cubicBezTo>
                    <a:cubicBezTo>
                      <a:pt x="1021" y="84"/>
                      <a:pt x="1021" y="84"/>
                      <a:pt x="1021" y="84"/>
                    </a:cubicBezTo>
                    <a:cubicBezTo>
                      <a:pt x="1021" y="10"/>
                      <a:pt x="1021" y="10"/>
                      <a:pt x="1021" y="10"/>
                    </a:cubicBezTo>
                    <a:cubicBezTo>
                      <a:pt x="1021" y="5"/>
                      <a:pt x="1017" y="0"/>
                      <a:pt x="1011" y="0"/>
                    </a:cubicBezTo>
                    <a:cubicBezTo>
                      <a:pt x="601" y="0"/>
                      <a:pt x="601" y="0"/>
                      <a:pt x="601" y="0"/>
                    </a:cubicBezTo>
                    <a:cubicBezTo>
                      <a:pt x="595" y="0"/>
                      <a:pt x="591" y="5"/>
                      <a:pt x="591" y="10"/>
                    </a:cubicBezTo>
                    <a:cubicBezTo>
                      <a:pt x="591" y="84"/>
                      <a:pt x="591" y="84"/>
                      <a:pt x="591" y="84"/>
                    </a:cubicBezTo>
                    <a:cubicBezTo>
                      <a:pt x="591" y="352"/>
                      <a:pt x="591" y="352"/>
                      <a:pt x="591" y="352"/>
                    </a:cubicBezTo>
                    <a:cubicBezTo>
                      <a:pt x="591" y="398"/>
                      <a:pt x="558" y="417"/>
                      <a:pt x="518" y="394"/>
                    </a:cubicBezTo>
                    <a:cubicBezTo>
                      <a:pt x="286" y="260"/>
                      <a:pt x="286" y="260"/>
                      <a:pt x="286" y="260"/>
                    </a:cubicBezTo>
                    <a:cubicBezTo>
                      <a:pt x="286" y="260"/>
                      <a:pt x="286" y="260"/>
                      <a:pt x="286" y="260"/>
                    </a:cubicBezTo>
                    <a:cubicBezTo>
                      <a:pt x="222" y="223"/>
                      <a:pt x="222" y="223"/>
                      <a:pt x="222" y="223"/>
                    </a:cubicBezTo>
                    <a:cubicBezTo>
                      <a:pt x="217" y="220"/>
                      <a:pt x="211" y="222"/>
                      <a:pt x="208" y="227"/>
                    </a:cubicBezTo>
                    <a:cubicBezTo>
                      <a:pt x="171" y="291"/>
                      <a:pt x="171" y="291"/>
                      <a:pt x="171" y="291"/>
                    </a:cubicBezTo>
                    <a:cubicBezTo>
                      <a:pt x="171" y="291"/>
                      <a:pt x="171" y="291"/>
                      <a:pt x="171" y="291"/>
                    </a:cubicBezTo>
                    <a:cubicBezTo>
                      <a:pt x="40" y="518"/>
                      <a:pt x="40" y="518"/>
                      <a:pt x="40" y="518"/>
                    </a:cubicBezTo>
                    <a:cubicBezTo>
                      <a:pt x="40" y="518"/>
                      <a:pt x="40" y="518"/>
                      <a:pt x="40" y="518"/>
                    </a:cubicBezTo>
                    <a:cubicBezTo>
                      <a:pt x="3" y="583"/>
                      <a:pt x="3" y="583"/>
                      <a:pt x="3" y="583"/>
                    </a:cubicBezTo>
                    <a:cubicBezTo>
                      <a:pt x="0" y="587"/>
                      <a:pt x="2" y="593"/>
                      <a:pt x="7" y="596"/>
                    </a:cubicBezTo>
                    <a:cubicBezTo>
                      <a:pt x="237" y="729"/>
                      <a:pt x="237" y="729"/>
                      <a:pt x="237" y="729"/>
                    </a:cubicBezTo>
                    <a:cubicBezTo>
                      <a:pt x="303" y="767"/>
                      <a:pt x="303" y="767"/>
                      <a:pt x="303" y="767"/>
                    </a:cubicBezTo>
                    <a:cubicBezTo>
                      <a:pt x="343" y="790"/>
                      <a:pt x="343" y="828"/>
                      <a:pt x="303" y="851"/>
                    </a:cubicBezTo>
                    <a:cubicBezTo>
                      <a:pt x="171" y="927"/>
                      <a:pt x="171" y="927"/>
                      <a:pt x="171" y="927"/>
                    </a:cubicBezTo>
                    <a:cubicBezTo>
                      <a:pt x="71" y="985"/>
                      <a:pt x="71" y="985"/>
                      <a:pt x="71" y="985"/>
                    </a:cubicBezTo>
                    <a:cubicBezTo>
                      <a:pt x="71" y="985"/>
                      <a:pt x="71" y="985"/>
                      <a:pt x="71" y="985"/>
                    </a:cubicBezTo>
                    <a:cubicBezTo>
                      <a:pt x="7" y="1022"/>
                      <a:pt x="7" y="1022"/>
                      <a:pt x="7" y="1022"/>
                    </a:cubicBezTo>
                    <a:cubicBezTo>
                      <a:pt x="2" y="1025"/>
                      <a:pt x="0" y="1031"/>
                      <a:pt x="3" y="1035"/>
                    </a:cubicBezTo>
                    <a:cubicBezTo>
                      <a:pt x="40" y="1100"/>
                      <a:pt x="40" y="1100"/>
                      <a:pt x="40" y="1100"/>
                    </a:cubicBezTo>
                    <a:cubicBezTo>
                      <a:pt x="40" y="1100"/>
                      <a:pt x="40" y="1100"/>
                      <a:pt x="40" y="1100"/>
                    </a:cubicBezTo>
                    <a:cubicBezTo>
                      <a:pt x="171" y="1327"/>
                      <a:pt x="171" y="1327"/>
                      <a:pt x="171" y="1327"/>
                    </a:cubicBezTo>
                    <a:cubicBezTo>
                      <a:pt x="171" y="1327"/>
                      <a:pt x="171" y="1327"/>
                      <a:pt x="171" y="1327"/>
                    </a:cubicBezTo>
                    <a:cubicBezTo>
                      <a:pt x="208" y="1391"/>
                      <a:pt x="208" y="1391"/>
                      <a:pt x="208" y="1391"/>
                    </a:cubicBezTo>
                    <a:cubicBezTo>
                      <a:pt x="211" y="1396"/>
                      <a:pt x="217" y="1398"/>
                      <a:pt x="222" y="1395"/>
                    </a:cubicBezTo>
                    <a:cubicBezTo>
                      <a:pt x="337" y="1329"/>
                      <a:pt x="337" y="1329"/>
                      <a:pt x="337" y="1329"/>
                    </a:cubicBezTo>
                    <a:cubicBezTo>
                      <a:pt x="518" y="1224"/>
                      <a:pt x="518" y="1224"/>
                      <a:pt x="518" y="1224"/>
                    </a:cubicBezTo>
                    <a:cubicBezTo>
                      <a:pt x="558" y="1201"/>
                      <a:pt x="591" y="1220"/>
                      <a:pt x="591" y="1266"/>
                    </a:cubicBezTo>
                    <a:cubicBezTo>
                      <a:pt x="591" y="1534"/>
                      <a:pt x="591" y="1534"/>
                      <a:pt x="591" y="1534"/>
                    </a:cubicBezTo>
                    <a:cubicBezTo>
                      <a:pt x="591" y="1608"/>
                      <a:pt x="591" y="1608"/>
                      <a:pt x="591" y="1608"/>
                    </a:cubicBezTo>
                    <a:cubicBezTo>
                      <a:pt x="591" y="1613"/>
                      <a:pt x="595" y="1618"/>
                      <a:pt x="601" y="1618"/>
                    </a:cubicBezTo>
                    <a:cubicBezTo>
                      <a:pt x="675" y="1618"/>
                      <a:pt x="675" y="1618"/>
                      <a:pt x="675" y="1618"/>
                    </a:cubicBezTo>
                    <a:cubicBezTo>
                      <a:pt x="937" y="1618"/>
                      <a:pt x="937" y="1618"/>
                      <a:pt x="937" y="1618"/>
                    </a:cubicBezTo>
                    <a:cubicBezTo>
                      <a:pt x="1011" y="1618"/>
                      <a:pt x="1011" y="1618"/>
                      <a:pt x="1011" y="1618"/>
                    </a:cubicBezTo>
                    <a:cubicBezTo>
                      <a:pt x="1017" y="1618"/>
                      <a:pt x="1021" y="1613"/>
                      <a:pt x="1021" y="1608"/>
                    </a:cubicBezTo>
                    <a:cubicBezTo>
                      <a:pt x="1021" y="1534"/>
                      <a:pt x="1021" y="1534"/>
                      <a:pt x="1021" y="1534"/>
                    </a:cubicBezTo>
                    <a:cubicBezTo>
                      <a:pt x="1021" y="1266"/>
                      <a:pt x="1021" y="1266"/>
                      <a:pt x="1021" y="1266"/>
                    </a:cubicBezTo>
                    <a:cubicBezTo>
                      <a:pt x="1021" y="1220"/>
                      <a:pt x="1054" y="1201"/>
                      <a:pt x="1094" y="1224"/>
                    </a:cubicBezTo>
                    <a:cubicBezTo>
                      <a:pt x="1275" y="1329"/>
                      <a:pt x="1275" y="1329"/>
                      <a:pt x="1275" y="1329"/>
                    </a:cubicBezTo>
                    <a:cubicBezTo>
                      <a:pt x="1390" y="1395"/>
                      <a:pt x="1390" y="1395"/>
                      <a:pt x="1390" y="1395"/>
                    </a:cubicBezTo>
                    <a:cubicBezTo>
                      <a:pt x="1395" y="1398"/>
                      <a:pt x="1401" y="1396"/>
                      <a:pt x="1404" y="1391"/>
                    </a:cubicBezTo>
                    <a:cubicBezTo>
                      <a:pt x="1441" y="1327"/>
                      <a:pt x="1441" y="1327"/>
                      <a:pt x="1441" y="1327"/>
                    </a:cubicBezTo>
                    <a:cubicBezTo>
                      <a:pt x="1441" y="1327"/>
                      <a:pt x="1441" y="1327"/>
                      <a:pt x="1441" y="1327"/>
                    </a:cubicBezTo>
                    <a:cubicBezTo>
                      <a:pt x="1446" y="1318"/>
                      <a:pt x="1446" y="1318"/>
                      <a:pt x="1446" y="1318"/>
                    </a:cubicBezTo>
                    <a:cubicBezTo>
                      <a:pt x="1609" y="1035"/>
                      <a:pt x="1609" y="1035"/>
                      <a:pt x="1609" y="1035"/>
                    </a:cubicBezTo>
                    <a:cubicBezTo>
                      <a:pt x="1612" y="1031"/>
                      <a:pt x="1610" y="1025"/>
                      <a:pt x="1605" y="1022"/>
                    </a:cubicBezTo>
                    <a:lnTo>
                      <a:pt x="1309" y="8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2" name="Rounded Rectangle 31"/>
          <p:cNvSpPr/>
          <p:nvPr/>
        </p:nvSpPr>
        <p:spPr>
          <a:xfrm>
            <a:off x="3222495" y="3255998"/>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Resident expectations</a:t>
            </a:r>
          </a:p>
        </p:txBody>
      </p:sp>
      <p:sp>
        <p:nvSpPr>
          <p:cNvPr id="33" name="Freeform 32"/>
          <p:cNvSpPr/>
          <p:nvPr/>
        </p:nvSpPr>
        <p:spPr>
          <a:xfrm rot="16200000">
            <a:off x="3322018" y="3156477"/>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9" y="33795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5" y="360263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7" y="3294683"/>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6" y="4727932"/>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9" y="4628411"/>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30" y="5269103"/>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4" y="4786195"/>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8" y="3711070"/>
            <a:ext cx="8339499"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all staff and residents on shared responsibilities (including proper hygiene &amp; sanitization, physical distancing, PPE guidance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and website to educate residents on protocols and what to expect when entering on-campus housing facilities (e.g., digital check</a:t>
            </a:r>
            <a:r>
              <a:rPr lang="en-US" sz="900" dirty="0">
                <a:solidFill>
                  <a:srgbClr val="575757">
                    <a:lumMod val="100000"/>
                  </a:srgbClr>
                </a:solidFill>
              </a:rPr>
              <a:t>-</a:t>
            </a:r>
            <a:r>
              <a:rPr sz="900" dirty="0">
                <a:solidFill>
                  <a:srgbClr val="575757">
                    <a:lumMod val="100000"/>
                  </a:srgbClr>
                </a:solidFill>
              </a:rPr>
              <a:t>in requirements)</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Remind residents of any quarantine requirements as defined by the local health jurisdiction and instruct them that compliance will be monitored</a:t>
            </a:r>
            <a:endParaRPr sz="900" dirty="0">
              <a:solidFill>
                <a:srgbClr val="575757">
                  <a:lumMod val="100000"/>
                </a:srgbClr>
              </a:solidFill>
            </a:endParaRP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8" y="5166907"/>
            <a:ext cx="8339499"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7"/>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staff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staff that live in residence halls can follow all resident health/safety protocols (e.g. quarantining upon arrival)  </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9" y="-97125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7" y="523369"/>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103" name="ee4pFootnotes">
            <a:extLst>
              <a:ext uri="{FF2B5EF4-FFF2-40B4-BE49-F238E27FC236}">
                <a16:creationId xmlns:a16="http://schemas.microsoft.com/office/drawing/2014/main" id="{6812D926-D9F2-44C1-83A2-41C21DD56296}"/>
              </a:ext>
            </a:extLst>
          </p:cNvPr>
          <p:cNvSpPr>
            <a:spLocks noChangeArrowheads="1"/>
          </p:cNvSpPr>
          <p:nvPr/>
        </p:nvSpPr>
        <p:spPr bwMode="auto">
          <a:xfrm>
            <a:off x="630000" y="6313768"/>
            <a:ext cx="903091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a:t>
            </a:r>
          </a:p>
        </p:txBody>
      </p:sp>
      <p:sp>
        <p:nvSpPr>
          <p:cNvPr id="46" name="TextBox 45">
            <a:extLst>
              <a:ext uri="{FF2B5EF4-FFF2-40B4-BE49-F238E27FC236}">
                <a16:creationId xmlns:a16="http://schemas.microsoft.com/office/drawing/2014/main" id="{2FB622CB-29EB-4D91-BBC1-32B55A7A3C82}"/>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271516470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2.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pic>
        <p:nvPicPr>
          <p:cNvPr id="6" name="Picture 5">
            <a:extLst>
              <a:ext uri="{FF2B5EF4-FFF2-40B4-BE49-F238E27FC236}">
                <a16:creationId xmlns:a16="http://schemas.microsoft.com/office/drawing/2014/main" id="{9673A88B-1CAA-44D6-8FE1-80A4DFDB43AD}"/>
              </a:ext>
            </a:extLst>
          </p:cNvPr>
          <p:cNvPicPr>
            <a:picLocks noChangeAspect="1"/>
          </p:cNvPicPr>
          <p:nvPr/>
        </p:nvPicPr>
        <p:blipFill>
          <a:blip r:embed="rId2"/>
          <a:stretch>
            <a:fillRect/>
          </a:stretch>
        </p:blipFill>
        <p:spPr>
          <a:xfrm>
            <a:off x="5397731" y="0"/>
            <a:ext cx="5550131" cy="6900400"/>
          </a:xfrm>
          <a:prstGeom prst="rect">
            <a:avLst/>
          </a:prstGeom>
        </p:spPr>
      </p:pic>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[CLIENT]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[CLIENT], educating more than 550,000 students.</a:t>
            </a:r>
          </a:p>
          <a:p>
            <a:endParaRPr lang="en-US" sz="1600" dirty="0" err="1">
              <a:solidFill>
                <a:srgbClr val="575757"/>
              </a:solidFill>
            </a:endParaRPr>
          </a:p>
        </p:txBody>
      </p:sp>
    </p:spTree>
    <p:extLst>
      <p:ext uri="{BB962C8B-B14F-4D97-AF65-F5344CB8AC3E}">
        <p14:creationId xmlns:p14="http://schemas.microsoft.com/office/powerpoint/2010/main" val="33443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3.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Washington, educating more than 550,000 students.</a:t>
            </a:r>
          </a:p>
          <a:p>
            <a:endParaRPr lang="en-US" sz="1600" dirty="0" err="1">
              <a:solidFill>
                <a:srgbClr val="575757"/>
              </a:solidFill>
            </a:endParaRPr>
          </a:p>
        </p:txBody>
      </p:sp>
      <p:pic>
        <p:nvPicPr>
          <p:cNvPr id="7" name="Picture 6">
            <a:extLst>
              <a:ext uri="{FF2B5EF4-FFF2-40B4-BE49-F238E27FC236}">
                <a16:creationId xmlns:a16="http://schemas.microsoft.com/office/drawing/2014/main" id="{78B8D886-3007-4939-A137-082770995B18}"/>
              </a:ext>
            </a:extLst>
          </p:cNvPr>
          <p:cNvPicPr>
            <a:picLocks noChangeAspect="1"/>
          </p:cNvPicPr>
          <p:nvPr/>
        </p:nvPicPr>
        <p:blipFill>
          <a:blip r:embed="rId2"/>
          <a:stretch>
            <a:fillRect/>
          </a:stretch>
        </p:blipFill>
        <p:spPr>
          <a:xfrm>
            <a:off x="5489171" y="0"/>
            <a:ext cx="5284124" cy="6879491"/>
          </a:xfrm>
          <a:prstGeom prst="rect">
            <a:avLst/>
          </a:prstGeom>
        </p:spPr>
      </p:pic>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4.xml><?xml version="1.0" encoding="utf-8"?>
<p:sld xmlns:mc="http://schemas.openxmlformats.org/markup-compatibility/2006" xmlns:v="urn:schemas-microsoft-com:vml"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52" imgH="355" progId="TCLayout.ActiveDocument.1">
                  <p:embed/>
                </p:oleObj>
              </mc:Choice>
              <mc:Fallback>
                <p:oleObj name="think-cell Slide" r:id="rId6" imgW="352" imgH="355"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DBDCDD"/>
          </a:solidFill>
          <a:ln w="9525" cap="rnd" cmpd="sng" algn="ctr">
            <a:solidFill>
              <a:srgbClr val="DBDCDD"/>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kern="0" dirty="0">
              <a:solidFill>
                <a:srgbClr val="000000"/>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30000" y="2484660"/>
            <a:ext cx="3865800" cy="1495794"/>
          </a:xfrm>
        </p:spPr>
        <p:txBody>
          <a:bodyPr/>
          <a:lstStyle/>
          <a:p>
            <a:r>
              <a:rPr lang="en-US" dirty="0"/>
              <a:t>Context setting </a:t>
            </a:r>
            <a:br>
              <a:rPr lang="en-US" dirty="0"/>
            </a:br>
            <a:r>
              <a:rPr lang="en-US" sz="2000" dirty="0"/>
              <a:t>Aligned statement &amp; checklists</a:t>
            </a:r>
            <a:endParaRPr lang="en-US" dirty="0"/>
          </a:p>
        </p:txBody>
      </p:sp>
      <p:grpSp>
        <p:nvGrpSpPr>
          <p:cNvPr id="33" name="Group 32">
            <a:extLst>
              <a:ext uri="{FF2B5EF4-FFF2-40B4-BE49-F238E27FC236}">
                <a16:creationId xmlns:a16="http://schemas.microsoft.com/office/drawing/2014/main" id="{B48AE79A-A948-4AB8-BC3D-6F3D61A24F49}"/>
              </a:ext>
            </a:extLst>
          </p:cNvPr>
          <p:cNvGrpSpPr>
            <a:grpSpLocks noChangeAspect="1"/>
          </p:cNvGrpSpPr>
          <p:nvPr/>
        </p:nvGrpSpPr>
        <p:grpSpPr>
          <a:xfrm>
            <a:off x="704339" y="2259690"/>
            <a:ext cx="935907" cy="936774"/>
            <a:chOff x="5273801" y="2606040"/>
            <a:chExt cx="1644396" cy="1645920"/>
          </a:xfrm>
        </p:grpSpPr>
        <p:sp>
          <p:nvSpPr>
            <p:cNvPr id="34" name="AutoShape 23">
              <a:extLst>
                <a:ext uri="{FF2B5EF4-FFF2-40B4-BE49-F238E27FC236}">
                  <a16:creationId xmlns:a16="http://schemas.microsoft.com/office/drawing/2014/main" id="{7D652261-BCB6-4E9F-AFF3-DF31FA58793C}"/>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F4B4E29C-2677-42A0-8623-45165FAC0C54}"/>
                </a:ext>
              </a:extLst>
            </p:cNvPr>
            <p:cNvGrpSpPr/>
            <p:nvPr/>
          </p:nvGrpSpPr>
          <p:grpSpPr>
            <a:xfrm>
              <a:off x="5343905" y="2928366"/>
              <a:ext cx="1505712" cy="995553"/>
              <a:chOff x="5343905" y="2928366"/>
              <a:chExt cx="1505712" cy="995553"/>
            </a:xfrm>
          </p:grpSpPr>
          <p:sp>
            <p:nvSpPr>
              <p:cNvPr id="36" name="Freeform 25">
                <a:extLst>
                  <a:ext uri="{FF2B5EF4-FFF2-40B4-BE49-F238E27FC236}">
                    <a16:creationId xmlns:a16="http://schemas.microsoft.com/office/drawing/2014/main" id="{88230B6C-816D-497C-A551-395B7BA66DEC}"/>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a:extLst>
                  <a:ext uri="{FF2B5EF4-FFF2-40B4-BE49-F238E27FC236}">
                    <a16:creationId xmlns:a16="http://schemas.microsoft.com/office/drawing/2014/main" id="{E590E31A-534C-4B9A-9061-F9B1F9EBEF0F}"/>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bcgIcons_Prioritization">
            <a:extLst>
              <a:ext uri="{FF2B5EF4-FFF2-40B4-BE49-F238E27FC236}">
                <a16:creationId xmlns:a16="http://schemas.microsoft.com/office/drawing/2014/main" id="{305D4BBD-1428-4698-996F-71E323260CF2}"/>
              </a:ext>
            </a:extLst>
          </p:cNvPr>
          <p:cNvGrpSpPr>
            <a:grpSpLocks noChangeAspect="1"/>
          </p:cNvGrpSpPr>
          <p:nvPr/>
        </p:nvGrpSpPr>
        <p:grpSpPr bwMode="auto">
          <a:xfrm>
            <a:off x="4908305" y="2046665"/>
            <a:ext cx="797170" cy="797908"/>
            <a:chOff x="1682" y="0"/>
            <a:chExt cx="4316" cy="4320"/>
          </a:xfrm>
        </p:grpSpPr>
        <p:sp>
          <p:nvSpPr>
            <p:cNvPr id="26" name="AutoShape 3">
              <a:extLst>
                <a:ext uri="{FF2B5EF4-FFF2-40B4-BE49-F238E27FC236}">
                  <a16:creationId xmlns:a16="http://schemas.microsoft.com/office/drawing/2014/main" id="{D1ADA201-5075-4189-8B4C-2DA792A164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3D9EC654-B54B-4D53-818B-6C7FDEFA2E71}"/>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76D7D40C-A6AA-40D5-80CA-BF27FB1451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Icons_QuestionMark">
            <a:extLst>
              <a:ext uri="{FF2B5EF4-FFF2-40B4-BE49-F238E27FC236}">
                <a16:creationId xmlns:a16="http://schemas.microsoft.com/office/drawing/2014/main" id="{FDA22CC3-A66C-469C-96BD-113ED39C5EC4}"/>
              </a:ext>
            </a:extLst>
          </p:cNvPr>
          <p:cNvGrpSpPr>
            <a:grpSpLocks noChangeAspect="1"/>
          </p:cNvGrpSpPr>
          <p:nvPr/>
        </p:nvGrpSpPr>
        <p:grpSpPr bwMode="auto">
          <a:xfrm>
            <a:off x="4908305" y="714795"/>
            <a:ext cx="797170" cy="797908"/>
            <a:chOff x="1682" y="0"/>
            <a:chExt cx="4316" cy="4320"/>
          </a:xfrm>
        </p:grpSpPr>
        <p:sp>
          <p:nvSpPr>
            <p:cNvPr id="39" name="AutoShape 13">
              <a:extLst>
                <a:ext uri="{FF2B5EF4-FFF2-40B4-BE49-F238E27FC236}">
                  <a16:creationId xmlns:a16="http://schemas.microsoft.com/office/drawing/2014/main" id="{567BBC7B-796E-4677-BB5C-F07F8C46355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40C19CC1-8F56-4D0E-87CC-B52DFD6D4D21}"/>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B5789FD1-AD7A-44D3-AEF8-54E3C763E690}"/>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NavigationIcon"/>
          <p:cNvSpPr>
            <a:spLocks noChangeAspect="1"/>
          </p:cNvSpPr>
          <p:nvPr/>
        </p:nvSpPr>
        <p:spPr bwMode="auto">
          <a:xfrm>
            <a:off x="11747499" y="132877"/>
            <a:ext cx="251849" cy="365760"/>
          </a:xfrm>
          <a:custGeom>
            <a:avLst/>
            <a:gdLst>
              <a:gd name="connsiteX0" fmla="*/ 445952 w 898525"/>
              <a:gd name="connsiteY0" fmla="*/ 1044575 h 1304925"/>
              <a:gd name="connsiteX1" fmla="*/ 733560 w 898525"/>
              <a:gd name="connsiteY1" fmla="*/ 1044575 h 1304925"/>
              <a:gd name="connsiteX2" fmla="*/ 749300 w 898525"/>
              <a:gd name="connsiteY2" fmla="*/ 1060450 h 1304925"/>
              <a:gd name="connsiteX3" fmla="*/ 733560 w 898525"/>
              <a:gd name="connsiteY3" fmla="*/ 1076325 h 1304925"/>
              <a:gd name="connsiteX4" fmla="*/ 445952 w 898525"/>
              <a:gd name="connsiteY4" fmla="*/ 1076325 h 1304925"/>
              <a:gd name="connsiteX5" fmla="*/ 430212 w 898525"/>
              <a:gd name="connsiteY5" fmla="*/ 1060450 h 1304925"/>
              <a:gd name="connsiteX6" fmla="*/ 445952 w 898525"/>
              <a:gd name="connsiteY6" fmla="*/ 1044575 h 1304925"/>
              <a:gd name="connsiteX7" fmla="*/ 445952 w 898525"/>
              <a:gd name="connsiteY7" fmla="*/ 958850 h 1304925"/>
              <a:gd name="connsiteX8" fmla="*/ 733560 w 898525"/>
              <a:gd name="connsiteY8" fmla="*/ 958850 h 1304925"/>
              <a:gd name="connsiteX9" fmla="*/ 749300 w 898525"/>
              <a:gd name="connsiteY9" fmla="*/ 974725 h 1304925"/>
              <a:gd name="connsiteX10" fmla="*/ 733560 w 898525"/>
              <a:gd name="connsiteY10" fmla="*/ 990600 h 1304925"/>
              <a:gd name="connsiteX11" fmla="*/ 445952 w 898525"/>
              <a:gd name="connsiteY11" fmla="*/ 990600 h 1304925"/>
              <a:gd name="connsiteX12" fmla="*/ 430212 w 898525"/>
              <a:gd name="connsiteY12" fmla="*/ 974725 h 1304925"/>
              <a:gd name="connsiteX13" fmla="*/ 445952 w 898525"/>
              <a:gd name="connsiteY13" fmla="*/ 958850 h 1304925"/>
              <a:gd name="connsiteX14" fmla="*/ 164892 w 898525"/>
              <a:gd name="connsiteY14" fmla="*/ 941387 h 1304925"/>
              <a:gd name="connsiteX15" fmla="*/ 256759 w 898525"/>
              <a:gd name="connsiteY15" fmla="*/ 941387 h 1304925"/>
              <a:gd name="connsiteX16" fmla="*/ 225425 w 898525"/>
              <a:gd name="connsiteY16" fmla="*/ 972722 h 1304925"/>
              <a:gd name="connsiteX17" fmla="*/ 180559 w 898525"/>
              <a:gd name="connsiteY17" fmla="*/ 972722 h 1304925"/>
              <a:gd name="connsiteX18" fmla="*/ 180559 w 898525"/>
              <a:gd name="connsiteY18" fmla="*/ 1062453 h 1304925"/>
              <a:gd name="connsiteX19" fmla="*/ 270290 w 898525"/>
              <a:gd name="connsiteY19" fmla="*/ 1062453 h 1304925"/>
              <a:gd name="connsiteX20" fmla="*/ 270290 w 898525"/>
              <a:gd name="connsiteY20" fmla="*/ 1058892 h 1304925"/>
              <a:gd name="connsiteX21" fmla="*/ 301625 w 898525"/>
              <a:gd name="connsiteY21" fmla="*/ 1027557 h 1304925"/>
              <a:gd name="connsiteX22" fmla="*/ 301625 w 898525"/>
              <a:gd name="connsiteY22" fmla="*/ 1078120 h 1304925"/>
              <a:gd name="connsiteX23" fmla="*/ 285957 w 898525"/>
              <a:gd name="connsiteY23" fmla="*/ 1093787 h 1304925"/>
              <a:gd name="connsiteX24" fmla="*/ 164892 w 898525"/>
              <a:gd name="connsiteY24" fmla="*/ 1093787 h 1304925"/>
              <a:gd name="connsiteX25" fmla="*/ 149225 w 898525"/>
              <a:gd name="connsiteY25" fmla="*/ 1078120 h 1304925"/>
              <a:gd name="connsiteX26" fmla="*/ 149225 w 898525"/>
              <a:gd name="connsiteY26" fmla="*/ 957054 h 1304925"/>
              <a:gd name="connsiteX27" fmla="*/ 164892 w 898525"/>
              <a:gd name="connsiteY27" fmla="*/ 941387 h 1304925"/>
              <a:gd name="connsiteX28" fmla="*/ 311196 w 898525"/>
              <a:gd name="connsiteY28" fmla="*/ 930342 h 1304925"/>
              <a:gd name="connsiteX29" fmla="*/ 333306 w 898525"/>
              <a:gd name="connsiteY29" fmla="*/ 930342 h 1304925"/>
              <a:gd name="connsiteX30" fmla="*/ 333306 w 898525"/>
              <a:gd name="connsiteY30" fmla="*/ 952443 h 1304925"/>
              <a:gd name="connsiteX31" fmla="*/ 302637 w 898525"/>
              <a:gd name="connsiteY31" fmla="*/ 983100 h 1304925"/>
              <a:gd name="connsiteX32" fmla="*/ 271255 w 898525"/>
              <a:gd name="connsiteY32" fmla="*/ 1014470 h 1304925"/>
              <a:gd name="connsiteX33" fmla="*/ 247006 w 898525"/>
              <a:gd name="connsiteY33" fmla="*/ 1038710 h 1304925"/>
              <a:gd name="connsiteX34" fmla="*/ 236307 w 898525"/>
              <a:gd name="connsiteY34" fmla="*/ 1042988 h 1304925"/>
              <a:gd name="connsiteX35" fmla="*/ 224896 w 898525"/>
              <a:gd name="connsiteY35" fmla="*/ 1038710 h 1304925"/>
              <a:gd name="connsiteX36" fmla="*/ 197793 w 898525"/>
              <a:gd name="connsiteY36" fmla="*/ 1010905 h 1304925"/>
              <a:gd name="connsiteX37" fmla="*/ 197793 w 898525"/>
              <a:gd name="connsiteY37" fmla="*/ 988804 h 1304925"/>
              <a:gd name="connsiteX38" fmla="*/ 219903 w 898525"/>
              <a:gd name="connsiteY38" fmla="*/ 988804 h 1304925"/>
              <a:gd name="connsiteX39" fmla="*/ 236307 w 898525"/>
              <a:gd name="connsiteY39" fmla="*/ 1005202 h 1304925"/>
              <a:gd name="connsiteX40" fmla="*/ 269829 w 898525"/>
              <a:gd name="connsiteY40" fmla="*/ 971693 h 1304925"/>
              <a:gd name="connsiteX41" fmla="*/ 297645 w 898525"/>
              <a:gd name="connsiteY41" fmla="*/ 943888 h 1304925"/>
              <a:gd name="connsiteX42" fmla="*/ 311196 w 898525"/>
              <a:gd name="connsiteY42" fmla="*/ 930342 h 1304925"/>
              <a:gd name="connsiteX43" fmla="*/ 445952 w 898525"/>
              <a:gd name="connsiteY43" fmla="*/ 766762 h 1304925"/>
              <a:gd name="connsiteX44" fmla="*/ 733560 w 898525"/>
              <a:gd name="connsiteY44" fmla="*/ 766762 h 1304925"/>
              <a:gd name="connsiteX45" fmla="*/ 749300 w 898525"/>
              <a:gd name="connsiteY45" fmla="*/ 782637 h 1304925"/>
              <a:gd name="connsiteX46" fmla="*/ 733560 w 898525"/>
              <a:gd name="connsiteY46" fmla="*/ 798512 h 1304925"/>
              <a:gd name="connsiteX47" fmla="*/ 445952 w 898525"/>
              <a:gd name="connsiteY47" fmla="*/ 798512 h 1304925"/>
              <a:gd name="connsiteX48" fmla="*/ 430212 w 898525"/>
              <a:gd name="connsiteY48" fmla="*/ 782637 h 1304925"/>
              <a:gd name="connsiteX49" fmla="*/ 445952 w 898525"/>
              <a:gd name="connsiteY49" fmla="*/ 766762 h 1304925"/>
              <a:gd name="connsiteX50" fmla="*/ 445952 w 898525"/>
              <a:gd name="connsiteY50" fmla="*/ 681037 h 1304925"/>
              <a:gd name="connsiteX51" fmla="*/ 733560 w 898525"/>
              <a:gd name="connsiteY51" fmla="*/ 681037 h 1304925"/>
              <a:gd name="connsiteX52" fmla="*/ 749300 w 898525"/>
              <a:gd name="connsiteY52" fmla="*/ 696912 h 1304925"/>
              <a:gd name="connsiteX53" fmla="*/ 733560 w 898525"/>
              <a:gd name="connsiteY53" fmla="*/ 712787 h 1304925"/>
              <a:gd name="connsiteX54" fmla="*/ 445952 w 898525"/>
              <a:gd name="connsiteY54" fmla="*/ 712787 h 1304925"/>
              <a:gd name="connsiteX55" fmla="*/ 430212 w 898525"/>
              <a:gd name="connsiteY55" fmla="*/ 696912 h 1304925"/>
              <a:gd name="connsiteX56" fmla="*/ 445952 w 898525"/>
              <a:gd name="connsiteY56" fmla="*/ 681037 h 1304925"/>
              <a:gd name="connsiteX57" fmla="*/ 164892 w 898525"/>
              <a:gd name="connsiteY57" fmla="*/ 663575 h 1304925"/>
              <a:gd name="connsiteX58" fmla="*/ 256759 w 898525"/>
              <a:gd name="connsiteY58" fmla="*/ 663575 h 1304925"/>
              <a:gd name="connsiteX59" fmla="*/ 225425 w 898525"/>
              <a:gd name="connsiteY59" fmla="*/ 694910 h 1304925"/>
              <a:gd name="connsiteX60" fmla="*/ 180559 w 898525"/>
              <a:gd name="connsiteY60" fmla="*/ 694910 h 1304925"/>
              <a:gd name="connsiteX61" fmla="*/ 180559 w 898525"/>
              <a:gd name="connsiteY61" fmla="*/ 784641 h 1304925"/>
              <a:gd name="connsiteX62" fmla="*/ 270290 w 898525"/>
              <a:gd name="connsiteY62" fmla="*/ 784641 h 1304925"/>
              <a:gd name="connsiteX63" fmla="*/ 270290 w 898525"/>
              <a:gd name="connsiteY63" fmla="*/ 781080 h 1304925"/>
              <a:gd name="connsiteX64" fmla="*/ 301625 w 898525"/>
              <a:gd name="connsiteY64" fmla="*/ 749745 h 1304925"/>
              <a:gd name="connsiteX65" fmla="*/ 301625 w 898525"/>
              <a:gd name="connsiteY65" fmla="*/ 800308 h 1304925"/>
              <a:gd name="connsiteX66" fmla="*/ 285957 w 898525"/>
              <a:gd name="connsiteY66" fmla="*/ 815975 h 1304925"/>
              <a:gd name="connsiteX67" fmla="*/ 164892 w 898525"/>
              <a:gd name="connsiteY67" fmla="*/ 815975 h 1304925"/>
              <a:gd name="connsiteX68" fmla="*/ 149225 w 898525"/>
              <a:gd name="connsiteY68" fmla="*/ 800308 h 1304925"/>
              <a:gd name="connsiteX69" fmla="*/ 149225 w 898525"/>
              <a:gd name="connsiteY69" fmla="*/ 679242 h 1304925"/>
              <a:gd name="connsiteX70" fmla="*/ 164892 w 898525"/>
              <a:gd name="connsiteY70" fmla="*/ 663575 h 1304925"/>
              <a:gd name="connsiteX71" fmla="*/ 311196 w 898525"/>
              <a:gd name="connsiteY71" fmla="*/ 653404 h 1304925"/>
              <a:gd name="connsiteX72" fmla="*/ 333306 w 898525"/>
              <a:gd name="connsiteY72" fmla="*/ 653404 h 1304925"/>
              <a:gd name="connsiteX73" fmla="*/ 333306 w 898525"/>
              <a:gd name="connsiteY73" fmla="*/ 676218 h 1304925"/>
              <a:gd name="connsiteX74" fmla="*/ 302637 w 898525"/>
              <a:gd name="connsiteY74" fmla="*/ 706875 h 1304925"/>
              <a:gd name="connsiteX75" fmla="*/ 271255 w 898525"/>
              <a:gd name="connsiteY75" fmla="*/ 738245 h 1304925"/>
              <a:gd name="connsiteX76" fmla="*/ 247006 w 898525"/>
              <a:gd name="connsiteY76" fmla="*/ 761772 h 1304925"/>
              <a:gd name="connsiteX77" fmla="*/ 236307 w 898525"/>
              <a:gd name="connsiteY77" fmla="*/ 766763 h 1304925"/>
              <a:gd name="connsiteX78" fmla="*/ 224896 w 898525"/>
              <a:gd name="connsiteY78" fmla="*/ 761772 h 1304925"/>
              <a:gd name="connsiteX79" fmla="*/ 197793 w 898525"/>
              <a:gd name="connsiteY79" fmla="*/ 734680 h 1304925"/>
              <a:gd name="connsiteX80" fmla="*/ 197793 w 898525"/>
              <a:gd name="connsiteY80" fmla="*/ 712579 h 1304925"/>
              <a:gd name="connsiteX81" fmla="*/ 219903 w 898525"/>
              <a:gd name="connsiteY81" fmla="*/ 712579 h 1304925"/>
              <a:gd name="connsiteX82" fmla="*/ 236307 w 898525"/>
              <a:gd name="connsiteY82" fmla="*/ 728977 h 1304925"/>
              <a:gd name="connsiteX83" fmla="*/ 269829 w 898525"/>
              <a:gd name="connsiteY83" fmla="*/ 695468 h 1304925"/>
              <a:gd name="connsiteX84" fmla="*/ 297645 w 898525"/>
              <a:gd name="connsiteY84" fmla="*/ 667663 h 1304925"/>
              <a:gd name="connsiteX85" fmla="*/ 311196 w 898525"/>
              <a:gd name="connsiteY85" fmla="*/ 653404 h 1304925"/>
              <a:gd name="connsiteX86" fmla="*/ 445952 w 898525"/>
              <a:gd name="connsiteY86" fmla="*/ 485775 h 1304925"/>
              <a:gd name="connsiteX87" fmla="*/ 733560 w 898525"/>
              <a:gd name="connsiteY87" fmla="*/ 485775 h 1304925"/>
              <a:gd name="connsiteX88" fmla="*/ 749300 w 898525"/>
              <a:gd name="connsiteY88" fmla="*/ 501650 h 1304925"/>
              <a:gd name="connsiteX89" fmla="*/ 733560 w 898525"/>
              <a:gd name="connsiteY89" fmla="*/ 517525 h 1304925"/>
              <a:gd name="connsiteX90" fmla="*/ 445952 w 898525"/>
              <a:gd name="connsiteY90" fmla="*/ 517525 h 1304925"/>
              <a:gd name="connsiteX91" fmla="*/ 430212 w 898525"/>
              <a:gd name="connsiteY91" fmla="*/ 501650 h 1304925"/>
              <a:gd name="connsiteX92" fmla="*/ 445952 w 898525"/>
              <a:gd name="connsiteY92" fmla="*/ 485775 h 1304925"/>
              <a:gd name="connsiteX93" fmla="*/ 445952 w 898525"/>
              <a:gd name="connsiteY93" fmla="*/ 400050 h 1304925"/>
              <a:gd name="connsiteX94" fmla="*/ 733560 w 898525"/>
              <a:gd name="connsiteY94" fmla="*/ 400050 h 1304925"/>
              <a:gd name="connsiteX95" fmla="*/ 749300 w 898525"/>
              <a:gd name="connsiteY95" fmla="*/ 415925 h 1304925"/>
              <a:gd name="connsiteX96" fmla="*/ 733560 w 898525"/>
              <a:gd name="connsiteY96" fmla="*/ 431800 h 1304925"/>
              <a:gd name="connsiteX97" fmla="*/ 445952 w 898525"/>
              <a:gd name="connsiteY97" fmla="*/ 431800 h 1304925"/>
              <a:gd name="connsiteX98" fmla="*/ 430212 w 898525"/>
              <a:gd name="connsiteY98" fmla="*/ 415925 h 1304925"/>
              <a:gd name="connsiteX99" fmla="*/ 445952 w 898525"/>
              <a:gd name="connsiteY99" fmla="*/ 400050 h 1304925"/>
              <a:gd name="connsiteX100" fmla="*/ 164892 w 898525"/>
              <a:gd name="connsiteY100" fmla="*/ 382587 h 1304925"/>
              <a:gd name="connsiteX101" fmla="*/ 256759 w 898525"/>
              <a:gd name="connsiteY101" fmla="*/ 382587 h 1304925"/>
              <a:gd name="connsiteX102" fmla="*/ 225425 w 898525"/>
              <a:gd name="connsiteY102" fmla="*/ 413776 h 1304925"/>
              <a:gd name="connsiteX103" fmla="*/ 180559 w 898525"/>
              <a:gd name="connsiteY103" fmla="*/ 413776 h 1304925"/>
              <a:gd name="connsiteX104" fmla="*/ 180559 w 898525"/>
              <a:gd name="connsiteY104" fmla="*/ 503798 h 1304925"/>
              <a:gd name="connsiteX105" fmla="*/ 270290 w 898525"/>
              <a:gd name="connsiteY105" fmla="*/ 503798 h 1304925"/>
              <a:gd name="connsiteX106" fmla="*/ 270290 w 898525"/>
              <a:gd name="connsiteY106" fmla="*/ 499545 h 1304925"/>
              <a:gd name="connsiteX107" fmla="*/ 301625 w 898525"/>
              <a:gd name="connsiteY107" fmla="*/ 468356 h 1304925"/>
              <a:gd name="connsiteX108" fmla="*/ 301625 w 898525"/>
              <a:gd name="connsiteY108" fmla="*/ 519393 h 1304925"/>
              <a:gd name="connsiteX109" fmla="*/ 285957 w 898525"/>
              <a:gd name="connsiteY109" fmla="*/ 534987 h 1304925"/>
              <a:gd name="connsiteX110" fmla="*/ 164892 w 898525"/>
              <a:gd name="connsiteY110" fmla="*/ 534987 h 1304925"/>
              <a:gd name="connsiteX111" fmla="*/ 149225 w 898525"/>
              <a:gd name="connsiteY111" fmla="*/ 519393 h 1304925"/>
              <a:gd name="connsiteX112" fmla="*/ 149225 w 898525"/>
              <a:gd name="connsiteY112" fmla="*/ 398182 h 1304925"/>
              <a:gd name="connsiteX113" fmla="*/ 164892 w 898525"/>
              <a:gd name="connsiteY113" fmla="*/ 382587 h 1304925"/>
              <a:gd name="connsiteX114" fmla="*/ 311196 w 898525"/>
              <a:gd name="connsiteY114" fmla="*/ 371542 h 1304925"/>
              <a:gd name="connsiteX115" fmla="*/ 333306 w 898525"/>
              <a:gd name="connsiteY115" fmla="*/ 371542 h 1304925"/>
              <a:gd name="connsiteX116" fmla="*/ 333306 w 898525"/>
              <a:gd name="connsiteY116" fmla="*/ 393643 h 1304925"/>
              <a:gd name="connsiteX117" fmla="*/ 302637 w 898525"/>
              <a:gd name="connsiteY117" fmla="*/ 424300 h 1304925"/>
              <a:gd name="connsiteX118" fmla="*/ 271255 w 898525"/>
              <a:gd name="connsiteY118" fmla="*/ 455670 h 1304925"/>
              <a:gd name="connsiteX119" fmla="*/ 247006 w 898525"/>
              <a:gd name="connsiteY119" fmla="*/ 479910 h 1304925"/>
              <a:gd name="connsiteX120" fmla="*/ 236307 w 898525"/>
              <a:gd name="connsiteY120" fmla="*/ 484188 h 1304925"/>
              <a:gd name="connsiteX121" fmla="*/ 224896 w 898525"/>
              <a:gd name="connsiteY121" fmla="*/ 479910 h 1304925"/>
              <a:gd name="connsiteX122" fmla="*/ 197793 w 898525"/>
              <a:gd name="connsiteY122" fmla="*/ 452818 h 1304925"/>
              <a:gd name="connsiteX123" fmla="*/ 197793 w 898525"/>
              <a:gd name="connsiteY123" fmla="*/ 430717 h 1304925"/>
              <a:gd name="connsiteX124" fmla="*/ 219903 w 898525"/>
              <a:gd name="connsiteY124" fmla="*/ 430717 h 1304925"/>
              <a:gd name="connsiteX125" fmla="*/ 236307 w 898525"/>
              <a:gd name="connsiteY125" fmla="*/ 446402 h 1304925"/>
              <a:gd name="connsiteX126" fmla="*/ 269829 w 898525"/>
              <a:gd name="connsiteY126" fmla="*/ 412893 h 1304925"/>
              <a:gd name="connsiteX127" fmla="*/ 297645 w 898525"/>
              <a:gd name="connsiteY127" fmla="*/ 385801 h 1304925"/>
              <a:gd name="connsiteX128" fmla="*/ 311196 w 898525"/>
              <a:gd name="connsiteY128" fmla="*/ 371542 h 1304925"/>
              <a:gd name="connsiteX129" fmla="*/ 15714 w 898525"/>
              <a:gd name="connsiteY129" fmla="*/ 114300 h 1304925"/>
              <a:gd name="connsiteX130" fmla="*/ 272843 w 898525"/>
              <a:gd name="connsiteY130" fmla="*/ 114300 h 1304925"/>
              <a:gd name="connsiteX131" fmla="*/ 272843 w 898525"/>
              <a:gd name="connsiteY131" fmla="*/ 145670 h 1304925"/>
              <a:gd name="connsiteX132" fmla="*/ 31427 w 898525"/>
              <a:gd name="connsiteY132" fmla="*/ 145670 h 1304925"/>
              <a:gd name="connsiteX133" fmla="*/ 31427 w 898525"/>
              <a:gd name="connsiteY133" fmla="*/ 1273555 h 1304925"/>
              <a:gd name="connsiteX134" fmla="*/ 867098 w 898525"/>
              <a:gd name="connsiteY134" fmla="*/ 1273555 h 1304925"/>
              <a:gd name="connsiteX135" fmla="*/ 867098 w 898525"/>
              <a:gd name="connsiteY135" fmla="*/ 145670 h 1304925"/>
              <a:gd name="connsiteX136" fmla="*/ 625682 w 898525"/>
              <a:gd name="connsiteY136" fmla="*/ 145670 h 1304925"/>
              <a:gd name="connsiteX137" fmla="*/ 625682 w 898525"/>
              <a:gd name="connsiteY137" fmla="*/ 114300 h 1304925"/>
              <a:gd name="connsiteX138" fmla="*/ 882812 w 898525"/>
              <a:gd name="connsiteY138" fmla="*/ 114300 h 1304925"/>
              <a:gd name="connsiteX139" fmla="*/ 898525 w 898525"/>
              <a:gd name="connsiteY139" fmla="*/ 129985 h 1304925"/>
              <a:gd name="connsiteX140" fmla="*/ 898525 w 898525"/>
              <a:gd name="connsiteY140" fmla="*/ 1289240 h 1304925"/>
              <a:gd name="connsiteX141" fmla="*/ 882812 w 898525"/>
              <a:gd name="connsiteY141" fmla="*/ 1304925 h 1304925"/>
              <a:gd name="connsiteX142" fmla="*/ 15714 w 898525"/>
              <a:gd name="connsiteY142" fmla="*/ 1304925 h 1304925"/>
              <a:gd name="connsiteX143" fmla="*/ 0 w 898525"/>
              <a:gd name="connsiteY143" fmla="*/ 1289240 h 1304925"/>
              <a:gd name="connsiteX144" fmla="*/ 0 w 898525"/>
              <a:gd name="connsiteY144" fmla="*/ 129985 h 1304925"/>
              <a:gd name="connsiteX145" fmla="*/ 15714 w 898525"/>
              <a:gd name="connsiteY145" fmla="*/ 114300 h 1304925"/>
              <a:gd name="connsiteX146" fmla="*/ 450491 w 898525"/>
              <a:gd name="connsiteY146" fmla="*/ 31750 h 1304925"/>
              <a:gd name="connsiteX147" fmla="*/ 428983 w 898525"/>
              <a:gd name="connsiteY147" fmla="*/ 36027 h 1304925"/>
              <a:gd name="connsiteX148" fmla="*/ 395287 w 898525"/>
              <a:gd name="connsiteY148" fmla="*/ 66675 h 1304925"/>
              <a:gd name="connsiteX149" fmla="*/ 506412 w 898525"/>
              <a:gd name="connsiteY149" fmla="*/ 66675 h 1304925"/>
              <a:gd name="connsiteX150" fmla="*/ 472716 w 898525"/>
              <a:gd name="connsiteY150" fmla="*/ 36027 h 1304925"/>
              <a:gd name="connsiteX151" fmla="*/ 450491 w 898525"/>
              <a:gd name="connsiteY151" fmla="*/ 31750 h 1304925"/>
              <a:gd name="connsiteX152" fmla="*/ 450057 w 898525"/>
              <a:gd name="connsiteY152" fmla="*/ 0 h 1304925"/>
              <a:gd name="connsiteX153" fmla="*/ 523043 w 898525"/>
              <a:gd name="connsiteY153" fmla="*/ 35602 h 1304925"/>
              <a:gd name="connsiteX154" fmla="*/ 539500 w 898525"/>
              <a:gd name="connsiteY154" fmla="*/ 66220 h 1304925"/>
              <a:gd name="connsiteX155" fmla="*/ 588873 w 898525"/>
              <a:gd name="connsiteY155" fmla="*/ 66220 h 1304925"/>
              <a:gd name="connsiteX156" fmla="*/ 595313 w 898525"/>
              <a:gd name="connsiteY156" fmla="*/ 73340 h 1304925"/>
              <a:gd name="connsiteX157" fmla="*/ 595313 w 898525"/>
              <a:gd name="connsiteY157" fmla="*/ 113927 h 1304925"/>
              <a:gd name="connsiteX158" fmla="*/ 595313 w 898525"/>
              <a:gd name="connsiteY158" fmla="*/ 145256 h 1304925"/>
              <a:gd name="connsiteX159" fmla="*/ 595313 w 898525"/>
              <a:gd name="connsiteY159" fmla="*/ 178010 h 1304925"/>
              <a:gd name="connsiteX160" fmla="*/ 580287 w 898525"/>
              <a:gd name="connsiteY160" fmla="*/ 193675 h 1304925"/>
              <a:gd name="connsiteX161" fmla="*/ 320542 w 898525"/>
              <a:gd name="connsiteY161" fmla="*/ 193675 h 1304925"/>
              <a:gd name="connsiteX162" fmla="*/ 304800 w 898525"/>
              <a:gd name="connsiteY162" fmla="*/ 178010 h 1304925"/>
              <a:gd name="connsiteX163" fmla="*/ 304800 w 898525"/>
              <a:gd name="connsiteY163" fmla="*/ 145256 h 1304925"/>
              <a:gd name="connsiteX164" fmla="*/ 304800 w 898525"/>
              <a:gd name="connsiteY164" fmla="*/ 113927 h 1304925"/>
              <a:gd name="connsiteX165" fmla="*/ 304800 w 898525"/>
              <a:gd name="connsiteY165" fmla="*/ 73340 h 1304925"/>
              <a:gd name="connsiteX166" fmla="*/ 311956 w 898525"/>
              <a:gd name="connsiteY166" fmla="*/ 66220 h 1304925"/>
              <a:gd name="connsiteX167" fmla="*/ 361329 w 898525"/>
              <a:gd name="connsiteY167" fmla="*/ 66220 h 1304925"/>
              <a:gd name="connsiteX168" fmla="*/ 377071 w 898525"/>
              <a:gd name="connsiteY168" fmla="*/ 35602 h 1304925"/>
              <a:gd name="connsiteX169" fmla="*/ 450057 w 898525"/>
              <a:gd name="connsiteY169"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898525" h="1304925">
                <a:moveTo>
                  <a:pt x="445952" y="1044575"/>
                </a:moveTo>
                <a:cubicBezTo>
                  <a:pt x="445952" y="1044575"/>
                  <a:pt x="445952" y="1044575"/>
                  <a:pt x="733560" y="1044575"/>
                </a:cubicBezTo>
                <a:cubicBezTo>
                  <a:pt x="742146" y="1044575"/>
                  <a:pt x="749300" y="1051791"/>
                  <a:pt x="749300" y="1060450"/>
                </a:cubicBezTo>
                <a:cubicBezTo>
                  <a:pt x="749300" y="1069109"/>
                  <a:pt x="742146" y="1076325"/>
                  <a:pt x="733560" y="1076325"/>
                </a:cubicBezTo>
                <a:cubicBezTo>
                  <a:pt x="733560" y="1076325"/>
                  <a:pt x="733560" y="1076325"/>
                  <a:pt x="445952" y="1076325"/>
                </a:cubicBezTo>
                <a:cubicBezTo>
                  <a:pt x="437367" y="1076325"/>
                  <a:pt x="430212" y="1069109"/>
                  <a:pt x="430212" y="1060450"/>
                </a:cubicBezTo>
                <a:cubicBezTo>
                  <a:pt x="430212" y="1051791"/>
                  <a:pt x="437367" y="1044575"/>
                  <a:pt x="445952" y="1044575"/>
                </a:cubicBezTo>
                <a:close/>
                <a:moveTo>
                  <a:pt x="445952" y="958850"/>
                </a:moveTo>
                <a:cubicBezTo>
                  <a:pt x="445952" y="958850"/>
                  <a:pt x="445952" y="958850"/>
                  <a:pt x="733560" y="958850"/>
                </a:cubicBezTo>
                <a:cubicBezTo>
                  <a:pt x="742146" y="958850"/>
                  <a:pt x="749300" y="966066"/>
                  <a:pt x="749300" y="974725"/>
                </a:cubicBezTo>
                <a:cubicBezTo>
                  <a:pt x="749300" y="983384"/>
                  <a:pt x="742146" y="990600"/>
                  <a:pt x="733560" y="990600"/>
                </a:cubicBezTo>
                <a:cubicBezTo>
                  <a:pt x="733560" y="990600"/>
                  <a:pt x="733560" y="990600"/>
                  <a:pt x="445952" y="990600"/>
                </a:cubicBezTo>
                <a:cubicBezTo>
                  <a:pt x="437367" y="990600"/>
                  <a:pt x="430212" y="983384"/>
                  <a:pt x="430212" y="974725"/>
                </a:cubicBezTo>
                <a:cubicBezTo>
                  <a:pt x="430212" y="966066"/>
                  <a:pt x="437367" y="958850"/>
                  <a:pt x="445952" y="958850"/>
                </a:cubicBezTo>
                <a:close/>
                <a:moveTo>
                  <a:pt x="164892" y="941387"/>
                </a:moveTo>
                <a:cubicBezTo>
                  <a:pt x="164892" y="941387"/>
                  <a:pt x="164892" y="941387"/>
                  <a:pt x="256759" y="941387"/>
                </a:cubicBezTo>
                <a:cubicBezTo>
                  <a:pt x="256759" y="941387"/>
                  <a:pt x="256759" y="941387"/>
                  <a:pt x="225425" y="972722"/>
                </a:cubicBezTo>
                <a:cubicBezTo>
                  <a:pt x="225425" y="972722"/>
                  <a:pt x="225425" y="972722"/>
                  <a:pt x="180559" y="972722"/>
                </a:cubicBezTo>
                <a:cubicBezTo>
                  <a:pt x="180559" y="972722"/>
                  <a:pt x="180559" y="972722"/>
                  <a:pt x="180559" y="1062453"/>
                </a:cubicBezTo>
                <a:cubicBezTo>
                  <a:pt x="180559" y="1062453"/>
                  <a:pt x="180559" y="1062453"/>
                  <a:pt x="270290" y="1062453"/>
                </a:cubicBezTo>
                <a:cubicBezTo>
                  <a:pt x="270290" y="1062453"/>
                  <a:pt x="270290" y="1062453"/>
                  <a:pt x="270290" y="1058892"/>
                </a:cubicBezTo>
                <a:cubicBezTo>
                  <a:pt x="270290" y="1058892"/>
                  <a:pt x="270290" y="1058892"/>
                  <a:pt x="301625" y="1027557"/>
                </a:cubicBezTo>
                <a:cubicBezTo>
                  <a:pt x="301625" y="1027557"/>
                  <a:pt x="301625" y="1027557"/>
                  <a:pt x="301625" y="1078120"/>
                </a:cubicBezTo>
                <a:cubicBezTo>
                  <a:pt x="301625" y="1086666"/>
                  <a:pt x="295215" y="1093787"/>
                  <a:pt x="285957" y="1093787"/>
                </a:cubicBezTo>
                <a:lnTo>
                  <a:pt x="164892" y="1093787"/>
                </a:lnTo>
                <a:cubicBezTo>
                  <a:pt x="156346" y="1093787"/>
                  <a:pt x="149225" y="1086666"/>
                  <a:pt x="149225" y="1078120"/>
                </a:cubicBezTo>
                <a:cubicBezTo>
                  <a:pt x="149225" y="1078120"/>
                  <a:pt x="149225" y="1078120"/>
                  <a:pt x="149225" y="957054"/>
                </a:cubicBezTo>
                <a:cubicBezTo>
                  <a:pt x="149225" y="948509"/>
                  <a:pt x="156346" y="941387"/>
                  <a:pt x="164892" y="941387"/>
                </a:cubicBezTo>
                <a:close/>
                <a:moveTo>
                  <a:pt x="311196" y="930342"/>
                </a:moveTo>
                <a:cubicBezTo>
                  <a:pt x="317615" y="923925"/>
                  <a:pt x="327600" y="923925"/>
                  <a:pt x="333306" y="930342"/>
                </a:cubicBezTo>
                <a:cubicBezTo>
                  <a:pt x="339725" y="936045"/>
                  <a:pt x="339725" y="946027"/>
                  <a:pt x="333306" y="952443"/>
                </a:cubicBezTo>
                <a:cubicBezTo>
                  <a:pt x="333306" y="952443"/>
                  <a:pt x="333306" y="952443"/>
                  <a:pt x="302637" y="983100"/>
                </a:cubicBezTo>
                <a:cubicBezTo>
                  <a:pt x="302637" y="983100"/>
                  <a:pt x="302637" y="983100"/>
                  <a:pt x="271255" y="1014470"/>
                </a:cubicBezTo>
                <a:cubicBezTo>
                  <a:pt x="271255" y="1014470"/>
                  <a:pt x="271255" y="1014470"/>
                  <a:pt x="247006" y="1038710"/>
                </a:cubicBezTo>
                <a:cubicBezTo>
                  <a:pt x="244153" y="1041562"/>
                  <a:pt x="240587" y="1042988"/>
                  <a:pt x="236307" y="1042988"/>
                </a:cubicBezTo>
                <a:cubicBezTo>
                  <a:pt x="232028" y="1042988"/>
                  <a:pt x="228462" y="1041562"/>
                  <a:pt x="224896" y="1038710"/>
                </a:cubicBezTo>
                <a:cubicBezTo>
                  <a:pt x="224896" y="1038710"/>
                  <a:pt x="224896" y="1038710"/>
                  <a:pt x="197793" y="1010905"/>
                </a:cubicBezTo>
                <a:cubicBezTo>
                  <a:pt x="192087" y="1005202"/>
                  <a:pt x="192087" y="995220"/>
                  <a:pt x="197793" y="988804"/>
                </a:cubicBezTo>
                <a:cubicBezTo>
                  <a:pt x="204212" y="983100"/>
                  <a:pt x="214197" y="983100"/>
                  <a:pt x="219903" y="988804"/>
                </a:cubicBezTo>
                <a:cubicBezTo>
                  <a:pt x="219903" y="988804"/>
                  <a:pt x="219903" y="988804"/>
                  <a:pt x="236307" y="1005202"/>
                </a:cubicBezTo>
                <a:cubicBezTo>
                  <a:pt x="236307" y="1005202"/>
                  <a:pt x="236307" y="1005202"/>
                  <a:pt x="269829" y="971693"/>
                </a:cubicBezTo>
                <a:cubicBezTo>
                  <a:pt x="269829" y="971693"/>
                  <a:pt x="269829" y="971693"/>
                  <a:pt x="297645" y="943888"/>
                </a:cubicBezTo>
                <a:cubicBezTo>
                  <a:pt x="297645" y="943888"/>
                  <a:pt x="297645" y="943888"/>
                  <a:pt x="311196" y="930342"/>
                </a:cubicBezTo>
                <a:close/>
                <a:moveTo>
                  <a:pt x="445952" y="766762"/>
                </a:moveTo>
                <a:cubicBezTo>
                  <a:pt x="445952" y="766762"/>
                  <a:pt x="445952" y="766762"/>
                  <a:pt x="733560" y="766762"/>
                </a:cubicBezTo>
                <a:cubicBezTo>
                  <a:pt x="742146" y="766762"/>
                  <a:pt x="749300" y="773978"/>
                  <a:pt x="749300" y="782637"/>
                </a:cubicBezTo>
                <a:cubicBezTo>
                  <a:pt x="749300" y="791296"/>
                  <a:pt x="742146" y="798512"/>
                  <a:pt x="733560" y="798512"/>
                </a:cubicBezTo>
                <a:cubicBezTo>
                  <a:pt x="733560" y="798512"/>
                  <a:pt x="733560" y="798512"/>
                  <a:pt x="445952" y="798512"/>
                </a:cubicBezTo>
                <a:cubicBezTo>
                  <a:pt x="437367" y="798512"/>
                  <a:pt x="430212" y="791296"/>
                  <a:pt x="430212" y="782637"/>
                </a:cubicBezTo>
                <a:cubicBezTo>
                  <a:pt x="430212" y="773978"/>
                  <a:pt x="437367" y="766762"/>
                  <a:pt x="445952" y="766762"/>
                </a:cubicBezTo>
                <a:close/>
                <a:moveTo>
                  <a:pt x="445952" y="681037"/>
                </a:moveTo>
                <a:cubicBezTo>
                  <a:pt x="445952" y="681037"/>
                  <a:pt x="445952" y="681037"/>
                  <a:pt x="733560" y="681037"/>
                </a:cubicBezTo>
                <a:cubicBezTo>
                  <a:pt x="742146" y="681037"/>
                  <a:pt x="749300" y="688253"/>
                  <a:pt x="749300" y="696912"/>
                </a:cubicBezTo>
                <a:cubicBezTo>
                  <a:pt x="749300" y="705571"/>
                  <a:pt x="742146" y="712787"/>
                  <a:pt x="733560" y="712787"/>
                </a:cubicBezTo>
                <a:cubicBezTo>
                  <a:pt x="733560" y="712787"/>
                  <a:pt x="733560" y="712787"/>
                  <a:pt x="445952" y="712787"/>
                </a:cubicBezTo>
                <a:cubicBezTo>
                  <a:pt x="437367" y="712787"/>
                  <a:pt x="430212" y="705571"/>
                  <a:pt x="430212" y="696912"/>
                </a:cubicBezTo>
                <a:cubicBezTo>
                  <a:pt x="430212" y="688253"/>
                  <a:pt x="437367" y="681037"/>
                  <a:pt x="445952" y="681037"/>
                </a:cubicBezTo>
                <a:close/>
                <a:moveTo>
                  <a:pt x="164892" y="663575"/>
                </a:moveTo>
                <a:cubicBezTo>
                  <a:pt x="164892" y="663575"/>
                  <a:pt x="164892" y="663575"/>
                  <a:pt x="256759" y="663575"/>
                </a:cubicBezTo>
                <a:cubicBezTo>
                  <a:pt x="256759" y="663575"/>
                  <a:pt x="256759" y="663575"/>
                  <a:pt x="225425" y="694910"/>
                </a:cubicBezTo>
                <a:cubicBezTo>
                  <a:pt x="225425" y="694910"/>
                  <a:pt x="225425" y="694910"/>
                  <a:pt x="180559" y="694910"/>
                </a:cubicBezTo>
                <a:cubicBezTo>
                  <a:pt x="180559" y="694910"/>
                  <a:pt x="180559" y="694910"/>
                  <a:pt x="180559" y="784641"/>
                </a:cubicBezTo>
                <a:cubicBezTo>
                  <a:pt x="180559" y="784641"/>
                  <a:pt x="180559" y="784641"/>
                  <a:pt x="270290" y="784641"/>
                </a:cubicBezTo>
                <a:cubicBezTo>
                  <a:pt x="270290" y="784641"/>
                  <a:pt x="270290" y="784641"/>
                  <a:pt x="270290" y="781080"/>
                </a:cubicBezTo>
                <a:cubicBezTo>
                  <a:pt x="270290" y="781080"/>
                  <a:pt x="270290" y="781080"/>
                  <a:pt x="301625" y="749745"/>
                </a:cubicBezTo>
                <a:cubicBezTo>
                  <a:pt x="301625" y="749745"/>
                  <a:pt x="301625" y="749745"/>
                  <a:pt x="301625" y="800308"/>
                </a:cubicBezTo>
                <a:cubicBezTo>
                  <a:pt x="301625" y="808854"/>
                  <a:pt x="295215" y="815975"/>
                  <a:pt x="285957" y="815975"/>
                </a:cubicBezTo>
                <a:cubicBezTo>
                  <a:pt x="285957" y="815975"/>
                  <a:pt x="285957" y="815975"/>
                  <a:pt x="164892" y="815975"/>
                </a:cubicBezTo>
                <a:cubicBezTo>
                  <a:pt x="156346" y="815975"/>
                  <a:pt x="149225" y="808854"/>
                  <a:pt x="149225" y="800308"/>
                </a:cubicBezTo>
                <a:lnTo>
                  <a:pt x="149225" y="679242"/>
                </a:lnTo>
                <a:cubicBezTo>
                  <a:pt x="149225" y="670697"/>
                  <a:pt x="156346" y="663575"/>
                  <a:pt x="164892" y="663575"/>
                </a:cubicBezTo>
                <a:close/>
                <a:moveTo>
                  <a:pt x="311196" y="653404"/>
                </a:moveTo>
                <a:cubicBezTo>
                  <a:pt x="317615" y="647700"/>
                  <a:pt x="327600" y="647700"/>
                  <a:pt x="333306" y="653404"/>
                </a:cubicBezTo>
                <a:cubicBezTo>
                  <a:pt x="339725" y="659820"/>
                  <a:pt x="339725" y="669802"/>
                  <a:pt x="333306" y="676218"/>
                </a:cubicBezTo>
                <a:cubicBezTo>
                  <a:pt x="333306" y="676218"/>
                  <a:pt x="333306" y="676218"/>
                  <a:pt x="302637" y="706875"/>
                </a:cubicBezTo>
                <a:cubicBezTo>
                  <a:pt x="302637" y="706875"/>
                  <a:pt x="302637" y="706875"/>
                  <a:pt x="271255" y="738245"/>
                </a:cubicBezTo>
                <a:cubicBezTo>
                  <a:pt x="271255" y="738245"/>
                  <a:pt x="271255" y="738245"/>
                  <a:pt x="247006" y="761772"/>
                </a:cubicBezTo>
                <a:cubicBezTo>
                  <a:pt x="244153" y="765337"/>
                  <a:pt x="240587" y="766763"/>
                  <a:pt x="236307" y="766763"/>
                </a:cubicBezTo>
                <a:cubicBezTo>
                  <a:pt x="232028" y="766763"/>
                  <a:pt x="228462" y="765337"/>
                  <a:pt x="224896" y="761772"/>
                </a:cubicBezTo>
                <a:cubicBezTo>
                  <a:pt x="224896" y="761772"/>
                  <a:pt x="224896" y="761772"/>
                  <a:pt x="197793" y="734680"/>
                </a:cubicBezTo>
                <a:cubicBezTo>
                  <a:pt x="192087" y="728977"/>
                  <a:pt x="192087" y="718995"/>
                  <a:pt x="197793" y="712579"/>
                </a:cubicBezTo>
                <a:cubicBezTo>
                  <a:pt x="204212" y="706875"/>
                  <a:pt x="214197" y="706875"/>
                  <a:pt x="219903" y="712579"/>
                </a:cubicBezTo>
                <a:cubicBezTo>
                  <a:pt x="219903" y="712579"/>
                  <a:pt x="219903" y="712579"/>
                  <a:pt x="236307" y="728977"/>
                </a:cubicBezTo>
                <a:cubicBezTo>
                  <a:pt x="236307" y="728977"/>
                  <a:pt x="236307" y="728977"/>
                  <a:pt x="269829" y="695468"/>
                </a:cubicBezTo>
                <a:cubicBezTo>
                  <a:pt x="269829" y="695468"/>
                  <a:pt x="269829" y="695468"/>
                  <a:pt x="297645" y="667663"/>
                </a:cubicBezTo>
                <a:cubicBezTo>
                  <a:pt x="297645" y="667663"/>
                  <a:pt x="297645" y="667663"/>
                  <a:pt x="311196" y="653404"/>
                </a:cubicBezTo>
                <a:close/>
                <a:moveTo>
                  <a:pt x="445952" y="485775"/>
                </a:moveTo>
                <a:cubicBezTo>
                  <a:pt x="445952" y="485775"/>
                  <a:pt x="445952" y="485775"/>
                  <a:pt x="733560" y="485775"/>
                </a:cubicBezTo>
                <a:cubicBezTo>
                  <a:pt x="742146" y="485775"/>
                  <a:pt x="749300" y="492991"/>
                  <a:pt x="749300" y="501650"/>
                </a:cubicBezTo>
                <a:cubicBezTo>
                  <a:pt x="749300" y="511031"/>
                  <a:pt x="742146" y="517525"/>
                  <a:pt x="733560" y="517525"/>
                </a:cubicBezTo>
                <a:cubicBezTo>
                  <a:pt x="733560" y="517525"/>
                  <a:pt x="733560" y="517525"/>
                  <a:pt x="445952" y="517525"/>
                </a:cubicBezTo>
                <a:cubicBezTo>
                  <a:pt x="437367" y="517525"/>
                  <a:pt x="430212" y="511031"/>
                  <a:pt x="430212" y="501650"/>
                </a:cubicBezTo>
                <a:cubicBezTo>
                  <a:pt x="430212" y="492991"/>
                  <a:pt x="437367" y="485775"/>
                  <a:pt x="445952" y="485775"/>
                </a:cubicBezTo>
                <a:close/>
                <a:moveTo>
                  <a:pt x="445952" y="400050"/>
                </a:moveTo>
                <a:cubicBezTo>
                  <a:pt x="445952" y="400050"/>
                  <a:pt x="445952" y="400050"/>
                  <a:pt x="733560" y="400050"/>
                </a:cubicBezTo>
                <a:cubicBezTo>
                  <a:pt x="742146" y="400050"/>
                  <a:pt x="749300" y="406544"/>
                  <a:pt x="749300" y="415925"/>
                </a:cubicBezTo>
                <a:cubicBezTo>
                  <a:pt x="749300" y="424584"/>
                  <a:pt x="742146" y="431800"/>
                  <a:pt x="733560" y="431800"/>
                </a:cubicBezTo>
                <a:cubicBezTo>
                  <a:pt x="733560" y="431800"/>
                  <a:pt x="733560" y="431800"/>
                  <a:pt x="445952" y="431800"/>
                </a:cubicBezTo>
                <a:cubicBezTo>
                  <a:pt x="437367" y="431800"/>
                  <a:pt x="430212" y="424584"/>
                  <a:pt x="430212" y="415925"/>
                </a:cubicBezTo>
                <a:cubicBezTo>
                  <a:pt x="430212" y="406544"/>
                  <a:pt x="437367" y="400050"/>
                  <a:pt x="445952" y="400050"/>
                </a:cubicBezTo>
                <a:close/>
                <a:moveTo>
                  <a:pt x="164892" y="382587"/>
                </a:moveTo>
                <a:cubicBezTo>
                  <a:pt x="164892" y="382587"/>
                  <a:pt x="164892" y="382587"/>
                  <a:pt x="256759" y="382587"/>
                </a:cubicBezTo>
                <a:cubicBezTo>
                  <a:pt x="256759" y="382587"/>
                  <a:pt x="256759" y="382587"/>
                  <a:pt x="225425" y="413776"/>
                </a:cubicBezTo>
                <a:lnTo>
                  <a:pt x="180559" y="413776"/>
                </a:lnTo>
                <a:cubicBezTo>
                  <a:pt x="180559" y="413776"/>
                  <a:pt x="180559" y="413776"/>
                  <a:pt x="180559" y="503798"/>
                </a:cubicBezTo>
                <a:cubicBezTo>
                  <a:pt x="180559" y="503798"/>
                  <a:pt x="180559" y="503798"/>
                  <a:pt x="270290" y="503798"/>
                </a:cubicBezTo>
                <a:cubicBezTo>
                  <a:pt x="270290" y="503798"/>
                  <a:pt x="270290" y="503798"/>
                  <a:pt x="270290" y="499545"/>
                </a:cubicBezTo>
                <a:cubicBezTo>
                  <a:pt x="270290" y="499545"/>
                  <a:pt x="270290" y="499545"/>
                  <a:pt x="301625" y="468356"/>
                </a:cubicBezTo>
                <a:cubicBezTo>
                  <a:pt x="301625" y="468356"/>
                  <a:pt x="301625" y="468356"/>
                  <a:pt x="301625" y="519393"/>
                </a:cubicBezTo>
                <a:cubicBezTo>
                  <a:pt x="301625" y="527899"/>
                  <a:pt x="295215" y="534987"/>
                  <a:pt x="285957" y="534987"/>
                </a:cubicBezTo>
                <a:cubicBezTo>
                  <a:pt x="285957" y="534987"/>
                  <a:pt x="285957" y="534987"/>
                  <a:pt x="164892" y="534987"/>
                </a:cubicBezTo>
                <a:cubicBezTo>
                  <a:pt x="156346" y="534987"/>
                  <a:pt x="149225" y="527899"/>
                  <a:pt x="149225" y="519393"/>
                </a:cubicBezTo>
                <a:cubicBezTo>
                  <a:pt x="149225" y="519393"/>
                  <a:pt x="149225" y="519393"/>
                  <a:pt x="149225" y="398182"/>
                </a:cubicBezTo>
                <a:cubicBezTo>
                  <a:pt x="149225" y="389675"/>
                  <a:pt x="156346" y="382587"/>
                  <a:pt x="164892" y="382587"/>
                </a:cubicBezTo>
                <a:close/>
                <a:moveTo>
                  <a:pt x="311196" y="371542"/>
                </a:moveTo>
                <a:cubicBezTo>
                  <a:pt x="317615" y="365125"/>
                  <a:pt x="327600" y="365125"/>
                  <a:pt x="333306" y="371542"/>
                </a:cubicBezTo>
                <a:cubicBezTo>
                  <a:pt x="339725" y="377958"/>
                  <a:pt x="339725" y="387227"/>
                  <a:pt x="333306" y="393643"/>
                </a:cubicBezTo>
                <a:cubicBezTo>
                  <a:pt x="333306" y="393643"/>
                  <a:pt x="333306" y="393643"/>
                  <a:pt x="302637" y="424300"/>
                </a:cubicBezTo>
                <a:cubicBezTo>
                  <a:pt x="302637" y="424300"/>
                  <a:pt x="302637" y="424300"/>
                  <a:pt x="271255" y="455670"/>
                </a:cubicBezTo>
                <a:cubicBezTo>
                  <a:pt x="271255" y="455670"/>
                  <a:pt x="271255" y="455670"/>
                  <a:pt x="247006" y="479910"/>
                </a:cubicBezTo>
                <a:cubicBezTo>
                  <a:pt x="244153" y="482762"/>
                  <a:pt x="240587" y="484188"/>
                  <a:pt x="236307" y="484188"/>
                </a:cubicBezTo>
                <a:cubicBezTo>
                  <a:pt x="232028" y="484188"/>
                  <a:pt x="228462" y="482762"/>
                  <a:pt x="224896" y="479910"/>
                </a:cubicBezTo>
                <a:cubicBezTo>
                  <a:pt x="224896" y="479910"/>
                  <a:pt x="224896" y="479910"/>
                  <a:pt x="197793" y="452818"/>
                </a:cubicBezTo>
                <a:cubicBezTo>
                  <a:pt x="192087" y="446402"/>
                  <a:pt x="192087" y="436420"/>
                  <a:pt x="197793" y="430717"/>
                </a:cubicBezTo>
                <a:cubicBezTo>
                  <a:pt x="204212" y="424300"/>
                  <a:pt x="214197" y="424300"/>
                  <a:pt x="219903" y="430717"/>
                </a:cubicBezTo>
                <a:cubicBezTo>
                  <a:pt x="219903" y="430717"/>
                  <a:pt x="219903" y="430717"/>
                  <a:pt x="236307" y="446402"/>
                </a:cubicBezTo>
                <a:cubicBezTo>
                  <a:pt x="236307" y="446402"/>
                  <a:pt x="236307" y="446402"/>
                  <a:pt x="269829" y="412893"/>
                </a:cubicBezTo>
                <a:cubicBezTo>
                  <a:pt x="269829" y="412893"/>
                  <a:pt x="269829" y="412893"/>
                  <a:pt x="297645" y="385801"/>
                </a:cubicBezTo>
                <a:cubicBezTo>
                  <a:pt x="297645" y="385801"/>
                  <a:pt x="297645" y="385801"/>
                  <a:pt x="311196" y="371542"/>
                </a:cubicBezTo>
                <a:close/>
                <a:moveTo>
                  <a:pt x="15714" y="114300"/>
                </a:moveTo>
                <a:cubicBezTo>
                  <a:pt x="15714" y="114300"/>
                  <a:pt x="15714" y="114300"/>
                  <a:pt x="272843" y="114300"/>
                </a:cubicBezTo>
                <a:cubicBezTo>
                  <a:pt x="272843" y="114300"/>
                  <a:pt x="272843" y="114300"/>
                  <a:pt x="272843" y="145670"/>
                </a:cubicBezTo>
                <a:cubicBezTo>
                  <a:pt x="272843" y="145670"/>
                  <a:pt x="272843" y="145670"/>
                  <a:pt x="31427" y="145670"/>
                </a:cubicBezTo>
                <a:cubicBezTo>
                  <a:pt x="31427" y="145670"/>
                  <a:pt x="31427" y="145670"/>
                  <a:pt x="31427" y="1273555"/>
                </a:cubicBezTo>
                <a:cubicBezTo>
                  <a:pt x="31427" y="1273555"/>
                  <a:pt x="31427" y="1273555"/>
                  <a:pt x="867098" y="1273555"/>
                </a:cubicBezTo>
                <a:cubicBezTo>
                  <a:pt x="867098" y="1273555"/>
                  <a:pt x="867098" y="1273555"/>
                  <a:pt x="867098" y="145670"/>
                </a:cubicBezTo>
                <a:cubicBezTo>
                  <a:pt x="867098" y="145670"/>
                  <a:pt x="867098" y="145670"/>
                  <a:pt x="625682" y="145670"/>
                </a:cubicBezTo>
                <a:cubicBezTo>
                  <a:pt x="625682" y="145670"/>
                  <a:pt x="625682" y="145670"/>
                  <a:pt x="625682" y="114300"/>
                </a:cubicBezTo>
                <a:cubicBezTo>
                  <a:pt x="625682" y="114300"/>
                  <a:pt x="625682" y="114300"/>
                  <a:pt x="882812" y="114300"/>
                </a:cubicBezTo>
                <a:cubicBezTo>
                  <a:pt x="892097" y="114300"/>
                  <a:pt x="898525" y="121430"/>
                  <a:pt x="898525" y="129985"/>
                </a:cubicBezTo>
                <a:cubicBezTo>
                  <a:pt x="898525" y="129985"/>
                  <a:pt x="898525" y="129985"/>
                  <a:pt x="898525" y="1289240"/>
                </a:cubicBezTo>
                <a:cubicBezTo>
                  <a:pt x="898525" y="1298509"/>
                  <a:pt x="892097" y="1304925"/>
                  <a:pt x="882812" y="1304925"/>
                </a:cubicBezTo>
                <a:cubicBezTo>
                  <a:pt x="882812" y="1304925"/>
                  <a:pt x="882812" y="1304925"/>
                  <a:pt x="15714" y="1304925"/>
                </a:cubicBezTo>
                <a:cubicBezTo>
                  <a:pt x="6428" y="1304925"/>
                  <a:pt x="0" y="1298509"/>
                  <a:pt x="0" y="1289240"/>
                </a:cubicBezTo>
                <a:cubicBezTo>
                  <a:pt x="0" y="1289240"/>
                  <a:pt x="0" y="1289240"/>
                  <a:pt x="0" y="129985"/>
                </a:cubicBezTo>
                <a:cubicBezTo>
                  <a:pt x="0" y="121430"/>
                  <a:pt x="6428" y="114300"/>
                  <a:pt x="15714" y="114300"/>
                </a:cubicBezTo>
                <a:close/>
                <a:moveTo>
                  <a:pt x="450491" y="31750"/>
                </a:moveTo>
                <a:cubicBezTo>
                  <a:pt x="443322" y="31750"/>
                  <a:pt x="435436" y="33176"/>
                  <a:pt x="428983" y="36027"/>
                </a:cubicBezTo>
                <a:cubicBezTo>
                  <a:pt x="413928" y="41016"/>
                  <a:pt x="401740" y="52420"/>
                  <a:pt x="395287" y="66675"/>
                </a:cubicBezTo>
                <a:cubicBezTo>
                  <a:pt x="395287" y="66675"/>
                  <a:pt x="395287" y="66675"/>
                  <a:pt x="506412" y="66675"/>
                </a:cubicBezTo>
                <a:cubicBezTo>
                  <a:pt x="499243" y="52420"/>
                  <a:pt x="487055" y="41016"/>
                  <a:pt x="472716" y="36027"/>
                </a:cubicBezTo>
                <a:cubicBezTo>
                  <a:pt x="465547" y="33176"/>
                  <a:pt x="458378" y="31750"/>
                  <a:pt x="450491" y="31750"/>
                </a:cubicBezTo>
                <a:close/>
                <a:moveTo>
                  <a:pt x="450057" y="0"/>
                </a:moveTo>
                <a:cubicBezTo>
                  <a:pt x="480110" y="0"/>
                  <a:pt x="505870" y="13529"/>
                  <a:pt x="523043" y="35602"/>
                </a:cubicBezTo>
                <a:cubicBezTo>
                  <a:pt x="530198" y="44147"/>
                  <a:pt x="535923" y="54827"/>
                  <a:pt x="539500" y="66220"/>
                </a:cubicBezTo>
                <a:cubicBezTo>
                  <a:pt x="539500" y="66220"/>
                  <a:pt x="539500" y="66220"/>
                  <a:pt x="588873" y="66220"/>
                </a:cubicBezTo>
                <a:cubicBezTo>
                  <a:pt x="592451" y="66220"/>
                  <a:pt x="595313" y="69068"/>
                  <a:pt x="595313" y="73340"/>
                </a:cubicBezTo>
                <a:cubicBezTo>
                  <a:pt x="595313" y="73340"/>
                  <a:pt x="595313" y="73340"/>
                  <a:pt x="595313" y="113927"/>
                </a:cubicBezTo>
                <a:cubicBezTo>
                  <a:pt x="595313" y="113927"/>
                  <a:pt x="595313" y="113927"/>
                  <a:pt x="595313" y="145256"/>
                </a:cubicBezTo>
                <a:cubicBezTo>
                  <a:pt x="595313" y="145256"/>
                  <a:pt x="595313" y="145256"/>
                  <a:pt x="595313" y="178010"/>
                </a:cubicBezTo>
                <a:cubicBezTo>
                  <a:pt x="595313" y="186555"/>
                  <a:pt x="588873" y="193675"/>
                  <a:pt x="580287" y="193675"/>
                </a:cubicBezTo>
                <a:lnTo>
                  <a:pt x="320542" y="193675"/>
                </a:lnTo>
                <a:cubicBezTo>
                  <a:pt x="311956" y="193675"/>
                  <a:pt x="304800" y="186555"/>
                  <a:pt x="304800" y="178010"/>
                </a:cubicBezTo>
                <a:cubicBezTo>
                  <a:pt x="304800" y="178010"/>
                  <a:pt x="304800" y="178010"/>
                  <a:pt x="304800" y="145256"/>
                </a:cubicBezTo>
                <a:cubicBezTo>
                  <a:pt x="304800" y="145256"/>
                  <a:pt x="304800" y="145256"/>
                  <a:pt x="304800" y="113927"/>
                </a:cubicBezTo>
                <a:cubicBezTo>
                  <a:pt x="304800" y="113927"/>
                  <a:pt x="304800" y="113927"/>
                  <a:pt x="304800" y="73340"/>
                </a:cubicBezTo>
                <a:cubicBezTo>
                  <a:pt x="304800" y="69068"/>
                  <a:pt x="308378" y="66220"/>
                  <a:pt x="311956" y="66220"/>
                </a:cubicBezTo>
                <a:cubicBezTo>
                  <a:pt x="311956" y="66220"/>
                  <a:pt x="311956" y="66220"/>
                  <a:pt x="361329" y="66220"/>
                </a:cubicBezTo>
                <a:cubicBezTo>
                  <a:pt x="364906" y="54827"/>
                  <a:pt x="369915" y="44147"/>
                  <a:pt x="377071" y="35602"/>
                </a:cubicBezTo>
                <a:cubicBezTo>
                  <a:pt x="394244" y="13529"/>
                  <a:pt x="420719" y="0"/>
                  <a:pt x="450057"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2">
                  <a:lumMod val="100000"/>
                </a:schemeClr>
              </a:solidFill>
            </a:endParaRPr>
          </a:p>
        </p:txBody>
      </p:sp>
      <p:grpSp>
        <p:nvGrpSpPr>
          <p:cNvPr id="47" name="Group 46">
            <a:extLst>
              <a:ext uri="{FF2B5EF4-FFF2-40B4-BE49-F238E27FC236}">
                <a16:creationId xmlns:a16="http://schemas.microsoft.com/office/drawing/2014/main" id="{5BA1C982-0520-4667-9756-E048194CDE56}"/>
              </a:ext>
            </a:extLst>
          </p:cNvPr>
          <p:cNvGrpSpPr>
            <a:grpSpLocks noChangeAspect="1"/>
          </p:cNvGrpSpPr>
          <p:nvPr/>
        </p:nvGrpSpPr>
        <p:grpSpPr>
          <a:xfrm>
            <a:off x="4908305" y="4310086"/>
            <a:ext cx="797908" cy="797908"/>
            <a:chOff x="5275263" y="2606675"/>
            <a:chExt cx="1644650" cy="1644650"/>
          </a:xfrm>
        </p:grpSpPr>
        <p:sp>
          <p:nvSpPr>
            <p:cNvPr id="50" name="AutoShape 3">
              <a:extLst>
                <a:ext uri="{FF2B5EF4-FFF2-40B4-BE49-F238E27FC236}">
                  <a16:creationId xmlns:a16="http://schemas.microsoft.com/office/drawing/2014/main" id="{E2682056-D8DB-46CF-86C8-269D32BEC3B5}"/>
                </a:ext>
              </a:extLst>
            </p:cNvPr>
            <p:cNvSpPr>
              <a:spLocks noChangeAspect="1" noChangeArrowheads="1" noTextEdit="1"/>
            </p:cNvSpPr>
            <p:nvPr/>
          </p:nvSpPr>
          <p:spPr bwMode="auto">
            <a:xfrm>
              <a:off x="5275263"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0D7FBF9-7945-4CC9-8607-5A14D37A5867}"/>
                </a:ext>
              </a:extLst>
            </p:cNvPr>
            <p:cNvGrpSpPr/>
            <p:nvPr/>
          </p:nvGrpSpPr>
          <p:grpSpPr>
            <a:xfrm>
              <a:off x="5343800" y="2882900"/>
              <a:ext cx="1505990" cy="1095375"/>
              <a:chOff x="5343800" y="2882900"/>
              <a:chExt cx="1505990" cy="1095375"/>
            </a:xfrm>
          </p:grpSpPr>
          <p:sp>
            <p:nvSpPr>
              <p:cNvPr id="52" name="Freeform 13">
                <a:extLst>
                  <a:ext uri="{FF2B5EF4-FFF2-40B4-BE49-F238E27FC236}">
                    <a16:creationId xmlns:a16="http://schemas.microsoft.com/office/drawing/2014/main" id="{668145EB-F960-4638-A300-D91B3B727F7E}"/>
                  </a:ext>
                </a:extLst>
              </p:cNvPr>
              <p:cNvSpPr>
                <a:spLocks/>
              </p:cNvSpPr>
              <p:nvPr/>
            </p:nvSpPr>
            <p:spPr bwMode="auto">
              <a:xfrm>
                <a:off x="5343800" y="2919413"/>
                <a:ext cx="1314176" cy="1058862"/>
              </a:xfrm>
              <a:custGeom>
                <a:avLst/>
                <a:gdLst>
                  <a:gd name="connsiteX0" fmla="*/ 954787 w 1314176"/>
                  <a:gd name="connsiteY0" fmla="*/ 515937 h 1058862"/>
                  <a:gd name="connsiteX1" fmla="*/ 980458 w 1314176"/>
                  <a:gd name="connsiteY1" fmla="*/ 549469 h 1058862"/>
                  <a:gd name="connsiteX2" fmla="*/ 978319 w 1314176"/>
                  <a:gd name="connsiteY2" fmla="*/ 563737 h 1058862"/>
                  <a:gd name="connsiteX3" fmla="*/ 977605 w 1314176"/>
                  <a:gd name="connsiteY3" fmla="*/ 590135 h 1058862"/>
                  <a:gd name="connsiteX4" fmla="*/ 971901 w 1314176"/>
                  <a:gd name="connsiteY4" fmla="*/ 644356 h 1058862"/>
                  <a:gd name="connsiteX5" fmla="*/ 934821 w 1314176"/>
                  <a:gd name="connsiteY5" fmla="*/ 702144 h 1058862"/>
                  <a:gd name="connsiteX6" fmla="*/ 916994 w 1314176"/>
                  <a:gd name="connsiteY6" fmla="*/ 727828 h 1058862"/>
                  <a:gd name="connsiteX7" fmla="*/ 966196 w 1314176"/>
                  <a:gd name="connsiteY7" fmla="*/ 738529 h 1058862"/>
                  <a:gd name="connsiteX8" fmla="*/ 979032 w 1314176"/>
                  <a:gd name="connsiteY8" fmla="*/ 742810 h 1058862"/>
                  <a:gd name="connsiteX9" fmla="*/ 984023 w 1314176"/>
                  <a:gd name="connsiteY9" fmla="*/ 755652 h 1058862"/>
                  <a:gd name="connsiteX10" fmla="*/ 988302 w 1314176"/>
                  <a:gd name="connsiteY10" fmla="*/ 887637 h 1058862"/>
                  <a:gd name="connsiteX11" fmla="*/ 1051765 w 1314176"/>
                  <a:gd name="connsiteY11" fmla="*/ 894772 h 1058862"/>
                  <a:gd name="connsiteX12" fmla="*/ 1113089 w 1314176"/>
                  <a:gd name="connsiteY12" fmla="*/ 891205 h 1058862"/>
                  <a:gd name="connsiteX13" fmla="*/ 1125212 w 1314176"/>
                  <a:gd name="connsiteY13" fmla="*/ 893345 h 1058862"/>
                  <a:gd name="connsiteX14" fmla="*/ 1132342 w 1314176"/>
                  <a:gd name="connsiteY14" fmla="*/ 906187 h 1058862"/>
                  <a:gd name="connsiteX15" fmla="*/ 1132342 w 1314176"/>
                  <a:gd name="connsiteY15" fmla="*/ 1027471 h 1058862"/>
                  <a:gd name="connsiteX16" fmla="*/ 1282801 w 1314176"/>
                  <a:gd name="connsiteY16" fmla="*/ 993226 h 1058862"/>
                  <a:gd name="connsiteX17" fmla="*/ 1282801 w 1314176"/>
                  <a:gd name="connsiteY17" fmla="*/ 968969 h 1058862"/>
                  <a:gd name="connsiteX18" fmla="*/ 1314176 w 1314176"/>
                  <a:gd name="connsiteY18" fmla="*/ 959694 h 1058862"/>
                  <a:gd name="connsiteX19" fmla="*/ 1314176 w 1314176"/>
                  <a:gd name="connsiteY19" fmla="*/ 1002501 h 1058862"/>
                  <a:gd name="connsiteX20" fmla="*/ 1306332 w 1314176"/>
                  <a:gd name="connsiteY20" fmla="*/ 1016056 h 1058862"/>
                  <a:gd name="connsiteX21" fmla="*/ 1131629 w 1314176"/>
                  <a:gd name="connsiteY21" fmla="*/ 1058862 h 1058862"/>
                  <a:gd name="connsiteX22" fmla="*/ 1115942 w 1314176"/>
                  <a:gd name="connsiteY22" fmla="*/ 1058149 h 1058862"/>
                  <a:gd name="connsiteX23" fmla="*/ 1100967 w 1314176"/>
                  <a:gd name="connsiteY23" fmla="*/ 1042453 h 1058862"/>
                  <a:gd name="connsiteX24" fmla="*/ 1100967 w 1314176"/>
                  <a:gd name="connsiteY24" fmla="*/ 924023 h 1058862"/>
                  <a:gd name="connsiteX25" fmla="*/ 1053191 w 1314176"/>
                  <a:gd name="connsiteY25" fmla="*/ 926163 h 1058862"/>
                  <a:gd name="connsiteX26" fmla="*/ 966196 w 1314176"/>
                  <a:gd name="connsiteY26" fmla="*/ 909754 h 1058862"/>
                  <a:gd name="connsiteX27" fmla="*/ 949796 w 1314176"/>
                  <a:gd name="connsiteY27" fmla="*/ 819148 h 1058862"/>
                  <a:gd name="connsiteX28" fmla="*/ 951222 w 1314176"/>
                  <a:gd name="connsiteY28" fmla="*/ 770634 h 1058862"/>
                  <a:gd name="connsiteX29" fmla="*/ 887045 w 1314176"/>
                  <a:gd name="connsiteY29" fmla="*/ 739243 h 1058862"/>
                  <a:gd name="connsiteX30" fmla="*/ 912716 w 1314176"/>
                  <a:gd name="connsiteY30" fmla="*/ 680027 h 1058862"/>
                  <a:gd name="connsiteX31" fmla="*/ 942665 w 1314176"/>
                  <a:gd name="connsiteY31" fmla="*/ 632941 h 1058862"/>
                  <a:gd name="connsiteX32" fmla="*/ 946230 w 1314176"/>
                  <a:gd name="connsiteY32" fmla="*/ 589421 h 1058862"/>
                  <a:gd name="connsiteX33" fmla="*/ 946943 w 1314176"/>
                  <a:gd name="connsiteY33" fmla="*/ 561597 h 1058862"/>
                  <a:gd name="connsiteX34" fmla="*/ 954787 w 1314176"/>
                  <a:gd name="connsiteY34" fmla="*/ 515937 h 1058862"/>
                  <a:gd name="connsiteX35" fmla="*/ 316828 w 1314176"/>
                  <a:gd name="connsiteY35" fmla="*/ 352425 h 1058862"/>
                  <a:gd name="connsiteX36" fmla="*/ 545914 w 1314176"/>
                  <a:gd name="connsiteY36" fmla="*/ 463958 h 1058862"/>
                  <a:gd name="connsiteX37" fmla="*/ 535209 w 1314176"/>
                  <a:gd name="connsiteY37" fmla="*/ 481831 h 1058862"/>
                  <a:gd name="connsiteX38" fmla="*/ 517367 w 1314176"/>
                  <a:gd name="connsiteY38" fmla="*/ 508285 h 1058862"/>
                  <a:gd name="connsiteX39" fmla="*/ 179091 w 1314176"/>
                  <a:gd name="connsiteY39" fmla="*/ 755658 h 1058862"/>
                  <a:gd name="connsiteX40" fmla="*/ 258307 w 1314176"/>
                  <a:gd name="connsiteY40" fmla="*/ 940115 h 1058862"/>
                  <a:gd name="connsiteX41" fmla="*/ 222624 w 1314176"/>
                  <a:gd name="connsiteY41" fmla="*/ 936541 h 1058862"/>
                  <a:gd name="connsiteX42" fmla="*/ 195505 w 1314176"/>
                  <a:gd name="connsiteY42" fmla="*/ 927961 h 1058862"/>
                  <a:gd name="connsiteX43" fmla="*/ 44208 w 1314176"/>
                  <a:gd name="connsiteY43" fmla="*/ 508285 h 1058862"/>
                  <a:gd name="connsiteX44" fmla="*/ 316828 w 1314176"/>
                  <a:gd name="connsiteY44" fmla="*/ 352425 h 1058862"/>
                  <a:gd name="connsiteX45" fmla="*/ 788695 w 1314176"/>
                  <a:gd name="connsiteY45" fmla="*/ 0 h 1058862"/>
                  <a:gd name="connsiteX46" fmla="*/ 1042015 w 1314176"/>
                  <a:gd name="connsiteY46" fmla="*/ 0 h 1058862"/>
                  <a:gd name="connsiteX47" fmla="*/ 1079225 w 1314176"/>
                  <a:gd name="connsiteY47" fmla="*/ 37211 h 1058862"/>
                  <a:gd name="connsiteX48" fmla="*/ 1079225 w 1314176"/>
                  <a:gd name="connsiteY48" fmla="*/ 197503 h 1058862"/>
                  <a:gd name="connsiteX49" fmla="*/ 1042015 w 1314176"/>
                  <a:gd name="connsiteY49" fmla="*/ 234714 h 1058862"/>
                  <a:gd name="connsiteX50" fmla="*/ 978327 w 1314176"/>
                  <a:gd name="connsiteY50" fmla="*/ 234714 h 1058862"/>
                  <a:gd name="connsiteX51" fmla="*/ 978327 w 1314176"/>
                  <a:gd name="connsiteY51" fmla="*/ 320585 h 1058862"/>
                  <a:gd name="connsiteX52" fmla="*/ 969740 w 1314176"/>
                  <a:gd name="connsiteY52" fmla="*/ 327025 h 1058862"/>
                  <a:gd name="connsiteX53" fmla="*/ 957575 w 1314176"/>
                  <a:gd name="connsiteY53" fmla="*/ 320585 h 1058862"/>
                  <a:gd name="connsiteX54" fmla="*/ 878144 w 1314176"/>
                  <a:gd name="connsiteY54" fmla="*/ 234714 h 1058862"/>
                  <a:gd name="connsiteX55" fmla="*/ 788695 w 1314176"/>
                  <a:gd name="connsiteY55" fmla="*/ 234714 h 1058862"/>
                  <a:gd name="connsiteX56" fmla="*/ 752200 w 1314176"/>
                  <a:gd name="connsiteY56" fmla="*/ 197503 h 1058862"/>
                  <a:gd name="connsiteX57" fmla="*/ 752200 w 1314176"/>
                  <a:gd name="connsiteY57" fmla="*/ 196072 h 1058862"/>
                  <a:gd name="connsiteX58" fmla="*/ 752200 w 1314176"/>
                  <a:gd name="connsiteY58" fmla="*/ 37211 h 1058862"/>
                  <a:gd name="connsiteX59" fmla="*/ 772952 w 1314176"/>
                  <a:gd name="connsiteY59" fmla="*/ 3578 h 1058862"/>
                  <a:gd name="connsiteX60" fmla="*/ 777962 w 1314176"/>
                  <a:gd name="connsiteY60" fmla="*/ 1431 h 1058862"/>
                  <a:gd name="connsiteX61" fmla="*/ 788695 w 1314176"/>
                  <a:gd name="connsiteY61"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14176" h="1058862">
                    <a:moveTo>
                      <a:pt x="954787" y="515937"/>
                    </a:moveTo>
                    <a:cubicBezTo>
                      <a:pt x="962631" y="527352"/>
                      <a:pt x="971188" y="538767"/>
                      <a:pt x="980458" y="549469"/>
                    </a:cubicBezTo>
                    <a:cubicBezTo>
                      <a:pt x="979745" y="555176"/>
                      <a:pt x="979032" y="560170"/>
                      <a:pt x="978319" y="563737"/>
                    </a:cubicBezTo>
                    <a:cubicBezTo>
                      <a:pt x="977605" y="570872"/>
                      <a:pt x="977605" y="580146"/>
                      <a:pt x="977605" y="590135"/>
                    </a:cubicBezTo>
                    <a:cubicBezTo>
                      <a:pt x="976892" y="617245"/>
                      <a:pt x="976179" y="634368"/>
                      <a:pt x="971901" y="644356"/>
                    </a:cubicBezTo>
                    <a:cubicBezTo>
                      <a:pt x="968335" y="652917"/>
                      <a:pt x="955500" y="682168"/>
                      <a:pt x="934821" y="702144"/>
                    </a:cubicBezTo>
                    <a:cubicBezTo>
                      <a:pt x="924838" y="712846"/>
                      <a:pt x="919133" y="722834"/>
                      <a:pt x="916994" y="727828"/>
                    </a:cubicBezTo>
                    <a:cubicBezTo>
                      <a:pt x="921986" y="733535"/>
                      <a:pt x="937673" y="742096"/>
                      <a:pt x="966196" y="738529"/>
                    </a:cubicBezTo>
                    <a:cubicBezTo>
                      <a:pt x="971188" y="737816"/>
                      <a:pt x="975466" y="739956"/>
                      <a:pt x="979032" y="742810"/>
                    </a:cubicBezTo>
                    <a:cubicBezTo>
                      <a:pt x="982597" y="746377"/>
                      <a:pt x="984023" y="750658"/>
                      <a:pt x="984023" y="755652"/>
                    </a:cubicBezTo>
                    <a:cubicBezTo>
                      <a:pt x="979032" y="817007"/>
                      <a:pt x="981171" y="876936"/>
                      <a:pt x="988302" y="887637"/>
                    </a:cubicBezTo>
                    <a:cubicBezTo>
                      <a:pt x="990441" y="889064"/>
                      <a:pt x="1001850" y="894772"/>
                      <a:pt x="1051765" y="894772"/>
                    </a:cubicBezTo>
                    <a:cubicBezTo>
                      <a:pt x="1081001" y="894058"/>
                      <a:pt x="1108098" y="891918"/>
                      <a:pt x="1113089" y="891205"/>
                    </a:cubicBezTo>
                    <a:cubicBezTo>
                      <a:pt x="1117368" y="890491"/>
                      <a:pt x="1121646" y="891205"/>
                      <a:pt x="1125212" y="893345"/>
                    </a:cubicBezTo>
                    <a:cubicBezTo>
                      <a:pt x="1129490" y="896199"/>
                      <a:pt x="1132342" y="901193"/>
                      <a:pt x="1132342" y="906187"/>
                    </a:cubicBezTo>
                    <a:cubicBezTo>
                      <a:pt x="1132342" y="906187"/>
                      <a:pt x="1132342" y="906187"/>
                      <a:pt x="1132342" y="1027471"/>
                    </a:cubicBezTo>
                    <a:cubicBezTo>
                      <a:pt x="1161578" y="1026758"/>
                      <a:pt x="1227894" y="1023190"/>
                      <a:pt x="1282801" y="993226"/>
                    </a:cubicBezTo>
                    <a:lnTo>
                      <a:pt x="1282801" y="968969"/>
                    </a:lnTo>
                    <a:cubicBezTo>
                      <a:pt x="1292071" y="966829"/>
                      <a:pt x="1302767" y="963975"/>
                      <a:pt x="1314176" y="959694"/>
                    </a:cubicBezTo>
                    <a:cubicBezTo>
                      <a:pt x="1314176" y="959694"/>
                      <a:pt x="1314176" y="959694"/>
                      <a:pt x="1314176" y="1002501"/>
                    </a:cubicBezTo>
                    <a:cubicBezTo>
                      <a:pt x="1314176" y="1008208"/>
                      <a:pt x="1311324" y="1013202"/>
                      <a:pt x="1306332" y="1016056"/>
                    </a:cubicBezTo>
                    <a:cubicBezTo>
                      <a:pt x="1242869" y="1054582"/>
                      <a:pt x="1165144" y="1058862"/>
                      <a:pt x="1131629" y="1058862"/>
                    </a:cubicBezTo>
                    <a:cubicBezTo>
                      <a:pt x="1122359" y="1058862"/>
                      <a:pt x="1116655" y="1058149"/>
                      <a:pt x="1115942" y="1058149"/>
                    </a:cubicBezTo>
                    <a:cubicBezTo>
                      <a:pt x="1107385" y="1057435"/>
                      <a:pt x="1100967" y="1051014"/>
                      <a:pt x="1100967" y="1042453"/>
                    </a:cubicBezTo>
                    <a:cubicBezTo>
                      <a:pt x="1100967" y="1042453"/>
                      <a:pt x="1100967" y="1042453"/>
                      <a:pt x="1100967" y="924023"/>
                    </a:cubicBezTo>
                    <a:cubicBezTo>
                      <a:pt x="1084566" y="925450"/>
                      <a:pt x="1063174" y="926163"/>
                      <a:pt x="1053191" y="926163"/>
                    </a:cubicBezTo>
                    <a:cubicBezTo>
                      <a:pt x="990441" y="926163"/>
                      <a:pt x="974040" y="917602"/>
                      <a:pt x="966196" y="909754"/>
                    </a:cubicBezTo>
                    <a:cubicBezTo>
                      <a:pt x="958352" y="901193"/>
                      <a:pt x="949796" y="884070"/>
                      <a:pt x="949796" y="819148"/>
                    </a:cubicBezTo>
                    <a:cubicBezTo>
                      <a:pt x="949796" y="800598"/>
                      <a:pt x="950509" y="783476"/>
                      <a:pt x="951222" y="770634"/>
                    </a:cubicBezTo>
                    <a:cubicBezTo>
                      <a:pt x="911290" y="769920"/>
                      <a:pt x="892037" y="750658"/>
                      <a:pt x="887045" y="739243"/>
                    </a:cubicBezTo>
                    <a:cubicBezTo>
                      <a:pt x="879201" y="720693"/>
                      <a:pt x="899880" y="693583"/>
                      <a:pt x="912716" y="680027"/>
                    </a:cubicBezTo>
                    <a:cubicBezTo>
                      <a:pt x="925551" y="667186"/>
                      <a:pt x="936960" y="647209"/>
                      <a:pt x="942665" y="632941"/>
                    </a:cubicBezTo>
                    <a:cubicBezTo>
                      <a:pt x="944804" y="627233"/>
                      <a:pt x="945517" y="603690"/>
                      <a:pt x="946230" y="589421"/>
                    </a:cubicBezTo>
                    <a:cubicBezTo>
                      <a:pt x="946230" y="578720"/>
                      <a:pt x="946230" y="568731"/>
                      <a:pt x="946943" y="561597"/>
                    </a:cubicBezTo>
                    <a:cubicBezTo>
                      <a:pt x="948369" y="548755"/>
                      <a:pt x="951935" y="530206"/>
                      <a:pt x="954787" y="515937"/>
                    </a:cubicBezTo>
                    <a:close/>
                    <a:moveTo>
                      <a:pt x="316828" y="352425"/>
                    </a:moveTo>
                    <a:cubicBezTo>
                      <a:pt x="483825" y="352425"/>
                      <a:pt x="553764" y="428925"/>
                      <a:pt x="545914" y="463958"/>
                    </a:cubicBezTo>
                    <a:cubicBezTo>
                      <a:pt x="542346" y="469677"/>
                      <a:pt x="538777" y="476112"/>
                      <a:pt x="535209" y="481831"/>
                    </a:cubicBezTo>
                    <a:cubicBezTo>
                      <a:pt x="529500" y="491126"/>
                      <a:pt x="523790" y="499705"/>
                      <a:pt x="517367" y="508285"/>
                    </a:cubicBezTo>
                    <a:cubicBezTo>
                      <a:pt x="401040" y="667719"/>
                      <a:pt x="179091" y="755658"/>
                      <a:pt x="179091" y="755658"/>
                    </a:cubicBezTo>
                    <a:cubicBezTo>
                      <a:pt x="139126" y="848602"/>
                      <a:pt x="270440" y="925101"/>
                      <a:pt x="258307" y="940115"/>
                    </a:cubicBezTo>
                    <a:cubicBezTo>
                      <a:pt x="255453" y="942975"/>
                      <a:pt x="242607" y="941545"/>
                      <a:pt x="222624" y="936541"/>
                    </a:cubicBezTo>
                    <a:cubicBezTo>
                      <a:pt x="214774" y="934396"/>
                      <a:pt x="205496" y="931536"/>
                      <a:pt x="195505" y="927961"/>
                    </a:cubicBezTo>
                    <a:cubicBezTo>
                      <a:pt x="94165" y="891499"/>
                      <a:pt x="-82824" y="771387"/>
                      <a:pt x="44208" y="508285"/>
                    </a:cubicBezTo>
                    <a:cubicBezTo>
                      <a:pt x="81319" y="431785"/>
                      <a:pt x="169100" y="352425"/>
                      <a:pt x="316828" y="352425"/>
                    </a:cubicBezTo>
                    <a:close/>
                    <a:moveTo>
                      <a:pt x="788695" y="0"/>
                    </a:moveTo>
                    <a:cubicBezTo>
                      <a:pt x="788695" y="0"/>
                      <a:pt x="788695" y="0"/>
                      <a:pt x="1042015" y="0"/>
                    </a:cubicBezTo>
                    <a:cubicBezTo>
                      <a:pt x="1062767" y="0"/>
                      <a:pt x="1079225" y="16458"/>
                      <a:pt x="1079225" y="37211"/>
                    </a:cubicBezTo>
                    <a:cubicBezTo>
                      <a:pt x="1079225" y="37211"/>
                      <a:pt x="1079225" y="37211"/>
                      <a:pt x="1079225" y="197503"/>
                    </a:cubicBezTo>
                    <a:cubicBezTo>
                      <a:pt x="1079225" y="218255"/>
                      <a:pt x="1062767" y="234714"/>
                      <a:pt x="1042015" y="234714"/>
                    </a:cubicBezTo>
                    <a:cubicBezTo>
                      <a:pt x="1042015" y="234714"/>
                      <a:pt x="1042015" y="234714"/>
                      <a:pt x="978327" y="234714"/>
                    </a:cubicBezTo>
                    <a:cubicBezTo>
                      <a:pt x="978327" y="234714"/>
                      <a:pt x="978327" y="234714"/>
                      <a:pt x="978327" y="320585"/>
                    </a:cubicBezTo>
                    <a:cubicBezTo>
                      <a:pt x="978327" y="320585"/>
                      <a:pt x="976180" y="327025"/>
                      <a:pt x="969740" y="327025"/>
                    </a:cubicBezTo>
                    <a:cubicBezTo>
                      <a:pt x="966877" y="327025"/>
                      <a:pt x="962584" y="325594"/>
                      <a:pt x="957575" y="320585"/>
                    </a:cubicBezTo>
                    <a:cubicBezTo>
                      <a:pt x="946841" y="309135"/>
                      <a:pt x="910346" y="266915"/>
                      <a:pt x="878144" y="234714"/>
                    </a:cubicBezTo>
                    <a:cubicBezTo>
                      <a:pt x="878144" y="234714"/>
                      <a:pt x="878144" y="234714"/>
                      <a:pt x="788695" y="234714"/>
                    </a:cubicBezTo>
                    <a:cubicBezTo>
                      <a:pt x="767943" y="234714"/>
                      <a:pt x="752200" y="218255"/>
                      <a:pt x="752200" y="197503"/>
                    </a:cubicBezTo>
                    <a:cubicBezTo>
                      <a:pt x="752200" y="197503"/>
                      <a:pt x="752200" y="197503"/>
                      <a:pt x="752200" y="196072"/>
                    </a:cubicBezTo>
                    <a:cubicBezTo>
                      <a:pt x="752200" y="190347"/>
                      <a:pt x="752200" y="163155"/>
                      <a:pt x="752200" y="37211"/>
                    </a:cubicBezTo>
                    <a:cubicBezTo>
                      <a:pt x="752200" y="21468"/>
                      <a:pt x="760787" y="9303"/>
                      <a:pt x="772952" y="3578"/>
                    </a:cubicBezTo>
                    <a:cubicBezTo>
                      <a:pt x="775099" y="2862"/>
                      <a:pt x="776530" y="2147"/>
                      <a:pt x="777962" y="1431"/>
                    </a:cubicBezTo>
                    <a:cubicBezTo>
                      <a:pt x="781539" y="715"/>
                      <a:pt x="785117" y="0"/>
                      <a:pt x="78869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14">
                <a:extLst>
                  <a:ext uri="{FF2B5EF4-FFF2-40B4-BE49-F238E27FC236}">
                    <a16:creationId xmlns:a16="http://schemas.microsoft.com/office/drawing/2014/main" id="{F8656F3B-6654-4DBB-B716-38B3DF0A0ADF}"/>
                  </a:ext>
                </a:extLst>
              </p:cNvPr>
              <p:cNvSpPr>
                <a:spLocks/>
              </p:cNvSpPr>
              <p:nvPr/>
            </p:nvSpPr>
            <p:spPr bwMode="auto">
              <a:xfrm>
                <a:off x="5535613" y="2882900"/>
                <a:ext cx="1314177" cy="1095375"/>
              </a:xfrm>
              <a:custGeom>
                <a:avLst/>
                <a:gdLst>
                  <a:gd name="connsiteX0" fmla="*/ 359389 w 1314177"/>
                  <a:gd name="connsiteY0" fmla="*/ 552450 h 1095375"/>
                  <a:gd name="connsiteX1" fmla="*/ 367233 w 1314177"/>
                  <a:gd name="connsiteY1" fmla="*/ 598110 h 1095375"/>
                  <a:gd name="connsiteX2" fmla="*/ 367946 w 1314177"/>
                  <a:gd name="connsiteY2" fmla="*/ 625934 h 1095375"/>
                  <a:gd name="connsiteX3" fmla="*/ 371512 w 1314177"/>
                  <a:gd name="connsiteY3" fmla="*/ 669454 h 1095375"/>
                  <a:gd name="connsiteX4" fmla="*/ 401461 w 1314177"/>
                  <a:gd name="connsiteY4" fmla="*/ 716540 h 1095375"/>
                  <a:gd name="connsiteX5" fmla="*/ 427131 w 1314177"/>
                  <a:gd name="connsiteY5" fmla="*/ 775756 h 1095375"/>
                  <a:gd name="connsiteX6" fmla="*/ 362955 w 1314177"/>
                  <a:gd name="connsiteY6" fmla="*/ 807147 h 1095375"/>
                  <a:gd name="connsiteX7" fmla="*/ 364381 w 1314177"/>
                  <a:gd name="connsiteY7" fmla="*/ 855661 h 1095375"/>
                  <a:gd name="connsiteX8" fmla="*/ 347980 w 1314177"/>
                  <a:gd name="connsiteY8" fmla="*/ 946267 h 1095375"/>
                  <a:gd name="connsiteX9" fmla="*/ 260985 w 1314177"/>
                  <a:gd name="connsiteY9" fmla="*/ 962676 h 1095375"/>
                  <a:gd name="connsiteX10" fmla="*/ 213209 w 1314177"/>
                  <a:gd name="connsiteY10" fmla="*/ 960536 h 1095375"/>
                  <a:gd name="connsiteX11" fmla="*/ 213209 w 1314177"/>
                  <a:gd name="connsiteY11" fmla="*/ 1078966 h 1095375"/>
                  <a:gd name="connsiteX12" fmla="*/ 198234 w 1314177"/>
                  <a:gd name="connsiteY12" fmla="*/ 1094662 h 1095375"/>
                  <a:gd name="connsiteX13" fmla="*/ 182547 w 1314177"/>
                  <a:gd name="connsiteY13" fmla="*/ 1095375 h 1095375"/>
                  <a:gd name="connsiteX14" fmla="*/ 7844 w 1314177"/>
                  <a:gd name="connsiteY14" fmla="*/ 1052569 h 1095375"/>
                  <a:gd name="connsiteX15" fmla="*/ 0 w 1314177"/>
                  <a:gd name="connsiteY15" fmla="*/ 1039014 h 1095375"/>
                  <a:gd name="connsiteX16" fmla="*/ 0 w 1314177"/>
                  <a:gd name="connsiteY16" fmla="*/ 996207 h 1095375"/>
                  <a:gd name="connsiteX17" fmla="*/ 31375 w 1314177"/>
                  <a:gd name="connsiteY17" fmla="*/ 1005482 h 1095375"/>
                  <a:gd name="connsiteX18" fmla="*/ 31375 w 1314177"/>
                  <a:gd name="connsiteY18" fmla="*/ 1029739 h 1095375"/>
                  <a:gd name="connsiteX19" fmla="*/ 181834 w 1314177"/>
                  <a:gd name="connsiteY19" fmla="*/ 1063984 h 1095375"/>
                  <a:gd name="connsiteX20" fmla="*/ 181834 w 1314177"/>
                  <a:gd name="connsiteY20" fmla="*/ 942700 h 1095375"/>
                  <a:gd name="connsiteX21" fmla="*/ 188964 w 1314177"/>
                  <a:gd name="connsiteY21" fmla="*/ 929858 h 1095375"/>
                  <a:gd name="connsiteX22" fmla="*/ 201087 w 1314177"/>
                  <a:gd name="connsiteY22" fmla="*/ 927718 h 1095375"/>
                  <a:gd name="connsiteX23" fmla="*/ 262411 w 1314177"/>
                  <a:gd name="connsiteY23" fmla="*/ 931285 h 1095375"/>
                  <a:gd name="connsiteX24" fmla="*/ 325875 w 1314177"/>
                  <a:gd name="connsiteY24" fmla="*/ 924150 h 1095375"/>
                  <a:gd name="connsiteX25" fmla="*/ 330153 w 1314177"/>
                  <a:gd name="connsiteY25" fmla="*/ 792165 h 1095375"/>
                  <a:gd name="connsiteX26" fmla="*/ 335145 w 1314177"/>
                  <a:gd name="connsiteY26" fmla="*/ 779323 h 1095375"/>
                  <a:gd name="connsiteX27" fmla="*/ 347980 w 1314177"/>
                  <a:gd name="connsiteY27" fmla="*/ 775042 h 1095375"/>
                  <a:gd name="connsiteX28" fmla="*/ 397182 w 1314177"/>
                  <a:gd name="connsiteY28" fmla="*/ 764341 h 1095375"/>
                  <a:gd name="connsiteX29" fmla="*/ 379355 w 1314177"/>
                  <a:gd name="connsiteY29" fmla="*/ 738657 h 1095375"/>
                  <a:gd name="connsiteX30" fmla="*/ 342276 w 1314177"/>
                  <a:gd name="connsiteY30" fmla="*/ 680869 h 1095375"/>
                  <a:gd name="connsiteX31" fmla="*/ 336571 w 1314177"/>
                  <a:gd name="connsiteY31" fmla="*/ 626648 h 1095375"/>
                  <a:gd name="connsiteX32" fmla="*/ 335858 w 1314177"/>
                  <a:gd name="connsiteY32" fmla="*/ 600250 h 1095375"/>
                  <a:gd name="connsiteX33" fmla="*/ 333719 w 1314177"/>
                  <a:gd name="connsiteY33" fmla="*/ 585982 h 1095375"/>
                  <a:gd name="connsiteX34" fmla="*/ 359389 w 1314177"/>
                  <a:gd name="connsiteY34" fmla="*/ 552450 h 1095375"/>
                  <a:gd name="connsiteX35" fmla="*/ 997350 w 1314177"/>
                  <a:gd name="connsiteY35" fmla="*/ 388938 h 1095375"/>
                  <a:gd name="connsiteX36" fmla="*/ 1269969 w 1314177"/>
                  <a:gd name="connsiteY36" fmla="*/ 544798 h 1095375"/>
                  <a:gd name="connsiteX37" fmla="*/ 1118672 w 1314177"/>
                  <a:gd name="connsiteY37" fmla="*/ 964474 h 1095375"/>
                  <a:gd name="connsiteX38" fmla="*/ 1091553 w 1314177"/>
                  <a:gd name="connsiteY38" fmla="*/ 973054 h 1095375"/>
                  <a:gd name="connsiteX39" fmla="*/ 1055870 w 1314177"/>
                  <a:gd name="connsiteY39" fmla="*/ 976628 h 1095375"/>
                  <a:gd name="connsiteX40" fmla="*/ 1135087 w 1314177"/>
                  <a:gd name="connsiteY40" fmla="*/ 792171 h 1095375"/>
                  <a:gd name="connsiteX41" fmla="*/ 796810 w 1314177"/>
                  <a:gd name="connsiteY41" fmla="*/ 544798 h 1095375"/>
                  <a:gd name="connsiteX42" fmla="*/ 778969 w 1314177"/>
                  <a:gd name="connsiteY42" fmla="*/ 518344 h 1095375"/>
                  <a:gd name="connsiteX43" fmla="*/ 768264 w 1314177"/>
                  <a:gd name="connsiteY43" fmla="*/ 500471 h 1095375"/>
                  <a:gd name="connsiteX44" fmla="*/ 997350 w 1314177"/>
                  <a:gd name="connsiteY44" fmla="*/ 388938 h 1095375"/>
                  <a:gd name="connsiteX45" fmla="*/ 297414 w 1314177"/>
                  <a:gd name="connsiteY45" fmla="*/ 0 h 1095375"/>
                  <a:gd name="connsiteX46" fmla="*/ 549729 w 1314177"/>
                  <a:gd name="connsiteY46" fmla="*/ 0 h 1095375"/>
                  <a:gd name="connsiteX47" fmla="*/ 565409 w 1314177"/>
                  <a:gd name="connsiteY47" fmla="*/ 3578 h 1095375"/>
                  <a:gd name="connsiteX48" fmla="*/ 574675 w 1314177"/>
                  <a:gd name="connsiteY48" fmla="*/ 9303 h 1095375"/>
                  <a:gd name="connsiteX49" fmla="*/ 568973 w 1314177"/>
                  <a:gd name="connsiteY49" fmla="*/ 11450 h 1095375"/>
                  <a:gd name="connsiteX50" fmla="*/ 529059 w 1314177"/>
                  <a:gd name="connsiteY50" fmla="*/ 74422 h 1095375"/>
                  <a:gd name="connsiteX51" fmla="*/ 529059 w 1314177"/>
                  <a:gd name="connsiteY51" fmla="*/ 234714 h 1095375"/>
                  <a:gd name="connsiteX52" fmla="*/ 460634 w 1314177"/>
                  <a:gd name="connsiteY52" fmla="*/ 234714 h 1095375"/>
                  <a:gd name="connsiteX53" fmla="*/ 381519 w 1314177"/>
                  <a:gd name="connsiteY53" fmla="*/ 319869 h 1095375"/>
                  <a:gd name="connsiteX54" fmla="*/ 369402 w 1314177"/>
                  <a:gd name="connsiteY54" fmla="*/ 327025 h 1095375"/>
                  <a:gd name="connsiteX55" fmla="*/ 360849 w 1314177"/>
                  <a:gd name="connsiteY55" fmla="*/ 319869 h 1095375"/>
                  <a:gd name="connsiteX56" fmla="*/ 360849 w 1314177"/>
                  <a:gd name="connsiteY56" fmla="*/ 234714 h 1095375"/>
                  <a:gd name="connsiteX57" fmla="*/ 297414 w 1314177"/>
                  <a:gd name="connsiteY57" fmla="*/ 234714 h 1095375"/>
                  <a:gd name="connsiteX58" fmla="*/ 260350 w 1314177"/>
                  <a:gd name="connsiteY58" fmla="*/ 197503 h 1095375"/>
                  <a:gd name="connsiteX59" fmla="*/ 260350 w 1314177"/>
                  <a:gd name="connsiteY59" fmla="*/ 37211 h 1095375"/>
                  <a:gd name="connsiteX60" fmla="*/ 297414 w 1314177"/>
                  <a:gd name="connsiteY60"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14177" h="1095375">
                    <a:moveTo>
                      <a:pt x="359389" y="552450"/>
                    </a:moveTo>
                    <a:cubicBezTo>
                      <a:pt x="362242" y="566719"/>
                      <a:pt x="365807" y="585268"/>
                      <a:pt x="367233" y="598110"/>
                    </a:cubicBezTo>
                    <a:cubicBezTo>
                      <a:pt x="367946" y="605244"/>
                      <a:pt x="367946" y="615233"/>
                      <a:pt x="367946" y="625934"/>
                    </a:cubicBezTo>
                    <a:cubicBezTo>
                      <a:pt x="368659" y="640203"/>
                      <a:pt x="369372" y="663746"/>
                      <a:pt x="371512" y="669454"/>
                    </a:cubicBezTo>
                    <a:cubicBezTo>
                      <a:pt x="377216" y="683722"/>
                      <a:pt x="388625" y="703699"/>
                      <a:pt x="401461" y="716540"/>
                    </a:cubicBezTo>
                    <a:cubicBezTo>
                      <a:pt x="414296" y="730096"/>
                      <a:pt x="434975" y="757206"/>
                      <a:pt x="427131" y="775756"/>
                    </a:cubicBezTo>
                    <a:cubicBezTo>
                      <a:pt x="422140" y="787171"/>
                      <a:pt x="402887" y="806433"/>
                      <a:pt x="362955" y="807147"/>
                    </a:cubicBezTo>
                    <a:cubicBezTo>
                      <a:pt x="363668" y="819989"/>
                      <a:pt x="364381" y="837111"/>
                      <a:pt x="364381" y="855661"/>
                    </a:cubicBezTo>
                    <a:cubicBezTo>
                      <a:pt x="364381" y="920583"/>
                      <a:pt x="355824" y="937706"/>
                      <a:pt x="347980" y="946267"/>
                    </a:cubicBezTo>
                    <a:cubicBezTo>
                      <a:pt x="340136" y="954115"/>
                      <a:pt x="323736" y="963389"/>
                      <a:pt x="260985" y="962676"/>
                    </a:cubicBezTo>
                    <a:cubicBezTo>
                      <a:pt x="251002" y="962676"/>
                      <a:pt x="229610" y="961963"/>
                      <a:pt x="213209" y="960536"/>
                    </a:cubicBezTo>
                    <a:cubicBezTo>
                      <a:pt x="213209" y="960536"/>
                      <a:pt x="213209" y="960536"/>
                      <a:pt x="213209" y="1078966"/>
                    </a:cubicBezTo>
                    <a:cubicBezTo>
                      <a:pt x="213209" y="1087527"/>
                      <a:pt x="206791" y="1093948"/>
                      <a:pt x="198234" y="1094662"/>
                    </a:cubicBezTo>
                    <a:cubicBezTo>
                      <a:pt x="197521" y="1094662"/>
                      <a:pt x="191817" y="1095375"/>
                      <a:pt x="182547" y="1095375"/>
                    </a:cubicBezTo>
                    <a:cubicBezTo>
                      <a:pt x="149032" y="1095375"/>
                      <a:pt x="71307" y="1091095"/>
                      <a:pt x="7844" y="1052569"/>
                    </a:cubicBezTo>
                    <a:cubicBezTo>
                      <a:pt x="2852" y="1049715"/>
                      <a:pt x="0" y="1044721"/>
                      <a:pt x="0" y="1039014"/>
                    </a:cubicBezTo>
                    <a:cubicBezTo>
                      <a:pt x="0" y="1039014"/>
                      <a:pt x="0" y="1039014"/>
                      <a:pt x="0" y="996207"/>
                    </a:cubicBezTo>
                    <a:cubicBezTo>
                      <a:pt x="11409" y="1000488"/>
                      <a:pt x="22105" y="1003342"/>
                      <a:pt x="31375" y="1005482"/>
                    </a:cubicBezTo>
                    <a:cubicBezTo>
                      <a:pt x="31375" y="1005482"/>
                      <a:pt x="31375" y="1005482"/>
                      <a:pt x="31375" y="1029739"/>
                    </a:cubicBezTo>
                    <a:cubicBezTo>
                      <a:pt x="86282" y="1059703"/>
                      <a:pt x="152598" y="1063984"/>
                      <a:pt x="181834" y="1063984"/>
                    </a:cubicBezTo>
                    <a:cubicBezTo>
                      <a:pt x="181834" y="1063984"/>
                      <a:pt x="181834" y="1063984"/>
                      <a:pt x="181834" y="942700"/>
                    </a:cubicBezTo>
                    <a:cubicBezTo>
                      <a:pt x="181834" y="937706"/>
                      <a:pt x="184686" y="932712"/>
                      <a:pt x="188964" y="929858"/>
                    </a:cubicBezTo>
                    <a:cubicBezTo>
                      <a:pt x="192530" y="927718"/>
                      <a:pt x="196808" y="927004"/>
                      <a:pt x="201087" y="927718"/>
                    </a:cubicBezTo>
                    <a:cubicBezTo>
                      <a:pt x="206078" y="928431"/>
                      <a:pt x="233175" y="930571"/>
                      <a:pt x="262411" y="931285"/>
                    </a:cubicBezTo>
                    <a:cubicBezTo>
                      <a:pt x="312327" y="931285"/>
                      <a:pt x="323736" y="925577"/>
                      <a:pt x="325875" y="924150"/>
                    </a:cubicBezTo>
                    <a:cubicBezTo>
                      <a:pt x="333719" y="912735"/>
                      <a:pt x="334432" y="846386"/>
                      <a:pt x="330153" y="792165"/>
                    </a:cubicBezTo>
                    <a:cubicBezTo>
                      <a:pt x="330153" y="787171"/>
                      <a:pt x="331580" y="782890"/>
                      <a:pt x="335145" y="779323"/>
                    </a:cubicBezTo>
                    <a:cubicBezTo>
                      <a:pt x="338710" y="776469"/>
                      <a:pt x="342989" y="774329"/>
                      <a:pt x="347980" y="775042"/>
                    </a:cubicBezTo>
                    <a:cubicBezTo>
                      <a:pt x="376503" y="778609"/>
                      <a:pt x="392191" y="770048"/>
                      <a:pt x="397182" y="764341"/>
                    </a:cubicBezTo>
                    <a:cubicBezTo>
                      <a:pt x="395043" y="759347"/>
                      <a:pt x="389339" y="749359"/>
                      <a:pt x="379355" y="738657"/>
                    </a:cubicBezTo>
                    <a:cubicBezTo>
                      <a:pt x="358676" y="718681"/>
                      <a:pt x="345841" y="689430"/>
                      <a:pt x="342276" y="680869"/>
                    </a:cubicBezTo>
                    <a:cubicBezTo>
                      <a:pt x="337997" y="670881"/>
                      <a:pt x="337284" y="653758"/>
                      <a:pt x="336571" y="626648"/>
                    </a:cubicBezTo>
                    <a:cubicBezTo>
                      <a:pt x="336571" y="616659"/>
                      <a:pt x="336571" y="607385"/>
                      <a:pt x="335858" y="600250"/>
                    </a:cubicBezTo>
                    <a:cubicBezTo>
                      <a:pt x="335145" y="596683"/>
                      <a:pt x="334432" y="591689"/>
                      <a:pt x="333719" y="585982"/>
                    </a:cubicBezTo>
                    <a:cubicBezTo>
                      <a:pt x="342989" y="575280"/>
                      <a:pt x="351546" y="563865"/>
                      <a:pt x="359389" y="552450"/>
                    </a:cubicBezTo>
                    <a:close/>
                    <a:moveTo>
                      <a:pt x="997350" y="388938"/>
                    </a:moveTo>
                    <a:cubicBezTo>
                      <a:pt x="1145078" y="388938"/>
                      <a:pt x="1232859" y="468298"/>
                      <a:pt x="1269969" y="544798"/>
                    </a:cubicBezTo>
                    <a:cubicBezTo>
                      <a:pt x="1397001" y="807900"/>
                      <a:pt x="1220013" y="928012"/>
                      <a:pt x="1118672" y="964474"/>
                    </a:cubicBezTo>
                    <a:cubicBezTo>
                      <a:pt x="1108681" y="968049"/>
                      <a:pt x="1099403" y="970909"/>
                      <a:pt x="1091553" y="973054"/>
                    </a:cubicBezTo>
                    <a:cubicBezTo>
                      <a:pt x="1071571" y="978058"/>
                      <a:pt x="1058725" y="979488"/>
                      <a:pt x="1055870" y="976628"/>
                    </a:cubicBezTo>
                    <a:cubicBezTo>
                      <a:pt x="1043738" y="961614"/>
                      <a:pt x="1175052" y="885115"/>
                      <a:pt x="1135087" y="792171"/>
                    </a:cubicBezTo>
                    <a:cubicBezTo>
                      <a:pt x="1135087" y="792171"/>
                      <a:pt x="913137" y="704232"/>
                      <a:pt x="796810" y="544798"/>
                    </a:cubicBezTo>
                    <a:cubicBezTo>
                      <a:pt x="790387" y="536218"/>
                      <a:pt x="784678" y="527639"/>
                      <a:pt x="778969" y="518344"/>
                    </a:cubicBezTo>
                    <a:cubicBezTo>
                      <a:pt x="775400" y="512625"/>
                      <a:pt x="771832" y="506190"/>
                      <a:pt x="768264" y="500471"/>
                    </a:cubicBezTo>
                    <a:cubicBezTo>
                      <a:pt x="760413" y="465438"/>
                      <a:pt x="830352" y="388938"/>
                      <a:pt x="997350" y="388938"/>
                    </a:cubicBezTo>
                    <a:close/>
                    <a:moveTo>
                      <a:pt x="297414" y="0"/>
                    </a:moveTo>
                    <a:cubicBezTo>
                      <a:pt x="549729" y="0"/>
                      <a:pt x="549729" y="0"/>
                      <a:pt x="549729" y="0"/>
                    </a:cubicBezTo>
                    <a:cubicBezTo>
                      <a:pt x="555431" y="0"/>
                      <a:pt x="560420" y="1431"/>
                      <a:pt x="565409" y="3578"/>
                    </a:cubicBezTo>
                    <a:cubicBezTo>
                      <a:pt x="568260" y="5009"/>
                      <a:pt x="571824" y="7156"/>
                      <a:pt x="574675" y="9303"/>
                    </a:cubicBezTo>
                    <a:cubicBezTo>
                      <a:pt x="572537" y="10018"/>
                      <a:pt x="570399" y="10734"/>
                      <a:pt x="568973" y="11450"/>
                    </a:cubicBezTo>
                    <a:cubicBezTo>
                      <a:pt x="544027" y="22183"/>
                      <a:pt x="529059" y="46514"/>
                      <a:pt x="529059" y="74422"/>
                    </a:cubicBezTo>
                    <a:cubicBezTo>
                      <a:pt x="529059" y="74422"/>
                      <a:pt x="529059" y="74422"/>
                      <a:pt x="529059" y="234714"/>
                    </a:cubicBezTo>
                    <a:cubicBezTo>
                      <a:pt x="460634" y="234714"/>
                      <a:pt x="460634" y="234714"/>
                      <a:pt x="460634" y="234714"/>
                    </a:cubicBezTo>
                    <a:cubicBezTo>
                      <a:pt x="428560" y="266916"/>
                      <a:pt x="392210" y="309135"/>
                      <a:pt x="381519" y="319869"/>
                    </a:cubicBezTo>
                    <a:cubicBezTo>
                      <a:pt x="376529" y="324878"/>
                      <a:pt x="372253" y="327025"/>
                      <a:pt x="369402" y="327025"/>
                    </a:cubicBezTo>
                    <a:cubicBezTo>
                      <a:pt x="362987" y="327025"/>
                      <a:pt x="360849" y="319869"/>
                      <a:pt x="360849" y="319869"/>
                    </a:cubicBezTo>
                    <a:cubicBezTo>
                      <a:pt x="360849" y="234714"/>
                      <a:pt x="360849" y="234714"/>
                      <a:pt x="360849" y="234714"/>
                    </a:cubicBezTo>
                    <a:cubicBezTo>
                      <a:pt x="297414" y="234714"/>
                      <a:pt x="297414" y="234714"/>
                      <a:pt x="297414" y="234714"/>
                    </a:cubicBezTo>
                    <a:cubicBezTo>
                      <a:pt x="276744" y="234714"/>
                      <a:pt x="260350" y="218255"/>
                      <a:pt x="260350" y="197503"/>
                    </a:cubicBezTo>
                    <a:cubicBezTo>
                      <a:pt x="260350" y="37211"/>
                      <a:pt x="260350" y="37211"/>
                      <a:pt x="260350" y="37211"/>
                    </a:cubicBezTo>
                    <a:cubicBezTo>
                      <a:pt x="260350" y="16459"/>
                      <a:pt x="276744" y="0"/>
                      <a:pt x="2974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 name="Group 7">
            <a:extLst>
              <a:ext uri="{FF2B5EF4-FFF2-40B4-BE49-F238E27FC236}">
                <a16:creationId xmlns:a16="http://schemas.microsoft.com/office/drawing/2014/main" id="{8745ACB4-8FF3-4EE0-94B4-FB9BF6B11016}"/>
              </a:ext>
            </a:extLst>
          </p:cNvPr>
          <p:cNvGrpSpPr/>
          <p:nvPr/>
        </p:nvGrpSpPr>
        <p:grpSpPr>
          <a:xfrm>
            <a:off x="5777877" y="4310086"/>
            <a:ext cx="5814855" cy="2038352"/>
            <a:chOff x="5777877" y="4293927"/>
            <a:chExt cx="5814855" cy="2038352"/>
          </a:xfrm>
        </p:grpSpPr>
        <p:sp>
          <p:nvSpPr>
            <p:cNvPr id="31" name="Content Placeholder 3">
              <a:extLst>
                <a:ext uri="{FF2B5EF4-FFF2-40B4-BE49-F238E27FC236}">
                  <a16:creationId xmlns:a16="http://schemas.microsoft.com/office/drawing/2014/main" id="{0615A93C-74B6-46E0-9291-50D824B043B4}"/>
                </a:ext>
              </a:extLst>
            </p:cNvPr>
            <p:cNvSpPr txBox="1">
              <a:spLocks/>
            </p:cNvSpPr>
            <p:nvPr/>
          </p:nvSpPr>
          <p:spPr>
            <a:xfrm>
              <a:off x="5777877" y="4835275"/>
              <a:ext cx="5814855" cy="1497004"/>
            </a:xfrm>
            <a:prstGeom prst="rect">
              <a:avLst/>
            </a:prstGeom>
          </p:spPr>
          <p:txBody>
            <a:bodyPr wrap="square" lIns="0" tIns="0" rIns="0" bIns="0" numCol="2">
              <a:no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Council of Presidents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Independent Colleges of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State Community and Technical Colleges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University of Washington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State University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Student Achievement Council</a:t>
              </a:r>
            </a:p>
            <a:p>
              <a:pPr marL="324000" lvl="1" indent="-216000">
                <a:buClr>
                  <a:schemeClr val="tx2">
                    <a:lumMod val="100000"/>
                  </a:schemeClr>
                </a:buClr>
                <a:buSzPct val="100000"/>
                <a:buFont typeface="Trebuchet MS" panose="020B0603020202020204" pitchFamily="34" charset="0"/>
                <a:buChar char="•"/>
              </a:pPr>
              <a:endParaRPr lang="en-US" sz="1200"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King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Spokane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Whitman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Department of Health</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Labor &amp; Industries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Roundtable</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Challenge Seattle</a:t>
              </a:r>
            </a:p>
            <a:p>
              <a:pPr lvl="1">
                <a:buClr>
                  <a:schemeClr val="tx2">
                    <a:lumMod val="100000"/>
                  </a:schemeClr>
                </a:buClr>
                <a:buSzPct val="100000"/>
              </a:pPr>
              <a:endParaRPr lang="en-US" sz="1200" i="1" dirty="0">
                <a:solidFill>
                  <a:schemeClr val="tx1">
                    <a:lumMod val="100000"/>
                  </a:schemeClr>
                </a:solidFill>
              </a:endParaRPr>
            </a:p>
          </p:txBody>
        </p:sp>
        <p:sp>
          <p:nvSpPr>
            <p:cNvPr id="5" name="Rectangle 4">
              <a:extLst>
                <a:ext uri="{FF2B5EF4-FFF2-40B4-BE49-F238E27FC236}">
                  <a16:creationId xmlns:a16="http://schemas.microsoft.com/office/drawing/2014/main" id="{3045018F-8EFD-40DA-BA99-FD5FD2813BEB}"/>
                </a:ext>
              </a:extLst>
            </p:cNvPr>
            <p:cNvSpPr/>
            <p:nvPr/>
          </p:nvSpPr>
          <p:spPr>
            <a:xfrm>
              <a:off x="5777877" y="4293927"/>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Who | People engaged for development </a:t>
              </a:r>
            </a:p>
          </p:txBody>
        </p:sp>
      </p:grpSp>
      <p:grpSp>
        <p:nvGrpSpPr>
          <p:cNvPr id="7" name="Group 6">
            <a:extLst>
              <a:ext uri="{FF2B5EF4-FFF2-40B4-BE49-F238E27FC236}">
                <a16:creationId xmlns:a16="http://schemas.microsoft.com/office/drawing/2014/main" id="{F417AE85-455D-47EB-9430-D339A9E172FB}"/>
              </a:ext>
            </a:extLst>
          </p:cNvPr>
          <p:cNvGrpSpPr/>
          <p:nvPr/>
        </p:nvGrpSpPr>
        <p:grpSpPr>
          <a:xfrm>
            <a:off x="5777877" y="2046665"/>
            <a:ext cx="5814855" cy="2016238"/>
            <a:chOff x="5777877" y="1952536"/>
            <a:chExt cx="5814855" cy="2016238"/>
          </a:xfrm>
        </p:grpSpPr>
        <p:sp>
          <p:nvSpPr>
            <p:cNvPr id="11" name="Content Placeholder 3"/>
            <p:cNvSpPr txBox="1">
              <a:spLocks/>
            </p:cNvSpPr>
            <p:nvPr/>
          </p:nvSpPr>
          <p:spPr>
            <a:xfrm>
              <a:off x="5777877" y="2306781"/>
              <a:ext cx="5814855" cy="1661993"/>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Developed based on interviews with public health and university leaders in addition to incorporating effective practices seen globally</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Built off prior work including: </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education institution work preparing for and executing reopening under the Governor's "Safe Start" measures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 Reopening Matrix developed by the Higher Ed Leaders Re-Opening Workgroup</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Private Sector Employer Checklists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CDC and WA Labor &amp; Industries guidelines</a:t>
              </a:r>
            </a:p>
          </p:txBody>
        </p:sp>
        <p:sp>
          <p:nvSpPr>
            <p:cNvPr id="45" name="Rectangle 44">
              <a:extLst>
                <a:ext uri="{FF2B5EF4-FFF2-40B4-BE49-F238E27FC236}">
                  <a16:creationId xmlns:a16="http://schemas.microsoft.com/office/drawing/2014/main" id="{84303A26-B4C7-42B6-BC0B-211FB37B4643}"/>
                </a:ext>
              </a:extLst>
            </p:cNvPr>
            <p:cNvSpPr/>
            <p:nvPr/>
          </p:nvSpPr>
          <p:spPr>
            <a:xfrm>
              <a:off x="5777877" y="1952536"/>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How | Process for development</a:t>
              </a:r>
            </a:p>
          </p:txBody>
        </p:sp>
      </p:grpSp>
      <p:grpSp>
        <p:nvGrpSpPr>
          <p:cNvPr id="6" name="Group 5">
            <a:extLst>
              <a:ext uri="{FF2B5EF4-FFF2-40B4-BE49-F238E27FC236}">
                <a16:creationId xmlns:a16="http://schemas.microsoft.com/office/drawing/2014/main" id="{670DB100-51E2-47D0-A094-AED48A62911F}"/>
              </a:ext>
            </a:extLst>
          </p:cNvPr>
          <p:cNvGrpSpPr/>
          <p:nvPr/>
        </p:nvGrpSpPr>
        <p:grpSpPr>
          <a:xfrm>
            <a:off x="5777877" y="714795"/>
            <a:ext cx="5814855" cy="1084687"/>
            <a:chOff x="5777877" y="310741"/>
            <a:chExt cx="5814855" cy="1084687"/>
          </a:xfrm>
        </p:grpSpPr>
        <p:sp>
          <p:nvSpPr>
            <p:cNvPr id="10" name="Content Placeholder 3"/>
            <p:cNvSpPr txBox="1">
              <a:spLocks/>
            </p:cNvSpPr>
            <p:nvPr/>
          </p:nvSpPr>
          <p:spPr>
            <a:xfrm>
              <a:off x="5777877" y="656764"/>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Instill confidence in key stakeholders about the development of higher education institutions' back-to-school plans in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Align how higher education institutions in Washington are approaching and developing back-to-school plans </a:t>
              </a:r>
            </a:p>
          </p:txBody>
        </p:sp>
        <p:sp>
          <p:nvSpPr>
            <p:cNvPr id="46" name="Rectangle 45">
              <a:extLst>
                <a:ext uri="{FF2B5EF4-FFF2-40B4-BE49-F238E27FC236}">
                  <a16:creationId xmlns:a16="http://schemas.microsoft.com/office/drawing/2014/main" id="{DCA9227E-3000-4D1A-B99E-E2CD1C217C73}"/>
                </a:ext>
              </a:extLst>
            </p:cNvPr>
            <p:cNvSpPr/>
            <p:nvPr/>
          </p:nvSpPr>
          <p:spPr>
            <a:xfrm>
              <a:off x="5777877" y="310741"/>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Why | Reason for development</a:t>
              </a:r>
            </a:p>
          </p:txBody>
        </p:sp>
      </p:grpSp>
      <p:sp>
        <p:nvSpPr>
          <p:cNvPr id="9" name="Rectangle 8">
            <a:extLst>
              <a:ext uri="{FF2B5EF4-FFF2-40B4-BE49-F238E27FC236}">
                <a16:creationId xmlns:a16="http://schemas.microsoft.com/office/drawing/2014/main" id="{28B5B563-11AB-46B0-A7BA-03E9962A1DAA}"/>
              </a:ext>
            </a:extLst>
          </p:cNvPr>
          <p:cNvSpPr/>
          <p:nvPr/>
        </p:nvSpPr>
        <p:spPr>
          <a:xfrm>
            <a:off x="5687688" y="4583597"/>
            <a:ext cx="6293904" cy="276999"/>
          </a:xfrm>
          <a:prstGeom prst="rect">
            <a:avLst/>
          </a:prstGeom>
        </p:spPr>
        <p:txBody>
          <a:bodyPr wrap="square">
            <a:spAutoFit/>
          </a:bodyPr>
          <a:lstStyle/>
          <a:p>
            <a:pPr marL="108000" lvl="1">
              <a:buClr>
                <a:schemeClr val="tx2">
                  <a:lumMod val="100000"/>
                </a:schemeClr>
              </a:buClr>
              <a:buSzPct val="100000"/>
            </a:pPr>
            <a:r>
              <a:rPr lang="en-US" sz="1200" dirty="0">
                <a:solidFill>
                  <a:schemeClr val="tx1">
                    <a:lumMod val="100000"/>
                  </a:schemeClr>
                </a:solidFill>
                <a:latin typeface="Trebuchet MS" panose="020B0603020202020204" pitchFamily="34" charset="0"/>
              </a:rPr>
              <a:t>We spoke with individuals from the organizations below and incorporated their input:</a:t>
            </a:r>
          </a:p>
        </p:txBody>
      </p:sp>
    </p:spTree>
    <p:custDataLst>
      <p:tags r:id="rId1"/>
    </p:custDataLst>
    <p:extLst>
      <p:ext uri="{BB962C8B-B14F-4D97-AF65-F5344CB8AC3E}">
        <p14:creationId xmlns:p14="http://schemas.microsoft.com/office/powerpoint/2010/main" val="260447617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5.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4292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pPr>
              <a:spcAft>
                <a:spcPts val="600"/>
              </a:spcAft>
            </a:pPr>
            <a:r>
              <a:rPr lang="en-US" dirty="0"/>
              <a:t>Aligned statement from higher education institutions in Washington State (I/II)</a:t>
            </a:r>
            <a:endParaRPr lang="en-US" b="1" dirty="0">
              <a:solidFill>
                <a:srgbClr val="575757"/>
              </a:solidFill>
            </a:endParaRPr>
          </a:p>
        </p:txBody>
      </p:sp>
      <p:sp>
        <p:nvSpPr>
          <p:cNvPr id="5" name="Rectangle 4">
            <a:extLst>
              <a:ext uri="{FF2B5EF4-FFF2-40B4-BE49-F238E27FC236}">
                <a16:creationId xmlns:a16="http://schemas.microsoft.com/office/drawing/2014/main" id="{7267198A-C048-4EF7-83DE-C678AD0646BF}"/>
              </a:ext>
            </a:extLst>
          </p:cNvPr>
          <p:cNvSpPr/>
          <p:nvPr/>
        </p:nvSpPr>
        <p:spPr>
          <a:xfrm>
            <a:off x="545508" y="1351314"/>
            <a:ext cx="11017842" cy="421973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tx1"/>
                </a:solidFill>
              </a:rPr>
              <a:t>The objective of this document is to serve as a set of guiding principles higher education institutions can align on to instill confidence in students, parents, staff, faculty, communities, and public sector leaders in back-to-school planning. These higher education institutions aim to fulfill their mission to p</a:t>
            </a:r>
            <a:r>
              <a:rPr lang="en-US" sz="1400" dirty="0">
                <a:solidFill>
                  <a:schemeClr val="tx1">
                    <a:lumMod val="100000"/>
                  </a:schemeClr>
                </a:solidFill>
              </a:rPr>
              <a:t>repare students of all ages and backgrounds for better livelihoods, emphasizing the benefits that completing college education brings for individuals and society, particularly in fields critical to our State's recovery</a:t>
            </a:r>
            <a:r>
              <a:rPr lang="en-US" sz="1400" dirty="0">
                <a:solidFill>
                  <a:schemeClr val="tx1"/>
                </a:solidFill>
              </a:rPr>
              <a:t>. It is critical to ensure equitable outcomes and mitigate any disproportionate impacts on a given population. This document was developed in partnership with 50</a:t>
            </a:r>
            <a:r>
              <a:rPr lang="en-US" sz="1400" baseline="30000" dirty="0">
                <a:solidFill>
                  <a:schemeClr val="tx1"/>
                </a:solidFill>
              </a:rPr>
              <a:t>1</a:t>
            </a:r>
            <a:r>
              <a:rPr lang="en-US" sz="1400" dirty="0">
                <a:solidFill>
                  <a:schemeClr val="tx1"/>
                </a:solidFill>
              </a:rPr>
              <a:t> higher education institutions in Washington State representing ~550k</a:t>
            </a:r>
            <a:r>
              <a:rPr lang="en-US" sz="1400" baseline="30000" dirty="0">
                <a:solidFill>
                  <a:schemeClr val="tx1"/>
                </a:solidFill>
              </a:rPr>
              <a:t>1</a:t>
            </a:r>
            <a:r>
              <a:rPr lang="en-US" sz="1400" dirty="0">
                <a:solidFill>
                  <a:schemeClr val="tx1"/>
                </a:solidFill>
              </a:rPr>
              <a:t> students.</a:t>
            </a:r>
          </a:p>
          <a:p>
            <a:endParaRPr lang="en-US" sz="1400" dirty="0">
              <a:solidFill>
                <a:srgbClr val="575757"/>
              </a:solidFill>
            </a:endParaRPr>
          </a:p>
          <a:p>
            <a:r>
              <a:rPr lang="en-US" sz="1400" dirty="0">
                <a:solidFill>
                  <a:srgbClr val="575757"/>
                </a:solidFill>
              </a:rPr>
              <a:t>Higher education institutions in Washington are also a key economic driver of communities across the state. The reopening of higher education institutions will play a crucial part in the economic recovery of Washington State as a whole both in terms of economic impact on Washington State and providing Washington employers with the highly trained talent they need to recover and thrive. </a:t>
            </a:r>
          </a:p>
          <a:p>
            <a:endParaRPr lang="en-US" sz="1400" dirty="0">
              <a:solidFill>
                <a:srgbClr val="575757"/>
              </a:solidFill>
            </a:endParaRPr>
          </a:p>
          <a:p>
            <a:r>
              <a:rPr lang="en-US" sz="1400" dirty="0">
                <a:solidFill>
                  <a:srgbClr val="575757"/>
                </a:solidFill>
              </a:rPr>
              <a:t>In a COVID-19 environment, we as the higher education institutions in Washington State will seek to:</a:t>
            </a:r>
          </a:p>
          <a:p>
            <a:endParaRPr lang="en-US" sz="1400" dirty="0">
              <a:solidFill>
                <a:srgbClr val="575757"/>
              </a:solidFill>
            </a:endParaRP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Promote safe and healthy environments both for the people in our surrounding communities and on-campus for our students, staff, and faculty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Partner with public health officials to ensure we are guided by what keeps our communities safe, building on prior work in partnership with our local health departments to help us effectively plan and implement health and safety protocols</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Use data- and science-driven decision-making to make informed choices and prepare in the face of uncertainty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Develop detailed implementation plans that meet the needs of each school's relevant community environments and that can flexibly adapt to changing circumstances</a:t>
            </a:r>
          </a:p>
        </p:txBody>
      </p:sp>
      <p:sp>
        <p:nvSpPr>
          <p:cNvPr id="9" name="ee4pFootnotes">
            <a:extLst>
              <a:ext uri="{FF2B5EF4-FFF2-40B4-BE49-F238E27FC236}">
                <a16:creationId xmlns:a16="http://schemas.microsoft.com/office/drawing/2014/main" id="{4A4A4F32-0FE1-459F-AF2F-5A3748DB5642}"/>
              </a:ext>
            </a:extLst>
          </p:cNvPr>
          <p:cNvSpPr>
            <a:spLocks noChangeArrowheads="1"/>
          </p:cNvSpPr>
          <p:nvPr/>
        </p:nvSpPr>
        <p:spPr bwMode="auto">
          <a:xfrm>
            <a:off x="629398" y="6207549"/>
            <a:ext cx="10247149"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rgbClr val="7F7F7F"/>
                </a:solidFill>
                <a:latin typeface="Trebuchet MS" panose="020B0603020202020204" pitchFamily="34" charset="0"/>
                <a:cs typeface="Arial" pitchFamily="34" charset="0"/>
              </a:rPr>
              <a:t>From Jan </a:t>
            </a:r>
            <a:r>
              <a:rPr lang="en-US" sz="1000" dirty="0" err="1">
                <a:solidFill>
                  <a:srgbClr val="7F7F7F"/>
                </a:solidFill>
                <a:latin typeface="Trebuchet MS" panose="020B0603020202020204" pitchFamily="34" charset="0"/>
                <a:cs typeface="Arial" pitchFamily="34" charset="0"/>
              </a:rPr>
              <a:t>Yoshiwara</a:t>
            </a:r>
            <a:r>
              <a:rPr lang="en-US" sz="1000" dirty="0">
                <a:solidFill>
                  <a:srgbClr val="7F7F7F"/>
                </a:solidFill>
                <a:latin typeface="Trebuchet MS" panose="020B0603020202020204" pitchFamily="34" charset="0"/>
                <a:cs typeface="Arial" pitchFamily="34" charset="0"/>
              </a:rPr>
              <a:t>: </a:t>
            </a:r>
            <a:r>
              <a:rPr lang="en-US" sz="1000" dirty="0" err="1">
                <a:solidFill>
                  <a:srgbClr val="7F7F7F"/>
                </a:solidFill>
                <a:latin typeface="Trebuchet MS" panose="020B0603020202020204" pitchFamily="34" charset="0"/>
                <a:cs typeface="Arial" pitchFamily="34" charset="0"/>
              </a:rPr>
              <a:t>SBCTC</a:t>
            </a:r>
            <a:r>
              <a:rPr lang="en-US" sz="1000" dirty="0">
                <a:solidFill>
                  <a:srgbClr val="7F7F7F"/>
                </a:solidFill>
                <a:latin typeface="Trebuchet MS" panose="020B0603020202020204" pitchFamily="34" charset="0"/>
                <a:cs typeface="Arial" pitchFamily="34" charset="0"/>
              </a:rPr>
              <a:t> has 34 colleges with 100 locations, 360K students with 21K employees; From Terri Standish-Kuon: </a:t>
            </a:r>
            <a:r>
              <a:rPr lang="en-US" sz="1000" dirty="0" err="1">
                <a:solidFill>
                  <a:srgbClr val="7F7F7F"/>
                </a:solidFill>
                <a:latin typeface="Trebuchet MS" panose="020B0603020202020204" pitchFamily="34" charset="0"/>
                <a:cs typeface="Arial" pitchFamily="34" charset="0"/>
              </a:rPr>
              <a:t>ICW</a:t>
            </a:r>
            <a:r>
              <a:rPr lang="en-US" sz="1000" dirty="0">
                <a:solidFill>
                  <a:srgbClr val="7F7F7F"/>
                </a:solidFill>
                <a:latin typeface="Trebuchet MS" panose="020B0603020202020204" pitchFamily="34" charset="0"/>
                <a:cs typeface="Arial" pitchFamily="34" charset="0"/>
              </a:rPr>
              <a:t> has 10 campuses, 35K+ students, 8K+ employees; From Paul Francis: COP has 6 Institutions with &gt;156K students </a:t>
            </a:r>
          </a:p>
        </p:txBody>
      </p:sp>
    </p:spTree>
    <p:custDataLst>
      <p:tags r:id="rId1"/>
    </p:custDataLst>
    <p:extLst>
      <p:ext uri="{BB962C8B-B14F-4D97-AF65-F5344CB8AC3E}">
        <p14:creationId xmlns:p14="http://schemas.microsoft.com/office/powerpoint/2010/main" val="27750040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6.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115750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Aligned statement from higher education institutions in Washington State (II/II)</a:t>
            </a:r>
          </a:p>
        </p:txBody>
      </p:sp>
      <p:sp>
        <p:nvSpPr>
          <p:cNvPr id="5" name="Rectangle 4">
            <a:extLst>
              <a:ext uri="{FF2B5EF4-FFF2-40B4-BE49-F238E27FC236}">
                <a16:creationId xmlns:a16="http://schemas.microsoft.com/office/drawing/2014/main" id="{7267198A-C048-4EF7-83DE-C678AD0646BF}"/>
              </a:ext>
            </a:extLst>
          </p:cNvPr>
          <p:cNvSpPr/>
          <p:nvPr/>
        </p:nvSpPr>
        <p:spPr>
          <a:xfrm>
            <a:off x="628428" y="1921792"/>
            <a:ext cx="10933201" cy="419913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rgbClr val="575757"/>
                </a:solidFill>
              </a:rPr>
              <a:t>Across the higher education institutions in Washington State, we will work together to share our thinking on our decision-making process and contingency planning as we prepare for different possible scenarios going forward, taking into account: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Government requirements to ensure we are following health and safety protocols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Healthcare capacity measures in terms of testing, PPE, case and contact investigations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Ways to protect the at-risk and vulnerable among our students, staff, faculty, and community</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Operational and financial feasibility to ensure we are able to flexibly action on plans should conditions shift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Effective use of resources for students and the state while delivering on the mission of higher education</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Support for social and emotional needs across all student populations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Equitable impact on student outcomes </a:t>
            </a:r>
          </a:p>
          <a:p>
            <a:pPr marL="324000" lvl="1" indent="-216000">
              <a:buClr>
                <a:schemeClr val="tx2">
                  <a:lumMod val="100000"/>
                </a:schemeClr>
              </a:buClr>
              <a:buSzPct val="100000"/>
              <a:buFont typeface="Trebuchet MS" panose="020B0603020202020204" pitchFamily="34" charset="0"/>
              <a:buChar char="•"/>
            </a:pPr>
            <a:endParaRPr lang="en-US" sz="1400" dirty="0">
              <a:solidFill>
                <a:schemeClr val="tx1">
                  <a:lumMod val="100000"/>
                </a:schemeClr>
              </a:solidFill>
            </a:endParaRPr>
          </a:p>
          <a:p>
            <a:r>
              <a:rPr lang="en-US" sz="1400" dirty="0">
                <a:solidFill>
                  <a:schemeClr val="tx1">
                    <a:lumMod val="100000"/>
                  </a:schemeClr>
                </a:solidFill>
              </a:rPr>
              <a:t>We will also continue to work together to flesh out any outstanding items that require further collaboration and partnership.</a:t>
            </a:r>
            <a:endParaRPr lang="en-US" sz="1400" dirty="0">
              <a:solidFill>
                <a:srgbClr val="575757"/>
              </a:solidFill>
            </a:endParaRPr>
          </a:p>
        </p:txBody>
      </p:sp>
    </p:spTree>
    <p:custDataLst>
      <p:tags r:id="rId1"/>
    </p:custDataLst>
    <p:extLst>
      <p:ext uri="{BB962C8B-B14F-4D97-AF65-F5344CB8AC3E}">
        <p14:creationId xmlns:p14="http://schemas.microsoft.com/office/powerpoint/2010/main" val="2692632893"/>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9B42340-B5DA-49DB-AAD3-EB4FD31C5AD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3" name="Object 2" hidden="1">
                        <a:extLst>
                          <a:ext uri="{FF2B5EF4-FFF2-40B4-BE49-F238E27FC236}">
                            <a16:creationId xmlns:a16="http://schemas.microsoft.com/office/drawing/2014/main" id="{09B42340-B5DA-49DB-AAD3-EB4FD31C5AD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8986106-0B8E-49F4-9B28-0B25DDB21AD0}"/>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4C73D90A-D5FD-4DA9-A81F-BD3A9AF6A892}"/>
              </a:ext>
            </a:extLst>
          </p:cNvPr>
          <p:cNvSpPr>
            <a:spLocks noGrp="1"/>
          </p:cNvSpPr>
          <p:nvPr>
            <p:ph type="title"/>
          </p:nvPr>
        </p:nvSpPr>
        <p:spPr>
          <a:xfrm>
            <a:off x="630000" y="622800"/>
            <a:ext cx="10933200" cy="886397"/>
          </a:xfrm>
        </p:spPr>
        <p:txBody>
          <a:bodyPr/>
          <a:lstStyle/>
          <a:p>
            <a:r>
              <a:rPr lang="en-US" sz="3200" dirty="0"/>
              <a:t>Three forms of checklists to serve as guidance for higher education institutions in Washington state</a:t>
            </a:r>
          </a:p>
        </p:txBody>
      </p:sp>
      <p:sp>
        <p:nvSpPr>
          <p:cNvPr id="19" name="TextBox 18"/>
          <p:cNvSpPr txBox="1"/>
          <p:nvPr/>
        </p:nvSpPr>
        <p:spPr>
          <a:xfrm>
            <a:off x="628265" y="5527952"/>
            <a:ext cx="10933799" cy="934098"/>
          </a:xfrm>
          <a:prstGeom prst="rect">
            <a:avLst/>
          </a:prstGeom>
          <a:noFill/>
          <a:ln w="9525" cap="rnd">
            <a:noFill/>
            <a:prstDash val="solid"/>
            <a:round/>
          </a:ln>
          <a:extLst>
            <a:ext uri="{909E8E84-426E-40DD-AFC4-6F175D3DCCD1}">
              <a14:hiddenFill xmlns:a14="http://schemas.microsoft.com/office/drawing/2010/main">
                <a:solidFill>
                  <a:srgbClr val="9A9A9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b="1" i="1" dirty="0">
                <a:solidFill>
                  <a:srgbClr val="575757"/>
                </a:solidFill>
              </a:rPr>
              <a:t>Higher education administrators have a strong incentive to meet (and exceed where/when appropriate) baseline recommendations as adverse public health outcomes could result in more stringent restrictions</a:t>
            </a:r>
            <a:endParaRPr lang="en-US" sz="1600" i="1" dirty="0">
              <a:solidFill>
                <a:srgbClr val="575757"/>
              </a:solidFill>
            </a:endParaRPr>
          </a:p>
        </p:txBody>
      </p:sp>
      <p:grpSp>
        <p:nvGrpSpPr>
          <p:cNvPr id="14" name="Group 13">
            <a:extLst>
              <a:ext uri="{FF2B5EF4-FFF2-40B4-BE49-F238E27FC236}">
                <a16:creationId xmlns:a16="http://schemas.microsoft.com/office/drawing/2014/main" id="{11049CD1-6282-43AA-A72D-21354BA31324}"/>
              </a:ext>
            </a:extLst>
          </p:cNvPr>
          <p:cNvGrpSpPr/>
          <p:nvPr/>
        </p:nvGrpSpPr>
        <p:grpSpPr>
          <a:xfrm>
            <a:off x="1747180" y="2360578"/>
            <a:ext cx="888302" cy="396486"/>
            <a:chOff x="2892425" y="2638535"/>
            <a:chExt cx="1301750" cy="581025"/>
          </a:xfrm>
        </p:grpSpPr>
        <p:sp>
          <p:nvSpPr>
            <p:cNvPr id="15" name="Freeform 5">
              <a:extLst>
                <a:ext uri="{FF2B5EF4-FFF2-40B4-BE49-F238E27FC236}">
                  <a16:creationId xmlns:a16="http://schemas.microsoft.com/office/drawing/2014/main" id="{2A59CE36-1F60-4C9D-BCAE-6D822565A82F}"/>
                </a:ext>
              </a:extLst>
            </p:cNvPr>
            <p:cNvSpPr>
              <a:spLocks/>
            </p:cNvSpPr>
            <p:nvPr/>
          </p:nvSpPr>
          <p:spPr bwMode="auto">
            <a:xfrm>
              <a:off x="2892425" y="2638535"/>
              <a:ext cx="1301750" cy="581025"/>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6" name="Freeform 6">
              <a:extLst>
                <a:ext uri="{FF2B5EF4-FFF2-40B4-BE49-F238E27FC236}">
                  <a16:creationId xmlns:a16="http://schemas.microsoft.com/office/drawing/2014/main" id="{49652E53-21A4-4C0C-A440-1D7E033612F6}"/>
                </a:ext>
              </a:extLst>
            </p:cNvPr>
            <p:cNvSpPr>
              <a:spLocks/>
            </p:cNvSpPr>
            <p:nvPr/>
          </p:nvSpPr>
          <p:spPr bwMode="auto">
            <a:xfrm>
              <a:off x="3114675" y="2843322"/>
              <a:ext cx="857251" cy="16986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8" name="Group 7">
            <a:extLst>
              <a:ext uri="{FF2B5EF4-FFF2-40B4-BE49-F238E27FC236}">
                <a16:creationId xmlns:a16="http://schemas.microsoft.com/office/drawing/2014/main" id="{3429E2CC-568B-46DE-A21C-3355F4597D45}"/>
              </a:ext>
            </a:extLst>
          </p:cNvPr>
          <p:cNvGrpSpPr/>
          <p:nvPr/>
        </p:nvGrpSpPr>
        <p:grpSpPr>
          <a:xfrm>
            <a:off x="9671746" y="2269033"/>
            <a:ext cx="656965" cy="579577"/>
            <a:chOff x="9200193" y="1383820"/>
            <a:chExt cx="740385" cy="653171"/>
          </a:xfrm>
        </p:grpSpPr>
        <p:sp>
          <p:nvSpPr>
            <p:cNvPr id="24" name="Freeform 25">
              <a:extLst>
                <a:ext uri="{FF2B5EF4-FFF2-40B4-BE49-F238E27FC236}">
                  <a16:creationId xmlns:a16="http://schemas.microsoft.com/office/drawing/2014/main" id="{0F70E263-DB50-48AE-934E-CED2354AFAC1}"/>
                </a:ext>
              </a:extLst>
            </p:cNvPr>
            <p:cNvSpPr>
              <a:spLocks noEditPoints="1"/>
            </p:cNvSpPr>
            <p:nvPr/>
          </p:nvSpPr>
          <p:spPr bwMode="auto">
            <a:xfrm>
              <a:off x="9515645" y="1402840"/>
              <a:ext cx="424933" cy="317076"/>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5" name="Freeform 26">
              <a:extLst>
                <a:ext uri="{FF2B5EF4-FFF2-40B4-BE49-F238E27FC236}">
                  <a16:creationId xmlns:a16="http://schemas.microsoft.com/office/drawing/2014/main" id="{5C2AA477-EA4A-427F-8FD6-D0551D6132D6}"/>
                </a:ext>
              </a:extLst>
            </p:cNvPr>
            <p:cNvSpPr>
              <a:spLocks noEditPoints="1"/>
            </p:cNvSpPr>
            <p:nvPr/>
          </p:nvSpPr>
          <p:spPr bwMode="auto">
            <a:xfrm>
              <a:off x="9200193" y="1383820"/>
              <a:ext cx="652708" cy="653171"/>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27" name="ee4pContent1">
            <a:extLst>
              <a:ext uri="{FF2B5EF4-FFF2-40B4-BE49-F238E27FC236}">
                <a16:creationId xmlns:a16="http://schemas.microsoft.com/office/drawing/2014/main" id="{8B56D5A3-D173-4CD1-95F6-3530E43C2A75}"/>
              </a:ext>
            </a:extLst>
          </p:cNvPr>
          <p:cNvSpPr txBox="1"/>
          <p:nvPr/>
        </p:nvSpPr>
        <p:spPr>
          <a:xfrm>
            <a:off x="629400" y="3844989"/>
            <a:ext cx="3123862" cy="153677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b="1" dirty="0">
                <a:solidFill>
                  <a:srgbClr val="295E7E"/>
                </a:solidFill>
              </a:rPr>
              <a:t>Broad checklist </a:t>
            </a:r>
            <a:r>
              <a:rPr lang="en-US" sz="1600" dirty="0">
                <a:solidFill>
                  <a:srgbClr val="575757"/>
                </a:solidFill>
              </a:rPr>
              <a:t>of how an institution can create a "New Normal" to fight COVID-19 that can be applied to a variety of higher education facilities and services</a:t>
            </a:r>
          </a:p>
          <a:p>
            <a:pPr>
              <a:buFont typeface="Trebuchet MS" panose="020B0603020202020204" pitchFamily="34" charset="0"/>
              <a:buNone/>
            </a:pPr>
            <a:endParaRPr lang="en-US" sz="1600" dirty="0">
              <a:solidFill>
                <a:srgbClr val="575757"/>
              </a:solidFill>
              <a:latin typeface="Trebuchet MS"/>
            </a:endParaRPr>
          </a:p>
        </p:txBody>
      </p:sp>
      <p:sp>
        <p:nvSpPr>
          <p:cNvPr id="28" name="ee4pContent2">
            <a:extLst>
              <a:ext uri="{FF2B5EF4-FFF2-40B4-BE49-F238E27FC236}">
                <a16:creationId xmlns:a16="http://schemas.microsoft.com/office/drawing/2014/main" id="{E2C7AEBF-616B-47C3-B0B2-0BEEE0ED79B2}"/>
              </a:ext>
            </a:extLst>
          </p:cNvPr>
          <p:cNvSpPr txBox="1"/>
          <p:nvPr/>
        </p:nvSpPr>
        <p:spPr>
          <a:xfrm>
            <a:off x="4533030" y="3844989"/>
            <a:ext cx="3125941" cy="14818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defTabSz="385757"/>
            <a:r>
              <a:rPr lang="en-US" sz="1600" b="1" dirty="0">
                <a:solidFill>
                  <a:srgbClr val="575757"/>
                </a:solidFill>
              </a:rPr>
              <a:t>Optional considerations and examples</a:t>
            </a:r>
            <a:r>
              <a:rPr lang="en-US" sz="1600" dirty="0">
                <a:solidFill>
                  <a:srgbClr val="575757"/>
                </a:solidFill>
              </a:rPr>
              <a:t> that institutions can implement where feasible and relevant</a:t>
            </a:r>
            <a:endParaRPr lang="en-US" sz="1600" dirty="0">
              <a:solidFill>
                <a:srgbClr val="575757"/>
              </a:solidFill>
              <a:latin typeface="Trebuchet MS"/>
            </a:endParaRPr>
          </a:p>
        </p:txBody>
      </p:sp>
      <p:sp>
        <p:nvSpPr>
          <p:cNvPr id="29" name="ee4pContent3">
            <a:extLst>
              <a:ext uri="{FF2B5EF4-FFF2-40B4-BE49-F238E27FC236}">
                <a16:creationId xmlns:a16="http://schemas.microsoft.com/office/drawing/2014/main" id="{1E2E2A7D-1417-4541-BB71-181F25D30B52}"/>
              </a:ext>
            </a:extLst>
          </p:cNvPr>
          <p:cNvSpPr txBox="1"/>
          <p:nvPr/>
        </p:nvSpPr>
        <p:spPr>
          <a:xfrm>
            <a:off x="8437258" y="3844989"/>
            <a:ext cx="3125941" cy="17315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dirty="0">
                <a:solidFill>
                  <a:srgbClr val="575757"/>
                </a:solidFill>
              </a:rPr>
              <a:t>Checklist of </a:t>
            </a:r>
            <a:r>
              <a:rPr lang="en-US" sz="1600" b="1" dirty="0">
                <a:solidFill>
                  <a:srgbClr val="29BA74"/>
                </a:solidFill>
              </a:rPr>
              <a:t>specific</a:t>
            </a:r>
            <a:r>
              <a:rPr lang="en-US" sz="1600" b="1" dirty="0">
                <a:solidFill>
                  <a:srgbClr val="575757"/>
                </a:solidFill>
              </a:rPr>
              <a:t> </a:t>
            </a:r>
            <a:r>
              <a:rPr lang="en-US" sz="1600" b="1" dirty="0">
                <a:solidFill>
                  <a:srgbClr val="29BA74"/>
                </a:solidFill>
              </a:rPr>
              <a:t>practices</a:t>
            </a:r>
            <a:r>
              <a:rPr lang="en-US" sz="1600" dirty="0">
                <a:solidFill>
                  <a:srgbClr val="575757"/>
                </a:solidFill>
              </a:rPr>
              <a:t> to mitigate risk, tailored to particular campus facilities/services: food services, transportation, residences</a:t>
            </a:r>
          </a:p>
        </p:txBody>
      </p:sp>
      <p:sp>
        <p:nvSpPr>
          <p:cNvPr id="30" name="ee4pHeader1">
            <a:extLst>
              <a:ext uri="{FF2B5EF4-FFF2-40B4-BE49-F238E27FC236}">
                <a16:creationId xmlns:a16="http://schemas.microsoft.com/office/drawing/2014/main" id="{703B42B8-72AE-41CD-BC01-AA97A7F1C144}"/>
              </a:ext>
            </a:extLst>
          </p:cNvPr>
          <p:cNvSpPr txBox="1"/>
          <p:nvPr/>
        </p:nvSpPr>
        <p:spPr>
          <a:xfrm>
            <a:off x="629400" y="2966588"/>
            <a:ext cx="3123862" cy="759600"/>
          </a:xfrm>
          <a:prstGeom prst="rect">
            <a:avLst/>
          </a:prstGeom>
          <a:solidFill>
            <a:srgbClr val="295E7E"/>
          </a:solidFill>
          <a:ln cap="rnd">
            <a:noFill/>
          </a:ln>
        </p:spPr>
        <p:txBody>
          <a:bodyPr wrap="square" lIns="0" tIns="0" rIns="0" bIns="0" rtlCol="0" anchor="b" anchorCtr="0">
            <a:noAutofit/>
          </a:bodyPr>
          <a:lstStyle/>
          <a:p>
            <a:pPr marL="0" lvl="3" algn="ctr"/>
            <a:r>
              <a:rPr lang="en-US" sz="2400" dirty="0">
                <a:solidFill>
                  <a:srgbClr val="FFFFFF"/>
                </a:solidFill>
              </a:rPr>
              <a:t>Baseline recommendations</a:t>
            </a:r>
          </a:p>
        </p:txBody>
      </p:sp>
      <p:sp>
        <p:nvSpPr>
          <p:cNvPr id="31" name="ee4pHeader2">
            <a:extLst>
              <a:ext uri="{FF2B5EF4-FFF2-40B4-BE49-F238E27FC236}">
                <a16:creationId xmlns:a16="http://schemas.microsoft.com/office/drawing/2014/main" id="{14F397F3-4FF6-44A3-A32B-298F01196AA8}"/>
              </a:ext>
            </a:extLst>
          </p:cNvPr>
          <p:cNvSpPr txBox="1"/>
          <p:nvPr/>
        </p:nvSpPr>
        <p:spPr>
          <a:xfrm>
            <a:off x="4532290" y="2966588"/>
            <a:ext cx="3125941" cy="759600"/>
          </a:xfrm>
          <a:prstGeom prst="rect">
            <a:avLst/>
          </a:prstGeom>
          <a:solidFill>
            <a:srgbClr val="6E6F73"/>
          </a:solidFill>
          <a:ln cap="rnd">
            <a:noFill/>
          </a:ln>
        </p:spPr>
        <p:txBody>
          <a:bodyPr wrap="square" lIns="0" tIns="0" rIns="0" bIns="0" rtlCol="0" anchor="b" anchorCtr="0">
            <a:noAutofit/>
          </a:bodyPr>
          <a:lstStyle/>
          <a:p>
            <a:pPr marL="0" lvl="3" algn="ctr"/>
            <a:r>
              <a:rPr lang="en-US" sz="2400" dirty="0">
                <a:solidFill>
                  <a:srgbClr val="FFFFFF"/>
                </a:solidFill>
              </a:rPr>
              <a:t>Additional considerations</a:t>
            </a:r>
          </a:p>
        </p:txBody>
      </p:sp>
      <p:sp>
        <p:nvSpPr>
          <p:cNvPr id="32" name="ee4pHeader3">
            <a:extLst>
              <a:ext uri="{FF2B5EF4-FFF2-40B4-BE49-F238E27FC236}">
                <a16:creationId xmlns:a16="http://schemas.microsoft.com/office/drawing/2014/main" id="{59D336CE-0B6E-422C-87B2-1B54C6B7BAF2}"/>
              </a:ext>
            </a:extLst>
          </p:cNvPr>
          <p:cNvSpPr txBox="1"/>
          <p:nvPr/>
        </p:nvSpPr>
        <p:spPr>
          <a:xfrm>
            <a:off x="8437258" y="3012224"/>
            <a:ext cx="3125941" cy="713964"/>
          </a:xfrm>
          <a:prstGeom prst="rect">
            <a:avLst/>
          </a:prstGeom>
          <a:solidFill>
            <a:srgbClr val="29BA74"/>
          </a:solidFill>
          <a:ln cap="rnd">
            <a:noFill/>
          </a:ln>
        </p:spPr>
        <p:txBody>
          <a:bodyPr wrap="square" lIns="0" tIns="0" rIns="0" bIns="0" rtlCol="0" anchor="b" anchorCtr="0">
            <a:noAutofit/>
          </a:bodyPr>
          <a:lstStyle/>
          <a:p>
            <a:pPr marL="0" lvl="3" algn="ctr"/>
            <a:r>
              <a:rPr lang="en-US" sz="2400" dirty="0">
                <a:solidFill>
                  <a:srgbClr val="FFFFFF"/>
                </a:solidFill>
              </a:rPr>
              <a:t>Setting-specific protocols</a:t>
            </a:r>
          </a:p>
        </p:txBody>
      </p:sp>
      <p:grpSp>
        <p:nvGrpSpPr>
          <p:cNvPr id="34" name="Group 33">
            <a:extLst>
              <a:ext uri="{FF2B5EF4-FFF2-40B4-BE49-F238E27FC236}">
                <a16:creationId xmlns:a16="http://schemas.microsoft.com/office/drawing/2014/main" id="{154D05F0-E1C4-4018-8066-DB9ED9D93C93}"/>
              </a:ext>
            </a:extLst>
          </p:cNvPr>
          <p:cNvGrpSpPr/>
          <p:nvPr/>
        </p:nvGrpSpPr>
        <p:grpSpPr>
          <a:xfrm>
            <a:off x="3989321" y="3192933"/>
            <a:ext cx="306910" cy="306910"/>
            <a:chOff x="5599646" y="8468864"/>
            <a:chExt cx="306910" cy="306910"/>
          </a:xfrm>
        </p:grpSpPr>
        <p:sp>
          <p:nvSpPr>
            <p:cNvPr id="35" name="Oval 34">
              <a:extLst>
                <a:ext uri="{FF2B5EF4-FFF2-40B4-BE49-F238E27FC236}">
                  <a16:creationId xmlns:a16="http://schemas.microsoft.com/office/drawing/2014/main" id="{C9C93045-8C0C-46E8-9599-E9FBFA754F76}"/>
                </a:ext>
              </a:extLst>
            </p:cNvPr>
            <p:cNvSpPr>
              <a:spLocks noChangeArrowheads="1"/>
            </p:cNvSpPr>
            <p:nvPr/>
          </p:nvSpPr>
          <p:spPr bwMode="auto">
            <a:xfrm>
              <a:off x="5599646" y="8468864"/>
              <a:ext cx="306910" cy="306910"/>
            </a:xfrm>
            <a:prstGeom prst="ellipse">
              <a:avLst/>
            </a:prstGeom>
            <a:solidFill>
              <a:srgbClr val="9A9A9A"/>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6" name="Freeform 7">
              <a:extLst>
                <a:ext uri="{FF2B5EF4-FFF2-40B4-BE49-F238E27FC236}">
                  <a16:creationId xmlns:a16="http://schemas.microsoft.com/office/drawing/2014/main" id="{EC7ACB17-A381-4D90-8461-F4AD3DE7877D}"/>
                </a:ext>
              </a:extLst>
            </p:cNvPr>
            <p:cNvSpPr>
              <a:spLocks/>
            </p:cNvSpPr>
            <p:nvPr/>
          </p:nvSpPr>
          <p:spPr bwMode="auto">
            <a:xfrm>
              <a:off x="5670054" y="8539272"/>
              <a:ext cx="166092" cy="166092"/>
            </a:xfrm>
            <a:custGeom>
              <a:avLst/>
              <a:gdLst>
                <a:gd name="T0" fmla="*/ 50 w 92"/>
                <a:gd name="T1" fmla="*/ 0 h 92"/>
                <a:gd name="T2" fmla="*/ 41 w 92"/>
                <a:gd name="T3" fmla="*/ 0 h 92"/>
                <a:gd name="T4" fmla="*/ 41 w 92"/>
                <a:gd name="T5" fmla="*/ 42 h 92"/>
                <a:gd name="T6" fmla="*/ 0 w 92"/>
                <a:gd name="T7" fmla="*/ 42 h 92"/>
                <a:gd name="T8" fmla="*/ 0 w 92"/>
                <a:gd name="T9" fmla="*/ 51 h 92"/>
                <a:gd name="T10" fmla="*/ 41 w 92"/>
                <a:gd name="T11" fmla="*/ 51 h 92"/>
                <a:gd name="T12" fmla="*/ 41 w 92"/>
                <a:gd name="T13" fmla="*/ 92 h 92"/>
                <a:gd name="T14" fmla="*/ 50 w 92"/>
                <a:gd name="T15" fmla="*/ 92 h 92"/>
                <a:gd name="T16" fmla="*/ 50 w 92"/>
                <a:gd name="T17" fmla="*/ 51 h 92"/>
                <a:gd name="T18" fmla="*/ 92 w 92"/>
                <a:gd name="T19" fmla="*/ 51 h 92"/>
                <a:gd name="T20" fmla="*/ 92 w 92"/>
                <a:gd name="T21" fmla="*/ 42 h 92"/>
                <a:gd name="T22" fmla="*/ 50 w 92"/>
                <a:gd name="T23" fmla="*/ 42 h 92"/>
                <a:gd name="T24" fmla="*/ 50 w 92"/>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92">
                  <a:moveTo>
                    <a:pt x="50" y="0"/>
                  </a:moveTo>
                  <a:lnTo>
                    <a:pt x="41" y="0"/>
                  </a:lnTo>
                  <a:lnTo>
                    <a:pt x="41" y="42"/>
                  </a:lnTo>
                  <a:lnTo>
                    <a:pt x="0" y="42"/>
                  </a:lnTo>
                  <a:lnTo>
                    <a:pt x="0" y="51"/>
                  </a:lnTo>
                  <a:lnTo>
                    <a:pt x="41" y="51"/>
                  </a:lnTo>
                  <a:lnTo>
                    <a:pt x="41" y="92"/>
                  </a:lnTo>
                  <a:lnTo>
                    <a:pt x="50" y="92"/>
                  </a:lnTo>
                  <a:lnTo>
                    <a:pt x="50" y="51"/>
                  </a:lnTo>
                  <a:lnTo>
                    <a:pt x="92" y="51"/>
                  </a:lnTo>
                  <a:lnTo>
                    <a:pt x="92" y="42"/>
                  </a:lnTo>
                  <a:lnTo>
                    <a:pt x="50" y="42"/>
                  </a:lnTo>
                  <a:lnTo>
                    <a:pt x="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41" name="AutoShape 18">
            <a:extLst>
              <a:ext uri="{FF2B5EF4-FFF2-40B4-BE49-F238E27FC236}">
                <a16:creationId xmlns:a16="http://schemas.microsoft.com/office/drawing/2014/main" id="{FF64B3B0-8AA9-433A-ACE6-1AE968398808}"/>
              </a:ext>
            </a:extLst>
          </p:cNvPr>
          <p:cNvSpPr>
            <a:spLocks noChangeAspect="1" noChangeArrowheads="1" noTextEdit="1"/>
          </p:cNvSpPr>
          <p:nvPr/>
        </p:nvSpPr>
        <p:spPr bwMode="auto">
          <a:xfrm>
            <a:off x="5631561" y="1760713"/>
            <a:ext cx="927399" cy="92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2DD0C78F-6FB0-47B2-8550-655B3F526242}"/>
              </a:ext>
            </a:extLst>
          </p:cNvPr>
          <p:cNvGrpSpPr/>
          <p:nvPr/>
        </p:nvGrpSpPr>
        <p:grpSpPr>
          <a:xfrm>
            <a:off x="5830618" y="2227637"/>
            <a:ext cx="529285" cy="662369"/>
            <a:chOff x="5801527" y="1502666"/>
            <a:chExt cx="596492" cy="746475"/>
          </a:xfrm>
        </p:grpSpPr>
        <p:sp>
          <p:nvSpPr>
            <p:cNvPr id="42" name="Freeform 20">
              <a:extLst>
                <a:ext uri="{FF2B5EF4-FFF2-40B4-BE49-F238E27FC236}">
                  <a16:creationId xmlns:a16="http://schemas.microsoft.com/office/drawing/2014/main" id="{7747F7BF-F9B0-4166-B58C-D12FCBF87B75}"/>
                </a:ext>
              </a:extLst>
            </p:cNvPr>
            <p:cNvSpPr>
              <a:spLocks noEditPoints="1"/>
            </p:cNvSpPr>
            <p:nvPr/>
          </p:nvSpPr>
          <p:spPr bwMode="auto">
            <a:xfrm>
              <a:off x="6034021" y="1502666"/>
              <a:ext cx="131288" cy="746475"/>
            </a:xfrm>
            <a:custGeom>
              <a:avLst/>
              <a:gdLst>
                <a:gd name="T0" fmla="*/ 326 w 326"/>
                <a:gd name="T1" fmla="*/ 752 h 1853"/>
                <a:gd name="T2" fmla="*/ 282 w 326"/>
                <a:gd name="T3" fmla="*/ 752 h 1853"/>
                <a:gd name="T4" fmla="*/ 282 w 326"/>
                <a:gd name="T5" fmla="*/ 661 h 1853"/>
                <a:gd name="T6" fmla="*/ 326 w 326"/>
                <a:gd name="T7" fmla="*/ 661 h 1853"/>
                <a:gd name="T8" fmla="*/ 326 w 326"/>
                <a:gd name="T9" fmla="*/ 752 h 1853"/>
                <a:gd name="T10" fmla="*/ 44 w 326"/>
                <a:gd name="T11" fmla="*/ 661 h 1853"/>
                <a:gd name="T12" fmla="*/ 0 w 326"/>
                <a:gd name="T13" fmla="*/ 661 h 1853"/>
                <a:gd name="T14" fmla="*/ 0 w 326"/>
                <a:gd name="T15" fmla="*/ 752 h 1853"/>
                <a:gd name="T16" fmla="*/ 44 w 326"/>
                <a:gd name="T17" fmla="*/ 752 h 1853"/>
                <a:gd name="T18" fmla="*/ 44 w 326"/>
                <a:gd name="T19" fmla="*/ 661 h 1853"/>
                <a:gd name="T20" fmla="*/ 44 w 326"/>
                <a:gd name="T21" fmla="*/ 189 h 1853"/>
                <a:gd name="T22" fmla="*/ 44 w 326"/>
                <a:gd name="T23" fmla="*/ 71 h 1853"/>
                <a:gd name="T24" fmla="*/ 71 w 326"/>
                <a:gd name="T25" fmla="*/ 44 h 1853"/>
                <a:gd name="T26" fmla="*/ 255 w 326"/>
                <a:gd name="T27" fmla="*/ 44 h 1853"/>
                <a:gd name="T28" fmla="*/ 282 w 326"/>
                <a:gd name="T29" fmla="*/ 71 h 1853"/>
                <a:gd name="T30" fmla="*/ 282 w 326"/>
                <a:gd name="T31" fmla="*/ 189 h 1853"/>
                <a:gd name="T32" fmla="*/ 326 w 326"/>
                <a:gd name="T33" fmla="*/ 189 h 1853"/>
                <a:gd name="T34" fmla="*/ 326 w 326"/>
                <a:gd name="T35" fmla="*/ 71 h 1853"/>
                <a:gd name="T36" fmla="*/ 255 w 326"/>
                <a:gd name="T37" fmla="*/ 0 h 1853"/>
                <a:gd name="T38" fmla="*/ 71 w 326"/>
                <a:gd name="T39" fmla="*/ 0 h 1853"/>
                <a:gd name="T40" fmla="*/ 0 w 326"/>
                <a:gd name="T41" fmla="*/ 71 h 1853"/>
                <a:gd name="T42" fmla="*/ 0 w 326"/>
                <a:gd name="T43" fmla="*/ 189 h 1853"/>
                <a:gd name="T44" fmla="*/ 44 w 326"/>
                <a:gd name="T45" fmla="*/ 189 h 1853"/>
                <a:gd name="T46" fmla="*/ 282 w 326"/>
                <a:gd name="T47" fmla="*/ 1224 h 1853"/>
                <a:gd name="T48" fmla="*/ 282 w 326"/>
                <a:gd name="T49" fmla="*/ 1809 h 1853"/>
                <a:gd name="T50" fmla="*/ 44 w 326"/>
                <a:gd name="T51" fmla="*/ 1809 h 1853"/>
                <a:gd name="T52" fmla="*/ 44 w 326"/>
                <a:gd name="T53" fmla="*/ 1224 h 1853"/>
                <a:gd name="T54" fmla="*/ 0 w 326"/>
                <a:gd name="T55" fmla="*/ 1224 h 1853"/>
                <a:gd name="T56" fmla="*/ 0 w 326"/>
                <a:gd name="T57" fmla="*/ 1831 h 1853"/>
                <a:gd name="T58" fmla="*/ 22 w 326"/>
                <a:gd name="T59" fmla="*/ 1853 h 1853"/>
                <a:gd name="T60" fmla="*/ 304 w 326"/>
                <a:gd name="T61" fmla="*/ 1853 h 1853"/>
                <a:gd name="T62" fmla="*/ 326 w 326"/>
                <a:gd name="T63" fmla="*/ 1831 h 1853"/>
                <a:gd name="T64" fmla="*/ 326 w 326"/>
                <a:gd name="T65" fmla="*/ 1224 h 1853"/>
                <a:gd name="T66" fmla="*/ 282 w 326"/>
                <a:gd name="T67" fmla="*/ 1224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853">
                  <a:moveTo>
                    <a:pt x="326" y="752"/>
                  </a:moveTo>
                  <a:cubicBezTo>
                    <a:pt x="282" y="752"/>
                    <a:pt x="282" y="752"/>
                    <a:pt x="282" y="752"/>
                  </a:cubicBezTo>
                  <a:cubicBezTo>
                    <a:pt x="282" y="661"/>
                    <a:pt x="282" y="661"/>
                    <a:pt x="282" y="661"/>
                  </a:cubicBezTo>
                  <a:cubicBezTo>
                    <a:pt x="326" y="661"/>
                    <a:pt x="326" y="661"/>
                    <a:pt x="326" y="661"/>
                  </a:cubicBezTo>
                  <a:lnTo>
                    <a:pt x="326" y="752"/>
                  </a:lnTo>
                  <a:close/>
                  <a:moveTo>
                    <a:pt x="44" y="661"/>
                  </a:moveTo>
                  <a:cubicBezTo>
                    <a:pt x="0" y="661"/>
                    <a:pt x="0" y="661"/>
                    <a:pt x="0" y="661"/>
                  </a:cubicBezTo>
                  <a:cubicBezTo>
                    <a:pt x="0" y="752"/>
                    <a:pt x="0" y="752"/>
                    <a:pt x="0" y="752"/>
                  </a:cubicBezTo>
                  <a:cubicBezTo>
                    <a:pt x="44" y="752"/>
                    <a:pt x="44" y="752"/>
                    <a:pt x="44" y="752"/>
                  </a:cubicBezTo>
                  <a:lnTo>
                    <a:pt x="44" y="661"/>
                  </a:lnTo>
                  <a:close/>
                  <a:moveTo>
                    <a:pt x="44" y="189"/>
                  </a:moveTo>
                  <a:cubicBezTo>
                    <a:pt x="44" y="71"/>
                    <a:pt x="44" y="71"/>
                    <a:pt x="44" y="71"/>
                  </a:cubicBezTo>
                  <a:cubicBezTo>
                    <a:pt x="44" y="56"/>
                    <a:pt x="56" y="44"/>
                    <a:pt x="71" y="44"/>
                  </a:cubicBezTo>
                  <a:cubicBezTo>
                    <a:pt x="255" y="44"/>
                    <a:pt x="255" y="44"/>
                    <a:pt x="255" y="44"/>
                  </a:cubicBezTo>
                  <a:cubicBezTo>
                    <a:pt x="270" y="44"/>
                    <a:pt x="282" y="56"/>
                    <a:pt x="282" y="71"/>
                  </a:cubicBezTo>
                  <a:cubicBezTo>
                    <a:pt x="282" y="189"/>
                    <a:pt x="282" y="189"/>
                    <a:pt x="282" y="189"/>
                  </a:cubicBezTo>
                  <a:cubicBezTo>
                    <a:pt x="326" y="189"/>
                    <a:pt x="326" y="189"/>
                    <a:pt x="326" y="189"/>
                  </a:cubicBezTo>
                  <a:cubicBezTo>
                    <a:pt x="326" y="71"/>
                    <a:pt x="326" y="71"/>
                    <a:pt x="326" y="71"/>
                  </a:cubicBezTo>
                  <a:cubicBezTo>
                    <a:pt x="326" y="32"/>
                    <a:pt x="294" y="0"/>
                    <a:pt x="255" y="0"/>
                  </a:cubicBezTo>
                  <a:cubicBezTo>
                    <a:pt x="71" y="0"/>
                    <a:pt x="71" y="0"/>
                    <a:pt x="71" y="0"/>
                  </a:cubicBezTo>
                  <a:cubicBezTo>
                    <a:pt x="32" y="0"/>
                    <a:pt x="0" y="32"/>
                    <a:pt x="0" y="71"/>
                  </a:cubicBezTo>
                  <a:cubicBezTo>
                    <a:pt x="0" y="189"/>
                    <a:pt x="0" y="189"/>
                    <a:pt x="0" y="189"/>
                  </a:cubicBezTo>
                  <a:lnTo>
                    <a:pt x="44" y="189"/>
                  </a:lnTo>
                  <a:close/>
                  <a:moveTo>
                    <a:pt x="282" y="1224"/>
                  </a:moveTo>
                  <a:cubicBezTo>
                    <a:pt x="282" y="1809"/>
                    <a:pt x="282" y="1809"/>
                    <a:pt x="282" y="1809"/>
                  </a:cubicBezTo>
                  <a:cubicBezTo>
                    <a:pt x="44" y="1809"/>
                    <a:pt x="44" y="1809"/>
                    <a:pt x="44" y="1809"/>
                  </a:cubicBezTo>
                  <a:cubicBezTo>
                    <a:pt x="44" y="1224"/>
                    <a:pt x="44" y="1224"/>
                    <a:pt x="44" y="1224"/>
                  </a:cubicBezTo>
                  <a:cubicBezTo>
                    <a:pt x="0" y="1224"/>
                    <a:pt x="0" y="1224"/>
                    <a:pt x="0" y="1224"/>
                  </a:cubicBezTo>
                  <a:cubicBezTo>
                    <a:pt x="0" y="1831"/>
                    <a:pt x="0" y="1831"/>
                    <a:pt x="0" y="1831"/>
                  </a:cubicBezTo>
                  <a:cubicBezTo>
                    <a:pt x="0" y="1843"/>
                    <a:pt x="10" y="1853"/>
                    <a:pt x="22" y="1853"/>
                  </a:cubicBezTo>
                  <a:cubicBezTo>
                    <a:pt x="304" y="1853"/>
                    <a:pt x="304" y="1853"/>
                    <a:pt x="304" y="1853"/>
                  </a:cubicBezTo>
                  <a:cubicBezTo>
                    <a:pt x="316" y="1853"/>
                    <a:pt x="326" y="1843"/>
                    <a:pt x="326" y="1831"/>
                  </a:cubicBezTo>
                  <a:cubicBezTo>
                    <a:pt x="326" y="1224"/>
                    <a:pt x="326" y="1224"/>
                    <a:pt x="326" y="1224"/>
                  </a:cubicBezTo>
                  <a:lnTo>
                    <a:pt x="282" y="1224"/>
                  </a:lnTo>
                  <a:close/>
                </a:path>
              </a:pathLst>
            </a:custGeom>
            <a:solidFill>
              <a:schemeClr val="accent1"/>
            </a:solidFill>
            <a:ln w="9525" cap="flat" cmpd="sng" algn="ctr">
              <a:solidFill>
                <a:srgbClr val="6E6F73"/>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3" name="Freeform 21">
              <a:extLst>
                <a:ext uri="{FF2B5EF4-FFF2-40B4-BE49-F238E27FC236}">
                  <a16:creationId xmlns:a16="http://schemas.microsoft.com/office/drawing/2014/main" id="{9D5035F2-91D9-4743-8368-F35EB637A849}"/>
                </a:ext>
              </a:extLst>
            </p:cNvPr>
            <p:cNvSpPr>
              <a:spLocks noEditPoints="1"/>
            </p:cNvSpPr>
            <p:nvPr/>
          </p:nvSpPr>
          <p:spPr bwMode="auto">
            <a:xfrm>
              <a:off x="5801527" y="1596566"/>
              <a:ext cx="596492" cy="381403"/>
            </a:xfrm>
            <a:custGeom>
              <a:avLst/>
              <a:gdLst>
                <a:gd name="T0" fmla="*/ 1310 w 1482"/>
                <a:gd name="T1" fmla="*/ 384 h 947"/>
                <a:gd name="T2" fmla="*/ 185 w 1482"/>
                <a:gd name="T3" fmla="*/ 384 h 947"/>
                <a:gd name="T4" fmla="*/ 155 w 1482"/>
                <a:gd name="T5" fmla="*/ 355 h 947"/>
                <a:gd name="T6" fmla="*/ 155 w 1482"/>
                <a:gd name="T7" fmla="*/ 30 h 947"/>
                <a:gd name="T8" fmla="*/ 185 w 1482"/>
                <a:gd name="T9" fmla="*/ 0 h 947"/>
                <a:gd name="T10" fmla="*/ 1310 w 1482"/>
                <a:gd name="T11" fmla="*/ 0 h 947"/>
                <a:gd name="T12" fmla="*/ 1325 w 1482"/>
                <a:gd name="T13" fmla="*/ 7 h 947"/>
                <a:gd name="T14" fmla="*/ 1475 w 1482"/>
                <a:gd name="T15" fmla="*/ 178 h 947"/>
                <a:gd name="T16" fmla="*/ 1475 w 1482"/>
                <a:gd name="T17" fmla="*/ 207 h 947"/>
                <a:gd name="T18" fmla="*/ 1325 w 1482"/>
                <a:gd name="T19" fmla="*/ 378 h 947"/>
                <a:gd name="T20" fmla="*/ 1310 w 1482"/>
                <a:gd name="T21" fmla="*/ 384 h 947"/>
                <a:gd name="T22" fmla="*/ 157 w 1482"/>
                <a:gd name="T23" fmla="*/ 569 h 947"/>
                <a:gd name="T24" fmla="*/ 7 w 1482"/>
                <a:gd name="T25" fmla="*/ 741 h 947"/>
                <a:gd name="T26" fmla="*/ 7 w 1482"/>
                <a:gd name="T27" fmla="*/ 769 h 947"/>
                <a:gd name="T28" fmla="*/ 157 w 1482"/>
                <a:gd name="T29" fmla="*/ 941 h 947"/>
                <a:gd name="T30" fmla="*/ 172 w 1482"/>
                <a:gd name="T31" fmla="*/ 947 h 947"/>
                <a:gd name="T32" fmla="*/ 1297 w 1482"/>
                <a:gd name="T33" fmla="*/ 947 h 947"/>
                <a:gd name="T34" fmla="*/ 1327 w 1482"/>
                <a:gd name="T35" fmla="*/ 917 h 947"/>
                <a:gd name="T36" fmla="*/ 1327 w 1482"/>
                <a:gd name="T37" fmla="*/ 593 h 947"/>
                <a:gd name="T38" fmla="*/ 1297 w 1482"/>
                <a:gd name="T39" fmla="*/ 563 h 947"/>
                <a:gd name="T40" fmla="*/ 172 w 1482"/>
                <a:gd name="T41" fmla="*/ 563 h 947"/>
                <a:gd name="T42" fmla="*/ 157 w 1482"/>
                <a:gd name="T43" fmla="*/ 56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2" h="947">
                  <a:moveTo>
                    <a:pt x="1310" y="384"/>
                  </a:moveTo>
                  <a:cubicBezTo>
                    <a:pt x="185" y="384"/>
                    <a:pt x="185" y="384"/>
                    <a:pt x="185" y="384"/>
                  </a:cubicBezTo>
                  <a:cubicBezTo>
                    <a:pt x="169" y="384"/>
                    <a:pt x="155" y="371"/>
                    <a:pt x="155" y="355"/>
                  </a:cubicBezTo>
                  <a:cubicBezTo>
                    <a:pt x="155" y="30"/>
                    <a:pt x="155" y="30"/>
                    <a:pt x="155" y="30"/>
                  </a:cubicBezTo>
                  <a:cubicBezTo>
                    <a:pt x="155" y="14"/>
                    <a:pt x="169" y="0"/>
                    <a:pt x="185" y="0"/>
                  </a:cubicBezTo>
                  <a:cubicBezTo>
                    <a:pt x="1310" y="0"/>
                    <a:pt x="1310" y="0"/>
                    <a:pt x="1310" y="0"/>
                  </a:cubicBezTo>
                  <a:cubicBezTo>
                    <a:pt x="1316" y="0"/>
                    <a:pt x="1321" y="3"/>
                    <a:pt x="1325" y="7"/>
                  </a:cubicBezTo>
                  <a:cubicBezTo>
                    <a:pt x="1475" y="178"/>
                    <a:pt x="1475" y="178"/>
                    <a:pt x="1475" y="178"/>
                  </a:cubicBezTo>
                  <a:cubicBezTo>
                    <a:pt x="1482" y="186"/>
                    <a:pt x="1482" y="198"/>
                    <a:pt x="1475" y="207"/>
                  </a:cubicBezTo>
                  <a:cubicBezTo>
                    <a:pt x="1325" y="378"/>
                    <a:pt x="1325" y="378"/>
                    <a:pt x="1325" y="378"/>
                  </a:cubicBezTo>
                  <a:cubicBezTo>
                    <a:pt x="1321" y="382"/>
                    <a:pt x="1316" y="384"/>
                    <a:pt x="1310" y="384"/>
                  </a:cubicBezTo>
                  <a:close/>
                  <a:moveTo>
                    <a:pt x="157" y="569"/>
                  </a:moveTo>
                  <a:cubicBezTo>
                    <a:pt x="7" y="741"/>
                    <a:pt x="7" y="741"/>
                    <a:pt x="7" y="741"/>
                  </a:cubicBezTo>
                  <a:cubicBezTo>
                    <a:pt x="0" y="749"/>
                    <a:pt x="0" y="761"/>
                    <a:pt x="7" y="769"/>
                  </a:cubicBezTo>
                  <a:cubicBezTo>
                    <a:pt x="157" y="941"/>
                    <a:pt x="157" y="941"/>
                    <a:pt x="157" y="941"/>
                  </a:cubicBezTo>
                  <a:cubicBezTo>
                    <a:pt x="161" y="945"/>
                    <a:pt x="166" y="947"/>
                    <a:pt x="172" y="947"/>
                  </a:cubicBezTo>
                  <a:cubicBezTo>
                    <a:pt x="1297" y="947"/>
                    <a:pt x="1297" y="947"/>
                    <a:pt x="1297" y="947"/>
                  </a:cubicBezTo>
                  <a:cubicBezTo>
                    <a:pt x="1313" y="947"/>
                    <a:pt x="1327" y="934"/>
                    <a:pt x="1327" y="917"/>
                  </a:cubicBezTo>
                  <a:cubicBezTo>
                    <a:pt x="1327" y="593"/>
                    <a:pt x="1327" y="593"/>
                    <a:pt x="1327" y="593"/>
                  </a:cubicBezTo>
                  <a:cubicBezTo>
                    <a:pt x="1327" y="576"/>
                    <a:pt x="1313" y="563"/>
                    <a:pt x="1297" y="563"/>
                  </a:cubicBezTo>
                  <a:cubicBezTo>
                    <a:pt x="172" y="563"/>
                    <a:pt x="172" y="563"/>
                    <a:pt x="172" y="563"/>
                  </a:cubicBezTo>
                  <a:cubicBezTo>
                    <a:pt x="166" y="563"/>
                    <a:pt x="161" y="565"/>
                    <a:pt x="157" y="5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13" name="Straight Connector 12">
            <a:extLst>
              <a:ext uri="{FF2B5EF4-FFF2-40B4-BE49-F238E27FC236}">
                <a16:creationId xmlns:a16="http://schemas.microsoft.com/office/drawing/2014/main" id="{C4071F62-59B3-49E3-A349-935E412F687C}"/>
              </a:ext>
            </a:extLst>
          </p:cNvPr>
          <p:cNvCxnSpPr>
            <a:cxnSpLocks/>
          </p:cNvCxnSpPr>
          <p:nvPr/>
        </p:nvCxnSpPr>
        <p:spPr>
          <a:xfrm>
            <a:off x="8042902" y="2757064"/>
            <a:ext cx="0" cy="2412224"/>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ECD13581-D4E3-417B-9C52-EEF5DCCA2488}"/>
              </a:ext>
            </a:extLst>
          </p:cNvPr>
          <p:cNvGrpSpPr/>
          <p:nvPr/>
        </p:nvGrpSpPr>
        <p:grpSpPr>
          <a:xfrm>
            <a:off x="504226" y="1636073"/>
            <a:ext cx="7277100" cy="489904"/>
            <a:chOff x="504226" y="1149861"/>
            <a:chExt cx="7277100" cy="489904"/>
          </a:xfrm>
        </p:grpSpPr>
        <p:cxnSp>
          <p:nvCxnSpPr>
            <p:cNvPr id="58" name="Straight Connector 57">
              <a:extLst>
                <a:ext uri="{FF2B5EF4-FFF2-40B4-BE49-F238E27FC236}">
                  <a16:creationId xmlns:a16="http://schemas.microsoft.com/office/drawing/2014/main" id="{A393597A-7A0F-43C6-8396-C607939DDAB9}"/>
                </a:ext>
              </a:extLst>
            </p:cNvPr>
            <p:cNvCxnSpPr/>
            <p:nvPr/>
          </p:nvCxnSpPr>
          <p:spPr>
            <a:xfrm>
              <a:off x="504226" y="1394813"/>
              <a:ext cx="7277100"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0EAC126-0D1B-4A02-A47D-CF0203224A10}"/>
                </a:ext>
              </a:extLst>
            </p:cNvPr>
            <p:cNvSpPr txBox="1"/>
            <p:nvPr/>
          </p:nvSpPr>
          <p:spPr>
            <a:xfrm>
              <a:off x="2265579" y="1149861"/>
              <a:ext cx="3754395" cy="48990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across the institution</a:t>
              </a:r>
              <a:endParaRPr lang="en-US" sz="1400" b="1" i="1" dirty="0">
                <a:solidFill>
                  <a:srgbClr val="575757"/>
                </a:solidFill>
              </a:endParaRPr>
            </a:p>
            <a:p>
              <a:pPr algn="ctr"/>
              <a:r>
                <a:rPr lang="en-US" sz="1200" i="1" dirty="0">
                  <a:solidFill>
                    <a:srgbClr val="575757"/>
                  </a:solidFill>
                </a:rPr>
                <a:t>Leveraged and built upon WA State reopening plan </a:t>
              </a:r>
            </a:p>
            <a:p>
              <a:pPr algn="ctr"/>
              <a:r>
                <a:rPr lang="en-US" sz="1200" i="1" dirty="0">
                  <a:solidFill>
                    <a:srgbClr val="575757"/>
                  </a:solidFill>
                </a:rPr>
                <a:t>&amp; WA employer reopening checklists</a:t>
              </a:r>
            </a:p>
          </p:txBody>
        </p:sp>
      </p:grpSp>
      <p:grpSp>
        <p:nvGrpSpPr>
          <p:cNvPr id="67" name="Group 66">
            <a:extLst>
              <a:ext uri="{FF2B5EF4-FFF2-40B4-BE49-F238E27FC236}">
                <a16:creationId xmlns:a16="http://schemas.microsoft.com/office/drawing/2014/main" id="{2FC830FE-2EC6-4685-8A5F-2AFF34E0CEDD}"/>
              </a:ext>
            </a:extLst>
          </p:cNvPr>
          <p:cNvGrpSpPr/>
          <p:nvPr/>
        </p:nvGrpSpPr>
        <p:grpSpPr>
          <a:xfrm>
            <a:off x="8304479" y="1621583"/>
            <a:ext cx="3391499" cy="518883"/>
            <a:chOff x="8436243" y="1135371"/>
            <a:chExt cx="3391499" cy="518883"/>
          </a:xfrm>
        </p:grpSpPr>
        <p:cxnSp>
          <p:nvCxnSpPr>
            <p:cNvPr id="62" name="Straight Connector 61">
              <a:extLst>
                <a:ext uri="{FF2B5EF4-FFF2-40B4-BE49-F238E27FC236}">
                  <a16:creationId xmlns:a16="http://schemas.microsoft.com/office/drawing/2014/main" id="{7A0120EE-31DE-4D85-8E21-D3A85A9110C2}"/>
                </a:ext>
              </a:extLst>
            </p:cNvPr>
            <p:cNvCxnSpPr/>
            <p:nvPr/>
          </p:nvCxnSpPr>
          <p:spPr>
            <a:xfrm>
              <a:off x="8436243" y="1394813"/>
              <a:ext cx="3391499"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ECBE471-CB8A-44DE-9E79-87E6BC4942B9}"/>
                </a:ext>
              </a:extLst>
            </p:cNvPr>
            <p:cNvSpPr txBox="1"/>
            <p:nvPr/>
          </p:nvSpPr>
          <p:spPr>
            <a:xfrm>
              <a:off x="8592929" y="1135371"/>
              <a:ext cx="3100900" cy="5188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to specific campus settings</a:t>
              </a:r>
            </a:p>
            <a:p>
              <a:pPr algn="ctr"/>
              <a:r>
                <a:rPr lang="en-US" sz="1200" i="1" dirty="0">
                  <a:solidFill>
                    <a:srgbClr val="575757"/>
                  </a:solidFill>
                </a:rPr>
                <a:t>Leveraged and built upon CDC &amp; other state guidance</a:t>
              </a:r>
            </a:p>
          </p:txBody>
        </p:sp>
      </p:grpSp>
    </p:spTree>
    <p:extLst>
      <p:ext uri="{BB962C8B-B14F-4D97-AF65-F5344CB8AC3E}">
        <p14:creationId xmlns:p14="http://schemas.microsoft.com/office/powerpoint/2010/main" val="3449919081"/>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8.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0F374CF-95BF-479B-A333-19AF431BAD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00F374CF-95BF-479B-A333-19AF431BAD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362611F-1FB1-45BB-B7EC-E65E2D9A7E99}"/>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2764203"/>
            <a:ext cx="3084751" cy="1314311"/>
          </a:xfrm>
        </p:spPr>
        <p:txBody>
          <a:bodyPr/>
          <a:lstStyle/>
          <a:p>
            <a:r>
              <a:rPr lang="en-US" i="1" dirty="0"/>
              <a:t>For reference: </a:t>
            </a:r>
            <a:r>
              <a:rPr lang="en-US" dirty="0"/>
              <a:t>Checklists developed using multiple sources</a:t>
            </a:r>
          </a:p>
        </p:txBody>
      </p:sp>
      <p:grpSp>
        <p:nvGrpSpPr>
          <p:cNvPr id="39" name="Group 38">
            <a:extLst>
              <a:ext uri="{FF2B5EF4-FFF2-40B4-BE49-F238E27FC236}">
                <a16:creationId xmlns:a16="http://schemas.microsoft.com/office/drawing/2014/main" id="{0539563C-7270-4267-A6FE-91A508EAE9D1}"/>
              </a:ext>
            </a:extLst>
          </p:cNvPr>
          <p:cNvGrpSpPr/>
          <p:nvPr/>
        </p:nvGrpSpPr>
        <p:grpSpPr>
          <a:xfrm>
            <a:off x="4657588" y="1321190"/>
            <a:ext cx="6743837" cy="1077218"/>
            <a:chOff x="4657588" y="1030325"/>
            <a:chExt cx="6743837" cy="1077218"/>
          </a:xfrm>
        </p:grpSpPr>
        <p:sp>
          <p:nvSpPr>
            <p:cNvPr id="5" name="Text Placeholder 3">
              <a:extLst>
                <a:ext uri="{FF2B5EF4-FFF2-40B4-BE49-F238E27FC236}">
                  <a16:creationId xmlns:a16="http://schemas.microsoft.com/office/drawing/2014/main" id="{13DC44C8-2F72-475D-80C0-DE8038A8376F}"/>
                </a:ext>
              </a:extLst>
            </p:cNvPr>
            <p:cNvSpPr txBox="1">
              <a:spLocks/>
            </p:cNvSpPr>
            <p:nvPr/>
          </p:nvSpPr>
          <p:spPr>
            <a:xfrm>
              <a:off x="5820890" y="1030325"/>
              <a:ext cx="5580535" cy="107721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ts val="0"/>
                </a:spcBef>
                <a:spcAft>
                  <a:spcPts val="0"/>
                </a:spcAft>
                <a:buSzPct val="100000"/>
                <a:buFont typeface="Trebuchet MS" panose="020B0603020202020204" pitchFamily="34" charset="0"/>
                <a:buChar char="​"/>
              </a:pPr>
              <a:r>
                <a:rPr sz="1600" b="1" dirty="0">
                  <a:solidFill>
                    <a:srgbClr val="575757">
                      <a:lumMod val="100000"/>
                    </a:srgbClr>
                  </a:solidFill>
                </a:rPr>
                <a:t>Baseline/Additional considerations</a:t>
              </a:r>
            </a:p>
            <a:p>
              <a:pPr marL="324000" lvl="1" indent="-216000">
                <a:lnSpc>
                  <a:spcPct val="100000"/>
                </a:lnSpc>
                <a:spcAft>
                  <a:spcPts val="0"/>
                </a:spcAft>
                <a:buClr>
                  <a:srgbClr val="29BA74">
                    <a:lumMod val="100000"/>
                  </a:srgbClr>
                </a:buClr>
                <a:buSzPct val="100000"/>
                <a:buFont typeface="Trebuchet MS" panose="020B0603020202020204" pitchFamily="34" charset="0"/>
                <a:buChar char="•"/>
              </a:pPr>
              <a:r>
                <a:rPr sz="1600" dirty="0">
                  <a:solidFill>
                    <a:srgbClr val="575757">
                      <a:lumMod val="100000"/>
                    </a:srgbClr>
                  </a:solidFill>
                </a:rPr>
                <a:t>Adjusted Washington Roundtable / Challenge Seattle "two tiered checklists for employer Safe </a:t>
              </a:r>
              <a:r>
                <a:rPr lang="en-US" sz="1600" dirty="0">
                  <a:solidFill>
                    <a:srgbClr val="575757">
                      <a:lumMod val="100000"/>
                    </a:srgbClr>
                  </a:solidFill>
                </a:rPr>
                <a:t>Work</a:t>
              </a:r>
              <a:r>
                <a:rPr sz="1600" dirty="0">
                  <a:solidFill>
                    <a:srgbClr val="575757">
                      <a:lumMod val="100000"/>
                    </a:srgbClr>
                  </a:solidFill>
                </a:rPr>
                <a:t> Plans" for higher education context</a:t>
              </a:r>
            </a:p>
          </p:txBody>
        </p:sp>
        <p:grpSp>
          <p:nvGrpSpPr>
            <p:cNvPr id="37" name="Group 36">
              <a:extLst>
                <a:ext uri="{FF2B5EF4-FFF2-40B4-BE49-F238E27FC236}">
                  <a16:creationId xmlns:a16="http://schemas.microsoft.com/office/drawing/2014/main" id="{D4C5B431-0258-4FE9-BF1F-B2E8A206C9DC}"/>
                </a:ext>
              </a:extLst>
            </p:cNvPr>
            <p:cNvGrpSpPr/>
            <p:nvPr/>
          </p:nvGrpSpPr>
          <p:grpSpPr>
            <a:xfrm>
              <a:off x="4657588" y="1370691"/>
              <a:ext cx="836588" cy="396486"/>
              <a:chOff x="4657588" y="1275489"/>
              <a:chExt cx="888302" cy="396486"/>
            </a:xfrm>
          </p:grpSpPr>
          <p:sp>
            <p:nvSpPr>
              <p:cNvPr id="7" name="Freeform 5">
                <a:extLst>
                  <a:ext uri="{FF2B5EF4-FFF2-40B4-BE49-F238E27FC236}">
                    <a16:creationId xmlns:a16="http://schemas.microsoft.com/office/drawing/2014/main" id="{53726DA8-1F2A-417F-9FF6-98698A8CC872}"/>
                  </a:ext>
                </a:extLst>
              </p:cNvPr>
              <p:cNvSpPr>
                <a:spLocks/>
              </p:cNvSpPr>
              <p:nvPr/>
            </p:nvSpPr>
            <p:spPr bwMode="auto">
              <a:xfrm>
                <a:off x="4657588" y="1275489"/>
                <a:ext cx="888302" cy="396486"/>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 name="Freeform 6">
                <a:extLst>
                  <a:ext uri="{FF2B5EF4-FFF2-40B4-BE49-F238E27FC236}">
                    <a16:creationId xmlns:a16="http://schemas.microsoft.com/office/drawing/2014/main" id="{7B1F9477-8D2C-468B-893B-E473A748603A}"/>
                  </a:ext>
                </a:extLst>
              </p:cNvPr>
              <p:cNvSpPr>
                <a:spLocks/>
              </p:cNvSpPr>
              <p:nvPr/>
            </p:nvSpPr>
            <p:spPr bwMode="auto">
              <a:xfrm>
                <a:off x="4809249" y="1415234"/>
                <a:ext cx="584980" cy="11591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grpSp>
        <p:nvGrpSpPr>
          <p:cNvPr id="36" name="Group 35">
            <a:extLst>
              <a:ext uri="{FF2B5EF4-FFF2-40B4-BE49-F238E27FC236}">
                <a16:creationId xmlns:a16="http://schemas.microsoft.com/office/drawing/2014/main" id="{EA1D2906-1191-4327-AD6C-799C7F1B9FC4}"/>
              </a:ext>
            </a:extLst>
          </p:cNvPr>
          <p:cNvGrpSpPr/>
          <p:nvPr/>
        </p:nvGrpSpPr>
        <p:grpSpPr>
          <a:xfrm>
            <a:off x="4657588" y="2471033"/>
            <a:ext cx="6904412" cy="1077218"/>
            <a:chOff x="4657588" y="2115994"/>
            <a:chExt cx="7331212" cy="1077218"/>
          </a:xfrm>
        </p:grpSpPr>
        <p:grpSp>
          <p:nvGrpSpPr>
            <p:cNvPr id="9" name="Group 8">
              <a:extLst>
                <a:ext uri="{FF2B5EF4-FFF2-40B4-BE49-F238E27FC236}">
                  <a16:creationId xmlns:a16="http://schemas.microsoft.com/office/drawing/2014/main" id="{293522C6-FA5D-4CE9-87CA-BEF08A6455D1}"/>
                </a:ext>
              </a:extLst>
            </p:cNvPr>
            <p:cNvGrpSpPr>
              <a:grpSpLocks noChangeAspect="1"/>
            </p:cNvGrpSpPr>
            <p:nvPr/>
          </p:nvGrpSpPr>
          <p:grpSpPr>
            <a:xfrm>
              <a:off x="4657588" y="2210023"/>
              <a:ext cx="888302" cy="889159"/>
              <a:chOff x="5273675" y="2514600"/>
              <a:chExt cx="1644650" cy="1646238"/>
            </a:xfrm>
          </p:grpSpPr>
          <p:sp>
            <p:nvSpPr>
              <p:cNvPr id="10" name="AutoShape 3">
                <a:extLst>
                  <a:ext uri="{FF2B5EF4-FFF2-40B4-BE49-F238E27FC236}">
                    <a16:creationId xmlns:a16="http://schemas.microsoft.com/office/drawing/2014/main" id="{80BA73E3-9288-4405-B3DC-E8C7988481DC}"/>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FC88FD95-0513-4F0F-BBE6-A77349615A5B}"/>
                  </a:ext>
                </a:extLst>
              </p:cNvPr>
              <p:cNvGrpSpPr/>
              <p:nvPr/>
            </p:nvGrpSpPr>
            <p:grpSpPr>
              <a:xfrm>
                <a:off x="5471319" y="2790825"/>
                <a:ext cx="1249362" cy="1093788"/>
                <a:chOff x="5468938" y="2790825"/>
                <a:chExt cx="1249362" cy="1093788"/>
              </a:xfrm>
            </p:grpSpPr>
            <p:sp>
              <p:nvSpPr>
                <p:cNvPr id="12" name="Freeform 6">
                  <a:extLst>
                    <a:ext uri="{FF2B5EF4-FFF2-40B4-BE49-F238E27FC236}">
                      <a16:creationId xmlns:a16="http://schemas.microsoft.com/office/drawing/2014/main" id="{0756F12C-B6DB-4B6F-8820-44D92AD03447}"/>
                    </a:ext>
                  </a:extLst>
                </p:cNvPr>
                <p:cNvSpPr>
                  <a:spLocks/>
                </p:cNvSpPr>
                <p:nvPr/>
              </p:nvSpPr>
              <p:spPr bwMode="auto">
                <a:xfrm>
                  <a:off x="5468938" y="2790825"/>
                  <a:ext cx="1249362" cy="917575"/>
                </a:xfrm>
                <a:custGeom>
                  <a:avLst/>
                  <a:gdLst>
                    <a:gd name="connsiteX0" fmla="*/ 460836 w 1249362"/>
                    <a:gd name="connsiteY0" fmla="*/ 755650 h 917575"/>
                    <a:gd name="connsiteX1" fmla="*/ 466550 w 1249362"/>
                    <a:gd name="connsiteY1" fmla="*/ 755650 h 917575"/>
                    <a:gd name="connsiteX2" fmla="*/ 467979 w 1249362"/>
                    <a:gd name="connsiteY2" fmla="*/ 755650 h 917575"/>
                    <a:gd name="connsiteX3" fmla="*/ 597971 w 1249362"/>
                    <a:gd name="connsiteY3" fmla="*/ 755650 h 917575"/>
                    <a:gd name="connsiteX4" fmla="*/ 1160796 w 1249362"/>
                    <a:gd name="connsiteY4" fmla="*/ 755650 h 917575"/>
                    <a:gd name="connsiteX5" fmla="*/ 1162224 w 1249362"/>
                    <a:gd name="connsiteY5" fmla="*/ 755650 h 917575"/>
                    <a:gd name="connsiteX6" fmla="*/ 1167938 w 1249362"/>
                    <a:gd name="connsiteY6" fmla="*/ 755650 h 917575"/>
                    <a:gd name="connsiteX7" fmla="*/ 1249362 w 1249362"/>
                    <a:gd name="connsiteY7" fmla="*/ 836613 h 917575"/>
                    <a:gd name="connsiteX8" fmla="*/ 1167938 w 1249362"/>
                    <a:gd name="connsiteY8" fmla="*/ 917575 h 917575"/>
                    <a:gd name="connsiteX9" fmla="*/ 1162224 w 1249362"/>
                    <a:gd name="connsiteY9" fmla="*/ 917575 h 917575"/>
                    <a:gd name="connsiteX10" fmla="*/ 579401 w 1249362"/>
                    <a:gd name="connsiteY10" fmla="*/ 917575 h 917575"/>
                    <a:gd name="connsiteX11" fmla="*/ 460836 w 1249362"/>
                    <a:gd name="connsiteY11" fmla="*/ 917575 h 917575"/>
                    <a:gd name="connsiteX12" fmla="*/ 457979 w 1249362"/>
                    <a:gd name="connsiteY12" fmla="*/ 916865 h 917575"/>
                    <a:gd name="connsiteX13" fmla="*/ 379412 w 1249362"/>
                    <a:gd name="connsiteY13" fmla="*/ 836613 h 917575"/>
                    <a:gd name="connsiteX14" fmla="*/ 460836 w 1249362"/>
                    <a:gd name="connsiteY14" fmla="*/ 755650 h 917575"/>
                    <a:gd name="connsiteX15" fmla="*/ 15696 w 1249362"/>
                    <a:gd name="connsiteY15" fmla="*/ 0 h 917575"/>
                    <a:gd name="connsiteX16" fmla="*/ 146260 w 1249362"/>
                    <a:gd name="connsiteY16" fmla="*/ 0 h 917575"/>
                    <a:gd name="connsiteX17" fmla="*/ 228309 w 1249362"/>
                    <a:gd name="connsiteY17" fmla="*/ 57803 h 917575"/>
                    <a:gd name="connsiteX18" fmla="*/ 265409 w 1249362"/>
                    <a:gd name="connsiteY18" fmla="*/ 164131 h 917575"/>
                    <a:gd name="connsiteX19" fmla="*/ 270403 w 1249362"/>
                    <a:gd name="connsiteY19" fmla="*/ 179830 h 917575"/>
                    <a:gd name="connsiteX20" fmla="*/ 276111 w 1249362"/>
                    <a:gd name="connsiteY20" fmla="*/ 195530 h 917575"/>
                    <a:gd name="connsiteX21" fmla="*/ 613580 w 1249362"/>
                    <a:gd name="connsiteY21" fmla="*/ 195530 h 917575"/>
                    <a:gd name="connsiteX22" fmla="*/ 629276 w 1249362"/>
                    <a:gd name="connsiteY22" fmla="*/ 211229 h 917575"/>
                    <a:gd name="connsiteX23" fmla="*/ 629276 w 1249362"/>
                    <a:gd name="connsiteY23" fmla="*/ 236919 h 917575"/>
                    <a:gd name="connsiteX24" fmla="*/ 628563 w 1249362"/>
                    <a:gd name="connsiteY24" fmla="*/ 239060 h 917575"/>
                    <a:gd name="connsiteX25" fmla="*/ 668517 w 1249362"/>
                    <a:gd name="connsiteY25" fmla="*/ 239060 h 917575"/>
                    <a:gd name="connsiteX26" fmla="*/ 684213 w 1249362"/>
                    <a:gd name="connsiteY26" fmla="*/ 254760 h 917575"/>
                    <a:gd name="connsiteX27" fmla="*/ 684213 w 1249362"/>
                    <a:gd name="connsiteY27" fmla="*/ 281163 h 917575"/>
                    <a:gd name="connsiteX28" fmla="*/ 668517 w 1249362"/>
                    <a:gd name="connsiteY28" fmla="*/ 296863 h 917575"/>
                    <a:gd name="connsiteX29" fmla="*/ 632844 w 1249362"/>
                    <a:gd name="connsiteY29" fmla="*/ 296863 h 917575"/>
                    <a:gd name="connsiteX30" fmla="*/ 157676 w 1249362"/>
                    <a:gd name="connsiteY30" fmla="*/ 296863 h 917575"/>
                    <a:gd name="connsiteX31" fmla="*/ 122002 w 1249362"/>
                    <a:gd name="connsiteY31" fmla="*/ 296863 h 917575"/>
                    <a:gd name="connsiteX32" fmla="*/ 106306 w 1249362"/>
                    <a:gd name="connsiteY32" fmla="*/ 281163 h 917575"/>
                    <a:gd name="connsiteX33" fmla="*/ 106306 w 1249362"/>
                    <a:gd name="connsiteY33" fmla="*/ 254760 h 917575"/>
                    <a:gd name="connsiteX34" fmla="*/ 122002 w 1249362"/>
                    <a:gd name="connsiteY34" fmla="*/ 239060 h 917575"/>
                    <a:gd name="connsiteX35" fmla="*/ 161243 w 1249362"/>
                    <a:gd name="connsiteY35" fmla="*/ 239060 h 917575"/>
                    <a:gd name="connsiteX36" fmla="*/ 161243 w 1249362"/>
                    <a:gd name="connsiteY36" fmla="*/ 236919 h 917575"/>
                    <a:gd name="connsiteX37" fmla="*/ 161243 w 1249362"/>
                    <a:gd name="connsiteY37" fmla="*/ 211229 h 917575"/>
                    <a:gd name="connsiteX38" fmla="*/ 176939 w 1249362"/>
                    <a:gd name="connsiteY38" fmla="*/ 195530 h 917575"/>
                    <a:gd name="connsiteX39" fmla="*/ 242578 w 1249362"/>
                    <a:gd name="connsiteY39" fmla="*/ 195530 h 917575"/>
                    <a:gd name="connsiteX40" fmla="*/ 237584 w 1249362"/>
                    <a:gd name="connsiteY40" fmla="*/ 179830 h 917575"/>
                    <a:gd name="connsiteX41" fmla="*/ 231876 w 1249362"/>
                    <a:gd name="connsiteY41" fmla="*/ 164131 h 917575"/>
                    <a:gd name="connsiteX42" fmla="*/ 198343 w 1249362"/>
                    <a:gd name="connsiteY42" fmla="*/ 68507 h 917575"/>
                    <a:gd name="connsiteX43" fmla="*/ 146260 w 1249362"/>
                    <a:gd name="connsiteY43" fmla="*/ 31399 h 917575"/>
                    <a:gd name="connsiteX44" fmla="*/ 15696 w 1249362"/>
                    <a:gd name="connsiteY44" fmla="*/ 31399 h 917575"/>
                    <a:gd name="connsiteX45" fmla="*/ 0 w 1249362"/>
                    <a:gd name="connsiteY45" fmla="*/ 15699 h 917575"/>
                    <a:gd name="connsiteX46" fmla="*/ 15696 w 1249362"/>
                    <a:gd name="connsiteY46"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9362" h="917575">
                      <a:moveTo>
                        <a:pt x="460836" y="755650"/>
                      </a:moveTo>
                      <a:cubicBezTo>
                        <a:pt x="460836" y="755650"/>
                        <a:pt x="460836" y="755650"/>
                        <a:pt x="466550" y="755650"/>
                      </a:cubicBezTo>
                      <a:cubicBezTo>
                        <a:pt x="467264" y="755650"/>
                        <a:pt x="467264" y="755650"/>
                        <a:pt x="467979" y="755650"/>
                      </a:cubicBezTo>
                      <a:cubicBezTo>
                        <a:pt x="467979" y="755650"/>
                        <a:pt x="467979" y="755650"/>
                        <a:pt x="597971" y="755650"/>
                      </a:cubicBezTo>
                      <a:cubicBezTo>
                        <a:pt x="597971" y="755650"/>
                        <a:pt x="597971" y="755650"/>
                        <a:pt x="1160796" y="755650"/>
                      </a:cubicBezTo>
                      <a:cubicBezTo>
                        <a:pt x="1161510" y="755650"/>
                        <a:pt x="1161510" y="755650"/>
                        <a:pt x="1162224" y="755650"/>
                      </a:cubicBezTo>
                      <a:cubicBezTo>
                        <a:pt x="1162224" y="755650"/>
                        <a:pt x="1162224" y="755650"/>
                        <a:pt x="1167938" y="755650"/>
                      </a:cubicBezTo>
                      <a:cubicBezTo>
                        <a:pt x="1212936" y="755650"/>
                        <a:pt x="1249362" y="791870"/>
                        <a:pt x="1249362" y="836613"/>
                      </a:cubicBezTo>
                      <a:cubicBezTo>
                        <a:pt x="1249362" y="881355"/>
                        <a:pt x="1212936" y="917575"/>
                        <a:pt x="1167938" y="917575"/>
                      </a:cubicBezTo>
                      <a:cubicBezTo>
                        <a:pt x="1167938" y="917575"/>
                        <a:pt x="1167938" y="917575"/>
                        <a:pt x="1162224" y="917575"/>
                      </a:cubicBezTo>
                      <a:cubicBezTo>
                        <a:pt x="1162224" y="917575"/>
                        <a:pt x="1162224" y="917575"/>
                        <a:pt x="579401" y="917575"/>
                      </a:cubicBezTo>
                      <a:cubicBezTo>
                        <a:pt x="579401" y="917575"/>
                        <a:pt x="579401" y="917575"/>
                        <a:pt x="460836" y="917575"/>
                      </a:cubicBezTo>
                      <a:cubicBezTo>
                        <a:pt x="460122" y="917575"/>
                        <a:pt x="458693" y="917575"/>
                        <a:pt x="457979" y="916865"/>
                      </a:cubicBezTo>
                      <a:cubicBezTo>
                        <a:pt x="414410" y="915445"/>
                        <a:pt x="379412" y="879935"/>
                        <a:pt x="379412" y="836613"/>
                      </a:cubicBezTo>
                      <a:cubicBezTo>
                        <a:pt x="379412" y="791870"/>
                        <a:pt x="415839" y="755650"/>
                        <a:pt x="460836" y="755650"/>
                      </a:cubicBezTo>
                      <a:close/>
                      <a:moveTo>
                        <a:pt x="15696" y="0"/>
                      </a:moveTo>
                      <a:cubicBezTo>
                        <a:pt x="15696" y="0"/>
                        <a:pt x="15696" y="0"/>
                        <a:pt x="146260" y="0"/>
                      </a:cubicBezTo>
                      <a:cubicBezTo>
                        <a:pt x="183360" y="0"/>
                        <a:pt x="216180" y="23549"/>
                        <a:pt x="228309" y="57803"/>
                      </a:cubicBezTo>
                      <a:cubicBezTo>
                        <a:pt x="228309" y="57803"/>
                        <a:pt x="228309" y="57803"/>
                        <a:pt x="265409" y="164131"/>
                      </a:cubicBezTo>
                      <a:cubicBezTo>
                        <a:pt x="265409" y="164131"/>
                        <a:pt x="265409" y="164131"/>
                        <a:pt x="270403" y="179830"/>
                      </a:cubicBezTo>
                      <a:cubicBezTo>
                        <a:pt x="270403" y="179830"/>
                        <a:pt x="270403" y="179830"/>
                        <a:pt x="276111" y="195530"/>
                      </a:cubicBezTo>
                      <a:cubicBezTo>
                        <a:pt x="276111" y="195530"/>
                        <a:pt x="276111" y="195530"/>
                        <a:pt x="613580" y="195530"/>
                      </a:cubicBezTo>
                      <a:cubicBezTo>
                        <a:pt x="622142" y="195530"/>
                        <a:pt x="629276" y="202666"/>
                        <a:pt x="629276" y="211229"/>
                      </a:cubicBezTo>
                      <a:cubicBezTo>
                        <a:pt x="629276" y="211229"/>
                        <a:pt x="629276" y="211229"/>
                        <a:pt x="629276" y="236919"/>
                      </a:cubicBezTo>
                      <a:cubicBezTo>
                        <a:pt x="629276" y="237633"/>
                        <a:pt x="628563" y="238347"/>
                        <a:pt x="628563" y="239060"/>
                      </a:cubicBezTo>
                      <a:cubicBezTo>
                        <a:pt x="628563" y="239060"/>
                        <a:pt x="628563" y="239060"/>
                        <a:pt x="668517" y="239060"/>
                      </a:cubicBezTo>
                      <a:cubicBezTo>
                        <a:pt x="677079" y="239060"/>
                        <a:pt x="684213" y="246196"/>
                        <a:pt x="684213" y="254760"/>
                      </a:cubicBezTo>
                      <a:cubicBezTo>
                        <a:pt x="684213" y="254760"/>
                        <a:pt x="684213" y="254760"/>
                        <a:pt x="684213" y="281163"/>
                      </a:cubicBezTo>
                      <a:cubicBezTo>
                        <a:pt x="684213" y="289727"/>
                        <a:pt x="677079" y="296863"/>
                        <a:pt x="668517" y="296863"/>
                      </a:cubicBezTo>
                      <a:lnTo>
                        <a:pt x="632844" y="296863"/>
                      </a:lnTo>
                      <a:cubicBezTo>
                        <a:pt x="632844" y="296863"/>
                        <a:pt x="632844" y="296863"/>
                        <a:pt x="157676" y="296863"/>
                      </a:cubicBezTo>
                      <a:cubicBezTo>
                        <a:pt x="157676" y="296863"/>
                        <a:pt x="157676" y="296863"/>
                        <a:pt x="122002" y="296863"/>
                      </a:cubicBezTo>
                      <a:cubicBezTo>
                        <a:pt x="112727" y="296863"/>
                        <a:pt x="106306" y="289727"/>
                        <a:pt x="106306" y="281163"/>
                      </a:cubicBezTo>
                      <a:cubicBezTo>
                        <a:pt x="106306" y="281163"/>
                        <a:pt x="106306" y="281163"/>
                        <a:pt x="106306" y="254760"/>
                      </a:cubicBezTo>
                      <a:cubicBezTo>
                        <a:pt x="106306" y="246196"/>
                        <a:pt x="112727" y="239060"/>
                        <a:pt x="122002" y="239060"/>
                      </a:cubicBezTo>
                      <a:cubicBezTo>
                        <a:pt x="122002" y="239060"/>
                        <a:pt x="122002" y="239060"/>
                        <a:pt x="161243" y="239060"/>
                      </a:cubicBezTo>
                      <a:cubicBezTo>
                        <a:pt x="161243" y="238347"/>
                        <a:pt x="161243" y="237633"/>
                        <a:pt x="161243" y="236919"/>
                      </a:cubicBezTo>
                      <a:cubicBezTo>
                        <a:pt x="161243" y="236919"/>
                        <a:pt x="161243" y="236919"/>
                        <a:pt x="161243" y="211229"/>
                      </a:cubicBezTo>
                      <a:cubicBezTo>
                        <a:pt x="161243" y="202666"/>
                        <a:pt x="168378" y="195530"/>
                        <a:pt x="176939" y="195530"/>
                      </a:cubicBezTo>
                      <a:cubicBezTo>
                        <a:pt x="176939" y="195530"/>
                        <a:pt x="176939" y="195530"/>
                        <a:pt x="242578" y="195530"/>
                      </a:cubicBezTo>
                      <a:cubicBezTo>
                        <a:pt x="242578" y="195530"/>
                        <a:pt x="242578" y="195530"/>
                        <a:pt x="237584" y="179830"/>
                      </a:cubicBezTo>
                      <a:cubicBezTo>
                        <a:pt x="237584" y="179830"/>
                        <a:pt x="237584" y="179830"/>
                        <a:pt x="231876" y="164131"/>
                      </a:cubicBezTo>
                      <a:cubicBezTo>
                        <a:pt x="231876" y="164131"/>
                        <a:pt x="231876" y="164131"/>
                        <a:pt x="198343" y="68507"/>
                      </a:cubicBezTo>
                      <a:cubicBezTo>
                        <a:pt x="191208" y="46385"/>
                        <a:pt x="169804" y="31399"/>
                        <a:pt x="146260" y="31399"/>
                      </a:cubicBezTo>
                      <a:cubicBezTo>
                        <a:pt x="146260" y="31399"/>
                        <a:pt x="146260" y="31399"/>
                        <a:pt x="15696" y="31399"/>
                      </a:cubicBezTo>
                      <a:cubicBezTo>
                        <a:pt x="6421" y="31399"/>
                        <a:pt x="0" y="24263"/>
                        <a:pt x="0" y="15699"/>
                      </a:cubicBezTo>
                      <a:cubicBezTo>
                        <a:pt x="0" y="7136"/>
                        <a:pt x="6421" y="0"/>
                        <a:pt x="15696"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3" name="Freeform 7">
                  <a:extLst>
                    <a:ext uri="{FF2B5EF4-FFF2-40B4-BE49-F238E27FC236}">
                      <a16:creationId xmlns:a16="http://schemas.microsoft.com/office/drawing/2014/main" id="{6D4105C6-F313-4798-A2A4-BE56FE356D73}"/>
                    </a:ext>
                  </a:extLst>
                </p:cNvPr>
                <p:cNvSpPr>
                  <a:spLocks/>
                </p:cNvSpPr>
                <p:nvPr/>
              </p:nvSpPr>
              <p:spPr bwMode="auto">
                <a:xfrm>
                  <a:off x="5613400" y="3119438"/>
                  <a:ext cx="1031875" cy="765175"/>
                </a:xfrm>
                <a:custGeom>
                  <a:avLst/>
                  <a:gdLst>
                    <a:gd name="connsiteX0" fmla="*/ 322253 w 1031875"/>
                    <a:gd name="connsiteY0" fmla="*/ 620712 h 765175"/>
                    <a:gd name="connsiteX1" fmla="*/ 431481 w 1031875"/>
                    <a:gd name="connsiteY1" fmla="*/ 620712 h 765175"/>
                    <a:gd name="connsiteX2" fmla="*/ 1017597 w 1031875"/>
                    <a:gd name="connsiteY2" fmla="*/ 620712 h 765175"/>
                    <a:gd name="connsiteX3" fmla="*/ 1031875 w 1031875"/>
                    <a:gd name="connsiteY3" fmla="*/ 635657 h 765175"/>
                    <a:gd name="connsiteX4" fmla="*/ 1024022 w 1031875"/>
                    <a:gd name="connsiteY4" fmla="*/ 676220 h 765175"/>
                    <a:gd name="connsiteX5" fmla="*/ 914081 w 1031875"/>
                    <a:gd name="connsiteY5" fmla="*/ 765175 h 765175"/>
                    <a:gd name="connsiteX6" fmla="*/ 424342 w 1031875"/>
                    <a:gd name="connsiteY6" fmla="*/ 765175 h 765175"/>
                    <a:gd name="connsiteX7" fmla="*/ 406494 w 1031875"/>
                    <a:gd name="connsiteY7" fmla="*/ 763752 h 765175"/>
                    <a:gd name="connsiteX8" fmla="*/ 315114 w 1031875"/>
                    <a:gd name="connsiteY8" fmla="*/ 674797 h 765175"/>
                    <a:gd name="connsiteX9" fmla="*/ 307975 w 1031875"/>
                    <a:gd name="connsiteY9" fmla="*/ 635657 h 765175"/>
                    <a:gd name="connsiteX10" fmla="*/ 322253 w 1031875"/>
                    <a:gd name="connsiteY10" fmla="*/ 620712 h 765175"/>
                    <a:gd name="connsiteX11" fmla="*/ 669925 w 1031875"/>
                    <a:gd name="connsiteY11" fmla="*/ 184150 h 765175"/>
                    <a:gd name="connsiteX12" fmla="*/ 704193 w 1031875"/>
                    <a:gd name="connsiteY12" fmla="*/ 185586 h 765175"/>
                    <a:gd name="connsiteX13" fmla="*/ 707048 w 1031875"/>
                    <a:gd name="connsiteY13" fmla="*/ 186304 h 765175"/>
                    <a:gd name="connsiteX14" fmla="*/ 995466 w 1031875"/>
                    <a:gd name="connsiteY14" fmla="*/ 294746 h 765175"/>
                    <a:gd name="connsiteX15" fmla="*/ 1024022 w 1031875"/>
                    <a:gd name="connsiteY15" fmla="*/ 344299 h 765175"/>
                    <a:gd name="connsiteX16" fmla="*/ 1031875 w 1031875"/>
                    <a:gd name="connsiteY16" fmla="*/ 380925 h 765175"/>
                    <a:gd name="connsiteX17" fmla="*/ 1017597 w 1031875"/>
                    <a:gd name="connsiteY17" fmla="*/ 395288 h 765175"/>
                    <a:gd name="connsiteX18" fmla="*/ 1016169 w 1031875"/>
                    <a:gd name="connsiteY18" fmla="*/ 395288 h 765175"/>
                    <a:gd name="connsiteX19" fmla="*/ 457181 w 1031875"/>
                    <a:gd name="connsiteY19" fmla="*/ 395288 h 765175"/>
                    <a:gd name="connsiteX20" fmla="*/ 323681 w 1031875"/>
                    <a:gd name="connsiteY20" fmla="*/ 395288 h 765175"/>
                    <a:gd name="connsiteX21" fmla="*/ 322967 w 1031875"/>
                    <a:gd name="connsiteY21" fmla="*/ 395288 h 765175"/>
                    <a:gd name="connsiteX22" fmla="*/ 307975 w 1031875"/>
                    <a:gd name="connsiteY22" fmla="*/ 380925 h 765175"/>
                    <a:gd name="connsiteX23" fmla="*/ 315114 w 1031875"/>
                    <a:gd name="connsiteY23" fmla="*/ 345735 h 765175"/>
                    <a:gd name="connsiteX24" fmla="*/ 342957 w 1031875"/>
                    <a:gd name="connsiteY24" fmla="*/ 296182 h 765175"/>
                    <a:gd name="connsiteX25" fmla="*/ 477885 w 1031875"/>
                    <a:gd name="connsiteY25" fmla="*/ 216467 h 765175"/>
                    <a:gd name="connsiteX26" fmla="*/ 635658 w 1031875"/>
                    <a:gd name="connsiteY26" fmla="*/ 185586 h 765175"/>
                    <a:gd name="connsiteX27" fmla="*/ 669925 w 1031875"/>
                    <a:gd name="connsiteY27" fmla="*/ 184150 h 765175"/>
                    <a:gd name="connsiteX28" fmla="*/ 0 w 1031875"/>
                    <a:gd name="connsiteY28" fmla="*/ 0 h 765175"/>
                    <a:gd name="connsiteX29" fmla="*/ 503238 w 1031875"/>
                    <a:gd name="connsiteY29" fmla="*/ 0 h 765175"/>
                    <a:gd name="connsiteX30" fmla="*/ 482538 w 1031875"/>
                    <a:gd name="connsiteY30" fmla="*/ 182014 h 765175"/>
                    <a:gd name="connsiteX31" fmla="*/ 321216 w 1031875"/>
                    <a:gd name="connsiteY31" fmla="*/ 274092 h 765175"/>
                    <a:gd name="connsiteX32" fmla="*/ 285525 w 1031875"/>
                    <a:gd name="connsiteY32" fmla="*/ 339047 h 765175"/>
                    <a:gd name="connsiteX33" fmla="*/ 285525 w 1031875"/>
                    <a:gd name="connsiteY33" fmla="*/ 339760 h 765175"/>
                    <a:gd name="connsiteX34" fmla="*/ 278387 w 1031875"/>
                    <a:gd name="connsiteY34" fmla="*/ 374022 h 765175"/>
                    <a:gd name="connsiteX35" fmla="*/ 277673 w 1031875"/>
                    <a:gd name="connsiteY35" fmla="*/ 380446 h 765175"/>
                    <a:gd name="connsiteX36" fmla="*/ 282670 w 1031875"/>
                    <a:gd name="connsiteY36" fmla="*/ 400432 h 765175"/>
                    <a:gd name="connsiteX37" fmla="*/ 204864 w 1031875"/>
                    <a:gd name="connsiteY37" fmla="*/ 507499 h 765175"/>
                    <a:gd name="connsiteX38" fmla="*/ 282670 w 1031875"/>
                    <a:gd name="connsiteY38" fmla="*/ 614567 h 765175"/>
                    <a:gd name="connsiteX39" fmla="*/ 277673 w 1031875"/>
                    <a:gd name="connsiteY39" fmla="*/ 635267 h 765175"/>
                    <a:gd name="connsiteX40" fmla="*/ 277673 w 1031875"/>
                    <a:gd name="connsiteY40" fmla="*/ 638122 h 765175"/>
                    <a:gd name="connsiteX41" fmla="*/ 278387 w 1031875"/>
                    <a:gd name="connsiteY41" fmla="*/ 640977 h 765175"/>
                    <a:gd name="connsiteX42" fmla="*/ 285525 w 1031875"/>
                    <a:gd name="connsiteY42" fmla="*/ 680235 h 765175"/>
                    <a:gd name="connsiteX43" fmla="*/ 285525 w 1031875"/>
                    <a:gd name="connsiteY43" fmla="*/ 680949 h 765175"/>
                    <a:gd name="connsiteX44" fmla="*/ 336206 w 1031875"/>
                    <a:gd name="connsiteY44" fmla="*/ 765175 h 765175"/>
                    <a:gd name="connsiteX45" fmla="*/ 104930 w 1031875"/>
                    <a:gd name="connsiteY45" fmla="*/ 765175 h 765175"/>
                    <a:gd name="connsiteX46" fmla="*/ 89226 w 1031875"/>
                    <a:gd name="connsiteY46" fmla="*/ 750900 h 765175"/>
                    <a:gd name="connsiteX47" fmla="*/ 0 w 1031875"/>
                    <a:gd name="connsiteY47" fmla="*/ 0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31875" h="765175">
                      <a:moveTo>
                        <a:pt x="322253" y="620712"/>
                      </a:moveTo>
                      <a:cubicBezTo>
                        <a:pt x="322253" y="620712"/>
                        <a:pt x="322253" y="620712"/>
                        <a:pt x="431481" y="620712"/>
                      </a:cubicBezTo>
                      <a:cubicBezTo>
                        <a:pt x="431481" y="620712"/>
                        <a:pt x="431481" y="620712"/>
                        <a:pt x="1017597" y="620712"/>
                      </a:cubicBezTo>
                      <a:cubicBezTo>
                        <a:pt x="1025450" y="621424"/>
                        <a:pt x="1031875" y="627829"/>
                        <a:pt x="1031875" y="635657"/>
                      </a:cubicBezTo>
                      <a:cubicBezTo>
                        <a:pt x="1031875" y="635657"/>
                        <a:pt x="1031875" y="635657"/>
                        <a:pt x="1024022" y="676220"/>
                      </a:cubicBezTo>
                      <a:cubicBezTo>
                        <a:pt x="1013314" y="728170"/>
                        <a:pt x="967624" y="765175"/>
                        <a:pt x="914081" y="765175"/>
                      </a:cubicBezTo>
                      <a:cubicBezTo>
                        <a:pt x="914081" y="765175"/>
                        <a:pt x="814848" y="765175"/>
                        <a:pt x="424342" y="765175"/>
                      </a:cubicBezTo>
                      <a:cubicBezTo>
                        <a:pt x="418631" y="765175"/>
                        <a:pt x="412205" y="764463"/>
                        <a:pt x="406494" y="763752"/>
                      </a:cubicBezTo>
                      <a:cubicBezTo>
                        <a:pt x="360804" y="756635"/>
                        <a:pt x="324395" y="721765"/>
                        <a:pt x="315114" y="674797"/>
                      </a:cubicBezTo>
                      <a:cubicBezTo>
                        <a:pt x="315114" y="674797"/>
                        <a:pt x="315114" y="674797"/>
                        <a:pt x="307975" y="635657"/>
                      </a:cubicBezTo>
                      <a:cubicBezTo>
                        <a:pt x="307975" y="627829"/>
                        <a:pt x="313686" y="621424"/>
                        <a:pt x="322253" y="620712"/>
                      </a:cubicBezTo>
                      <a:close/>
                      <a:moveTo>
                        <a:pt x="669925" y="184150"/>
                      </a:moveTo>
                      <a:cubicBezTo>
                        <a:pt x="681348" y="184150"/>
                        <a:pt x="692770" y="184868"/>
                        <a:pt x="704193" y="185586"/>
                      </a:cubicBezTo>
                      <a:cubicBezTo>
                        <a:pt x="704193" y="185586"/>
                        <a:pt x="704193" y="185586"/>
                        <a:pt x="707048" y="186304"/>
                      </a:cubicBezTo>
                      <a:cubicBezTo>
                        <a:pt x="901944" y="199231"/>
                        <a:pt x="986185" y="285410"/>
                        <a:pt x="995466" y="294746"/>
                      </a:cubicBezTo>
                      <a:cubicBezTo>
                        <a:pt x="1009744" y="308391"/>
                        <a:pt x="1019739" y="325627"/>
                        <a:pt x="1024022" y="344299"/>
                      </a:cubicBezTo>
                      <a:cubicBezTo>
                        <a:pt x="1024022" y="344299"/>
                        <a:pt x="1024022" y="344299"/>
                        <a:pt x="1031875" y="380925"/>
                      </a:cubicBezTo>
                      <a:cubicBezTo>
                        <a:pt x="1031875" y="388824"/>
                        <a:pt x="1025450" y="394570"/>
                        <a:pt x="1017597" y="395288"/>
                      </a:cubicBezTo>
                      <a:cubicBezTo>
                        <a:pt x="1017597" y="395288"/>
                        <a:pt x="1016883" y="395288"/>
                        <a:pt x="1016169" y="395288"/>
                      </a:cubicBezTo>
                      <a:cubicBezTo>
                        <a:pt x="1016169" y="395288"/>
                        <a:pt x="1003319" y="395288"/>
                        <a:pt x="457181" y="395288"/>
                      </a:cubicBezTo>
                      <a:cubicBezTo>
                        <a:pt x="415775" y="395288"/>
                        <a:pt x="371513" y="395288"/>
                        <a:pt x="323681" y="395288"/>
                      </a:cubicBezTo>
                      <a:cubicBezTo>
                        <a:pt x="323681" y="395288"/>
                        <a:pt x="322967" y="395288"/>
                        <a:pt x="322967" y="395288"/>
                      </a:cubicBezTo>
                      <a:cubicBezTo>
                        <a:pt x="314400" y="395288"/>
                        <a:pt x="307975" y="388824"/>
                        <a:pt x="307975" y="380925"/>
                      </a:cubicBezTo>
                      <a:cubicBezTo>
                        <a:pt x="307975" y="380925"/>
                        <a:pt x="307975" y="380925"/>
                        <a:pt x="315114" y="345735"/>
                      </a:cubicBezTo>
                      <a:cubicBezTo>
                        <a:pt x="319398" y="327063"/>
                        <a:pt x="329392" y="309827"/>
                        <a:pt x="342957" y="296182"/>
                      </a:cubicBezTo>
                      <a:cubicBezTo>
                        <a:pt x="342957" y="296182"/>
                        <a:pt x="382935" y="249502"/>
                        <a:pt x="477885" y="216467"/>
                      </a:cubicBezTo>
                      <a:cubicBezTo>
                        <a:pt x="519291" y="201386"/>
                        <a:pt x="571406" y="189895"/>
                        <a:pt x="635658" y="185586"/>
                      </a:cubicBezTo>
                      <a:cubicBezTo>
                        <a:pt x="647080" y="184868"/>
                        <a:pt x="658503" y="184150"/>
                        <a:pt x="669925" y="184150"/>
                      </a:cubicBezTo>
                      <a:close/>
                      <a:moveTo>
                        <a:pt x="0" y="0"/>
                      </a:moveTo>
                      <a:cubicBezTo>
                        <a:pt x="0" y="0"/>
                        <a:pt x="0" y="0"/>
                        <a:pt x="503238" y="0"/>
                      </a:cubicBezTo>
                      <a:cubicBezTo>
                        <a:pt x="503238" y="0"/>
                        <a:pt x="503238" y="0"/>
                        <a:pt x="482538" y="182014"/>
                      </a:cubicBezTo>
                      <a:cubicBezTo>
                        <a:pt x="379035" y="214848"/>
                        <a:pt x="329782" y="265527"/>
                        <a:pt x="321216" y="274092"/>
                      </a:cubicBezTo>
                      <a:cubicBezTo>
                        <a:pt x="303370" y="292651"/>
                        <a:pt x="290522" y="314778"/>
                        <a:pt x="285525" y="339047"/>
                      </a:cubicBezTo>
                      <a:cubicBezTo>
                        <a:pt x="285525" y="339047"/>
                        <a:pt x="285525" y="339047"/>
                        <a:pt x="285525" y="339760"/>
                      </a:cubicBezTo>
                      <a:cubicBezTo>
                        <a:pt x="285525" y="339760"/>
                        <a:pt x="285525" y="339760"/>
                        <a:pt x="278387" y="374022"/>
                      </a:cubicBezTo>
                      <a:cubicBezTo>
                        <a:pt x="277673" y="376163"/>
                        <a:pt x="277673" y="378305"/>
                        <a:pt x="277673" y="380446"/>
                      </a:cubicBezTo>
                      <a:cubicBezTo>
                        <a:pt x="277673" y="387584"/>
                        <a:pt x="279101" y="394722"/>
                        <a:pt x="282670" y="400432"/>
                      </a:cubicBezTo>
                      <a:cubicBezTo>
                        <a:pt x="237699" y="415421"/>
                        <a:pt x="204864" y="457535"/>
                        <a:pt x="204864" y="507499"/>
                      </a:cubicBezTo>
                      <a:cubicBezTo>
                        <a:pt x="204864" y="557464"/>
                        <a:pt x="237699" y="599577"/>
                        <a:pt x="282670" y="614567"/>
                      </a:cubicBezTo>
                      <a:cubicBezTo>
                        <a:pt x="279814" y="620991"/>
                        <a:pt x="277673" y="628129"/>
                        <a:pt x="277673" y="635267"/>
                      </a:cubicBezTo>
                      <a:cubicBezTo>
                        <a:pt x="277673" y="635267"/>
                        <a:pt x="277673" y="635267"/>
                        <a:pt x="277673" y="638122"/>
                      </a:cubicBezTo>
                      <a:cubicBezTo>
                        <a:pt x="277673" y="638122"/>
                        <a:pt x="277673" y="638122"/>
                        <a:pt x="278387" y="640977"/>
                      </a:cubicBezTo>
                      <a:cubicBezTo>
                        <a:pt x="278387" y="640977"/>
                        <a:pt x="278387" y="640977"/>
                        <a:pt x="285525" y="680235"/>
                      </a:cubicBezTo>
                      <a:cubicBezTo>
                        <a:pt x="285525" y="680235"/>
                        <a:pt x="285525" y="680235"/>
                        <a:pt x="285525" y="680949"/>
                      </a:cubicBezTo>
                      <a:cubicBezTo>
                        <a:pt x="291949" y="715210"/>
                        <a:pt x="310509" y="744475"/>
                        <a:pt x="336206" y="765175"/>
                      </a:cubicBezTo>
                      <a:cubicBezTo>
                        <a:pt x="336206" y="765175"/>
                        <a:pt x="336206" y="765175"/>
                        <a:pt x="104930" y="765175"/>
                      </a:cubicBezTo>
                      <a:cubicBezTo>
                        <a:pt x="97078" y="765175"/>
                        <a:pt x="89940" y="759465"/>
                        <a:pt x="89226" y="750900"/>
                      </a:cubicBezTo>
                      <a:cubicBezTo>
                        <a:pt x="89226" y="750900"/>
                        <a:pt x="89226" y="750900"/>
                        <a:pt x="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29" name="Rectangle 28">
              <a:extLst>
                <a:ext uri="{FF2B5EF4-FFF2-40B4-BE49-F238E27FC236}">
                  <a16:creationId xmlns:a16="http://schemas.microsoft.com/office/drawing/2014/main" id="{06CB13EE-A33A-4E38-9761-2AB0EC7176DD}"/>
                </a:ext>
              </a:extLst>
            </p:cNvPr>
            <p:cNvSpPr/>
            <p:nvPr/>
          </p:nvSpPr>
          <p:spPr>
            <a:xfrm>
              <a:off x="5892800" y="2115994"/>
              <a:ext cx="6096000" cy="1077218"/>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Food services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National Restaurant Association restaurant recommendations and Cushman and Wakefield food hall guidance</a:t>
              </a:r>
            </a:p>
          </p:txBody>
        </p:sp>
      </p:grpSp>
      <p:grpSp>
        <p:nvGrpSpPr>
          <p:cNvPr id="35" name="Group 34">
            <a:extLst>
              <a:ext uri="{FF2B5EF4-FFF2-40B4-BE49-F238E27FC236}">
                <a16:creationId xmlns:a16="http://schemas.microsoft.com/office/drawing/2014/main" id="{35F7BA57-76EB-4708-BB25-9066B1094C12}"/>
              </a:ext>
            </a:extLst>
          </p:cNvPr>
          <p:cNvGrpSpPr/>
          <p:nvPr/>
        </p:nvGrpSpPr>
        <p:grpSpPr>
          <a:xfrm>
            <a:off x="4657160" y="4592471"/>
            <a:ext cx="6904815" cy="1047365"/>
            <a:chOff x="4657160" y="3359320"/>
            <a:chExt cx="7331640" cy="1047365"/>
          </a:xfrm>
        </p:grpSpPr>
        <p:grpSp>
          <p:nvGrpSpPr>
            <p:cNvPr id="14" name="Group 13">
              <a:extLst>
                <a:ext uri="{FF2B5EF4-FFF2-40B4-BE49-F238E27FC236}">
                  <a16:creationId xmlns:a16="http://schemas.microsoft.com/office/drawing/2014/main" id="{F0C2D04F-6984-4D56-BF02-79E4092597C7}"/>
                </a:ext>
              </a:extLst>
            </p:cNvPr>
            <p:cNvGrpSpPr>
              <a:grpSpLocks noChangeAspect="1"/>
            </p:cNvGrpSpPr>
            <p:nvPr/>
          </p:nvGrpSpPr>
          <p:grpSpPr>
            <a:xfrm>
              <a:off x="4657160" y="3359320"/>
              <a:ext cx="889159" cy="889159"/>
              <a:chOff x="5272088" y="2606675"/>
              <a:chExt cx="1644650" cy="1644650"/>
            </a:xfrm>
          </p:grpSpPr>
          <p:sp>
            <p:nvSpPr>
              <p:cNvPr id="15" name="AutoShape 3">
                <a:extLst>
                  <a:ext uri="{FF2B5EF4-FFF2-40B4-BE49-F238E27FC236}">
                    <a16:creationId xmlns:a16="http://schemas.microsoft.com/office/drawing/2014/main" id="{0D697CC7-8F7C-4C32-BAA5-BD6C14C5F6C1}"/>
                  </a:ext>
                </a:extLst>
              </p:cNvPr>
              <p:cNvSpPr>
                <a:spLocks noChangeAspect="1" noChangeArrowheads="1" noTextEdit="1"/>
              </p:cNvSpPr>
              <p:nvPr/>
            </p:nvSpPr>
            <p:spPr bwMode="auto">
              <a:xfrm>
                <a:off x="5272088"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6" name="Group 15">
                <a:extLst>
                  <a:ext uri="{FF2B5EF4-FFF2-40B4-BE49-F238E27FC236}">
                    <a16:creationId xmlns:a16="http://schemas.microsoft.com/office/drawing/2014/main" id="{9E229C3E-57AA-40BF-81B2-C197A3D14E6E}"/>
                  </a:ext>
                </a:extLst>
              </p:cNvPr>
              <p:cNvGrpSpPr/>
              <p:nvPr/>
            </p:nvGrpSpPr>
            <p:grpSpPr>
              <a:xfrm>
                <a:off x="5526088" y="2831048"/>
                <a:ext cx="1135063" cy="1250415"/>
                <a:chOff x="5526088" y="2831048"/>
                <a:chExt cx="1135063" cy="1250415"/>
              </a:xfrm>
            </p:grpSpPr>
            <p:sp>
              <p:nvSpPr>
                <p:cNvPr id="17" name="Freeform 10">
                  <a:extLst>
                    <a:ext uri="{FF2B5EF4-FFF2-40B4-BE49-F238E27FC236}">
                      <a16:creationId xmlns:a16="http://schemas.microsoft.com/office/drawing/2014/main" id="{E772D865-CDC4-4469-8613-005D7D7E1A4E}"/>
                    </a:ext>
                  </a:extLst>
                </p:cNvPr>
                <p:cNvSpPr>
                  <a:spLocks/>
                </p:cNvSpPr>
                <p:nvPr/>
              </p:nvSpPr>
              <p:spPr bwMode="auto">
                <a:xfrm>
                  <a:off x="5526088" y="2909888"/>
                  <a:ext cx="1135063" cy="1171575"/>
                </a:xfrm>
                <a:custGeom>
                  <a:avLst/>
                  <a:gdLst>
                    <a:gd name="connsiteX0" fmla="*/ 94826 w 1135063"/>
                    <a:gd name="connsiteY0" fmla="*/ 1008062 h 1171575"/>
                    <a:gd name="connsiteX1" fmla="*/ 132614 w 1135063"/>
                    <a:gd name="connsiteY1" fmla="*/ 1008062 h 1171575"/>
                    <a:gd name="connsiteX2" fmla="*/ 163985 w 1135063"/>
                    <a:gd name="connsiteY2" fmla="*/ 1008062 h 1171575"/>
                    <a:gd name="connsiteX3" fmla="*/ 971078 w 1135063"/>
                    <a:gd name="connsiteY3" fmla="*/ 1008062 h 1171575"/>
                    <a:gd name="connsiteX4" fmla="*/ 1002449 w 1135063"/>
                    <a:gd name="connsiteY4" fmla="*/ 1008062 h 1171575"/>
                    <a:gd name="connsiteX5" fmla="*/ 1040237 w 1135063"/>
                    <a:gd name="connsiteY5" fmla="*/ 1008062 h 1171575"/>
                    <a:gd name="connsiteX6" fmla="*/ 1055922 w 1135063"/>
                    <a:gd name="connsiteY6" fmla="*/ 1023840 h 1171575"/>
                    <a:gd name="connsiteX7" fmla="*/ 1055922 w 1135063"/>
                    <a:gd name="connsiteY7" fmla="*/ 1055395 h 1171575"/>
                    <a:gd name="connsiteX8" fmla="*/ 1119378 w 1135063"/>
                    <a:gd name="connsiteY8" fmla="*/ 1055395 h 1171575"/>
                    <a:gd name="connsiteX9" fmla="*/ 1135063 w 1135063"/>
                    <a:gd name="connsiteY9" fmla="*/ 1071172 h 1171575"/>
                    <a:gd name="connsiteX10" fmla="*/ 1135063 w 1135063"/>
                    <a:gd name="connsiteY10" fmla="*/ 1155798 h 1171575"/>
                    <a:gd name="connsiteX11" fmla="*/ 1119378 w 1135063"/>
                    <a:gd name="connsiteY11" fmla="*/ 1171575 h 1171575"/>
                    <a:gd name="connsiteX12" fmla="*/ 15685 w 1135063"/>
                    <a:gd name="connsiteY12" fmla="*/ 1171575 h 1171575"/>
                    <a:gd name="connsiteX13" fmla="*/ 0 w 1135063"/>
                    <a:gd name="connsiteY13" fmla="*/ 1155798 h 1171575"/>
                    <a:gd name="connsiteX14" fmla="*/ 0 w 1135063"/>
                    <a:gd name="connsiteY14" fmla="*/ 1071172 h 1171575"/>
                    <a:gd name="connsiteX15" fmla="*/ 15685 w 1135063"/>
                    <a:gd name="connsiteY15" fmla="*/ 1055395 h 1171575"/>
                    <a:gd name="connsiteX16" fmla="*/ 79140 w 1135063"/>
                    <a:gd name="connsiteY16" fmla="*/ 1055395 h 1171575"/>
                    <a:gd name="connsiteX17" fmla="*/ 79140 w 1135063"/>
                    <a:gd name="connsiteY17" fmla="*/ 1023840 h 1171575"/>
                    <a:gd name="connsiteX18" fmla="*/ 94826 w 1135063"/>
                    <a:gd name="connsiteY18" fmla="*/ 1008062 h 1171575"/>
                    <a:gd name="connsiteX19" fmla="*/ 971550 w 1135063"/>
                    <a:gd name="connsiteY19" fmla="*/ 434975 h 1171575"/>
                    <a:gd name="connsiteX20" fmla="*/ 1003300 w 1135063"/>
                    <a:gd name="connsiteY20" fmla="*/ 461963 h 1171575"/>
                    <a:gd name="connsiteX21" fmla="*/ 1003300 w 1135063"/>
                    <a:gd name="connsiteY21" fmla="*/ 977900 h 1171575"/>
                    <a:gd name="connsiteX22" fmla="*/ 971550 w 1135063"/>
                    <a:gd name="connsiteY22" fmla="*/ 977900 h 1171575"/>
                    <a:gd name="connsiteX23" fmla="*/ 163513 w 1135063"/>
                    <a:gd name="connsiteY23" fmla="*/ 434975 h 1171575"/>
                    <a:gd name="connsiteX24" fmla="*/ 163513 w 1135063"/>
                    <a:gd name="connsiteY24" fmla="*/ 977900 h 1171575"/>
                    <a:gd name="connsiteX25" fmla="*/ 131763 w 1135063"/>
                    <a:gd name="connsiteY25" fmla="*/ 977900 h 1171575"/>
                    <a:gd name="connsiteX26" fmla="*/ 131763 w 1135063"/>
                    <a:gd name="connsiteY26" fmla="*/ 461963 h 1171575"/>
                    <a:gd name="connsiteX27" fmla="*/ 240529 w 1135063"/>
                    <a:gd name="connsiteY27" fmla="*/ 0 h 1171575"/>
                    <a:gd name="connsiteX28" fmla="*/ 329385 w 1135063"/>
                    <a:gd name="connsiteY28" fmla="*/ 0 h 1171575"/>
                    <a:gd name="connsiteX29" fmla="*/ 336551 w 1135063"/>
                    <a:gd name="connsiteY29" fmla="*/ 7117 h 1171575"/>
                    <a:gd name="connsiteX30" fmla="*/ 336551 w 1135063"/>
                    <a:gd name="connsiteY30" fmla="*/ 76857 h 1171575"/>
                    <a:gd name="connsiteX31" fmla="*/ 233363 w 1135063"/>
                    <a:gd name="connsiteY31" fmla="*/ 165100 h 1171575"/>
                    <a:gd name="connsiteX32" fmla="*/ 233363 w 1135063"/>
                    <a:gd name="connsiteY32" fmla="*/ 7117 h 1171575"/>
                    <a:gd name="connsiteX33" fmla="*/ 240529 w 1135063"/>
                    <a:gd name="connsiteY33" fmla="*/ 0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35063" h="1171575">
                      <a:moveTo>
                        <a:pt x="94826" y="1008062"/>
                      </a:moveTo>
                      <a:cubicBezTo>
                        <a:pt x="94826" y="1008062"/>
                        <a:pt x="94826" y="1008062"/>
                        <a:pt x="132614" y="1008062"/>
                      </a:cubicBezTo>
                      <a:cubicBezTo>
                        <a:pt x="132614" y="1008062"/>
                        <a:pt x="132614" y="1008062"/>
                        <a:pt x="163985" y="1008062"/>
                      </a:cubicBezTo>
                      <a:cubicBezTo>
                        <a:pt x="163985" y="1008062"/>
                        <a:pt x="163985" y="1008062"/>
                        <a:pt x="971078" y="1008062"/>
                      </a:cubicBezTo>
                      <a:cubicBezTo>
                        <a:pt x="971078" y="1008062"/>
                        <a:pt x="971078" y="1008062"/>
                        <a:pt x="1002449" y="1008062"/>
                      </a:cubicBezTo>
                      <a:cubicBezTo>
                        <a:pt x="1002449" y="1008062"/>
                        <a:pt x="1002449" y="1008062"/>
                        <a:pt x="1040237" y="1008062"/>
                      </a:cubicBezTo>
                      <a:cubicBezTo>
                        <a:pt x="1049506" y="1008062"/>
                        <a:pt x="1055922" y="1015234"/>
                        <a:pt x="1055922" y="1023840"/>
                      </a:cubicBezTo>
                      <a:cubicBezTo>
                        <a:pt x="1055922" y="1023840"/>
                        <a:pt x="1055922" y="1023840"/>
                        <a:pt x="1055922" y="1055395"/>
                      </a:cubicBezTo>
                      <a:cubicBezTo>
                        <a:pt x="1055922" y="1055395"/>
                        <a:pt x="1055922" y="1055395"/>
                        <a:pt x="1119378" y="1055395"/>
                      </a:cubicBezTo>
                      <a:cubicBezTo>
                        <a:pt x="1127933" y="1055395"/>
                        <a:pt x="1135063" y="1062566"/>
                        <a:pt x="1135063" y="1071172"/>
                      </a:cubicBezTo>
                      <a:cubicBezTo>
                        <a:pt x="1135063" y="1071172"/>
                        <a:pt x="1135063" y="1071172"/>
                        <a:pt x="1135063" y="1155798"/>
                      </a:cubicBezTo>
                      <a:cubicBezTo>
                        <a:pt x="1135063" y="1164404"/>
                        <a:pt x="1127933" y="1171575"/>
                        <a:pt x="1119378" y="1171575"/>
                      </a:cubicBezTo>
                      <a:cubicBezTo>
                        <a:pt x="1119378" y="1171575"/>
                        <a:pt x="1119378" y="1171575"/>
                        <a:pt x="15685" y="1171575"/>
                      </a:cubicBezTo>
                      <a:cubicBezTo>
                        <a:pt x="7130" y="1171575"/>
                        <a:pt x="0" y="1164404"/>
                        <a:pt x="0" y="1155798"/>
                      </a:cubicBezTo>
                      <a:cubicBezTo>
                        <a:pt x="0" y="1155798"/>
                        <a:pt x="0" y="1155798"/>
                        <a:pt x="0" y="1071172"/>
                      </a:cubicBezTo>
                      <a:cubicBezTo>
                        <a:pt x="0" y="1062566"/>
                        <a:pt x="7130" y="1055395"/>
                        <a:pt x="15685" y="1055395"/>
                      </a:cubicBezTo>
                      <a:cubicBezTo>
                        <a:pt x="15685" y="1055395"/>
                        <a:pt x="15685" y="1055395"/>
                        <a:pt x="79140" y="1055395"/>
                      </a:cubicBezTo>
                      <a:cubicBezTo>
                        <a:pt x="79140" y="1055395"/>
                        <a:pt x="79140" y="1055395"/>
                        <a:pt x="79140" y="1023840"/>
                      </a:cubicBezTo>
                      <a:cubicBezTo>
                        <a:pt x="79140" y="1015234"/>
                        <a:pt x="85557" y="1008062"/>
                        <a:pt x="94826" y="1008062"/>
                      </a:cubicBezTo>
                      <a:close/>
                      <a:moveTo>
                        <a:pt x="971550" y="434975"/>
                      </a:moveTo>
                      <a:lnTo>
                        <a:pt x="1003300" y="461963"/>
                      </a:lnTo>
                      <a:lnTo>
                        <a:pt x="1003300" y="977900"/>
                      </a:lnTo>
                      <a:lnTo>
                        <a:pt x="971550" y="977900"/>
                      </a:lnTo>
                      <a:close/>
                      <a:moveTo>
                        <a:pt x="163513" y="434975"/>
                      </a:moveTo>
                      <a:lnTo>
                        <a:pt x="163513" y="977900"/>
                      </a:lnTo>
                      <a:lnTo>
                        <a:pt x="131763" y="977900"/>
                      </a:lnTo>
                      <a:lnTo>
                        <a:pt x="131763" y="461963"/>
                      </a:lnTo>
                      <a:close/>
                      <a:moveTo>
                        <a:pt x="240529" y="0"/>
                      </a:moveTo>
                      <a:cubicBezTo>
                        <a:pt x="240529" y="0"/>
                        <a:pt x="240529" y="0"/>
                        <a:pt x="329385" y="0"/>
                      </a:cubicBezTo>
                      <a:cubicBezTo>
                        <a:pt x="333685" y="0"/>
                        <a:pt x="336551" y="2847"/>
                        <a:pt x="336551" y="7117"/>
                      </a:cubicBezTo>
                      <a:lnTo>
                        <a:pt x="336551" y="76857"/>
                      </a:lnTo>
                      <a:cubicBezTo>
                        <a:pt x="336551" y="76857"/>
                        <a:pt x="336551" y="76857"/>
                        <a:pt x="233363" y="165100"/>
                      </a:cubicBezTo>
                      <a:cubicBezTo>
                        <a:pt x="233363" y="165100"/>
                        <a:pt x="233363" y="165100"/>
                        <a:pt x="233363" y="7117"/>
                      </a:cubicBezTo>
                      <a:cubicBezTo>
                        <a:pt x="233363" y="2847"/>
                        <a:pt x="236230" y="0"/>
                        <a:pt x="24052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8" name="Freeform 11">
                  <a:extLst>
                    <a:ext uri="{FF2B5EF4-FFF2-40B4-BE49-F238E27FC236}">
                      <a16:creationId xmlns:a16="http://schemas.microsoft.com/office/drawing/2014/main" id="{D088CB69-0403-48D8-9EE1-72FA9FB04211}"/>
                    </a:ext>
                  </a:extLst>
                </p:cNvPr>
                <p:cNvSpPr>
                  <a:spLocks/>
                </p:cNvSpPr>
                <p:nvPr/>
              </p:nvSpPr>
              <p:spPr bwMode="auto">
                <a:xfrm>
                  <a:off x="5545138" y="2831048"/>
                  <a:ext cx="1096963" cy="1056740"/>
                </a:xfrm>
                <a:custGeom>
                  <a:avLst/>
                  <a:gdLst>
                    <a:gd name="connsiteX0" fmla="*/ 613618 w 1096963"/>
                    <a:gd name="connsiteY0" fmla="*/ 705902 h 1056740"/>
                    <a:gd name="connsiteX1" fmla="*/ 775446 w 1096963"/>
                    <a:gd name="connsiteY1" fmla="*/ 705902 h 1056740"/>
                    <a:gd name="connsiteX2" fmla="*/ 782638 w 1096963"/>
                    <a:gd name="connsiteY2" fmla="*/ 713762 h 1056740"/>
                    <a:gd name="connsiteX3" fmla="*/ 782638 w 1096963"/>
                    <a:gd name="connsiteY3" fmla="*/ 1048880 h 1056740"/>
                    <a:gd name="connsiteX4" fmla="*/ 775446 w 1096963"/>
                    <a:gd name="connsiteY4" fmla="*/ 1056740 h 1056740"/>
                    <a:gd name="connsiteX5" fmla="*/ 613618 w 1096963"/>
                    <a:gd name="connsiteY5" fmla="*/ 1056740 h 1056740"/>
                    <a:gd name="connsiteX6" fmla="*/ 606425 w 1096963"/>
                    <a:gd name="connsiteY6" fmla="*/ 1048880 h 1056740"/>
                    <a:gd name="connsiteX7" fmla="*/ 606425 w 1096963"/>
                    <a:gd name="connsiteY7" fmla="*/ 713762 h 1056740"/>
                    <a:gd name="connsiteX8" fmla="*/ 613618 w 1096963"/>
                    <a:gd name="connsiteY8" fmla="*/ 705902 h 1056740"/>
                    <a:gd name="connsiteX9" fmla="*/ 323041 w 1096963"/>
                    <a:gd name="connsiteY9" fmla="*/ 705902 h 1056740"/>
                    <a:gd name="connsiteX10" fmla="*/ 483411 w 1096963"/>
                    <a:gd name="connsiteY10" fmla="*/ 705902 h 1056740"/>
                    <a:gd name="connsiteX11" fmla="*/ 490538 w 1096963"/>
                    <a:gd name="connsiteY11" fmla="*/ 713065 h 1056740"/>
                    <a:gd name="connsiteX12" fmla="*/ 490538 w 1096963"/>
                    <a:gd name="connsiteY12" fmla="*/ 874952 h 1056740"/>
                    <a:gd name="connsiteX13" fmla="*/ 483411 w 1096963"/>
                    <a:gd name="connsiteY13" fmla="*/ 882115 h 1056740"/>
                    <a:gd name="connsiteX14" fmla="*/ 323041 w 1096963"/>
                    <a:gd name="connsiteY14" fmla="*/ 882115 h 1056740"/>
                    <a:gd name="connsiteX15" fmla="*/ 315913 w 1096963"/>
                    <a:gd name="connsiteY15" fmla="*/ 874952 h 1056740"/>
                    <a:gd name="connsiteX16" fmla="*/ 315913 w 1096963"/>
                    <a:gd name="connsiteY16" fmla="*/ 713065 h 1056740"/>
                    <a:gd name="connsiteX17" fmla="*/ 323041 w 1096963"/>
                    <a:gd name="connsiteY17" fmla="*/ 705902 h 1056740"/>
                    <a:gd name="connsiteX18" fmla="*/ 613618 w 1096963"/>
                    <a:gd name="connsiteY18" fmla="*/ 432852 h 1056740"/>
                    <a:gd name="connsiteX19" fmla="*/ 775446 w 1096963"/>
                    <a:gd name="connsiteY19" fmla="*/ 432852 h 1056740"/>
                    <a:gd name="connsiteX20" fmla="*/ 782638 w 1096963"/>
                    <a:gd name="connsiteY20" fmla="*/ 440015 h 1056740"/>
                    <a:gd name="connsiteX21" fmla="*/ 782638 w 1096963"/>
                    <a:gd name="connsiteY21" fmla="*/ 601902 h 1056740"/>
                    <a:gd name="connsiteX22" fmla="*/ 775446 w 1096963"/>
                    <a:gd name="connsiteY22" fmla="*/ 609065 h 1056740"/>
                    <a:gd name="connsiteX23" fmla="*/ 613618 w 1096963"/>
                    <a:gd name="connsiteY23" fmla="*/ 609065 h 1056740"/>
                    <a:gd name="connsiteX24" fmla="*/ 606425 w 1096963"/>
                    <a:gd name="connsiteY24" fmla="*/ 601902 h 1056740"/>
                    <a:gd name="connsiteX25" fmla="*/ 606425 w 1096963"/>
                    <a:gd name="connsiteY25" fmla="*/ 440015 h 1056740"/>
                    <a:gd name="connsiteX26" fmla="*/ 613618 w 1096963"/>
                    <a:gd name="connsiteY26" fmla="*/ 432852 h 1056740"/>
                    <a:gd name="connsiteX27" fmla="*/ 323041 w 1096963"/>
                    <a:gd name="connsiteY27" fmla="*/ 432852 h 1056740"/>
                    <a:gd name="connsiteX28" fmla="*/ 483411 w 1096963"/>
                    <a:gd name="connsiteY28" fmla="*/ 432852 h 1056740"/>
                    <a:gd name="connsiteX29" fmla="*/ 490538 w 1096963"/>
                    <a:gd name="connsiteY29" fmla="*/ 440015 h 1056740"/>
                    <a:gd name="connsiteX30" fmla="*/ 490538 w 1096963"/>
                    <a:gd name="connsiteY30" fmla="*/ 601902 h 1056740"/>
                    <a:gd name="connsiteX31" fmla="*/ 483411 w 1096963"/>
                    <a:gd name="connsiteY31" fmla="*/ 609065 h 1056740"/>
                    <a:gd name="connsiteX32" fmla="*/ 323041 w 1096963"/>
                    <a:gd name="connsiteY32" fmla="*/ 609065 h 1056740"/>
                    <a:gd name="connsiteX33" fmla="*/ 315913 w 1096963"/>
                    <a:gd name="connsiteY33" fmla="*/ 601902 h 1056740"/>
                    <a:gd name="connsiteX34" fmla="*/ 315913 w 1096963"/>
                    <a:gd name="connsiteY34" fmla="*/ 440015 h 1056740"/>
                    <a:gd name="connsiteX35" fmla="*/ 323041 w 1096963"/>
                    <a:gd name="connsiteY35" fmla="*/ 432852 h 1056740"/>
                    <a:gd name="connsiteX36" fmla="*/ 543489 w 1096963"/>
                    <a:gd name="connsiteY36" fmla="*/ 1605 h 1056740"/>
                    <a:gd name="connsiteX37" fmla="*/ 553474 w 1096963"/>
                    <a:gd name="connsiteY37" fmla="*/ 1605 h 1056740"/>
                    <a:gd name="connsiteX38" fmla="*/ 1094823 w 1096963"/>
                    <a:gd name="connsiteY38" fmla="*/ 468895 h 1056740"/>
                    <a:gd name="connsiteX39" fmla="*/ 1096963 w 1096963"/>
                    <a:gd name="connsiteY39" fmla="*/ 474602 h 1056740"/>
                    <a:gd name="connsiteX40" fmla="*/ 1096963 w 1096963"/>
                    <a:gd name="connsiteY40" fmla="*/ 582329 h 1056740"/>
                    <a:gd name="connsiteX41" fmla="*/ 1085551 w 1096963"/>
                    <a:gd name="connsiteY41" fmla="*/ 588036 h 1056740"/>
                    <a:gd name="connsiteX42" fmla="*/ 983558 w 1096963"/>
                    <a:gd name="connsiteY42" fmla="*/ 499572 h 1056740"/>
                    <a:gd name="connsiteX43" fmla="*/ 956455 w 1096963"/>
                    <a:gd name="connsiteY43" fmla="*/ 476743 h 1056740"/>
                    <a:gd name="connsiteX44" fmla="*/ 553474 w 1096963"/>
                    <a:gd name="connsiteY44" fmla="*/ 128594 h 1056740"/>
                    <a:gd name="connsiteX45" fmla="*/ 543489 w 1096963"/>
                    <a:gd name="connsiteY45" fmla="*/ 128594 h 1056740"/>
                    <a:gd name="connsiteX46" fmla="*/ 140509 w 1096963"/>
                    <a:gd name="connsiteY46" fmla="*/ 476743 h 1056740"/>
                    <a:gd name="connsiteX47" fmla="*/ 113405 w 1096963"/>
                    <a:gd name="connsiteY47" fmla="*/ 499572 h 1056740"/>
                    <a:gd name="connsiteX48" fmla="*/ 11412 w 1096963"/>
                    <a:gd name="connsiteY48" fmla="*/ 588036 h 1056740"/>
                    <a:gd name="connsiteX49" fmla="*/ 0 w 1096963"/>
                    <a:gd name="connsiteY49" fmla="*/ 582329 h 1056740"/>
                    <a:gd name="connsiteX50" fmla="*/ 0 w 1096963"/>
                    <a:gd name="connsiteY50" fmla="*/ 474602 h 1056740"/>
                    <a:gd name="connsiteX51" fmla="*/ 2140 w 1096963"/>
                    <a:gd name="connsiteY51" fmla="*/ 468895 h 1056740"/>
                    <a:gd name="connsiteX52" fmla="*/ 214685 w 1096963"/>
                    <a:gd name="connsiteY52" fmla="*/ 285546 h 1056740"/>
                    <a:gd name="connsiteX53" fmla="*/ 317392 w 1096963"/>
                    <a:gd name="connsiteY53" fmla="*/ 197082 h 1056740"/>
                    <a:gd name="connsiteX54" fmla="*/ 543489 w 1096963"/>
                    <a:gd name="connsiteY54" fmla="*/ 1605 h 105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6963" h="1056740">
                      <a:moveTo>
                        <a:pt x="613618" y="705902"/>
                      </a:moveTo>
                      <a:cubicBezTo>
                        <a:pt x="613618" y="705902"/>
                        <a:pt x="613618" y="705902"/>
                        <a:pt x="775446" y="705902"/>
                      </a:cubicBezTo>
                      <a:cubicBezTo>
                        <a:pt x="779761" y="705902"/>
                        <a:pt x="782638" y="709475"/>
                        <a:pt x="782638" y="713762"/>
                      </a:cubicBezTo>
                      <a:cubicBezTo>
                        <a:pt x="782638" y="713762"/>
                        <a:pt x="782638" y="713762"/>
                        <a:pt x="782638" y="1048880"/>
                      </a:cubicBezTo>
                      <a:cubicBezTo>
                        <a:pt x="782638" y="1053167"/>
                        <a:pt x="779761" y="1056740"/>
                        <a:pt x="775446" y="1056740"/>
                      </a:cubicBezTo>
                      <a:cubicBezTo>
                        <a:pt x="775446" y="1056740"/>
                        <a:pt x="775446" y="1056740"/>
                        <a:pt x="613618" y="1056740"/>
                      </a:cubicBezTo>
                      <a:cubicBezTo>
                        <a:pt x="610021" y="1056740"/>
                        <a:pt x="606425" y="1053167"/>
                        <a:pt x="606425" y="1048880"/>
                      </a:cubicBezTo>
                      <a:cubicBezTo>
                        <a:pt x="606425" y="1048880"/>
                        <a:pt x="606425" y="1048880"/>
                        <a:pt x="606425" y="713762"/>
                      </a:cubicBezTo>
                      <a:cubicBezTo>
                        <a:pt x="606425" y="709475"/>
                        <a:pt x="610021" y="705902"/>
                        <a:pt x="613618" y="705902"/>
                      </a:cubicBezTo>
                      <a:close/>
                      <a:moveTo>
                        <a:pt x="323041" y="705902"/>
                      </a:moveTo>
                      <a:cubicBezTo>
                        <a:pt x="323041" y="705902"/>
                        <a:pt x="323041" y="705902"/>
                        <a:pt x="483411" y="705902"/>
                      </a:cubicBezTo>
                      <a:cubicBezTo>
                        <a:pt x="486974" y="705902"/>
                        <a:pt x="490538" y="709484"/>
                        <a:pt x="490538" y="713065"/>
                      </a:cubicBezTo>
                      <a:cubicBezTo>
                        <a:pt x="490538" y="713065"/>
                        <a:pt x="490538" y="713065"/>
                        <a:pt x="490538" y="874952"/>
                      </a:cubicBezTo>
                      <a:cubicBezTo>
                        <a:pt x="490538" y="878534"/>
                        <a:pt x="486974" y="882115"/>
                        <a:pt x="483411" y="882115"/>
                      </a:cubicBezTo>
                      <a:cubicBezTo>
                        <a:pt x="483411" y="882115"/>
                        <a:pt x="483411" y="882115"/>
                        <a:pt x="323041" y="882115"/>
                      </a:cubicBezTo>
                      <a:cubicBezTo>
                        <a:pt x="318764" y="882115"/>
                        <a:pt x="315913" y="878534"/>
                        <a:pt x="315913" y="874952"/>
                      </a:cubicBezTo>
                      <a:cubicBezTo>
                        <a:pt x="315913" y="874952"/>
                        <a:pt x="315913" y="874952"/>
                        <a:pt x="315913" y="713065"/>
                      </a:cubicBezTo>
                      <a:cubicBezTo>
                        <a:pt x="315913" y="709484"/>
                        <a:pt x="318764" y="705902"/>
                        <a:pt x="323041" y="705902"/>
                      </a:cubicBezTo>
                      <a:close/>
                      <a:moveTo>
                        <a:pt x="613618" y="432852"/>
                      </a:moveTo>
                      <a:cubicBezTo>
                        <a:pt x="613618" y="432852"/>
                        <a:pt x="613618" y="432852"/>
                        <a:pt x="775446" y="432852"/>
                      </a:cubicBezTo>
                      <a:cubicBezTo>
                        <a:pt x="779761" y="432852"/>
                        <a:pt x="782638" y="436434"/>
                        <a:pt x="782638" y="440015"/>
                      </a:cubicBezTo>
                      <a:cubicBezTo>
                        <a:pt x="782638" y="440015"/>
                        <a:pt x="782638" y="440015"/>
                        <a:pt x="782638" y="601902"/>
                      </a:cubicBezTo>
                      <a:cubicBezTo>
                        <a:pt x="782638" y="605484"/>
                        <a:pt x="779761" y="609065"/>
                        <a:pt x="775446" y="609065"/>
                      </a:cubicBezTo>
                      <a:cubicBezTo>
                        <a:pt x="775446" y="609065"/>
                        <a:pt x="775446" y="609065"/>
                        <a:pt x="613618" y="609065"/>
                      </a:cubicBezTo>
                      <a:cubicBezTo>
                        <a:pt x="610021" y="609065"/>
                        <a:pt x="606425" y="605484"/>
                        <a:pt x="606425" y="601902"/>
                      </a:cubicBezTo>
                      <a:cubicBezTo>
                        <a:pt x="606425" y="601902"/>
                        <a:pt x="606425" y="601902"/>
                        <a:pt x="606425" y="440015"/>
                      </a:cubicBezTo>
                      <a:cubicBezTo>
                        <a:pt x="606425" y="436434"/>
                        <a:pt x="610021" y="432852"/>
                        <a:pt x="613618" y="432852"/>
                      </a:cubicBezTo>
                      <a:close/>
                      <a:moveTo>
                        <a:pt x="323041" y="432852"/>
                      </a:moveTo>
                      <a:cubicBezTo>
                        <a:pt x="323041" y="432852"/>
                        <a:pt x="323041" y="432852"/>
                        <a:pt x="483411" y="432852"/>
                      </a:cubicBezTo>
                      <a:cubicBezTo>
                        <a:pt x="486974" y="432852"/>
                        <a:pt x="490538" y="436434"/>
                        <a:pt x="490538" y="440015"/>
                      </a:cubicBezTo>
                      <a:cubicBezTo>
                        <a:pt x="490538" y="440015"/>
                        <a:pt x="490538" y="440015"/>
                        <a:pt x="490538" y="601902"/>
                      </a:cubicBezTo>
                      <a:cubicBezTo>
                        <a:pt x="490538" y="605484"/>
                        <a:pt x="486974" y="609065"/>
                        <a:pt x="483411" y="609065"/>
                      </a:cubicBezTo>
                      <a:cubicBezTo>
                        <a:pt x="483411" y="609065"/>
                        <a:pt x="483411" y="609065"/>
                        <a:pt x="323041" y="609065"/>
                      </a:cubicBezTo>
                      <a:cubicBezTo>
                        <a:pt x="318764" y="609065"/>
                        <a:pt x="315913" y="605484"/>
                        <a:pt x="315913" y="601902"/>
                      </a:cubicBezTo>
                      <a:cubicBezTo>
                        <a:pt x="315913" y="601902"/>
                        <a:pt x="315913" y="601902"/>
                        <a:pt x="315913" y="440015"/>
                      </a:cubicBezTo>
                      <a:cubicBezTo>
                        <a:pt x="315913" y="436434"/>
                        <a:pt x="318764" y="432852"/>
                        <a:pt x="323041" y="432852"/>
                      </a:cubicBezTo>
                      <a:close/>
                      <a:moveTo>
                        <a:pt x="543489" y="1605"/>
                      </a:moveTo>
                      <a:cubicBezTo>
                        <a:pt x="546342" y="-535"/>
                        <a:pt x="550621" y="-535"/>
                        <a:pt x="553474" y="1605"/>
                      </a:cubicBezTo>
                      <a:cubicBezTo>
                        <a:pt x="553474" y="1605"/>
                        <a:pt x="553474" y="1605"/>
                        <a:pt x="1094823" y="468895"/>
                      </a:cubicBezTo>
                      <a:cubicBezTo>
                        <a:pt x="1096250" y="470322"/>
                        <a:pt x="1096963" y="472462"/>
                        <a:pt x="1096963" y="474602"/>
                      </a:cubicBezTo>
                      <a:cubicBezTo>
                        <a:pt x="1096963" y="474602"/>
                        <a:pt x="1096963" y="474602"/>
                        <a:pt x="1096963" y="582329"/>
                      </a:cubicBezTo>
                      <a:cubicBezTo>
                        <a:pt x="1096963" y="588749"/>
                        <a:pt x="1089831" y="591603"/>
                        <a:pt x="1085551" y="588036"/>
                      </a:cubicBezTo>
                      <a:cubicBezTo>
                        <a:pt x="1085551" y="588036"/>
                        <a:pt x="1085551" y="588036"/>
                        <a:pt x="983558" y="499572"/>
                      </a:cubicBezTo>
                      <a:cubicBezTo>
                        <a:pt x="983558" y="499572"/>
                        <a:pt x="983558" y="499572"/>
                        <a:pt x="956455" y="476743"/>
                      </a:cubicBezTo>
                      <a:cubicBezTo>
                        <a:pt x="956455" y="476743"/>
                        <a:pt x="956455" y="476743"/>
                        <a:pt x="553474" y="128594"/>
                      </a:cubicBezTo>
                      <a:cubicBezTo>
                        <a:pt x="550621" y="125740"/>
                        <a:pt x="546342" y="125740"/>
                        <a:pt x="543489" y="128594"/>
                      </a:cubicBezTo>
                      <a:cubicBezTo>
                        <a:pt x="543489" y="128594"/>
                        <a:pt x="543489" y="128594"/>
                        <a:pt x="140509" y="476743"/>
                      </a:cubicBezTo>
                      <a:cubicBezTo>
                        <a:pt x="140509" y="476743"/>
                        <a:pt x="140509" y="476743"/>
                        <a:pt x="113405" y="499572"/>
                      </a:cubicBezTo>
                      <a:cubicBezTo>
                        <a:pt x="113405" y="499572"/>
                        <a:pt x="113405" y="499572"/>
                        <a:pt x="11412" y="588036"/>
                      </a:cubicBezTo>
                      <a:cubicBezTo>
                        <a:pt x="7133" y="591603"/>
                        <a:pt x="0" y="588749"/>
                        <a:pt x="0" y="582329"/>
                      </a:cubicBezTo>
                      <a:cubicBezTo>
                        <a:pt x="0" y="582329"/>
                        <a:pt x="0" y="582329"/>
                        <a:pt x="0" y="474602"/>
                      </a:cubicBezTo>
                      <a:cubicBezTo>
                        <a:pt x="0" y="472462"/>
                        <a:pt x="713" y="470322"/>
                        <a:pt x="2140" y="468895"/>
                      </a:cubicBezTo>
                      <a:cubicBezTo>
                        <a:pt x="2140" y="468895"/>
                        <a:pt x="2140" y="468895"/>
                        <a:pt x="214685" y="285546"/>
                      </a:cubicBezTo>
                      <a:cubicBezTo>
                        <a:pt x="214685" y="285546"/>
                        <a:pt x="214685" y="285546"/>
                        <a:pt x="317392" y="197082"/>
                      </a:cubicBezTo>
                      <a:cubicBezTo>
                        <a:pt x="317392" y="197082"/>
                        <a:pt x="317392" y="197082"/>
                        <a:pt x="543489" y="160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0" name="Rectangle 29">
              <a:extLst>
                <a:ext uri="{FF2B5EF4-FFF2-40B4-BE49-F238E27FC236}">
                  <a16:creationId xmlns:a16="http://schemas.microsoft.com/office/drawing/2014/main" id="{BF199F56-1852-468E-BEF2-69CAA681CF8E}"/>
                </a:ext>
              </a:extLst>
            </p:cNvPr>
            <p:cNvSpPr/>
            <p:nvPr/>
          </p:nvSpPr>
          <p:spPr>
            <a:xfrm>
              <a:off x="5892800" y="3388401"/>
              <a:ext cx="6096000" cy="1018284"/>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Residences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recommendations for Shared or Congregate Housing and Correctional/Detention Facilities</a:t>
              </a:r>
            </a:p>
          </p:txBody>
        </p:sp>
      </p:grpSp>
      <p:grpSp>
        <p:nvGrpSpPr>
          <p:cNvPr id="34" name="Group 33">
            <a:extLst>
              <a:ext uri="{FF2B5EF4-FFF2-40B4-BE49-F238E27FC236}">
                <a16:creationId xmlns:a16="http://schemas.microsoft.com/office/drawing/2014/main" id="{DC716AA4-9551-4D5F-ABAD-6B8C02D73C4D}"/>
              </a:ext>
            </a:extLst>
          </p:cNvPr>
          <p:cNvGrpSpPr/>
          <p:nvPr/>
        </p:nvGrpSpPr>
        <p:grpSpPr>
          <a:xfrm>
            <a:off x="4657160" y="3633934"/>
            <a:ext cx="6904815" cy="889159"/>
            <a:chOff x="4657160" y="4418228"/>
            <a:chExt cx="7331640" cy="889159"/>
          </a:xfrm>
        </p:grpSpPr>
        <p:grpSp>
          <p:nvGrpSpPr>
            <p:cNvPr id="19" name="Group 18">
              <a:extLst>
                <a:ext uri="{FF2B5EF4-FFF2-40B4-BE49-F238E27FC236}">
                  <a16:creationId xmlns:a16="http://schemas.microsoft.com/office/drawing/2014/main" id="{F5F7D8B2-BCCE-41DE-B1E2-B47126ADBE86}"/>
                </a:ext>
              </a:extLst>
            </p:cNvPr>
            <p:cNvGrpSpPr>
              <a:grpSpLocks noChangeAspect="1"/>
            </p:cNvGrpSpPr>
            <p:nvPr/>
          </p:nvGrpSpPr>
          <p:grpSpPr>
            <a:xfrm>
              <a:off x="4657160" y="4418228"/>
              <a:ext cx="889159" cy="889159"/>
              <a:chOff x="5273675" y="2611438"/>
              <a:chExt cx="1644650" cy="1644650"/>
            </a:xfrm>
          </p:grpSpPr>
          <p:sp>
            <p:nvSpPr>
              <p:cNvPr id="20" name="AutoShape 3">
                <a:extLst>
                  <a:ext uri="{FF2B5EF4-FFF2-40B4-BE49-F238E27FC236}">
                    <a16:creationId xmlns:a16="http://schemas.microsoft.com/office/drawing/2014/main" id="{555B1C94-E2BB-4DCF-8478-B8086F1359B0}"/>
                  </a:ext>
                </a:extLst>
              </p:cNvPr>
              <p:cNvSpPr>
                <a:spLocks noChangeAspect="1" noChangeArrowheads="1" noTextEdit="1"/>
              </p:cNvSpPr>
              <p:nvPr/>
            </p:nvSpPr>
            <p:spPr bwMode="auto">
              <a:xfrm>
                <a:off x="5273675" y="2611438"/>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21" name="Group 20">
                <a:extLst>
                  <a:ext uri="{FF2B5EF4-FFF2-40B4-BE49-F238E27FC236}">
                    <a16:creationId xmlns:a16="http://schemas.microsoft.com/office/drawing/2014/main" id="{B39193ED-E3EF-44DA-8B9A-8501229D6993}"/>
                  </a:ext>
                </a:extLst>
              </p:cNvPr>
              <p:cNvGrpSpPr/>
              <p:nvPr/>
            </p:nvGrpSpPr>
            <p:grpSpPr>
              <a:xfrm>
                <a:off x="5443538" y="3159125"/>
                <a:ext cx="1304925" cy="547688"/>
                <a:chOff x="5443538" y="3159125"/>
                <a:chExt cx="1304925" cy="547688"/>
              </a:xfrm>
            </p:grpSpPr>
            <p:sp>
              <p:nvSpPr>
                <p:cNvPr id="22" name="Freeform 30">
                  <a:extLst>
                    <a:ext uri="{FF2B5EF4-FFF2-40B4-BE49-F238E27FC236}">
                      <a16:creationId xmlns:a16="http://schemas.microsoft.com/office/drawing/2014/main" id="{53FE9733-8DBC-4587-BDC0-32C8CA6659C6}"/>
                    </a:ext>
                  </a:extLst>
                </p:cNvPr>
                <p:cNvSpPr>
                  <a:spLocks/>
                </p:cNvSpPr>
                <p:nvPr/>
              </p:nvSpPr>
              <p:spPr bwMode="auto">
                <a:xfrm>
                  <a:off x="5443538" y="3159125"/>
                  <a:ext cx="1304925" cy="547688"/>
                </a:xfrm>
                <a:custGeom>
                  <a:avLst/>
                  <a:gdLst>
                    <a:gd name="connsiteX0" fmla="*/ 371284 w 1304925"/>
                    <a:gd name="connsiteY0" fmla="*/ 417512 h 547688"/>
                    <a:gd name="connsiteX1" fmla="*/ 906655 w 1304925"/>
                    <a:gd name="connsiteY1" fmla="*/ 417512 h 547688"/>
                    <a:gd name="connsiteX2" fmla="*/ 921625 w 1304925"/>
                    <a:gd name="connsiteY2" fmla="*/ 434650 h 547688"/>
                    <a:gd name="connsiteX3" fmla="*/ 905942 w 1304925"/>
                    <a:gd name="connsiteY3" fmla="*/ 447675 h 547688"/>
                    <a:gd name="connsiteX4" fmla="*/ 371284 w 1304925"/>
                    <a:gd name="connsiteY4" fmla="*/ 447675 h 547688"/>
                    <a:gd name="connsiteX5" fmla="*/ 356313 w 1304925"/>
                    <a:gd name="connsiteY5" fmla="*/ 434650 h 547688"/>
                    <a:gd name="connsiteX6" fmla="*/ 356313 w 1304925"/>
                    <a:gd name="connsiteY6" fmla="*/ 433965 h 547688"/>
                    <a:gd name="connsiteX7" fmla="*/ 371284 w 1304925"/>
                    <a:gd name="connsiteY7" fmla="*/ 417512 h 547688"/>
                    <a:gd name="connsiteX8" fmla="*/ 1047390 w 1304925"/>
                    <a:gd name="connsiteY8" fmla="*/ 381000 h 547688"/>
                    <a:gd name="connsiteX9" fmla="*/ 988283 w 1304925"/>
                    <a:gd name="connsiteY9" fmla="*/ 416320 h 547688"/>
                    <a:gd name="connsiteX10" fmla="*/ 981075 w 1304925"/>
                    <a:gd name="connsiteY10" fmla="*/ 447315 h 547688"/>
                    <a:gd name="connsiteX11" fmla="*/ 981075 w 1304925"/>
                    <a:gd name="connsiteY11" fmla="*/ 448036 h 547688"/>
                    <a:gd name="connsiteX12" fmla="*/ 1047390 w 1304925"/>
                    <a:gd name="connsiteY12" fmla="*/ 514350 h 547688"/>
                    <a:gd name="connsiteX13" fmla="*/ 1114425 w 1304925"/>
                    <a:gd name="connsiteY13" fmla="*/ 448036 h 547688"/>
                    <a:gd name="connsiteX14" fmla="*/ 1114425 w 1304925"/>
                    <a:gd name="connsiteY14" fmla="*/ 447315 h 547688"/>
                    <a:gd name="connsiteX15" fmla="*/ 1106496 w 1304925"/>
                    <a:gd name="connsiteY15" fmla="*/ 416320 h 547688"/>
                    <a:gd name="connsiteX16" fmla="*/ 1047390 w 1304925"/>
                    <a:gd name="connsiteY16" fmla="*/ 381000 h 547688"/>
                    <a:gd name="connsiteX17" fmla="*/ 232136 w 1304925"/>
                    <a:gd name="connsiteY17" fmla="*/ 381000 h 547688"/>
                    <a:gd name="connsiteX18" fmla="*/ 173029 w 1304925"/>
                    <a:gd name="connsiteY18" fmla="*/ 416320 h 547688"/>
                    <a:gd name="connsiteX19" fmla="*/ 165100 w 1304925"/>
                    <a:gd name="connsiteY19" fmla="*/ 447315 h 547688"/>
                    <a:gd name="connsiteX20" fmla="*/ 165100 w 1304925"/>
                    <a:gd name="connsiteY20" fmla="*/ 448036 h 547688"/>
                    <a:gd name="connsiteX21" fmla="*/ 232136 w 1304925"/>
                    <a:gd name="connsiteY21" fmla="*/ 514350 h 547688"/>
                    <a:gd name="connsiteX22" fmla="*/ 298450 w 1304925"/>
                    <a:gd name="connsiteY22" fmla="*/ 448036 h 547688"/>
                    <a:gd name="connsiteX23" fmla="*/ 298450 w 1304925"/>
                    <a:gd name="connsiteY23" fmla="*/ 447315 h 547688"/>
                    <a:gd name="connsiteX24" fmla="*/ 291242 w 1304925"/>
                    <a:gd name="connsiteY24" fmla="*/ 416320 h 547688"/>
                    <a:gd name="connsiteX25" fmla="*/ 232136 w 1304925"/>
                    <a:gd name="connsiteY25" fmla="*/ 381000 h 547688"/>
                    <a:gd name="connsiteX26" fmla="*/ 1046957 w 1304925"/>
                    <a:gd name="connsiteY26" fmla="*/ 346075 h 547688"/>
                    <a:gd name="connsiteX27" fmla="*/ 1142759 w 1304925"/>
                    <a:gd name="connsiteY27" fmla="*/ 416139 h 547688"/>
                    <a:gd name="connsiteX28" fmla="*/ 1147763 w 1304925"/>
                    <a:gd name="connsiteY28" fmla="*/ 446882 h 547688"/>
                    <a:gd name="connsiteX29" fmla="*/ 1147763 w 1304925"/>
                    <a:gd name="connsiteY29" fmla="*/ 447597 h 547688"/>
                    <a:gd name="connsiteX30" fmla="*/ 1043382 w 1304925"/>
                    <a:gd name="connsiteY30" fmla="*/ 547688 h 547688"/>
                    <a:gd name="connsiteX31" fmla="*/ 946150 w 1304925"/>
                    <a:gd name="connsiteY31" fmla="*/ 447597 h 547688"/>
                    <a:gd name="connsiteX32" fmla="*/ 946150 w 1304925"/>
                    <a:gd name="connsiteY32" fmla="*/ 446882 h 547688"/>
                    <a:gd name="connsiteX33" fmla="*/ 951155 w 1304925"/>
                    <a:gd name="connsiteY33" fmla="*/ 416139 h 547688"/>
                    <a:gd name="connsiteX34" fmla="*/ 1046957 w 1304925"/>
                    <a:gd name="connsiteY34" fmla="*/ 346075 h 547688"/>
                    <a:gd name="connsiteX35" fmla="*/ 232569 w 1304925"/>
                    <a:gd name="connsiteY35" fmla="*/ 346075 h 547688"/>
                    <a:gd name="connsiteX36" fmla="*/ 328371 w 1304925"/>
                    <a:gd name="connsiteY36" fmla="*/ 416139 h 547688"/>
                    <a:gd name="connsiteX37" fmla="*/ 333375 w 1304925"/>
                    <a:gd name="connsiteY37" fmla="*/ 446882 h 547688"/>
                    <a:gd name="connsiteX38" fmla="*/ 333375 w 1304925"/>
                    <a:gd name="connsiteY38" fmla="*/ 447597 h 547688"/>
                    <a:gd name="connsiteX39" fmla="*/ 228994 w 1304925"/>
                    <a:gd name="connsiteY39" fmla="*/ 547688 h 547688"/>
                    <a:gd name="connsiteX40" fmla="*/ 131762 w 1304925"/>
                    <a:gd name="connsiteY40" fmla="*/ 447597 h 547688"/>
                    <a:gd name="connsiteX41" fmla="*/ 131762 w 1304925"/>
                    <a:gd name="connsiteY41" fmla="*/ 446882 h 547688"/>
                    <a:gd name="connsiteX42" fmla="*/ 136052 w 1304925"/>
                    <a:gd name="connsiteY42" fmla="*/ 416139 h 547688"/>
                    <a:gd name="connsiteX43" fmla="*/ 232569 w 1304925"/>
                    <a:gd name="connsiteY43" fmla="*/ 346075 h 547688"/>
                    <a:gd name="connsiteX44" fmla="*/ 78524 w 1304925"/>
                    <a:gd name="connsiteY44" fmla="*/ 0 h 547688"/>
                    <a:gd name="connsiteX45" fmla="*/ 1211410 w 1304925"/>
                    <a:gd name="connsiteY45" fmla="*/ 0 h 547688"/>
                    <a:gd name="connsiteX46" fmla="*/ 1227115 w 1304925"/>
                    <a:gd name="connsiteY46" fmla="*/ 15683 h 547688"/>
                    <a:gd name="connsiteX47" fmla="*/ 1227115 w 1304925"/>
                    <a:gd name="connsiteY47" fmla="*/ 29227 h 547688"/>
                    <a:gd name="connsiteX48" fmla="*/ 1222118 w 1304925"/>
                    <a:gd name="connsiteY48" fmla="*/ 40633 h 547688"/>
                    <a:gd name="connsiteX49" fmla="*/ 1217121 w 1304925"/>
                    <a:gd name="connsiteY49" fmla="*/ 44910 h 547688"/>
                    <a:gd name="connsiteX50" fmla="*/ 1221404 w 1304925"/>
                    <a:gd name="connsiteY50" fmla="*/ 61306 h 547688"/>
                    <a:gd name="connsiteX51" fmla="*/ 1304211 w 1304925"/>
                    <a:gd name="connsiteY51" fmla="*/ 243085 h 547688"/>
                    <a:gd name="connsiteX52" fmla="*/ 1304925 w 1304925"/>
                    <a:gd name="connsiteY52" fmla="*/ 248075 h 547688"/>
                    <a:gd name="connsiteX53" fmla="*/ 1304925 w 1304925"/>
                    <a:gd name="connsiteY53" fmla="*/ 431992 h 547688"/>
                    <a:gd name="connsiteX54" fmla="*/ 1289220 w 1304925"/>
                    <a:gd name="connsiteY54" fmla="*/ 447675 h 547688"/>
                    <a:gd name="connsiteX55" fmla="*/ 1188567 w 1304925"/>
                    <a:gd name="connsiteY55" fmla="*/ 447675 h 547688"/>
                    <a:gd name="connsiteX56" fmla="*/ 1172862 w 1304925"/>
                    <a:gd name="connsiteY56" fmla="*/ 434131 h 547688"/>
                    <a:gd name="connsiteX57" fmla="*/ 1188567 w 1304925"/>
                    <a:gd name="connsiteY57" fmla="*/ 416309 h 547688"/>
                    <a:gd name="connsiteX58" fmla="*/ 1273516 w 1304925"/>
                    <a:gd name="connsiteY58" fmla="*/ 416309 h 547688"/>
                    <a:gd name="connsiteX59" fmla="*/ 1273516 w 1304925"/>
                    <a:gd name="connsiteY59" fmla="*/ 347875 h 547688"/>
                    <a:gd name="connsiteX60" fmla="*/ 1261380 w 1304925"/>
                    <a:gd name="connsiteY60" fmla="*/ 350726 h 547688"/>
                    <a:gd name="connsiteX61" fmla="*/ 1225687 w 1304925"/>
                    <a:gd name="connsiteY61" fmla="*/ 315083 h 547688"/>
                    <a:gd name="connsiteX62" fmla="*/ 1261380 w 1304925"/>
                    <a:gd name="connsiteY62" fmla="*/ 280153 h 547688"/>
                    <a:gd name="connsiteX63" fmla="*/ 1273516 w 1304925"/>
                    <a:gd name="connsiteY63" fmla="*/ 282292 h 547688"/>
                    <a:gd name="connsiteX64" fmla="*/ 1273516 w 1304925"/>
                    <a:gd name="connsiteY64" fmla="*/ 251639 h 547688"/>
                    <a:gd name="connsiteX65" fmla="*/ 1192850 w 1304925"/>
                    <a:gd name="connsiteY65" fmla="*/ 74137 h 547688"/>
                    <a:gd name="connsiteX66" fmla="*/ 1192136 w 1304925"/>
                    <a:gd name="connsiteY66" fmla="*/ 72711 h 547688"/>
                    <a:gd name="connsiteX67" fmla="*/ 1191422 w 1304925"/>
                    <a:gd name="connsiteY67" fmla="*/ 71286 h 547688"/>
                    <a:gd name="connsiteX68" fmla="*/ 1188567 w 1304925"/>
                    <a:gd name="connsiteY68" fmla="*/ 31366 h 547688"/>
                    <a:gd name="connsiteX69" fmla="*/ 89945 w 1304925"/>
                    <a:gd name="connsiteY69" fmla="*/ 31366 h 547688"/>
                    <a:gd name="connsiteX70" fmla="*/ 31409 w 1304925"/>
                    <a:gd name="connsiteY70" fmla="*/ 216709 h 547688"/>
                    <a:gd name="connsiteX71" fmla="*/ 31409 w 1304925"/>
                    <a:gd name="connsiteY71" fmla="*/ 416309 h 547688"/>
                    <a:gd name="connsiteX72" fmla="*/ 92087 w 1304925"/>
                    <a:gd name="connsiteY72" fmla="*/ 416309 h 547688"/>
                    <a:gd name="connsiteX73" fmla="*/ 107792 w 1304925"/>
                    <a:gd name="connsiteY73" fmla="*/ 434131 h 547688"/>
                    <a:gd name="connsiteX74" fmla="*/ 92801 w 1304925"/>
                    <a:gd name="connsiteY74" fmla="*/ 447675 h 547688"/>
                    <a:gd name="connsiteX75" fmla="*/ 15705 w 1304925"/>
                    <a:gd name="connsiteY75" fmla="*/ 447675 h 547688"/>
                    <a:gd name="connsiteX76" fmla="*/ 0 w 1304925"/>
                    <a:gd name="connsiteY76" fmla="*/ 431992 h 547688"/>
                    <a:gd name="connsiteX77" fmla="*/ 0 w 1304925"/>
                    <a:gd name="connsiteY77" fmla="*/ 214570 h 547688"/>
                    <a:gd name="connsiteX78" fmla="*/ 714 w 1304925"/>
                    <a:gd name="connsiteY78" fmla="*/ 209580 h 547688"/>
                    <a:gd name="connsiteX79" fmla="*/ 63533 w 1304925"/>
                    <a:gd name="connsiteY79" fmla="*/ 10693 h 547688"/>
                    <a:gd name="connsiteX80" fmla="*/ 78524 w 1304925"/>
                    <a:gd name="connsiteY80" fmla="*/ 0 h 54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304925" h="547688">
                      <a:moveTo>
                        <a:pt x="371284" y="417512"/>
                      </a:moveTo>
                      <a:cubicBezTo>
                        <a:pt x="371284" y="417512"/>
                        <a:pt x="371284" y="417512"/>
                        <a:pt x="906655" y="417512"/>
                      </a:cubicBezTo>
                      <a:cubicBezTo>
                        <a:pt x="915922" y="417512"/>
                        <a:pt x="922338" y="425738"/>
                        <a:pt x="921625" y="434650"/>
                      </a:cubicBezTo>
                      <a:cubicBezTo>
                        <a:pt x="920912" y="442191"/>
                        <a:pt x="914497" y="447675"/>
                        <a:pt x="905942" y="447675"/>
                      </a:cubicBezTo>
                      <a:cubicBezTo>
                        <a:pt x="905942" y="447675"/>
                        <a:pt x="905942" y="447675"/>
                        <a:pt x="371284" y="447675"/>
                      </a:cubicBezTo>
                      <a:cubicBezTo>
                        <a:pt x="363442" y="447675"/>
                        <a:pt x="357026" y="442191"/>
                        <a:pt x="356313" y="434650"/>
                      </a:cubicBezTo>
                      <a:cubicBezTo>
                        <a:pt x="356313" y="434650"/>
                        <a:pt x="356313" y="434650"/>
                        <a:pt x="356313" y="433965"/>
                      </a:cubicBezTo>
                      <a:cubicBezTo>
                        <a:pt x="355600" y="425053"/>
                        <a:pt x="362729" y="417512"/>
                        <a:pt x="371284" y="417512"/>
                      </a:cubicBezTo>
                      <a:close/>
                      <a:moveTo>
                        <a:pt x="1047390" y="381000"/>
                      </a:moveTo>
                      <a:cubicBezTo>
                        <a:pt x="1022161" y="381000"/>
                        <a:pt x="999816" y="395416"/>
                        <a:pt x="988283" y="416320"/>
                      </a:cubicBezTo>
                      <a:cubicBezTo>
                        <a:pt x="983238" y="425690"/>
                        <a:pt x="981075" y="436503"/>
                        <a:pt x="981075" y="447315"/>
                      </a:cubicBezTo>
                      <a:cubicBezTo>
                        <a:pt x="981075" y="448036"/>
                        <a:pt x="981075" y="448036"/>
                        <a:pt x="981075" y="448036"/>
                      </a:cubicBezTo>
                      <a:cubicBezTo>
                        <a:pt x="981075" y="484797"/>
                        <a:pt x="1011349" y="514350"/>
                        <a:pt x="1047390" y="514350"/>
                      </a:cubicBezTo>
                      <a:cubicBezTo>
                        <a:pt x="1084151" y="514350"/>
                        <a:pt x="1113704" y="484797"/>
                        <a:pt x="1114425" y="448036"/>
                      </a:cubicBezTo>
                      <a:cubicBezTo>
                        <a:pt x="1114425" y="448036"/>
                        <a:pt x="1114425" y="448036"/>
                        <a:pt x="1114425" y="447315"/>
                      </a:cubicBezTo>
                      <a:cubicBezTo>
                        <a:pt x="1114425" y="436503"/>
                        <a:pt x="1111542" y="425690"/>
                        <a:pt x="1106496" y="416320"/>
                      </a:cubicBezTo>
                      <a:cubicBezTo>
                        <a:pt x="1095684" y="395416"/>
                        <a:pt x="1073339" y="381000"/>
                        <a:pt x="1047390" y="381000"/>
                      </a:cubicBezTo>
                      <a:close/>
                      <a:moveTo>
                        <a:pt x="232136" y="381000"/>
                      </a:moveTo>
                      <a:cubicBezTo>
                        <a:pt x="206186" y="381000"/>
                        <a:pt x="183841" y="395416"/>
                        <a:pt x="173029" y="416320"/>
                      </a:cubicBezTo>
                      <a:cubicBezTo>
                        <a:pt x="167983" y="425690"/>
                        <a:pt x="165100" y="436503"/>
                        <a:pt x="165100" y="447315"/>
                      </a:cubicBezTo>
                      <a:cubicBezTo>
                        <a:pt x="165100" y="448036"/>
                        <a:pt x="165100" y="448036"/>
                        <a:pt x="165100" y="448036"/>
                      </a:cubicBezTo>
                      <a:cubicBezTo>
                        <a:pt x="165821" y="484797"/>
                        <a:pt x="195374" y="514350"/>
                        <a:pt x="232136" y="514350"/>
                      </a:cubicBezTo>
                      <a:cubicBezTo>
                        <a:pt x="268176" y="514350"/>
                        <a:pt x="298450" y="484797"/>
                        <a:pt x="298450" y="448036"/>
                      </a:cubicBezTo>
                      <a:cubicBezTo>
                        <a:pt x="298450" y="448036"/>
                        <a:pt x="298450" y="448036"/>
                        <a:pt x="298450" y="447315"/>
                      </a:cubicBezTo>
                      <a:cubicBezTo>
                        <a:pt x="298450" y="436503"/>
                        <a:pt x="296288" y="425690"/>
                        <a:pt x="291242" y="416320"/>
                      </a:cubicBezTo>
                      <a:cubicBezTo>
                        <a:pt x="279709" y="395416"/>
                        <a:pt x="257364" y="381000"/>
                        <a:pt x="232136" y="381000"/>
                      </a:cubicBezTo>
                      <a:close/>
                      <a:moveTo>
                        <a:pt x="1046957" y="346075"/>
                      </a:moveTo>
                      <a:cubicBezTo>
                        <a:pt x="1091998" y="346075"/>
                        <a:pt x="1129890" y="376103"/>
                        <a:pt x="1142759" y="416139"/>
                      </a:cubicBezTo>
                      <a:cubicBezTo>
                        <a:pt x="1146333" y="426148"/>
                        <a:pt x="1147763" y="436158"/>
                        <a:pt x="1147763" y="446882"/>
                      </a:cubicBezTo>
                      <a:cubicBezTo>
                        <a:pt x="1147763" y="447597"/>
                        <a:pt x="1147763" y="447597"/>
                        <a:pt x="1147763" y="447597"/>
                      </a:cubicBezTo>
                      <a:cubicBezTo>
                        <a:pt x="1147048" y="503362"/>
                        <a:pt x="1099147" y="547688"/>
                        <a:pt x="1043382" y="547688"/>
                      </a:cubicBezTo>
                      <a:cubicBezTo>
                        <a:pt x="988332" y="547688"/>
                        <a:pt x="946865" y="503362"/>
                        <a:pt x="946150" y="447597"/>
                      </a:cubicBezTo>
                      <a:cubicBezTo>
                        <a:pt x="946150" y="447597"/>
                        <a:pt x="946150" y="447597"/>
                        <a:pt x="946150" y="446882"/>
                      </a:cubicBezTo>
                      <a:cubicBezTo>
                        <a:pt x="946150" y="436158"/>
                        <a:pt x="947580" y="426148"/>
                        <a:pt x="951155" y="416139"/>
                      </a:cubicBezTo>
                      <a:cubicBezTo>
                        <a:pt x="964024" y="376103"/>
                        <a:pt x="1001916" y="346075"/>
                        <a:pt x="1046957" y="346075"/>
                      </a:cubicBezTo>
                      <a:close/>
                      <a:moveTo>
                        <a:pt x="232569" y="346075"/>
                      </a:moveTo>
                      <a:cubicBezTo>
                        <a:pt x="277610" y="346075"/>
                        <a:pt x="315502" y="376103"/>
                        <a:pt x="328371" y="416139"/>
                      </a:cubicBezTo>
                      <a:cubicBezTo>
                        <a:pt x="331230" y="426148"/>
                        <a:pt x="333375" y="436158"/>
                        <a:pt x="333375" y="446882"/>
                      </a:cubicBezTo>
                      <a:cubicBezTo>
                        <a:pt x="333375" y="447597"/>
                        <a:pt x="333375" y="447597"/>
                        <a:pt x="333375" y="447597"/>
                      </a:cubicBezTo>
                      <a:cubicBezTo>
                        <a:pt x="332660" y="503362"/>
                        <a:pt x="284044" y="547688"/>
                        <a:pt x="228994" y="547688"/>
                      </a:cubicBezTo>
                      <a:cubicBezTo>
                        <a:pt x="173944" y="547688"/>
                        <a:pt x="131762" y="503362"/>
                        <a:pt x="131762" y="447597"/>
                      </a:cubicBezTo>
                      <a:cubicBezTo>
                        <a:pt x="131762" y="447597"/>
                        <a:pt x="131762" y="447597"/>
                        <a:pt x="131762" y="446882"/>
                      </a:cubicBezTo>
                      <a:cubicBezTo>
                        <a:pt x="131762" y="436158"/>
                        <a:pt x="133192" y="426148"/>
                        <a:pt x="136052" y="416139"/>
                      </a:cubicBezTo>
                      <a:cubicBezTo>
                        <a:pt x="149636" y="376103"/>
                        <a:pt x="187528" y="346075"/>
                        <a:pt x="232569" y="346075"/>
                      </a:cubicBezTo>
                      <a:close/>
                      <a:moveTo>
                        <a:pt x="78524" y="0"/>
                      </a:moveTo>
                      <a:cubicBezTo>
                        <a:pt x="78524" y="0"/>
                        <a:pt x="78524" y="0"/>
                        <a:pt x="1211410" y="0"/>
                      </a:cubicBezTo>
                      <a:cubicBezTo>
                        <a:pt x="1219977" y="0"/>
                        <a:pt x="1227115" y="7128"/>
                        <a:pt x="1227115" y="15683"/>
                      </a:cubicBezTo>
                      <a:cubicBezTo>
                        <a:pt x="1227115" y="15683"/>
                        <a:pt x="1227115" y="15683"/>
                        <a:pt x="1227115" y="29227"/>
                      </a:cubicBezTo>
                      <a:cubicBezTo>
                        <a:pt x="1227115" y="33504"/>
                        <a:pt x="1224974" y="37069"/>
                        <a:pt x="1222118" y="40633"/>
                      </a:cubicBezTo>
                      <a:cubicBezTo>
                        <a:pt x="1222118" y="40633"/>
                        <a:pt x="1222118" y="40633"/>
                        <a:pt x="1217121" y="44910"/>
                      </a:cubicBezTo>
                      <a:cubicBezTo>
                        <a:pt x="1212838" y="49187"/>
                        <a:pt x="1219263" y="55603"/>
                        <a:pt x="1221404" y="61306"/>
                      </a:cubicBezTo>
                      <a:cubicBezTo>
                        <a:pt x="1221404" y="61306"/>
                        <a:pt x="1221404" y="61306"/>
                        <a:pt x="1304211" y="243085"/>
                      </a:cubicBezTo>
                      <a:cubicBezTo>
                        <a:pt x="1304925" y="245223"/>
                        <a:pt x="1304925" y="246649"/>
                        <a:pt x="1304925" y="248075"/>
                      </a:cubicBezTo>
                      <a:cubicBezTo>
                        <a:pt x="1304925" y="248075"/>
                        <a:pt x="1304925" y="248075"/>
                        <a:pt x="1304925" y="431992"/>
                      </a:cubicBezTo>
                      <a:cubicBezTo>
                        <a:pt x="1304925" y="441259"/>
                        <a:pt x="1297787" y="447675"/>
                        <a:pt x="1289220" y="447675"/>
                      </a:cubicBezTo>
                      <a:cubicBezTo>
                        <a:pt x="1289220" y="447675"/>
                        <a:pt x="1289220" y="447675"/>
                        <a:pt x="1188567" y="447675"/>
                      </a:cubicBezTo>
                      <a:cubicBezTo>
                        <a:pt x="1180715" y="447675"/>
                        <a:pt x="1173576" y="441972"/>
                        <a:pt x="1172862" y="434131"/>
                      </a:cubicBezTo>
                      <a:cubicBezTo>
                        <a:pt x="1172148" y="424864"/>
                        <a:pt x="1179287" y="416309"/>
                        <a:pt x="1188567" y="416309"/>
                      </a:cubicBezTo>
                      <a:cubicBezTo>
                        <a:pt x="1188567" y="416309"/>
                        <a:pt x="1188567" y="416309"/>
                        <a:pt x="1273516" y="416309"/>
                      </a:cubicBezTo>
                      <a:cubicBezTo>
                        <a:pt x="1273516" y="416309"/>
                        <a:pt x="1273516" y="416309"/>
                        <a:pt x="1273516" y="347875"/>
                      </a:cubicBezTo>
                      <a:cubicBezTo>
                        <a:pt x="1269946" y="349301"/>
                        <a:pt x="1265663" y="350726"/>
                        <a:pt x="1261380" y="350726"/>
                      </a:cubicBezTo>
                      <a:cubicBezTo>
                        <a:pt x="1241392" y="350726"/>
                        <a:pt x="1225687" y="334330"/>
                        <a:pt x="1225687" y="315083"/>
                      </a:cubicBezTo>
                      <a:cubicBezTo>
                        <a:pt x="1225687" y="295836"/>
                        <a:pt x="1241392" y="280153"/>
                        <a:pt x="1261380" y="280153"/>
                      </a:cubicBezTo>
                      <a:cubicBezTo>
                        <a:pt x="1265663" y="280153"/>
                        <a:pt x="1269946" y="280866"/>
                        <a:pt x="1273516" y="282292"/>
                      </a:cubicBezTo>
                      <a:cubicBezTo>
                        <a:pt x="1273516" y="282292"/>
                        <a:pt x="1273516" y="282292"/>
                        <a:pt x="1273516" y="251639"/>
                      </a:cubicBezTo>
                      <a:cubicBezTo>
                        <a:pt x="1273516" y="251639"/>
                        <a:pt x="1273516" y="251639"/>
                        <a:pt x="1192850" y="74137"/>
                      </a:cubicBezTo>
                      <a:cubicBezTo>
                        <a:pt x="1192850" y="74137"/>
                        <a:pt x="1192850" y="74137"/>
                        <a:pt x="1192136" y="72711"/>
                      </a:cubicBezTo>
                      <a:cubicBezTo>
                        <a:pt x="1192136" y="71999"/>
                        <a:pt x="1192136" y="71999"/>
                        <a:pt x="1191422" y="71286"/>
                      </a:cubicBezTo>
                      <a:cubicBezTo>
                        <a:pt x="1181428" y="53464"/>
                        <a:pt x="1183570" y="39920"/>
                        <a:pt x="1188567" y="31366"/>
                      </a:cubicBezTo>
                      <a:cubicBezTo>
                        <a:pt x="1188567" y="31366"/>
                        <a:pt x="1188567" y="31366"/>
                        <a:pt x="89945" y="31366"/>
                      </a:cubicBezTo>
                      <a:cubicBezTo>
                        <a:pt x="89945" y="31366"/>
                        <a:pt x="89945" y="31366"/>
                        <a:pt x="31409" y="216709"/>
                      </a:cubicBezTo>
                      <a:cubicBezTo>
                        <a:pt x="31409" y="216709"/>
                        <a:pt x="31409" y="216709"/>
                        <a:pt x="31409" y="416309"/>
                      </a:cubicBezTo>
                      <a:cubicBezTo>
                        <a:pt x="31409" y="416309"/>
                        <a:pt x="31409" y="416309"/>
                        <a:pt x="92087" y="416309"/>
                      </a:cubicBezTo>
                      <a:cubicBezTo>
                        <a:pt x="101367" y="416309"/>
                        <a:pt x="108506" y="424864"/>
                        <a:pt x="107792" y="434131"/>
                      </a:cubicBezTo>
                      <a:cubicBezTo>
                        <a:pt x="107078" y="441972"/>
                        <a:pt x="100653" y="447675"/>
                        <a:pt x="92801" y="447675"/>
                      </a:cubicBezTo>
                      <a:cubicBezTo>
                        <a:pt x="92801" y="447675"/>
                        <a:pt x="92801" y="447675"/>
                        <a:pt x="15705" y="447675"/>
                      </a:cubicBezTo>
                      <a:cubicBezTo>
                        <a:pt x="7138" y="447675"/>
                        <a:pt x="0" y="441259"/>
                        <a:pt x="0" y="431992"/>
                      </a:cubicBezTo>
                      <a:cubicBezTo>
                        <a:pt x="0" y="431992"/>
                        <a:pt x="0" y="431992"/>
                        <a:pt x="0" y="214570"/>
                      </a:cubicBezTo>
                      <a:cubicBezTo>
                        <a:pt x="0" y="213144"/>
                        <a:pt x="0" y="211006"/>
                        <a:pt x="714" y="209580"/>
                      </a:cubicBezTo>
                      <a:cubicBezTo>
                        <a:pt x="714" y="209580"/>
                        <a:pt x="714" y="209580"/>
                        <a:pt x="63533" y="10693"/>
                      </a:cubicBezTo>
                      <a:cubicBezTo>
                        <a:pt x="65674" y="4277"/>
                        <a:pt x="71385" y="0"/>
                        <a:pt x="7852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23" name="Freeform 31">
                  <a:extLst>
                    <a:ext uri="{FF2B5EF4-FFF2-40B4-BE49-F238E27FC236}">
                      <a16:creationId xmlns:a16="http://schemas.microsoft.com/office/drawing/2014/main" id="{18C9B6C4-6ACE-46FB-9257-EE0636A52142}"/>
                    </a:ext>
                  </a:extLst>
                </p:cNvPr>
                <p:cNvSpPr>
                  <a:spLocks/>
                </p:cNvSpPr>
                <p:nvPr/>
              </p:nvSpPr>
              <p:spPr bwMode="auto">
                <a:xfrm>
                  <a:off x="5511720" y="3221038"/>
                  <a:ext cx="1151490" cy="422276"/>
                </a:xfrm>
                <a:custGeom>
                  <a:avLst/>
                  <a:gdLst>
                    <a:gd name="connsiteX0" fmla="*/ 978775 w 1151490"/>
                    <a:gd name="connsiteY0" fmla="*/ 347663 h 422276"/>
                    <a:gd name="connsiteX1" fmla="*/ 1000298 w 1151490"/>
                    <a:gd name="connsiteY1" fmla="*/ 354120 h 422276"/>
                    <a:gd name="connsiteX2" fmla="*/ 1016081 w 1151490"/>
                    <a:gd name="connsiteY2" fmla="*/ 384970 h 422276"/>
                    <a:gd name="connsiteX3" fmla="*/ 1016081 w 1151490"/>
                    <a:gd name="connsiteY3" fmla="*/ 385687 h 422276"/>
                    <a:gd name="connsiteX4" fmla="*/ 978775 w 1151490"/>
                    <a:gd name="connsiteY4" fmla="*/ 422276 h 422276"/>
                    <a:gd name="connsiteX5" fmla="*/ 941468 w 1151490"/>
                    <a:gd name="connsiteY5" fmla="*/ 385687 h 422276"/>
                    <a:gd name="connsiteX6" fmla="*/ 941468 w 1151490"/>
                    <a:gd name="connsiteY6" fmla="*/ 384970 h 422276"/>
                    <a:gd name="connsiteX7" fmla="*/ 957969 w 1151490"/>
                    <a:gd name="connsiteY7" fmla="*/ 354120 h 422276"/>
                    <a:gd name="connsiteX8" fmla="*/ 978775 w 1151490"/>
                    <a:gd name="connsiteY8" fmla="*/ 347663 h 422276"/>
                    <a:gd name="connsiteX9" fmla="*/ 164386 w 1151490"/>
                    <a:gd name="connsiteY9" fmla="*/ 347663 h 422276"/>
                    <a:gd name="connsiteX10" fmla="*/ 185192 w 1151490"/>
                    <a:gd name="connsiteY10" fmla="*/ 354120 h 422276"/>
                    <a:gd name="connsiteX11" fmla="*/ 201693 w 1151490"/>
                    <a:gd name="connsiteY11" fmla="*/ 384970 h 422276"/>
                    <a:gd name="connsiteX12" fmla="*/ 201693 w 1151490"/>
                    <a:gd name="connsiteY12" fmla="*/ 385687 h 422276"/>
                    <a:gd name="connsiteX13" fmla="*/ 164386 w 1151490"/>
                    <a:gd name="connsiteY13" fmla="*/ 422276 h 422276"/>
                    <a:gd name="connsiteX14" fmla="*/ 127080 w 1151490"/>
                    <a:gd name="connsiteY14" fmla="*/ 385687 h 422276"/>
                    <a:gd name="connsiteX15" fmla="*/ 127080 w 1151490"/>
                    <a:gd name="connsiteY15" fmla="*/ 384970 h 422276"/>
                    <a:gd name="connsiteX16" fmla="*/ 142863 w 1151490"/>
                    <a:gd name="connsiteY16" fmla="*/ 354120 h 422276"/>
                    <a:gd name="connsiteX17" fmla="*/ 164386 w 1151490"/>
                    <a:gd name="connsiteY17" fmla="*/ 347663 h 422276"/>
                    <a:gd name="connsiteX18" fmla="*/ 952445 w 1151490"/>
                    <a:gd name="connsiteY18" fmla="*/ 0 h 422276"/>
                    <a:gd name="connsiteX19" fmla="*/ 1068343 w 1151490"/>
                    <a:gd name="connsiteY19" fmla="*/ 0 h 422276"/>
                    <a:gd name="connsiteX20" fmla="*/ 1083367 w 1151490"/>
                    <a:gd name="connsiteY20" fmla="*/ 10711 h 422276"/>
                    <a:gd name="connsiteX21" fmla="*/ 1150616 w 1151490"/>
                    <a:gd name="connsiteY21" fmla="*/ 157093 h 422276"/>
                    <a:gd name="connsiteX22" fmla="*/ 1135592 w 1151490"/>
                    <a:gd name="connsiteY22" fmla="*/ 177800 h 422276"/>
                    <a:gd name="connsiteX23" fmla="*/ 952445 w 1151490"/>
                    <a:gd name="connsiteY23" fmla="*/ 177800 h 422276"/>
                    <a:gd name="connsiteX24" fmla="*/ 936705 w 1151490"/>
                    <a:gd name="connsiteY24" fmla="*/ 162091 h 422276"/>
                    <a:gd name="connsiteX25" fmla="*/ 936705 w 1151490"/>
                    <a:gd name="connsiteY25" fmla="*/ 15709 h 422276"/>
                    <a:gd name="connsiteX26" fmla="*/ 952445 w 1151490"/>
                    <a:gd name="connsiteY26" fmla="*/ 0 h 422276"/>
                    <a:gd name="connsiteX27" fmla="*/ 787212 w 1151490"/>
                    <a:gd name="connsiteY27" fmla="*/ 0 h 422276"/>
                    <a:gd name="connsiteX28" fmla="*/ 882896 w 1151490"/>
                    <a:gd name="connsiteY28" fmla="*/ 0 h 422276"/>
                    <a:gd name="connsiteX29" fmla="*/ 898605 w 1151490"/>
                    <a:gd name="connsiteY29" fmla="*/ 15709 h 422276"/>
                    <a:gd name="connsiteX30" fmla="*/ 898605 w 1151490"/>
                    <a:gd name="connsiteY30" fmla="*/ 162091 h 422276"/>
                    <a:gd name="connsiteX31" fmla="*/ 882896 w 1151490"/>
                    <a:gd name="connsiteY31" fmla="*/ 177800 h 422276"/>
                    <a:gd name="connsiteX32" fmla="*/ 739371 w 1151490"/>
                    <a:gd name="connsiteY32" fmla="*/ 177800 h 422276"/>
                    <a:gd name="connsiteX33" fmla="*/ 725090 w 1151490"/>
                    <a:gd name="connsiteY33" fmla="*/ 156378 h 422276"/>
                    <a:gd name="connsiteX34" fmla="*/ 772931 w 1151490"/>
                    <a:gd name="connsiteY34" fmla="*/ 9997 h 422276"/>
                    <a:gd name="connsiteX35" fmla="*/ 787212 w 1151490"/>
                    <a:gd name="connsiteY35" fmla="*/ 0 h 422276"/>
                    <a:gd name="connsiteX36" fmla="*/ 605864 w 1151490"/>
                    <a:gd name="connsiteY36" fmla="*/ 0 h 422276"/>
                    <a:gd name="connsiteX37" fmla="*/ 716632 w 1151490"/>
                    <a:gd name="connsiteY37" fmla="*/ 0 h 422276"/>
                    <a:gd name="connsiteX38" fmla="*/ 730833 w 1151490"/>
                    <a:gd name="connsiteY38" fmla="*/ 21422 h 422276"/>
                    <a:gd name="connsiteX39" fmla="*/ 683259 w 1151490"/>
                    <a:gd name="connsiteY39" fmla="*/ 168517 h 422276"/>
                    <a:gd name="connsiteX40" fmla="*/ 669058 w 1151490"/>
                    <a:gd name="connsiteY40" fmla="*/ 177800 h 422276"/>
                    <a:gd name="connsiteX41" fmla="*/ 558291 w 1151490"/>
                    <a:gd name="connsiteY41" fmla="*/ 177800 h 422276"/>
                    <a:gd name="connsiteX42" fmla="*/ 544090 w 1151490"/>
                    <a:gd name="connsiteY42" fmla="*/ 156378 h 422276"/>
                    <a:gd name="connsiteX43" fmla="*/ 591663 w 1151490"/>
                    <a:gd name="connsiteY43" fmla="*/ 9997 h 422276"/>
                    <a:gd name="connsiteX44" fmla="*/ 605864 w 1151490"/>
                    <a:gd name="connsiteY44" fmla="*/ 0 h 422276"/>
                    <a:gd name="connsiteX45" fmla="*/ 425426 w 1151490"/>
                    <a:gd name="connsiteY45" fmla="*/ 0 h 422276"/>
                    <a:gd name="connsiteX46" fmla="*/ 537093 w 1151490"/>
                    <a:gd name="connsiteY46" fmla="*/ 0 h 422276"/>
                    <a:gd name="connsiteX47" fmla="*/ 551410 w 1151490"/>
                    <a:gd name="connsiteY47" fmla="*/ 21422 h 422276"/>
                    <a:gd name="connsiteX48" fmla="*/ 503450 w 1151490"/>
                    <a:gd name="connsiteY48" fmla="*/ 168517 h 422276"/>
                    <a:gd name="connsiteX49" fmla="*/ 488418 w 1151490"/>
                    <a:gd name="connsiteY49" fmla="*/ 177800 h 422276"/>
                    <a:gd name="connsiteX50" fmla="*/ 377466 w 1151490"/>
                    <a:gd name="connsiteY50" fmla="*/ 177800 h 422276"/>
                    <a:gd name="connsiteX51" fmla="*/ 363150 w 1151490"/>
                    <a:gd name="connsiteY51" fmla="*/ 156378 h 422276"/>
                    <a:gd name="connsiteX52" fmla="*/ 411109 w 1151490"/>
                    <a:gd name="connsiteY52" fmla="*/ 9997 h 422276"/>
                    <a:gd name="connsiteX53" fmla="*/ 425426 w 1151490"/>
                    <a:gd name="connsiteY53" fmla="*/ 0 h 422276"/>
                    <a:gd name="connsiteX54" fmla="*/ 244451 w 1151490"/>
                    <a:gd name="connsiteY54" fmla="*/ 0 h 422276"/>
                    <a:gd name="connsiteX55" fmla="*/ 356118 w 1151490"/>
                    <a:gd name="connsiteY55" fmla="*/ 0 h 422276"/>
                    <a:gd name="connsiteX56" fmla="*/ 370435 w 1151490"/>
                    <a:gd name="connsiteY56" fmla="*/ 21422 h 422276"/>
                    <a:gd name="connsiteX57" fmla="*/ 322475 w 1151490"/>
                    <a:gd name="connsiteY57" fmla="*/ 168517 h 422276"/>
                    <a:gd name="connsiteX58" fmla="*/ 307443 w 1151490"/>
                    <a:gd name="connsiteY58" fmla="*/ 177800 h 422276"/>
                    <a:gd name="connsiteX59" fmla="*/ 196491 w 1151490"/>
                    <a:gd name="connsiteY59" fmla="*/ 177800 h 422276"/>
                    <a:gd name="connsiteX60" fmla="*/ 181459 w 1151490"/>
                    <a:gd name="connsiteY60" fmla="*/ 156378 h 422276"/>
                    <a:gd name="connsiteX61" fmla="*/ 230134 w 1151490"/>
                    <a:gd name="connsiteY61" fmla="*/ 9997 h 422276"/>
                    <a:gd name="connsiteX62" fmla="*/ 244451 w 1151490"/>
                    <a:gd name="connsiteY62" fmla="*/ 0 h 422276"/>
                    <a:gd name="connsiteX63" fmla="*/ 63948 w 1151490"/>
                    <a:gd name="connsiteY63" fmla="*/ 0 h 422276"/>
                    <a:gd name="connsiteX64" fmla="*/ 174498 w 1151490"/>
                    <a:gd name="connsiteY64" fmla="*/ 0 h 422276"/>
                    <a:gd name="connsiteX65" fmla="*/ 189475 w 1151490"/>
                    <a:gd name="connsiteY65" fmla="*/ 21422 h 422276"/>
                    <a:gd name="connsiteX66" fmla="*/ 140976 w 1151490"/>
                    <a:gd name="connsiteY66" fmla="*/ 168517 h 422276"/>
                    <a:gd name="connsiteX67" fmla="*/ 126712 w 1151490"/>
                    <a:gd name="connsiteY67" fmla="*/ 177800 h 422276"/>
                    <a:gd name="connsiteX68" fmla="*/ 16162 w 1151490"/>
                    <a:gd name="connsiteY68" fmla="*/ 177800 h 422276"/>
                    <a:gd name="connsiteX69" fmla="*/ 1184 w 1151490"/>
                    <a:gd name="connsiteY69" fmla="*/ 156378 h 422276"/>
                    <a:gd name="connsiteX70" fmla="*/ 49683 w 1151490"/>
                    <a:gd name="connsiteY70" fmla="*/ 9997 h 422276"/>
                    <a:gd name="connsiteX71" fmla="*/ 63948 w 1151490"/>
                    <a:gd name="connsiteY71" fmla="*/ 0 h 42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51490" h="422276">
                      <a:moveTo>
                        <a:pt x="978775" y="347663"/>
                      </a:moveTo>
                      <a:cubicBezTo>
                        <a:pt x="986667" y="347663"/>
                        <a:pt x="993841" y="350533"/>
                        <a:pt x="1000298" y="354120"/>
                      </a:cubicBezTo>
                      <a:cubicBezTo>
                        <a:pt x="1009624" y="361294"/>
                        <a:pt x="1016081" y="372056"/>
                        <a:pt x="1016081" y="384970"/>
                      </a:cubicBezTo>
                      <a:cubicBezTo>
                        <a:pt x="1016081" y="385687"/>
                        <a:pt x="1016081" y="385687"/>
                        <a:pt x="1016081" y="385687"/>
                      </a:cubicBezTo>
                      <a:cubicBezTo>
                        <a:pt x="1015364" y="406493"/>
                        <a:pt x="998863" y="422276"/>
                        <a:pt x="978775" y="422276"/>
                      </a:cubicBezTo>
                      <a:cubicBezTo>
                        <a:pt x="958687" y="422276"/>
                        <a:pt x="942186" y="406493"/>
                        <a:pt x="941468" y="385687"/>
                      </a:cubicBezTo>
                      <a:cubicBezTo>
                        <a:pt x="941468" y="385687"/>
                        <a:pt x="941468" y="385687"/>
                        <a:pt x="941468" y="384970"/>
                      </a:cubicBezTo>
                      <a:cubicBezTo>
                        <a:pt x="941468" y="372056"/>
                        <a:pt x="947925" y="361294"/>
                        <a:pt x="957969" y="354120"/>
                      </a:cubicBezTo>
                      <a:cubicBezTo>
                        <a:pt x="963709" y="350533"/>
                        <a:pt x="970883" y="347663"/>
                        <a:pt x="978775" y="347663"/>
                      </a:cubicBezTo>
                      <a:close/>
                      <a:moveTo>
                        <a:pt x="164386" y="347663"/>
                      </a:moveTo>
                      <a:cubicBezTo>
                        <a:pt x="172278" y="347663"/>
                        <a:pt x="179452" y="350533"/>
                        <a:pt x="185192" y="354120"/>
                      </a:cubicBezTo>
                      <a:cubicBezTo>
                        <a:pt x="195236" y="361294"/>
                        <a:pt x="201693" y="372056"/>
                        <a:pt x="201693" y="384970"/>
                      </a:cubicBezTo>
                      <a:cubicBezTo>
                        <a:pt x="201693" y="385687"/>
                        <a:pt x="201693" y="385687"/>
                        <a:pt x="201693" y="385687"/>
                      </a:cubicBezTo>
                      <a:cubicBezTo>
                        <a:pt x="200975" y="406493"/>
                        <a:pt x="184474" y="422276"/>
                        <a:pt x="164386" y="422276"/>
                      </a:cubicBezTo>
                      <a:cubicBezTo>
                        <a:pt x="144298" y="422276"/>
                        <a:pt x="127797" y="406493"/>
                        <a:pt x="127080" y="385687"/>
                      </a:cubicBezTo>
                      <a:cubicBezTo>
                        <a:pt x="127080" y="385687"/>
                        <a:pt x="127080" y="385687"/>
                        <a:pt x="127080" y="384970"/>
                      </a:cubicBezTo>
                      <a:cubicBezTo>
                        <a:pt x="127080" y="372056"/>
                        <a:pt x="133537" y="361294"/>
                        <a:pt x="142863" y="354120"/>
                      </a:cubicBezTo>
                      <a:cubicBezTo>
                        <a:pt x="149320" y="350533"/>
                        <a:pt x="156494" y="347663"/>
                        <a:pt x="164386" y="347663"/>
                      </a:cubicBezTo>
                      <a:close/>
                      <a:moveTo>
                        <a:pt x="952445" y="0"/>
                      </a:moveTo>
                      <a:cubicBezTo>
                        <a:pt x="952445" y="0"/>
                        <a:pt x="952445" y="0"/>
                        <a:pt x="1068343" y="0"/>
                      </a:cubicBezTo>
                      <a:cubicBezTo>
                        <a:pt x="1074782" y="0"/>
                        <a:pt x="1081220" y="4284"/>
                        <a:pt x="1083367" y="10711"/>
                      </a:cubicBezTo>
                      <a:cubicBezTo>
                        <a:pt x="1083367" y="10711"/>
                        <a:pt x="1083367" y="10711"/>
                        <a:pt x="1150616" y="157093"/>
                      </a:cubicBezTo>
                      <a:cubicBezTo>
                        <a:pt x="1154193" y="167089"/>
                        <a:pt x="1146324" y="177800"/>
                        <a:pt x="1135592" y="177800"/>
                      </a:cubicBezTo>
                      <a:cubicBezTo>
                        <a:pt x="1135592" y="177800"/>
                        <a:pt x="1135592" y="177800"/>
                        <a:pt x="952445" y="177800"/>
                      </a:cubicBezTo>
                      <a:cubicBezTo>
                        <a:pt x="943859" y="177800"/>
                        <a:pt x="936705" y="170660"/>
                        <a:pt x="936705" y="162091"/>
                      </a:cubicBezTo>
                      <a:cubicBezTo>
                        <a:pt x="936705" y="162091"/>
                        <a:pt x="936705" y="162091"/>
                        <a:pt x="936705" y="15709"/>
                      </a:cubicBezTo>
                      <a:cubicBezTo>
                        <a:pt x="936705" y="7141"/>
                        <a:pt x="943859" y="0"/>
                        <a:pt x="952445" y="0"/>
                      </a:cubicBezTo>
                      <a:close/>
                      <a:moveTo>
                        <a:pt x="787212" y="0"/>
                      </a:moveTo>
                      <a:cubicBezTo>
                        <a:pt x="787212" y="0"/>
                        <a:pt x="787212" y="0"/>
                        <a:pt x="882896" y="0"/>
                      </a:cubicBezTo>
                      <a:cubicBezTo>
                        <a:pt x="891465" y="0"/>
                        <a:pt x="898605" y="7141"/>
                        <a:pt x="898605" y="15709"/>
                      </a:cubicBezTo>
                      <a:cubicBezTo>
                        <a:pt x="898605" y="15709"/>
                        <a:pt x="898605" y="15709"/>
                        <a:pt x="898605" y="162091"/>
                      </a:cubicBezTo>
                      <a:cubicBezTo>
                        <a:pt x="898605" y="170660"/>
                        <a:pt x="891465" y="177800"/>
                        <a:pt x="882896" y="177800"/>
                      </a:cubicBezTo>
                      <a:cubicBezTo>
                        <a:pt x="882896" y="177800"/>
                        <a:pt x="882896" y="177800"/>
                        <a:pt x="739371" y="177800"/>
                      </a:cubicBezTo>
                      <a:cubicBezTo>
                        <a:pt x="728660" y="177800"/>
                        <a:pt x="720805" y="167089"/>
                        <a:pt x="725090" y="156378"/>
                      </a:cubicBezTo>
                      <a:cubicBezTo>
                        <a:pt x="725090" y="156378"/>
                        <a:pt x="725090" y="156378"/>
                        <a:pt x="772931" y="9997"/>
                      </a:cubicBezTo>
                      <a:cubicBezTo>
                        <a:pt x="775074" y="3570"/>
                        <a:pt x="780786" y="0"/>
                        <a:pt x="787212" y="0"/>
                      </a:cubicBezTo>
                      <a:close/>
                      <a:moveTo>
                        <a:pt x="605864" y="0"/>
                      </a:moveTo>
                      <a:cubicBezTo>
                        <a:pt x="605864" y="0"/>
                        <a:pt x="605864" y="0"/>
                        <a:pt x="716632" y="0"/>
                      </a:cubicBezTo>
                      <a:cubicBezTo>
                        <a:pt x="727283" y="0"/>
                        <a:pt x="735093" y="11425"/>
                        <a:pt x="730833" y="21422"/>
                      </a:cubicBezTo>
                      <a:cubicBezTo>
                        <a:pt x="730833" y="21422"/>
                        <a:pt x="730833" y="21422"/>
                        <a:pt x="683259" y="168517"/>
                      </a:cubicBezTo>
                      <a:cubicBezTo>
                        <a:pt x="681129" y="174230"/>
                        <a:pt x="675449" y="177800"/>
                        <a:pt x="669058" y="177800"/>
                      </a:cubicBezTo>
                      <a:cubicBezTo>
                        <a:pt x="669058" y="177800"/>
                        <a:pt x="669058" y="177800"/>
                        <a:pt x="558291" y="177800"/>
                      </a:cubicBezTo>
                      <a:cubicBezTo>
                        <a:pt x="547640" y="177800"/>
                        <a:pt x="539830" y="167089"/>
                        <a:pt x="544090" y="156378"/>
                      </a:cubicBezTo>
                      <a:cubicBezTo>
                        <a:pt x="544090" y="156378"/>
                        <a:pt x="544090" y="156378"/>
                        <a:pt x="591663" y="9997"/>
                      </a:cubicBezTo>
                      <a:cubicBezTo>
                        <a:pt x="593793" y="3570"/>
                        <a:pt x="599474" y="0"/>
                        <a:pt x="605864" y="0"/>
                      </a:cubicBezTo>
                      <a:close/>
                      <a:moveTo>
                        <a:pt x="425426" y="0"/>
                      </a:moveTo>
                      <a:cubicBezTo>
                        <a:pt x="425426" y="0"/>
                        <a:pt x="425426" y="0"/>
                        <a:pt x="537093" y="0"/>
                      </a:cubicBezTo>
                      <a:cubicBezTo>
                        <a:pt x="547831" y="0"/>
                        <a:pt x="555705" y="11425"/>
                        <a:pt x="551410" y="21422"/>
                      </a:cubicBezTo>
                      <a:cubicBezTo>
                        <a:pt x="551410" y="21422"/>
                        <a:pt x="551410" y="21422"/>
                        <a:pt x="503450" y="168517"/>
                      </a:cubicBezTo>
                      <a:cubicBezTo>
                        <a:pt x="500587" y="174230"/>
                        <a:pt x="494860" y="177800"/>
                        <a:pt x="488418" y="177800"/>
                      </a:cubicBezTo>
                      <a:cubicBezTo>
                        <a:pt x="488418" y="177800"/>
                        <a:pt x="488418" y="177800"/>
                        <a:pt x="377466" y="177800"/>
                      </a:cubicBezTo>
                      <a:cubicBezTo>
                        <a:pt x="366013" y="177800"/>
                        <a:pt x="358855" y="167089"/>
                        <a:pt x="363150" y="156378"/>
                      </a:cubicBezTo>
                      <a:cubicBezTo>
                        <a:pt x="363150" y="156378"/>
                        <a:pt x="363150" y="156378"/>
                        <a:pt x="411109" y="9997"/>
                      </a:cubicBezTo>
                      <a:cubicBezTo>
                        <a:pt x="413257" y="3570"/>
                        <a:pt x="418983" y="0"/>
                        <a:pt x="425426" y="0"/>
                      </a:cubicBezTo>
                      <a:close/>
                      <a:moveTo>
                        <a:pt x="244451" y="0"/>
                      </a:moveTo>
                      <a:cubicBezTo>
                        <a:pt x="244451" y="0"/>
                        <a:pt x="244451" y="0"/>
                        <a:pt x="356118" y="0"/>
                      </a:cubicBezTo>
                      <a:cubicBezTo>
                        <a:pt x="366856" y="0"/>
                        <a:pt x="374730" y="11425"/>
                        <a:pt x="370435" y="21422"/>
                      </a:cubicBezTo>
                      <a:cubicBezTo>
                        <a:pt x="370435" y="21422"/>
                        <a:pt x="370435" y="21422"/>
                        <a:pt x="322475" y="168517"/>
                      </a:cubicBezTo>
                      <a:cubicBezTo>
                        <a:pt x="319612" y="174230"/>
                        <a:pt x="313885" y="177800"/>
                        <a:pt x="307443" y="177800"/>
                      </a:cubicBezTo>
                      <a:cubicBezTo>
                        <a:pt x="307443" y="177800"/>
                        <a:pt x="307443" y="177800"/>
                        <a:pt x="196491" y="177800"/>
                      </a:cubicBezTo>
                      <a:cubicBezTo>
                        <a:pt x="185038" y="177800"/>
                        <a:pt x="177880" y="167089"/>
                        <a:pt x="181459" y="156378"/>
                      </a:cubicBezTo>
                      <a:cubicBezTo>
                        <a:pt x="181459" y="156378"/>
                        <a:pt x="181459" y="156378"/>
                        <a:pt x="230134" y="9997"/>
                      </a:cubicBezTo>
                      <a:cubicBezTo>
                        <a:pt x="232282" y="3570"/>
                        <a:pt x="238008" y="0"/>
                        <a:pt x="244451" y="0"/>
                      </a:cubicBezTo>
                      <a:close/>
                      <a:moveTo>
                        <a:pt x="63948" y="0"/>
                      </a:moveTo>
                      <a:cubicBezTo>
                        <a:pt x="63948" y="0"/>
                        <a:pt x="63948" y="0"/>
                        <a:pt x="174498" y="0"/>
                      </a:cubicBezTo>
                      <a:cubicBezTo>
                        <a:pt x="185909" y="0"/>
                        <a:pt x="193755" y="11425"/>
                        <a:pt x="189475" y="21422"/>
                      </a:cubicBezTo>
                      <a:cubicBezTo>
                        <a:pt x="189475" y="21422"/>
                        <a:pt x="189475" y="21422"/>
                        <a:pt x="140976" y="168517"/>
                      </a:cubicBezTo>
                      <a:cubicBezTo>
                        <a:pt x="138836" y="174230"/>
                        <a:pt x="133131" y="177800"/>
                        <a:pt x="126712" y="177800"/>
                      </a:cubicBezTo>
                      <a:cubicBezTo>
                        <a:pt x="126712" y="177800"/>
                        <a:pt x="126712" y="177800"/>
                        <a:pt x="16162" y="177800"/>
                      </a:cubicBezTo>
                      <a:cubicBezTo>
                        <a:pt x="4750" y="177800"/>
                        <a:pt x="-3095" y="167089"/>
                        <a:pt x="1184" y="156378"/>
                      </a:cubicBezTo>
                      <a:cubicBezTo>
                        <a:pt x="1184" y="156378"/>
                        <a:pt x="1184" y="156378"/>
                        <a:pt x="49683" y="9997"/>
                      </a:cubicBezTo>
                      <a:cubicBezTo>
                        <a:pt x="51823" y="3570"/>
                        <a:pt x="57529" y="0"/>
                        <a:pt x="6394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1" name="Rectangle 30">
              <a:extLst>
                <a:ext uri="{FF2B5EF4-FFF2-40B4-BE49-F238E27FC236}">
                  <a16:creationId xmlns:a16="http://schemas.microsoft.com/office/drawing/2014/main" id="{E32C7315-5BAF-43A5-A457-89EF46B55D04}"/>
                </a:ext>
              </a:extLst>
            </p:cNvPr>
            <p:cNvSpPr/>
            <p:nvPr/>
          </p:nvSpPr>
          <p:spPr>
            <a:xfrm>
              <a:off x="5892800" y="4447309"/>
              <a:ext cx="6096000" cy="830997"/>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Campus transportation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and US Department of Transportation recommendations</a:t>
              </a:r>
            </a:p>
          </p:txBody>
        </p:sp>
      </p:grpSp>
    </p:spTree>
    <p:extLst>
      <p:ext uri="{BB962C8B-B14F-4D97-AF65-F5344CB8AC3E}">
        <p14:creationId xmlns:p14="http://schemas.microsoft.com/office/powerpoint/2010/main" val="101693132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9.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68171767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1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3" name="NavigationTriangle">
            <a:extLst>
              <a:ext uri="{FF2B5EF4-FFF2-40B4-BE49-F238E27FC236}">
                <a16:creationId xmlns:a16="http://schemas.microsoft.com/office/drawing/2014/main" id="{6E9C1B93-E20E-479A-8DE8-0849894A7B98}"/>
              </a:ext>
            </a:extLst>
          </p:cNvPr>
          <p:cNvSpPr/>
          <p:nvPr/>
        </p:nvSpPr>
        <p:spPr>
          <a:xfrm rot="16200000">
            <a:off x="11116165" y="-21446"/>
            <a:ext cx="1054387" cy="1097280"/>
          </a:xfrm>
          <a:prstGeom prst="triangle">
            <a:avLst>
              <a:gd name="adj" fmla="val 100000"/>
            </a:avLst>
          </a:prstGeom>
          <a:solidFill>
            <a:srgbClr val="295E7E"/>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4" name="Group 23">
            <a:extLst>
              <a:ext uri="{FF2B5EF4-FFF2-40B4-BE49-F238E27FC236}">
                <a16:creationId xmlns:a16="http://schemas.microsoft.com/office/drawing/2014/main" id="{AAE71D0E-7CAE-4E8D-A0A0-7D5C6FD0F729}"/>
              </a:ext>
            </a:extLst>
          </p:cNvPr>
          <p:cNvGrpSpPr>
            <a:grpSpLocks noChangeAspect="1"/>
          </p:cNvGrpSpPr>
          <p:nvPr/>
        </p:nvGrpSpPr>
        <p:grpSpPr>
          <a:xfrm>
            <a:off x="11597865" y="3926"/>
            <a:ext cx="618874" cy="618874"/>
            <a:chOff x="5294313" y="2627313"/>
            <a:chExt cx="1603375" cy="1603375"/>
          </a:xfrm>
        </p:grpSpPr>
        <p:sp>
          <p:nvSpPr>
            <p:cNvPr id="25" name="AutoShape 3">
              <a:extLst>
                <a:ext uri="{FF2B5EF4-FFF2-40B4-BE49-F238E27FC236}">
                  <a16:creationId xmlns:a16="http://schemas.microsoft.com/office/drawing/2014/main" id="{DAB566DD-1E78-4B1D-BB7F-559FDFE1ABD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6" name="Freeform 7">
              <a:extLst>
                <a:ext uri="{FF2B5EF4-FFF2-40B4-BE49-F238E27FC236}">
                  <a16:creationId xmlns:a16="http://schemas.microsoft.com/office/drawing/2014/main" id="{3FE9E976-8ECD-4CBE-A1C1-1498629779F8}"/>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3" name="Title 2"/>
          <p:cNvSpPr>
            <a:spLocks noGrp="1"/>
          </p:cNvSpPr>
          <p:nvPr>
            <p:ph type="title"/>
          </p:nvPr>
        </p:nvSpPr>
        <p:spPr>
          <a:xfrm>
            <a:off x="868232" y="326825"/>
            <a:ext cx="10969247" cy="526298"/>
          </a:xfrm>
        </p:spPr>
        <p:txBody>
          <a:bodyPr/>
          <a:lstStyle/>
          <a:p>
            <a:r>
              <a:rPr lang="en-US" dirty="0">
                <a:solidFill>
                  <a:srgbClr val="295E7E"/>
                </a:solidFill>
              </a:rPr>
              <a:t>Baseline recommendations for higher education institutions reopening plans</a:t>
            </a:r>
            <a:br>
              <a:rPr lang="en-US" sz="2800" b="1" dirty="0">
                <a:solidFill>
                  <a:srgbClr val="29BA74"/>
                </a:solidFill>
              </a:rPr>
            </a:br>
            <a:r>
              <a:rPr lang="en-US" sz="1400" dirty="0">
                <a:solidFill>
                  <a:srgbClr val="575757"/>
                </a:solidFill>
              </a:rPr>
              <a:t>Institutions are developing Safe Back-to-School plans to resume operations with consideration of these critical elements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2793289" y="1112360"/>
            <a:ext cx="0" cy="5320513"/>
          </a:xfrm>
          <a:prstGeom prst="line">
            <a:avLst/>
          </a:prstGeom>
          <a:ln w="1905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848712F-18D7-4E61-A39A-51D479D890CC}"/>
              </a:ext>
            </a:extLst>
          </p:cNvPr>
          <p:cNvGrpSpPr/>
          <p:nvPr/>
        </p:nvGrpSpPr>
        <p:grpSpPr>
          <a:xfrm>
            <a:off x="2935724" y="917103"/>
            <a:ext cx="9094911" cy="5610184"/>
            <a:chOff x="3314195" y="1061762"/>
            <a:chExt cx="8716440" cy="5610184"/>
          </a:xfrm>
        </p:grpSpPr>
        <p:sp>
          <p:nvSpPr>
            <p:cNvPr id="8" name="ee4pContent3">
              <a:extLst>
                <a:ext uri="{FF2B5EF4-FFF2-40B4-BE49-F238E27FC236}">
                  <a16:creationId xmlns:a16="http://schemas.microsoft.com/office/drawing/2014/main" id="{06C51839-30FB-456F-834A-BBBDD729C9C7}"/>
                </a:ext>
              </a:extLst>
            </p:cNvPr>
            <p:cNvSpPr txBox="1"/>
            <p:nvPr/>
          </p:nvSpPr>
          <p:spPr>
            <a:xfrm>
              <a:off x="3314195" y="1257263"/>
              <a:ext cx="8716440" cy="329320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federal, state and local public health and safety guidelines;</a:t>
              </a:r>
              <a:r>
                <a:rPr sz="900" dirty="0">
                  <a:solidFill>
                    <a:srgbClr val="575757"/>
                  </a:solidFill>
                </a:rPr>
                <a:t>  develop comprehensive plans for each phase of reopening in accordance with WA </a:t>
              </a:r>
              <a:r>
                <a:rPr lang="en-US" sz="900" dirty="0">
                  <a:solidFill>
                    <a:srgbClr val="575757"/>
                  </a:solidFill>
                </a:rPr>
                <a:t>S</a:t>
              </a:r>
              <a:r>
                <a:rPr sz="900" dirty="0">
                  <a:solidFill>
                    <a:srgbClr val="575757"/>
                  </a:solidFill>
                </a:rPr>
                <a:t>tate guidelines and local health guidelines; make available a copy of these plans at each location on campus</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Work from home </a:t>
              </a:r>
              <a:r>
                <a:rPr sz="900" dirty="0">
                  <a:solidFill>
                    <a:srgbClr val="575757"/>
                  </a:solidFill>
                </a:rPr>
                <a:t>for operations able to be performed remotely and institutions </a:t>
              </a:r>
              <a:r>
                <a:rPr lang="en-US" sz="900" dirty="0">
                  <a:solidFill>
                    <a:srgbClr val="575757"/>
                  </a:solidFill>
                </a:rPr>
                <a:t>will</a:t>
              </a:r>
              <a:r>
                <a:rPr sz="900" dirty="0">
                  <a:solidFill>
                    <a:srgbClr val="575757"/>
                  </a:solidFill>
                </a:rPr>
                <a:t> follow WA </a:t>
              </a:r>
              <a:r>
                <a:rPr lang="en-US" sz="900" dirty="0">
                  <a:solidFill>
                    <a:srgbClr val="575757"/>
                  </a:solidFill>
                </a:rPr>
                <a:t>S</a:t>
              </a:r>
              <a:r>
                <a:rPr sz="900" dirty="0">
                  <a:solidFill>
                    <a:srgbClr val="575757"/>
                  </a:solidFill>
                </a:rPr>
                <a:t>tate returning to work guidance for its personnel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latin typeface="Trebuchet MS"/>
                </a:rPr>
                <a:t>Maintain minimum physical distancing whenever possible </a:t>
              </a:r>
              <a:r>
                <a:rPr sz="900" dirty="0">
                  <a:solidFill>
                    <a:srgbClr val="575757"/>
                  </a:solidFill>
                  <a:latin typeface="Trebuchet MS"/>
                </a:rPr>
                <a:t>of 6 feet between all on-campus personnel, including with visitors</a:t>
              </a:r>
              <a:r>
                <a:rPr lang="en-US" sz="900" dirty="0">
                  <a:solidFill>
                    <a:srgbClr val="575757"/>
                  </a:solidFill>
                  <a:latin typeface="Trebuchet MS"/>
                </a:rPr>
                <a:t>; </a:t>
              </a:r>
              <a:r>
                <a:rPr lang="en-US" sz="900" dirty="0"/>
                <a:t>where physical distancing cannot be maintained, implement administrative or engineering controls to minimize exposure</a:t>
              </a:r>
              <a:endParaRPr sz="900" dirty="0">
                <a:solidFill>
                  <a:srgbClr val="575757"/>
                </a:solidFill>
                <a:latin typeface="Trebuchet MS"/>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Follow WA </a:t>
              </a:r>
              <a:r>
                <a:rPr lang="en-US" sz="900" b="1" dirty="0">
                  <a:solidFill>
                    <a:srgbClr val="575757"/>
                  </a:solidFill>
                </a:rPr>
                <a:t>S</a:t>
              </a:r>
              <a:r>
                <a:rPr sz="900" b="1" dirty="0">
                  <a:solidFill>
                    <a:srgbClr val="575757"/>
                  </a:solidFill>
                </a:rPr>
                <a:t>tate phased reopening guidelines for gathering sizes</a:t>
              </a:r>
              <a:endParaRPr lang="en-US" sz="900" b="1"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Ensure frequent and adequate hand washing </a:t>
              </a:r>
              <a:r>
                <a:rPr sz="900" dirty="0">
                  <a:solidFill>
                    <a:srgbClr val="575757"/>
                  </a:solidFill>
                </a:rPr>
                <a:t>policies and include adequate maintenance of supplies; use disposable gloves where safe/applicable to prevent transmission on shared items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Routine sanitization </a:t>
              </a:r>
              <a:r>
                <a:rPr sz="900" dirty="0">
                  <a:solidFill>
                    <a:srgbClr val="575757"/>
                  </a:solidFill>
                </a:rPr>
                <a:t>of high-touch surfaces and shared resources (e.g., doorknobs, elevators, vending machines, points of sales)</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self-certify </a:t>
              </a:r>
              <a:r>
                <a:rPr sz="900" dirty="0">
                  <a:solidFill>
                    <a:srgbClr val="575757"/>
                  </a:solidFill>
                </a:rPr>
                <a:t>that they have experienced no CV-19 symptoms since last visit to campus facility</a:t>
              </a:r>
            </a:p>
            <a:p>
              <a:pPr marL="128588" indent="-128588" defTabSz="685800">
                <a:spcAft>
                  <a:spcPts val="150"/>
                </a:spcAft>
                <a:buFont typeface="Wingdings" panose="05000000000000000000" pitchFamily="2" charset="2"/>
                <a:buChar char="q"/>
              </a:pPr>
              <a:r>
                <a:rPr sz="900" b="1" dirty="0">
                  <a:solidFill>
                    <a:srgbClr val="575757"/>
                  </a:solidFill>
                </a:rPr>
                <a:t>Ask students/personnel to stay home and seek medical guidance if they are experiencing any known symptoms</a:t>
              </a:r>
              <a:r>
                <a:rPr lang="en-US" sz="900" b="1" dirty="0">
                  <a:solidFill>
                    <a:srgbClr val="575757"/>
                  </a:solidFill>
                </a:rPr>
                <a:t>; </a:t>
              </a:r>
              <a:r>
                <a:rPr sz="900" dirty="0">
                  <a:solidFill>
                    <a:srgbClr val="575757"/>
                  </a:solidFill>
                </a:rPr>
                <a:t>remain isolated until diagnosis and next steps are clear</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self-quarantine per local public health guidelines if confirmed to have COVID-19 or exposed to confirmed case</a:t>
              </a:r>
            </a:p>
            <a:p>
              <a:pPr lvl="1" defTabSz="685800">
                <a:buClrTx/>
                <a:buSzPct val="100000"/>
              </a:pPr>
              <a:r>
                <a:rPr sz="900" dirty="0">
                  <a:solidFill>
                    <a:srgbClr val="575757"/>
                  </a:solidFill>
                </a:rPr>
                <a:t>Please see supporting guidance from the WA State Department of Health: </a:t>
              </a:r>
              <a:r>
                <a:rPr sz="900" dirty="0">
                  <a:solidFill>
                    <a:srgbClr val="575757"/>
                  </a:solidFill>
                  <a:hlinkClick r:id="rId7"/>
                </a:rPr>
                <a:t>Click for link</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Develop response protocols </a:t>
              </a:r>
              <a:r>
                <a:rPr sz="900" dirty="0">
                  <a:solidFill>
                    <a:srgbClr val="575757"/>
                  </a:solidFill>
                </a:rPr>
                <a:t>for students, personnel, and visitors reporting symptoms and/or are confirmed to have COVID-19 </a:t>
              </a:r>
            </a:p>
            <a:p>
              <a:pPr marL="128588" indent="-128588" defTabSz="685800">
                <a:spcAft>
                  <a:spcPts val="150"/>
                </a:spcAft>
                <a:buFont typeface="Wingdings" panose="05000000000000000000" pitchFamily="2" charset="2"/>
                <a:buChar char="q"/>
              </a:pPr>
              <a:r>
                <a:rPr sz="900" b="1" dirty="0">
                  <a:solidFill>
                    <a:srgbClr val="575757"/>
                  </a:solidFill>
                </a:rPr>
                <a:t>Avoid non-essential travel</a:t>
              </a:r>
              <a:r>
                <a:rPr sz="900" dirty="0">
                  <a:solidFill>
                    <a:srgbClr val="575757"/>
                  </a:solidFill>
                </a:rPr>
                <a:t> by school personnel and propose self-quarantine per local public health and worker safety guidelines after any high-risk travel as defined by the CDC (e.g., international travel); follow WA </a:t>
              </a:r>
              <a:r>
                <a:rPr lang="en-US" sz="900" dirty="0">
                  <a:solidFill>
                    <a:srgbClr val="575757"/>
                  </a:solidFill>
                </a:rPr>
                <a:t>S</a:t>
              </a:r>
              <a:r>
                <a:rPr sz="900" dirty="0">
                  <a:solidFill>
                    <a:srgbClr val="575757"/>
                  </a:solidFill>
                </a:rPr>
                <a:t>tate reopening guidelines for travel </a:t>
              </a:r>
            </a:p>
            <a:p>
              <a:pPr marL="128588" indent="-128588" defTabSz="685800">
                <a:spcAft>
                  <a:spcPts val="150"/>
                </a:spcAft>
                <a:buFont typeface="Wingdings" panose="05000000000000000000" pitchFamily="2" charset="2"/>
                <a:buChar char="q"/>
              </a:pPr>
              <a:r>
                <a:rPr lang="en-US" sz="900" b="1" dirty="0">
                  <a:solidFill>
                    <a:srgbClr val="575757"/>
                  </a:solidFill>
                </a:rPr>
                <a:t>If feasible, </a:t>
              </a:r>
              <a:r>
                <a:rPr sz="900" b="1" dirty="0">
                  <a:solidFill>
                    <a:srgbClr val="575757"/>
                  </a:solidFill>
                </a:rPr>
                <a:t>log students, personnel (and visitors where </a:t>
              </a:r>
              <a:r>
                <a:rPr lang="en-US" sz="900" b="1" dirty="0">
                  <a:solidFill>
                    <a:srgbClr val="575757"/>
                  </a:solidFill>
                </a:rPr>
                <a:t>possible</a:t>
              </a:r>
              <a:r>
                <a:rPr sz="900" b="1" dirty="0">
                  <a:solidFill>
                    <a:srgbClr val="575757"/>
                  </a:solidFill>
                </a:rPr>
                <a:t>)</a:t>
              </a:r>
              <a:r>
                <a:rPr lang="en-US" sz="900" b="1" dirty="0">
                  <a:solidFill>
                    <a:srgbClr val="575757"/>
                  </a:solidFill>
                </a:rPr>
                <a:t>; </a:t>
              </a:r>
              <a:r>
                <a:rPr lang="en-US" sz="900" dirty="0">
                  <a:solidFill>
                    <a:srgbClr val="575757"/>
                  </a:solidFill>
                </a:rPr>
                <a:t> follow WA State guidelines for logging onsite personnel </a:t>
              </a:r>
              <a:endParaRPr sz="900"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Available contact</a:t>
              </a:r>
              <a:r>
                <a:rPr sz="900" dirty="0">
                  <a:solidFill>
                    <a:srgbClr val="575757"/>
                  </a:solidFill>
                </a:rPr>
                <a:t> for all students/personnel to report concerns and/or potential violations 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Regular self-monitoring and updates </a:t>
              </a:r>
              <a:r>
                <a:rPr sz="900" dirty="0">
                  <a:solidFill>
                    <a:srgbClr val="575757"/>
                  </a:solidFill>
                </a:rPr>
                <a:t>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Communication of Safe Back-to-School Plan </a:t>
              </a:r>
              <a:r>
                <a:rPr sz="900" dirty="0">
                  <a:solidFill>
                    <a:srgbClr val="575757"/>
                  </a:solidFill>
                </a:rPr>
                <a:t>to all students and personnel including any future modifications </a:t>
              </a:r>
              <a:endParaRPr lang="en-US" sz="900" dirty="0">
                <a:solidFill>
                  <a:srgbClr val="575757"/>
                </a:solidFill>
              </a:endParaRPr>
            </a:p>
            <a:p>
              <a:pPr marL="128588" indent="-128588" defTabSz="685800">
                <a:spcAft>
                  <a:spcPts val="150"/>
                </a:spcAft>
                <a:buFont typeface="Wingdings" panose="05000000000000000000" pitchFamily="2" charset="2"/>
                <a:buChar char="q"/>
              </a:pPr>
              <a:r>
                <a:rPr lang="en-US" sz="900" b="1" dirty="0">
                  <a:solidFill>
                    <a:srgbClr val="575757"/>
                  </a:solidFill>
                </a:rPr>
                <a:t>Designate</a:t>
              </a:r>
              <a:r>
                <a:rPr lang="en-US" sz="900" dirty="0">
                  <a:solidFill>
                    <a:srgbClr val="575757"/>
                  </a:solidFill>
                </a:rPr>
                <a:t> specific spaces for isolating campus personnel and/or students on-campus as needed (e.g. specific building campus personnel and/or students can quarantine in)</a:t>
              </a:r>
              <a:endParaRPr sz="900" dirty="0">
                <a:solidFill>
                  <a:srgbClr val="575757"/>
                </a:solidFill>
              </a:endParaRPr>
            </a:p>
          </p:txBody>
        </p:sp>
        <p:sp>
          <p:nvSpPr>
            <p:cNvPr id="14" name="Title 2">
              <a:extLst>
                <a:ext uri="{FF2B5EF4-FFF2-40B4-BE49-F238E27FC236}">
                  <a16:creationId xmlns:a16="http://schemas.microsoft.com/office/drawing/2014/main" id="{A2D1A122-7850-4217-B128-8C50193A492C}"/>
                </a:ext>
              </a:extLst>
            </p:cNvPr>
            <p:cNvSpPr txBox="1">
              <a:spLocks/>
            </p:cNvSpPr>
            <p:nvPr/>
          </p:nvSpPr>
          <p:spPr>
            <a:xfrm>
              <a:off x="3314195" y="1061762"/>
              <a:ext cx="3013776"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Campus Safety </a:t>
              </a:r>
            </a:p>
          </p:txBody>
        </p:sp>
        <p:sp>
          <p:nvSpPr>
            <p:cNvPr id="28" name="ee4pContent1">
              <a:extLst>
                <a:ext uri="{FF2B5EF4-FFF2-40B4-BE49-F238E27FC236}">
                  <a16:creationId xmlns:a16="http://schemas.microsoft.com/office/drawing/2014/main" id="{95128BD8-0EFF-438D-8744-3003F7481B99}"/>
                </a:ext>
              </a:extLst>
            </p:cNvPr>
            <p:cNvSpPr txBox="1"/>
            <p:nvPr/>
          </p:nvSpPr>
          <p:spPr>
            <a:xfrm>
              <a:off x="3319640" y="4792882"/>
              <a:ext cx="8710987" cy="1184940"/>
            </a:xfrm>
            <a:prstGeom prst="rect">
              <a:avLst/>
            </a:prstGeom>
            <a:ln w="9525" cap="rnd" cmpd="sng" algn="ctr">
              <a:noFill/>
              <a:prstDash val="solid"/>
              <a:round/>
              <a:headEnd type="none" w="med" len="med"/>
              <a:tailEnd type="none" w="med" len="med"/>
            </a:ln>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state and federal law for </a:t>
              </a:r>
              <a:r>
                <a:rPr lang="en-US" sz="900" b="1" dirty="0">
                  <a:solidFill>
                    <a:srgbClr val="575757"/>
                  </a:solidFill>
                </a:rPr>
                <a:t>health and safety during COVID-19 </a:t>
              </a:r>
              <a:r>
                <a:rPr sz="900" dirty="0">
                  <a:solidFill>
                    <a:srgbClr val="575757"/>
                  </a:solidFill>
                </a:rPr>
                <a:t>including WA </a:t>
              </a:r>
              <a:r>
                <a:rPr lang="en-US" sz="900" dirty="0">
                  <a:solidFill>
                    <a:srgbClr val="575757"/>
                  </a:solidFill>
                </a:rPr>
                <a:t>S</a:t>
              </a:r>
              <a:r>
                <a:rPr sz="900" dirty="0">
                  <a:solidFill>
                    <a:srgbClr val="575757"/>
                  </a:solidFill>
                </a:rPr>
                <a:t>tate's "</a:t>
              </a:r>
              <a:r>
                <a:rPr lang="en-US" sz="900" dirty="0">
                  <a:solidFill>
                    <a:srgbClr val="575757"/>
                  </a:solidFill>
                </a:rPr>
                <a:t>Safe Start</a:t>
              </a:r>
              <a:r>
                <a:rPr sz="900" dirty="0">
                  <a:solidFill>
                    <a:srgbClr val="575757"/>
                  </a:solidFill>
                </a:rPr>
                <a:t>" guidelines</a:t>
              </a:r>
              <a:r>
                <a:rPr lang="en-US" sz="900" dirty="0">
                  <a:solidFill>
                    <a:srgbClr val="575757"/>
                  </a:solidFill>
                </a:rPr>
                <a:t> and </a:t>
              </a:r>
              <a:r>
                <a:rPr lang="en-US" sz="900" dirty="0">
                  <a:solidFill>
                    <a:srgbClr val="575757"/>
                  </a:solidFill>
                  <a:hlinkClick r:id="rId8"/>
                </a:rPr>
                <a:t>WA Labor &amp; Industries guidelines</a:t>
              </a:r>
              <a:r>
                <a:rPr sz="900" dirty="0">
                  <a:solidFill>
                    <a:srgbClr val="575757"/>
                  </a:solidFill>
                  <a:hlinkClick r:id="rId8"/>
                </a:rPr>
                <a:t> </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Provide students/personnel with PPE such as gloves, goggles, face shields, and masks </a:t>
              </a:r>
              <a:r>
                <a:rPr sz="900" dirty="0">
                  <a:solidFill>
                    <a:srgbClr val="575757"/>
                  </a:solidFill>
                </a:rPr>
                <a:t>as appropriate or required for </a:t>
              </a:r>
              <a:r>
                <a:rPr lang="en-US" sz="900" dirty="0">
                  <a:solidFill>
                    <a:srgbClr val="575757"/>
                  </a:solidFill>
                </a:rPr>
                <a:t>students/</a:t>
              </a:r>
              <a:r>
                <a:rPr sz="900" dirty="0">
                  <a:solidFill>
                    <a:srgbClr val="575757"/>
                  </a:solidFill>
                </a:rPr>
                <a:t>personnel not working alone (e.g. any public-facing job and/or those whose responsibility includes operating within physical distancing limits of 6 feet; if PPE cannot be provided as appropriate shut down activity</a:t>
              </a:r>
            </a:p>
            <a:p>
              <a:pPr lvl="1" defTabSz="685800">
                <a:buClrTx/>
                <a:buSzPct val="100000"/>
              </a:pPr>
              <a:r>
                <a:rPr lang="en-US" sz="900" dirty="0">
                  <a:solidFill>
                    <a:srgbClr val="575757"/>
                  </a:solidFill>
                </a:rPr>
                <a:t>Note: Follow </a:t>
              </a:r>
              <a:r>
                <a:rPr lang="en-US" sz="900" dirty="0">
                  <a:solidFill>
                    <a:srgbClr val="575757"/>
                  </a:solidFill>
                  <a:hlinkClick r:id="rId9"/>
                </a:rPr>
                <a:t>WA Labor and Industries guidelines for masks </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Identify available alternative arrangements </a:t>
              </a:r>
              <a:r>
                <a:rPr sz="900" dirty="0">
                  <a:solidFill>
                    <a:srgbClr val="575757"/>
                  </a:solidFill>
                </a:rPr>
                <a:t>for students/personnel upon requests or refusals to work due to concerns related to campus safety. Priority should be given for students/personnel who are considered high-risk/vulnerable as defined by public health officials</a:t>
              </a:r>
              <a:r>
                <a:rPr lang="en-US" sz="900" dirty="0">
                  <a:solidFill>
                    <a:srgbClr val="575757"/>
                  </a:solidFill>
                </a:rPr>
                <a:t>;</a:t>
              </a:r>
              <a:r>
                <a:rPr sz="900" dirty="0">
                  <a:solidFill>
                    <a:srgbClr val="575757"/>
                  </a:solidFill>
                </a:rPr>
                <a:t> Follow WA </a:t>
              </a:r>
              <a:r>
                <a:rPr lang="en-US" sz="900" dirty="0">
                  <a:solidFill>
                    <a:srgbClr val="575757"/>
                  </a:solidFill>
                </a:rPr>
                <a:t>S</a:t>
              </a:r>
              <a:r>
                <a:rPr sz="900" dirty="0">
                  <a:solidFill>
                    <a:srgbClr val="575757"/>
                  </a:solidFill>
                </a:rPr>
                <a:t>tate </a:t>
              </a:r>
              <a:r>
                <a:rPr lang="en-US" sz="900" dirty="0">
                  <a:solidFill>
                    <a:srgbClr val="575757"/>
                  </a:solidFill>
                </a:rPr>
                <a:t>guidelines for COVID-19 scenarios &amp; benefits</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Educate students/personnel </a:t>
              </a:r>
              <a:r>
                <a:rPr sz="900" dirty="0">
                  <a:solidFill>
                    <a:srgbClr val="575757"/>
                  </a:solidFill>
                </a:rPr>
                <a:t>on symptom detection, sources of high risk to COVID-19, prevention measures, and leave benefits/policies (e.g., UI for personnel that need to self-quarantine)</a:t>
              </a:r>
              <a:r>
                <a:rPr lang="en-US" sz="900" dirty="0">
                  <a:solidFill>
                    <a:srgbClr val="575757"/>
                  </a:solidFill>
                </a:rPr>
                <a:t>; follow any education requirements for employers per WA COVID-19 safety plan</a:t>
              </a:r>
              <a:endParaRPr sz="900" dirty="0">
                <a:solidFill>
                  <a:srgbClr val="575757"/>
                </a:solidFill>
              </a:endParaRPr>
            </a:p>
          </p:txBody>
        </p:sp>
        <p:sp>
          <p:nvSpPr>
            <p:cNvPr id="29" name="Title 2">
              <a:extLst>
                <a:ext uri="{FF2B5EF4-FFF2-40B4-BE49-F238E27FC236}">
                  <a16:creationId xmlns:a16="http://schemas.microsoft.com/office/drawing/2014/main" id="{DD1E5A13-F003-4B94-A027-BCFA65399993}"/>
                </a:ext>
              </a:extLst>
            </p:cNvPr>
            <p:cNvSpPr txBox="1">
              <a:spLocks/>
            </p:cNvSpPr>
            <p:nvPr/>
          </p:nvSpPr>
          <p:spPr>
            <a:xfrm>
              <a:off x="3319641" y="4622177"/>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Student/Personnel Support </a:t>
              </a:r>
            </a:p>
          </p:txBody>
        </p:sp>
        <p:sp>
          <p:nvSpPr>
            <p:cNvPr id="15" name="ee4pContent1">
              <a:extLst>
                <a:ext uri="{FF2B5EF4-FFF2-40B4-BE49-F238E27FC236}">
                  <a16:creationId xmlns:a16="http://schemas.microsoft.com/office/drawing/2014/main" id="{95128BD8-0EFF-438D-8744-3003F7481B99}"/>
                </a:ext>
              </a:extLst>
            </p:cNvPr>
            <p:cNvSpPr txBox="1"/>
            <p:nvPr/>
          </p:nvSpPr>
          <p:spPr>
            <a:xfrm>
              <a:off x="3319641" y="6230800"/>
              <a:ext cx="8086668" cy="44114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lang="en-US" sz="900" b="1" dirty="0">
                  <a:solidFill>
                    <a:srgbClr val="575757"/>
                  </a:solidFill>
                </a:rPr>
                <a:t>Limit or prohibit visitors</a:t>
              </a:r>
            </a:p>
            <a:p>
              <a:pPr marL="128588" indent="-128588" defTabSz="685800">
                <a:spcAft>
                  <a:spcPts val="150"/>
                </a:spcAft>
                <a:buFont typeface="Wingdings" panose="05000000000000000000" pitchFamily="2" charset="2"/>
                <a:buChar char="q"/>
              </a:pPr>
              <a:r>
                <a:rPr sz="900" b="1" dirty="0">
                  <a:solidFill>
                    <a:srgbClr val="575757"/>
                  </a:solidFill>
                </a:rPr>
                <a:t>Visible entry point signage for students, personnel, and visitors on shared on-campus responsibilities </a:t>
              </a:r>
              <a:r>
                <a:rPr sz="900" dirty="0">
                  <a:solidFill>
                    <a:srgbClr val="575757"/>
                  </a:solidFill>
                </a:rPr>
                <a:t>(including proper hygiene &amp; sanitization, physical distancing/PPE guidance and information for reporting concerns</a:t>
              </a:r>
              <a:r>
                <a:rPr lang="en-US" sz="900" dirty="0">
                  <a:solidFill>
                    <a:srgbClr val="575757"/>
                  </a:solidFill>
                </a:rPr>
                <a:t>, </a:t>
              </a:r>
              <a:r>
                <a:rPr lang="en-US" sz="900" dirty="0"/>
                <a:t>staying home if feeling sick)</a:t>
              </a:r>
              <a:endParaRPr sz="900" dirty="0">
                <a:solidFill>
                  <a:srgbClr val="575757"/>
                </a:solidFill>
              </a:endParaRPr>
            </a:p>
          </p:txBody>
        </p:sp>
        <p:sp>
          <p:nvSpPr>
            <p:cNvPr id="16" name="Title 2">
              <a:extLst>
                <a:ext uri="{FF2B5EF4-FFF2-40B4-BE49-F238E27FC236}">
                  <a16:creationId xmlns:a16="http://schemas.microsoft.com/office/drawing/2014/main" id="{DD1E5A13-F003-4B94-A027-BCFA65399993}"/>
                </a:ext>
              </a:extLst>
            </p:cNvPr>
            <p:cNvSpPr txBox="1">
              <a:spLocks/>
            </p:cNvSpPr>
            <p:nvPr/>
          </p:nvSpPr>
          <p:spPr>
            <a:xfrm>
              <a:off x="3319641" y="6054033"/>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Visitor Expectations</a:t>
              </a:r>
            </a:p>
          </p:txBody>
        </p:sp>
      </p:grpSp>
      <p:sp>
        <p:nvSpPr>
          <p:cNvPr id="20" name="Rectangle 19">
            <a:extLst>
              <a:ext uri="{FF2B5EF4-FFF2-40B4-BE49-F238E27FC236}">
                <a16:creationId xmlns:a16="http://schemas.microsoft.com/office/drawing/2014/main" id="{2A93389B-ED2D-4237-96BE-2A76427CE1C8}"/>
              </a:ext>
            </a:extLst>
          </p:cNvPr>
          <p:cNvSpPr/>
          <p:nvPr/>
        </p:nvSpPr>
        <p:spPr>
          <a:xfrm>
            <a:off x="461555" y="1432396"/>
            <a:ext cx="2205446" cy="1014174"/>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Supporting a common </a:t>
            </a:r>
          </a:p>
          <a:p>
            <a:pPr algn="ctr"/>
            <a:r>
              <a:rPr lang="en-US" sz="1600" b="1" u="sng" dirty="0">
                <a:solidFill>
                  <a:srgbClr val="FFFFFF"/>
                </a:solidFill>
              </a:rPr>
              <a:t>"New Normal" foundation  </a:t>
            </a:r>
          </a:p>
          <a:p>
            <a:pPr algn="ctr"/>
            <a:r>
              <a:rPr lang="en-US" sz="1600" dirty="0">
                <a:solidFill>
                  <a:srgbClr val="FFFFFF"/>
                </a:solidFill>
              </a:rPr>
              <a:t>to mitigate COVID-19</a:t>
            </a:r>
          </a:p>
        </p:txBody>
      </p:sp>
      <p:sp>
        <p:nvSpPr>
          <p:cNvPr id="21" name="Freeform 10">
            <a:extLst>
              <a:ext uri="{FF2B5EF4-FFF2-40B4-BE49-F238E27FC236}">
                <a16:creationId xmlns:a16="http://schemas.microsoft.com/office/drawing/2014/main" id="{31AED070-749C-4146-909F-D6FF344BE349}"/>
              </a:ext>
            </a:extLst>
          </p:cNvPr>
          <p:cNvSpPr>
            <a:spLocks noChangeAspect="1" noEditPoints="1"/>
          </p:cNvSpPr>
          <p:nvPr/>
        </p:nvSpPr>
        <p:spPr bwMode="auto">
          <a:xfrm rot="20701066">
            <a:off x="184617" y="1054160"/>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6E6F73"/>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510782" y="2541520"/>
            <a:ext cx="2140073" cy="3877985"/>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400" dirty="0">
                <a:solidFill>
                  <a:srgbClr val="575757"/>
                </a:solidFill>
              </a:rPr>
              <a:t>The following checklist provides proposals for institutions of higher education in Washington State to reopen operations.</a:t>
            </a:r>
          </a:p>
          <a:p>
            <a:pPr defTabSz="385757"/>
            <a:endParaRPr lang="en-US" sz="1400" dirty="0">
              <a:solidFill>
                <a:srgbClr val="575757"/>
              </a:solidFill>
            </a:endParaRPr>
          </a:p>
          <a:p>
            <a:pPr defTabSz="385757"/>
            <a:r>
              <a:rPr lang="en-US" sz="1400" dirty="0">
                <a:solidFill>
                  <a:srgbClr val="575757"/>
                </a:solidFill>
              </a:rPr>
              <a:t>These actions will run in parallel to public health efforts. </a:t>
            </a:r>
          </a:p>
          <a:p>
            <a:pPr defTabSz="385757"/>
            <a:endParaRPr lang="en-US" sz="1400" dirty="0">
              <a:solidFill>
                <a:srgbClr val="575757"/>
              </a:solidFill>
            </a:endParaRPr>
          </a:p>
          <a:p>
            <a:pPr defTabSz="385757"/>
            <a:r>
              <a:rPr lang="en-US" sz="1400" dirty="0">
                <a:solidFill>
                  <a:srgbClr val="575757"/>
                </a:solidFill>
              </a:rPr>
              <a:t>Protecting Washingtonians through a safe reopening and acting as good stewards of our local communities is our priority.</a:t>
            </a:r>
          </a:p>
          <a:p>
            <a:pPr defTabSz="385757"/>
            <a:endParaRPr lang="en-US" sz="1400" dirty="0">
              <a:solidFill>
                <a:srgbClr val="575757"/>
              </a:solidFill>
            </a:endParaRPr>
          </a:p>
          <a:p>
            <a:pPr defTabSz="385757"/>
            <a:r>
              <a:rPr lang="en-US" sz="1400" dirty="0">
                <a:solidFill>
                  <a:srgbClr val="575757"/>
                </a:solidFill>
              </a:rPr>
              <a:t>Subject to change based on public health guidance.</a:t>
            </a:r>
          </a:p>
        </p:txBody>
      </p:sp>
    </p:spTree>
    <p:extLst>
      <p:ext uri="{BB962C8B-B14F-4D97-AF65-F5344CB8AC3E}">
        <p14:creationId xmlns:p14="http://schemas.microsoft.com/office/powerpoint/2010/main" val="381759704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Gray slice heading"/>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0tAxP2ARtivIoEsaYlE2A"/>
</p:tagLst>
</file>

<file path=ppt/tags/tag7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17_TgOEHF7FiGeJKy5pK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NRqmBb0ZpDQ.6tkn1Uo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2.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111F4A-60FF-41DE-BC65-F40DAD011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4670</TotalTime>
  <Words>5943</Words>
  <Application>Microsoft Macintosh PowerPoint</Application>
  <PresentationFormat>Widescreen</PresentationFormat>
  <Paragraphs>486</Paragraphs>
  <Slides>17</Slides>
  <Notes>14</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Trebuchet MS</vt:lpstr>
      <vt:lpstr>Wingdings</vt:lpstr>
      <vt:lpstr>BCG Grid 16:9</vt:lpstr>
      <vt:lpstr>1_BCG Grid 16:9</vt:lpstr>
      <vt:lpstr>think-cell Slide</vt:lpstr>
      <vt:lpstr>Campus Reopening  Guide</vt:lpstr>
      <vt:lpstr>Principles and Guidance</vt:lpstr>
      <vt:lpstr>Principles and Guidance</vt:lpstr>
      <vt:lpstr>Context setting  Aligned statement &amp; checklists</vt:lpstr>
      <vt:lpstr>Aligned statement from higher education institutions in Washington State (I/II)</vt:lpstr>
      <vt:lpstr>Aligned statement from higher education institutions in Washington State (II/II)</vt:lpstr>
      <vt:lpstr>Three forms of checklists to serve as guidance for higher education institutions in Washington state</vt:lpstr>
      <vt:lpstr>For reference: Checklists developed using multiple sources</vt:lpstr>
      <vt:lpstr>Baseline recommendations for higher education institutions reopening plans Institutions are developing Safe Back-to-School plans to resume operations with consideration of these critical elements</vt:lpstr>
      <vt:lpstr>Additional considerations: Campus safety Elements for institutions to consider &amp; implement where feasible/relevant</vt:lpstr>
      <vt:lpstr>Additional considerations: Campus support Elements for Institutions to consider &amp; implement where feasible/relevant</vt:lpstr>
      <vt:lpstr>Recommended protocols for food services to resume operations (1/2)</vt:lpstr>
      <vt:lpstr>Recommended protocols for food services to resume operations (2/2)</vt:lpstr>
      <vt:lpstr>Recommended protocols for campus transportation to resume operations (1/2)</vt:lpstr>
      <vt:lpstr>Recommended protocols for campus transportation to resume operations (2/2)</vt:lpstr>
      <vt:lpstr>Recommended protocols for campus residences to resume operations (1/2)</vt:lpstr>
      <vt:lpstr>Recommended protocols for campus residences to resume operations (2/2)</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Brandon Pae</cp:lastModifiedBy>
  <cp:revision>758</cp:revision>
  <cp:lastPrinted>2000-01-01T07:00:00Z</cp:lastPrinted>
  <dcterms:created xsi:type="dcterms:W3CDTF">2020-05-27T17:34:49Z</dcterms:created>
  <dcterms:modified xsi:type="dcterms:W3CDTF">2025-09-25T14:59:19Z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