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4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Weber" userId="d70583d16387b07a" providerId="LiveId" clId="{E9B16287-2195-4AA5-BF9C-FFA2C93363A7}"/>
    <pc:docChg chg="delSld">
      <pc:chgData name="Patrick Weber" userId="d70583d16387b07a" providerId="LiveId" clId="{E9B16287-2195-4AA5-BF9C-FFA2C93363A7}" dt="2025-05-27T12:49:54.229" v="6" actId="47"/>
      <pc:docMkLst>
        <pc:docMk/>
      </pc:docMkLst>
      <pc:sldChg chg="del">
        <pc:chgData name="Patrick Weber" userId="d70583d16387b07a" providerId="LiveId" clId="{E9B16287-2195-4AA5-BF9C-FFA2C93363A7}" dt="2025-05-27T12:49:53.443" v="4" actId="47"/>
        <pc:sldMkLst>
          <pc:docMk/>
          <pc:sldMk cId="4090380769" sldId="257"/>
        </pc:sldMkLst>
      </pc:sldChg>
      <pc:sldChg chg="del">
        <pc:chgData name="Patrick Weber" userId="d70583d16387b07a" providerId="LiveId" clId="{E9B16287-2195-4AA5-BF9C-FFA2C93363A7}" dt="2025-05-27T12:49:53.176" v="3" actId="47"/>
        <pc:sldMkLst>
          <pc:docMk/>
          <pc:sldMk cId="2072500627" sldId="259"/>
        </pc:sldMkLst>
      </pc:sldChg>
      <pc:sldChg chg="del">
        <pc:chgData name="Patrick Weber" userId="d70583d16387b07a" providerId="LiveId" clId="{E9B16287-2195-4AA5-BF9C-FFA2C93363A7}" dt="2025-05-27T12:49:53.805" v="5" actId="47"/>
        <pc:sldMkLst>
          <pc:docMk/>
          <pc:sldMk cId="898059925" sldId="263"/>
        </pc:sldMkLst>
      </pc:sldChg>
      <pc:sldChg chg="del">
        <pc:chgData name="Patrick Weber" userId="d70583d16387b07a" providerId="LiveId" clId="{E9B16287-2195-4AA5-BF9C-FFA2C93363A7}" dt="2025-05-27T12:49:52.642" v="1" actId="47"/>
        <pc:sldMkLst>
          <pc:docMk/>
          <pc:sldMk cId="3574167428" sldId="264"/>
        </pc:sldMkLst>
      </pc:sldChg>
      <pc:sldChg chg="del">
        <pc:chgData name="Patrick Weber" userId="d70583d16387b07a" providerId="LiveId" clId="{E9B16287-2195-4AA5-BF9C-FFA2C93363A7}" dt="2025-05-27T12:49:54.229" v="6" actId="47"/>
        <pc:sldMkLst>
          <pc:docMk/>
          <pc:sldMk cId="4134655266" sldId="265"/>
        </pc:sldMkLst>
      </pc:sldChg>
      <pc:sldChg chg="del">
        <pc:chgData name="Patrick Weber" userId="d70583d16387b07a" providerId="LiveId" clId="{E9B16287-2195-4AA5-BF9C-FFA2C93363A7}" dt="2025-05-27T12:49:52.910" v="2" actId="47"/>
        <pc:sldMkLst>
          <pc:docMk/>
          <pc:sldMk cId="2308821959" sldId="266"/>
        </pc:sldMkLst>
      </pc:sldChg>
      <pc:sldChg chg="del">
        <pc:chgData name="Patrick Weber" userId="d70583d16387b07a" providerId="LiveId" clId="{E9B16287-2195-4AA5-BF9C-FFA2C93363A7}" dt="2025-05-27T12:49:52.328" v="0" actId="47"/>
        <pc:sldMkLst>
          <pc:docMk/>
          <pc:sldMk cId="3821650567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42020-90A0-4234-9189-78E595B62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5B1E4-5737-450F-8B24-3C380428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31CF6-21D2-4BC8-8796-3F617983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E0924-436D-416B-9F70-BE8E652E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3A3E-A5C7-4507-BF42-7310F63E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4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96258-375C-4446-8E87-3DF4EF7E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51A469-1F3A-4C7E-B1DD-1A17C44F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6260E-5EC8-4AA1-A217-FA9A635D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D5F48-50B8-4759-90F3-0CBA8B5C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363DB-0D83-4C38-8F9B-4B232B91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7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8C55F4-BD81-4C3E-AA6B-DD4AA026E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79187E-4210-40D2-8C1D-2E07DA6E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60D45-84ED-4589-A2BC-EDF79823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1F027-28D3-47E2-8195-CA0086DB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2F6A9-ED4E-4F1E-A3DC-3DCB1C1E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13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5EC4-686D-48D3-B641-BD7CAD52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00E1B-93BB-4E61-9537-CCE3B67A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242CB-1584-4083-818A-11C2B32F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58743-E197-42F8-9B4C-8985E9DE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C055A-0CDD-4E9A-AA0F-AB9D69C3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5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8EEDA-B6C2-42C9-A4BF-2FF0565B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49698-8D05-4833-A8FF-CDE95EC1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FDA12-FDE1-4A0A-B132-B4B2612F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44B86-3D59-48A8-A178-4ADE3A32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235BF-8633-4ACC-98CB-432B933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2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2A8BB-A3B5-4224-9756-A9B912A7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E9AC4-AABE-491A-AB0F-79F1DA0A1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62F73-30C3-4C3F-A2CE-E4B3E5AE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C6985-2F65-4CA0-8BA7-513CC1A0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0A4E5-9AC3-4819-9C7A-01820CA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4A19F-AEC1-4D76-9E66-702FA6DB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6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38E9B-3F49-422B-85DD-7BA14BAB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0E2941-7F65-46AB-BD0A-E94D248A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B75177-DF7C-41F4-B217-8D17E76B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6CFA56-1739-490F-AF9E-102ED8294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5CEAFC-8214-43C2-AB1D-F7261EC2B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048A1A-6641-4F01-B98C-0442C31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80A940-E1E0-4850-A9D1-FB6F0389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758CD6-8612-4EB1-A93E-763D9AA3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3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8D8F7-A96D-4346-9680-416149D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62F76B-B19A-47C2-90F6-E038789D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534B69-D9A5-4528-A4AA-823E49FB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75A6C-C73E-4B60-8C9A-80A2CAF6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25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CFD3-25E6-4B79-8732-92C670DB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D8172D-0506-490D-ADD0-A90D9301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CF86F4-7D84-40C9-BCC7-8995BAA8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60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FD22C-372D-4F0E-BD81-18DD774A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7745-7379-4B16-9073-4310377E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39694F-1337-4421-97D5-DED82F3D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406A67-595F-46CE-B136-447109E8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E87DAE-6402-4C3E-AB4B-54BD6A47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68C0B8-7D0C-4270-9E3B-2843D5E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89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5356-EF72-4D7F-927B-C73B078C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249874-53FE-49BE-BDCD-491EE332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FBCFB0-AE80-41AB-B5B8-05CAE14E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756ED9-6280-46ED-A248-ED10120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98C9B-6D2B-4020-AB9E-98FE6821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C2B13-4728-4E66-BA65-633469F9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71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28B8FF-37EF-4F7D-9849-31B61CB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B575B-51AE-4A38-8603-ADF444EC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95011-D0D0-4247-A617-30198FF14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0686-6EFC-4BFD-8612-16A151F1E8DC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E02E4-2FB7-4894-924F-80E2E68B9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B4680-C63B-4B36-983D-3968C4DB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F9EEC8A-8DB2-4F38-9BCD-E59AEB2B77C3}"/>
              </a:ext>
            </a:extLst>
          </p:cNvPr>
          <p:cNvSpPr/>
          <p:nvPr/>
        </p:nvSpPr>
        <p:spPr>
          <a:xfrm>
            <a:off x="558352" y="793019"/>
            <a:ext cx="1804522" cy="1157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Interface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en-US" sz="1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Gradio</a:t>
            </a:r>
            <a:r>
              <a:rPr lang="en-US" sz="1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</a:t>
            </a:r>
            <a:endParaRPr lang="en-US" sz="1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Chat-Interface, CSV-Datei Upload</a:t>
            </a:r>
            <a:r>
              <a:rPr lang="en-US" sz="1100" i="1" dirty="0">
                <a:solidFill>
                  <a:schemeClr val="tx1"/>
                </a:solidFill>
              </a:rPr>
              <a:t>, PDF Download, </a:t>
            </a:r>
            <a:r>
              <a:rPr lang="en-US" sz="1100" i="1" dirty="0" err="1">
                <a:solidFill>
                  <a:schemeClr val="tx1"/>
                </a:solidFill>
              </a:rPr>
              <a:t>Visualisierung</a:t>
            </a:r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710D6D-6CAD-4E7A-BE6B-193BCB7FEB1D}"/>
              </a:ext>
            </a:extLst>
          </p:cNvPr>
          <p:cNvSpPr/>
          <p:nvPr/>
        </p:nvSpPr>
        <p:spPr>
          <a:xfrm>
            <a:off x="8708665" y="5658671"/>
            <a:ext cx="3092895" cy="840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Large Language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LLMs: LLama3 (Meta), </a:t>
            </a:r>
            <a:r>
              <a:rPr lang="en-US" sz="11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Mixtral</a:t>
            </a:r>
            <a:r>
              <a:rPr lang="en-US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708F2C-2879-4476-A7C8-7A019ACF80ED}"/>
              </a:ext>
            </a:extLst>
          </p:cNvPr>
          <p:cNvSpPr/>
          <p:nvPr/>
        </p:nvSpPr>
        <p:spPr>
          <a:xfrm>
            <a:off x="4050514" y="793018"/>
            <a:ext cx="7751046" cy="4161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KI-</a:t>
            </a:r>
            <a:r>
              <a:rPr lang="en-US" b="1" dirty="0" err="1">
                <a:solidFill>
                  <a:schemeClr val="tx1"/>
                </a:solidFill>
              </a:rPr>
              <a:t>Agenten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Agentenbasierte</a:t>
            </a:r>
            <a:r>
              <a:rPr lang="en-US" sz="1400" dirty="0">
                <a:solidFill>
                  <a:schemeClr val="tx1"/>
                </a:solidFill>
              </a:rPr>
              <a:t> KI-</a:t>
            </a:r>
            <a:r>
              <a:rPr lang="en-US" sz="1400" dirty="0" err="1">
                <a:solidFill>
                  <a:schemeClr val="tx1"/>
                </a:solidFill>
              </a:rPr>
              <a:t>Anwendung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OpenAI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Swarm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[Microsoft]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AutoGen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CrewAI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LangGraph</a:t>
            </a:r>
            <a:endParaRPr lang="de-CH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CH" sz="1200" i="1" dirty="0">
                <a:solidFill>
                  <a:schemeClr val="tx1"/>
                </a:solidFill>
              </a:rPr>
              <a:t>Session-Management, CSV-Handling, Diagrammerstellung, PDF-Generierung, Translation, Berechnung</a:t>
            </a:r>
          </a:p>
          <a:p>
            <a:pPr algn="ctr"/>
            <a:endParaRPr lang="de-CH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e-CH" sz="400" dirty="0">
              <a:solidFill>
                <a:schemeClr val="tx1"/>
              </a:solidFill>
            </a:endParaRPr>
          </a:p>
          <a:p>
            <a:pPr algn="ctr"/>
            <a:r>
              <a:rPr lang="de-CH" sz="1200" i="1" dirty="0">
                <a:solidFill>
                  <a:schemeClr val="tx1"/>
                </a:solidFill>
              </a:rPr>
              <a:t>Session-Management, CSV-Handling, Diagrammerstellung, PDF-Generierung</a:t>
            </a: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66700"/>
            <a:r>
              <a:rPr lang="de-CH" sz="1200" dirty="0">
                <a:solidFill>
                  <a:schemeClr val="tx1"/>
                </a:solidFill>
              </a:rPr>
              <a:t> </a:t>
            </a:r>
          </a:p>
          <a:p>
            <a:pPr marL="266700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F983B2-CC65-4045-A8E5-9A07CBC88584}"/>
              </a:ext>
            </a:extLst>
          </p:cNvPr>
          <p:cNvSpPr txBox="1"/>
          <p:nvPr/>
        </p:nvSpPr>
        <p:spPr>
          <a:xfrm>
            <a:off x="503550" y="510388"/>
            <a:ext cx="4709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Fragen der Studierenden → Embedding → Ähnlichkeitssuche → Kontext → Antwort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405F2C-92C2-4033-B85E-50A64EFEFDBE}"/>
              </a:ext>
            </a:extLst>
          </p:cNvPr>
          <p:cNvSpPr/>
          <p:nvPr/>
        </p:nvSpPr>
        <p:spPr>
          <a:xfrm>
            <a:off x="4115099" y="1380231"/>
            <a:ext cx="7614163" cy="3507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779FDAA-4A1B-4F7C-A24E-05EF6C3F2A03}"/>
              </a:ext>
            </a:extLst>
          </p:cNvPr>
          <p:cNvSpPr txBox="1"/>
          <p:nvPr/>
        </p:nvSpPr>
        <p:spPr>
          <a:xfrm>
            <a:off x="2624886" y="1568562"/>
            <a:ext cx="9252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/>
              <a:t>Gateway</a:t>
            </a:r>
          </a:p>
          <a:p>
            <a:r>
              <a:rPr lang="de-CH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de-CH" sz="1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FastAPI</a:t>
            </a:r>
            <a:endParaRPr lang="de-CH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68CCD82-9AE1-4103-8174-BF6AEAE5DBDB}"/>
              </a:ext>
            </a:extLst>
          </p:cNvPr>
          <p:cNvSpPr txBox="1"/>
          <p:nvPr/>
        </p:nvSpPr>
        <p:spPr>
          <a:xfrm>
            <a:off x="411610" y="190981"/>
            <a:ext cx="5374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err="1">
                <a:solidFill>
                  <a:srgbClr val="C00000"/>
                </a:solidFill>
              </a:rPr>
              <a:t>GenStatsCoach</a:t>
            </a:r>
            <a:r>
              <a:rPr lang="de-CH" sz="2000" b="1" dirty="0">
                <a:solidFill>
                  <a:srgbClr val="C00000"/>
                </a:solidFill>
              </a:rPr>
              <a:t>-System (Funktionale Darstellung)</a:t>
            </a:r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DE62B0DE-6637-4749-9C34-E0A2DCC414C1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rot="5400000" flipH="1" flipV="1">
            <a:off x="10824379" y="5302630"/>
            <a:ext cx="704110" cy="8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F7D0A86-B35B-4BF9-960F-E87B5E839E9C}"/>
              </a:ext>
            </a:extLst>
          </p:cNvPr>
          <p:cNvSpPr txBox="1"/>
          <p:nvPr/>
        </p:nvSpPr>
        <p:spPr>
          <a:xfrm>
            <a:off x="10596005" y="5099385"/>
            <a:ext cx="10627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LLM generierter </a:t>
            </a:r>
          </a:p>
          <a:p>
            <a:pPr algn="ctr"/>
            <a:r>
              <a:rPr lang="de-CH" sz="1000" b="1" i="1" dirty="0"/>
              <a:t>Antwort-Text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E58D9D-01B4-4D63-963D-39DB2ED61817}"/>
              </a:ext>
            </a:extLst>
          </p:cNvPr>
          <p:cNvSpPr/>
          <p:nvPr/>
        </p:nvSpPr>
        <p:spPr>
          <a:xfrm>
            <a:off x="503550" y="2957742"/>
            <a:ext cx="3317734" cy="3736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Wissensdatenbank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(RAG-System)</a:t>
            </a:r>
          </a:p>
          <a:p>
            <a:pPr algn="ctr"/>
            <a:endParaRPr lang="en-US" sz="3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LangChain</a:t>
            </a: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LlamaIndex</a:t>
            </a:r>
            <a:endParaRPr lang="en-US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100" i="1" dirty="0">
                <a:solidFill>
                  <a:schemeClr val="tx1"/>
                </a:solidFill>
              </a:rPr>
              <a:t>Framework zur Kombination von LLM + Vektor-Datenbanken + Tools</a:t>
            </a: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8CD0CF9-0235-4494-9A82-D977916396B8}"/>
              </a:ext>
            </a:extLst>
          </p:cNvPr>
          <p:cNvSpPr/>
          <p:nvPr/>
        </p:nvSpPr>
        <p:spPr>
          <a:xfrm>
            <a:off x="578200" y="5302642"/>
            <a:ext cx="3176504" cy="1254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bg1">
                    <a:lumMod val="50000"/>
                  </a:schemeClr>
                </a:solidFill>
              </a:rPr>
              <a:t>Retrieve</a:t>
            </a:r>
          </a:p>
          <a:p>
            <a:endParaRPr lang="de-CH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FFFB670C-20DE-4BAF-B8B4-F817130F7B20}"/>
              </a:ext>
            </a:extLst>
          </p:cNvPr>
          <p:cNvSpPr/>
          <p:nvPr/>
        </p:nvSpPr>
        <p:spPr>
          <a:xfrm>
            <a:off x="2309770" y="4239178"/>
            <a:ext cx="1421285" cy="8818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bg1">
                    <a:lumMod val="50000"/>
                  </a:schemeClr>
                </a:solidFill>
              </a:rPr>
              <a:t>Augment</a:t>
            </a:r>
          </a:p>
          <a:p>
            <a:endParaRPr lang="de-CH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15BE41BD-1D7E-4BB1-8651-3C9292F118A2}"/>
              </a:ext>
            </a:extLst>
          </p:cNvPr>
          <p:cNvCxnSpPr>
            <a:cxnSpLocks/>
            <a:stCxn id="119" idx="2"/>
            <a:endCxn id="131" idx="0"/>
          </p:cNvCxnSpPr>
          <p:nvPr/>
        </p:nvCxnSpPr>
        <p:spPr>
          <a:xfrm flipH="1">
            <a:off x="1278715" y="4480459"/>
            <a:ext cx="758" cy="16891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7B46DB89-A541-49D6-A809-AE7083D5D5BA}"/>
              </a:ext>
            </a:extLst>
          </p:cNvPr>
          <p:cNvCxnSpPr>
            <a:cxnSpLocks/>
            <a:stCxn id="120" idx="3"/>
            <a:endCxn id="69" idx="1"/>
          </p:cNvCxnSpPr>
          <p:nvPr/>
        </p:nvCxnSpPr>
        <p:spPr>
          <a:xfrm flipV="1">
            <a:off x="1903743" y="5930044"/>
            <a:ext cx="509152" cy="13064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A2422779-C54D-4703-9CD2-B54C0F3F3205}"/>
              </a:ext>
            </a:extLst>
          </p:cNvPr>
          <p:cNvSpPr/>
          <p:nvPr/>
        </p:nvSpPr>
        <p:spPr>
          <a:xfrm rot="10800000">
            <a:off x="9470914" y="4857370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04D0619-DE6D-48E9-928F-44008864249E}"/>
              </a:ext>
            </a:extLst>
          </p:cNvPr>
          <p:cNvSpPr/>
          <p:nvPr/>
        </p:nvSpPr>
        <p:spPr>
          <a:xfrm>
            <a:off x="2412895" y="5388712"/>
            <a:ext cx="1249987" cy="1082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i="1" dirty="0">
                <a:solidFill>
                  <a:schemeClr val="tx1"/>
                </a:solidFill>
              </a:rPr>
              <a:t>(Vector) Database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de-CH" sz="11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ChromaDB</a:t>
            </a:r>
            <a:r>
              <a:rPr lang="de-CH" sz="1100" i="1" dirty="0">
                <a:solidFill>
                  <a:schemeClr val="tx1"/>
                </a:solidFill>
              </a:rPr>
              <a:t>, </a:t>
            </a:r>
            <a:r>
              <a:rPr lang="de-CH" sz="900" dirty="0" err="1">
                <a:solidFill>
                  <a:schemeClr val="tx1"/>
                </a:solidFill>
              </a:rPr>
              <a:t>Pinecone</a:t>
            </a:r>
            <a:r>
              <a:rPr lang="de-CH" sz="900" dirty="0">
                <a:solidFill>
                  <a:schemeClr val="tx1"/>
                </a:solidFill>
              </a:rPr>
              <a:t> FAISS</a:t>
            </a:r>
          </a:p>
          <a:p>
            <a:pPr algn="ctr"/>
            <a:r>
              <a:rPr lang="de-DE" sz="1100" i="1" dirty="0">
                <a:solidFill>
                  <a:schemeClr val="tx1"/>
                </a:solidFill>
              </a:rPr>
              <a:t>zur Einbettungen von Dokumenten (PDFs, Skripte)</a:t>
            </a:r>
            <a:endParaRPr lang="de-CH" sz="1100" i="1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45E56DF-8176-4D47-9B3D-87EF7EA30FF2}"/>
              </a:ext>
            </a:extLst>
          </p:cNvPr>
          <p:cNvSpPr/>
          <p:nvPr/>
        </p:nvSpPr>
        <p:spPr>
          <a:xfrm>
            <a:off x="654479" y="3962720"/>
            <a:ext cx="1249987" cy="5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Einlesen von Dokumenten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(PDFs, Skripte)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F13B8D3B-B0F3-42C9-95F1-E8BD13508CAB}"/>
              </a:ext>
            </a:extLst>
          </p:cNvPr>
          <p:cNvSpPr/>
          <p:nvPr/>
        </p:nvSpPr>
        <p:spPr>
          <a:xfrm>
            <a:off x="653756" y="5801819"/>
            <a:ext cx="1249987" cy="5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i="1" dirty="0">
                <a:solidFill>
                  <a:schemeClr val="tx1"/>
                </a:solidFill>
              </a:rPr>
              <a:t>Embedding-Modell</a:t>
            </a:r>
            <a:endParaRPr lang="de-CH" sz="1100" i="1" dirty="0">
              <a:solidFill>
                <a:schemeClr val="tx1"/>
              </a:solidFill>
            </a:endParaRPr>
          </a:p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DD9DFB75-CFA0-481C-9D0C-B5AB36E8EB49}"/>
              </a:ext>
            </a:extLst>
          </p:cNvPr>
          <p:cNvSpPr/>
          <p:nvPr/>
        </p:nvSpPr>
        <p:spPr>
          <a:xfrm>
            <a:off x="2410925" y="4501945"/>
            <a:ext cx="1249987" cy="5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Retriever Prompt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Eingabe + Kontext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EBF60AC-8123-4EAA-A81B-FC4E67812FD6}"/>
              </a:ext>
            </a:extLst>
          </p:cNvPr>
          <p:cNvSpPr/>
          <p:nvPr/>
        </p:nvSpPr>
        <p:spPr>
          <a:xfrm>
            <a:off x="10117224" y="2736761"/>
            <a:ext cx="1249987" cy="7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PDF-</a:t>
            </a:r>
            <a:r>
              <a:rPr lang="de-CH" sz="1100" b="1" dirty="0" err="1">
                <a:solidFill>
                  <a:schemeClr val="tx1"/>
                </a:solidFill>
              </a:rPr>
              <a:t>GenAgent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Übungsblätter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generieren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75C9E6D-E7B9-4E08-8562-AA2E5B08C744}"/>
              </a:ext>
            </a:extLst>
          </p:cNvPr>
          <p:cNvSpPr/>
          <p:nvPr/>
        </p:nvSpPr>
        <p:spPr>
          <a:xfrm>
            <a:off x="4263571" y="3381599"/>
            <a:ext cx="1249987" cy="784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RetrieverAgent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Externer Kontext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335C417-A9F9-4149-AA5C-AC02CE96D7F8}"/>
              </a:ext>
            </a:extLst>
          </p:cNvPr>
          <p:cNvSpPr/>
          <p:nvPr/>
        </p:nvSpPr>
        <p:spPr>
          <a:xfrm>
            <a:off x="9061503" y="4007494"/>
            <a:ext cx="1249987" cy="77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CSV-Agent</a:t>
            </a:r>
          </a:p>
        </p:txBody>
      </p: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98A7FA16-AD96-448C-9788-4A79FCDA8D75}"/>
              </a:ext>
            </a:extLst>
          </p:cNvPr>
          <p:cNvCxnSpPr>
            <a:cxnSpLocks/>
            <a:stCxn id="123" idx="0"/>
            <a:endCxn id="90" idx="1"/>
          </p:cNvCxnSpPr>
          <p:nvPr/>
        </p:nvCxnSpPr>
        <p:spPr>
          <a:xfrm rot="5400000" flipH="1" flipV="1">
            <a:off x="3409393" y="3385000"/>
            <a:ext cx="465198" cy="1243158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CE22D2B4-9153-4614-BC50-C57EAEC12A48}"/>
              </a:ext>
            </a:extLst>
          </p:cNvPr>
          <p:cNvCxnSpPr>
            <a:cxnSpLocks/>
            <a:stCxn id="69" idx="0"/>
            <a:endCxn id="121" idx="2"/>
          </p:cNvCxnSpPr>
          <p:nvPr/>
        </p:nvCxnSpPr>
        <p:spPr>
          <a:xfrm rot="16200000" flipV="1">
            <a:off x="2852390" y="5203213"/>
            <a:ext cx="369028" cy="19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492A4ECD-8D66-4866-9588-8DAFF80AC798}"/>
              </a:ext>
            </a:extLst>
          </p:cNvPr>
          <p:cNvSpPr/>
          <p:nvPr/>
        </p:nvSpPr>
        <p:spPr>
          <a:xfrm>
            <a:off x="653721" y="4649373"/>
            <a:ext cx="1249987" cy="484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Markdown</a:t>
            </a:r>
            <a:r>
              <a:rPr lang="de-CH" sz="1100" b="1" dirty="0">
                <a:solidFill>
                  <a:schemeClr val="tx1"/>
                </a:solidFill>
              </a:rPr>
              <a:t> erstellen</a:t>
            </a:r>
            <a:endParaRPr lang="de-CH" sz="1100" dirty="0">
              <a:solidFill>
                <a:schemeClr val="tx1"/>
              </a:solidFill>
            </a:endParaRPr>
          </a:p>
        </p:txBody>
      </p: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294B5FC8-1715-407A-83A4-0C677CC29EED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 rot="16200000" flipH="1">
            <a:off x="944784" y="5467852"/>
            <a:ext cx="667897" cy="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A34A760E-53FA-44C7-BC49-B71B9CEEE703}"/>
              </a:ext>
            </a:extLst>
          </p:cNvPr>
          <p:cNvSpPr/>
          <p:nvPr/>
        </p:nvSpPr>
        <p:spPr>
          <a:xfrm>
            <a:off x="7608366" y="1523777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TranslateAgent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Deutsch-Übersetzung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9F0A78C-D6D5-4165-8221-B3657C065732}"/>
              </a:ext>
            </a:extLst>
          </p:cNvPr>
          <p:cNvSpPr/>
          <p:nvPr/>
        </p:nvSpPr>
        <p:spPr>
          <a:xfrm>
            <a:off x="9205880" y="1507892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SaveAgent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Dokumente speichern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13842F8E-AE9C-4595-8787-FFDD9E7E696A}"/>
              </a:ext>
            </a:extLst>
          </p:cNvPr>
          <p:cNvSpPr/>
          <p:nvPr/>
        </p:nvSpPr>
        <p:spPr>
          <a:xfrm>
            <a:off x="7397879" y="3990540"/>
            <a:ext cx="1249987" cy="7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WebSearchAgent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Websuche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3E12315-D8C2-48FD-8A32-34146021F397}"/>
              </a:ext>
            </a:extLst>
          </p:cNvPr>
          <p:cNvSpPr/>
          <p:nvPr/>
        </p:nvSpPr>
        <p:spPr>
          <a:xfrm>
            <a:off x="5731664" y="3990540"/>
            <a:ext cx="1249987" cy="7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VizAgent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Visualisierung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5E5B3DA-AC07-4EAE-BD31-8AD923D44802}"/>
              </a:ext>
            </a:extLst>
          </p:cNvPr>
          <p:cNvCxnSpPr>
            <a:cxnSpLocks/>
            <a:stCxn id="146" idx="0"/>
            <a:endCxn id="67" idx="2"/>
          </p:cNvCxnSpPr>
          <p:nvPr/>
        </p:nvCxnSpPr>
        <p:spPr>
          <a:xfrm>
            <a:off x="9549528" y="4953509"/>
            <a:ext cx="0" cy="69963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D1D88CD-B1E6-44D6-A2AE-676822E7ABF5}"/>
              </a:ext>
            </a:extLst>
          </p:cNvPr>
          <p:cNvSpPr txBox="1"/>
          <p:nvPr/>
        </p:nvSpPr>
        <p:spPr>
          <a:xfrm>
            <a:off x="8931286" y="5067211"/>
            <a:ext cx="11464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Prompt + Query + </a:t>
            </a:r>
          </a:p>
          <a:p>
            <a:pPr algn="ctr"/>
            <a:r>
              <a:rPr lang="de-CH" sz="1000" b="1" i="1" dirty="0"/>
              <a:t>Enhanced </a:t>
            </a:r>
            <a:r>
              <a:rPr lang="de-CH" sz="1000" b="1" i="1" dirty="0" err="1"/>
              <a:t>Context</a:t>
            </a:r>
            <a:endParaRPr lang="de-CH" sz="1000" b="1" i="1" dirty="0"/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AA37F09-0071-4B4D-8633-DC85906135DE}"/>
              </a:ext>
            </a:extLst>
          </p:cNvPr>
          <p:cNvCxnSpPr>
            <a:cxnSpLocks/>
            <a:stCxn id="90" idx="2"/>
            <a:endCxn id="121" idx="3"/>
          </p:cNvCxnSpPr>
          <p:nvPr/>
        </p:nvCxnSpPr>
        <p:spPr>
          <a:xfrm rot="5400000">
            <a:off x="3977512" y="3849762"/>
            <a:ext cx="594454" cy="1227653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m 62">
            <a:extLst>
              <a:ext uri="{FF2B5EF4-FFF2-40B4-BE49-F238E27FC236}">
                <a16:creationId xmlns:a16="http://schemas.microsoft.com/office/drawing/2014/main" id="{93B6E217-E7D4-4DE1-BE05-512F6BDB59F1}"/>
              </a:ext>
            </a:extLst>
          </p:cNvPr>
          <p:cNvSpPr/>
          <p:nvPr/>
        </p:nvSpPr>
        <p:spPr>
          <a:xfrm rot="1812585">
            <a:off x="3352510" y="2060538"/>
            <a:ext cx="4256916" cy="208485"/>
          </a:xfrm>
          <a:prstGeom prst="parallelogram">
            <a:avLst>
              <a:gd name="adj" fmla="val 12686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CA313E9-D26C-4C31-810C-E5ADD188A6B7}"/>
              </a:ext>
            </a:extLst>
          </p:cNvPr>
          <p:cNvSpPr/>
          <p:nvPr/>
        </p:nvSpPr>
        <p:spPr>
          <a:xfrm>
            <a:off x="4274739" y="2343059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CheckAgent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Double-Check Resultate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5678219-E162-4534-972B-FD7616C5A3BC}"/>
              </a:ext>
            </a:extLst>
          </p:cNvPr>
          <p:cNvSpPr/>
          <p:nvPr/>
        </p:nvSpPr>
        <p:spPr>
          <a:xfrm>
            <a:off x="5980636" y="1523777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CalcAgent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Berechnung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8173B64-E435-4486-BE5A-391BDA4AF4D6}"/>
              </a:ext>
            </a:extLst>
          </p:cNvPr>
          <p:cNvSpPr/>
          <p:nvPr/>
        </p:nvSpPr>
        <p:spPr>
          <a:xfrm>
            <a:off x="6763149" y="2777329"/>
            <a:ext cx="2370967" cy="7078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Agent Controller </a:t>
            </a:r>
          </a:p>
          <a:p>
            <a:pPr algn="ctr"/>
            <a:r>
              <a:rPr lang="de-CH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analysiert die Anfrage (via LLM) + orchestriert Aufgaben mit Subagenten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00138B0-0CC1-4DE4-ABF1-3AE1FA5C41ED}"/>
              </a:ext>
            </a:extLst>
          </p:cNvPr>
          <p:cNvSpPr/>
          <p:nvPr/>
        </p:nvSpPr>
        <p:spPr>
          <a:xfrm>
            <a:off x="3414218" y="1052686"/>
            <a:ext cx="636296" cy="63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31C0F2-A56A-4E47-ACA8-B8B02EE6A644}"/>
              </a:ext>
            </a:extLst>
          </p:cNvPr>
          <p:cNvCxnSpPr>
            <a:cxnSpLocks/>
          </p:cNvCxnSpPr>
          <p:nvPr/>
        </p:nvCxnSpPr>
        <p:spPr>
          <a:xfrm>
            <a:off x="2362874" y="1178712"/>
            <a:ext cx="1679142" cy="13531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382D6C0-860E-4AE0-A187-66B9605A9788}"/>
              </a:ext>
            </a:extLst>
          </p:cNvPr>
          <p:cNvCxnSpPr>
            <a:cxnSpLocks/>
          </p:cNvCxnSpPr>
          <p:nvPr/>
        </p:nvCxnSpPr>
        <p:spPr>
          <a:xfrm flipH="1">
            <a:off x="2362874" y="1443107"/>
            <a:ext cx="169614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E06CA9C-76AD-4FC8-B1A3-81C5159E4F82}"/>
              </a:ext>
            </a:extLst>
          </p:cNvPr>
          <p:cNvCxnSpPr>
            <a:endCxn id="80" idx="0"/>
          </p:cNvCxnSpPr>
          <p:nvPr/>
        </p:nvCxnSpPr>
        <p:spPr>
          <a:xfrm flipH="1">
            <a:off x="6356658" y="3485226"/>
            <a:ext cx="406491" cy="5053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C4BB820-59CA-4C1D-A704-14FA2431E1DE}"/>
              </a:ext>
            </a:extLst>
          </p:cNvPr>
          <p:cNvCxnSpPr/>
          <p:nvPr/>
        </p:nvCxnSpPr>
        <p:spPr>
          <a:xfrm flipV="1">
            <a:off x="6469414" y="3485226"/>
            <a:ext cx="410723" cy="5222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BA7CC21E-1C01-4D8F-A402-E1B044618975}"/>
              </a:ext>
            </a:extLst>
          </p:cNvPr>
          <p:cNvCxnSpPr>
            <a:cxnSpLocks/>
          </p:cNvCxnSpPr>
          <p:nvPr/>
        </p:nvCxnSpPr>
        <p:spPr>
          <a:xfrm flipV="1">
            <a:off x="8009509" y="3486141"/>
            <a:ext cx="0" cy="5034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091936F-6F61-4B9C-ACD7-76BF41472D4B}"/>
              </a:ext>
            </a:extLst>
          </p:cNvPr>
          <p:cNvCxnSpPr>
            <a:cxnSpLocks/>
          </p:cNvCxnSpPr>
          <p:nvPr/>
        </p:nvCxnSpPr>
        <p:spPr>
          <a:xfrm>
            <a:off x="7929807" y="3508583"/>
            <a:ext cx="0" cy="4795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E640090-342E-4963-8FB2-00A07F1E62FC}"/>
              </a:ext>
            </a:extLst>
          </p:cNvPr>
          <p:cNvCxnSpPr>
            <a:cxnSpLocks/>
          </p:cNvCxnSpPr>
          <p:nvPr/>
        </p:nvCxnSpPr>
        <p:spPr>
          <a:xfrm flipH="1" flipV="1">
            <a:off x="9168416" y="3444564"/>
            <a:ext cx="415072" cy="5181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19BD084-E026-4F6B-BED0-FB7ACA5F078A}"/>
              </a:ext>
            </a:extLst>
          </p:cNvPr>
          <p:cNvCxnSpPr>
            <a:cxnSpLocks/>
          </p:cNvCxnSpPr>
          <p:nvPr/>
        </p:nvCxnSpPr>
        <p:spPr>
          <a:xfrm>
            <a:off x="9134116" y="3554370"/>
            <a:ext cx="337302" cy="4354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EB60E198-28CE-4750-8243-A5D32758F0C3}"/>
              </a:ext>
            </a:extLst>
          </p:cNvPr>
          <p:cNvCxnSpPr>
            <a:cxnSpLocks/>
          </p:cNvCxnSpPr>
          <p:nvPr/>
        </p:nvCxnSpPr>
        <p:spPr>
          <a:xfrm flipV="1">
            <a:off x="8261543" y="2270993"/>
            <a:ext cx="0" cy="5034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A82D4221-889F-44E4-8B39-B536535E9BEA}"/>
              </a:ext>
            </a:extLst>
          </p:cNvPr>
          <p:cNvCxnSpPr>
            <a:cxnSpLocks/>
          </p:cNvCxnSpPr>
          <p:nvPr/>
        </p:nvCxnSpPr>
        <p:spPr>
          <a:xfrm>
            <a:off x="8181841" y="2293435"/>
            <a:ext cx="0" cy="4795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62C304E-64E9-440B-87AE-FD27CF7E50DB}"/>
              </a:ext>
            </a:extLst>
          </p:cNvPr>
          <p:cNvCxnSpPr>
            <a:cxnSpLocks/>
          </p:cNvCxnSpPr>
          <p:nvPr/>
        </p:nvCxnSpPr>
        <p:spPr>
          <a:xfrm flipH="1">
            <a:off x="8834805" y="2305403"/>
            <a:ext cx="371075" cy="451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DB59BCBA-41EC-49C2-9BE3-2566F6026E16}"/>
              </a:ext>
            </a:extLst>
          </p:cNvPr>
          <p:cNvCxnSpPr>
            <a:cxnSpLocks/>
          </p:cNvCxnSpPr>
          <p:nvPr/>
        </p:nvCxnSpPr>
        <p:spPr>
          <a:xfrm flipV="1">
            <a:off x="8947560" y="2312811"/>
            <a:ext cx="358320" cy="4610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1360389B-1752-4F31-AA8C-C48D7E59D173}"/>
              </a:ext>
            </a:extLst>
          </p:cNvPr>
          <p:cNvCxnSpPr>
            <a:cxnSpLocks/>
          </p:cNvCxnSpPr>
          <p:nvPr/>
        </p:nvCxnSpPr>
        <p:spPr>
          <a:xfrm>
            <a:off x="9168416" y="3030570"/>
            <a:ext cx="9488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7B1ECB2B-C7A9-4F6B-B352-176BD755EF94}"/>
              </a:ext>
            </a:extLst>
          </p:cNvPr>
          <p:cNvCxnSpPr>
            <a:cxnSpLocks/>
            <a:stCxn id="86" idx="1"/>
            <a:endCxn id="42" idx="3"/>
          </p:cNvCxnSpPr>
          <p:nvPr/>
        </p:nvCxnSpPr>
        <p:spPr>
          <a:xfrm flipH="1">
            <a:off x="9134116" y="3131278"/>
            <a:ext cx="9831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7D483FD0-C510-4F5C-93A2-C3B16248A514}"/>
              </a:ext>
            </a:extLst>
          </p:cNvPr>
          <p:cNvSpPr txBox="1"/>
          <p:nvPr/>
        </p:nvSpPr>
        <p:spPr>
          <a:xfrm>
            <a:off x="2578782" y="1309872"/>
            <a:ext cx="114646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Response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00F2B0D-590C-4F26-A640-685D16229B6E}"/>
              </a:ext>
            </a:extLst>
          </p:cNvPr>
          <p:cNvSpPr txBox="1"/>
          <p:nvPr/>
        </p:nvSpPr>
        <p:spPr>
          <a:xfrm>
            <a:off x="2585898" y="1007471"/>
            <a:ext cx="114646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Query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C45210E-BC1F-4968-B6E6-C1765DEC6BF1}"/>
              </a:ext>
            </a:extLst>
          </p:cNvPr>
          <p:cNvSpPr/>
          <p:nvPr/>
        </p:nvSpPr>
        <p:spPr>
          <a:xfrm rot="10800000">
            <a:off x="11101866" y="4858481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0B0B3E3-3278-4D61-AC82-FC082943ABCB}"/>
              </a:ext>
            </a:extLst>
          </p:cNvPr>
          <p:cNvSpPr/>
          <p:nvPr/>
        </p:nvSpPr>
        <p:spPr>
          <a:xfrm rot="10800000">
            <a:off x="9470914" y="5653145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BE3002F-3084-4BB0-A598-0E2BCFD20A85}"/>
              </a:ext>
            </a:extLst>
          </p:cNvPr>
          <p:cNvSpPr/>
          <p:nvPr/>
        </p:nvSpPr>
        <p:spPr>
          <a:xfrm rot="10800000">
            <a:off x="11093775" y="5658730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0826046-75FC-4372-B601-06CBC02E6419}"/>
              </a:ext>
            </a:extLst>
          </p:cNvPr>
          <p:cNvCxnSpPr>
            <a:cxnSpLocks/>
          </p:cNvCxnSpPr>
          <p:nvPr/>
        </p:nvCxnSpPr>
        <p:spPr>
          <a:xfrm flipH="1" flipV="1">
            <a:off x="6983292" y="2293435"/>
            <a:ext cx="361397" cy="4715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52AE39A-5FA5-4D6B-962C-1DBB0D20A01E}"/>
              </a:ext>
            </a:extLst>
          </p:cNvPr>
          <p:cNvCxnSpPr>
            <a:cxnSpLocks/>
          </p:cNvCxnSpPr>
          <p:nvPr/>
        </p:nvCxnSpPr>
        <p:spPr>
          <a:xfrm>
            <a:off x="6895317" y="2356672"/>
            <a:ext cx="337302" cy="4354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ACB94F0-699A-43F4-971F-C3DC60CF2622}"/>
              </a:ext>
            </a:extLst>
          </p:cNvPr>
          <p:cNvCxnSpPr>
            <a:cxnSpLocks/>
          </p:cNvCxnSpPr>
          <p:nvPr/>
        </p:nvCxnSpPr>
        <p:spPr>
          <a:xfrm>
            <a:off x="5576717" y="2812459"/>
            <a:ext cx="1154467" cy="4938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1B8F081-B138-4DC6-BA10-C3D1E5DA2310}"/>
              </a:ext>
            </a:extLst>
          </p:cNvPr>
          <p:cNvCxnSpPr>
            <a:cxnSpLocks/>
          </p:cNvCxnSpPr>
          <p:nvPr/>
        </p:nvCxnSpPr>
        <p:spPr>
          <a:xfrm flipH="1" flipV="1">
            <a:off x="5533224" y="2689317"/>
            <a:ext cx="1229926" cy="5197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CF694B-12EC-41D8-AF36-C6C9707D2ECA}"/>
              </a:ext>
            </a:extLst>
          </p:cNvPr>
          <p:cNvCxnSpPr>
            <a:cxnSpLocks/>
          </p:cNvCxnSpPr>
          <p:nvPr/>
        </p:nvCxnSpPr>
        <p:spPr>
          <a:xfrm flipH="1">
            <a:off x="5533224" y="3340536"/>
            <a:ext cx="1197960" cy="3083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93D95C8-84EA-4C02-8AED-C83ECD8ABA85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513558" y="3419304"/>
            <a:ext cx="1240850" cy="3546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E85FFCB-CF06-4710-BF6A-4E752CC15995}"/>
              </a:ext>
            </a:extLst>
          </p:cNvPr>
          <p:cNvCxnSpPr>
            <a:cxnSpLocks/>
          </p:cNvCxnSpPr>
          <p:nvPr/>
        </p:nvCxnSpPr>
        <p:spPr>
          <a:xfrm>
            <a:off x="5091903" y="1831403"/>
            <a:ext cx="848455" cy="4895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E5C266-A24C-4689-B8E1-86480575F98B}"/>
              </a:ext>
            </a:extLst>
          </p:cNvPr>
          <p:cNvCxnSpPr>
            <a:cxnSpLocks/>
          </p:cNvCxnSpPr>
          <p:nvPr/>
        </p:nvCxnSpPr>
        <p:spPr>
          <a:xfrm>
            <a:off x="4956553" y="1964972"/>
            <a:ext cx="943301" cy="5471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2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Breitbild</PresentationFormat>
  <Paragraphs>94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Weber, Patrick</dc:creator>
  <cp:lastModifiedBy>Patrick Weber</cp:lastModifiedBy>
  <cp:revision>93</cp:revision>
  <dcterms:created xsi:type="dcterms:W3CDTF">2025-05-20T12:02:31Z</dcterms:created>
  <dcterms:modified xsi:type="dcterms:W3CDTF">2025-05-27T12:49:56Z</dcterms:modified>
</cp:coreProperties>
</file>