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7" r:id="rId3"/>
    <p:sldId id="264" r:id="rId4"/>
    <p:sldId id="266" r:id="rId5"/>
    <p:sldId id="259" r:id="rId6"/>
    <p:sldId id="257" r:id="rId7"/>
    <p:sldId id="263" r:id="rId8"/>
    <p:sldId id="265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1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242020-90A0-4234-9189-78E595B62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85B1E4-5737-450F-8B24-3C3804285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331CF6-21D2-4BC8-8796-3F6179833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6E0924-436D-416B-9F70-BE8E652E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3D3A3E-A5C7-4507-BF42-7310F63E0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1240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796258-375C-4446-8E87-3DF4EF7E6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C51A469-1F3A-4C7E-B1DD-1A17C44FB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C6260E-5EC8-4AA1-A217-FA9A635D9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5D5F48-50B8-4759-90F3-0CBA8B5C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E363DB-0D83-4C38-8F9B-4B232B91E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4712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B8C55F4-BD81-4C3E-AA6B-DD4AA026EB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F79187E-4210-40D2-8C1D-2E07DA6E2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660D45-84ED-4589-A2BC-EDF798237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E1F027-28D3-47E2-8195-CA0086DB6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42F6A9-ED4E-4F1E-A3DC-3DCB1C1EC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8132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A5EC4-686D-48D3-B641-BD7CAD52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800E1B-93BB-4E61-9537-CCE3B67A0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CA242CB-1584-4083-818A-11C2B32F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758743-E197-42F8-9B4C-8985E9DEC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0C055A-0CDD-4E9A-AA0F-AB9D69C3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356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8EEDA-B6C2-42C9-A4BF-2FF0565B5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A49698-8D05-4833-A8FF-CDE95EC1C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2FDA12-FDE1-4A0A-B132-B4B2612F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744B86-3D59-48A8-A178-4ADE3A32D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0235BF-8633-4ACC-98CB-432B933E3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2320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E2A8BB-A3B5-4224-9756-A9B912A7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1E9AC4-AABE-491A-AB0F-79F1DA0A1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062F73-30C3-4C3F-A2CE-E4B3E5AED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BC6985-2F65-4CA0-8BA7-513CC1A04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9D0A4E5-9AC3-4819-9C7A-01820CAA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434A19F-AEC1-4D76-9E66-702FA6DB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1615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438E9B-3F49-422B-85DD-7BA14BAB3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80E2941-7F65-46AB-BD0A-E94D248AF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B75177-DF7C-41F4-B217-8D17E76BB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6CFA56-1739-490F-AF9E-102ED8294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05CEAFC-8214-43C2-AB1D-F7261EC2BF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F048A1A-6641-4F01-B98C-0442C31AA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80A940-E1E0-4850-A9D1-FB6F0389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9758CD6-8612-4EB1-A93E-763D9AA3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931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D8D8F7-A96D-4346-9680-416149D7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B62F76B-B19A-47C2-90F6-E038789D5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534B69-D9A5-4528-A4AA-823E49FB4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C75A6C-C73E-4B60-8C9A-80A2CAF6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25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9C0CFD3-25E6-4B79-8732-92C670DB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D8172D-0506-490D-ADD0-A90D9301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1CF86F4-7D84-40C9-BCC7-8995BAA88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3560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FD22C-372D-4F0E-BD81-18DD774A9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787745-7379-4B16-9073-4310377EF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39694F-1337-4421-97D5-DED82F3DD5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406A67-595F-46CE-B136-447109E8E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DE87DAE-6402-4C3E-AB4B-54BD6A47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268C0B8-7D0C-4270-9E3B-2843D5EE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89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8F5356-EF72-4D7F-927B-C73B078C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4249874-53FE-49BE-BDCD-491EE332E0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FBCFB0-AE80-41AB-B5B8-05CAE14EE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A756ED9-6280-46ED-A248-ED101200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7598C9B-6D2B-4020-AB9E-98FE6821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5C2B13-4728-4E66-BA65-633469F92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715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328B8FF-37EF-4F7D-9849-31B61CB94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2B575B-51AE-4A38-8603-ADF444EC3D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595011-D0D0-4247-A617-30198FF14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0686-6EFC-4BFD-8612-16A151F1E8DC}" type="datetimeFigureOut">
              <a:rPr lang="de-CH" smtClean="0"/>
              <a:t>26.05.2025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E02E4-2FB7-4894-924F-80E2E68B9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EB4680-C63B-4B36-983D-3968C4DB4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508B12-85A4-492B-B592-BDFD0AE7F96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42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datasolut.com/ki-agente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codelabs.developers.google.com/intro-a2a-purchasing-concierge?hl=de#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atasolut.com/was-ist-retrieval-augemented-gener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ecodingml.substack.com/p/llmops-for-production-agentic-rag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aisharenet.com/de/gaoji-ragjiagouai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microsoft.com/de-de/techwiese/blog/mehr-intelligenz-mehr-moeglichkeiten-wie-sich-ki-agenten-weiterentwickeln.asp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ambersearch.de/ki-einfuehrung-in-unternehmen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F9EEC8A-8DB2-4F38-9BCD-E59AEB2B77C3}"/>
              </a:ext>
            </a:extLst>
          </p:cNvPr>
          <p:cNvSpPr/>
          <p:nvPr/>
        </p:nvSpPr>
        <p:spPr>
          <a:xfrm>
            <a:off x="558352" y="793019"/>
            <a:ext cx="1804522" cy="11571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User Interface</a:t>
            </a:r>
          </a:p>
          <a:p>
            <a:pPr algn="ctr"/>
            <a:r>
              <a:rPr lang="en-US" sz="1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en-US" sz="1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Gradio</a:t>
            </a:r>
            <a:r>
              <a:rPr lang="en-US" sz="14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14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Streamlit</a:t>
            </a:r>
            <a:endParaRPr lang="en-US" sz="14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Chat-Interface, CSV-Datei Upload</a:t>
            </a:r>
            <a:r>
              <a:rPr lang="en-US" sz="1100" i="1" dirty="0">
                <a:solidFill>
                  <a:schemeClr val="tx1"/>
                </a:solidFill>
              </a:rPr>
              <a:t>, PDF Download, </a:t>
            </a:r>
            <a:r>
              <a:rPr lang="en-US" sz="1100" i="1" dirty="0" err="1">
                <a:solidFill>
                  <a:schemeClr val="tx1"/>
                </a:solidFill>
              </a:rPr>
              <a:t>Visualisierung</a:t>
            </a:r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D710D6D-6CAD-4E7A-BE6B-193BCB7FEB1D}"/>
              </a:ext>
            </a:extLst>
          </p:cNvPr>
          <p:cNvSpPr/>
          <p:nvPr/>
        </p:nvSpPr>
        <p:spPr>
          <a:xfrm>
            <a:off x="8708665" y="5658671"/>
            <a:ext cx="3092895" cy="8406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Large Language Models</a:t>
            </a:r>
          </a:p>
          <a:p>
            <a:pPr algn="ctr"/>
            <a:r>
              <a:rPr lang="en-US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LLMs: LLama3 (Meta), </a:t>
            </a:r>
            <a:r>
              <a:rPr lang="en-US" sz="11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Mixtral</a:t>
            </a:r>
            <a:r>
              <a:rPr lang="en-US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etc.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708F2C-2879-4476-A7C8-7A019ACF80ED}"/>
              </a:ext>
            </a:extLst>
          </p:cNvPr>
          <p:cNvSpPr/>
          <p:nvPr/>
        </p:nvSpPr>
        <p:spPr>
          <a:xfrm>
            <a:off x="4050514" y="793018"/>
            <a:ext cx="7751046" cy="41616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KI-</a:t>
            </a:r>
            <a:r>
              <a:rPr lang="en-US" b="1" dirty="0" err="1">
                <a:solidFill>
                  <a:schemeClr val="tx1"/>
                </a:solidFill>
              </a:rPr>
              <a:t>Agenten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(</a:t>
            </a:r>
            <a:r>
              <a:rPr lang="en-US" sz="1400" dirty="0" err="1">
                <a:solidFill>
                  <a:schemeClr val="tx1"/>
                </a:solidFill>
              </a:rPr>
              <a:t>Agentenbasierte</a:t>
            </a:r>
            <a:r>
              <a:rPr lang="en-US" sz="1400" dirty="0">
                <a:solidFill>
                  <a:schemeClr val="tx1"/>
                </a:solidFill>
              </a:rPr>
              <a:t> KI-</a:t>
            </a:r>
            <a:r>
              <a:rPr lang="en-US" sz="1400" dirty="0" err="1">
                <a:solidFill>
                  <a:schemeClr val="tx1"/>
                </a:solidFill>
              </a:rPr>
              <a:t>Anwendung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r>
              <a:rPr lang="en-US" sz="12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OpenAI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Swarm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[Microsoft] 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AutoGen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CrewAI</a:t>
            </a:r>
            <a:r>
              <a:rPr lang="de-CH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de-CH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LangGraph</a:t>
            </a:r>
            <a:endParaRPr lang="de-CH" sz="1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de-CH" sz="1200" i="1" dirty="0">
                <a:solidFill>
                  <a:schemeClr val="tx1"/>
                </a:solidFill>
              </a:rPr>
              <a:t>Session-Management, CSV-Handling, Diagrammerstellung, PDF-Generierung, Translation, Berechnung</a:t>
            </a:r>
          </a:p>
          <a:p>
            <a:pPr algn="ctr"/>
            <a:endParaRPr lang="de-CH" sz="1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endParaRPr lang="de-CH" sz="400" dirty="0">
              <a:solidFill>
                <a:schemeClr val="tx1"/>
              </a:solidFill>
            </a:endParaRPr>
          </a:p>
          <a:p>
            <a:pPr algn="ctr"/>
            <a:r>
              <a:rPr lang="de-CH" sz="1200" i="1" dirty="0">
                <a:solidFill>
                  <a:schemeClr val="tx1"/>
                </a:solidFill>
              </a:rPr>
              <a:t>Session-Management, CSV-Handling, Diagrammerstellung, PDF-Generierung</a:t>
            </a: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sz="1200" i="1" dirty="0">
              <a:solidFill>
                <a:schemeClr val="tx1"/>
              </a:solidFill>
            </a:endParaRPr>
          </a:p>
          <a:p>
            <a:pPr algn="ctr"/>
            <a:endParaRPr lang="de-CH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marL="266700"/>
            <a:r>
              <a:rPr lang="de-CH" sz="1200" dirty="0">
                <a:solidFill>
                  <a:schemeClr val="tx1"/>
                </a:solidFill>
              </a:rPr>
              <a:t> </a:t>
            </a:r>
          </a:p>
          <a:p>
            <a:pPr marL="266700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ADF983B2-CC65-4045-A8E5-9A07CBC88584}"/>
              </a:ext>
            </a:extLst>
          </p:cNvPr>
          <p:cNvSpPr txBox="1"/>
          <p:nvPr/>
        </p:nvSpPr>
        <p:spPr>
          <a:xfrm>
            <a:off x="503550" y="510388"/>
            <a:ext cx="4709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Fragen der Studierenden → Embedding → Ähnlichkeitssuche → Kontext → Antwort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70405F2C-92C2-4033-B85E-50A64EFEFDBE}"/>
              </a:ext>
            </a:extLst>
          </p:cNvPr>
          <p:cNvSpPr/>
          <p:nvPr/>
        </p:nvSpPr>
        <p:spPr>
          <a:xfrm>
            <a:off x="4115099" y="1380231"/>
            <a:ext cx="7614163" cy="35073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F779FDAA-4A1B-4F7C-A24E-05EF6C3F2A03}"/>
              </a:ext>
            </a:extLst>
          </p:cNvPr>
          <p:cNvSpPr txBox="1"/>
          <p:nvPr/>
        </p:nvSpPr>
        <p:spPr>
          <a:xfrm>
            <a:off x="2624886" y="1568562"/>
            <a:ext cx="925253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1200" dirty="0"/>
              <a:t>Gateway</a:t>
            </a:r>
          </a:p>
          <a:p>
            <a:r>
              <a:rPr lang="de-CH" sz="11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de-CH" sz="11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FastAPI</a:t>
            </a:r>
            <a:endParaRPr lang="de-CH" sz="11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568CCD82-9AE1-4103-8174-BF6AEAE5DBDB}"/>
              </a:ext>
            </a:extLst>
          </p:cNvPr>
          <p:cNvSpPr txBox="1"/>
          <p:nvPr/>
        </p:nvSpPr>
        <p:spPr>
          <a:xfrm>
            <a:off x="411610" y="190981"/>
            <a:ext cx="5374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000" b="1" dirty="0" err="1">
                <a:solidFill>
                  <a:srgbClr val="C00000"/>
                </a:solidFill>
              </a:rPr>
              <a:t>GenStatsCoach</a:t>
            </a:r>
            <a:r>
              <a:rPr lang="de-CH" sz="2000" b="1" dirty="0">
                <a:solidFill>
                  <a:srgbClr val="C00000"/>
                </a:solidFill>
              </a:rPr>
              <a:t>-System (Funktionale Darstellung)</a:t>
            </a:r>
          </a:p>
        </p:txBody>
      </p:sp>
      <p:cxnSp>
        <p:nvCxnSpPr>
          <p:cNvPr id="95" name="Verbinder: gewinkelt 94">
            <a:extLst>
              <a:ext uri="{FF2B5EF4-FFF2-40B4-BE49-F238E27FC236}">
                <a16:creationId xmlns:a16="http://schemas.microsoft.com/office/drawing/2014/main" id="{DE62B0DE-6637-4749-9C34-E0A2DCC414C1}"/>
              </a:ext>
            </a:extLst>
          </p:cNvPr>
          <p:cNvCxnSpPr>
            <a:cxnSpLocks/>
            <a:stCxn id="68" idx="2"/>
            <a:endCxn id="65" idx="0"/>
          </p:cNvCxnSpPr>
          <p:nvPr/>
        </p:nvCxnSpPr>
        <p:spPr>
          <a:xfrm rot="5400000" flipH="1" flipV="1">
            <a:off x="10824379" y="5302630"/>
            <a:ext cx="704110" cy="809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feld 58">
            <a:extLst>
              <a:ext uri="{FF2B5EF4-FFF2-40B4-BE49-F238E27FC236}">
                <a16:creationId xmlns:a16="http://schemas.microsoft.com/office/drawing/2014/main" id="{0F7D0A86-B35B-4BF9-960F-E87B5E839E9C}"/>
              </a:ext>
            </a:extLst>
          </p:cNvPr>
          <p:cNvSpPr txBox="1"/>
          <p:nvPr/>
        </p:nvSpPr>
        <p:spPr>
          <a:xfrm>
            <a:off x="10596005" y="5099385"/>
            <a:ext cx="10627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000" b="1" i="1" dirty="0"/>
              <a:t>LLM generierter </a:t>
            </a:r>
          </a:p>
          <a:p>
            <a:pPr algn="ctr"/>
            <a:r>
              <a:rPr lang="de-CH" sz="1000" b="1" i="1" dirty="0"/>
              <a:t>Antwort-Text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5E58D9D-01B4-4D63-963D-39DB2ED61817}"/>
              </a:ext>
            </a:extLst>
          </p:cNvPr>
          <p:cNvSpPr/>
          <p:nvPr/>
        </p:nvSpPr>
        <p:spPr>
          <a:xfrm>
            <a:off x="503550" y="2957742"/>
            <a:ext cx="3317734" cy="3736743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Wissensdatenbank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(RAG-System)</a:t>
            </a:r>
          </a:p>
          <a:p>
            <a:pPr algn="ctr"/>
            <a:endParaRPr lang="en-US" sz="300" dirty="0">
              <a:solidFill>
                <a:schemeClr val="tx1"/>
              </a:solidFill>
            </a:endParaRPr>
          </a:p>
          <a:p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en-US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LangChain</a:t>
            </a:r>
            <a:r>
              <a:rPr lang="en-US" sz="12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US" sz="12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LlamaIndex</a:t>
            </a:r>
            <a:endParaRPr lang="en-US" sz="1200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100" i="1" dirty="0">
                <a:solidFill>
                  <a:schemeClr val="tx1"/>
                </a:solidFill>
              </a:rPr>
              <a:t>Framework zur Kombination von LLM + Vektor-Datenbanken + Tools</a:t>
            </a: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endParaRPr lang="de-DE" sz="1100" i="1" dirty="0">
              <a:solidFill>
                <a:schemeClr val="tx1"/>
              </a:solidFill>
            </a:endParaRPr>
          </a:p>
          <a:p>
            <a:pPr algn="ctr"/>
            <a:endParaRPr lang="en-US" sz="1200" i="1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88CD0CF9-0235-4494-9A82-D977916396B8}"/>
              </a:ext>
            </a:extLst>
          </p:cNvPr>
          <p:cNvSpPr/>
          <p:nvPr/>
        </p:nvSpPr>
        <p:spPr>
          <a:xfrm>
            <a:off x="578200" y="5302642"/>
            <a:ext cx="3176504" cy="125480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bg1">
                    <a:lumMod val="50000"/>
                  </a:schemeClr>
                </a:solidFill>
              </a:rPr>
              <a:t>Retrieve</a:t>
            </a:r>
          </a:p>
          <a:p>
            <a:endParaRPr lang="de-CH" sz="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FFFB670C-20DE-4BAF-B8B4-F817130F7B20}"/>
              </a:ext>
            </a:extLst>
          </p:cNvPr>
          <p:cNvSpPr/>
          <p:nvPr/>
        </p:nvSpPr>
        <p:spPr>
          <a:xfrm>
            <a:off x="2309770" y="4239178"/>
            <a:ext cx="1421285" cy="88181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bg1">
                    <a:lumMod val="50000"/>
                  </a:schemeClr>
                </a:solidFill>
              </a:rPr>
              <a:t>Augment</a:t>
            </a:r>
          </a:p>
          <a:p>
            <a:endParaRPr lang="de-CH" sz="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  <a:p>
            <a:endParaRPr lang="de-CH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25" name="Gerade Verbindung mit Pfeil 124">
            <a:extLst>
              <a:ext uri="{FF2B5EF4-FFF2-40B4-BE49-F238E27FC236}">
                <a16:creationId xmlns:a16="http://schemas.microsoft.com/office/drawing/2014/main" id="{15BE41BD-1D7E-4BB1-8651-3C9292F118A2}"/>
              </a:ext>
            </a:extLst>
          </p:cNvPr>
          <p:cNvCxnSpPr>
            <a:cxnSpLocks/>
            <a:stCxn id="119" idx="2"/>
            <a:endCxn id="131" idx="0"/>
          </p:cNvCxnSpPr>
          <p:nvPr/>
        </p:nvCxnSpPr>
        <p:spPr>
          <a:xfrm flipH="1">
            <a:off x="1278715" y="4480459"/>
            <a:ext cx="758" cy="168914"/>
          </a:xfrm>
          <a:prstGeom prst="straightConnector1">
            <a:avLst/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winkelt 126">
            <a:extLst>
              <a:ext uri="{FF2B5EF4-FFF2-40B4-BE49-F238E27FC236}">
                <a16:creationId xmlns:a16="http://schemas.microsoft.com/office/drawing/2014/main" id="{7B46DB89-A541-49D6-A809-AE7083D5D5BA}"/>
              </a:ext>
            </a:extLst>
          </p:cNvPr>
          <p:cNvCxnSpPr>
            <a:cxnSpLocks/>
            <a:stCxn id="120" idx="3"/>
            <a:endCxn id="69" idx="1"/>
          </p:cNvCxnSpPr>
          <p:nvPr/>
        </p:nvCxnSpPr>
        <p:spPr>
          <a:xfrm flipV="1">
            <a:off x="1903743" y="5930044"/>
            <a:ext cx="509152" cy="13064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Rechteck 145">
            <a:extLst>
              <a:ext uri="{FF2B5EF4-FFF2-40B4-BE49-F238E27FC236}">
                <a16:creationId xmlns:a16="http://schemas.microsoft.com/office/drawing/2014/main" id="{A2422779-C54D-4703-9CD2-B54C0F3F3205}"/>
              </a:ext>
            </a:extLst>
          </p:cNvPr>
          <p:cNvSpPr/>
          <p:nvPr/>
        </p:nvSpPr>
        <p:spPr>
          <a:xfrm rot="10800000">
            <a:off x="9470914" y="4857370"/>
            <a:ext cx="157228" cy="96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B04D0619-DE6D-48E9-928F-44008864249E}"/>
              </a:ext>
            </a:extLst>
          </p:cNvPr>
          <p:cNvSpPr/>
          <p:nvPr/>
        </p:nvSpPr>
        <p:spPr>
          <a:xfrm>
            <a:off x="2412895" y="5388712"/>
            <a:ext cx="1249987" cy="1082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i="1" dirty="0">
                <a:solidFill>
                  <a:schemeClr val="tx1"/>
                </a:solidFill>
              </a:rPr>
              <a:t>(Vector) Database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Tool: </a:t>
            </a:r>
            <a:r>
              <a:rPr lang="de-CH" sz="1100" i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ChromaDB</a:t>
            </a:r>
            <a:r>
              <a:rPr lang="de-CH" sz="1100" i="1" dirty="0">
                <a:solidFill>
                  <a:schemeClr val="tx1"/>
                </a:solidFill>
              </a:rPr>
              <a:t>, </a:t>
            </a:r>
            <a:r>
              <a:rPr lang="de-CH" sz="900" dirty="0" err="1">
                <a:solidFill>
                  <a:schemeClr val="tx1"/>
                </a:solidFill>
              </a:rPr>
              <a:t>Pinecone</a:t>
            </a:r>
            <a:r>
              <a:rPr lang="de-CH" sz="900" dirty="0">
                <a:solidFill>
                  <a:schemeClr val="tx1"/>
                </a:solidFill>
              </a:rPr>
              <a:t> FAISS</a:t>
            </a:r>
          </a:p>
          <a:p>
            <a:pPr algn="ctr"/>
            <a:r>
              <a:rPr lang="de-DE" sz="1100" i="1" dirty="0">
                <a:solidFill>
                  <a:schemeClr val="tx1"/>
                </a:solidFill>
              </a:rPr>
              <a:t>zur Einbettungen von Dokumenten (PDFs, Skripte)</a:t>
            </a:r>
            <a:endParaRPr lang="de-CH" sz="1100" i="1" dirty="0">
              <a:solidFill>
                <a:schemeClr val="tx1"/>
              </a:solidFill>
            </a:endParaRPr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745E56DF-8176-4D47-9B3D-87EF7EA30FF2}"/>
              </a:ext>
            </a:extLst>
          </p:cNvPr>
          <p:cNvSpPr/>
          <p:nvPr/>
        </p:nvSpPr>
        <p:spPr>
          <a:xfrm>
            <a:off x="654479" y="3962720"/>
            <a:ext cx="1249987" cy="5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Einlesen von Dokumenten</a:t>
            </a:r>
          </a:p>
          <a:p>
            <a:pPr algn="ctr"/>
            <a:r>
              <a:rPr lang="de-CH" sz="1100" dirty="0">
                <a:solidFill>
                  <a:schemeClr val="tx1"/>
                </a:solidFill>
              </a:rPr>
              <a:t>(PDFs, Skripte)</a:t>
            </a:r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F13B8D3B-B0F3-42C9-95F1-E8BD13508CAB}"/>
              </a:ext>
            </a:extLst>
          </p:cNvPr>
          <p:cNvSpPr/>
          <p:nvPr/>
        </p:nvSpPr>
        <p:spPr>
          <a:xfrm>
            <a:off x="653756" y="5801819"/>
            <a:ext cx="1249987" cy="5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i="1" dirty="0">
                <a:solidFill>
                  <a:schemeClr val="tx1"/>
                </a:solidFill>
              </a:rPr>
              <a:t>Embedding-Modell</a:t>
            </a:r>
            <a:endParaRPr lang="de-CH" sz="1100" i="1" dirty="0">
              <a:solidFill>
                <a:schemeClr val="tx1"/>
              </a:solidFill>
            </a:endParaRPr>
          </a:p>
          <a:p>
            <a:pPr algn="ctr"/>
            <a:endParaRPr lang="de-CH" sz="1100" dirty="0">
              <a:solidFill>
                <a:schemeClr val="tx1"/>
              </a:solidFill>
            </a:endParaRP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DD9DFB75-CFA0-481C-9D0C-B5AB36E8EB49}"/>
              </a:ext>
            </a:extLst>
          </p:cNvPr>
          <p:cNvSpPr/>
          <p:nvPr/>
        </p:nvSpPr>
        <p:spPr>
          <a:xfrm>
            <a:off x="2410925" y="4501945"/>
            <a:ext cx="1249987" cy="517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Retriever Prompt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Eingabe + Kontext</a:t>
            </a:r>
          </a:p>
        </p:txBody>
      </p:sp>
      <p:sp>
        <p:nvSpPr>
          <p:cNvPr id="86" name="Rechteck 85">
            <a:extLst>
              <a:ext uri="{FF2B5EF4-FFF2-40B4-BE49-F238E27FC236}">
                <a16:creationId xmlns:a16="http://schemas.microsoft.com/office/drawing/2014/main" id="{AEBF60AC-8123-4EAA-A81B-FC4E67812FD6}"/>
              </a:ext>
            </a:extLst>
          </p:cNvPr>
          <p:cNvSpPr/>
          <p:nvPr/>
        </p:nvSpPr>
        <p:spPr>
          <a:xfrm>
            <a:off x="10117224" y="2736761"/>
            <a:ext cx="1249987" cy="78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PDF-</a:t>
            </a:r>
            <a:r>
              <a:rPr lang="de-CH" sz="1100" b="1" dirty="0" err="1">
                <a:solidFill>
                  <a:schemeClr val="tx1"/>
                </a:solidFill>
              </a:rPr>
              <a:t>GenAgent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Übungsblätter</a:t>
            </a: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generieren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75C9E6D-E7B9-4E08-8562-AA2E5B08C744}"/>
              </a:ext>
            </a:extLst>
          </p:cNvPr>
          <p:cNvSpPr/>
          <p:nvPr/>
        </p:nvSpPr>
        <p:spPr>
          <a:xfrm>
            <a:off x="4263571" y="3381599"/>
            <a:ext cx="1249987" cy="7847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RetrieverAgent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Externer Kontext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335C417-A9F9-4149-AA5C-AC02CE96D7F8}"/>
              </a:ext>
            </a:extLst>
          </p:cNvPr>
          <p:cNvSpPr/>
          <p:nvPr/>
        </p:nvSpPr>
        <p:spPr>
          <a:xfrm>
            <a:off x="9061503" y="4007494"/>
            <a:ext cx="1249987" cy="7708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>
                <a:solidFill>
                  <a:schemeClr val="tx1"/>
                </a:solidFill>
              </a:rPr>
              <a:t>CSV-Agent</a:t>
            </a:r>
          </a:p>
        </p:txBody>
      </p:sp>
      <p:cxnSp>
        <p:nvCxnSpPr>
          <p:cNvPr id="158" name="Verbinder: gewinkelt 157">
            <a:extLst>
              <a:ext uri="{FF2B5EF4-FFF2-40B4-BE49-F238E27FC236}">
                <a16:creationId xmlns:a16="http://schemas.microsoft.com/office/drawing/2014/main" id="{98A7FA16-AD96-448C-9788-4A79FCDA8D75}"/>
              </a:ext>
            </a:extLst>
          </p:cNvPr>
          <p:cNvCxnSpPr>
            <a:cxnSpLocks/>
            <a:stCxn id="123" idx="0"/>
            <a:endCxn id="90" idx="1"/>
          </p:cNvCxnSpPr>
          <p:nvPr/>
        </p:nvCxnSpPr>
        <p:spPr>
          <a:xfrm rot="5400000" flipH="1" flipV="1">
            <a:off x="3409393" y="3385000"/>
            <a:ext cx="465198" cy="1243158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CE22D2B4-9153-4614-BC50-C57EAEC12A48}"/>
              </a:ext>
            </a:extLst>
          </p:cNvPr>
          <p:cNvCxnSpPr>
            <a:cxnSpLocks/>
            <a:stCxn id="69" idx="0"/>
            <a:endCxn id="121" idx="2"/>
          </p:cNvCxnSpPr>
          <p:nvPr/>
        </p:nvCxnSpPr>
        <p:spPr>
          <a:xfrm rot="16200000" flipV="1">
            <a:off x="2852390" y="5203213"/>
            <a:ext cx="369028" cy="1970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hteck 130">
            <a:extLst>
              <a:ext uri="{FF2B5EF4-FFF2-40B4-BE49-F238E27FC236}">
                <a16:creationId xmlns:a16="http://schemas.microsoft.com/office/drawing/2014/main" id="{492A4ECD-8D66-4866-9588-8DAFF80AC798}"/>
              </a:ext>
            </a:extLst>
          </p:cNvPr>
          <p:cNvSpPr/>
          <p:nvPr/>
        </p:nvSpPr>
        <p:spPr>
          <a:xfrm>
            <a:off x="653721" y="4649373"/>
            <a:ext cx="1249987" cy="4845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Markdown</a:t>
            </a:r>
            <a:r>
              <a:rPr lang="de-CH" sz="1100" b="1" dirty="0">
                <a:solidFill>
                  <a:schemeClr val="tx1"/>
                </a:solidFill>
              </a:rPr>
              <a:t> erstellen</a:t>
            </a:r>
            <a:endParaRPr lang="de-CH" sz="1100" dirty="0">
              <a:solidFill>
                <a:schemeClr val="tx1"/>
              </a:solidFill>
            </a:endParaRPr>
          </a:p>
        </p:txBody>
      </p:sp>
      <p:cxnSp>
        <p:nvCxnSpPr>
          <p:cNvPr id="132" name="Verbinder: gewinkelt 131">
            <a:extLst>
              <a:ext uri="{FF2B5EF4-FFF2-40B4-BE49-F238E27FC236}">
                <a16:creationId xmlns:a16="http://schemas.microsoft.com/office/drawing/2014/main" id="{294B5FC8-1715-407A-83A4-0C677CC29EED}"/>
              </a:ext>
            </a:extLst>
          </p:cNvPr>
          <p:cNvCxnSpPr>
            <a:cxnSpLocks/>
            <a:stCxn id="131" idx="2"/>
            <a:endCxn id="120" idx="0"/>
          </p:cNvCxnSpPr>
          <p:nvPr/>
        </p:nvCxnSpPr>
        <p:spPr>
          <a:xfrm rot="16200000" flipH="1">
            <a:off x="944784" y="5467852"/>
            <a:ext cx="667897" cy="35"/>
          </a:xfrm>
          <a:prstGeom prst="bentConnector3">
            <a:avLst>
              <a:gd name="adj1" fmla="val 50000"/>
            </a:avLst>
          </a:prstGeom>
          <a:ln w="15875">
            <a:solidFill>
              <a:schemeClr val="tx1">
                <a:lumMod val="50000"/>
                <a:lumOff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A34A760E-53FA-44C7-BC49-B71B9CEEE703}"/>
              </a:ext>
            </a:extLst>
          </p:cNvPr>
          <p:cNvSpPr/>
          <p:nvPr/>
        </p:nvSpPr>
        <p:spPr>
          <a:xfrm>
            <a:off x="7608366" y="1523777"/>
            <a:ext cx="1249987" cy="7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TranslateAgent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Deutsch-Übersetzung</a:t>
            </a: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69F0A78C-D6D5-4165-8221-B3657C065732}"/>
              </a:ext>
            </a:extLst>
          </p:cNvPr>
          <p:cNvSpPr/>
          <p:nvPr/>
        </p:nvSpPr>
        <p:spPr>
          <a:xfrm>
            <a:off x="9205880" y="1507892"/>
            <a:ext cx="1249987" cy="7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SaveAgent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Dokumente speichern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13842F8E-AE9C-4595-8787-FFDD9E7E696A}"/>
              </a:ext>
            </a:extLst>
          </p:cNvPr>
          <p:cNvSpPr/>
          <p:nvPr/>
        </p:nvSpPr>
        <p:spPr>
          <a:xfrm>
            <a:off x="7397879" y="3990540"/>
            <a:ext cx="1249987" cy="78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WebSearchAgent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Websuche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D3E12315-D8C2-48FD-8A32-34146021F397}"/>
              </a:ext>
            </a:extLst>
          </p:cNvPr>
          <p:cNvSpPr/>
          <p:nvPr/>
        </p:nvSpPr>
        <p:spPr>
          <a:xfrm>
            <a:off x="5731664" y="3990540"/>
            <a:ext cx="1249987" cy="7890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VizAgent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Visualisierung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75E5B3DA-AC07-4EAE-BD31-8AD923D44802}"/>
              </a:ext>
            </a:extLst>
          </p:cNvPr>
          <p:cNvCxnSpPr>
            <a:cxnSpLocks/>
            <a:stCxn id="146" idx="0"/>
            <a:endCxn id="67" idx="2"/>
          </p:cNvCxnSpPr>
          <p:nvPr/>
        </p:nvCxnSpPr>
        <p:spPr>
          <a:xfrm>
            <a:off x="9549528" y="4953509"/>
            <a:ext cx="0" cy="699636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54">
            <a:extLst>
              <a:ext uri="{FF2B5EF4-FFF2-40B4-BE49-F238E27FC236}">
                <a16:creationId xmlns:a16="http://schemas.microsoft.com/office/drawing/2014/main" id="{BD1D88CD-B1E6-44D6-A2AE-676822E7ABF5}"/>
              </a:ext>
            </a:extLst>
          </p:cNvPr>
          <p:cNvSpPr txBox="1"/>
          <p:nvPr/>
        </p:nvSpPr>
        <p:spPr>
          <a:xfrm>
            <a:off x="8931286" y="5067211"/>
            <a:ext cx="1146468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000" b="1" i="1" dirty="0"/>
              <a:t>Prompt + Query + </a:t>
            </a:r>
          </a:p>
          <a:p>
            <a:pPr algn="ctr"/>
            <a:r>
              <a:rPr lang="de-CH" sz="1000" b="1" i="1" dirty="0"/>
              <a:t>Enhanced </a:t>
            </a:r>
            <a:r>
              <a:rPr lang="de-CH" sz="1000" b="1" i="1" dirty="0" err="1"/>
              <a:t>Context</a:t>
            </a:r>
            <a:endParaRPr lang="de-CH" sz="1000" b="1" i="1" dirty="0"/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AA37F09-0071-4B4D-8633-DC85906135DE}"/>
              </a:ext>
            </a:extLst>
          </p:cNvPr>
          <p:cNvCxnSpPr>
            <a:cxnSpLocks/>
            <a:stCxn id="90" idx="2"/>
            <a:endCxn id="121" idx="3"/>
          </p:cNvCxnSpPr>
          <p:nvPr/>
        </p:nvCxnSpPr>
        <p:spPr>
          <a:xfrm rot="5400000">
            <a:off x="3977512" y="3849762"/>
            <a:ext cx="594454" cy="1227653"/>
          </a:xfrm>
          <a:prstGeom prst="bentConnector2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Parallelogramm 62">
            <a:extLst>
              <a:ext uri="{FF2B5EF4-FFF2-40B4-BE49-F238E27FC236}">
                <a16:creationId xmlns:a16="http://schemas.microsoft.com/office/drawing/2014/main" id="{93B6E217-E7D4-4DE1-BE05-512F6BDB59F1}"/>
              </a:ext>
            </a:extLst>
          </p:cNvPr>
          <p:cNvSpPr/>
          <p:nvPr/>
        </p:nvSpPr>
        <p:spPr>
          <a:xfrm rot="1812585">
            <a:off x="3352510" y="2060538"/>
            <a:ext cx="4256916" cy="208485"/>
          </a:xfrm>
          <a:prstGeom prst="parallelogram">
            <a:avLst>
              <a:gd name="adj" fmla="val 126868"/>
            </a:avLst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CH" sz="1200" dirty="0">
              <a:solidFill>
                <a:schemeClr val="tx1"/>
              </a:solidFill>
            </a:endParaRP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CA313E9-D26C-4C31-810C-E5ADD188A6B7}"/>
              </a:ext>
            </a:extLst>
          </p:cNvPr>
          <p:cNvSpPr/>
          <p:nvPr/>
        </p:nvSpPr>
        <p:spPr>
          <a:xfrm>
            <a:off x="4274739" y="2343059"/>
            <a:ext cx="1249987" cy="7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CheckAgent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Double-Check Resultate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25678219-E162-4534-972B-FD7616C5A3BC}"/>
              </a:ext>
            </a:extLst>
          </p:cNvPr>
          <p:cNvSpPr/>
          <p:nvPr/>
        </p:nvSpPr>
        <p:spPr>
          <a:xfrm>
            <a:off x="5980636" y="1523777"/>
            <a:ext cx="1249987" cy="7890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100" b="1" dirty="0" err="1">
                <a:solidFill>
                  <a:schemeClr val="tx1"/>
                </a:solidFill>
              </a:rPr>
              <a:t>CalcAgent</a:t>
            </a:r>
            <a:endParaRPr lang="de-CH" sz="1100" b="1" dirty="0">
              <a:solidFill>
                <a:schemeClr val="tx1"/>
              </a:solidFill>
            </a:endParaRPr>
          </a:p>
          <a:p>
            <a:pPr algn="ctr"/>
            <a:r>
              <a:rPr lang="de-CH" sz="1100" i="1" dirty="0">
                <a:solidFill>
                  <a:schemeClr val="tx1"/>
                </a:solidFill>
              </a:rPr>
              <a:t>Berechnung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88173B64-E435-4486-BE5A-391BDA4AF4D6}"/>
              </a:ext>
            </a:extLst>
          </p:cNvPr>
          <p:cNvSpPr/>
          <p:nvPr/>
        </p:nvSpPr>
        <p:spPr>
          <a:xfrm>
            <a:off x="6763149" y="2777329"/>
            <a:ext cx="2370967" cy="7078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>
                <a:solidFill>
                  <a:schemeClr val="tx1"/>
                </a:solidFill>
              </a:rPr>
              <a:t>Agent Controller </a:t>
            </a:r>
          </a:p>
          <a:p>
            <a:pPr algn="ctr"/>
            <a:r>
              <a:rPr lang="de-CH" sz="11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analysiert die Anfrage (via LLM) + orchestriert Aufgaben mit Subagenten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800138B0-0CC1-4DE4-ABF1-3AE1FA5C41ED}"/>
              </a:ext>
            </a:extLst>
          </p:cNvPr>
          <p:cNvSpPr/>
          <p:nvPr/>
        </p:nvSpPr>
        <p:spPr>
          <a:xfrm>
            <a:off x="3414218" y="1052686"/>
            <a:ext cx="636296" cy="63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9131C0F2-A56A-4E47-ACA8-B8B02EE6A644}"/>
              </a:ext>
            </a:extLst>
          </p:cNvPr>
          <p:cNvCxnSpPr>
            <a:cxnSpLocks/>
          </p:cNvCxnSpPr>
          <p:nvPr/>
        </p:nvCxnSpPr>
        <p:spPr>
          <a:xfrm>
            <a:off x="2362874" y="1178712"/>
            <a:ext cx="1679142" cy="13531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D382D6C0-860E-4AE0-A187-66B9605A9788}"/>
              </a:ext>
            </a:extLst>
          </p:cNvPr>
          <p:cNvCxnSpPr>
            <a:cxnSpLocks/>
          </p:cNvCxnSpPr>
          <p:nvPr/>
        </p:nvCxnSpPr>
        <p:spPr>
          <a:xfrm flipH="1">
            <a:off x="2362874" y="1443107"/>
            <a:ext cx="1696140" cy="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4E06CA9C-76AD-4FC8-B1A3-81C5159E4F82}"/>
              </a:ext>
            </a:extLst>
          </p:cNvPr>
          <p:cNvCxnSpPr>
            <a:endCxn id="80" idx="0"/>
          </p:cNvCxnSpPr>
          <p:nvPr/>
        </p:nvCxnSpPr>
        <p:spPr>
          <a:xfrm flipH="1">
            <a:off x="6356658" y="3485226"/>
            <a:ext cx="406491" cy="5053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8C4BB820-59CA-4C1D-A704-14FA2431E1DE}"/>
              </a:ext>
            </a:extLst>
          </p:cNvPr>
          <p:cNvCxnSpPr/>
          <p:nvPr/>
        </p:nvCxnSpPr>
        <p:spPr>
          <a:xfrm flipV="1">
            <a:off x="6469414" y="3485226"/>
            <a:ext cx="410723" cy="52226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BA7CC21E-1C01-4D8F-A402-E1B044618975}"/>
              </a:ext>
            </a:extLst>
          </p:cNvPr>
          <p:cNvCxnSpPr>
            <a:cxnSpLocks/>
          </p:cNvCxnSpPr>
          <p:nvPr/>
        </p:nvCxnSpPr>
        <p:spPr>
          <a:xfrm flipV="1">
            <a:off x="8009509" y="3486141"/>
            <a:ext cx="0" cy="5034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7091936F-6F61-4B9C-ACD7-76BF41472D4B}"/>
              </a:ext>
            </a:extLst>
          </p:cNvPr>
          <p:cNvCxnSpPr>
            <a:cxnSpLocks/>
          </p:cNvCxnSpPr>
          <p:nvPr/>
        </p:nvCxnSpPr>
        <p:spPr>
          <a:xfrm>
            <a:off x="7929807" y="3508583"/>
            <a:ext cx="0" cy="4795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Gerade Verbindung mit Pfeil 128">
            <a:extLst>
              <a:ext uri="{FF2B5EF4-FFF2-40B4-BE49-F238E27FC236}">
                <a16:creationId xmlns:a16="http://schemas.microsoft.com/office/drawing/2014/main" id="{DE640090-342E-4963-8FB2-00A07F1E62FC}"/>
              </a:ext>
            </a:extLst>
          </p:cNvPr>
          <p:cNvCxnSpPr>
            <a:cxnSpLocks/>
          </p:cNvCxnSpPr>
          <p:nvPr/>
        </p:nvCxnSpPr>
        <p:spPr>
          <a:xfrm flipH="1" flipV="1">
            <a:off x="9168416" y="3444564"/>
            <a:ext cx="415072" cy="51815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19BD084-E026-4F6B-BED0-FB7ACA5F078A}"/>
              </a:ext>
            </a:extLst>
          </p:cNvPr>
          <p:cNvCxnSpPr>
            <a:cxnSpLocks/>
          </p:cNvCxnSpPr>
          <p:nvPr/>
        </p:nvCxnSpPr>
        <p:spPr>
          <a:xfrm>
            <a:off x="9134116" y="3554370"/>
            <a:ext cx="337302" cy="4354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EB60E198-28CE-4750-8243-A5D32758F0C3}"/>
              </a:ext>
            </a:extLst>
          </p:cNvPr>
          <p:cNvCxnSpPr>
            <a:cxnSpLocks/>
          </p:cNvCxnSpPr>
          <p:nvPr/>
        </p:nvCxnSpPr>
        <p:spPr>
          <a:xfrm flipV="1">
            <a:off x="8261543" y="2270993"/>
            <a:ext cx="0" cy="50348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A82D4221-889F-44E4-8B39-B536535E9BEA}"/>
              </a:ext>
            </a:extLst>
          </p:cNvPr>
          <p:cNvCxnSpPr>
            <a:cxnSpLocks/>
          </p:cNvCxnSpPr>
          <p:nvPr/>
        </p:nvCxnSpPr>
        <p:spPr>
          <a:xfrm>
            <a:off x="8181841" y="2293435"/>
            <a:ext cx="0" cy="47953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62C304E-64E9-440B-87AE-FD27CF7E50DB}"/>
              </a:ext>
            </a:extLst>
          </p:cNvPr>
          <p:cNvCxnSpPr>
            <a:cxnSpLocks/>
          </p:cNvCxnSpPr>
          <p:nvPr/>
        </p:nvCxnSpPr>
        <p:spPr>
          <a:xfrm flipH="1">
            <a:off x="8834805" y="2305403"/>
            <a:ext cx="371075" cy="45155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DB59BCBA-41EC-49C2-9BE3-2566F6026E16}"/>
              </a:ext>
            </a:extLst>
          </p:cNvPr>
          <p:cNvCxnSpPr>
            <a:cxnSpLocks/>
          </p:cNvCxnSpPr>
          <p:nvPr/>
        </p:nvCxnSpPr>
        <p:spPr>
          <a:xfrm flipV="1">
            <a:off x="8947560" y="2312811"/>
            <a:ext cx="358320" cy="461099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1360389B-1752-4F31-AA8C-C48D7E59D173}"/>
              </a:ext>
            </a:extLst>
          </p:cNvPr>
          <p:cNvCxnSpPr>
            <a:cxnSpLocks/>
          </p:cNvCxnSpPr>
          <p:nvPr/>
        </p:nvCxnSpPr>
        <p:spPr>
          <a:xfrm>
            <a:off x="9168416" y="3030570"/>
            <a:ext cx="9488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>
            <a:extLst>
              <a:ext uri="{FF2B5EF4-FFF2-40B4-BE49-F238E27FC236}">
                <a16:creationId xmlns:a16="http://schemas.microsoft.com/office/drawing/2014/main" id="{7B1ECB2B-C7A9-4F6B-B352-176BD755EF94}"/>
              </a:ext>
            </a:extLst>
          </p:cNvPr>
          <p:cNvCxnSpPr>
            <a:cxnSpLocks/>
            <a:stCxn id="86" idx="1"/>
            <a:endCxn id="42" idx="3"/>
          </p:cNvCxnSpPr>
          <p:nvPr/>
        </p:nvCxnSpPr>
        <p:spPr>
          <a:xfrm flipH="1">
            <a:off x="9134116" y="3131278"/>
            <a:ext cx="98310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7D483FD0-C510-4F5C-93A2-C3B16248A514}"/>
              </a:ext>
            </a:extLst>
          </p:cNvPr>
          <p:cNvSpPr txBox="1"/>
          <p:nvPr/>
        </p:nvSpPr>
        <p:spPr>
          <a:xfrm>
            <a:off x="2578782" y="1309872"/>
            <a:ext cx="114646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000" b="1" i="1" dirty="0"/>
              <a:t>Response</a:t>
            </a:r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D00F2B0D-590C-4F26-A640-685D16229B6E}"/>
              </a:ext>
            </a:extLst>
          </p:cNvPr>
          <p:cNvSpPr txBox="1"/>
          <p:nvPr/>
        </p:nvSpPr>
        <p:spPr>
          <a:xfrm>
            <a:off x="2585898" y="1007471"/>
            <a:ext cx="1146468" cy="246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000" b="1" i="1" dirty="0"/>
              <a:t>Query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7C45210E-BC1F-4968-B6E6-C1765DEC6BF1}"/>
              </a:ext>
            </a:extLst>
          </p:cNvPr>
          <p:cNvSpPr/>
          <p:nvPr/>
        </p:nvSpPr>
        <p:spPr>
          <a:xfrm rot="10800000">
            <a:off x="11101866" y="4858481"/>
            <a:ext cx="157228" cy="96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0B0B3E3-3278-4D61-AC82-FC082943ABCB}"/>
              </a:ext>
            </a:extLst>
          </p:cNvPr>
          <p:cNvSpPr/>
          <p:nvPr/>
        </p:nvSpPr>
        <p:spPr>
          <a:xfrm rot="10800000">
            <a:off x="9470914" y="5653145"/>
            <a:ext cx="157228" cy="96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ABE3002F-3084-4BB0-A598-0E2BCFD20A85}"/>
              </a:ext>
            </a:extLst>
          </p:cNvPr>
          <p:cNvSpPr/>
          <p:nvPr/>
        </p:nvSpPr>
        <p:spPr>
          <a:xfrm rot="10800000">
            <a:off x="11093775" y="5658730"/>
            <a:ext cx="157228" cy="9613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D0826046-75FC-4372-B601-06CBC02E6419}"/>
              </a:ext>
            </a:extLst>
          </p:cNvPr>
          <p:cNvCxnSpPr>
            <a:cxnSpLocks/>
          </p:cNvCxnSpPr>
          <p:nvPr/>
        </p:nvCxnSpPr>
        <p:spPr>
          <a:xfrm flipH="1" flipV="1">
            <a:off x="6983292" y="2293435"/>
            <a:ext cx="361397" cy="471587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52AE39A-5FA5-4D6B-962C-1DBB0D20A01E}"/>
              </a:ext>
            </a:extLst>
          </p:cNvPr>
          <p:cNvCxnSpPr>
            <a:cxnSpLocks/>
          </p:cNvCxnSpPr>
          <p:nvPr/>
        </p:nvCxnSpPr>
        <p:spPr>
          <a:xfrm>
            <a:off x="6895317" y="2356672"/>
            <a:ext cx="337302" cy="43541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ACB94F0-699A-43F4-971F-C3DC60CF2622}"/>
              </a:ext>
            </a:extLst>
          </p:cNvPr>
          <p:cNvCxnSpPr>
            <a:cxnSpLocks/>
          </p:cNvCxnSpPr>
          <p:nvPr/>
        </p:nvCxnSpPr>
        <p:spPr>
          <a:xfrm>
            <a:off x="5576717" y="2812459"/>
            <a:ext cx="1154467" cy="49389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51B8F081-B138-4DC6-BA10-C3D1E5DA2310}"/>
              </a:ext>
            </a:extLst>
          </p:cNvPr>
          <p:cNvCxnSpPr>
            <a:cxnSpLocks/>
          </p:cNvCxnSpPr>
          <p:nvPr/>
        </p:nvCxnSpPr>
        <p:spPr>
          <a:xfrm flipH="1" flipV="1">
            <a:off x="5533224" y="2689317"/>
            <a:ext cx="1229926" cy="519773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88CF694B-12EC-41D8-AF36-C6C9707D2ECA}"/>
              </a:ext>
            </a:extLst>
          </p:cNvPr>
          <p:cNvCxnSpPr>
            <a:cxnSpLocks/>
          </p:cNvCxnSpPr>
          <p:nvPr/>
        </p:nvCxnSpPr>
        <p:spPr>
          <a:xfrm flipH="1">
            <a:off x="5533224" y="3340536"/>
            <a:ext cx="1197960" cy="3083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93D95C8-84EA-4C02-8AED-C83ECD8ABA85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5513558" y="3419304"/>
            <a:ext cx="1240850" cy="35467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E85FFCB-CF06-4710-BF6A-4E752CC15995}"/>
              </a:ext>
            </a:extLst>
          </p:cNvPr>
          <p:cNvCxnSpPr>
            <a:cxnSpLocks/>
          </p:cNvCxnSpPr>
          <p:nvPr/>
        </p:nvCxnSpPr>
        <p:spPr>
          <a:xfrm>
            <a:off x="5091903" y="1831403"/>
            <a:ext cx="848455" cy="48957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4E5C266-A24C-4689-B8E1-86480575F98B}"/>
              </a:ext>
            </a:extLst>
          </p:cNvPr>
          <p:cNvCxnSpPr>
            <a:cxnSpLocks/>
          </p:cNvCxnSpPr>
          <p:nvPr/>
        </p:nvCxnSpPr>
        <p:spPr>
          <a:xfrm>
            <a:off x="4956553" y="1964972"/>
            <a:ext cx="943301" cy="5471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lgDash"/>
            <a:headEnd type="triangle" w="med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729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2649E-4090-4AC2-AA53-03495E791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Anhang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636CB9-1C40-4BAB-9209-7A086B77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1650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9A4FF9-4E30-4F24-9AD2-AE9E03D1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200" dirty="0">
                <a:hlinkClick r:id="rId2"/>
              </a:rPr>
              <a:t>KI-Agenten: Die Zukunft intelligenter Automatisierung</a:t>
            </a:r>
            <a:br>
              <a:rPr lang="de-DE" sz="1200" dirty="0"/>
            </a:br>
            <a:r>
              <a:rPr lang="de-CH" dirty="0"/>
              <a:t>„Agent </a:t>
            </a:r>
            <a:r>
              <a:rPr lang="de-CH" dirty="0" err="1"/>
              <a:t>Swarm</a:t>
            </a:r>
            <a:r>
              <a:rPr lang="de-CH" dirty="0"/>
              <a:t>“</a:t>
            </a:r>
            <a:endParaRPr lang="de-CH" sz="12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450D84-4A6F-4508-B04E-540D3BA5B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9D48683-DD06-4166-8919-46506E749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324725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6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AD6BB5-44E7-428F-B358-230328878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2000" dirty="0">
                <a:hlinkClick r:id="rId2"/>
              </a:rPr>
              <a:t>Erste Schritte mit dem Agent-zu-Agent-Protokoll (A2A): Interaktionen zwischen Kundenservicemitarbeitern und Remote-Verkäufern mit Gemini in Cloud Run  |  Google </a:t>
            </a:r>
            <a:r>
              <a:rPr lang="de-DE" dirty="0" err="1">
                <a:hlinkClick r:id="rId2"/>
              </a:rPr>
              <a:t>Codelabs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71DACF-265C-4565-90F3-697525D12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65F677B-2EAE-41AC-AD57-751103E1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09" y="1910556"/>
            <a:ext cx="73437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821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4C1B9-68F5-42DB-9C99-1367DB718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39615"/>
          </a:xfrm>
        </p:spPr>
        <p:txBody>
          <a:bodyPr>
            <a:normAutofit fontScale="90000"/>
          </a:bodyPr>
          <a:lstStyle/>
          <a:p>
            <a:r>
              <a:rPr lang="de-DE" sz="1400" dirty="0">
                <a:hlinkClick r:id="rId2"/>
              </a:rPr>
              <a:t>Was ist Retrieval </a:t>
            </a:r>
            <a:r>
              <a:rPr lang="de-DE" sz="1400" dirty="0" err="1">
                <a:hlinkClick r:id="rId2"/>
              </a:rPr>
              <a:t>Augmented</a:t>
            </a:r>
            <a:r>
              <a:rPr lang="de-DE" sz="1400" dirty="0">
                <a:hlinkClick r:id="rId2"/>
              </a:rPr>
              <a:t> Generation (RAG)? - </a:t>
            </a:r>
            <a:r>
              <a:rPr lang="de-DE" sz="1400" dirty="0" err="1">
                <a:hlinkClick r:id="rId2"/>
              </a:rPr>
              <a:t>Datasolut</a:t>
            </a:r>
            <a:r>
              <a:rPr lang="de-DE" sz="1400" dirty="0">
                <a:hlinkClick r:id="rId2"/>
              </a:rPr>
              <a:t> GmbH</a:t>
            </a:r>
            <a:br>
              <a:rPr lang="de-DE" sz="1400" dirty="0"/>
            </a:br>
            <a:endParaRPr lang="de-CH" sz="1400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A9D67BFD-B3B8-4945-A6C2-0A4704101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439" y="1121618"/>
            <a:ext cx="4842409" cy="235264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270C31FE-B3EE-44A0-828B-C0A75149CFA5}"/>
              </a:ext>
            </a:extLst>
          </p:cNvPr>
          <p:cNvSpPr txBox="1"/>
          <p:nvPr/>
        </p:nvSpPr>
        <p:spPr>
          <a:xfrm>
            <a:off x="663547" y="704740"/>
            <a:ext cx="46892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Was ist Retrieval </a:t>
            </a:r>
            <a:r>
              <a:rPr lang="de-CH" dirty="0" err="1"/>
              <a:t>Augmented</a:t>
            </a:r>
            <a:r>
              <a:rPr lang="de-CH" dirty="0"/>
              <a:t> Generation (RAG)?</a:t>
            </a:r>
          </a:p>
          <a:p>
            <a:endParaRPr lang="de-CH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CE9D38-EFB7-4F00-8817-D71AD4523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828" y="906307"/>
            <a:ext cx="5244625" cy="4406535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23B76741-1744-4A2A-81ED-57DDD8AE16A0}"/>
              </a:ext>
            </a:extLst>
          </p:cNvPr>
          <p:cNvSpPr txBox="1">
            <a:spLocks/>
          </p:cNvSpPr>
          <p:nvPr/>
        </p:nvSpPr>
        <p:spPr>
          <a:xfrm>
            <a:off x="6283828" y="365123"/>
            <a:ext cx="5069972" cy="1625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100">
                <a:hlinkClick r:id="rId5"/>
              </a:rPr>
              <a:t>Build Production Agentic RAG With LLMOps at Its Core</a:t>
            </a:r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br>
              <a:rPr lang="en-US" sz="1100"/>
            </a:br>
            <a:endParaRPr lang="de-CH" sz="1100" dirty="0"/>
          </a:p>
        </p:txBody>
      </p:sp>
    </p:spTree>
    <p:extLst>
      <p:ext uri="{BB962C8B-B14F-4D97-AF65-F5344CB8AC3E}">
        <p14:creationId xmlns:p14="http://schemas.microsoft.com/office/powerpoint/2010/main" val="2072500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401B34-7C58-4647-872E-68F1BC3A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800" dirty="0">
                <a:hlinkClick r:id="rId2"/>
              </a:rPr>
              <a:t>Advanced RAG: Architektur, Technologie, Anwendungen und Entwicklungsperspektiven - Chief AI Sharing Circle</a:t>
            </a:r>
            <a:br>
              <a:rPr lang="de-DE" dirty="0"/>
            </a:b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CECB4-8E99-4EA6-9DB1-D24D0846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2F26DAB-0C80-48A8-ADE0-988F52934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7429500" cy="41814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3B325A8-874C-41DD-A602-96FD41F1AB7C}"/>
              </a:ext>
            </a:extLst>
          </p:cNvPr>
          <p:cNvSpPr txBox="1"/>
          <p:nvPr/>
        </p:nvSpPr>
        <p:spPr>
          <a:xfrm>
            <a:off x="898216" y="1408014"/>
            <a:ext cx="1592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b="1" dirty="0">
                <a:hlinkClick r:id="rId2"/>
              </a:rPr>
              <a:t>Advanced RAG</a:t>
            </a:r>
            <a:endParaRPr lang="de-CH" b="1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90380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13AA08-0E33-4AA3-B46C-8373F4AF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1600" dirty="0">
                <a:hlinkClick r:id="rId2"/>
              </a:rPr>
              <a:t>Mehr Intelligenz, mehr Möglichkeiten: Wie sich KI-Agenten weiterentwickeln</a:t>
            </a:r>
            <a:endParaRPr lang="de-CH" sz="1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04D917-D6EC-4A09-82CB-117B454F1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8D16AA0-4543-496B-B602-8383D595D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554" y="1945376"/>
            <a:ext cx="72675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59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124E41-C398-4C15-AABF-A02C3F3A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KI Einführung in Unternehmen - das solltest du wissen!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5E6433-1FA7-4259-82A4-80E9DA95A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16A23D2-9829-4118-9569-8787BA62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71" y="1877506"/>
            <a:ext cx="5824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5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</Words>
  <Application>Microsoft Office PowerPoint</Application>
  <PresentationFormat>Breitbild</PresentationFormat>
  <Paragraphs>104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</vt:lpstr>
      <vt:lpstr>PowerPoint-Präsentation</vt:lpstr>
      <vt:lpstr>Anhang</vt:lpstr>
      <vt:lpstr>KI-Agenten: Die Zukunft intelligenter Automatisierung „Agent Swarm“</vt:lpstr>
      <vt:lpstr>Erste Schritte mit dem Agent-zu-Agent-Protokoll (A2A): Interaktionen zwischen Kundenservicemitarbeitern und Remote-Verkäufern mit Gemini in Cloud Run  |  Google Codelabs</vt:lpstr>
      <vt:lpstr>Was ist Retrieval Augmented Generation (RAG)? - Datasolut GmbH </vt:lpstr>
      <vt:lpstr>Advanced RAG: Architektur, Technologie, Anwendungen und Entwicklungsperspektiven - Chief AI Sharing Circle </vt:lpstr>
      <vt:lpstr>Mehr Intelligenz, mehr Möglichkeiten: Wie sich KI-Agenten weiterentwickeln</vt:lpstr>
      <vt:lpstr>KI Einführung in Unternehmen - das solltest du wissen!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Weber, Patrick</dc:creator>
  <cp:lastModifiedBy>Patrick Weber</cp:lastModifiedBy>
  <cp:revision>93</cp:revision>
  <dcterms:created xsi:type="dcterms:W3CDTF">2025-05-20T12:02:31Z</dcterms:created>
  <dcterms:modified xsi:type="dcterms:W3CDTF">2025-05-26T18:16:58Z</dcterms:modified>
</cp:coreProperties>
</file>