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49" r:id="rId3"/>
    <p:sldId id="329" r:id="rId4"/>
    <p:sldId id="384" r:id="rId5"/>
    <p:sldId id="389" r:id="rId6"/>
    <p:sldId id="390" r:id="rId7"/>
    <p:sldId id="351" r:id="rId8"/>
    <p:sldId id="331" r:id="rId9"/>
    <p:sldId id="337" r:id="rId10"/>
    <p:sldId id="319" r:id="rId11"/>
    <p:sldId id="310" r:id="rId12"/>
    <p:sldId id="391" r:id="rId13"/>
    <p:sldId id="392" r:id="rId14"/>
    <p:sldId id="393" r:id="rId15"/>
    <p:sldId id="394" r:id="rId16"/>
    <p:sldId id="326" r:id="rId17"/>
    <p:sldId id="398" r:id="rId18"/>
    <p:sldId id="338" r:id="rId19"/>
    <p:sldId id="388" r:id="rId20"/>
    <p:sldId id="333" r:id="rId21"/>
    <p:sldId id="387" r:id="rId22"/>
    <p:sldId id="341" r:id="rId23"/>
    <p:sldId id="340" r:id="rId24"/>
    <p:sldId id="385" r:id="rId25"/>
    <p:sldId id="343" r:id="rId26"/>
    <p:sldId id="380" r:id="rId27"/>
    <p:sldId id="344" r:id="rId28"/>
    <p:sldId id="386" r:id="rId29"/>
    <p:sldId id="397" r:id="rId30"/>
    <p:sldId id="396" r:id="rId31"/>
    <p:sldId id="395" r:id="rId3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2963" autoAdjust="0"/>
  </p:normalViewPr>
  <p:slideViewPr>
    <p:cSldViewPr>
      <p:cViewPr varScale="1">
        <p:scale>
          <a:sx n="69" d="100"/>
          <a:sy n="69" d="100"/>
        </p:scale>
        <p:origin x="178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72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25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OK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13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OK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638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5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33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772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286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OK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584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497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OK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37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9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ko-KR" altLang="en-US" baseline="0" dirty="0" smtClean="0"/>
              <a:t>특정 국가 선호하는 유저</a:t>
            </a:r>
            <a:endParaRPr lang="en-US" altLang="ko-KR" baseline="0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특정 식재료 선호하는 유저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기호 없는 유저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다른 냉장고를 가지고 있는 유저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그 외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번과 같음</a:t>
            </a:r>
            <a:r>
              <a:rPr lang="en-US" altLang="ko-KR" baseline="0" dirty="0" smtClean="0"/>
              <a:t>)</a:t>
            </a:r>
          </a:p>
          <a:p>
            <a:pPr marL="0" indent="0">
              <a:buNone/>
            </a:pPr>
            <a:r>
              <a:rPr lang="en-US" altLang="ko-KR" baseline="0" dirty="0" smtClean="0">
                <a:sym typeface="Wingdings" panose="05000000000000000000" pitchFamily="2" charset="2"/>
              </a:rPr>
              <a:t> </a:t>
            </a:r>
            <a:r>
              <a:rPr lang="ko-KR" altLang="en-US" baseline="0" dirty="0" smtClean="0">
                <a:sym typeface="Wingdings" panose="05000000000000000000" pitchFamily="2" charset="2"/>
              </a:rPr>
              <a:t>모두 추천된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식단값</a:t>
            </a:r>
            <a:r>
              <a:rPr lang="ko-KR" altLang="en-US" baseline="0" dirty="0" smtClean="0">
                <a:sym typeface="Wingdings" panose="05000000000000000000" pitchFamily="2" charset="2"/>
              </a:rPr>
              <a:t> 다름을 보여주자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51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ko-KR" altLang="en-US" baseline="0" dirty="0" smtClean="0"/>
              <a:t>특정 국가 선호하는 유저</a:t>
            </a:r>
            <a:endParaRPr lang="en-US" altLang="ko-KR" baseline="0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특정 식재료 선호하는 유저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기호 없는 유저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다른 냉장고를 가지고 있는 유저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그 외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번과 같음</a:t>
            </a:r>
            <a:r>
              <a:rPr lang="en-US" altLang="ko-KR" baseline="0" dirty="0" smtClean="0"/>
              <a:t>)</a:t>
            </a:r>
          </a:p>
          <a:p>
            <a:pPr marL="0" indent="0">
              <a:buNone/>
            </a:pPr>
            <a:r>
              <a:rPr lang="en-US" altLang="ko-KR" baseline="0" dirty="0" smtClean="0">
                <a:sym typeface="Wingdings" panose="05000000000000000000" pitchFamily="2" charset="2"/>
              </a:rPr>
              <a:t> </a:t>
            </a:r>
            <a:r>
              <a:rPr lang="ko-KR" altLang="en-US" baseline="0" dirty="0" smtClean="0">
                <a:sym typeface="Wingdings" panose="05000000000000000000" pitchFamily="2" charset="2"/>
              </a:rPr>
              <a:t>모두 추천된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식단값</a:t>
            </a:r>
            <a:r>
              <a:rPr lang="ko-KR" altLang="en-US" baseline="0" dirty="0" smtClean="0">
                <a:sym typeface="Wingdings" panose="05000000000000000000" pitchFamily="2" charset="2"/>
              </a:rPr>
              <a:t> 다름을 보여주자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OK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36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OK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090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OK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995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41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OK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87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OK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19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OK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48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(3)%206&#54016;_Software%20Requirement%20Specification%203.0.ppt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(3)%206&#54016;_Software%20Requirement%20Specification%203.0.ppt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(3)%206&#54016;_Software%20Requirement%20Specification%203.0.ppt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(3)%206&#54016;_Software%20Requirement%20Specification%203.0.ppt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(3)%206&#54016;_Software%20Requirement%20Specification%203.0.ppt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6&#54016;%20&#48165;&#50508;&#51676;%20Diagram.mdj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6&#54016;%20&#48165;&#50508;&#51676;%20Diagram.mdj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6&#54016;%20&#48165;&#50508;&#51676;%20Diagram.mdj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49892;&#54665;%20&#46041;&#50689;&#49345;%20&#54028;&#51068;/&#54924;&#50896;&#44032;&#51077;%20UC.mp4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49892;&#54665;%20&#46041;&#50689;&#49345;%20&#54028;&#51068;/&#51109;&#48372;&#44592;&#47700;&#47784;%20UC.mp4" TargetMode="External"/><Relationship Id="rId5" Type="http://schemas.openxmlformats.org/officeDocument/2006/relationships/hyperlink" Target="&#49892;&#54665;%20&#46041;&#50689;&#49345;%20&#54028;&#51068;/&#49885;&#45800;&#52628;&#52380;%20UC.mp4" TargetMode="External"/><Relationship Id="rId4" Type="http://schemas.openxmlformats.org/officeDocument/2006/relationships/hyperlink" Target="&#49892;&#54665;%20&#46041;&#50689;&#49345;%20&#54028;&#51068;/&#49885;&#51116;&#47308;&#44288;&#47532;%20UC.mp4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6&#51312;%20Requirements%20Traceability%20Matrix.xls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(5)%206&#54016;_Test%20Case_Test%20Result.xlsx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6&#54016;_&#54532;&#47196;&#51229;&#53944;%20&#49688;&#54665;&#44228;&#54925;&#49436;.hw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(1)%206&#54016;_Project%20Management%20Plan.xls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(1)%206&#54016;_Project%20Management%20Plan.xls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(1)%206&#54016;_Project%20Management%20Plan.xls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(2)%206&#54016;_PSP_Sheet.xls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scp2.sogang.ac.kr/CSW4010/index.php/2019%EB%85%84_%EB%B0%A5%EC%95%8C%EC%A7%9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aekjisoo/babalzz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r>
              <a:rPr lang="ko-KR" altLang="en-US" dirty="0" err="1" smtClean="0"/>
              <a:t>밥알짜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 smtClean="0"/>
              <a:t>(TEAM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BABALZZA)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284889" y="337013"/>
            <a:ext cx="84635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Use Case Diagram</a:t>
            </a:r>
            <a:endParaRPr lang="ko-KR" altLang="en-US" sz="26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1412776"/>
            <a:ext cx="637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StarUML</a:t>
            </a:r>
            <a:r>
              <a:rPr lang="ko-KR" altLang="en-US" dirty="0"/>
              <a:t>로 작성한 </a:t>
            </a:r>
            <a:r>
              <a:rPr lang="en-US" altLang="ko-KR" dirty="0"/>
              <a:t>Use Case Diagram</a:t>
            </a:r>
            <a:r>
              <a:rPr lang="ko-KR" altLang="en-US" dirty="0"/>
              <a:t>을 여기에 복사합니다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932" y="1916832"/>
            <a:ext cx="4793487" cy="45893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587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3" action="ppaction://hlinkpres?slideindex=1&amp;slidetitle="/>
              </a:rPr>
              <a:t>Use Case Specification </a:t>
            </a:r>
            <a:r>
              <a:rPr lang="en-US" altLang="ko-KR" sz="2800" dirty="0"/>
              <a:t>– </a:t>
            </a:r>
            <a:r>
              <a:rPr lang="en-US" altLang="ko-KR" sz="2800" dirty="0" smtClean="0"/>
              <a:t>“</a:t>
            </a:r>
            <a:r>
              <a:rPr lang="ko-KR" altLang="en-US" sz="2800" dirty="0" err="1" smtClean="0"/>
              <a:t>식단추천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UseCase</a:t>
            </a:r>
            <a:r>
              <a:rPr lang="en-US" altLang="ko-KR" sz="2800" dirty="0" smtClean="0"/>
              <a:t>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12593" t="4530" r="12595" b="301"/>
          <a:stretch/>
        </p:blipFill>
        <p:spPr>
          <a:xfrm>
            <a:off x="862574" y="1230213"/>
            <a:ext cx="7418852" cy="530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2994" t="4899" r="12588" b="601"/>
          <a:stretch/>
        </p:blipFill>
        <p:spPr>
          <a:xfrm>
            <a:off x="755576" y="1283113"/>
            <a:ext cx="7632848" cy="5452034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4" action="ppaction://hlinkpres?slideindex=1&amp;slidetitle="/>
              </a:rPr>
              <a:t>Use Case Specification </a:t>
            </a:r>
            <a:r>
              <a:rPr lang="en-US" altLang="ko-KR" sz="2800" dirty="0"/>
              <a:t>– </a:t>
            </a:r>
            <a:r>
              <a:rPr lang="en-US" altLang="ko-KR" sz="2800" dirty="0" smtClean="0"/>
              <a:t>“</a:t>
            </a:r>
            <a:r>
              <a:rPr lang="ko-KR" altLang="en-US" sz="2800" dirty="0" err="1" smtClean="0"/>
              <a:t>식단추천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UseCase</a:t>
            </a:r>
            <a:r>
              <a:rPr lang="en-US" altLang="ko-KR" sz="2800" dirty="0" smtClean="0"/>
              <a:t>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912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2600" t="4899" r="12588" b="-99"/>
          <a:stretch/>
        </p:blipFill>
        <p:spPr>
          <a:xfrm>
            <a:off x="791580" y="1309505"/>
            <a:ext cx="7560840" cy="5411970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4" action="ppaction://hlinkpres?slideindex=1&amp;slidetitle="/>
              </a:rPr>
              <a:t>Use Case Specification </a:t>
            </a:r>
            <a:r>
              <a:rPr lang="en-US" altLang="ko-KR" sz="2800" dirty="0"/>
              <a:t>– </a:t>
            </a:r>
            <a:r>
              <a:rPr lang="en-US" altLang="ko-KR" sz="2800" dirty="0" smtClean="0"/>
              <a:t>“</a:t>
            </a:r>
            <a:r>
              <a:rPr lang="ko-KR" altLang="en-US" sz="2800" dirty="0" err="1" smtClean="0"/>
              <a:t>식단추천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UseCase</a:t>
            </a:r>
            <a:r>
              <a:rPr lang="en-US" altLang="ko-KR" sz="2800" dirty="0" smtClean="0"/>
              <a:t>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82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2593" t="4899" r="12595" b="601"/>
          <a:stretch/>
        </p:blipFill>
        <p:spPr>
          <a:xfrm>
            <a:off x="809582" y="1268760"/>
            <a:ext cx="7524836" cy="5346594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4" action="ppaction://hlinkpres?slideindex=1&amp;slidetitle="/>
              </a:rPr>
              <a:t>Use Case Specification </a:t>
            </a:r>
            <a:r>
              <a:rPr lang="en-US" altLang="ko-KR" sz="2800" dirty="0"/>
              <a:t>– </a:t>
            </a:r>
            <a:r>
              <a:rPr lang="en-US" altLang="ko-KR" sz="2800" dirty="0" smtClean="0"/>
              <a:t>“</a:t>
            </a:r>
            <a:r>
              <a:rPr lang="ko-KR" altLang="en-US" sz="2800" dirty="0" err="1" smtClean="0"/>
              <a:t>식단추천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UseCase</a:t>
            </a:r>
            <a:r>
              <a:rPr lang="en-US" altLang="ko-KR" sz="2800" dirty="0" smtClean="0"/>
              <a:t>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66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2593" t="5599" r="12595" b="602"/>
          <a:stretch/>
        </p:blipFill>
        <p:spPr>
          <a:xfrm>
            <a:off x="773832" y="1268760"/>
            <a:ext cx="7596336" cy="5357416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4" action="ppaction://hlinkpres?slideindex=1&amp;slidetitle="/>
              </a:rPr>
              <a:t>Use Case Specification </a:t>
            </a:r>
            <a:r>
              <a:rPr lang="en-US" altLang="ko-KR" sz="2800" dirty="0"/>
              <a:t>– </a:t>
            </a:r>
            <a:r>
              <a:rPr lang="en-US" altLang="ko-KR" sz="2800" dirty="0" smtClean="0"/>
              <a:t>“</a:t>
            </a:r>
            <a:r>
              <a:rPr lang="ko-KR" altLang="en-US" sz="2800" dirty="0" err="1" smtClean="0"/>
              <a:t>식단추천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UseCase</a:t>
            </a:r>
            <a:r>
              <a:rPr lang="en-US" altLang="ko-KR" sz="2800" dirty="0" smtClean="0"/>
              <a:t>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32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개발된 최종 버전의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164" y="1832335"/>
            <a:ext cx="1819483" cy="37402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918" y="1828184"/>
            <a:ext cx="1821502" cy="37444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60" y="1828184"/>
            <a:ext cx="182150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개발된 최종 버전의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558" y="1634149"/>
            <a:ext cx="2088412" cy="42930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86740"/>
            <a:ext cx="2088412" cy="42930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654113"/>
            <a:ext cx="2088412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7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설계모델</a:t>
            </a:r>
            <a:endParaRPr lang="en-US" altLang="ko-KR" dirty="0"/>
          </a:p>
          <a:p>
            <a:pPr algn="ctr"/>
            <a:r>
              <a:rPr lang="en-US" altLang="ko-KR" dirty="0"/>
              <a:t>(Analysis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3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3" action="ppaction://hlinkfile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72" y="1340768"/>
            <a:ext cx="8576457" cy="482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4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2033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  <a:hlinkClick r:id="rId3" action="ppaction://hlinkfile"/>
              </a:rPr>
              <a:t>Entity Class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79" y="1630754"/>
            <a:ext cx="7636843" cy="4694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981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0264-CD23-4B28-9FE8-173E7FBF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  <a:hlinkClick r:id="rId3" action="ppaction://hlinkfile"/>
              </a:rPr>
              <a:t>Entity Relationship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7AA06-B9E7-4B58-92D0-9B213C0F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72" y="1628800"/>
            <a:ext cx="8010456" cy="44188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791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구현모델</a:t>
            </a:r>
            <a:endParaRPr lang="en-US" altLang="ko-KR" dirty="0"/>
          </a:p>
          <a:p>
            <a:pPr algn="ctr"/>
            <a:r>
              <a:rPr lang="en-US" altLang="ko-KR" dirty="0"/>
              <a:t>(Implementation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76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모델의 동영상 시연</a:t>
            </a:r>
            <a:r>
              <a:rPr lang="en-US" altLang="ko-KR" dirty="0"/>
              <a:t>/ </a:t>
            </a:r>
            <a:r>
              <a:rPr lang="ko-KR" altLang="en-US" dirty="0"/>
              <a:t>실연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130" y="1367480"/>
            <a:ext cx="31694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u="sng" dirty="0" smtClean="0">
                <a:solidFill>
                  <a:srgbClr val="00B0F0"/>
                </a:solidFill>
                <a:hlinkClick r:id="rId3" action="ppaction://hlinkfile"/>
              </a:rPr>
              <a:t>Use Case 1 : </a:t>
            </a:r>
            <a:r>
              <a:rPr lang="ko-KR" altLang="en-US" u="sng" dirty="0" smtClean="0">
                <a:solidFill>
                  <a:srgbClr val="00B0F0"/>
                </a:solidFill>
                <a:hlinkClick r:id="rId3" action="ppaction://hlinkfile"/>
              </a:rPr>
              <a:t>회원가입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  <a:hlinkClick r:id="rId4" action="ppaction://hlinkfile"/>
              </a:rPr>
              <a:t>Use Case </a:t>
            </a:r>
            <a:r>
              <a:rPr lang="en-US" altLang="ko-KR" u="sng" dirty="0" smtClean="0">
                <a:solidFill>
                  <a:srgbClr val="00B0F0"/>
                </a:solidFill>
                <a:hlinkClick r:id="rId4" action="ppaction://hlinkfile"/>
              </a:rPr>
              <a:t>2 : </a:t>
            </a:r>
            <a:r>
              <a:rPr lang="ko-KR" altLang="en-US" u="sng" dirty="0" smtClean="0">
                <a:solidFill>
                  <a:srgbClr val="00B0F0"/>
                </a:solidFill>
                <a:hlinkClick r:id="rId4" action="ppaction://hlinkfile"/>
              </a:rPr>
              <a:t>식재료 관리</a:t>
            </a:r>
            <a:endParaRPr lang="en-US" altLang="ko-KR" u="sng" dirty="0" smtClean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  <a:hlinkClick r:id="rId5" action="ppaction://hlinkfile"/>
              </a:rPr>
              <a:t>Use Case </a:t>
            </a:r>
            <a:r>
              <a:rPr lang="en-US" altLang="ko-KR" u="sng" dirty="0">
                <a:solidFill>
                  <a:srgbClr val="00B0F0"/>
                </a:solidFill>
                <a:hlinkClick r:id="rId5" action="ppaction://hlinkfile"/>
              </a:rPr>
              <a:t>3</a:t>
            </a:r>
            <a:r>
              <a:rPr lang="en-US" altLang="ko-KR" u="sng" dirty="0" smtClean="0">
                <a:solidFill>
                  <a:srgbClr val="00B0F0"/>
                </a:solidFill>
                <a:hlinkClick r:id="rId5" action="ppaction://hlinkfile"/>
              </a:rPr>
              <a:t> </a:t>
            </a:r>
            <a:r>
              <a:rPr lang="en-US" altLang="ko-KR" u="sng" dirty="0" smtClean="0">
                <a:solidFill>
                  <a:srgbClr val="00B0F0"/>
                </a:solidFill>
                <a:hlinkClick r:id="rId5" action="ppaction://hlinkfile"/>
              </a:rPr>
              <a:t>: </a:t>
            </a:r>
            <a:r>
              <a:rPr lang="ko-KR" altLang="en-US" u="sng" dirty="0" smtClean="0">
                <a:solidFill>
                  <a:srgbClr val="00B0F0"/>
                </a:solidFill>
                <a:hlinkClick r:id="rId5" action="ppaction://hlinkfile"/>
              </a:rPr>
              <a:t>식단 추천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  <a:hlinkClick r:id="rId6" action="ppaction://hlinkfile"/>
              </a:rPr>
              <a:t>Use Case </a:t>
            </a:r>
            <a:r>
              <a:rPr lang="en-US" altLang="ko-KR" u="sng" dirty="0">
                <a:solidFill>
                  <a:srgbClr val="00B0F0"/>
                </a:solidFill>
                <a:hlinkClick r:id="rId6" action="ppaction://hlinkfile"/>
              </a:rPr>
              <a:t>4</a:t>
            </a:r>
            <a:r>
              <a:rPr lang="en-US" altLang="ko-KR" u="sng" dirty="0" smtClean="0">
                <a:solidFill>
                  <a:srgbClr val="00B0F0"/>
                </a:solidFill>
                <a:hlinkClick r:id="rId6" action="ppaction://hlinkfile"/>
              </a:rPr>
              <a:t> </a:t>
            </a:r>
            <a:r>
              <a:rPr lang="en-US" altLang="ko-KR" u="sng" dirty="0" smtClean="0">
                <a:solidFill>
                  <a:srgbClr val="00B0F0"/>
                </a:solidFill>
                <a:hlinkClick r:id="rId6" action="ppaction://hlinkfile"/>
              </a:rPr>
              <a:t>: </a:t>
            </a:r>
            <a:r>
              <a:rPr lang="ko-KR" altLang="en-US" u="sng" dirty="0" smtClean="0">
                <a:solidFill>
                  <a:srgbClr val="00B0F0"/>
                </a:solidFill>
                <a:hlinkClick r:id="rId6" action="ppaction://hlinkfile"/>
              </a:rPr>
              <a:t>장보기 메모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u="sng" dirty="0" smtClean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u="sng" dirty="0">
              <a:solidFill>
                <a:srgbClr val="00B0F0"/>
              </a:solidFill>
            </a:endParaRPr>
          </a:p>
          <a:p>
            <a:r>
              <a:rPr lang="ko-KR" altLang="en-US" dirty="0" smtClean="0"/>
              <a:t>지금부터 시연하겠습니다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07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CFD8E-3232-4EA5-AFBD-295ABAD2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231639"/>
            <a:ext cx="8435280" cy="778098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Traceability from UC Model to Implementation Model</a:t>
            </a:r>
            <a:endParaRPr lang="ko-KR" altLang="en-US" sz="2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F1DFE-808A-4F7D-ACFC-055AA867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601" y="1412776"/>
            <a:ext cx="391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hlinkClick r:id="rId3" action="ppaction://hlinkfile"/>
              </a:rPr>
              <a:t>식단추천</a:t>
            </a:r>
            <a:r>
              <a:rPr lang="ko-KR" altLang="en-US" dirty="0" smtClean="0">
                <a:hlinkClick r:id="rId3" action="ppaction://hlinkfile"/>
              </a:rPr>
              <a:t> </a:t>
            </a:r>
            <a:r>
              <a:rPr lang="en-US" altLang="ko-KR" dirty="0" err="1" smtClean="0">
                <a:hlinkClick r:id="rId3" action="ppaction://hlinkfile"/>
              </a:rPr>
              <a:t>UseCase</a:t>
            </a:r>
            <a:r>
              <a:rPr lang="en-US" altLang="ko-KR" dirty="0" smtClean="0">
                <a:hlinkClick r:id="rId3" action="ppaction://hlinkfile"/>
              </a:rPr>
              <a:t> Traceability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3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5465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제목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u="sng" dirty="0" err="1" smtClean="0">
                <a:solidFill>
                  <a:srgbClr val="00B0F0"/>
                </a:solidFill>
                <a:hlinkClick r:id="rId3" action="ppaction://hlinkfile"/>
              </a:rPr>
              <a:t>식단추천</a:t>
            </a:r>
            <a:r>
              <a:rPr lang="ko-KR" altLang="en-US" u="sng" dirty="0" smtClean="0">
                <a:solidFill>
                  <a:srgbClr val="00B0F0"/>
                </a:solidFill>
                <a:hlinkClick r:id="rId3" action="ppaction://hlinkfile"/>
              </a:rPr>
              <a:t> </a:t>
            </a:r>
            <a:r>
              <a:rPr lang="en-US" altLang="ko-KR" u="sng" dirty="0" err="1" smtClean="0">
                <a:solidFill>
                  <a:srgbClr val="00B0F0"/>
                </a:solidFill>
                <a:hlinkClick r:id="rId3" action="ppaction://hlinkfile"/>
              </a:rPr>
              <a:t>UseCase</a:t>
            </a:r>
            <a:r>
              <a:rPr lang="en-US" altLang="ko-KR" u="sng" dirty="0" smtClean="0">
                <a:solidFill>
                  <a:srgbClr val="00B0F0"/>
                </a:solidFill>
                <a:hlinkClick r:id="rId3" action="ppaction://hlinkfile"/>
              </a:rPr>
              <a:t> + </a:t>
            </a:r>
            <a:r>
              <a:rPr u="sng" dirty="0" smtClean="0">
                <a:solidFill>
                  <a:srgbClr val="00B0F0"/>
                </a:solidFill>
                <a:hlinkClick r:id="rId3" action="ppaction://hlinkfile"/>
              </a:rPr>
              <a:t>Test </a:t>
            </a:r>
            <a:r>
              <a:rPr u="sng" dirty="0">
                <a:solidFill>
                  <a:srgbClr val="00B0F0"/>
                </a:solidFill>
                <a:hlinkClick r:id="rId3" action="ppaction://hlinkfile"/>
              </a:rPr>
              <a:t>Case</a:t>
            </a:r>
            <a:endParaRPr u="sng" dirty="0">
              <a:solidFill>
                <a:srgbClr val="00B0F0"/>
              </a:solidFill>
            </a:endParaRPr>
          </a:p>
        </p:txBody>
      </p:sp>
      <p:sp>
        <p:nvSpPr>
          <p:cNvPr id="749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8328386" y="6404292"/>
            <a:ext cx="358412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32" y="2060848"/>
            <a:ext cx="8951137" cy="2736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012562"/>
              </p:ext>
            </p:extLst>
          </p:nvPr>
        </p:nvGraphicFramePr>
        <p:xfrm>
          <a:off x="1331640" y="1556792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 테스트 시나리오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테스트 케이스</a:t>
                      </a:r>
                      <a:r>
                        <a:rPr lang="en-US" altLang="ko-KR" sz="1600" dirty="0"/>
                        <a:t>(A)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81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</a:t>
                      </a:r>
                      <a:r>
                        <a:rPr lang="ko-KR" altLang="en-US" sz="1600" dirty="0" err="1"/>
                        <a:t>테스팅</a:t>
                      </a:r>
                      <a:r>
                        <a:rPr lang="ko-KR" altLang="en-US" sz="1600" dirty="0"/>
                        <a:t> 수행한 테스트 케이스</a:t>
                      </a:r>
                      <a:r>
                        <a:rPr lang="en-US" altLang="ko-KR" sz="1600" dirty="0"/>
                        <a:t>(B)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80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</a:t>
                      </a:r>
                      <a:r>
                        <a:rPr lang="ko-KR" altLang="en-US" sz="1600" dirty="0" err="1"/>
                        <a:t>구현율</a:t>
                      </a:r>
                      <a:r>
                        <a:rPr lang="en-US" altLang="ko-KR" sz="1600" dirty="0"/>
                        <a:t>(B/A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98.7 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PASS</a:t>
                      </a:r>
                      <a:r>
                        <a:rPr lang="ko-KR" altLang="en-US" sz="1600" dirty="0"/>
                        <a:t>한 테스트 케이스</a:t>
                      </a:r>
                      <a:r>
                        <a:rPr lang="en-US" altLang="ko-KR" sz="1600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74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FAIL</a:t>
                      </a:r>
                      <a:r>
                        <a:rPr lang="ko-KR" altLang="en-US" sz="1600" dirty="0"/>
                        <a:t>한 테스트 케이스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</a:t>
                      </a:r>
                      <a:r>
                        <a:rPr lang="ko-KR" altLang="en-US" sz="1600" dirty="0" err="1"/>
                        <a:t>통과율</a:t>
                      </a:r>
                      <a:r>
                        <a:rPr lang="en-US" altLang="ko-KR" sz="1600" dirty="0"/>
                        <a:t>(C/B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92.5 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9632" y="4725144"/>
            <a:ext cx="42947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Testing FAIL</a:t>
            </a:r>
            <a:r>
              <a:rPr lang="ko-KR" altLang="en-US" dirty="0"/>
              <a:t>의 주요 원인</a:t>
            </a:r>
            <a:endParaRPr lang="en-US" altLang="ko-KR" dirty="0"/>
          </a:p>
          <a:p>
            <a:r>
              <a:rPr lang="en-US" altLang="ko-KR" sz="1600" dirty="0"/>
              <a:t>1. </a:t>
            </a:r>
            <a:r>
              <a:rPr lang="ko-KR" altLang="en-US" sz="1600" dirty="0" err="1" smtClean="0"/>
              <a:t>식단추천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UseCase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메뉴 수정 기능 미완성</a:t>
            </a:r>
            <a:endParaRPr lang="en-US" altLang="ko-KR" sz="1600" dirty="0"/>
          </a:p>
          <a:p>
            <a:r>
              <a:rPr lang="en-US" altLang="ko-KR" sz="1600" dirty="0"/>
              <a:t>2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ListView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안의 </a:t>
            </a:r>
            <a:r>
              <a:rPr lang="en-US" altLang="ko-KR" sz="1600" dirty="0" err="1" smtClean="0"/>
              <a:t>EditText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적용 실패</a:t>
            </a:r>
            <a:endParaRPr lang="en-US" altLang="ko-KR" sz="1600" dirty="0"/>
          </a:p>
          <a:p>
            <a:r>
              <a:rPr lang="en-US" altLang="ko-KR" sz="1600" dirty="0"/>
              <a:t>3</a:t>
            </a:r>
            <a:r>
              <a:rPr lang="en-US" altLang="ko-KR" sz="1600" dirty="0" smtClean="0"/>
              <a:t>.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Database </a:t>
            </a:r>
            <a:r>
              <a:rPr lang="ko-KR" altLang="en-US" sz="1600" dirty="0" smtClean="0"/>
              <a:t>연동 디버깅 부족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42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FA5F-0FED-47DA-956C-9D8EBE6B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개발된 </a:t>
            </a:r>
            <a:r>
              <a:rPr lang="en-US" altLang="ko-KR" dirty="0"/>
              <a:t>Application</a:t>
            </a:r>
            <a:r>
              <a:rPr lang="ko-KR" altLang="en-US" dirty="0"/>
              <a:t>이 제공하는 </a:t>
            </a:r>
            <a:r>
              <a:rPr lang="en-US" altLang="ko-KR" dirty="0"/>
              <a:t>Benefit</a:t>
            </a:r>
            <a:r>
              <a:rPr lang="ko-KR" altLang="en-US" dirty="0"/>
              <a:t> 입증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A766-4C57-4A15-BEDC-9A906144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44072" y="6141751"/>
            <a:ext cx="2133600" cy="365125"/>
          </a:xfrm>
        </p:spPr>
        <p:txBody>
          <a:bodyPr/>
          <a:lstStyle/>
          <a:p>
            <a:fld id="{8B13A9AF-F29E-4D48-BC7C-64D5E028A74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648072" y="1702233"/>
            <a:ext cx="3713356" cy="3744416"/>
            <a:chOff x="457200" y="1628800"/>
            <a:chExt cx="4543128" cy="458112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628800"/>
              <a:ext cx="2228528" cy="458112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0" y="1628800"/>
              <a:ext cx="2228528" cy="458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577162" y="5446649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양식을 좋아하는 유저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44513" y="5538402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일식을 좋아하는 유저</a:t>
            </a:r>
            <a:endParaRPr lang="ko-KR" altLang="en-US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07" y="1533337"/>
            <a:ext cx="1948297" cy="400506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004" y="1533337"/>
            <a:ext cx="1948297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7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FA5F-0FED-47DA-956C-9D8EBE6B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개발된 </a:t>
            </a:r>
            <a:r>
              <a:rPr lang="en-US" altLang="ko-KR" dirty="0"/>
              <a:t>Application</a:t>
            </a:r>
            <a:r>
              <a:rPr lang="ko-KR" altLang="en-US" dirty="0"/>
              <a:t>이 제공하는 </a:t>
            </a:r>
            <a:r>
              <a:rPr lang="en-US" altLang="ko-KR" dirty="0"/>
              <a:t>Benefit</a:t>
            </a:r>
            <a:r>
              <a:rPr lang="ko-KR" altLang="en-US" dirty="0"/>
              <a:t> 입증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A766-4C57-4A15-BEDC-9A906144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44072" y="6141751"/>
            <a:ext cx="2133600" cy="365125"/>
          </a:xfrm>
        </p:spPr>
        <p:txBody>
          <a:bodyPr/>
          <a:lstStyle/>
          <a:p>
            <a:fld id="{8B13A9AF-F29E-4D48-BC7C-64D5E028A74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1822195" cy="374584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11" y="1484784"/>
            <a:ext cx="1822195" cy="37458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15639" y="5230624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채식주의자 유저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14990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hlinkClick r:id="rId3" action="ppaction://hlinkfile"/>
              </a:rPr>
              <a:t>프로젝트 개발 배경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92555"/>
            <a:ext cx="8281702" cy="516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프로젝트 </a:t>
            </a:r>
            <a:r>
              <a:rPr lang="ko-KR" altLang="en-US" sz="2400" dirty="0" err="1"/>
              <a:t>수행시</a:t>
            </a:r>
            <a:r>
              <a:rPr lang="ko-KR" altLang="en-US" sz="2400" dirty="0"/>
              <a:t> 어려웠던 점</a:t>
            </a:r>
            <a:endParaRPr lang="en-US" altLang="ko-KR" sz="2400" dirty="0"/>
          </a:p>
          <a:p>
            <a:pPr lvl="1"/>
            <a:r>
              <a:rPr lang="ko-KR" altLang="en-US" dirty="0"/>
              <a:t>계획에 맞춰서 개발을 진행하는 것</a:t>
            </a:r>
          </a:p>
          <a:p>
            <a:pPr lvl="1"/>
            <a:r>
              <a:rPr lang="ko-KR" altLang="en-US" dirty="0"/>
              <a:t>각자 다른 방식으로 공부를 하고 개발을 하여 서로 통합하거나 하는 것이 어려웠음</a:t>
            </a:r>
            <a:endParaRPr lang="en-US" altLang="ko-KR" dirty="0"/>
          </a:p>
          <a:p>
            <a:r>
              <a:rPr lang="ko-KR" altLang="en-US" sz="2600" dirty="0"/>
              <a:t>팀플레이를 통해 나름대로 해결할 수 있었던 노하우</a:t>
            </a:r>
            <a:endParaRPr lang="en-US" altLang="ko-KR" sz="2600" dirty="0"/>
          </a:p>
          <a:p>
            <a:pPr lvl="1"/>
            <a:r>
              <a:rPr lang="ko-KR" altLang="en-US" dirty="0"/>
              <a:t>초반에 기능명세 </a:t>
            </a:r>
            <a:r>
              <a:rPr lang="en-US" altLang="ko-KR" dirty="0"/>
              <a:t>4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선행개발 </a:t>
            </a:r>
            <a:r>
              <a:rPr lang="en-US" altLang="ko-KR" dirty="0"/>
              <a:t>2</a:t>
            </a:r>
            <a:r>
              <a:rPr lang="ko-KR" altLang="en-US" dirty="0"/>
              <a:t>명으로 분업하여 진행</a:t>
            </a:r>
            <a:endParaRPr lang="en-US" altLang="ko-KR" dirty="0"/>
          </a:p>
          <a:p>
            <a:pPr lvl="1"/>
            <a:r>
              <a:rPr lang="ko-KR" altLang="en-US" sz="1800" dirty="0"/>
              <a:t>분업 진행 도중 상호 피드백을 지속적으로 받음</a:t>
            </a:r>
            <a:endParaRPr lang="en-US" altLang="ko-KR" sz="1800" dirty="0"/>
          </a:p>
          <a:p>
            <a:pPr lvl="1"/>
            <a:r>
              <a:rPr lang="ko-KR" altLang="en-US" dirty="0"/>
              <a:t>지속적인 온</a:t>
            </a:r>
            <a:r>
              <a:rPr lang="en-US" altLang="ko-KR" dirty="0"/>
              <a:t>/</a:t>
            </a:r>
            <a:r>
              <a:rPr lang="ko-KR" altLang="en-US" dirty="0"/>
              <a:t>오프라인 소통</a:t>
            </a:r>
            <a:endParaRPr lang="en-US" altLang="ko-KR" dirty="0"/>
          </a:p>
          <a:p>
            <a:pPr lvl="1"/>
            <a:r>
              <a:rPr lang="ko-KR" altLang="en-US" sz="1800" dirty="0"/>
              <a:t>후반엔 </a:t>
            </a:r>
            <a:r>
              <a:rPr lang="en-US" altLang="ko-KR" sz="1800" dirty="0"/>
              <a:t>6</a:t>
            </a:r>
            <a:r>
              <a:rPr lang="ko-KR" altLang="en-US" sz="1800" dirty="0"/>
              <a:t>명이 모두 개발에 참여하며 각자가 잘 할 수 있는 부분을 찾아 다시 분업 시행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60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팀프로젝트를</a:t>
            </a:r>
            <a:r>
              <a:rPr lang="ko-KR" altLang="en-US" sz="2400" dirty="0"/>
              <a:t> 통해 배운 점</a:t>
            </a:r>
            <a:endParaRPr lang="en-US" altLang="ko-KR" sz="2400" dirty="0"/>
          </a:p>
          <a:p>
            <a:pPr lvl="1"/>
            <a:r>
              <a:rPr lang="ko-KR" altLang="en-US" sz="1600" dirty="0"/>
              <a:t>안드로이드 내 자바</a:t>
            </a:r>
            <a:r>
              <a:rPr lang="en-US" altLang="ko-KR" sz="1600" dirty="0"/>
              <a:t>, XML, SQLite </a:t>
            </a:r>
            <a:r>
              <a:rPr lang="ko-KR" altLang="en-US" sz="1600" dirty="0"/>
              <a:t>쿼리 및 </a:t>
            </a:r>
            <a:r>
              <a:rPr lang="en-US" altLang="ko-KR" sz="1600" dirty="0" err="1"/>
              <a:t>Github</a:t>
            </a:r>
            <a:r>
              <a:rPr lang="ko-KR" altLang="en-US" sz="1600" dirty="0"/>
              <a:t>등 개발 문법 및 프레임워크</a:t>
            </a:r>
            <a:endParaRPr lang="en-US" altLang="ko-KR" sz="1600" dirty="0"/>
          </a:p>
          <a:p>
            <a:pPr lvl="1"/>
            <a:r>
              <a:rPr lang="ko-KR" altLang="en-US" sz="1600" dirty="0"/>
              <a:t>프로젝트 기획 및 스케줄링</a:t>
            </a:r>
            <a:r>
              <a:rPr lang="en-US" altLang="ko-KR" sz="1600" dirty="0"/>
              <a:t>, </a:t>
            </a:r>
            <a:r>
              <a:rPr lang="ko-KR" altLang="en-US" sz="1600" dirty="0"/>
              <a:t>프로젝트 관리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StarUML</a:t>
            </a:r>
            <a:r>
              <a:rPr lang="ko-KR" altLang="en-US" sz="1600" dirty="0"/>
              <a:t>을 통한 </a:t>
            </a:r>
            <a:r>
              <a:rPr lang="en-US" altLang="ko-KR" sz="1600" dirty="0"/>
              <a:t>Class design </a:t>
            </a:r>
            <a:r>
              <a:rPr lang="ko-KR" altLang="en-US" sz="1600" dirty="0"/>
              <a:t>및 프로젝트 내 </a:t>
            </a:r>
            <a:r>
              <a:rPr lang="en-US" altLang="ko-KR" sz="1600" dirty="0"/>
              <a:t>Documentation </a:t>
            </a:r>
            <a:r>
              <a:rPr lang="ko-KR" altLang="en-US" sz="1600" dirty="0"/>
              <a:t>관리</a:t>
            </a:r>
            <a:endParaRPr lang="en-US" altLang="ko-KR" sz="1600" dirty="0"/>
          </a:p>
          <a:p>
            <a:pPr lvl="1"/>
            <a:r>
              <a:rPr lang="ko-KR" altLang="en-US" sz="1600" dirty="0"/>
              <a:t>개발 시 커뮤니케이션 및 이를 통한 각자의 역량에 맞는 역할 배분의 중요성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2400" dirty="0" err="1"/>
              <a:t>아쉬운점</a:t>
            </a:r>
            <a:endParaRPr lang="en-US" altLang="ko-KR" sz="2400" dirty="0"/>
          </a:p>
          <a:p>
            <a:pPr lvl="1"/>
            <a:r>
              <a:rPr lang="ko-KR" altLang="en-US" sz="1600" dirty="0"/>
              <a:t>가능한 모든 경우를 완벽히 고려할 수 있는 식단 추천 로직을 짜지 못함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/>
            <a:r>
              <a:rPr lang="ko-KR" altLang="en-US" sz="1600" dirty="0"/>
              <a:t>코딩 시간 부족으로 </a:t>
            </a:r>
            <a:r>
              <a:rPr lang="en-US" altLang="ko-KR" sz="1600" dirty="0"/>
              <a:t>UI </a:t>
            </a:r>
            <a:r>
              <a:rPr lang="ko-KR" altLang="en-US" sz="1600" dirty="0"/>
              <a:t>및 편의성의 완성도를 더 올리지 못함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/>
            <a:r>
              <a:rPr lang="ko-KR" altLang="en-US" sz="1600" dirty="0"/>
              <a:t>커뮤니케이션의 미흡으로 서로의 코딩 작업물을 합치는데 어려움이 있었음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문서 작업 내용에 기반하여 개발하는데 미숙했으며 문서 작성에도 구현이 어려운 경우가 있었음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06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  <a:hlinkClick r:id="rId3" action="ppaction://hlinkfile"/>
              </a:rPr>
              <a:t>Project Management Plan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992" y="1279412"/>
            <a:ext cx="5802015" cy="528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  <a:hlinkClick r:id="rId3" action="ppaction://hlinkfile"/>
              </a:rPr>
              <a:t>Project Management Plan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863" y="1269919"/>
            <a:ext cx="52482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  <a:hlinkClick r:id="rId3" action="ppaction://hlinkfile"/>
              </a:rPr>
              <a:t>Project Management Plan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338" y="1309687"/>
            <a:ext cx="52673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073C8-C43D-4BE9-A47C-3E579A2C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3" action="ppaction://hlinkfile"/>
              </a:rPr>
              <a:t>프로젝트 팀원 작업일지</a:t>
            </a:r>
            <a:r>
              <a:rPr lang="en-US" altLang="ko-KR" dirty="0">
                <a:hlinkClick r:id="rId3" action="ppaction://hlinkfile"/>
              </a:rPr>
              <a:t>(PSP sheet) </a:t>
            </a:r>
            <a:r>
              <a:rPr lang="en-US" altLang="ko-KR" dirty="0"/>
              <a:t>: </a:t>
            </a:r>
            <a:r>
              <a:rPr lang="ko-KR" altLang="en-US" dirty="0"/>
              <a:t>개인별 </a:t>
            </a:r>
            <a:r>
              <a:rPr lang="en-US" altLang="ko-KR" dirty="0"/>
              <a:t>PSP sheet</a:t>
            </a:r>
            <a:r>
              <a:rPr lang="ko-KR" altLang="en-US" dirty="0"/>
              <a:t>를 취합한 엑셀 파일로 </a:t>
            </a:r>
            <a:r>
              <a:rPr lang="en-US" altLang="ko-KR" dirty="0"/>
              <a:t>hyper link</a:t>
            </a:r>
            <a:r>
              <a:rPr lang="ko-KR" altLang="en-US" dirty="0"/>
              <a:t> 연결</a:t>
            </a:r>
            <a:endParaRPr lang="en-US" altLang="ko-KR" dirty="0"/>
          </a:p>
          <a:p>
            <a:pPr lvl="1"/>
            <a:r>
              <a:rPr lang="ko-KR" altLang="en-US" dirty="0"/>
              <a:t>전체 개발시간</a:t>
            </a:r>
            <a:r>
              <a:rPr lang="en-US" altLang="ko-KR" dirty="0"/>
              <a:t>: </a:t>
            </a:r>
            <a:r>
              <a:rPr lang="en-US" altLang="ko-KR" dirty="0" smtClean="0"/>
              <a:t>892.3 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인당 개발시간</a:t>
            </a:r>
            <a:r>
              <a:rPr lang="en-US" altLang="ko-KR" dirty="0"/>
              <a:t>: </a:t>
            </a:r>
            <a:r>
              <a:rPr lang="ko-KR" altLang="en-US" dirty="0" smtClean="0"/>
              <a:t>평균 </a:t>
            </a:r>
            <a:r>
              <a:rPr lang="en-US" altLang="ko-KR" dirty="0" smtClean="0"/>
              <a:t>148.6 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40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성과물 형태 및 사용 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성과물</a:t>
            </a:r>
            <a:endParaRPr lang="en-US" altLang="ko-KR" dirty="0"/>
          </a:p>
          <a:p>
            <a:pPr lvl="1"/>
            <a:r>
              <a:rPr lang="ko-KR" altLang="en-US" dirty="0"/>
              <a:t>중간산출물 저장소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http://</a:t>
            </a:r>
            <a:r>
              <a:rPr lang="en-US" altLang="ko-KR" dirty="0">
                <a:hlinkClick r:id="rId3"/>
              </a:rPr>
              <a:t>cscp2.sogang.ac.kr/CSW4010/index.php/2019%EB%85%84_%</a:t>
            </a:r>
            <a:r>
              <a:rPr lang="en-US" altLang="ko-KR" dirty="0" smtClean="0">
                <a:hlinkClick r:id="rId3"/>
              </a:rPr>
              <a:t>EB%B0%A5%EC%95%8C%EC%A7%9C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최종산출물</a:t>
            </a:r>
            <a:r>
              <a:rPr lang="ko-KR" altLang="en-US" dirty="0" smtClean="0"/>
              <a:t> 저장소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://github.com/paekjisoo/babalzza</a:t>
            </a:r>
            <a:endParaRPr lang="en-US" altLang="ko-KR" dirty="0" smtClean="0">
              <a:solidFill>
                <a:schemeClr val="accent5"/>
              </a:solidFill>
            </a:endParaRPr>
          </a:p>
          <a:p>
            <a:r>
              <a:rPr lang="ko-KR" altLang="en-US" dirty="0" err="1" smtClean="0"/>
              <a:t>사용툴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</a:t>
            </a:r>
            <a:r>
              <a:rPr lang="en-US" altLang="ko-KR" dirty="0"/>
              <a:t>IDE </a:t>
            </a:r>
            <a:r>
              <a:rPr lang="ko-KR" altLang="en-US" dirty="0"/>
              <a:t>환경</a:t>
            </a:r>
            <a:r>
              <a:rPr lang="en-US" altLang="ko-KR" dirty="0"/>
              <a:t>: </a:t>
            </a:r>
            <a:r>
              <a:rPr lang="en-US" altLang="ko-KR" dirty="0" smtClean="0"/>
              <a:t>Android Studio 3.5.2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en-US" altLang="ko-KR" dirty="0"/>
              <a:t>UML </a:t>
            </a:r>
            <a:r>
              <a:rPr lang="ko-KR" altLang="en-US" dirty="0"/>
              <a:t>모델링 도구</a:t>
            </a:r>
            <a:r>
              <a:rPr lang="en-US" altLang="ko-KR" dirty="0"/>
              <a:t>: </a:t>
            </a:r>
            <a:r>
              <a:rPr lang="en-US" altLang="ko-KR" dirty="0" err="1"/>
              <a:t>StarUML</a:t>
            </a:r>
            <a:r>
              <a:rPr lang="en-US" altLang="ko-KR" dirty="0"/>
              <a:t> </a:t>
            </a:r>
            <a:r>
              <a:rPr lang="en-US" altLang="ko-KR" dirty="0" smtClean="0"/>
              <a:t>2.8.1</a:t>
            </a:r>
            <a:endParaRPr lang="en-US" altLang="ko-KR" dirty="0"/>
          </a:p>
          <a:p>
            <a:pPr lvl="1"/>
            <a:r>
              <a:rPr lang="ko-KR" altLang="en-US" dirty="0"/>
              <a:t>개발 소스 공유 및 버전 관리</a:t>
            </a:r>
            <a:r>
              <a:rPr lang="en-US" altLang="ko-KR" dirty="0"/>
              <a:t>: GitHub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15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요구사항 모델</a:t>
            </a:r>
            <a:endParaRPr lang="en-US" altLang="ko-KR" dirty="0"/>
          </a:p>
          <a:p>
            <a:pPr algn="ctr"/>
            <a:r>
              <a:rPr lang="en-US" altLang="ko-KR" dirty="0"/>
              <a:t>(Use Case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17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6858</TotalTime>
  <Words>643</Words>
  <Application>Microsoft Office PowerPoint</Application>
  <PresentationFormat>화면 슬라이드 쇼(4:3)</PresentationFormat>
  <Paragraphs>177</Paragraphs>
  <Slides>31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Wingdings</vt:lpstr>
      <vt:lpstr>Office 테마</vt:lpstr>
      <vt:lpstr>밥알짜 (TEAM BABALZZA)</vt:lpstr>
      <vt:lpstr>PowerPoint 프레젠테이션</vt:lpstr>
      <vt:lpstr>프로젝트 개발 배경</vt:lpstr>
      <vt:lpstr>프로젝트 진행 현황: Project Management Plan</vt:lpstr>
      <vt:lpstr>프로젝트 진행 현황: Project Management Plan</vt:lpstr>
      <vt:lpstr>프로젝트 진행 현황: Project Management Plan</vt:lpstr>
      <vt:lpstr>프로젝트 진행 현황</vt:lpstr>
      <vt:lpstr>성과물 형태 및 사용 툴</vt:lpstr>
      <vt:lpstr>PowerPoint 프레젠테이션</vt:lpstr>
      <vt:lpstr>Use Case Diagram</vt:lpstr>
      <vt:lpstr>Use Case Specification – “식단추천 UseCase”</vt:lpstr>
      <vt:lpstr>Use Case Specification – “식단추천 UseCase”</vt:lpstr>
      <vt:lpstr>Use Case Specification – “식단추천 UseCase”</vt:lpstr>
      <vt:lpstr>Use Case Specification – “식단추천 UseCase”</vt:lpstr>
      <vt:lpstr>Use Case Specification – “식단추천 UseCase”</vt:lpstr>
      <vt:lpstr>GUI화면(개발된 최종 버전의 화면)</vt:lpstr>
      <vt:lpstr>GUI화면(개발된 최종 버전의 화면)</vt:lpstr>
      <vt:lpstr>PowerPoint 프레젠테이션</vt:lpstr>
      <vt:lpstr>Key Decision</vt:lpstr>
      <vt:lpstr>Entity Class Diagram</vt:lpstr>
      <vt:lpstr>Entity Relationship Diagram</vt:lpstr>
      <vt:lpstr>PowerPoint 프레젠테이션</vt:lpstr>
      <vt:lpstr>구현 모델의 동영상 시연/ 실연</vt:lpstr>
      <vt:lpstr>Traceability from UC Model to Implementation Model</vt:lpstr>
      <vt:lpstr>PowerPoint 프레젠테이션</vt:lpstr>
      <vt:lpstr>식단추천 UseCase + Test Case</vt:lpstr>
      <vt:lpstr>테스트 결과 현황</vt:lpstr>
      <vt:lpstr>개발된 Application이 제공하는 Benefit 입증</vt:lpstr>
      <vt:lpstr>개발된 Application이 제공하는 Benefit 입증</vt:lpstr>
      <vt:lpstr>Lessons Learned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Soojin Park</dc:creator>
  <cp:lastModifiedBy>백 지수</cp:lastModifiedBy>
  <cp:revision>502</cp:revision>
  <cp:lastPrinted>2012-12-19T08:26:52Z</cp:lastPrinted>
  <dcterms:created xsi:type="dcterms:W3CDTF">2012-10-10T06:20:37Z</dcterms:created>
  <dcterms:modified xsi:type="dcterms:W3CDTF">2019-12-10T04:27:54Z</dcterms:modified>
</cp:coreProperties>
</file>