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29"/>
  </p:notesMasterIdLst>
  <p:sldIdLst>
    <p:sldId id="284" r:id="rId2"/>
    <p:sldId id="283" r:id="rId3"/>
    <p:sldId id="256" r:id="rId4"/>
    <p:sldId id="257" r:id="rId5"/>
    <p:sldId id="258" r:id="rId6"/>
    <p:sldId id="259" r:id="rId7"/>
    <p:sldId id="260" r:id="rId8"/>
    <p:sldId id="273" r:id="rId9"/>
    <p:sldId id="274" r:id="rId10"/>
    <p:sldId id="275" r:id="rId11"/>
    <p:sldId id="279" r:id="rId12"/>
    <p:sldId id="261" r:id="rId13"/>
    <p:sldId id="262" r:id="rId14"/>
    <p:sldId id="263" r:id="rId15"/>
    <p:sldId id="264" r:id="rId16"/>
    <p:sldId id="265" r:id="rId17"/>
    <p:sldId id="266" r:id="rId18"/>
    <p:sldId id="276" r:id="rId19"/>
    <p:sldId id="277" r:id="rId20"/>
    <p:sldId id="278" r:id="rId21"/>
    <p:sldId id="267" r:id="rId22"/>
    <p:sldId id="268" r:id="rId23"/>
    <p:sldId id="269" r:id="rId24"/>
    <p:sldId id="270" r:id="rId25"/>
    <p:sldId id="280" r:id="rId26"/>
    <p:sldId id="281" r:id="rId27"/>
    <p:sldId id="272" r:id="rId2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2"/>
    <p:restoredTop sz="96429"/>
  </p:normalViewPr>
  <p:slideViewPr>
    <p:cSldViewPr snapToGrid="0">
      <p:cViewPr varScale="1">
        <p:scale>
          <a:sx n="84" d="100"/>
          <a:sy n="84" d="100"/>
        </p:scale>
        <p:origin x="1339" y="77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8CEFE3E5-4A4F-4495-B869-560A55522401}" type="datetime1">
              <a:rPr lang="ko-KR" altLang="en-US"/>
              <a:pPr lvl="0">
                <a:defRPr lang="ko-KR" altLang="en-US"/>
              </a:pPr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7" rIns="99075" bIns="49537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7" rIns="99075" bIns="49537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0F5FE49A-97C4-4BF3-A93C-CD3035242EB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83530" y="2921169"/>
            <a:ext cx="49769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융합소프트웨어종합설계 </a:t>
            </a:r>
            <a:r>
              <a:rPr lang="en-US" altLang="ko-KR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밥알짜</a:t>
            </a:r>
            <a:endParaRPr lang="en-US" altLang="ko-KR" sz="2000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Software Requirement Specification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6963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  <a:endParaRPr lang="ko-KR" altLang="en-US" sz="2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67791" y="1385205"/>
            <a:ext cx="8008418" cy="4087591"/>
            <a:chOff x="1289005" y="1751905"/>
            <a:chExt cx="8551323" cy="436469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005" y="1751905"/>
              <a:ext cx="2062674" cy="435453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888" y="1751905"/>
              <a:ext cx="2062674" cy="435453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4771" y="1762067"/>
              <a:ext cx="2062674" cy="435453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654" y="1751905"/>
              <a:ext cx="2062674" cy="4354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0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8" y="1589340"/>
            <a:ext cx="1966916" cy="41523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57" y="1589340"/>
            <a:ext cx="1966916" cy="41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 smtClean="0"/>
              <a:t>식단 </a:t>
            </a:r>
            <a:r>
              <a:rPr lang="ko-KR" altLang="en-US" sz="2400" dirty="0" smtClean="0"/>
              <a:t>추천 조회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85212"/>
              </p:ext>
            </p:extLst>
          </p:nvPr>
        </p:nvGraphicFramePr>
        <p:xfrm>
          <a:off x="251520" y="1097245"/>
          <a:ext cx="8642069" cy="527917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7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식단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추천 조회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8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식단 추천을 요청한 이용자들이 등록된 재료 정보와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이용자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선호도 정보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(*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문서 맨 뒤에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별첨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기반으로 맞춤형 식단을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추천받고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추천받은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식단을 수정할 수 있음.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5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구글 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Calendar API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7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이용자는 식재료 및 이용자 </a:t>
                      </a: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선호도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정보를 등록한 상태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75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/>
                        <a:t>Basic Flow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9756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이용자가</a:t>
                      </a:r>
                      <a:r>
                        <a:rPr lang="ko-KR" altLang="en-US" sz="1100" b="0" kern="100" dirty="0"/>
                        <a:t> 식재료 등록, </a:t>
                      </a:r>
                      <a:r>
                        <a:rPr lang="ko-KR" altLang="en-US" sz="1100" b="0" kern="100" dirty="0" smtClean="0"/>
                        <a:t>선호도 </a:t>
                      </a:r>
                      <a:r>
                        <a:rPr lang="ko-KR" altLang="en-US" sz="1100" b="0" kern="100" dirty="0"/>
                        <a:t>정보 등록을 모두 끝낸 후 &lt;식단&gt; 탭을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선택함으로써 시작된다. 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* 식단은 최초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조회시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별도의 절차 없이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식단 추천 </a:t>
                      </a:r>
                      <a:r>
                        <a:rPr lang="ko-KR" altLang="en-US" sz="1100" kern="100" dirty="0" err="1" smtClean="0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</a:rPr>
                        <a:t>(*</a:t>
                      </a:r>
                      <a:r>
                        <a:rPr lang="ko-KR" altLang="en-US" sz="1100" kern="100" dirty="0" err="1" smtClean="0">
                          <a:solidFill>
                            <a:schemeClr val="tx1"/>
                          </a:solidFill>
                        </a:rPr>
                        <a:t>후첨</a:t>
                      </a: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따라 1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주일치가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이용자식단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리스트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상에 생성됨.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이후로는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하루가 지날 때 마다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현재 남은 식재료에 기반하여 하나씩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새로 생성.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1. 식단 조회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1.1 현재 식단을 조회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현재 저장된 식단 중 오늘의 식단을 우선적으로 이용자에게 보여준다.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좌우 스크롤을 통해 지난 식단과 앞으로의 식단을 열람할 수 있다.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식단 전체보기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통해 현재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생성되어 있는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식단을 리스트 형식으로 열람할 수 있다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각 식단에 배정된 메뉴를 클릭함으로써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레시피 보기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메뉴 수정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기능에 접근할 수 있다.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이미 지나간 식단이 있을 경우 해당 식단을 클릭하여 이행 여부를 체크하고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사후 관리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 4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)를 수행한다.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1)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레시피 보기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선택한 경우: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레시피 보기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 2)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수행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2)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메뉴 수정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선택한 경우: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메뉴 수정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(step 3)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수행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2. 레시피 보기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2.1 선택된 메뉴의 레시피 조회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이용자가 선택한 메뉴의 이름, 사진, 재료와 레시피를 이용자에게 보여준다.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뒤로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클릭함으로써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식단 조회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step1)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으로 돌아갈 수 있다.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42583"/>
              </p:ext>
            </p:extLst>
          </p:nvPr>
        </p:nvGraphicFramePr>
        <p:xfrm>
          <a:off x="179451" y="1071613"/>
          <a:ext cx="8642069" cy="48056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649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3. 메뉴 수정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3.1 메뉴 수정 창 팝업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</a:t>
                      </a:r>
                      <a:r>
                        <a:rPr lang="ko-KR" altLang="en-US" sz="1100" b="0" kern="100" dirty="0"/>
                        <a:t> 팝업 창을 띄워 이용자가 메뉴를 수정할 수 있는 기능을 제공한다.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kern="100" dirty="0"/>
                        <a:t>식단 추천 </a:t>
                      </a:r>
                      <a:r>
                        <a:rPr lang="ko-KR" altLang="en-US" sz="1100" kern="100" dirty="0" err="1"/>
                        <a:t>로직</a:t>
                      </a:r>
                      <a:r>
                        <a:rPr lang="ko-KR" altLang="en-US" sz="1100" b="0" kern="100" dirty="0" err="1"/>
                        <a:t>에</a:t>
                      </a:r>
                      <a:r>
                        <a:rPr lang="ko-KR" altLang="en-US" sz="1100" b="0" kern="100" dirty="0"/>
                        <a:t> 따라 조정된 점수가 높은 순서대로 대체 가능한 </a:t>
                      </a:r>
                      <a:r>
                        <a:rPr lang="ko-KR" altLang="en-US" sz="1100" b="0" kern="100" dirty="0" smtClean="0"/>
                        <a:t>다음 순위의 메뉴들을 </a:t>
                      </a:r>
                      <a:r>
                        <a:rPr lang="ko-KR" altLang="en-US" sz="1100" b="0" kern="100" dirty="0"/>
                        <a:t>제시한다</a:t>
                      </a:r>
                      <a:r>
                        <a:rPr lang="ko-KR" altLang="en-US" sz="1100" b="0" kern="100" dirty="0" smtClean="0"/>
                        <a:t>.</a:t>
                      </a:r>
                      <a:endParaRPr lang="en-US" altLang="ko-KR" sz="1100" b="0" kern="100" dirty="0" smtClean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 smtClean="0"/>
                        <a:t> 해당 화면에서 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검색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, 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삭제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, 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취소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 버튼을 출력한다</a:t>
                      </a:r>
                      <a:r>
                        <a:rPr lang="ko-KR" altLang="en-US" sz="1100" b="0" kern="100" dirty="0"/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1) 검색: 검색: 메뉴를 직접 검색하여 선택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2) 삭제: 현재 메뉴를 삭제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3) 취소: 변동 사항을 저장하지 않고 창을 종료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3.2 이용자의 대체 메뉴 선택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상하 </a:t>
                      </a:r>
                      <a:r>
                        <a:rPr lang="ko-KR" altLang="en-US" sz="1100" b="0" kern="100" dirty="0" err="1" smtClean="0"/>
                        <a:t>스와이프를</a:t>
                      </a:r>
                      <a:r>
                        <a:rPr lang="ko-KR" altLang="en-US" sz="1100" b="0" kern="100" dirty="0" smtClean="0"/>
                        <a:t> </a:t>
                      </a:r>
                      <a:r>
                        <a:rPr lang="ko-KR" altLang="en-US" sz="1100" b="0" kern="100" dirty="0"/>
                        <a:t>통해 대체 메뉴들을 차례대로 열람할 수 있다.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 위로 스크롤할 </a:t>
                      </a:r>
                      <a:r>
                        <a:rPr lang="ko-KR" altLang="en-US" sz="1100" b="0" kern="100" dirty="0" smtClean="0"/>
                        <a:t>경우</a:t>
                      </a:r>
                      <a:r>
                        <a:rPr lang="en-US" altLang="ko-KR" sz="1100" b="0" kern="100" dirty="0" smtClean="0"/>
                        <a:t>(</a:t>
                      </a:r>
                      <a:r>
                        <a:rPr lang="ko-KR" altLang="en-US" sz="1100" b="0" kern="100" dirty="0" smtClean="0"/>
                        <a:t>좋아요</a:t>
                      </a:r>
                      <a:r>
                        <a:rPr lang="en-US" altLang="ko-KR" sz="1100" b="0" kern="100" dirty="0" smtClean="0"/>
                        <a:t>)</a:t>
                      </a:r>
                      <a:r>
                        <a:rPr lang="ko-KR" altLang="en-US" sz="1100" b="0" kern="100" dirty="0" smtClean="0"/>
                        <a:t>: </a:t>
                      </a:r>
                      <a:r>
                        <a:rPr lang="ko-KR" altLang="en-US" sz="1100" b="0" kern="100" dirty="0"/>
                        <a:t>해당 메뉴로 결정할 것인지 이용자의 확인을 받는다.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                                확정 할 경우, 해당 메뉴가 0.01점 </a:t>
                      </a:r>
                      <a:r>
                        <a:rPr lang="ko-KR" altLang="en-US" sz="1100" b="0" kern="100" dirty="0" err="1"/>
                        <a:t>가점되고</a:t>
                      </a:r>
                      <a:r>
                        <a:rPr lang="ko-KR" altLang="en-US" sz="1100" b="0" kern="100" dirty="0"/>
                        <a:t> 확정하지 않을 경우, 원래 화면으로 돌아간다.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 아래로 스크롤할 </a:t>
                      </a:r>
                      <a:r>
                        <a:rPr lang="ko-KR" altLang="en-US" sz="1100" b="0" kern="100" dirty="0" smtClean="0"/>
                        <a:t>경우</a:t>
                      </a:r>
                      <a:r>
                        <a:rPr lang="en-US" altLang="ko-KR" sz="1100" b="0" kern="100" dirty="0" smtClean="0"/>
                        <a:t>(</a:t>
                      </a:r>
                      <a:r>
                        <a:rPr lang="ko-KR" altLang="en-US" sz="1100" b="0" kern="100" dirty="0" smtClean="0"/>
                        <a:t>싫어요</a:t>
                      </a:r>
                      <a:r>
                        <a:rPr lang="en-US" altLang="ko-KR" sz="1100" b="0" kern="100" dirty="0" smtClean="0"/>
                        <a:t>)</a:t>
                      </a:r>
                      <a:r>
                        <a:rPr lang="ko-KR" altLang="en-US" sz="1100" b="0" kern="100" dirty="0" smtClean="0"/>
                        <a:t>: </a:t>
                      </a:r>
                      <a:r>
                        <a:rPr lang="ko-KR" altLang="en-US" sz="1100" b="0" kern="100" dirty="0"/>
                        <a:t>해당 메뉴가 0.01점 감점되고 다음 메뉴로 넘어간다.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 이용자가 검색을 통해 대체 메뉴를 선택한 경우: 검색하여 선택한 메뉴가 0.01점 </a:t>
                      </a:r>
                      <a:r>
                        <a:rPr lang="ko-KR" altLang="en-US" sz="1100" b="0" kern="100" dirty="0" err="1"/>
                        <a:t>가점된다</a:t>
                      </a:r>
                      <a:r>
                        <a:rPr lang="ko-KR" altLang="en-US" sz="1100" b="0" kern="100" dirty="0"/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 이미 점수가 </a:t>
                      </a:r>
                      <a:r>
                        <a:rPr lang="ko-KR" altLang="en-US" sz="1100" b="0" kern="100" dirty="0" smtClean="0"/>
                        <a:t>1.5점인 메뉴는 가점을 하지 않고</a:t>
                      </a:r>
                      <a:r>
                        <a:rPr lang="en-US" altLang="ko-KR" sz="1100" b="0" kern="100" dirty="0" smtClean="0"/>
                        <a:t>, </a:t>
                      </a:r>
                      <a:r>
                        <a:rPr lang="ko-KR" altLang="en-US" sz="1100" b="0" kern="100" dirty="0" smtClean="0"/>
                        <a:t>0.5점인 </a:t>
                      </a:r>
                      <a:r>
                        <a:rPr lang="ko-KR" altLang="en-US" sz="1100" b="0" kern="100" dirty="0"/>
                        <a:t>메뉴는 </a:t>
                      </a:r>
                      <a:r>
                        <a:rPr lang="ko-KR" altLang="en-US" sz="1100" b="0" kern="100" dirty="0" smtClean="0"/>
                        <a:t>감점을 하지 </a:t>
                      </a:r>
                      <a:r>
                        <a:rPr lang="ko-KR" altLang="en-US" sz="1100" b="0" kern="100" dirty="0"/>
                        <a:t>않는다.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이용자가 선택한 메뉴를 선택하여 기존 메뉴를 대체한다</a:t>
                      </a:r>
                      <a:r>
                        <a:rPr lang="ko-KR" altLang="en-US" sz="1100" b="0" kern="100" dirty="0" smtClean="0"/>
                        <a:t>.</a:t>
                      </a:r>
                      <a:endParaRPr lang="en-US" altLang="ko-KR" sz="1100" b="0" kern="100" dirty="0" smtClean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/>
                        <a:t> -</a:t>
                      </a:r>
                      <a:r>
                        <a:rPr lang="ko-KR" altLang="en-US" sz="1100" b="0" kern="100" dirty="0" smtClean="0"/>
                        <a:t>수정 과정을 거쳐 최종적으로 선택된 메뉴가 속한 카테고리들에 대해 이용자 선호도 정보에서 가점한다</a:t>
                      </a:r>
                      <a:r>
                        <a:rPr lang="en-US" altLang="ko-KR" sz="1100" b="0" kern="100" dirty="0" smtClean="0"/>
                        <a:t>.</a:t>
                      </a:r>
                      <a:endParaRPr lang="ko-KR" altLang="en-US" sz="1100" b="0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/>
                        <a:t>3.3 </a:t>
                      </a:r>
                      <a:r>
                        <a:rPr lang="ko-KR" altLang="en-US" sz="1100" b="0" kern="100" dirty="0"/>
                        <a:t>저장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변동 사항을 반영하여 </a:t>
                      </a:r>
                      <a:r>
                        <a:rPr lang="ko-KR" altLang="en-US" sz="1100" b="0" kern="100" dirty="0" smtClean="0"/>
                        <a:t>이용자 식단 리스트의 </a:t>
                      </a:r>
                      <a:r>
                        <a:rPr lang="ko-KR" altLang="en-US" sz="1100" b="0" kern="100" dirty="0"/>
                        <a:t>메뉴들을 재정렬한다.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AF 1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재정렬된 메뉴들을 바탕으로 현재 식단과 장보기 메모를 갱신한다.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kern="100" dirty="0"/>
                        <a:t>식단 조회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kern="100" dirty="0" err="1"/>
                        <a:t>서브플로우</a:t>
                      </a:r>
                      <a:r>
                        <a:rPr lang="ko-KR" altLang="en-US" sz="1100" b="0" kern="100" dirty="0"/>
                        <a:t>(</a:t>
                      </a:r>
                      <a:r>
                        <a:rPr lang="en-US" altLang="ko-KR" sz="1100" b="0" kern="100" dirty="0"/>
                        <a:t>step 1</a:t>
                      </a:r>
                      <a:r>
                        <a:rPr lang="ko-KR" altLang="en-US" sz="1100" b="0" kern="100" dirty="0"/>
                        <a:t>)를 수행한다.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13240"/>
              </p:ext>
            </p:extLst>
          </p:nvPr>
        </p:nvGraphicFramePr>
        <p:xfrm>
          <a:off x="179451" y="1071613"/>
          <a:ext cx="8642069" cy="48056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649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4. 사후 관리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4.1 식단 이행여부 체크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지난 식단을 눌러 식단 이행여부를 체크한다. 이때 </a:t>
                      </a:r>
                      <a:r>
                        <a:rPr lang="ko-KR" altLang="en-US" sz="1100" b="0" kern="100" dirty="0" smtClean="0"/>
                        <a:t>이용자가 이행여부를 체크하지 않은 지난 </a:t>
                      </a:r>
                      <a:r>
                        <a:rPr lang="ko-KR" altLang="en-US" sz="1100" b="0" kern="100" dirty="0"/>
                        <a:t>식단은 붉은색으로 표현된다.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-식단 이행: </a:t>
                      </a:r>
                      <a:r>
                        <a:rPr lang="ko-KR" altLang="en-US" sz="1100" b="0" kern="100" dirty="0" smtClean="0"/>
                        <a:t>초과해서 사용한 </a:t>
                      </a:r>
                      <a:r>
                        <a:rPr lang="ko-KR" altLang="en-US" sz="1100" b="0" kern="100" dirty="0"/>
                        <a:t>재료가 있는지 </a:t>
                      </a:r>
                      <a:r>
                        <a:rPr lang="ko-KR" altLang="en-US" sz="1100" b="0" kern="100" dirty="0" smtClean="0"/>
                        <a:t>조사하고</a:t>
                      </a:r>
                      <a:r>
                        <a:rPr lang="en-US" altLang="ko-KR" sz="1100" b="0" kern="100" dirty="0" smtClean="0"/>
                        <a:t>,</a:t>
                      </a:r>
                      <a:r>
                        <a:rPr lang="en-US" altLang="ko-KR" sz="1100" b="0" kern="100" baseline="0" dirty="0" smtClean="0"/>
                        <a:t> </a:t>
                      </a:r>
                      <a:r>
                        <a:rPr lang="ko-KR" altLang="en-US" sz="1100" b="0" kern="100" baseline="0" dirty="0" smtClean="0"/>
                        <a:t>이용자 입력에 따라 </a:t>
                      </a:r>
                      <a:r>
                        <a:rPr lang="ko-KR" altLang="en-US" sz="1100" b="0" kern="100" dirty="0" smtClean="0"/>
                        <a:t>냉장고 </a:t>
                      </a:r>
                      <a:r>
                        <a:rPr lang="ko-KR" altLang="en-US" sz="1100" b="0" kern="100" dirty="0"/>
                        <a:t>재고를 갱신한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-식단 </a:t>
                      </a:r>
                      <a:r>
                        <a:rPr lang="ko-KR" altLang="en-US" sz="1100" b="0" kern="100" dirty="0" err="1"/>
                        <a:t>미이행</a:t>
                      </a:r>
                      <a:r>
                        <a:rPr lang="ko-KR" altLang="en-US" sz="1100" b="0" kern="100" dirty="0"/>
                        <a:t>: </a:t>
                      </a:r>
                      <a:r>
                        <a:rPr lang="ko-KR" altLang="en-US" sz="1100" b="0" kern="100" dirty="0" err="1"/>
                        <a:t>미이행</a:t>
                      </a:r>
                      <a:r>
                        <a:rPr lang="ko-KR" altLang="en-US" sz="1100" b="0" kern="100" dirty="0"/>
                        <a:t> 사유를 조사한다. (1) 시간이 없어서, (2) 조리 실패, (3) 재료가 없어서, (4) 기타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 smtClean="0"/>
                        <a:t>-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조리 실패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를 </a:t>
                      </a:r>
                      <a:r>
                        <a:rPr lang="ko-KR" altLang="en-US" sz="1100" b="0" kern="100" dirty="0"/>
                        <a:t>선택한 경우, 사용된 재료의 종류와 수량을 조사한 뒤 냉장고 재고를 갱신한다.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 smtClean="0"/>
                        <a:t>-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재료가 없어서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를 </a:t>
                      </a:r>
                      <a:r>
                        <a:rPr lang="ko-KR" altLang="en-US" sz="1100" b="0" kern="100" dirty="0"/>
                        <a:t>선택한 경우, 이용자의 장보기 메모를 갱신한다.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이행여부가 체크된 식단을 녹색으로 </a:t>
                      </a:r>
                      <a:r>
                        <a:rPr lang="ko-KR" altLang="en-US" sz="1100" b="0" kern="100" dirty="0" smtClean="0"/>
                        <a:t>표현한 후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종료한다.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86731"/>
              </p:ext>
            </p:extLst>
          </p:nvPr>
        </p:nvGraphicFramePr>
        <p:xfrm>
          <a:off x="250411" y="1045654"/>
          <a:ext cx="8642069" cy="519169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7465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i="1" kern="100" dirty="0"/>
                        <a:t>  *</a:t>
                      </a:r>
                      <a:r>
                        <a:rPr lang="ko-KR" altLang="en-US" sz="1100" b="1" i="1" kern="100" dirty="0"/>
                        <a:t>식단 추천 </a:t>
                      </a:r>
                      <a:r>
                        <a:rPr lang="ko-KR" altLang="en-US" sz="1100" b="1" i="1" kern="100" dirty="0" err="1"/>
                        <a:t>로직</a:t>
                      </a:r>
                      <a:endParaRPr lang="ko-KR" altLang="en-US" sz="1100" b="1" i="1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1" i="1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 </a:t>
                      </a:r>
                      <a:r>
                        <a:rPr lang="en-US" altLang="ko-KR" sz="1100" b="1" kern="100" dirty="0"/>
                        <a:t>1) </a:t>
                      </a:r>
                      <a:r>
                        <a:rPr lang="ko-KR" altLang="en-US" sz="1100" b="1" kern="100" dirty="0" smtClean="0"/>
                        <a:t>전체 메뉴 리스트에 </a:t>
                      </a:r>
                      <a:r>
                        <a:rPr lang="ko-KR" altLang="en-US" sz="1100" b="1" kern="100" dirty="0"/>
                        <a:t>존재하는  모든 메뉴에 1.0의 점수를 부여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 </a:t>
                      </a:r>
                      <a:r>
                        <a:rPr lang="en-US" altLang="ko-KR" sz="1100" b="1" kern="100" dirty="0"/>
                        <a:t>2)</a:t>
                      </a:r>
                      <a:r>
                        <a:rPr lang="ko-KR" altLang="en-US" sz="1100" b="1" kern="100" dirty="0"/>
                        <a:t> 점수 가감 </a:t>
                      </a:r>
                      <a:r>
                        <a:rPr lang="ko-KR" altLang="en-US" sz="1100" b="1" kern="100" dirty="0" err="1"/>
                        <a:t>로직에</a:t>
                      </a:r>
                      <a:r>
                        <a:rPr lang="ko-KR" altLang="en-US" sz="1100" b="1" kern="100" dirty="0"/>
                        <a:t> 따라 모든 메뉴들의 점수를 조정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u="sng" kern="100" dirty="0"/>
                        <a:t>1.0으로 초기화된 가중치</a:t>
                      </a:r>
                      <a:r>
                        <a:rPr lang="ko-KR" altLang="en-US" sz="1100" b="0" kern="100" dirty="0"/>
                        <a:t>를 아래 절차를 통해 조정하여 가장 높은 가중치를 가진 메뉴들을 우선적으로 선택하여 추천한다.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 </a:t>
                      </a:r>
                      <a:r>
                        <a:rPr lang="ko-KR" altLang="en-US" sz="1100" b="0" kern="100" dirty="0" smtClean="0"/>
                        <a:t>선호도 </a:t>
                      </a:r>
                      <a:r>
                        <a:rPr lang="ko-KR" altLang="en-US" sz="1100" b="0" kern="100" dirty="0"/>
                        <a:t>정보 중 </a:t>
                      </a:r>
                      <a:r>
                        <a:rPr lang="ko-KR" altLang="en-US" sz="1100" b="0" u="sng" kern="100" dirty="0"/>
                        <a:t>국가</a:t>
                      </a:r>
                      <a:r>
                        <a:rPr lang="ko-KR" altLang="en-US" sz="1100" b="0" kern="100" dirty="0"/>
                        <a:t>에 따른 음식 분류를 참조하여 좋아하는 메뉴는 가점, 싫어하는 메뉴는 감점을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국가에 따른 음식 분류는 한식, 중식, 일식, 양식, 기타</a:t>
                      </a:r>
                      <a:r>
                        <a:rPr lang="en-US" altLang="ko-KR" sz="1100" b="0" kern="100" dirty="0"/>
                        <a:t>,</a:t>
                      </a:r>
                      <a:r>
                        <a:rPr lang="ko-KR" altLang="en-US" sz="1100" b="0" kern="100" dirty="0"/>
                        <a:t> 총 5개의 분류로 나눠지며 이용자는 이중 한, 중, 일, 양, 4개의 분류에 순위를 매긴다.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기타로 분류된 메뉴는 국가에 따른 음식 분류로 인한 점수 가감을 받지 않는다.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또한 이용자는 각각의 분류에 호/보통/불호의 3가지 세부 분류를 설정한다.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호에 분류되면 가점, 불호에 분류되면 감점을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가감되는 점수는 순위에 따라 0.1점 단위로 차등 분배된다.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</a:t>
                      </a:r>
                      <a:r>
                        <a:rPr lang="en-US" altLang="ko-KR" sz="1100" b="0" kern="100" dirty="0"/>
                        <a:t>Ex)</a:t>
                      </a:r>
                      <a:r>
                        <a:rPr lang="ko-KR" altLang="en-US" sz="1100" b="0" kern="100" dirty="0"/>
                        <a:t> 한식(호) &gt; 일식(호) &gt; 양식(보통) &gt; 중식(불호) 와 같이 정보가 설정 되어 있을 경우, 한식에는 +0.2, 일식에는 +0.1, 양식에는 +0.0, 중식에는 -0.1 처리를 하게 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 </a:t>
                      </a:r>
                      <a:r>
                        <a:rPr lang="ko-KR" altLang="en-US" sz="1100" b="0" kern="100" dirty="0" smtClean="0"/>
                        <a:t>선호도 </a:t>
                      </a:r>
                      <a:r>
                        <a:rPr lang="ko-KR" altLang="en-US" sz="1100" b="0" kern="100" dirty="0"/>
                        <a:t>정보 중 </a:t>
                      </a:r>
                      <a:r>
                        <a:rPr lang="ko-KR" altLang="en-US" sz="1100" b="0" u="sng" kern="100" dirty="0"/>
                        <a:t>주재료 분류</a:t>
                      </a:r>
                      <a:r>
                        <a:rPr lang="ko-KR" altLang="en-US" sz="1100" b="0" kern="100" dirty="0"/>
                        <a:t>를 참조하여 좋아하는 재료는 가점, 싫어하는 재료는 감점을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주재료 분류는 호/보통/불호에 따라 각각 +0.1, +0.0, -0.1의 점수를 처리한다.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한 메뉴의 주재료가 여러 종류인 경우 각각의 </a:t>
                      </a:r>
                      <a:r>
                        <a:rPr lang="ko-KR" altLang="en-US" sz="1100" b="0" kern="100" dirty="0" err="1" smtClean="0"/>
                        <a:t>호불호</a:t>
                      </a:r>
                      <a:r>
                        <a:rPr lang="ko-KR" altLang="en-US" sz="1100" b="0" kern="100" dirty="0" smtClean="0"/>
                        <a:t> </a:t>
                      </a:r>
                      <a:r>
                        <a:rPr lang="ko-KR" altLang="en-US" sz="1100" b="0" kern="100" dirty="0"/>
                        <a:t>정보에 따라 점수를 가감한다.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</a:t>
                      </a:r>
                      <a:r>
                        <a:rPr lang="en-US" altLang="ko-KR" sz="1100" b="0" kern="100" dirty="0"/>
                        <a:t> Ex)</a:t>
                      </a:r>
                      <a:r>
                        <a:rPr lang="ko-KR" altLang="en-US" sz="1100" b="0" kern="100" dirty="0"/>
                        <a:t> 육류(호), 채소/과일류(보통), </a:t>
                      </a:r>
                      <a:r>
                        <a:rPr lang="ko-KR" altLang="en-US" sz="1100" b="0" kern="100" dirty="0" err="1"/>
                        <a:t>해산물류</a:t>
                      </a:r>
                      <a:r>
                        <a:rPr lang="ko-KR" altLang="en-US" sz="1100" b="0" kern="100" dirty="0"/>
                        <a:t>(불호)가 모두 포함되는 메뉴의 경우, 0.1 + 0.0 - 0.1 = 0.0 으로 점수에 변화가 없다.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 </a:t>
                      </a:r>
                      <a:r>
                        <a:rPr lang="ko-KR" altLang="en-US" sz="1100" b="0" kern="100" dirty="0" smtClean="0"/>
                        <a:t>선호도 </a:t>
                      </a:r>
                      <a:r>
                        <a:rPr lang="ko-KR" altLang="en-US" sz="1100" b="0" kern="100" dirty="0"/>
                        <a:t>정보 중 </a:t>
                      </a:r>
                      <a:r>
                        <a:rPr lang="ko-KR" altLang="en-US" sz="1100" b="0" u="sng" kern="100" dirty="0"/>
                        <a:t>난이도 분류</a:t>
                      </a:r>
                      <a:r>
                        <a:rPr lang="ko-KR" altLang="en-US" sz="1100" b="0" kern="100" dirty="0"/>
                        <a:t>를 참조하여 어려움 선호일 경우 어려운 메뉴에 가점, 쉬움 선호일 경우 쉬운 메뉴에 가점을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난이도 분류는 쉬움/보통/어려움으로 나뉘며 모든 </a:t>
                      </a:r>
                      <a:r>
                        <a:rPr lang="ko-KR" altLang="en-US" sz="1100" b="0" kern="100" dirty="0" err="1"/>
                        <a:t>가감점은</a:t>
                      </a:r>
                      <a:r>
                        <a:rPr lang="ko-KR" altLang="en-US" sz="1100" b="0" kern="100" dirty="0"/>
                        <a:t> 0.1 단위로 처리된다.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u="sng" kern="100" dirty="0"/>
                        <a:t>유통기한이 임박한 식재료</a:t>
                      </a:r>
                      <a:r>
                        <a:rPr lang="ko-KR" altLang="en-US" sz="1100" b="0" kern="100" dirty="0"/>
                        <a:t>들을 파악하여 해당 재료가 들어가는 메뉴에 가점을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유통기한 분류는 신선/보통/위험으로 나뉘며 모든 </a:t>
                      </a:r>
                      <a:r>
                        <a:rPr lang="ko-KR" altLang="en-US" sz="1100" b="0" kern="100" dirty="0" err="1"/>
                        <a:t>가감점은</a:t>
                      </a:r>
                      <a:r>
                        <a:rPr lang="ko-KR" altLang="en-US" sz="1100" b="0" kern="100" dirty="0"/>
                        <a:t> 0.1 단위로 처리된다.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유통기한 분류가 위험인 재료가 여러 종류가 들어가는 메뉴는 그 재료의 개수만큼 가점 처리된다.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u="sng" kern="100" dirty="0"/>
                        <a:t>현재 재고 상 재료가 충분한 메뉴</a:t>
                      </a:r>
                      <a:r>
                        <a:rPr lang="ko-KR" altLang="en-US" sz="1100" b="0" kern="100" dirty="0"/>
                        <a:t>에 0.2씩, 주재료는 있으나 </a:t>
                      </a:r>
                      <a:r>
                        <a:rPr lang="ko-KR" altLang="en-US" sz="1100" b="0" kern="100" dirty="0" err="1"/>
                        <a:t>부재료가</a:t>
                      </a:r>
                      <a:r>
                        <a:rPr lang="ko-KR" altLang="en-US" sz="1100" b="0" kern="100" dirty="0"/>
                        <a:t> 없는 메뉴는 0.1씩 가점을 한다.</a:t>
                      </a:r>
                      <a:endParaRPr lang="en-US" altLang="ko-KR" sz="1100" b="0" kern="100" dirty="0"/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2891"/>
              </p:ext>
            </p:extLst>
          </p:nvPr>
        </p:nvGraphicFramePr>
        <p:xfrm>
          <a:off x="250965" y="1142793"/>
          <a:ext cx="8642069" cy="509849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8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Basic Flow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08">
                <a:tc>
                  <a:txBody>
                    <a:bodyPr/>
                    <a:lstStyle/>
                    <a:p>
                      <a:pPr marL="228600" indent="-228600" algn="just" defTabSz="871876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조정된 점수의 내림차순으로 메뉴들을 정렬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1" kern="100" dirty="0">
                          <a:solidFill>
                            <a:srgbClr val="FF0000"/>
                          </a:solidFill>
                        </a:rPr>
                        <a:t>AF2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4) 식단을 저장할 리스트를 생성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현 시점으로부터 일주일 동안의 식단을 생성하기 위한 빈 리스트를 만든다.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1" kern="100" dirty="0">
                          <a:solidFill>
                            <a:srgbClr val="FF0000"/>
                          </a:solidFill>
                        </a:rPr>
                        <a:t>AF3</a:t>
                      </a:r>
                      <a:r>
                        <a:rPr lang="ko-KR" altLang="en-US" sz="1100" b="1" kern="1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100" b="1" kern="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</a:rPr>
                        <a:t> 5)</a:t>
                      </a: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</a:rPr>
                        <a:t>이용자 구글 캘린더와의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</a:rPr>
                        <a:t>연동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이용자 구글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캘린더와의 연동을 통해서 외부 일정이 있는 식사에는 임의의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일정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’ data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를 채워 넣어서 식단이 배정되지 않도록 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</a:rPr>
                        <a:t>(AF4)</a:t>
                      </a:r>
                      <a:endParaRPr lang="ko-KR" altLang="en-US" sz="1100" b="0" kern="10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</a:rPr>
                        <a:t>6)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후보 메뉴 리스트 중 유통기한 임박 메뉴를 앞으로 배치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유통기한이 임박한 식재료들이 들어간 메뉴들을 선택한다.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이 메뉴들을 임박 식재료가 많이 들어간 순서대로 정렬한다.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정렬된 메뉴들을 가장 가까운 식사에 하나씩, 차례대로 배정한다.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후보 메뉴 리스트 중 부족한 식재료가 많은 메뉴를 뒤로 배치</a:t>
                      </a:r>
                    </a:p>
                    <a:p>
                      <a:pPr marL="228600" indent="-228600" algn="just" defTabSz="871876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부족한 식재료가 있는 메뉴들을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defTabSz="871876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 시스템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은 이 메뉴들을 부족한 식재료 개수가 많은 순서대로 정렬한다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defTabSz="871876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정렬된 메뉴들을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일차 이후의 식사에만 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 8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후보 메뉴 리스트 중 아침식사에 적합하지 않은 메뉴를 조정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아침 식사 자리에 기름진 정도가 '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높음'인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메뉴가 배정될 경우, 그 메뉴를 아침이 아닌 가장 가까운 식사로 옮긴다.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나머지 메뉴들을 빈 식단에 무작위로 배정한다.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</a:rPr>
                        <a:t>9)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남은 메뉴 리스트의 메뉴들을 </a:t>
                      </a: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</a:rPr>
                        <a:t>랜덤한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자리에 배치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</a:t>
                      </a:r>
                      <a:r>
                        <a:rPr lang="en-US" altLang="ko-KR" sz="1100" b="1" kern="100" dirty="0" smtClean="0"/>
                        <a:t>10</a:t>
                      </a:r>
                      <a:r>
                        <a:rPr lang="ko-KR" altLang="en-US" sz="1100" kern="100" dirty="0" smtClean="0"/>
                        <a:t>)</a:t>
                      </a:r>
                      <a:r>
                        <a:rPr lang="en-US" altLang="ko-KR" sz="1100" kern="100" dirty="0" smtClean="0"/>
                        <a:t> </a:t>
                      </a:r>
                      <a:r>
                        <a:rPr lang="ko-KR" altLang="en-US" sz="1100" kern="100" dirty="0"/>
                        <a:t>장보기 메모에 추가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생성된 식단을 만들기 위해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부족한 재료들을 종합하여 장보기 메모에 추가한다.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dirty="0"/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17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40602"/>
              </p:ext>
            </p:extLst>
          </p:nvPr>
        </p:nvGraphicFramePr>
        <p:xfrm>
          <a:off x="341376" y="1097280"/>
          <a:ext cx="8556344" cy="253350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Alternative Flow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648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변경된 사항 없음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Basic Flow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"변경된 사항이 없습니다"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메세지를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표시하고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식단 조회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 1)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를 수행한다.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동점인 메뉴가 산출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식단 추천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2개 이상의 동점 메뉴의 순위를 무작위로 배열한다.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생성할 식단이 최초 식단이 아닌 경우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식단 추천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하루치의 식단을 저장할 빈 리스트를 생성한다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AF4.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</a:rPr>
                        <a:t>구글캘린더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연동 실패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식단 추천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구글 캘린더 연동에 실패하였습니다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라는 메시지를 화면에 출력하고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다음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</a:rPr>
                        <a:t>로직을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계속해서 진행한다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dirty="0"/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18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8812" y="1402915"/>
            <a:ext cx="8086376" cy="4052170"/>
            <a:chOff x="1057624" y="1639444"/>
            <a:chExt cx="8086376" cy="40521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624" y="1639444"/>
              <a:ext cx="1919449" cy="405217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073" y="1639444"/>
              <a:ext cx="1919449" cy="405217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522" y="1639444"/>
              <a:ext cx="1919449" cy="405217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551" y="1639444"/>
              <a:ext cx="1919449" cy="4052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82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dirty="0"/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19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96236" y="1396652"/>
            <a:ext cx="8151528" cy="4064696"/>
            <a:chOff x="826223" y="1929008"/>
            <a:chExt cx="8151528" cy="406469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223" y="1929008"/>
              <a:ext cx="1925382" cy="406469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605" y="1929008"/>
              <a:ext cx="1925382" cy="406469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987" y="1929008"/>
              <a:ext cx="1925382" cy="406469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2369" y="1929008"/>
              <a:ext cx="1925382" cy="4064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06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Diagram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03" y="1838767"/>
            <a:ext cx="7543995" cy="3653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3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dirty="0"/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20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74576" y="1378665"/>
            <a:ext cx="8194848" cy="4100670"/>
            <a:chOff x="745793" y="1570239"/>
            <a:chExt cx="8673664" cy="43402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3" y="1570239"/>
              <a:ext cx="2055916" cy="434026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709" y="1570239"/>
              <a:ext cx="2055916" cy="43402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625" y="1570239"/>
              <a:ext cx="2055916" cy="434026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541" y="1570239"/>
              <a:ext cx="2055916" cy="434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3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</a:t>
            </a:r>
            <a:r>
              <a:rPr lang="ko-KR" altLang="en-US" sz="2400" dirty="0" smtClean="0"/>
              <a:t>메모</a:t>
            </a:r>
            <a:endParaRPr lang="ko-KR" altLang="en-US" sz="24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214E72-0A7F-42AE-B32B-FF49D7B4A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69582"/>
              </p:ext>
            </p:extLst>
          </p:nvPr>
        </p:nvGraphicFramePr>
        <p:xfrm>
          <a:off x="251520" y="1024129"/>
          <a:ext cx="8640960" cy="523045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장보기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메모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9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2501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2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537"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이용자가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등록한 식재료를 관리하거나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받은 식단을 수행할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장보기에 활용될 메모를 작성하기 위해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밥알짜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탭을 선택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함으로써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시작된다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 조회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작성된 장보기 메모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현재 장보기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저장되어 있는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메모를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메모장 형식으로서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수량과 함께 오른쪽에는 체크박스가 표시된다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체크박스가 표시될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취소선과 함께 회색 글씨로 해당 아이템의 상태를 변경한다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다시 체크박스를 해제하면 취소선이 사라지고 다시 검정색 글씨로 아이템 상태가 변경된다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1.2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장보기 메모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선택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장보기 메모가 리스트업된 창에서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눌러 수행하고자 하는 액션을 선택한다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내용을 추가할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(step2)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내용을 수정할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(step3)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내용을 삭제할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삭제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(step4)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장보기 </a:t>
            </a:r>
            <a:r>
              <a:rPr lang="ko-KR" altLang="en-US" sz="2400" dirty="0" smtClean="0"/>
              <a:t>메모</a:t>
            </a:r>
            <a:endParaRPr lang="ko-KR" altLang="en-US" sz="2400" dirty="0"/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22</a:t>
            </a:fld>
            <a:endParaRPr lang="ko-KR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93066"/>
              </p:ext>
            </p:extLst>
          </p:nvPr>
        </p:nvGraphicFramePr>
        <p:xfrm>
          <a:off x="251520" y="1024129"/>
          <a:ext cx="8640960" cy="52730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장보기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메모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소비자는 이미 밥알짜 </a:t>
                      </a:r>
                      <a:r>
                        <a:rPr lang="en-US" altLang="ko-KR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>
                        <a:solidFill>
                          <a:srgbClr val="2501FF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1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/>
                        <a:t>Basic Flow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773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추가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추가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   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식재료 관리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식단 조회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수행하며 부족하거나 존재하지 않는 재료를 장보기 메모에 자동으로 추가할 수 있었다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하지만 수기로 메모를 추가하고자 하는 경우에는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플로팅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 형태의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이용자가 직접 메모를 작성할 수 있는 입력 창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수기 작성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필요한 입력 창에서 식재료의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재료명과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수량을 작성한다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저장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작성된 식재료를 장보기 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리스트에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추가하고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메모가 저장되었습니다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라고 화면에 추가된 리스트를 출력한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화면으로 돌아가며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1" kern="100" dirty="0"/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/>
                        <a:t> 3.  </a:t>
                      </a:r>
                      <a:r>
                        <a:rPr lang="ko-KR" altLang="en-US" sz="1100" b="1" kern="100" dirty="0"/>
                        <a:t>장보기 메모 수정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</a:t>
                      </a:r>
                      <a:r>
                        <a:rPr lang="en-US" altLang="ko-KR" sz="1100" b="0" kern="100" dirty="0"/>
                        <a:t>3.1 </a:t>
                      </a:r>
                      <a:r>
                        <a:rPr lang="ko-KR" altLang="en-US" sz="1100" b="0" kern="100" dirty="0"/>
                        <a:t>장보기 메모 수정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  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조회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Flow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창에서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3.2 </a:t>
                      </a:r>
                      <a:r>
                        <a:rPr lang="ko-KR" altLang="en-US" sz="1100" b="0" kern="100" dirty="0"/>
                        <a:t>장보기 메모 수정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kern="100" dirty="0" err="1"/>
                        <a:t>식재료명과</a:t>
                      </a:r>
                      <a:r>
                        <a:rPr lang="ko-KR" altLang="en-US" sz="1100" b="0" kern="100" dirty="0"/>
                        <a:t> 수량에 대한 정보를 수정할 수 있는 수정 창</a:t>
                      </a:r>
                      <a:r>
                        <a:rPr lang="en-US" altLang="ko-KR" sz="1100" b="0" kern="100" dirty="0"/>
                        <a:t>(popup)</a:t>
                      </a:r>
                      <a:r>
                        <a:rPr lang="ko-KR" altLang="en-US" sz="1100" b="0" kern="100" dirty="0"/>
                        <a:t>을 띄운다</a:t>
                      </a:r>
                      <a:r>
                        <a:rPr lang="en-US" altLang="ko-KR" sz="1100" b="0" kern="100" dirty="0"/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수정사항을 입력한다</a:t>
                      </a:r>
                      <a:r>
                        <a:rPr lang="en-US" altLang="ko-KR" sz="1100" b="0" kern="100" dirty="0"/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3.3 </a:t>
                      </a:r>
                      <a:r>
                        <a:rPr lang="ko-KR" altLang="en-US" sz="1100" b="0" kern="100" dirty="0"/>
                        <a:t>수정된 장보기 메모 저장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en-US" altLang="ko-KR" sz="1100" b="0" kern="100" dirty="0"/>
                        <a:t>[</a:t>
                      </a:r>
                      <a:r>
                        <a:rPr lang="ko-KR" altLang="en-US" sz="1100" b="0" kern="100" dirty="0"/>
                        <a:t>저장 버튼</a:t>
                      </a:r>
                      <a:r>
                        <a:rPr lang="en-US" altLang="ko-KR" sz="1100" b="0" kern="100" dirty="0"/>
                        <a:t>]</a:t>
                      </a:r>
                      <a:r>
                        <a:rPr lang="ko-KR" altLang="en-US" sz="1100" b="0" kern="100" dirty="0"/>
                        <a:t>을 클릭한다</a:t>
                      </a:r>
                      <a:r>
                        <a:rPr lang="en-US" altLang="ko-KR" sz="1100" b="0" kern="100" dirty="0"/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수정된 사항을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리스트에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추가하고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메모가 수정되었습니다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라고 화면에 출력한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화면으로 돌아가며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장보기 </a:t>
            </a:r>
            <a:r>
              <a:rPr lang="ko-KR" altLang="en-US" sz="2400" dirty="0" smtClean="0"/>
              <a:t>메모</a:t>
            </a:r>
            <a:endParaRPr lang="ko-KR" altLang="en-US" sz="2400" dirty="0"/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23</a:t>
            </a:fld>
            <a:endParaRPr lang="ko-KR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3072"/>
              </p:ext>
            </p:extLst>
          </p:nvPr>
        </p:nvGraphicFramePr>
        <p:xfrm>
          <a:off x="251520" y="1024129"/>
          <a:ext cx="8640960" cy="551445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5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장보기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메모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소비자는 이미 밥알짜 </a:t>
                      </a:r>
                      <a:r>
                        <a:rPr lang="en-US" altLang="ko-KR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>
                        <a:solidFill>
                          <a:srgbClr val="2501FF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/>
                        <a:t>Basic Flow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49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kern="100" dirty="0"/>
                        <a:t>4. </a:t>
                      </a:r>
                      <a:r>
                        <a:rPr lang="ko-KR" altLang="en-US" sz="1100" kern="100" dirty="0"/>
                        <a:t>장보기 메모 삭제</a:t>
                      </a:r>
                      <a:endParaRPr lang="ko-KR" altLang="en-US" sz="1100" b="0" kern="100" dirty="0"/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</a:t>
                      </a:r>
                      <a:r>
                        <a:rPr lang="en-US" altLang="ko-KR" sz="1100" b="0" kern="100" dirty="0"/>
                        <a:t>4.1 </a:t>
                      </a:r>
                      <a:r>
                        <a:rPr lang="ko-KR" altLang="en-US" sz="1100" b="0" kern="100" dirty="0"/>
                        <a:t>장보기 메모 삭제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  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조회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Flow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창에서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     시스템은</a:t>
                      </a:r>
                      <a:r>
                        <a:rPr lang="ko-KR" altLang="en-US" sz="1100" b="0" kern="100" dirty="0"/>
                        <a:t> 장보기 메모를 삭제할 수 있는 창을 화면상에 출력한다</a:t>
                      </a:r>
                      <a:r>
                        <a:rPr lang="en-US" altLang="ko-KR" sz="1100" b="0" kern="100" dirty="0"/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식단에 필요한 식재료를 제외한 모든 식재료를 삭제 가능 메모 리스트에 출력한다.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삭제할 메모들을 선택한다.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4.2 </a:t>
                      </a:r>
                      <a:r>
                        <a:rPr lang="ko-KR" altLang="en-US" sz="1100" b="0" kern="100" dirty="0"/>
                        <a:t>장보기 메모 삭제 확인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 </a:t>
                      </a:r>
                      <a:r>
                        <a:rPr lang="ko-KR" altLang="en-US" sz="1100" b="0" kern="100" dirty="0"/>
                        <a:t>[삭제 버튼]을 클릭한다</a:t>
                      </a:r>
                      <a:r>
                        <a:rPr lang="en-US" altLang="ko-KR" sz="1100" b="0" kern="100" dirty="0"/>
                        <a:t>.</a:t>
                      </a:r>
                      <a:endParaRPr lang="ko-KR" altLang="en-US" sz="1100" b="0" kern="100" dirty="0">
                        <a:solidFill>
                          <a:srgbClr val="2501FF"/>
                        </a:solidFill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       시스템은 </a:t>
                      </a:r>
                      <a:r>
                        <a:rPr lang="ko-KR" altLang="en-US" sz="1100" b="0" kern="100" dirty="0"/>
                        <a:t>해당 장보기 메모를 장보기 </a:t>
                      </a:r>
                      <a:r>
                        <a:rPr lang="ko-KR" altLang="en-US" sz="1100" b="0" kern="100" dirty="0" smtClean="0"/>
                        <a:t>메모</a:t>
                      </a:r>
                      <a:r>
                        <a:rPr lang="en-US" altLang="ko-KR" sz="1100" b="0" kern="100" baseline="0" dirty="0" smtClean="0"/>
                        <a:t> </a:t>
                      </a:r>
                      <a:r>
                        <a:rPr lang="ko-KR" altLang="en-US" sz="1100" b="0" kern="100" baseline="0" dirty="0" smtClean="0"/>
                        <a:t>리스트</a:t>
                      </a:r>
                      <a:r>
                        <a:rPr lang="ko-KR" altLang="en-US" sz="1100" b="0" kern="100" dirty="0" smtClean="0"/>
                        <a:t>에서 </a:t>
                      </a:r>
                      <a:r>
                        <a:rPr lang="ko-KR" altLang="en-US" sz="1100" b="0" kern="100" dirty="0"/>
                        <a:t>삭제하고</a:t>
                      </a:r>
                      <a:r>
                        <a:rPr lang="en-US" altLang="ko-KR" sz="1100" b="0" kern="100" dirty="0"/>
                        <a:t> “</a:t>
                      </a:r>
                      <a:r>
                        <a:rPr lang="ko-KR" altLang="en-US" sz="1100" b="0" kern="100" dirty="0"/>
                        <a:t>장보기 메모를 삭제했습니다</a:t>
                      </a:r>
                      <a:r>
                        <a:rPr lang="en-US" altLang="ko-KR" sz="1100" b="0" kern="100" dirty="0"/>
                        <a:t>”</a:t>
                      </a:r>
                      <a:r>
                        <a:rPr lang="ko-KR" altLang="en-US" sz="1100" b="0" kern="100" dirty="0"/>
                        <a:t>라고 화면에 출력한 뒤 </a:t>
                      </a:r>
                      <a:r>
                        <a:rPr lang="en-US" altLang="ko-KR" sz="1100" b="0" kern="100" dirty="0"/>
                        <a:t>&lt;</a:t>
                      </a:r>
                      <a:r>
                        <a:rPr lang="ko-KR" altLang="en-US" sz="1100" b="0" kern="100" dirty="0"/>
                        <a:t>메모</a:t>
                      </a:r>
                      <a:r>
                        <a:rPr lang="en-US" altLang="ko-KR" sz="1100" b="0" kern="100" dirty="0"/>
                        <a:t>&gt; </a:t>
                      </a:r>
                      <a:r>
                        <a:rPr lang="ko-KR" altLang="en-US" sz="1100" b="0" kern="100" dirty="0"/>
                        <a:t>탭 화면으로 돌아가며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altLang="ko-KR" sz="1100" b="0" kern="100" dirty="0"/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(AF2, AF3)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</a:t>
            </a:r>
            <a:r>
              <a:rPr lang="ko-KR" altLang="en-US" sz="2400" dirty="0" smtClean="0"/>
              <a:t>메모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1376" y="1097280"/>
          <a:ext cx="8551104" cy="214793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저장된 장보기 메모가 없음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저장된 장보기 메모가 없습니다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 오류로 저장 실패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2.3, 3.3, 4.2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저장 오류가 발생했습니다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2.1, 3.2, 4.2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AF3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장보기 메모 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('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아니오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선택했을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메모를 삭제하지 않고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7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</a:t>
            </a:r>
            <a:r>
              <a:rPr lang="ko-KR" altLang="en-US" sz="2400" dirty="0" smtClean="0"/>
              <a:t>메모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4342" y="1254637"/>
            <a:ext cx="8655317" cy="4348726"/>
            <a:chOff x="1110366" y="1436424"/>
            <a:chExt cx="7840703" cy="393943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366" y="1461476"/>
              <a:ext cx="1854182" cy="39143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548" y="1436424"/>
              <a:ext cx="1854182" cy="391438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730" y="1436424"/>
              <a:ext cx="1854182" cy="391438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887" y="1436424"/>
              <a:ext cx="1854182" cy="3914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6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장보기 메모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2164" y="1212626"/>
            <a:ext cx="7082019" cy="4432748"/>
            <a:chOff x="1467359" y="1132140"/>
            <a:chExt cx="7343252" cy="499162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359" y="1132140"/>
              <a:ext cx="2364452" cy="499162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759" y="1132140"/>
              <a:ext cx="2364452" cy="499162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159" y="1132140"/>
              <a:ext cx="2364452" cy="4991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01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(*</a:t>
            </a:r>
            <a:r>
              <a:rPr lang="ko-KR" altLang="en-US" sz="2800" dirty="0" smtClean="0"/>
              <a:t>별첨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이용자 </a:t>
            </a:r>
            <a:r>
              <a:rPr lang="ko-KR" altLang="en-US" sz="2800" dirty="0"/>
              <a:t>선호도 정보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14956" y="1598267"/>
            <a:ext cx="8114088" cy="3661467"/>
            <a:chOff x="469900" y="966231"/>
            <a:chExt cx="10818784" cy="48819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ECAB6-27A2-4247-81EB-C80AEF7DF796}"/>
                </a:ext>
              </a:extLst>
            </p:cNvPr>
            <p:cNvSpPr txBox="1"/>
            <p:nvPr/>
          </p:nvSpPr>
          <p:spPr>
            <a:xfrm>
              <a:off x="469900" y="966231"/>
              <a:ext cx="85598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유저가 </a:t>
              </a:r>
              <a:r>
                <a:rPr lang="ko-KR" altLang="en-US" sz="1100" dirty="0" err="1"/>
                <a:t>밥알짜</a:t>
              </a:r>
              <a:r>
                <a:rPr lang="en-US" altLang="ko-KR" sz="1100" dirty="0"/>
                <a:t>App</a:t>
              </a:r>
              <a:r>
                <a:rPr lang="ko-KR" altLang="en-US" sz="1100" dirty="0"/>
                <a:t>에 최초 접속할 때 시행하는 선호도 조사를 통해 음식에 대한 선호도 정보를 등록한다</a:t>
              </a:r>
              <a:r>
                <a:rPr lang="en-US" altLang="ko-KR" sz="1100" dirty="0"/>
                <a:t>.</a:t>
              </a:r>
              <a:br>
                <a:rPr lang="en-US" altLang="ko-KR" sz="1100" dirty="0"/>
              </a:br>
              <a:r>
                <a:rPr lang="ko-KR" altLang="en-US" sz="1100" dirty="0"/>
                <a:t>이용자 선호도 정보는 크게 유저가 못 먹는 식재료 등록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카테고리 별 선호도 체크로 나뉜다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58F70-4917-49FA-8D58-2257D4859B88}"/>
                </a:ext>
              </a:extLst>
            </p:cNvPr>
            <p:cNvSpPr txBox="1"/>
            <p:nvPr/>
          </p:nvSpPr>
          <p:spPr>
            <a:xfrm>
              <a:off x="469900" y="1621389"/>
              <a:ext cx="10818784" cy="422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1.</a:t>
              </a:r>
              <a:r>
                <a:rPr lang="ko-KR" altLang="en-US" sz="1200" b="1" dirty="0"/>
                <a:t> 못 먹는 식재료 체크</a:t>
              </a:r>
              <a:endParaRPr lang="en-US" altLang="ko-KR" sz="1200" b="1" dirty="0"/>
            </a:p>
            <a:p>
              <a:r>
                <a:rPr lang="en-US" altLang="ko-KR" sz="1100" dirty="0"/>
                <a:t>   -</a:t>
              </a:r>
              <a:r>
                <a:rPr lang="ko-KR" altLang="en-US" sz="1100" dirty="0"/>
                <a:t>식재료 </a:t>
              </a:r>
              <a:r>
                <a:rPr lang="ko-KR" altLang="en-US" sz="1100" dirty="0" smtClean="0"/>
                <a:t>리스트에서 </a:t>
              </a:r>
              <a:r>
                <a:rPr lang="ko-KR" altLang="en-US" sz="1100" dirty="0"/>
                <a:t>검색해서 등록 가능</a:t>
              </a:r>
              <a:r>
                <a:rPr lang="en-US" altLang="ko-KR" sz="1100" dirty="0"/>
                <a:t>. </a:t>
              </a:r>
              <a:r>
                <a:rPr lang="ko-KR" altLang="en-US" sz="1100" dirty="0" err="1" smtClean="0"/>
                <a:t>전체메뉴</a:t>
              </a:r>
              <a:r>
                <a:rPr lang="ko-KR" altLang="en-US" sz="1100" dirty="0" smtClean="0"/>
                <a:t> 리스트</a:t>
              </a:r>
              <a:r>
                <a:rPr lang="ko-KR" altLang="en-US" sz="1100" dirty="0" smtClean="0"/>
                <a:t>에서 </a:t>
              </a:r>
              <a:r>
                <a:rPr lang="ko-KR" altLang="en-US" sz="1100" dirty="0"/>
                <a:t>해당 식재료가 포함된 </a:t>
              </a:r>
              <a:r>
                <a:rPr lang="ko-KR" altLang="en-US" sz="1100" dirty="0" smtClean="0"/>
                <a:t>메뉴의 점수에 </a:t>
              </a:r>
              <a:r>
                <a:rPr lang="en-US" altLang="ko-KR" sz="1100" dirty="0" smtClean="0"/>
                <a:t>-999</a:t>
              </a:r>
              <a:r>
                <a:rPr lang="ko-KR" altLang="en-US" sz="1100" dirty="0" smtClean="0"/>
                <a:t>점을 저장한다</a:t>
              </a:r>
              <a:r>
                <a:rPr lang="en-US" altLang="ko-KR" sz="1100" dirty="0" smtClean="0"/>
                <a:t>.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en-US" altLang="ko-KR" sz="1200" b="1" dirty="0"/>
                <a:t>2. </a:t>
              </a:r>
              <a:r>
                <a:rPr lang="ko-KR" altLang="en-US" sz="1200" b="1" dirty="0"/>
                <a:t>카테고리 별 선호도 체크</a:t>
              </a:r>
              <a:endParaRPr lang="en-US" altLang="ko-KR" sz="1200" b="1" dirty="0"/>
            </a:p>
            <a:p>
              <a:r>
                <a:rPr lang="en-US" altLang="ko-KR" sz="1100" dirty="0"/>
                <a:t>    -</a:t>
              </a:r>
              <a:r>
                <a:rPr lang="ko-KR" altLang="en-US" sz="1100" dirty="0"/>
                <a:t>카테고리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국가 분류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양식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중식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일식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한식</a:t>
              </a:r>
              <a:r>
                <a:rPr lang="en-US" altLang="ko-KR" sz="1100" dirty="0"/>
                <a:t>), </a:t>
              </a:r>
              <a:r>
                <a:rPr lang="ko-KR" altLang="en-US" sz="1100" dirty="0"/>
                <a:t>주재료 분류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육류</a:t>
              </a:r>
              <a:r>
                <a:rPr lang="en-US" altLang="ko-KR" sz="1100" dirty="0"/>
                <a:t>, </a:t>
              </a:r>
              <a:r>
                <a:rPr lang="ko-KR" altLang="en-US" sz="1100" dirty="0" err="1"/>
                <a:t>해물류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채소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과일류</a:t>
              </a:r>
              <a:r>
                <a:rPr lang="en-US" altLang="ko-KR" sz="1100" dirty="0"/>
                <a:t>),</a:t>
              </a:r>
            </a:p>
            <a:p>
              <a:r>
                <a:rPr lang="en-US" altLang="ko-KR" sz="1100" dirty="0"/>
                <a:t>                  </a:t>
              </a:r>
              <a:r>
                <a:rPr lang="ko-KR" altLang="en-US" sz="1100" dirty="0"/>
                <a:t>난이도 분류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쉬움 선호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어려움 선호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상관없음</a:t>
              </a:r>
              <a:r>
                <a:rPr lang="en-US" altLang="ko-KR" sz="1100" dirty="0"/>
                <a:t>)</a:t>
              </a:r>
            </a:p>
            <a:p>
              <a:r>
                <a:rPr lang="en-US" altLang="ko-KR" sz="1100" dirty="0"/>
                <a:t>   1)</a:t>
              </a:r>
              <a:r>
                <a:rPr lang="ko-KR" altLang="en-US" sz="1100" dirty="0"/>
                <a:t> 카테고리 별로 순위 및 </a:t>
              </a:r>
              <a:r>
                <a:rPr lang="ko-KR" altLang="en-US" sz="1100" dirty="0" err="1"/>
                <a:t>호불호</a:t>
              </a:r>
              <a:r>
                <a:rPr lang="ko-KR" altLang="en-US" sz="1100" dirty="0"/>
                <a:t> 정보를 </a:t>
              </a:r>
              <a:r>
                <a:rPr lang="ko-KR" altLang="en-US" sz="1100" dirty="0" err="1"/>
                <a:t>입력받아</a:t>
              </a:r>
              <a:r>
                <a:rPr lang="ko-KR" altLang="en-US" sz="1100" dirty="0"/>
                <a:t> 식단에 대한 유저의 선호도 정보를 추출한다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      * </a:t>
              </a:r>
              <a:r>
                <a:rPr lang="ko-KR" altLang="en-US" sz="1100" dirty="0"/>
                <a:t>난이도는 순서를 매기지 않는다</a:t>
              </a:r>
              <a:endParaRPr lang="en-US" altLang="ko-KR" sz="1100" dirty="0"/>
            </a:p>
            <a:p>
              <a:r>
                <a:rPr lang="en-US" altLang="ko-KR" sz="1100" dirty="0"/>
                <a:t>      (</a:t>
              </a:r>
              <a:r>
                <a:rPr lang="ko-KR" altLang="en-US" sz="1100" dirty="0"/>
                <a:t>난이도의 경우 세 가지 중 하나를 결정하고 그에 해당되는 메뉴에 </a:t>
              </a:r>
              <a:r>
                <a:rPr lang="en-US" altLang="ko-KR" sz="1100" dirty="0"/>
                <a:t>0.1</a:t>
              </a:r>
              <a:r>
                <a:rPr lang="ko-KR" altLang="en-US" sz="1100" dirty="0"/>
                <a:t>점 부여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상관없음을 선택하면 점수 부여하지 않음</a:t>
              </a:r>
              <a:r>
                <a:rPr lang="en-US" altLang="ko-KR" sz="1100" dirty="0"/>
                <a:t>)</a:t>
              </a:r>
            </a:p>
            <a:p>
              <a:r>
                <a:rPr lang="en-US" altLang="ko-KR" sz="1100" dirty="0"/>
                <a:t>      * </a:t>
              </a:r>
              <a:r>
                <a:rPr lang="ko-KR" altLang="en-US" sz="1100" dirty="0"/>
                <a:t>순위 만으로는 이용자의 </a:t>
              </a:r>
              <a:r>
                <a:rPr lang="ko-KR" altLang="en-US" sz="1100" dirty="0" err="1"/>
                <a:t>호불호를</a:t>
              </a:r>
              <a:r>
                <a:rPr lang="ko-KR" altLang="en-US" sz="1100" dirty="0"/>
                <a:t> 정확히 알 수 없음</a:t>
              </a:r>
              <a:endParaRPr lang="en-US" altLang="ko-KR" sz="1100" dirty="0"/>
            </a:p>
            <a:p>
              <a:r>
                <a:rPr lang="en-US" altLang="ko-KR" sz="1100" dirty="0"/>
                <a:t>        ex)</a:t>
              </a:r>
              <a:r>
                <a:rPr lang="ko-KR" altLang="en-US" sz="1100" dirty="0"/>
                <a:t>양식을 </a:t>
              </a:r>
              <a:r>
                <a:rPr lang="en-US" altLang="ko-KR" sz="1100" dirty="0"/>
                <a:t>4</a:t>
              </a:r>
              <a:r>
                <a:rPr lang="ko-KR" altLang="en-US" sz="1100" dirty="0"/>
                <a:t>위로 </a:t>
              </a:r>
              <a:r>
                <a:rPr lang="ko-KR" altLang="en-US" sz="1100" dirty="0" err="1"/>
                <a:t>뽑았어도</a:t>
              </a:r>
              <a:r>
                <a:rPr lang="ko-KR" altLang="en-US" sz="1100" dirty="0"/>
                <a:t> 양식을 좋아할 수 있고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육류를 </a:t>
              </a:r>
              <a:r>
                <a:rPr lang="en-US" altLang="ko-KR" sz="1100" dirty="0"/>
                <a:t>1</a:t>
              </a:r>
              <a:r>
                <a:rPr lang="ko-KR" altLang="en-US" sz="1100" dirty="0"/>
                <a:t>등으로 뽑아도 그다지 좋아하지 않을 수 있다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      * </a:t>
              </a:r>
              <a:r>
                <a:rPr lang="ko-KR" altLang="en-US" sz="1100" dirty="0"/>
                <a:t>따라서 순위와 더불어 호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보통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불호의 정보를 함께 입력하고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그에 따라 점수를 매긴다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         ex1) 1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한식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호</a:t>
              </a:r>
              <a:r>
                <a:rPr lang="en-US" altLang="ko-KR" sz="1100" dirty="0"/>
                <a:t>), 2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양식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호</a:t>
              </a:r>
              <a:r>
                <a:rPr lang="en-US" altLang="ko-KR" sz="1100" dirty="0"/>
                <a:t>), 3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일식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보통</a:t>
              </a:r>
              <a:r>
                <a:rPr lang="en-US" altLang="ko-KR" sz="1100" dirty="0"/>
                <a:t>),4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중식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불호</a:t>
              </a:r>
              <a:r>
                <a:rPr lang="en-US" altLang="ko-KR" sz="1100" dirty="0"/>
                <a:t>)</a:t>
              </a:r>
            </a:p>
            <a:p>
              <a:r>
                <a:rPr lang="en-US" altLang="ko-KR" sz="1100" dirty="0"/>
                <a:t>                -&gt;</a:t>
              </a:r>
              <a:r>
                <a:rPr lang="ko-KR" altLang="en-US" sz="1100" dirty="0"/>
                <a:t>한식</a:t>
              </a:r>
              <a:r>
                <a:rPr lang="en-US" altLang="ko-KR" sz="1100" dirty="0"/>
                <a:t>(0.2), </a:t>
              </a:r>
              <a:r>
                <a:rPr lang="ko-KR" altLang="en-US" sz="1100" dirty="0"/>
                <a:t>양식</a:t>
              </a:r>
              <a:r>
                <a:rPr lang="en-US" altLang="ko-KR" sz="1100" dirty="0"/>
                <a:t>(0.1), </a:t>
              </a:r>
              <a:r>
                <a:rPr lang="ko-KR" altLang="en-US" sz="1100" dirty="0"/>
                <a:t>일식</a:t>
              </a:r>
              <a:r>
                <a:rPr lang="en-US" altLang="ko-KR" sz="1100" dirty="0"/>
                <a:t>(0.0), </a:t>
              </a:r>
              <a:r>
                <a:rPr lang="ko-KR" altLang="en-US" sz="1100" dirty="0"/>
                <a:t>중식</a:t>
              </a:r>
              <a:r>
                <a:rPr lang="en-US" altLang="ko-KR" sz="1100" dirty="0"/>
                <a:t>(-0.1)</a:t>
              </a:r>
            </a:p>
            <a:p>
              <a:r>
                <a:rPr lang="en-US" altLang="ko-KR" sz="1100" dirty="0"/>
                <a:t>         ex2) 1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육류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호</a:t>
              </a:r>
              <a:r>
                <a:rPr lang="en-US" altLang="ko-KR" sz="1100" dirty="0"/>
                <a:t>), 2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채소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과일류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호</a:t>
              </a:r>
              <a:r>
                <a:rPr lang="en-US" altLang="ko-KR" sz="1100" dirty="0"/>
                <a:t>), 3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 err="1"/>
                <a:t>해물류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보통</a:t>
              </a:r>
              <a:r>
                <a:rPr lang="en-US" altLang="ko-KR" sz="1100" dirty="0"/>
                <a:t>)</a:t>
              </a:r>
            </a:p>
            <a:p>
              <a:r>
                <a:rPr lang="en-US" altLang="ko-KR" sz="1100" dirty="0"/>
                <a:t>                -&gt;</a:t>
              </a:r>
              <a:r>
                <a:rPr lang="ko-KR" altLang="en-US" sz="1100" dirty="0"/>
                <a:t>육류</a:t>
              </a:r>
              <a:r>
                <a:rPr lang="en-US" altLang="ko-KR" sz="1100" dirty="0"/>
                <a:t>(0.2), </a:t>
              </a:r>
              <a:r>
                <a:rPr lang="ko-KR" altLang="en-US" sz="1100" dirty="0"/>
                <a:t>채소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과일류</a:t>
              </a:r>
              <a:r>
                <a:rPr lang="en-US" altLang="ko-KR" sz="1100" dirty="0"/>
                <a:t>(0.1), </a:t>
              </a:r>
              <a:r>
                <a:rPr lang="ko-KR" altLang="en-US" sz="1100" dirty="0" err="1"/>
                <a:t>해물류</a:t>
              </a:r>
              <a:r>
                <a:rPr lang="en-US" altLang="ko-KR" sz="1100" dirty="0"/>
                <a:t>(0.0)</a:t>
              </a:r>
            </a:p>
            <a:p>
              <a:r>
                <a:rPr lang="en-US" altLang="ko-KR" sz="1100" dirty="0"/>
                <a:t>   2)</a:t>
              </a:r>
              <a:r>
                <a:rPr lang="ko-KR" altLang="en-US" sz="1100" dirty="0"/>
                <a:t> 각 메뉴의 기본 점수를 </a:t>
              </a:r>
              <a:r>
                <a:rPr lang="en-US" altLang="ko-KR" sz="1100" dirty="0"/>
                <a:t>1.0</a:t>
              </a:r>
              <a:r>
                <a:rPr lang="ko-KR" altLang="en-US" sz="1100" dirty="0"/>
                <a:t>점으로 설정하고 카테고리 별로 매겨진 점수를 더해서 이용자의 선호도 정보를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파악한다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       </a:t>
              </a:r>
              <a:r>
                <a:rPr lang="ko-KR" altLang="en-US" sz="1100" dirty="0"/>
                <a:t>이 점수는 향후 유저의 액션에 의해 수정된다</a:t>
              </a:r>
              <a:r>
                <a:rPr lang="en-US" altLang="ko-KR" sz="11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0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smtClean="0"/>
              <a:t>식재료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457E25-BACC-4A43-9BA2-351FDA8F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90704"/>
              </p:ext>
            </p:extLst>
          </p:nvPr>
        </p:nvGraphicFramePr>
        <p:xfrm>
          <a:off x="337752" y="935716"/>
          <a:ext cx="8402594" cy="532574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24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식재료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8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이용자들이 향후 식단 추천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로직에 이용될 식재료들을 조회하고 관리할 수 있는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이용자 보유 식재료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리스트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선택하여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식재료를 등록하는 것 외에도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후 등록한 식재료를 관리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상세조회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하는 것도 가능함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Passive Actor</a:t>
                      </a: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: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없음</a:t>
                      </a:r>
                      <a:endParaRPr lang="ko-KR" altLang="ko-KR" sz="1100" kern="100" dirty="0">
                        <a:solidFill>
                          <a:schemeClr val="tx1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2501FF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5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058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자신이 가진 식재료를 등록하고 그에 기반한 식단을 추천 받기 위해서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 등록한 식재료를 조회하고 관리하기 위해서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밥알짜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탭을 선택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함으로써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시작된다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</a:t>
                      </a:r>
                      <a:r>
                        <a:rPr lang="ko-KR" altLang="en-US" sz="11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조회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이용자 보유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리스트로부터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이름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상태를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읽어와서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기본적으로 식재료들을 가나다순으로 정렬하여 화면에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상단의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정렬 방식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가나다순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신선도순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종류별 식재료 리스트를 확인할 수 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추가하는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넣을 식재료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(Step2)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재료의 상세정보를 조회하는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상세조회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넣을 식재료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추가 선택</a:t>
                      </a: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편집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클릭하고 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목록 조회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리스트로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식재료 이름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 을 읽어와서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나열된 목록 조회 외에도 오른쪽 상단의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저장가능한 식재료를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조회할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 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87119"/>
              </p:ext>
            </p:extLst>
          </p:nvPr>
        </p:nvGraphicFramePr>
        <p:xfrm>
          <a:off x="536253" y="908720"/>
          <a:ext cx="8071494" cy="426085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71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7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06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선택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목록에 출력된 식재료 중 자신이 추가하고자 하는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클릭하여 선택한다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등록하고자 하는 식재료가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리스트에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없어서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직접 등록해야 할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rgbClr val="3107C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선택한 식재료에 대해 상세정보를 입력하기 위한 창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2.4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 및 유통기한 설정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   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상세정보 입력 창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(popup)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에 추가할 식재료의 수량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구매일 및 유통기한을 입력한다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수량의 경우 입력칸과 함께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수량의 단위를 드롭다운 형식으로 설정할 수 있다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기본적으로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개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에 설정되어 있으나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밀리리터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묶음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단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킬로그램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등의 단위 중에서 고를 수 있다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구매일과 유통기한은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캘린더형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UI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로 등록할 수 있고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식재료 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리스트에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저장된 해당 식재료의 권장 유통기한을 불러와서 함께 알려준다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이용자가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식재료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리스트에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있는 식재료를 선택했을 경우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기본적으로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식재료명과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식재료의 이미지가 입력되어 있으나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이용자가 직접 작성하는 경우에는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식재료명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입력칸과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밥알짜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기본 이미지를 출력한다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작성이 끝나면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식재료 저장 버튼을 클릭한다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2.5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식재료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저장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확인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빈칸이 없고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수량이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 아니고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이미 유통기한이 지나지 않았으며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이용자 보유 식재료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리스트에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있는 재료가 아닌지 체크한다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(AF3, AF4, AF5, AF6, AF7)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문제가 없을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입력된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식재료 명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유통기한을 시스템 상에 저장하고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 “’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effectLst/>
                        </a:rPr>
                        <a:t>'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’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 저장되었습니다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.＂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    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새로 등록한 식재료가 추가된 식재료 목록을 출력하며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본 유스케이스를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32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16941"/>
              </p:ext>
            </p:extLst>
          </p:nvPr>
        </p:nvGraphicFramePr>
        <p:xfrm>
          <a:off x="484106" y="1072036"/>
          <a:ext cx="8175789" cy="515870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7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0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627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effectLst/>
                        </a:rPr>
                        <a:t> 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상세 조회</a:t>
                      </a: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상세보기 할 식재료 선택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리스트업되어 있는 식재료 목록 중에 상세보기 할 식재료의 이미지를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식재료 상세정보 조회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선택된 식재료에 대해 이용자 보유 식재료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리스트로부터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유통기한에 관련된 정보를 불러와 상세정보 창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띄워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3.3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수정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삭제 선택</a:t>
                      </a:r>
                      <a:endParaRPr lang="en-US" altLang="ko-KR" sz="1100" b="0" kern="1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장보기 메모에 추가하는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(step4)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수정하는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수정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(Step5)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삭제하는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삭제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(Step6)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 선택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개별 식재료에 대한 상세 조회를 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유통기한이 지났거나 얼마 남지 않은 식재료를 기록해두고 구매에 참고하기 위해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메모에 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 확인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식재료가 이미 장보기 메모에 등록된 식재료가 아닌지 확인한다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(AF8)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없다면 장보기 메모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식재료를 추가한 후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"'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장보기 메모에 추가되었습니다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화면상에 출력하고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79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98859"/>
              </p:ext>
            </p:extLst>
          </p:nvPr>
        </p:nvGraphicFramePr>
        <p:xfrm>
          <a:off x="251520" y="908720"/>
          <a:ext cx="8640960" cy="558579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91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08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수정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수정 선택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개별 식재료에 대한 상세 조회를 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및 유통기한 수정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 식재료의 수량 및 유통기한 정보 수정을 위해 창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및 유통기한 입력 칸에는 기존 정보가 세팅되어 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수량 및 유통기한을 알맞게 수정한다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rgbClr val="3107C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수정한 내용을 검토한 다음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없을 경우 창 하단의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누른다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5.3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수정 확인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빈칸이 없고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수량이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이 아니고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이미 유통기한이 지나지 않았는지 체크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다음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(AF4, AF5, AF6)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없을 경우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상에 저장하고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＂＇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정보가 수정되었습니다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.＂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화면상에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    시스템은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식재료가 수정된 이용자 보유 식재료 목록을 출력하며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 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삭제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개별 식재료에 대한 상세 조회를 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삭제 확인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＂＇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식재료명＇을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삭제하시겠습니까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＂라는 메시지를 화면상에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＇예＇를 선택하면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식재료를 이용자 보유 식재료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리스트에서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(AF9)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＂＇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식재료명＇을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삭제했습니다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＂라는 메시지를 화면상에 출력하고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7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22C0A4-CC5B-4B6A-91CD-730D8BACE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14083"/>
              </p:ext>
            </p:extLst>
          </p:nvPr>
        </p:nvGraphicFramePr>
        <p:xfrm>
          <a:off x="251520" y="876665"/>
          <a:ext cx="8142837" cy="596506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42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42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등록되어 있는 재료가 없을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“현재 저장된 식재료가 없습니다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 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추가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을 눌러 첫번째 식재료를 추가해 주세요”라는 메시지를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본 유스케이스를 종료한다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앱에 저장되어 있지 않은 식재료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조회로 인한 검색 실패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“일치하는 식재료가 없습니다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메시지와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직접 추가하기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]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버튼을 화면 상에 출력한다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유저가 버튼을 클릭할 경우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유통기한을 입력하지 않았을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구매일로부터 권장 유통기한을 계산하여 유통기한을 설정한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 또는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구매일을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입력하지 않았을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2.5, 5.3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“’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구매일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을 입력하지 않았습니다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메세지를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2.4, 5.2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수량이 없는 식재료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으로 저장 시도 시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2.5, 5.3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수량이 잘못 설정되었습니다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 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2.4, 5.2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이미 유통기한이 지난 식재료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2.5, 5.3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유통기한이 잘못 설정되었습니다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 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2.4, 5.2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AF7.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이미 냉장고에 등록된 식재료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이미 등록된 식재료입니다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2.4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AF8.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이미 장보기메모에 등록되어 있는 식재료일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“이미 장보기메모에 추가한 식재료입니다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 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유스케이스를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AF9. '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아니오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를 선택했을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6.2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식재료를 삭제하지 않고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유스케이스를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85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36471" y="1455054"/>
            <a:ext cx="8071058" cy="3947892"/>
            <a:chOff x="1002247" y="1887360"/>
            <a:chExt cx="7387958" cy="3613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247" y="1887360"/>
              <a:ext cx="1711780" cy="361375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703" y="1887360"/>
              <a:ext cx="1711780" cy="361375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159" y="1887360"/>
              <a:ext cx="1711780" cy="361375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425" y="1887360"/>
              <a:ext cx="1711780" cy="361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8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  <a:endParaRPr lang="ko-KR" altLang="en-US" sz="2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67432" y="1302707"/>
            <a:ext cx="8409137" cy="4252586"/>
            <a:chOff x="734863" y="1539236"/>
            <a:chExt cx="8409137" cy="425258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63" y="1539236"/>
              <a:ext cx="2014383" cy="425258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194" y="1539236"/>
              <a:ext cx="2014383" cy="425258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525" y="1539236"/>
              <a:ext cx="2014383" cy="425258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617" y="1539236"/>
              <a:ext cx="2014383" cy="4252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4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3998</Words>
  <Application>Microsoft Office PowerPoint</Application>
  <PresentationFormat>화면 슬라이드 쇼(4:3)</PresentationFormat>
  <Paragraphs>365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나눔스퀘어OTF Bold</vt:lpstr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PowerPoint 프레젠테이션</vt:lpstr>
      <vt:lpstr>Use Case Diagram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장보기 메모</vt:lpstr>
      <vt:lpstr>Use Case Specification: 장보기 메모</vt:lpstr>
      <vt:lpstr>Use Case Specification: 장보기 메모</vt:lpstr>
      <vt:lpstr>Use Case Specification: 장보기 메모</vt:lpstr>
      <vt:lpstr>Use Case Specification: 장보기 메모</vt:lpstr>
      <vt:lpstr>Use Case Specification: 장보기 메모</vt:lpstr>
      <vt:lpstr>(*별첨) 이용자 선호도 정보 등록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백 지수</cp:lastModifiedBy>
  <cp:revision>730</cp:revision>
  <dcterms:created xsi:type="dcterms:W3CDTF">2016-03-06T05:48:58Z</dcterms:created>
  <dcterms:modified xsi:type="dcterms:W3CDTF">2019-10-24T08:36:20Z</dcterms:modified>
</cp:coreProperties>
</file>