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452" r:id="rId2"/>
    <p:sldId id="467" r:id="rId3"/>
    <p:sldId id="487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06" r:id="rId14"/>
    <p:sldId id="468" r:id="rId15"/>
    <p:sldId id="516" r:id="rId16"/>
    <p:sldId id="469" r:id="rId17"/>
    <p:sldId id="457" r:id="rId18"/>
    <p:sldId id="465" r:id="rId19"/>
    <p:sldId id="458" r:id="rId2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1FF"/>
    <a:srgbClr val="7373FF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61" d="100"/>
          <a:sy n="61" d="100"/>
        </p:scale>
        <p:origin x="4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5FE49A-97C4-4BF3-A93C-CD3035242EB5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9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5FE49A-97C4-4BF3-A93C-CD3035242EB5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50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0098" y="2767281"/>
            <a:ext cx="33638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2019-2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융합소프트웨어종합설계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6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밥알짜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 Case Specification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식단추천 조회 및 관리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56212"/>
              </p:ext>
            </p:extLst>
          </p:nvPr>
        </p:nvGraphicFramePr>
        <p:xfrm>
          <a:off x="251520" y="908720"/>
          <a:ext cx="8642069" cy="547496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6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90">
                <a:tc>
                  <a:txBody>
                    <a:bodyPr/>
                    <a:lstStyle/>
                    <a:p>
                      <a:pPr marL="228600" marR="0" indent="-2286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조정된 점수의 내림차순으로 메뉴들을 정렬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kern="100" dirty="0">
                          <a:solidFill>
                            <a:srgbClr val="FF0000"/>
                          </a:solidFill>
                        </a:rPr>
                        <a:t>AF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5)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4)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이용자 선호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</a:rPr>
                        <a:t> 반영하여 순위 조정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식수 개수 만큼 후보 메뉴리스트를 선정한다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이용자 정보 입력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입력받은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선호 메뉴/카테고리가 선택된 후보 메뉴리스트에 없을 경우,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해당 메뉴/카테고리에 해당하는 메뉴 중 가장 점수가 높은 것과 후보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메뉴리스트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중 가장 점수가 낮은 것과 교환한다.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5)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/>
                        <a:t>식단 배정 </a:t>
                      </a:r>
                      <a:r>
                        <a:rPr lang="ko-KR" altLang="en-US" sz="1100" b="0" kern="100" baseline="0" dirty="0" err="1"/>
                        <a:t>로직</a:t>
                      </a:r>
                      <a:r>
                        <a:rPr lang="en-US" altLang="ko-KR" sz="1100" b="0" kern="100" baseline="0" dirty="0"/>
                        <a:t>(**)</a:t>
                      </a:r>
                      <a:r>
                        <a:rPr lang="ko-KR" altLang="en-US" sz="1100" b="0" kern="100" baseline="0" dirty="0"/>
                        <a:t>에 따른 추천 식단 배정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(AF5)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아래 식단 배정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</a:rPr>
                        <a:t>로직에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따라 앞서 정한 후보 메뉴리스트를 기반으로 이용자에게 가장 적합한 추천 식단을 배정한다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1" i="1" kern="100" dirty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ko-KR" altLang="en-US" sz="1100" b="1" i="1" kern="100" dirty="0">
                          <a:solidFill>
                            <a:schemeClr val="tx1"/>
                          </a:solidFill>
                        </a:rPr>
                        <a:t>식단 배정 </a:t>
                      </a:r>
                      <a:r>
                        <a:rPr lang="ko-KR" altLang="en-US" sz="1100" b="1" i="1" kern="100" dirty="0" err="1">
                          <a:solidFill>
                            <a:schemeClr val="tx1"/>
                          </a:solidFill>
                        </a:rPr>
                        <a:t>로직</a:t>
                      </a:r>
                      <a:endParaRPr lang="ko-KR" altLang="en-US" sz="1100" b="1" i="1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후보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</a:rPr>
                        <a:t>메뉴리스트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중 유통기한 임박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</a:rPr>
                        <a:t> 메뉴를 앞으로 배치</a:t>
                      </a:r>
                      <a:endParaRPr lang="ko-KR" altLang="en-US" sz="1100" b="1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유통기한이 임박한 식재료들이 들어간 메뉴들을 선택한다.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 메뉴들을 임박 식재료가 많이 들어간 순서대로 정렬한다.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정렬된 메뉴들을 가장 가까운 식사에 하나씩, 차례대로 배정한다.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2)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후보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</a:rPr>
                        <a:t>메뉴리스트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중 부족한 식재료가 많은 메뉴를 뒤로 배치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부족한 식재료가 있는 메뉴들을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은 이 메뉴들을 부족한 식재료 개수가 많은 순서대로 정렬한다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정렬된 메뉴들을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일차 이후의 식사에만 배정한다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100" b="1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</a:rPr>
                        <a:t> 2)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</a:rPr>
                        <a:t>후보 메뉴 리스트 중 아침식사에 적합하지 않은 메뉴를 조정</a:t>
                      </a:r>
                      <a:endParaRPr lang="ko-KR" altLang="en-US" sz="1100" b="1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아침 식사 자리에 기름진 정도가 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높음'인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메뉴가 배정될 경우, 그 메뉴를 아침이 아닌 가장 가까운 식사로 옮긴다.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나머지 메뉴들을 빈 식단에 무작위로 배정한다.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남은 메뉴리스트의 메뉴들을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자리에 배치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7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식단추천 조회 및 관리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31324"/>
              </p:ext>
            </p:extLst>
          </p:nvPr>
        </p:nvGraphicFramePr>
        <p:xfrm>
          <a:off x="250411" y="1015890"/>
          <a:ext cx="8642069" cy="426796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6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190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2.4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배정된 식단을 화면에 표시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2.2, 2.3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의 과정을 통해 선정된 추천 식단을 화면에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2.5 추천된 식단 메뉴 별 레시피 정보</a:t>
                      </a:r>
                      <a:r>
                        <a:rPr lang="en-US" altLang="ko-KR" sz="1100" b="0" kern="100" dirty="0"/>
                        <a:t>,</a:t>
                      </a:r>
                      <a:r>
                        <a:rPr lang="en-US" altLang="ko-KR" sz="1100" b="0" kern="100" baseline="0" dirty="0"/>
                        <a:t> </a:t>
                      </a:r>
                      <a:r>
                        <a:rPr lang="ko-KR" altLang="en-US" sz="1100" b="0" kern="100" baseline="0" dirty="0"/>
                        <a:t>대체 메뉴 조회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(AF6)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이용자는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시스템이 추천해준 전체 식단에 포함된 개별 메뉴들의 정보를 상세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은 각 메뉴 별 레시피 정보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와 비교하여 부족한 재료 등의 정보들을 화면에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동시에 유사한 재료와 수량을 가지고 만들 수 있는 대체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</a:rPr>
                        <a:t>메뉴명을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함께 출력하여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이용자들이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임의로 추천된 식단을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</a:rPr>
                        <a:t>커스터마이징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할 수 있도록 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2501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/>
                        <a:t>2.6 </a:t>
                      </a:r>
                      <a:r>
                        <a:rPr lang="ko-KR" altLang="en-US" sz="1100" b="0" kern="100" baseline="0" dirty="0"/>
                        <a:t>식단 수정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전체 식단에 포함된 개별 메뉴들의 상세 정보를 조회하다가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대체 메뉴가 더 마음에 들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기존 추천된 식단을 삭제하고 해당 대체 메뉴로 변경한다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(AF7)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이에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기존 메뉴와 대체 메뉴에 대해 이용자 선호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를 조정한다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기존 메뉴 및 해당 카테고리의 경우 점수를 감하고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대체된 메뉴 및 해당 카테고리의 경우 점수를 가한다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2.</a:t>
                      </a:r>
                      <a:r>
                        <a:rPr lang="en-US" altLang="ko-KR" sz="1100" b="0" kern="100" dirty="0"/>
                        <a:t>7</a:t>
                      </a:r>
                      <a:r>
                        <a:rPr lang="ko-KR" altLang="en-US" sz="1100" b="0" kern="100" baseline="0" dirty="0"/>
                        <a:t> </a:t>
                      </a:r>
                      <a:r>
                        <a:rPr lang="ko-KR" altLang="en-US" sz="1100" b="0" kern="100" dirty="0"/>
                        <a:t>최종 식단 확정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식단 수정을 마치고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식단 확정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결정한 식단을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에 저장하고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식단이 저장되었습니다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라는 메시지를 화면에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/>
                        <a:t>2.8 </a:t>
                      </a:r>
                      <a:r>
                        <a:rPr lang="ko-KR" altLang="en-US" sz="1100" b="0" kern="100" baseline="0" dirty="0"/>
                        <a:t>장보기 메모에 추가</a:t>
                      </a:r>
                      <a:endParaRPr lang="en-US" altLang="ko-KR" sz="1100" b="0" kern="100" baseline="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/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/>
                        <a:t> 확정된 식단을 만들기 위해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부족한 식단들을 종합하여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부족한 식재료리스트들을 화면에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을 띄워 노출한다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0" kern="100" baseline="0" dirty="0">
                          <a:solidFill>
                            <a:srgbClr val="2501FF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해당 식재료들을 곧바로 장보기 메모에 추가하기를 원할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창 아래에 있는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장보기 메모에 추가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/>
                        <a:t>2.9 </a:t>
                      </a:r>
                      <a:r>
                        <a:rPr lang="ko-KR" altLang="en-US" sz="1100" b="0" kern="100" baseline="0" dirty="0"/>
                        <a:t>장보기 메모에 추가 확인</a:t>
                      </a:r>
                      <a:endParaRPr lang="en-US" altLang="ko-KR" sz="1100" b="0" kern="100" baseline="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장보기 메모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에 해당 식재료들을 저장한 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장보기 메모에 추가되었습니다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라는 메시지를 화면에 출력하며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 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2501FF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rgbClr val="2501FF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식단추천 조회 및 </a:t>
            </a:r>
            <a:r>
              <a:rPr lang="ko-KR" altLang="en-US" sz="24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51520" y="1024128"/>
          <a:ext cx="8642069" cy="287146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5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960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/>
                        <a:t>3</a:t>
                      </a:r>
                      <a:r>
                        <a:rPr lang="ko-KR" altLang="en-US" sz="1100" b="1" kern="100" dirty="0"/>
                        <a:t>.식단 수정</a:t>
                      </a:r>
                      <a:endParaRPr lang="en-US" altLang="ko-KR" sz="1100" b="1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3</a:t>
                      </a:r>
                      <a:r>
                        <a:rPr lang="ko-KR" altLang="en-US" sz="1100" b="0" kern="100" dirty="0"/>
                        <a:t>.1 현재 저장된 식단 조회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식단 추천을 통해 확정한 최종적으로 저장된 식단을 화면에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3</a:t>
                      </a:r>
                      <a:r>
                        <a:rPr lang="ko-KR" altLang="en-US" sz="1100" b="0" kern="100" dirty="0"/>
                        <a:t>.2 수정할 식단 선택 및 대체 메뉴 선택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전체 확정된 식단 중 수정하고 싶은 메뉴를 선택한다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선택한 메뉴에 대해 유사한 재료와 수량을 가지고 만들 수 있는 대체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</a:rPr>
                        <a:t>메뉴명을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으로 출력하여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이용자들이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임의로 추천된 식단을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</a:rPr>
                        <a:t>커스터마이징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할 수 있도록 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3.3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식단 수정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(AF7)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  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창으로 뜬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대체 메뉴 중 더 마음에 드는 메뉴가 있을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기존 추천된 식단을 삭제하고 해당 대체 메뉴로 변경한다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(AF7)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이에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기존 메뉴와 대체 메뉴에 대해 이용자 선호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를 조정한다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기존 메뉴 및 해당 카테고리의 경우 점수를 감하고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대체된 메뉴 및 해당 카테고리의 경우 점수를 가한다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3</a:t>
                      </a:r>
                      <a:r>
                        <a:rPr lang="ko-KR" altLang="en-US" sz="1100" b="0" kern="100" dirty="0"/>
                        <a:t>.</a:t>
                      </a:r>
                      <a:r>
                        <a:rPr lang="en-US" altLang="ko-KR" sz="1100" b="0" kern="100" dirty="0"/>
                        <a:t>4</a:t>
                      </a:r>
                      <a:r>
                        <a:rPr lang="ko-KR" altLang="en-US" sz="1100" b="0" kern="100" dirty="0"/>
                        <a:t> 수정된 식단 저장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식단 수정을 마치고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식단 확정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결정한 식단을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에 저장하고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식단이 저장되었습니다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라는 메시지를 화면에 출력하며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2501FF"/>
                          </a:solidFill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2501FF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식단추천 조회 및 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13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41376" y="1097280"/>
          <a:ext cx="8551104" cy="465415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현재 생성된 식단이 없음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1.1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"현재 등록된 식단이 없습니다"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표시한다.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AF2.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식단 추천 기간을 0일로 입력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추천기간은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최소 1일입니다"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표시하고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1.1을 수행한다.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AF3.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이용자의 구글 캘린더 연동 실패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"이용자의 구글 캘린더 정보에 접근할 수 없습니다"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표시하고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1.2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를 수행한다.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산출된 식수가 0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"식단을 추천할 식수가 0입니다"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표시하고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1.2를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수행한다.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동점인 메뉴가 산출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2.2,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2.3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2개 이상의 동점 메뉴의 순위를 무작위로 배열한다.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대체 메뉴가 없음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Basic Flow 2.5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대체 메뉴를 출력하는 위치의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</a:rPr>
                        <a:t>리스트뷰에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대체 메뉴가 없어요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를 출력하고 다시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Basic Flow 2.5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를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AF7.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기존 식단 삭제 후 대체 메뉴 선택하지 않음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2.6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이용자가 기존 메뉴를 삭제하고 아무런 신규 메뉴를 선택하지 않으면 해당 식단을 공란으로 둔다.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공란으로 둔 식단이 확정되면 해당 식단을 삭제하고 식수를 삭제된 식단만큼 감소시킨다.</a:t>
                      </a: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사후관리</a:t>
            </a: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5278" y="6434865"/>
            <a:ext cx="2057400" cy="365125"/>
          </a:xfrm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14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86228"/>
              </p:ext>
            </p:extLst>
          </p:nvPr>
        </p:nvGraphicFramePr>
        <p:xfrm>
          <a:off x="251520" y="1024128"/>
          <a:ext cx="8642069" cy="518586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추천받은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식단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사후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확정한 추천 식단에 대해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수행 여부를 관리하고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피드백할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수 있음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시스템은 이를 수용하여 차후 식단 관리와 이용자 선호 데이터에 반영함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상태이자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100" kern="100" baseline="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식재료</a:t>
                      </a:r>
                      <a:r>
                        <a:rPr lang="ko-KR" altLang="en-US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를 등록해 놓았고</a:t>
                      </a:r>
                      <a:r>
                        <a:rPr lang="en-US" altLang="ko-KR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baseline="0" dirty="0" err="1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추천받은</a:t>
                      </a:r>
                      <a:r>
                        <a:rPr lang="ko-KR" altLang="en-US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식단이 있는 상태</a:t>
                      </a:r>
                      <a:r>
                        <a:rPr lang="en-US" altLang="ko-KR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16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/>
                        <a:t>Basic Flow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382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2501FF"/>
                          </a:solidFill>
                        </a:rPr>
                        <a:t>유스케이스는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/>
                        <a:t>이용자가 </a:t>
                      </a:r>
                      <a:r>
                        <a:rPr lang="ko-KR" altLang="en-US" sz="1100" b="0" kern="100" baseline="0" dirty="0" err="1" smtClean="0"/>
                        <a:t>어플리케이션으로부터</a:t>
                      </a:r>
                      <a:r>
                        <a:rPr lang="ko-KR" altLang="en-US" sz="1100" b="0" kern="100" baseline="0" dirty="0" smtClean="0"/>
                        <a:t> 식재료를 등록하여</a:t>
                      </a:r>
                      <a:r>
                        <a:rPr lang="en-US" altLang="ko-KR" sz="1100" b="0" kern="100" baseline="0" dirty="0" smtClean="0"/>
                        <a:t> </a:t>
                      </a:r>
                      <a:r>
                        <a:rPr lang="ko-KR" altLang="en-US" sz="1100" b="0" kern="100" baseline="0" dirty="0" smtClean="0"/>
                        <a:t>식단을 추천 받아 둔 상태에서</a:t>
                      </a:r>
                      <a:r>
                        <a:rPr lang="en-US" altLang="ko-KR" sz="1100" b="0" kern="100" baseline="0" dirty="0" smtClean="0"/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저장된 식단의 일시가 지나갈 때마다 실시된다</a:t>
                      </a:r>
                      <a:r>
                        <a:rPr lang="en-US" altLang="ko-KR" sz="1100" b="0" kern="100" baseline="0" dirty="0" smtClean="0">
                          <a:solidFill>
                            <a:srgbClr val="2501FF"/>
                          </a:solidFill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이용자가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어플리케이션의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식단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탭을 클릭하여 수행 여부를 관리할 수도 있지만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저장된 식단의 일시가 지날 때마다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푸시알림을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발송하여 이용자의 피드백을 촉구할 수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rgbClr val="2501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100" b="1" kern="100" dirty="0"/>
                        <a:t>식단 사후 </a:t>
                      </a:r>
                      <a:r>
                        <a:rPr lang="ko-KR" altLang="en-US" sz="1100" b="1" kern="100" dirty="0" smtClean="0"/>
                        <a:t>관리</a:t>
                      </a:r>
                      <a:endParaRPr lang="en-US" altLang="ko-KR" sz="1100" b="1" kern="100" dirty="0" smtClean="0"/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/>
                        <a:t>1.1 </a:t>
                      </a:r>
                      <a:r>
                        <a:rPr lang="ko-KR" altLang="en-US" sz="1100" b="0" kern="100" dirty="0" smtClean="0"/>
                        <a:t>현재 저장된 식단 조회</a:t>
                      </a:r>
                      <a:r>
                        <a:rPr lang="ko-KR" altLang="en-US" sz="1100" b="0" kern="100" baseline="0" dirty="0" smtClean="0"/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식단 추천을 통해 확정한 최종적으로 저장된 식단을 화면에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/>
                        <a:t>1</a:t>
                      </a:r>
                      <a:r>
                        <a:rPr lang="ko-KR" altLang="en-US" sz="1100" b="0" kern="100" dirty="0"/>
                        <a:t>.2 </a:t>
                      </a:r>
                      <a:r>
                        <a:rPr lang="ko-KR" altLang="en-US" sz="1100" b="0" kern="100" dirty="0" smtClean="0"/>
                        <a:t>지나친 식단의 </a:t>
                      </a:r>
                      <a:r>
                        <a:rPr lang="ko-KR" altLang="en-US" sz="1100" b="0" kern="100" baseline="0" dirty="0" smtClean="0"/>
                        <a:t>메뉴 중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(AF2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이미 일시가 지난 메뉴들에 대해 별도의 컬러로 테두리를 표시한다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ko-KR" sz="1100" b="0" kern="100" baseline="0" dirty="0" smtClean="0">
                          <a:solidFill>
                            <a:srgbClr val="2501FF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유저는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지나간 식단의 메뉴 중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무작위 하게 하나의 메뉴를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/>
                        <a:t>1</a:t>
                      </a:r>
                      <a:r>
                        <a:rPr lang="ko-KR" altLang="en-US" sz="1100" b="0" kern="100" dirty="0"/>
                        <a:t>.3 선택된 식단에 대한 완료 여부 및  피드백 조사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(AF3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해당 식단의 이행 여부를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No로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체크한다.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       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이행 여부가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No일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경우, 이유를 선택한다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    - (1) 시간이 없어서, (2) 메뉴가 맘에 들지 않아서, (3) 조리 실패, (4) 재료가 없어서, (5) 기타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사후관리</a:t>
            </a: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15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19250"/>
              </p:ext>
            </p:extLst>
          </p:nvPr>
        </p:nvGraphicFramePr>
        <p:xfrm>
          <a:off x="251520" y="1024128"/>
          <a:ext cx="8642069" cy="518586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추천받은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식단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사후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확정한 추천 식단에 대해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수행 여부를 관리하고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피드백할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수 있음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시스템은 이를 수용하여 차후 식단 관리와 이용자 선호 데이터에 반영함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상태이자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100" kern="100" baseline="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식재료</a:t>
                      </a:r>
                      <a:r>
                        <a:rPr lang="ko-KR" altLang="en-US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를 등록해 놓았고</a:t>
                      </a:r>
                      <a:r>
                        <a:rPr lang="en-US" altLang="ko-KR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baseline="0" dirty="0" err="1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추천받은</a:t>
                      </a:r>
                      <a:r>
                        <a:rPr lang="ko-KR" altLang="en-US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식단이 있는 상태</a:t>
                      </a:r>
                      <a:r>
                        <a:rPr lang="en-US" altLang="ko-KR" sz="1100" kern="100" baseline="0" dirty="0" smtClean="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16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/>
                        <a:t>Basic Flow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382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피드백 반영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(***)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에 따라 이용자 선호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를 수정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i="1" kern="100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r>
                        <a:rPr lang="ko-KR" altLang="en-US" sz="1100" b="1" i="1" kern="100" dirty="0" smtClean="0">
                          <a:solidFill>
                            <a:schemeClr val="tx1"/>
                          </a:solidFill>
                        </a:rPr>
                        <a:t>피드백 반영 </a:t>
                      </a:r>
                      <a:r>
                        <a:rPr lang="ko-KR" altLang="en-US" sz="1100" b="1" i="1" kern="10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endParaRPr lang="ko-KR" altLang="en-US" sz="1100" b="1" i="1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해당 식단의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미이행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사유가 ＇메뉴가 마음에 들지 않아서＇ 일 경우, 해당 메뉴의 초기 점수를 0.1 감산 처리한다.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해당 식단의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미이행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사유가 ＇조리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실패＇일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경우, 이용자에게 식재료 재고를 직접 재조정 할 것을 요구한다.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해당 식단의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미이행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사유가 ＇재료가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없어서＇일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경우, 이용자에게 장보기 메모를 이후의 식단에 맞게 업데이트하여 제공한다.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해당 식단이 마지막 식단인 경우 식단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이행률을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계산하여 이용자에게 보여준다.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/>
                        <a:t>1.5</a:t>
                      </a:r>
                      <a:r>
                        <a:rPr lang="en-US" altLang="ko-KR" sz="1100" b="0" kern="100" baseline="0" dirty="0" smtClean="0"/>
                        <a:t> </a:t>
                      </a:r>
                      <a:r>
                        <a:rPr lang="ko-KR" altLang="en-US" sz="1100" b="0" kern="100" baseline="0" dirty="0" smtClean="0"/>
                        <a:t>사후관리 제출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/>
                        <a:t>     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</a:rPr>
                        <a:t> 이용자</a:t>
                      </a:r>
                      <a:r>
                        <a:rPr lang="ko-KR" altLang="en-US" sz="1100" b="0" kern="100" dirty="0" smtClean="0">
                          <a:solidFill>
                            <a:schemeClr val="dk1"/>
                          </a:solidFill>
                        </a:rPr>
                        <a:t>가 이행 여부에 대해 </a:t>
                      </a:r>
                      <a:r>
                        <a:rPr lang="en-US" altLang="ko-KR" sz="1100" b="0" kern="100" dirty="0" smtClean="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dk1"/>
                          </a:solidFill>
                        </a:rPr>
                        <a:t>수행함 버튼</a:t>
                      </a:r>
                      <a:r>
                        <a:rPr lang="en-US" altLang="ko-KR" sz="1100" b="0" kern="100" dirty="0" smtClean="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dk1"/>
                          </a:solidFill>
                        </a:rPr>
                        <a:t>을 누를 경우</a:t>
                      </a:r>
                      <a:r>
                        <a:rPr lang="en-US" altLang="ko-KR" sz="1100" b="0" kern="100" dirty="0" smtClean="0"/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</a:rPr>
                        <a:t>시스템은 </a:t>
                      </a:r>
                      <a:r>
                        <a:rPr lang="ko-KR" altLang="en-US" sz="1100" b="0" kern="100" dirty="0" smtClean="0"/>
                        <a:t>해당 장보기 메모를 </a:t>
                      </a:r>
                      <a:r>
                        <a:rPr lang="en-US" altLang="ko-KR" sz="1100" b="0" kern="100" dirty="0" smtClean="0"/>
                        <a:t>DB</a:t>
                      </a:r>
                      <a:r>
                        <a:rPr lang="ko-KR" altLang="en-US" sz="1100" b="0" kern="100" dirty="0" smtClean="0"/>
                        <a:t>에</a:t>
                      </a:r>
                      <a:r>
                        <a:rPr lang="ko-KR" altLang="en-US" sz="1100" b="0" kern="100" baseline="0" dirty="0" smtClean="0"/>
                        <a:t> </a:t>
                      </a:r>
                      <a:r>
                        <a:rPr lang="en-US" altLang="ko-KR" sz="1100" b="0" kern="100" dirty="0" smtClean="0"/>
                        <a:t>“</a:t>
                      </a:r>
                      <a:r>
                        <a:rPr lang="ko-KR" altLang="en-US" sz="1100" b="0" kern="100" dirty="0" smtClean="0"/>
                        <a:t>저장하시겠습니까</a:t>
                      </a:r>
                      <a:r>
                        <a:rPr lang="en-US" altLang="ko-KR" sz="1100" b="0" kern="100" dirty="0" smtClean="0"/>
                        <a:t>?” </a:t>
                      </a:r>
                      <a:r>
                        <a:rPr lang="ko-KR" altLang="en-US" sz="1100" b="0" kern="100" dirty="0" smtClean="0"/>
                        <a:t>를 화면에 출력한다</a:t>
                      </a:r>
                      <a:r>
                        <a:rPr lang="en-US" altLang="ko-KR" sz="1100" b="0" kern="100" dirty="0" smtClean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/>
                        <a:t> 1.5 </a:t>
                      </a:r>
                      <a:r>
                        <a:rPr lang="ko-KR" altLang="en-US" sz="1100" b="0" kern="100" dirty="0" smtClean="0"/>
                        <a:t>사후관리 저장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/>
                        <a:t>      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</a:rPr>
                        <a:t>이용자가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예 버튼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을 누를 경우</a:t>
                      </a:r>
                      <a:r>
                        <a:rPr lang="en-US" altLang="ko-KR" sz="1100" b="0" kern="100" dirty="0" smtClean="0"/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en-US" altLang="ko-KR" sz="1100" b="0" kern="100" dirty="0" smtClean="0"/>
                        <a:t>“</a:t>
                      </a:r>
                      <a:r>
                        <a:rPr lang="ko-KR" altLang="en-US" sz="1100" b="0" kern="100" dirty="0" smtClean="0"/>
                        <a:t>저장되었습니다</a:t>
                      </a:r>
                      <a:r>
                        <a:rPr lang="en-US" altLang="ko-KR" sz="1100" b="0" kern="100" dirty="0" smtClean="0"/>
                        <a:t>”</a:t>
                      </a:r>
                      <a:r>
                        <a:rPr lang="ko-KR" altLang="en-US" sz="1100" b="0" kern="100" dirty="0" smtClean="0"/>
                        <a:t>를 화면에 출력하고 입력한 수행 여부와 식단 이행 후 갱신된 재고량에 대해 각각 식단 </a:t>
                      </a:r>
                      <a:r>
                        <a:rPr lang="en-US" altLang="ko-KR" sz="1100" b="0" kern="100" dirty="0" smtClean="0"/>
                        <a:t>DB, </a:t>
                      </a:r>
                      <a:r>
                        <a:rPr lang="ko-KR" altLang="en-US" sz="1100" b="0" kern="100" dirty="0" smtClean="0"/>
                        <a:t>이용자 보유 식재료 </a:t>
                      </a:r>
                      <a:r>
                        <a:rPr lang="en-US" altLang="ko-KR" sz="1100" b="0" kern="100" dirty="0" smtClean="0"/>
                        <a:t>DB</a:t>
                      </a:r>
                      <a:r>
                        <a:rPr lang="ko-KR" altLang="en-US" sz="1100" b="0" kern="100" dirty="0" smtClean="0"/>
                        <a:t>를 갱신하면서 본 </a:t>
                      </a:r>
                      <a:r>
                        <a:rPr lang="ko-KR" altLang="en-US" sz="1100" b="0" kern="100" dirty="0" err="1" smtClean="0"/>
                        <a:t>유스케이스를</a:t>
                      </a:r>
                      <a:r>
                        <a:rPr lang="ko-KR" altLang="en-US" sz="1100" b="0" kern="100" dirty="0" smtClean="0"/>
                        <a:t> 종료한다</a:t>
                      </a:r>
                      <a:r>
                        <a:rPr lang="en-US" altLang="ko-KR" sz="1100" b="0" kern="100" dirty="0" smtClean="0"/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사후관리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16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29232"/>
              </p:ext>
            </p:extLst>
          </p:nvPr>
        </p:nvGraphicFramePr>
        <p:xfrm>
          <a:off x="341376" y="1097280"/>
          <a:ext cx="8551104" cy="24976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4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51">
                <a:tc>
                  <a:txBody>
                    <a:bodyPr/>
                    <a:lstStyle/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현재 저장된 식단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Basic Flow 1.1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"현재 등록된 식단이 없습니다"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표시한다.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미래의 날짜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Basic Flow 1.2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＂아직 수행하지 않은 식단입니다"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표시하고 다시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Flow 1.2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를 수행한다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이용자가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다른 메뉴를 조리했다고 응답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 Basic Flow 1.3</a:t>
                      </a: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이용자가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Basic Flow 1.3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을 수행하는 과정에서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, 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다른 메뉴를 조리했다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등의 응답을 할 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이용자에게 식재료 재고를 직접 재조정할 것을 요구하는 창을 띄워주면서 다시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Basic Flow 1.4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부터 수행한다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100" b="0" kern="100" baseline="0" dirty="0" smtClean="0">
                          <a:solidFill>
                            <a:srgbClr val="2501FF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이용자가 직접 재조정한 식재료의 수량 등을 이용자 보유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에 반영하도록 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7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214E72-0A7F-42AE-B32B-FF49D7B4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41348"/>
              </p:ext>
            </p:extLst>
          </p:nvPr>
        </p:nvGraphicFramePr>
        <p:xfrm>
          <a:off x="251520" y="1024129"/>
          <a:ext cx="8640960" cy="537842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장보기 메모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37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조회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작성된 장보기 메모 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장보기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저장되어 있는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메모장 형식으로서 왼쪽 체크박스와 오른쪽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등이 표시된다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상세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저장된 식재료를 클릭하여 해당 식재료에 대한 상세 정보를 조회한다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이용자가 확정한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식단으로부터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재료가 기인한 메뉴에 대한 정보를 포함한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데이터를 불러와서 화면에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장보기 메모 수정 또는 삭제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수정할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삭제할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추가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수기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관리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 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이용자가 직접 메모를 작성할 수 있는 창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식재료의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수량을 직접 작성한다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2.2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저장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작성된 식재료를 장보기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추가하고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메모가 저장되었습니다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라고 화면에 출력한 뒤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3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214E72-0A7F-42AE-B32B-FF49D7B4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38290"/>
              </p:ext>
            </p:extLst>
          </p:nvPr>
        </p:nvGraphicFramePr>
        <p:xfrm>
          <a:off x="251520" y="1024129"/>
          <a:ext cx="8640960" cy="5514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장보기 메모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49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3.  </a:t>
                      </a:r>
                      <a:r>
                        <a:rPr lang="ko-KR" altLang="en-US" sz="1100" b="1" kern="100" baseline="0" dirty="0" smtClean="0">
                          <a:effectLst/>
                        </a:rPr>
                        <a:t>장보기 메모 수정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effectLst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3.1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현재 작성된 장보기 메모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리스트업</a:t>
                      </a:r>
                      <a:endParaRPr lang="en-US" altLang="ko-KR" sz="1100" b="0" kern="100" baseline="0" dirty="0" smtClean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현재 장보기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메모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저장되어 있는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장보기 메모를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수정하고 싶은 장보기 메모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저장된 장보기 메모 목록 중에 수정할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장보기 메모를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클릭한다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수량에 대한 정보를 수정할 수 있는 수정 창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을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띄운다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수정사항을 입력한다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수정된 장보기 메모 저장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저장 버튼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을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클릭한다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수정된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사항을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추가하고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메모가 수정되었습니다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라고 화면에 출력한 뒤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4.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삭제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   </a:t>
                      </a:r>
                      <a:r>
                        <a:rPr lang="en-US" altLang="ko-KR" sz="1100" b="0" kern="100" baseline="0" dirty="0">
                          <a:effectLst/>
                        </a:rPr>
                        <a:t>4.1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현재 작성된 장보기 메모 리스트업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현재 장보기 메모에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저장되어 있는 장보기 메모를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4.2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삭제하고 싶은 장보기 메모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저장된 장보기 메모 목록 중에 삭제할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장보기 메모를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클릭한다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4.3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삭제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</a:rPr>
                        <a:t>"'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'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을 장보기 메모에서 삭제하시겠습니까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?"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4.4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삭제 확인 </a:t>
                      </a:r>
                      <a:r>
                        <a:rPr lang="en-US" altLang="ko-KR" sz="1100" b="0" kern="100" baseline="0" dirty="0">
                          <a:effectLst/>
                        </a:rPr>
                        <a:t>(confirm)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'</a:t>
                      </a:r>
                      <a:r>
                        <a:rPr lang="ko-KR" altLang="en-US" sz="1100" b="0" kern="100" baseline="0" dirty="0">
                          <a:effectLst/>
                        </a:rPr>
                        <a:t>예</a:t>
                      </a:r>
                      <a:r>
                        <a:rPr lang="en-US" altLang="ko-KR" sz="1100" b="0" kern="100" baseline="0" dirty="0">
                          <a:effectLst/>
                        </a:rPr>
                        <a:t>'</a:t>
                      </a:r>
                      <a:r>
                        <a:rPr lang="ko-KR" altLang="en-US" sz="1100" b="0" kern="100" baseline="0" dirty="0">
                          <a:effectLst/>
                        </a:rPr>
                        <a:t>를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클릭한다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해당 장보기 메모를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에서 삭제되고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“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장보기 메모를 삭제했습니다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라고 화면에 출력한 뒤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&gt;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탭 화면으로 돌아가며 본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(AF2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, AF3)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95968"/>
              </p:ext>
            </p:extLst>
          </p:nvPr>
        </p:nvGraphicFramePr>
        <p:xfrm>
          <a:off x="341376" y="1097280"/>
          <a:ext cx="8551104" cy="2147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1.1, 3.1, 4.1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 오류로 저장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2.2, 3.4, 4.4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 오류가 발생했습니다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2.1, 3.2, 4.2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장보기 메모 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4.4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메모를 삭제하지 않고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1" y="1522104"/>
            <a:ext cx="7765138" cy="4403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2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800" dirty="0" err="1"/>
              <a:t>식재료</a:t>
            </a:r>
            <a:r>
              <a:rPr lang="ko-KR" altLang="en-US" sz="2800" dirty="0"/>
              <a:t> 조회 및 </a:t>
            </a:r>
            <a:r>
              <a:rPr lang="ko-KR" altLang="en-US" sz="28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78377"/>
              </p:ext>
            </p:extLst>
          </p:nvPr>
        </p:nvGraphicFramePr>
        <p:xfrm>
          <a:off x="337752" y="935716"/>
          <a:ext cx="8402594" cy="545766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4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식재료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8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이용자들이 향후 식단 추천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로직에 이용될 식재료들을 조회하고 관리할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저장된 식재료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선택하여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식재료를 등록하는 것 외에도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후 등록한 식재료를 관리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상세조회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하는 것도 가능함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Vision API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5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058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자신이 가진 식재료를 등록하고 그에 기반한 식단을 추천 받기 위해서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등록한 식재료를 조회하고 관리하기 위해서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</a:t>
                      </a:r>
                      <a:r>
                        <a:rPr lang="ko-KR" altLang="en-US" sz="11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등의 정보를 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재료의 상세정보를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상세조회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재료의 정보를 수정하는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(step5)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재료를 삭제하는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(step6)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 상태 별 식재료를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유통기한 관리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(step7)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추가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 관리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 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목록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등의 식재료 정보를 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나열된 목록 조회 외에도 오른쪽 상단의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저장가능한 식재료를 조회하고 등록할 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등록하고자 하는 식재료가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없어서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검색을 통해 등록할 경우 디폴트 이미지를 첨부해 저장한다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영수증으로 추가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영수증 스캔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 후 복귀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800" dirty="0" err="1"/>
              <a:t>식재료</a:t>
            </a:r>
            <a:r>
              <a:rPr lang="ko-KR" altLang="en-US" sz="2800" dirty="0"/>
              <a:t> 조회 및 </a:t>
            </a:r>
            <a:r>
              <a:rPr lang="ko-KR" altLang="en-US" sz="28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72455"/>
              </p:ext>
            </p:extLst>
          </p:nvPr>
        </p:nvGraphicFramePr>
        <p:xfrm>
          <a:off x="314626" y="970171"/>
          <a:ext cx="8071494" cy="523698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7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7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06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선택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 출력된 식재료 중 자신이 추가하고자 하는 식재료를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선택한 식재료에 대해 상세정보를 입력하기 위한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2.3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 및 유통기한 설정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상세정보 입력 창</a:t>
                      </a:r>
                      <a:r>
                        <a:rPr lang="en-US" altLang="ko-KR" sz="1100" b="0" kern="100" baseline="0" dirty="0">
                          <a:effectLst/>
                        </a:rPr>
                        <a:t>(popup)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추가할 식재료의 수량 및 유통기한을 입력한다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수량의 단위의 경우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드롭다운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형식으로 설정할 수 있고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기본적으로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설정되어 있으나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밀리리터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묶음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단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킬로그램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등의 단위 중에서 고를 수 있다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유통기한은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캘린더형</a:t>
                      </a:r>
                      <a:r>
                        <a:rPr lang="en-US" altLang="ko-KR" sz="1100" b="0" kern="100" baseline="0" dirty="0">
                          <a:effectLst/>
                        </a:rPr>
                        <a:t>UI</a:t>
                      </a:r>
                      <a:r>
                        <a:rPr lang="ko-KR" altLang="en-US" sz="1100" b="0" kern="100" baseline="0" dirty="0">
                          <a:effectLst/>
                        </a:rPr>
                        <a:t>로 등록할 수 있고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식재료의 권장 유통기한을 함께 알려준다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2.4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식재료 저장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식재료 저장 버튼을 클릭한다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수량이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이미 유통기한이 지나지 않았으며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이용자 보유 식재료 </a:t>
                      </a:r>
                      <a:r>
                        <a:rPr lang="en-US" altLang="ko-KR" sz="1100" b="0" kern="100" baseline="0" dirty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있는 재료가 아닌지 체크한다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(AF3, AF4, AF5)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문제가 없을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입력된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식재료 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유통기한을 시스템 상에 저장하고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 “’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'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저장되었습니다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.＂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새로 등록한 식재료가 추가된 식재료 목록을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effectLst/>
                        </a:rPr>
                        <a:t>3. </a:t>
                      </a:r>
                      <a:r>
                        <a:rPr lang="ko-KR" altLang="en-US" sz="1100" b="1" kern="100" baseline="0" dirty="0">
                          <a:effectLst/>
                        </a:rPr>
                        <a:t>영수증 스캔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</a:rPr>
                        <a:t>[</a:t>
                      </a:r>
                      <a:r>
                        <a:rPr lang="ko-KR" altLang="en-US" sz="1100" b="0" kern="100" baseline="0" dirty="0">
                          <a:effectLst/>
                        </a:rPr>
                        <a:t>영수증으로 추가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버튼</a:t>
                      </a:r>
                      <a:r>
                        <a:rPr lang="en-US" altLang="ko-KR" sz="1100" b="0" kern="100" baseline="0" dirty="0">
                          <a:effectLst/>
                        </a:rPr>
                        <a:t>]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3.1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사진 촬영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</a:rPr>
                        <a:t>App</a:t>
                      </a:r>
                      <a:r>
                        <a:rPr lang="ko-KR" altLang="en-US" sz="1100" b="0" kern="100" baseline="0" dirty="0">
                          <a:effectLst/>
                        </a:rPr>
                        <a:t>내 카메라 촬영 기능이 구동되어 켜지면 자신이 가지고 있는 영수증 사진을 찍는다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3.2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촬영한 사진의 </a:t>
                      </a:r>
                      <a:r>
                        <a:rPr lang="en-US" altLang="ko-KR" sz="1100" b="0" kern="100" baseline="0" dirty="0">
                          <a:effectLst/>
                        </a:rPr>
                        <a:t>text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영역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크롭</a:t>
                      </a:r>
                      <a:endParaRPr lang="ko-KR" altLang="en-US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촬영한 사진에 대해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크롭할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수 있는 화면으로 이동한다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드래그를 통해 촬영한 영수증 사진 중 구매한 식재료 목록에 해당하는 </a:t>
                      </a:r>
                      <a:r>
                        <a:rPr lang="en-US" altLang="ko-KR" sz="1100" b="0" kern="100" baseline="0" dirty="0">
                          <a:effectLst/>
                        </a:rPr>
                        <a:t>text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영역을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크롭한다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3.3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인식된 식재료 리스트 조회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구글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Vision API</a:t>
                      </a:r>
                      <a:r>
                        <a:rPr lang="ko-KR" altLang="en-US" sz="1100" b="0" kern="100" baseline="0" dirty="0">
                          <a:effectLst/>
                        </a:rPr>
                        <a:t>를 사용해 인식된 식재료 목록 </a:t>
                      </a:r>
                      <a:r>
                        <a:rPr lang="en-US" altLang="ko-KR" sz="1100" b="0" kern="100" baseline="0" dirty="0">
                          <a:effectLst/>
                        </a:rPr>
                        <a:t>text</a:t>
                      </a:r>
                      <a:r>
                        <a:rPr lang="ko-KR" altLang="en-US" sz="1100" b="0" kern="100" baseline="0" dirty="0">
                          <a:effectLst/>
                        </a:rPr>
                        <a:t>를 리스트업해서 화면에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대조하여 자신이 구매한 물건과 인식된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일치하면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추가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복귀한다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800" dirty="0" err="1"/>
              <a:t>식재료</a:t>
            </a:r>
            <a:r>
              <a:rPr lang="ko-KR" altLang="en-US" sz="2800" dirty="0"/>
              <a:t> 조회 및 </a:t>
            </a:r>
            <a:r>
              <a:rPr lang="ko-KR" altLang="en-US" sz="28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41531"/>
              </p:ext>
            </p:extLst>
          </p:nvPr>
        </p:nvGraphicFramePr>
        <p:xfrm>
          <a:off x="251519" y="1072036"/>
          <a:ext cx="8175789" cy="515870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0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62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 조회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등의 정보를 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endParaRPr lang="ko-KR" altLang="en-US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 할 식재료 선택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리스트업되어 있는 식재료 목록 중에 상세보기 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식재료 상세정보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선택된 식재료에 대해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유통기한에 관련된 정보를 불러와 상세정보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띄워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 관리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 하위 항목 중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 리스트업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등의 정보를 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수정할 식재료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리스트업되어 있는 식재료 목록 중에서 수정할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수정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식재료의 수량 및 유통기한 정보 수정을 위해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칸에는 기존 정보가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세팅되어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유통기한을 알맞게 수정한다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확인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수정된 내용을 검토한 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 창 하단의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이미 유통기한이 지나지 않았는지 체크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(AF3, AF4)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상에 저장하고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정보가 수정되었습니다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.＂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식재료가 수정된 이용자 보유 식재료 목록을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800" dirty="0" err="1"/>
              <a:t>식재료</a:t>
            </a:r>
            <a:r>
              <a:rPr lang="ko-KR" altLang="en-US" sz="2800" dirty="0"/>
              <a:t> 조회 및 </a:t>
            </a:r>
            <a:r>
              <a:rPr lang="ko-KR" altLang="en-US" sz="28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99918"/>
              </p:ext>
            </p:extLst>
          </p:nvPr>
        </p:nvGraphicFramePr>
        <p:xfrm>
          <a:off x="251520" y="908720"/>
          <a:ext cx="8640960" cy="58376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9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08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삭제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 관리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 하위 항목 중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등의 정보를 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삭제할 식재료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리스트업되어 있는 식재료 목록 중에서 삭제할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＇을 삭제하시겠습니까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확인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＇예＇를 선택하면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식재료를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삭제하며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(AF8)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출력하고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유통기한 관리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신선해요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보통이예요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위험해요 선택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 상단의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신선해요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보통이에요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위험해요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하나를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 상태 별 식재료 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 상에 입력되어 있는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각 식재료의 유통기한 정보를 바탕으로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조회하기를 희망하는 상태에 해당하는 식재료 목록을 분류해서 보여준다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(AF7)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남은 유통기한이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미만이거나 유통기한을 초과한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위험해요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분류하며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보통이에요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신선해요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기준은 각 식재료의 특성에 따른다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7.3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상세보기할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식재료 선택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분류된 식재료 목록 중에 상세정보를 조회할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상세정보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선택된 식재료에 대한 상세정보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상세정보 창에는 구매일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유통기한으로부터 남은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초과된 일수 등의 정보가 출력된다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7.5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위의 상세정보를 확인하고 유통기한이 지났거나 얼마 남지 않은 식재료를 기록해두고 구매에 참고하기 위해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추가하기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클릭하여 장보기 메모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 식재료를 추가한다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7.6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확인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"'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장보기 메모에 추가되었습니다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출력하고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유스케이스를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800" dirty="0" err="1"/>
              <a:t>식재료</a:t>
            </a:r>
            <a:r>
              <a:rPr lang="ko-KR" altLang="en-US" sz="2800" dirty="0"/>
              <a:t> 조회 및 </a:t>
            </a:r>
            <a:r>
              <a:rPr lang="ko-KR" altLang="en-US" sz="28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22C0A4-CC5B-4B6A-91CD-730D8BAC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4481"/>
              </p:ext>
            </p:extLst>
          </p:nvPr>
        </p:nvGraphicFramePr>
        <p:xfrm>
          <a:off x="251520" y="1040794"/>
          <a:ext cx="8142837" cy="527775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4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39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등록되어 있는 재료가 없을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1.1, 4.1, 5.1, 6.1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rgbClr val="3107C9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저장된 식재료가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추가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을 눌러 첫번째 식재료를 추가해 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2501FF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2501FF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없는 식재료 조회로 인한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추가할 수 없는 식재료입니다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2.1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수량이 없는 식재료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수량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으로 저장 시도 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2.4,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5.4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수량이 잘못 설정되었습니다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2.3, 5.3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이동한다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유통기한이 지난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2.4, 5.4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유통기한이 잘못 설정되었습니다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effectLst/>
                        </a:rPr>
                        <a:t>Flow </a:t>
                      </a:r>
                      <a:r>
                        <a:rPr lang="en-US" altLang="ko-KR" sz="1100" b="0" kern="100" smtClean="0">
                          <a:solidFill>
                            <a:schemeClr val="tx1"/>
                          </a:solidFill>
                          <a:effectLst/>
                        </a:rPr>
                        <a:t>2.3, 5.3</a:t>
                      </a:r>
                      <a:r>
                        <a:rPr lang="ko-KR" altLang="en-US" sz="1100" b="0" kern="100" smtClean="0">
                          <a:solidFill>
                            <a:schemeClr val="tx1"/>
                          </a:solidFill>
                          <a:effectLst/>
                        </a:rPr>
                        <a:t>로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이동한다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냉장고에 등록된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식재료입니다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문자 영역 인식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3.3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문자 인식에 실패했습니다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AF7.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상태에 속하는 식재료가 없을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7.2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 상태에 속하는 식재료가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AF8. 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6.2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식재료를 삭제하지않고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5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식단추천 조회 및 </a:t>
            </a:r>
            <a:r>
              <a:rPr lang="ko-KR" altLang="en-US" sz="24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98769"/>
              </p:ext>
            </p:extLst>
          </p:nvPr>
        </p:nvGraphicFramePr>
        <p:xfrm>
          <a:off x="251520" y="1054356"/>
          <a:ext cx="8642069" cy="5563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식단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식단 추천을 요청한 이용자들이 등록된 재료 정보와 이용자 선호 정보를 기반으로 맞춤형 식단을 추천받고 추천받은 식단을 수정할 수 있음.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Calendar API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이용자는 식재료 및 이용자 선호 정보를 등록한 상태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75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75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이용자가</a:t>
                      </a:r>
                      <a:r>
                        <a:rPr lang="ko-KR" altLang="en-US" sz="1100" b="0" kern="100" dirty="0"/>
                        <a:t> 식재료</a:t>
                      </a:r>
                      <a:r>
                        <a:rPr lang="ko-KR" altLang="en-US" sz="1100" b="0" kern="100" baseline="0" dirty="0"/>
                        <a:t> </a:t>
                      </a:r>
                      <a:r>
                        <a:rPr lang="ko-KR" altLang="en-US" sz="1100" b="0" kern="100" dirty="0"/>
                        <a:t>등록, 선호 정보 등록을 모두 끝낸 후 &lt;식단&gt; 탭을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선택함으로써 시작된다. 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1. 식단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1.1 현재 식단을 조회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&lt;식단 생성&gt;, &lt;식단 수정&gt; 기능을 이용자에게 제공한다.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- 식단을 생성하는 경우: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식단 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)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- 현재 식단을 수정하는 경우: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식단 수정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)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/>
                        <a:t>2.</a:t>
                      </a:r>
                      <a:r>
                        <a:rPr lang="ko-KR" altLang="en-US" sz="1100" b="1" kern="100" dirty="0"/>
                        <a:t> 식단 추천</a:t>
                      </a:r>
                      <a:endParaRPr lang="en-US" altLang="ko-KR" sz="1100" b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2.1</a:t>
                      </a:r>
                      <a:r>
                        <a:rPr lang="en-US" altLang="ko-KR" sz="1100" b="0" kern="100" baseline="0" dirty="0"/>
                        <a:t> </a:t>
                      </a:r>
                      <a:r>
                        <a:rPr lang="ko-KR" altLang="en-US" sz="1100" b="0" kern="100" dirty="0"/>
                        <a:t>이용자 정보 입력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</a:t>
                      </a:r>
                      <a:r>
                        <a:rPr lang="en-US" altLang="ko-KR" sz="1100" b="0" kern="100" baseline="0" dirty="0"/>
                        <a:t> 1) </a:t>
                      </a:r>
                      <a:r>
                        <a:rPr lang="ko-KR" altLang="en-US" sz="1100" b="0" kern="100" baseline="0" dirty="0"/>
                        <a:t>추천 희망 식수</a:t>
                      </a:r>
                      <a:endParaRPr lang="en-US" altLang="ko-KR" sz="1100" b="0" kern="100" baseline="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rgbClr val="3107C9"/>
                          </a:solidFill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rgbClr val="3107C9"/>
                          </a:solidFill>
                        </a:rPr>
                        <a:t> </a:t>
                      </a:r>
                      <a:r>
                        <a:rPr lang="ko-KR" altLang="en-US" sz="1100" b="0" kern="100" dirty="0"/>
                        <a:t>식단을 </a:t>
                      </a:r>
                      <a:r>
                        <a:rPr lang="ko-KR" altLang="en-US" sz="1100" b="0" kern="100" dirty="0" err="1"/>
                        <a:t>추천받기를</a:t>
                      </a:r>
                      <a:r>
                        <a:rPr lang="ko-KR" altLang="en-US" sz="1100" b="0" kern="100" dirty="0"/>
                        <a:t> 바라는 기간을 화면 상에 입력하고 </a:t>
                      </a:r>
                      <a:r>
                        <a:rPr lang="en-US" altLang="ko-KR" sz="1100" b="0" kern="100" dirty="0"/>
                        <a:t>[</a:t>
                      </a:r>
                      <a:r>
                        <a:rPr lang="ko-KR" altLang="en-US" sz="1100" b="0" kern="100" dirty="0"/>
                        <a:t>다음</a:t>
                      </a:r>
                      <a:r>
                        <a:rPr lang="en-US" altLang="ko-KR" sz="1100" b="0" kern="100" baseline="0" dirty="0"/>
                        <a:t> </a:t>
                      </a:r>
                      <a:r>
                        <a:rPr lang="ko-KR" altLang="en-US" sz="1100" b="0" kern="100" baseline="0" dirty="0"/>
                        <a:t>버튼</a:t>
                      </a:r>
                      <a:r>
                        <a:rPr lang="en-US" altLang="ko-KR" sz="1100" b="0" kern="100" baseline="0" dirty="0"/>
                        <a:t>]</a:t>
                      </a:r>
                      <a:r>
                        <a:rPr lang="ko-KR" altLang="en-US" sz="1100" b="0" kern="100" baseline="0" dirty="0"/>
                        <a:t>을 누른다</a:t>
                      </a:r>
                      <a:r>
                        <a:rPr lang="en-US" altLang="ko-KR" sz="1100" b="0" kern="100" baseline="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rgbClr val="3107C9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</a:rPr>
                        <a:t> </a:t>
                      </a:r>
                      <a:r>
                        <a:rPr lang="ko-KR" altLang="en-US" sz="1100" b="0" kern="100" dirty="0"/>
                        <a:t>입력 받은 기간 동안 가능한 식수를 구글</a:t>
                      </a:r>
                      <a:r>
                        <a:rPr lang="ko-KR" altLang="en-US" sz="1100" b="0" kern="100" baseline="0" dirty="0"/>
                        <a:t> 캘</a:t>
                      </a:r>
                      <a:r>
                        <a:rPr lang="ko-KR" altLang="en-US" sz="1100" b="0" kern="100" dirty="0"/>
                        <a:t>린더 정보를 활용해 산출한다</a:t>
                      </a:r>
                      <a:r>
                        <a:rPr lang="en-US" altLang="ko-KR" sz="1100" b="0" kern="100" dirty="0"/>
                        <a:t>.</a:t>
                      </a:r>
                      <a:r>
                        <a:rPr lang="ko-KR" altLang="en-US" sz="1100" b="0" kern="100" dirty="0"/>
                        <a:t> 이 때</a:t>
                      </a:r>
                      <a:r>
                        <a:rPr lang="en-US" altLang="ko-KR" sz="1100" b="0" kern="100" dirty="0"/>
                        <a:t>, </a:t>
                      </a:r>
                      <a:r>
                        <a:rPr lang="ko-KR" altLang="en-US" sz="1100" b="0" kern="100" dirty="0"/>
                        <a:t>이용자의 구글 캘린더 정보가 없을 경우 다음 페이지에서 캘린더</a:t>
                      </a:r>
                      <a:r>
                        <a:rPr lang="en-US" altLang="ko-KR" sz="1100" b="0" kern="100" dirty="0"/>
                        <a:t>UI</a:t>
                      </a:r>
                      <a:r>
                        <a:rPr lang="ko-KR" altLang="en-US" sz="1100" b="0" kern="100" dirty="0"/>
                        <a:t>를 표시하여 이용자가 가능한 식사들을 직접 선택할 수 있게 한다</a:t>
                      </a:r>
                      <a:r>
                        <a:rPr lang="en-US" altLang="ko-KR" sz="1100" b="0" kern="100" dirty="0"/>
                        <a:t>.</a:t>
                      </a:r>
                      <a:r>
                        <a:rPr lang="en-US" altLang="ko-KR" sz="1100" b="0" kern="100" baseline="0" dirty="0"/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(AF3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AF4)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="0" kern="100" dirty="0"/>
                        <a:t>예를 들어 10월 1일부터 5일까지의 식사를 </a:t>
                      </a:r>
                      <a:r>
                        <a:rPr lang="ko-KR" altLang="en-US" sz="1100" b="0" kern="100" dirty="0" err="1"/>
                        <a:t>입력받을</a:t>
                      </a:r>
                      <a:r>
                        <a:rPr lang="ko-KR" altLang="en-US" sz="1100" b="0" kern="100" dirty="0"/>
                        <a:t> 경우,</a:t>
                      </a:r>
                      <a:r>
                        <a:rPr lang="ko-KR" altLang="en-US" sz="1100" b="0" kern="100" baseline="0" dirty="0"/>
                        <a:t> </a:t>
                      </a:r>
                      <a:r>
                        <a:rPr lang="ko-KR" altLang="en-US" sz="1100" b="0" kern="100" dirty="0"/>
                        <a:t>10월 1일부터 5일까지 하루마다 아침, 점심, 저녁의 식사 가능 여부를 </a:t>
                      </a:r>
                      <a:r>
                        <a:rPr lang="ko-KR" altLang="en-US" sz="1100" b="0" kern="100" dirty="0" err="1"/>
                        <a:t>Yes</a:t>
                      </a:r>
                      <a:r>
                        <a:rPr lang="ko-KR" altLang="en-US" sz="1100" b="0" kern="100" dirty="0"/>
                        <a:t>/</a:t>
                      </a:r>
                      <a:r>
                        <a:rPr lang="ko-KR" altLang="en-US" sz="1100" b="0" kern="100" dirty="0" err="1"/>
                        <a:t>No로</a:t>
                      </a:r>
                      <a:r>
                        <a:rPr lang="ko-KR" altLang="en-US" sz="1100" b="0" kern="100" dirty="0"/>
                        <a:t> 선택할 수 있게 한다.</a:t>
                      </a:r>
                      <a:r>
                        <a:rPr lang="ko-KR" altLang="en-US" sz="1100" b="0" kern="100" baseline="0" dirty="0"/>
                        <a:t> </a:t>
                      </a:r>
                      <a:r>
                        <a:rPr lang="ko-KR" altLang="en-US" sz="1100" b="0" kern="100" dirty="0"/>
                        <a:t>그렇게 총 3 * 5=15개의 식수 중 가능한 식수를 찾는 것이다.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en-US" altLang="ko-KR" sz="1100" b="0" kern="100" dirty="0"/>
                        <a:t>2) </a:t>
                      </a:r>
                      <a:r>
                        <a:rPr lang="ko-KR" altLang="en-US" sz="1100" b="0" kern="100" dirty="0"/>
                        <a:t>추천 희망 메뉴 및 카테고리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 </a:t>
                      </a:r>
                      <a:r>
                        <a:rPr lang="ko-KR" altLang="en-US" sz="1100" b="0" kern="100" dirty="0"/>
                        <a:t>식단에 꼭 포함하고 싶은 메뉴나 카테고리가 있는지</a:t>
                      </a:r>
                      <a:r>
                        <a:rPr lang="ko-KR" altLang="en-US" sz="1100" b="0" kern="100" baseline="0" dirty="0"/>
                        <a:t> 화면 상에 입력하고 </a:t>
                      </a:r>
                      <a:r>
                        <a:rPr lang="en-US" altLang="ko-KR" sz="1100" b="0" kern="100" baseline="0" dirty="0"/>
                        <a:t>[</a:t>
                      </a:r>
                      <a:r>
                        <a:rPr lang="ko-KR" altLang="en-US" sz="1100" b="0" kern="100" baseline="0" dirty="0"/>
                        <a:t>다음 버튼</a:t>
                      </a:r>
                      <a:r>
                        <a:rPr lang="en-US" altLang="ko-KR" sz="1100" b="0" kern="100" baseline="0" dirty="0"/>
                        <a:t>]</a:t>
                      </a:r>
                      <a:r>
                        <a:rPr lang="ko-KR" altLang="en-US" sz="1100" b="0" kern="100" baseline="0" dirty="0"/>
                        <a:t>을 누른다</a:t>
                      </a:r>
                      <a:r>
                        <a:rPr lang="en-US" altLang="ko-KR" sz="1100" b="0" kern="100" baseline="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rgbClr val="3107C9"/>
                          </a:solidFill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/>
                        <a:t> 이용자가 추가하고 싶은 메뉴를 검색할 수 있도록 레시피</a:t>
                      </a:r>
                      <a:r>
                        <a:rPr lang="en-US" altLang="ko-KR" sz="1100" b="0" kern="100" baseline="0" dirty="0"/>
                        <a:t>DB</a:t>
                      </a:r>
                      <a:r>
                        <a:rPr lang="ko-KR" altLang="en-US" sz="1100" b="0" kern="100" baseline="0" dirty="0"/>
                        <a:t>로부터 </a:t>
                      </a:r>
                      <a:r>
                        <a:rPr lang="ko-KR" altLang="en-US" sz="1100" b="0" kern="100" baseline="0" dirty="0" err="1"/>
                        <a:t>메뉴명</a:t>
                      </a:r>
                      <a:r>
                        <a:rPr lang="ko-KR" altLang="en-US" sz="1100" b="0" kern="100" baseline="0" dirty="0"/>
                        <a:t> 정보를 받아와서 출력하고</a:t>
                      </a:r>
                      <a:r>
                        <a:rPr lang="en-US" altLang="ko-KR" sz="1100" b="0" kern="100" baseline="0" dirty="0"/>
                        <a:t>, </a:t>
                      </a:r>
                      <a:r>
                        <a:rPr lang="ko-KR" altLang="en-US" sz="1100" b="0" kern="100" baseline="0" dirty="0"/>
                        <a:t>카테고리의 경우 레시피 </a:t>
                      </a:r>
                      <a:r>
                        <a:rPr lang="en-US" altLang="ko-KR" sz="1100" b="0" kern="100" baseline="0" dirty="0"/>
                        <a:t>DB</a:t>
                      </a:r>
                      <a:r>
                        <a:rPr lang="ko-KR" altLang="en-US" sz="1100" b="0" kern="100" baseline="0" dirty="0"/>
                        <a:t>에 저장된 국가별</a:t>
                      </a:r>
                      <a:r>
                        <a:rPr lang="en-US" altLang="ko-KR" sz="1100" b="0" kern="100" baseline="0" dirty="0"/>
                        <a:t>/</a:t>
                      </a:r>
                      <a:r>
                        <a:rPr lang="ko-KR" altLang="en-US" sz="1100" b="0" kern="100" baseline="0" dirty="0"/>
                        <a:t>종류별</a:t>
                      </a:r>
                      <a:r>
                        <a:rPr lang="en-US" altLang="ko-KR" sz="1100" b="0" kern="100" baseline="0" dirty="0"/>
                        <a:t> </a:t>
                      </a:r>
                      <a:r>
                        <a:rPr lang="ko-KR" altLang="en-US" sz="1100" b="0" kern="100" baseline="0" dirty="0"/>
                        <a:t>카테고리들을 기준으로 하여</a:t>
                      </a:r>
                      <a:r>
                        <a:rPr lang="en-US" altLang="ko-KR" sz="1100" b="0" kern="100" baseline="0" dirty="0"/>
                        <a:t> toggle </a:t>
                      </a:r>
                      <a:r>
                        <a:rPr lang="ko-KR" altLang="en-US" sz="1100" b="0" kern="100" baseline="0" dirty="0"/>
                        <a:t>버튼 형식으로 화면에 출력한다</a:t>
                      </a:r>
                      <a:r>
                        <a:rPr lang="en-US" altLang="ko-KR" sz="1100" b="0" kern="100" baseline="0" dirty="0"/>
                        <a:t>.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식단추천 조회 및 </a:t>
            </a:r>
            <a:r>
              <a:rPr lang="ko-KR" altLang="en-US" sz="2400" dirty="0" smtClean="0"/>
              <a:t>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94230"/>
              </p:ext>
            </p:extLst>
          </p:nvPr>
        </p:nvGraphicFramePr>
        <p:xfrm>
          <a:off x="250411" y="1045654"/>
          <a:ext cx="8642069" cy="57418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578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2.2</a:t>
                      </a:r>
                      <a:r>
                        <a:rPr lang="ko-KR" altLang="en-US" sz="1100" b="0" kern="100" dirty="0"/>
                        <a:t>. 식단 추천 </a:t>
                      </a:r>
                      <a:r>
                        <a:rPr lang="ko-KR" altLang="en-US" sz="1100" b="0" kern="100" dirty="0" err="1"/>
                        <a:t>로직</a:t>
                      </a:r>
                      <a:r>
                        <a:rPr lang="en-US" altLang="ko-KR" sz="1100" b="0" kern="100" dirty="0"/>
                        <a:t>(*)</a:t>
                      </a:r>
                      <a:r>
                        <a:rPr lang="ko-KR" altLang="en-US" sz="1100" b="0" kern="100" dirty="0"/>
                        <a:t>에 따른 추천 레시피 순위 결정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/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/>
                        <a:t>아래 식단 추천 </a:t>
                      </a:r>
                      <a:r>
                        <a:rPr lang="ko-KR" altLang="en-US" sz="1100" b="0" kern="100" baseline="0" dirty="0" err="1"/>
                        <a:t>로직에</a:t>
                      </a:r>
                      <a:r>
                        <a:rPr lang="ko-KR" altLang="en-US" sz="1100" b="0" kern="100" baseline="0" dirty="0"/>
                        <a:t> 따라 레시피 </a:t>
                      </a:r>
                      <a:r>
                        <a:rPr lang="en-US" altLang="ko-KR" sz="1100" b="0" kern="100" baseline="0" dirty="0"/>
                        <a:t>DB</a:t>
                      </a:r>
                      <a:r>
                        <a:rPr lang="ko-KR" altLang="en-US" sz="1100" b="0" kern="100" baseline="0" dirty="0"/>
                        <a:t>에 있는 여러 레시피들 중</a:t>
                      </a:r>
                      <a:r>
                        <a:rPr lang="en-US" altLang="ko-KR" sz="1100" b="0" kern="100" baseline="0" dirty="0"/>
                        <a:t>, </a:t>
                      </a:r>
                      <a:r>
                        <a:rPr lang="ko-KR" altLang="en-US" sz="1100" b="0" kern="100" baseline="0" dirty="0"/>
                        <a:t>이용자에게 가장 적합한 레시피 순위를 결정한다</a:t>
                      </a:r>
                      <a:r>
                        <a:rPr lang="en-US" altLang="ko-KR" sz="1100" b="0" kern="100" baseline="0" dirty="0"/>
                        <a:t>.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i="1" kern="100" dirty="0"/>
                        <a:t>  *</a:t>
                      </a:r>
                      <a:r>
                        <a:rPr lang="ko-KR" altLang="en-US" sz="1100" b="1" i="1" kern="100" dirty="0"/>
                        <a:t>식단 추천 </a:t>
                      </a:r>
                      <a:r>
                        <a:rPr lang="ko-KR" altLang="en-US" sz="1100" b="1" i="1" kern="100" dirty="0" err="1"/>
                        <a:t>로직</a:t>
                      </a:r>
                      <a:endParaRPr lang="en-US" altLang="ko-KR" sz="1100" b="1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1)</a:t>
                      </a:r>
                      <a:r>
                        <a:rPr lang="en-US" altLang="ko-KR" sz="1100" b="1" kern="100" baseline="0" dirty="0"/>
                        <a:t> </a:t>
                      </a:r>
                      <a:r>
                        <a:rPr lang="ko-KR" altLang="en-US" sz="1100" b="1" kern="100" dirty="0"/>
                        <a:t>메뉴 </a:t>
                      </a:r>
                      <a:r>
                        <a:rPr lang="ko-KR" altLang="en-US" sz="1100" b="1" kern="100" dirty="0" err="1"/>
                        <a:t>DB에</a:t>
                      </a:r>
                      <a:r>
                        <a:rPr lang="ko-KR" altLang="en-US" sz="1100" b="1" kern="100" dirty="0"/>
                        <a:t> 존재하는  모든 메뉴에 1.0의 점수를 부여</a:t>
                      </a:r>
                      <a:endParaRPr lang="en-US" altLang="ko-KR" sz="1100" b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2)</a:t>
                      </a:r>
                      <a:r>
                        <a:rPr lang="ko-KR" altLang="en-US" sz="1100" b="1" kern="100" dirty="0"/>
                        <a:t> 점수 가감 </a:t>
                      </a:r>
                      <a:r>
                        <a:rPr lang="ko-KR" altLang="en-US" sz="1100" b="1" kern="100" dirty="0" err="1"/>
                        <a:t>로직에</a:t>
                      </a:r>
                      <a:r>
                        <a:rPr lang="ko-KR" altLang="en-US" sz="1100" b="1" kern="100" dirty="0"/>
                        <a:t> 따라 모든 메뉴들의 점수를 조정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/>
                        <a:t> 1.0으로 초기화된 가중치를 아래 절차를 통해 조정하여 가장 높은 가중치를 가진 메뉴들을 우선적으로 선택하여 추천한다.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altLang="ko-KR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선호 정보 중 </a:t>
                      </a:r>
                      <a:r>
                        <a:rPr lang="ko-KR" altLang="en-US" sz="1100" b="0" kern="100" dirty="0" smtClean="0"/>
                        <a:t>국가에 따른 음식 분류를 </a:t>
                      </a:r>
                      <a:r>
                        <a:rPr lang="ko-KR" altLang="en-US" sz="1100" b="0" kern="100" dirty="0"/>
                        <a:t>참조하여 좋아하는 메뉴는 가점, 싫어하는 메뉴는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</a:t>
                      </a:r>
                      <a:r>
                        <a:rPr lang="ko-KR" altLang="en-US" sz="1100" b="0" kern="100" dirty="0" smtClean="0"/>
                        <a:t>국가에 따른 음식 분류는 </a:t>
                      </a:r>
                      <a:r>
                        <a:rPr lang="ko-KR" altLang="en-US" sz="1100" b="0" kern="100" dirty="0"/>
                        <a:t>한식, 중식, 일식, 양식, </a:t>
                      </a:r>
                      <a:r>
                        <a:rPr lang="ko-KR" altLang="en-US" sz="1100" b="0" kern="100" dirty="0" smtClean="0"/>
                        <a:t>기타</a:t>
                      </a:r>
                      <a:r>
                        <a:rPr lang="en-US" altLang="ko-KR" sz="1100" b="0" kern="100" dirty="0" smtClean="0"/>
                        <a:t>,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총 5개의 분류로 나눠지며 이용자는 </a:t>
                      </a:r>
                      <a:r>
                        <a:rPr lang="ko-KR" altLang="en-US" sz="1100" b="0" kern="100" dirty="0" smtClean="0"/>
                        <a:t>이 중 </a:t>
                      </a:r>
                      <a:r>
                        <a:rPr lang="ko-KR" altLang="en-US" sz="1100" b="0" kern="100" dirty="0"/>
                        <a:t>한, 중, 일, 양, 4개의 분류에 순위를 매긴다.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기타로 분류된 메뉴는 </a:t>
                      </a:r>
                      <a:r>
                        <a:rPr lang="ko-KR" altLang="en-US" sz="1100" b="0" kern="100" dirty="0" smtClean="0"/>
                        <a:t>국가에 따른 음식 분류로 </a:t>
                      </a:r>
                      <a:r>
                        <a:rPr lang="ko-KR" altLang="en-US" sz="1100" b="0" kern="100" dirty="0"/>
                        <a:t>인한 점수 가감을 받지 않는다.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또한 이용자는 각각의 분류에 호/보통/불호의 3가지 세부 분류를 설정한다.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호에 분류되면 가점, 불호에 분류되면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가감되는 점수는 순위에 따라 0.1점 단위로 차등 분배된다.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</a:t>
                      </a:r>
                      <a:r>
                        <a:rPr lang="en-US" altLang="ko-KR" sz="1100" b="0" kern="100" dirty="0"/>
                        <a:t>Ex)</a:t>
                      </a:r>
                      <a:r>
                        <a:rPr lang="ko-KR" altLang="en-US" sz="1100" b="0" kern="100" dirty="0"/>
                        <a:t> 한식(호) &gt; 일식(호) &gt; 양식(보통) &gt; 중식(불호) 와 같이 정보가 설정 되어 있을 경우, 한식에는 +0.2, 일식에는 +0.1, 양식에는 +0.0, 중식에는 -0.1 처리를 하게 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선호 정보 중 주재료 분류를 참조하여 좋아하는 재료는 가점, 싫어하는 재료는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주재료 분류는 호/보통/불호에 따라 각각 +0.1, +0.0, -0.1의 점수를 처리한다.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한 메뉴의 주재료가 </a:t>
                      </a:r>
                      <a:r>
                        <a:rPr lang="ko-KR" altLang="en-US" sz="1100" b="0" kern="100" dirty="0" smtClean="0"/>
                        <a:t>여러 종류인 </a:t>
                      </a:r>
                      <a:r>
                        <a:rPr lang="ko-KR" altLang="en-US" sz="1100" b="0" kern="100" dirty="0"/>
                        <a:t>경우 각각의 선호 정보에 따라 점수를 가감한다.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</a:t>
                      </a:r>
                      <a:r>
                        <a:rPr lang="en-US" altLang="ko-KR" sz="1100" b="0" kern="100" dirty="0"/>
                        <a:t> Ex)</a:t>
                      </a:r>
                      <a:r>
                        <a:rPr lang="ko-KR" altLang="en-US" sz="1100" b="0" kern="100" dirty="0"/>
                        <a:t> 육류(호), 채소/과일류(보통), </a:t>
                      </a:r>
                      <a:r>
                        <a:rPr lang="ko-KR" altLang="en-US" sz="1100" b="0" kern="100" dirty="0" smtClean="0"/>
                        <a:t>해산물류</a:t>
                      </a:r>
                      <a:r>
                        <a:rPr lang="ko-KR" altLang="en-US" sz="1100" b="0" kern="100" dirty="0"/>
                        <a:t>(불호)가 모두 포함되는 메뉴의 경우, 0.1 + 0.0 - 0.1 = 0.0 으로 점수에 변화가 없다.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선호 정보 중 난이도 분류를 참조하여 어려움 선호일 경우 어려운 메뉴에 가점, 쉬움 선호일 경우 쉬운 메뉴에 가점을 한다. 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난이도 분류는 쉬움/보통/어려움으로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유통기한이 임박한 식재료들을 파악하여 해당 재료가 들어가는 메뉴에 가점을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분류는 신선/보통/위험으로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분류가 위험인 재료가 </a:t>
                      </a:r>
                      <a:r>
                        <a:rPr lang="ko-KR" altLang="en-US" sz="1100" b="0" kern="100" dirty="0" smtClean="0"/>
                        <a:t>여러 종류가 </a:t>
                      </a:r>
                      <a:r>
                        <a:rPr lang="ko-KR" altLang="en-US" sz="1100" b="0" kern="100" dirty="0"/>
                        <a:t>들어가는 메뉴는 그 재료의 </a:t>
                      </a:r>
                      <a:r>
                        <a:rPr lang="ko-KR" altLang="en-US" sz="1100" b="0" kern="100" dirty="0" smtClean="0"/>
                        <a:t>개수만큼 가점 </a:t>
                      </a:r>
                      <a:r>
                        <a:rPr lang="ko-KR" altLang="en-US" sz="1100" b="0" kern="100" dirty="0"/>
                        <a:t>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현재 </a:t>
                      </a:r>
                      <a:r>
                        <a:rPr lang="ko-KR" altLang="en-US" sz="1100" b="0" kern="100" dirty="0" smtClean="0"/>
                        <a:t>재고 상 </a:t>
                      </a:r>
                      <a:r>
                        <a:rPr lang="ko-KR" altLang="en-US" sz="1100" b="0" kern="100" dirty="0"/>
                        <a:t>재료가 충분한 메뉴에 0.2씩, 주재료는 있으나 </a:t>
                      </a:r>
                      <a:r>
                        <a:rPr lang="ko-KR" altLang="en-US" sz="1100" b="0" kern="100" dirty="0" err="1"/>
                        <a:t>부재료가</a:t>
                      </a:r>
                      <a:r>
                        <a:rPr lang="ko-KR" altLang="en-US" sz="1100" b="0" kern="100" dirty="0"/>
                        <a:t> 없는 메뉴는 0.1씩 가점을 한다.</a:t>
                      </a:r>
                      <a:endParaRPr lang="en-US" altLang="ko-KR" sz="1100" b="0" kern="100" dirty="0"/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3599</TotalTime>
  <Words>4598</Words>
  <Application>Microsoft Office PowerPoint</Application>
  <PresentationFormat>화면 슬라이드 쇼(4:3)</PresentationFormat>
  <Paragraphs>418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KoPub돋움체 Bold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PowerPoint 프레젠테이션</vt:lpstr>
      <vt:lpstr>Use Case Diagram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식단추천 조회 및 관리</vt:lpstr>
      <vt:lpstr>Use Case Specification: 식단추천 조회 및 관리</vt:lpstr>
      <vt:lpstr>Use Case Specification: 식단추천 조회 및 관리</vt:lpstr>
      <vt:lpstr>Use Case Specification: 식단추천 조회 및 관리</vt:lpstr>
      <vt:lpstr>Use Case Specification: 식단추천 조회 및 관리</vt:lpstr>
      <vt:lpstr>Use Case Specification: 식단추천 조회 및 관리</vt:lpstr>
      <vt:lpstr>Use Case Specification: 사후관리</vt:lpstr>
      <vt:lpstr>Use Case Specification: 사후관리</vt:lpstr>
      <vt:lpstr>Use Case Specification: 사후관리</vt:lpstr>
      <vt:lpstr>Use Case Specification: 장보기 메모 조회 및 관리</vt:lpstr>
      <vt:lpstr>Use Case Specification: 장보기 메모 조회 및 관리</vt:lpstr>
      <vt:lpstr>Use Case Specification: 장보기 메모 조회 및 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백 지수</cp:lastModifiedBy>
  <cp:revision>532</cp:revision>
  <cp:lastPrinted>2018-09-26T15:36:53Z</cp:lastPrinted>
  <dcterms:created xsi:type="dcterms:W3CDTF">2016-03-06T05:48:58Z</dcterms:created>
  <dcterms:modified xsi:type="dcterms:W3CDTF">2019-10-08T04:17:36Z</dcterms:modified>
</cp:coreProperties>
</file>