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8"/>
  </p:notesMasterIdLst>
  <p:sldIdLst>
    <p:sldId id="284" r:id="rId2"/>
    <p:sldId id="283" r:id="rId3"/>
    <p:sldId id="256" r:id="rId4"/>
    <p:sldId id="329" r:id="rId5"/>
    <p:sldId id="331" r:id="rId6"/>
    <p:sldId id="288" r:id="rId7"/>
    <p:sldId id="332" r:id="rId8"/>
    <p:sldId id="334" r:id="rId9"/>
    <p:sldId id="333" r:id="rId10"/>
    <p:sldId id="335" r:id="rId11"/>
    <p:sldId id="336" r:id="rId12"/>
    <p:sldId id="328" r:id="rId13"/>
    <p:sldId id="257" r:id="rId14"/>
    <p:sldId id="258" r:id="rId15"/>
    <p:sldId id="260" r:id="rId16"/>
    <p:sldId id="330" r:id="rId17"/>
    <p:sldId id="303" r:id="rId18"/>
    <p:sldId id="304" r:id="rId19"/>
    <p:sldId id="305" r:id="rId20"/>
    <p:sldId id="306" r:id="rId21"/>
    <p:sldId id="307" r:id="rId22"/>
    <p:sldId id="308" r:id="rId23"/>
    <p:sldId id="337" r:id="rId24"/>
    <p:sldId id="338" r:id="rId25"/>
    <p:sldId id="339" r:id="rId26"/>
    <p:sldId id="340" r:id="rId27"/>
    <p:sldId id="341" r:id="rId28"/>
    <p:sldId id="344" r:id="rId29"/>
    <p:sldId id="345" r:id="rId30"/>
    <p:sldId id="346" r:id="rId31"/>
    <p:sldId id="348" r:id="rId32"/>
    <p:sldId id="349" r:id="rId33"/>
    <p:sldId id="350" r:id="rId34"/>
    <p:sldId id="352" r:id="rId35"/>
    <p:sldId id="354" r:id="rId36"/>
    <p:sldId id="355" r:id="rId37"/>
    <p:sldId id="356" r:id="rId38"/>
    <p:sldId id="357" r:id="rId39"/>
    <p:sldId id="358" r:id="rId40"/>
    <p:sldId id="359" r:id="rId41"/>
    <p:sldId id="367" r:id="rId42"/>
    <p:sldId id="360" r:id="rId43"/>
    <p:sldId id="361" r:id="rId44"/>
    <p:sldId id="362" r:id="rId45"/>
    <p:sldId id="364" r:id="rId46"/>
    <p:sldId id="365" r:id="rId4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지수" initials="백지" lastIdx="1" clrIdx="0">
    <p:extLst>
      <p:ext uri="{19B8F6BF-5375-455C-9EA6-DF929625EA0E}">
        <p15:presenceInfo xmlns:p15="http://schemas.microsoft.com/office/powerpoint/2012/main" userId="2ba22ac24d703b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5320" autoAdjust="0"/>
  </p:normalViewPr>
  <p:slideViewPr>
    <p:cSldViewPr snapToGrid="0">
      <p:cViewPr>
        <p:scale>
          <a:sx n="100" d="100"/>
          <a:sy n="100" d="100"/>
        </p:scale>
        <p:origin x="240" y="384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61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l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7" rIns="99075" bIns="49537"/>
          <a:lstStyle>
            <a:lvl1pPr algn="r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fld id="{8CEFE3E5-4A4F-4495-B869-560A55522401}" type="datetime1">
              <a:rPr lang="ko-KR" altLang="en-US" smtClean="0"/>
              <a:pPr>
                <a:defRPr lang="ko-KR" altLang="en-US"/>
              </a:pPr>
              <a:t>2019-12-07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7" rIns="99075" bIns="49537"/>
          <a:lstStyle/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l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7" rIns="99075" bIns="49537" anchor="b"/>
          <a:lstStyle>
            <a:lvl1pPr algn="r">
              <a:defRPr sz="1300">
                <a:latin typeface="AppleSDGothicNeoR00" panose="02000503000000000000" pitchFamily="2" charset="-127"/>
                <a:ea typeface="AppleSDGothicNeoR00" panose="02000503000000000000" pitchFamily="2" charset="-127"/>
              </a:defRPr>
            </a:lvl1pPr>
          </a:lstStyle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ppleSDGothicNeoR00" panose="02000503000000000000" pitchFamily="2" charset="-127"/>
        <a:ea typeface="AppleSDGothicNeoR00" panose="02000503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41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39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55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32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23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743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419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41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62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86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765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50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04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710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6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037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705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143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28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4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2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6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3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89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96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67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0F5FE49A-97C4-4BF3-A93C-CD3035242EB5}" type="slidenum">
              <a:rPr lang="ko-KR" altLang="en-US" smtClean="0"/>
              <a:pPr>
                <a:defRPr lang="ko-KR" altLang="en-US"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09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4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>
            <a:lvl1pPr>
              <a:defRPr>
                <a:latin typeface="AppleSDGothicNeoR00" panose="02000503000000000000" pitchFamily="2" charset="-127"/>
              </a:defRPr>
            </a:lvl1pPr>
          </a:lstStyle>
          <a:p>
            <a:r>
              <a:rPr lang="en-US" altLang="ko-KR" dirty="0" err="1"/>
              <a:t>Soojin</a:t>
            </a:r>
            <a:r>
              <a:rPr lang="en-US" altLang="ko-KR" dirty="0"/>
              <a:t>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6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>
            <a:lvl1pPr>
              <a:defRPr>
                <a:latin typeface="AppleSDGothicNeoR00" panose="02000503000000000000" pitchFamily="2" charset="-127"/>
              </a:defRPr>
            </a:lvl1pPr>
          </a:lstStyle>
          <a:p>
            <a:r>
              <a:rPr lang="en-US" altLang="ko-KR" dirty="0" err="1"/>
              <a:t>Soojin</a:t>
            </a:r>
            <a:r>
              <a:rPr lang="en-US" altLang="ko-KR" dirty="0"/>
              <a:t>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9CB-2265-499F-A721-F6FE3325999A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8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7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0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4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Soojin Park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7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latin typeface="AppleSDGothicNeoR00" panose="02000503000000000000" pitchFamily="2" charset="-127"/>
              </a:rPr>
              <a:t>Soojin Park</a:t>
            </a:r>
            <a:endParaRPr lang="ko-KR" altLang="en-US" dirty="0">
              <a:latin typeface="AppleSDGothicNeoR00" panose="02000503000000000000" pitchFamily="2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6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698" r:id="rId13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21036" y="2665476"/>
            <a:ext cx="4839434" cy="1472184"/>
            <a:chOff x="2221036" y="2567018"/>
            <a:chExt cx="4839434" cy="1472184"/>
          </a:xfrm>
        </p:grpSpPr>
        <p:sp>
          <p:nvSpPr>
            <p:cNvPr id="4" name="TextBox 3"/>
            <p:cNvSpPr txBox="1"/>
            <p:nvPr/>
          </p:nvSpPr>
          <p:spPr>
            <a:xfrm>
              <a:off x="2221036" y="2610612"/>
              <a:ext cx="4701929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융합소프트웨어종합설계 </a:t>
              </a:r>
              <a:r>
                <a:rPr lang="en-US" altLang="ko-KR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6</a:t>
              </a:r>
              <a:r>
                <a:rPr lang="ko-KR" altLang="en-US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조</a:t>
              </a:r>
              <a:r>
                <a:rPr lang="en-US" altLang="ko-KR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 </a:t>
              </a:r>
              <a:r>
                <a:rPr lang="ko-KR" altLang="en-US" sz="2000" dirty="0" err="1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밥알짜</a:t>
              </a:r>
              <a:endParaRPr lang="en-US" altLang="ko-KR" sz="2000" dirty="0"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Software Requirement Specification 3.0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2019.11.27</a:t>
              </a:r>
              <a:endParaRPr lang="en-US" altLang="ko-KR" sz="2000" dirty="0"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240280" y="4039202"/>
              <a:ext cx="4820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240280" y="2567018"/>
              <a:ext cx="48201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02124" y="6400413"/>
            <a:ext cx="332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백지수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김정현 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나승원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이성준 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최재영 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· </a:t>
            </a:r>
            <a:r>
              <a:rPr lang="ko-KR" altLang="en-US" sz="12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황보진우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3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0684" y="1021313"/>
            <a:ext cx="215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1.4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국가별 선호 정도 선택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3866" y="10213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1.5 </a:t>
            </a:r>
            <a:r>
              <a:rPr lang="ko-KR" altLang="en-US" sz="12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식재료별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선호 정도 선택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502" y="1021313"/>
            <a:ext cx="228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못 먹는 식재료 등록 </a:t>
            </a:r>
            <a:r>
              <a:rPr lang="en-US" altLang="ko-KR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(AF6)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3FFE5-572A-4497-ABBF-C8708E4B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0" y="1544536"/>
            <a:ext cx="2503782" cy="4451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F9CFD8-0916-4526-BEE2-009E231DC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84" y="1530120"/>
            <a:ext cx="2520000" cy="44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087D89-30FE-493A-BE8F-A87DD2377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65" y="1515704"/>
            <a:ext cx="2528109" cy="44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38" y="1482978"/>
            <a:ext cx="2541650" cy="45184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11220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1.7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요리 실력 선택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4070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1.9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 확인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521466"/>
            <a:ext cx="2520000" cy="44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502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1.6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선호하는 조리법 선택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96A57-911C-4F74-A015-B3BCA3EF6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20" y="1521466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5825"/>
              </p:ext>
            </p:extLst>
          </p:nvPr>
        </p:nvGraphicFramePr>
        <p:xfrm>
          <a:off x="127065" y="972490"/>
          <a:ext cx="8889870" cy="564822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식재료 관리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이용자들이 향후 식단 추천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로직에 이용될 식재료들을 조회하고 관리할 수 있는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보유 식재료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리스트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선택하여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식재료를 추가하는 것 외에도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후 추가한 식재료를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상세조회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하는 것도 가능함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Actor: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없음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이용자는 이미 </a:t>
                      </a:r>
                      <a:r>
                        <a:rPr lang="ko-KR" altLang="en-US" sz="1200" b="0" kern="10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밥알짜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APP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에 로그인 된 상태</a:t>
                      </a:r>
                      <a:endParaRPr lang="en-US" altLang="ko-KR" sz="1200" b="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4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07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자신이 가진 식재료를 추가하고 그에 기반한 식단을 추천 받기 위해서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그리고 추가한 식재료를 조회하고 관리하기 위해서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선택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함으로써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 보유 식재료 리스트로부터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구매일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현재상태를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(AF1)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기본적으로 식재료들을 등록날짜 순으로 정렬하여 화면에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때 유통기한이 지난 식재료는 빨간색으로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일 이내로 남은 식재료는 노란색으로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그 외의 식재료는 검은색으로 표시한다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 보유 식재료를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넣을 식재료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indent="-171450" algn="just" defTabSz="901700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기존 이용자 보유 식재료의 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indent="-171450" algn="just" defTabSz="901700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위의 두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 보유 식재료 리스트를 조회하는 화면에서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넣을 식재료 추가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추가 선택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리스트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전체 식재료 리스트로부터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사진을 읽어와서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 상에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나열된 리스트를 조회하는 것 외에도 오른쪽 상단의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검색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통해 자신이 추가하고자 하는 식재료를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1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92791"/>
              </p:ext>
            </p:extLst>
          </p:nvPr>
        </p:nvGraphicFramePr>
        <p:xfrm>
          <a:off x="127065" y="978170"/>
          <a:ext cx="8889870" cy="60165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추가할 식재료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전체 식재료 리스트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목록에 출력된 식재료 중 자신이 추가하고자 하는 식재료를 클릭하여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선택한 식재료에 대해 상세정보를 입력하기 위한 창을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2.4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식재료의 수량 및 구매일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 입력</a:t>
                      </a:r>
                      <a:endParaRPr lang="en-US" altLang="ko-KR" sz="1100" b="0" kern="100" baseline="0" dirty="0"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기본적으로 상세정보 입력 창에 </a:t>
                      </a:r>
                      <a:r>
                        <a:rPr lang="ko-KR" altLang="en-US" sz="1100" b="0" kern="100" baseline="0" dirty="0" err="1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식재료의 이미지를 미리 세팅하여 보여준다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추가할 식재료의 수량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 및 유통기한을 입력한다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구매일은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 버튼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누르면 달력에서 날짜를 선택하여 지정할 수 있다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유통기한은 기본적으로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직접 입력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으로 </a:t>
                      </a:r>
                      <a:r>
                        <a:rPr lang="ko-KR" altLang="en-US" sz="1100" b="0" kern="100" baseline="0" dirty="0" err="1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세팅되어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있으며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냉장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’, 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냉동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선택할 수 있다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직접 입력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경우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 버튼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누르면 달력에서 날짜를 선택하여 지정할 수 있고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냉장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냉동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선택하면 전체 식재료 리스트에 저장된 해당 보관방법 시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권장 유통기한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불러와서 출력한다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만일 해당 식재료의 냉장 또는 냉동 권장 유통기한이 저장되어 있지 않을 경우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보관 방법은 옵션으로 노출하지 않는다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작성이 끝나면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 버튼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2.5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저장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확인</a:t>
                      </a:r>
                      <a:endParaRPr lang="en-US" altLang="ko-KR" sz="1100" b="0" kern="100" baseline="0" dirty="0"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 칸 중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빈칸이 없고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수량이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구매일은 미래의 날짜가 아니고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유통기한이 구매일보다 미래인지 체크한다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(AF3, AF4, AF5, AF6)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입력된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err="1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유통기한을 시스템 상에 저장하고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“’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’</a:t>
                      </a:r>
                      <a:r>
                        <a:rPr lang="ko-KR" altLang="en-US" sz="1100" b="0" kern="100" baseline="0" dirty="0" err="1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식재료단위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추가되었습니다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팝업으로 출력한다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새로 추가한 식재료가 추가된 이용자 보유 식재료 목록을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유스케이스를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상세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상세보기 할 식재료 선택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리스트업되어 있는 이용자 보유 식재료 리스트 중에 상세보기 할 식재료의 이미지를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선택된 식재료 상세정보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선택된 식재료에 대해 이용자 보유 식재료 리스트로부터 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구매일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유통기한에 관련된 정보를 불러와 상세정보 창을 띄워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수정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장보기 메모에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메모에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수정하는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(Step5)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식재료를 삭제하는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(Step6)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위의 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개별 식재료를 상세 조회하는 화면에서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</a:t>
            </a:r>
          </a:p>
        </p:txBody>
      </p:sp>
    </p:spTree>
    <p:extLst>
      <p:ext uri="{BB962C8B-B14F-4D97-AF65-F5344CB8AC3E}">
        <p14:creationId xmlns:p14="http://schemas.microsoft.com/office/powerpoint/2010/main" val="33732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63898"/>
              </p:ext>
            </p:extLst>
          </p:nvPr>
        </p:nvGraphicFramePr>
        <p:xfrm>
          <a:off x="127065" y="978170"/>
          <a:ext cx="8889870" cy="641884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메모에 추가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개별 식재료에 대한 상세 조회를 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유통기한이 지났거나 얼마 남지 않은 식재료를 기록해두고 구매에 참고하기 위해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메모 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장보기 메모를 추가하기 위한 창을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추가할 식재료의 수량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식재료명을 미리 세팅하여 보여준다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수량을 입력하고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(AF7)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메모에 추가 확인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해당 식재료가 이미 장보기 메모에 추가된 식재료가 아닌지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수량이 빈칸이 아니고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0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아닌지 확인한다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(AF3, AF4, AF8)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없다면 장보기 메모 리스트에 해당 식재료를 추가한 후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수정 선택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 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개별 식재료에 대한 상세 조회를 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기존 식재료 정보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해당 식재료의 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구매일 및 유통기한 정보 수정을 위해 창을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구매일 및 유통기한 입력 칸에는 식재료 추가 시 고르거나 입력했던 기존 정보가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세팅되어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구매일 및 유통기한을 알맞게 수정한다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</a:t>
                      </a:r>
                      <a:r>
                        <a:rPr lang="ko-KR" altLang="en-US" sz="1100" b="0" kern="100" baseline="0" dirty="0">
                          <a:solidFill>
                            <a:srgbClr val="3107C9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는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수정한 내용을 검토한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없을 경우 창 하단의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저장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누른다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수정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입력 칸 중 빈칸이 없고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수량이 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아니고</a:t>
                      </a:r>
                      <a:r>
                        <a:rPr lang="en-US" altLang="ko-KR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유통기한이 구매일보다 미래인지 체크한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(AF3, AF4, AF5, AF6)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없을 경우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 상에 저장하고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수정되었습니다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팝업으로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식재료가 수정된 이용자 보유 식재료 리스트를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냉장고에 있는 식재료 삭제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6.1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삭제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  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냉장고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개별 식재료에 대한 상세 조회를 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하위 항목 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ko-KR" altLang="en-US" sz="1100" b="1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6.2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 삭제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삭제하시겠습니까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?”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팝업으로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를 선택하면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해당 식재료를 이용자 보유 식재료 리스트에서 삭제하며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(AF9)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2535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추가되어 있는 식재료가 없을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1.1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“저장된 식재료가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첫번째 식재료를 추가해 주세요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”라는 메시지를 화면상에 출력하고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누르면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이어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앱에 저장되어 있지 않은 식재료 조회로 인한 검색 실패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검색창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아래에 빈 화면을 출력한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유통기한을 입력하지 않았을 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 또는 유통기한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입력하지 않았습니다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수량이 없는 식재료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으로 저장 시도 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수량이 잘못 설정되었습니다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AF5.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미래의 날짜로 설정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구매일이 잘못 설정되었습니다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유통기한이 구매일과 같거나 구매일보다 과거일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2.5, 5.3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유통기한이 잘못 설정되었습니다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화면 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2.4, 5.2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AF7.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선택했을 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메모를 추가하지 않고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AF8.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이미 장보기 메모에 추가되어 있는 식재료일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기존에 저장된 장보기 메모에서 수량만 증가시키고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AF9.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삭제 확인에서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'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선택했을 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6.2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식재료를 삭제하지 않고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</a:t>
            </a:r>
          </a:p>
        </p:txBody>
      </p:sp>
    </p:spTree>
    <p:extLst>
      <p:ext uri="{BB962C8B-B14F-4D97-AF65-F5344CB8AC3E}">
        <p14:creationId xmlns:p14="http://schemas.microsoft.com/office/powerpoint/2010/main" val="129858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5900"/>
            <a:ext cx="2520000" cy="44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5900"/>
            <a:ext cx="2520000" cy="448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12000" y="1207579"/>
            <a:ext cx="2613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(AF1)</a:t>
            </a:r>
            <a:endParaRPr lang="ko-KR" altLang="en-US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63042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저장된 식재료 없음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6498" y="1207579"/>
            <a:ext cx="232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조회</a:t>
            </a:r>
          </a:p>
        </p:txBody>
      </p:sp>
      <p:cxnSp>
        <p:nvCxnSpPr>
          <p:cNvPr id="31" name="구부러진 연결선 30"/>
          <p:cNvCxnSpPr/>
          <p:nvPr/>
        </p:nvCxnSpPr>
        <p:spPr>
          <a:xfrm flipV="1">
            <a:off x="1128215" y="3725900"/>
            <a:ext cx="2234827" cy="1469021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9607" y="1484578"/>
            <a:ext cx="2520000" cy="343032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31F0C-5D4C-47E7-A6E8-AB60CD3B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93" y="1484578"/>
            <a:ext cx="2520000" cy="4480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3E371E-7C52-4CAE-A2A9-BC0B941D90BC}"/>
              </a:ext>
            </a:extLst>
          </p:cNvPr>
          <p:cNvSpPr/>
          <p:nvPr/>
        </p:nvSpPr>
        <p:spPr>
          <a:xfrm>
            <a:off x="8074813" y="4708036"/>
            <a:ext cx="534094" cy="513174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2562F-A1FE-43A8-BAC0-31886AF4D85A}"/>
              </a:ext>
            </a:extLst>
          </p:cNvPr>
          <p:cNvSpPr txBox="1"/>
          <p:nvPr/>
        </p:nvSpPr>
        <p:spPr>
          <a:xfrm>
            <a:off x="7910932" y="4410625"/>
            <a:ext cx="93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버튼</a:t>
            </a:r>
          </a:p>
        </p:txBody>
      </p:sp>
    </p:spTree>
    <p:extLst>
      <p:ext uri="{BB962C8B-B14F-4D97-AF65-F5344CB8AC3E}">
        <p14:creationId xmlns:p14="http://schemas.microsoft.com/office/powerpoint/2010/main" val="221818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502" y="1021313"/>
            <a:ext cx="223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추가 선택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0947" y="1021313"/>
            <a:ext cx="221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리스트 조회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221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리스트 조회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6796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추가하고자 하는 식재료 검색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67EEE02-98EA-4F7F-BBA7-D221DFDC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6" y="1502610"/>
            <a:ext cx="2520000" cy="4480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11042B-375A-42DA-B2B0-302B5DA0384F}"/>
              </a:ext>
            </a:extLst>
          </p:cNvPr>
          <p:cNvSpPr/>
          <p:nvPr/>
        </p:nvSpPr>
        <p:spPr>
          <a:xfrm>
            <a:off x="444360" y="14829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94E795D-FC86-449D-B99F-13839FE8C2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2" t="71715" r="2318" b="17692"/>
          <a:stretch/>
        </p:blipFill>
        <p:spPr>
          <a:xfrm>
            <a:off x="2396872" y="4706508"/>
            <a:ext cx="497711" cy="474562"/>
          </a:xfrm>
          <a:prstGeom prst="rect">
            <a:avLst/>
          </a:prstGeom>
        </p:spPr>
      </p:pic>
      <p:cxnSp>
        <p:nvCxnSpPr>
          <p:cNvPr id="30" name="구부러진 연결선 27">
            <a:extLst>
              <a:ext uri="{FF2B5EF4-FFF2-40B4-BE49-F238E27FC236}">
                <a16:creationId xmlns:a16="http://schemas.microsoft.com/office/drawing/2014/main" id="{9D8D0BB6-9B34-42FF-8E75-FEA5F813DBE2}"/>
              </a:ext>
            </a:extLst>
          </p:cNvPr>
          <p:cNvCxnSpPr/>
          <p:nvPr/>
        </p:nvCxnSpPr>
        <p:spPr>
          <a:xfrm rot="5400000" flipH="1" flipV="1">
            <a:off x="2302901" y="3782279"/>
            <a:ext cx="1175294" cy="478104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273DDE-E7DD-406C-B545-D500D5700CE2}"/>
              </a:ext>
            </a:extLst>
          </p:cNvPr>
          <p:cNvSpPr txBox="1"/>
          <p:nvPr/>
        </p:nvSpPr>
        <p:spPr>
          <a:xfrm>
            <a:off x="2198587" y="446994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E28F2-C5FB-4D5D-8282-449B6D04F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77" y="1468743"/>
            <a:ext cx="2520001" cy="448000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9D8A14-0AF6-455A-9E50-73E844D99CF9}"/>
              </a:ext>
            </a:extLst>
          </p:cNvPr>
          <p:cNvSpPr/>
          <p:nvPr/>
        </p:nvSpPr>
        <p:spPr>
          <a:xfrm>
            <a:off x="3597397" y="2241204"/>
            <a:ext cx="1933274" cy="29769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964DB-7831-49F8-A321-D0B42FF32FD6}"/>
              </a:ext>
            </a:extLst>
          </p:cNvPr>
          <p:cNvSpPr txBox="1"/>
          <p:nvPr/>
        </p:nvSpPr>
        <p:spPr>
          <a:xfrm>
            <a:off x="4252089" y="2572397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 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C10DDD-1F35-4D5B-BD76-2981F863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4" y="1468743"/>
            <a:ext cx="2520001" cy="44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0947" y="1021313"/>
            <a:ext cx="271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선택 또는 직접 작성 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6796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전체 식재료 리스트에 있는 식재료 등록 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027" y="1021313"/>
            <a:ext cx="262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(AF2)</a:t>
            </a: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리스트 조회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123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추가하고자 하는 식재료 검색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결과 없음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3866" y="1021313"/>
            <a:ext cx="258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수량 및 구매일</a:t>
            </a:r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유통기한 입력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6C8F2F-E353-47E0-A79C-FF61B6D56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2" y="1504065"/>
            <a:ext cx="2520000" cy="44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0950AF7-417B-4000-83E5-AC2443AD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29" y="1503045"/>
            <a:ext cx="2520001" cy="448000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065090-BD28-42D1-845E-9F3DCD2D1CAB}"/>
              </a:ext>
            </a:extLst>
          </p:cNvPr>
          <p:cNvSpPr/>
          <p:nvPr/>
        </p:nvSpPr>
        <p:spPr>
          <a:xfrm>
            <a:off x="3312157" y="1503846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300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6D82DE8-7A45-4ECB-96DF-3B7643519E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4559" r="63140" b="59657"/>
          <a:stretch/>
        </p:blipFill>
        <p:spPr>
          <a:xfrm>
            <a:off x="3455026" y="2582778"/>
            <a:ext cx="725423" cy="7071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EC9510-8F02-4240-B221-36EC6B294FA3}"/>
              </a:ext>
            </a:extLst>
          </p:cNvPr>
          <p:cNvSpPr txBox="1"/>
          <p:nvPr/>
        </p:nvSpPr>
        <p:spPr>
          <a:xfrm>
            <a:off x="3310947" y="3289914"/>
            <a:ext cx="100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352DE8-7EAE-4FFA-B9DE-2FE7446C6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68" y="14829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9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081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2.5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저장 확인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63042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저장 중 오류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(ERROR MESSAGE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에는 오류 원인을 출력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12000" y="10213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넣을 식재료 추가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2.5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저장 확인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spc="-1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(AF3,AF4,AF5,AF6)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4919" y="1019713"/>
            <a:ext cx="257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상세 조회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상세보기 할 식재료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AC98F-A411-4E16-BD62-9A1A743A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7" y="1481378"/>
            <a:ext cx="2520000" cy="44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FC2E04-51DE-49B8-8B27-15094CEF5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24" y="1481378"/>
            <a:ext cx="2520000" cy="44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12871-FBDA-422C-A99A-34D0D7C47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57" y="1480578"/>
            <a:ext cx="2520000" cy="4480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8C590-B75D-477D-BEB6-F5E90DBFDABF}"/>
              </a:ext>
            </a:extLst>
          </p:cNvPr>
          <p:cNvSpPr/>
          <p:nvPr/>
        </p:nvSpPr>
        <p:spPr>
          <a:xfrm>
            <a:off x="6123882" y="1480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30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C37451D-C07C-4AF7-AC70-8078AA1965A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4559" r="63140" b="59657"/>
          <a:stretch/>
        </p:blipFill>
        <p:spPr>
          <a:xfrm>
            <a:off x="6332134" y="2602331"/>
            <a:ext cx="725423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Diagram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628D58-1135-44A3-9E70-04FD3036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31" y="908720"/>
            <a:ext cx="5974737" cy="54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3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32324" y="662427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838" y="1019713"/>
            <a:ext cx="258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상세 조회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선택된 식재료 상세정보 조회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98253" y="10213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메모에 추가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메모에 추가 선택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32324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메모에 추가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메모에 추가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D3E551-8F68-46C8-9F05-E1C4BF900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0" y="1479779"/>
            <a:ext cx="2520000" cy="44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4A3664-18EF-4B7B-BC62-54CB68DD9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99" y="1470900"/>
            <a:ext cx="2520000" cy="448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E53962-9A03-460A-B61F-A3FD35A474D8}"/>
              </a:ext>
            </a:extLst>
          </p:cNvPr>
          <p:cNvSpPr/>
          <p:nvPr/>
        </p:nvSpPr>
        <p:spPr>
          <a:xfrm>
            <a:off x="3298253" y="14845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FB1064-3015-4995-964E-B310E413BF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60734" r="59856" b="29627"/>
          <a:stretch/>
        </p:blipFill>
        <p:spPr>
          <a:xfrm>
            <a:off x="3549682" y="4191000"/>
            <a:ext cx="774701" cy="4318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E02007-C57C-4BCA-8E58-C8EBA8BFDDBE}"/>
              </a:ext>
            </a:extLst>
          </p:cNvPr>
          <p:cNvSpPr txBox="1"/>
          <p:nvPr/>
        </p:nvSpPr>
        <p:spPr>
          <a:xfrm>
            <a:off x="3284507" y="397434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메모 추가 버튼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59C180-FD97-4CDD-9329-497A7CFB3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68" y="1470900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014" y="1019712"/>
            <a:ext cx="236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수정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수정 선택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91307" y="1019712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수정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식재료 정보 수정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274DB2-79FA-4FA6-9B43-305E6709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0" y="1479779"/>
            <a:ext cx="2520000" cy="4480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771B44-690F-43BD-AD91-3B870FC4609A}"/>
              </a:ext>
            </a:extLst>
          </p:cNvPr>
          <p:cNvSpPr/>
          <p:nvPr/>
        </p:nvSpPr>
        <p:spPr>
          <a:xfrm>
            <a:off x="501111" y="1481379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1C7A62-B300-40D5-A31D-6938CDC921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60734" r="34884" b="30507"/>
          <a:stretch/>
        </p:blipFill>
        <p:spPr>
          <a:xfrm>
            <a:off x="1373761" y="4205059"/>
            <a:ext cx="774700" cy="392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B9C94D-EC86-40E5-8839-B00EF7010403}"/>
              </a:ext>
            </a:extLst>
          </p:cNvPr>
          <p:cNvSpPr txBox="1"/>
          <p:nvPr/>
        </p:nvSpPr>
        <p:spPr>
          <a:xfrm>
            <a:off x="1320840" y="4064958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46E13A-2CC0-43A3-BBFD-A9F3F5C36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07" y="1479779"/>
            <a:ext cx="2520000" cy="44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4C6ED8-9116-40CE-A605-7467A64E4C88}"/>
              </a:ext>
            </a:extLst>
          </p:cNvPr>
          <p:cNvSpPr txBox="1"/>
          <p:nvPr/>
        </p:nvSpPr>
        <p:spPr>
          <a:xfrm>
            <a:off x="6081503" y="1018114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5.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수정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5.3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수정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2E6BEA-52FF-4EE2-B4F6-ACBFA7167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91" y="1479779"/>
            <a:ext cx="2519998" cy="44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식재료 관리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06" y="1019713"/>
            <a:ext cx="30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6.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삭제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6.1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삭제 선택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0199" y="1016514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6.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냉장고에 있는 식재료 삭제</a:t>
            </a:r>
            <a:endParaRPr lang="en-US" altLang="ko-KR" sz="1200" spc="-1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6.2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삭제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7A0C93-780D-4BD9-AFE7-782C180A2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0" y="1479779"/>
            <a:ext cx="2520000" cy="448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97FED5-3A39-44C7-A352-6D54EFBA82E2}"/>
              </a:ext>
            </a:extLst>
          </p:cNvPr>
          <p:cNvSpPr/>
          <p:nvPr/>
        </p:nvSpPr>
        <p:spPr>
          <a:xfrm>
            <a:off x="496844" y="1481379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173BDD1-1B56-40BB-AF67-88C9B45D0D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3" t="61271" r="11701" b="31074"/>
          <a:stretch/>
        </p:blipFill>
        <p:spPr>
          <a:xfrm>
            <a:off x="1977573" y="4227499"/>
            <a:ext cx="723900" cy="342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92C6B5F-F5DA-472B-946B-E1ACAD652F56}"/>
              </a:ext>
            </a:extLst>
          </p:cNvPr>
          <p:cNvSpPr txBox="1"/>
          <p:nvPr/>
        </p:nvSpPr>
        <p:spPr>
          <a:xfrm>
            <a:off x="1944535" y="4068348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3FA51-C645-4F5C-A516-FA9415085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23" y="1478179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05603"/>
              </p:ext>
            </p:extLst>
          </p:nvPr>
        </p:nvGraphicFramePr>
        <p:xfrm>
          <a:off x="127065" y="972490"/>
          <a:ext cx="8889870" cy="58733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32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식단 추천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8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메인 기능인 식단 추천이 일어나는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추천을 요청한 이용자들이 이용자 보유 식재료와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평점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기반으로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맞춤 식단을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추천받고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추천받은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식단을 수정하거나 식단 이행 여부를 관리할 수 있음.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Actor: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없음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이용자는 이미 </a:t>
                      </a:r>
                      <a:r>
                        <a:rPr lang="ko-KR" altLang="en-US" sz="1200" b="0" kern="10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밥알짜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APP</a:t>
                      </a: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에 로그인하고 식재료 및 이용자 선호도 정보를 등록한 상태</a:t>
                      </a:r>
                      <a:endParaRPr lang="en-US" altLang="ko-KR" sz="1200" b="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970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 등록, 선호도 정보 등록을 모두 끝낸 후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탭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선택함으로써 시작된다. </a:t>
                      </a:r>
                      <a:endParaRPr lang="en-US" altLang="ko-KR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등록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최초 조회 시 별도의 절차 없이 </a:t>
                      </a:r>
                      <a:r>
                        <a:rPr lang="ko-KR" altLang="en-US" sz="1100" b="0" i="1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추천 </a:t>
                      </a:r>
                      <a:r>
                        <a:rPr lang="ko-KR" altLang="en-US" sz="1100" b="0" i="1" kern="100" dirty="0" err="1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로직</a:t>
                      </a:r>
                      <a:r>
                        <a:rPr lang="ko-KR" altLang="en-US" sz="1100" b="0" i="1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프로세스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en-US" altLang="ko-KR" sz="1100" b="0" i="1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*</a:t>
                      </a:r>
                      <a:r>
                        <a:rPr lang="ko-KR" altLang="en-US" sz="1100" b="0" i="1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후술</a:t>
                      </a:r>
                      <a:r>
                        <a:rPr lang="en-US" altLang="ko-KR" sz="1100" b="0" i="1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i="1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별도 </a:t>
                      </a:r>
                      <a:r>
                        <a:rPr lang="en-US" altLang="ko-KR" sz="1100" b="0" i="1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SAD </a:t>
                      </a:r>
                      <a:r>
                        <a:rPr lang="ko-KR" altLang="en-US" sz="1100" b="0" i="1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문서에 구체적으로 명시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따라 여섯 끼 동안의 식단이 생성된다.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 이후로는 한 끼가 지날 때 마다 현재 이용자 보유 식재료와 메뉴 평점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히스토리에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기반하여 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프로세스를 새로 돌며 한 끼의 식단을 추가하여 추천한다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추천된 식단 조회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180000" marR="0" indent="0" algn="just" defTabSz="6858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생성된 식단 중 오늘 날짜에 해당하는 식단을 우선적으로 이용자에게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(AF1)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그리고 어제의 식단과 내일의 식단 리스트를 불러와서 오늘 날짜에 해당하는 식단의 각각 왼쪽과 오른쪽에 순차적으로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배치해둔다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내일의 식단은 어제의 식단의 이행 여부를 모두 체크하면 생성한다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좌우 버튼을 클릭하며 어제의 식단과 내일의 식단을 조회할 수 있다. 최초의 식단 생성인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어제의 식단을 조회할 수 없다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날짜가 지나지 않은 메뉴를 클릭해서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선택된 메뉴의 레시피를 조회할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메뉴 재료 리스트를 불러와 이용자가 클릭한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메뉴에 필요한 식재료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주식재료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부식재료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국가 분류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및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조리난이도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레시피링크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등의 정보를 이용자에게 보여준다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생성된 식단의 메뉴를 수정하는 경우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메뉴 수정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서브플로우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(step 2)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날짜가 지나간 메뉴의 이행 여부를 관리하는 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이행 여부 관리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step 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marR="0" indent="-228600" algn="just" defTabSz="6858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위의 두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추천된 식단을 조회하는 화면에서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  <a:defRPr lang="ko-KR" altLang="en-US"/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88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59383"/>
              </p:ext>
            </p:extLst>
          </p:nvPr>
        </p:nvGraphicFramePr>
        <p:xfrm>
          <a:off x="162808" y="980363"/>
          <a:ext cx="8889870" cy="60165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. 메뉴 수정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.1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수정 선택</a:t>
                      </a:r>
                      <a:endParaRPr lang="en-US" altLang="ko-KR" sz="1100" b="0" kern="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우상단의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수정할 메뉴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현재 시간을 기준으로 지나간 메뉴의 선택을 비활성화한다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화면에서 수정하고자 하는 메뉴의 메뉴명을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수정할 방법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수정할 방법을 선택하는 팝업 창을 띄워 이용자에게 해당 메뉴에 대해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다음에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안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선택지를 보여준다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</a:p>
                    <a:p>
                      <a:pPr marL="351450" indent="-171450" algn="just" latinLnBrk="1" hangingPunc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다음에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선택할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</a:p>
                    <a:p>
                      <a:pPr marL="352800" lvl="1" indent="0" algn="just" latinLnBrk="1" hangingPunc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현재 시간을 기준으로 앞으로 배정된 식단을 모두 보여주고 하나를 선택하게 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선택한 식단을 이용자가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선택한 메뉴로 수정하고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식단에 배정되어 있던 이전 메뉴 및 이전 메뉴와 유사한 메뉴들에 대해 메뉴 평점을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352800" lvl="1" indent="0" algn="just" latinLnBrk="1" hangingPunct="0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만일 선택한 메뉴의 끼니가 변경되었을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예를 들어 아침에 배정되어 있던 메뉴를 저녁으로 옮김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),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앞으로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배정된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배정되지 않도록 할까요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팝업을 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히스토리에서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선택한 메뉴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 배정된 끼니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조합에 대해 페널티를 준다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(AF2, AF3)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안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먹을래요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선택할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</a:p>
                    <a:p>
                      <a:pPr marL="35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“’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식단에서 삭제되었습니다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팝업을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선택한 메뉴 및 선택한 메뉴와 유사한 메뉴들에 대해 메뉴 평점을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수정할 방법 선택을 완료하면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선택한 메뉴가 배정되어 있던 식단의 메뉴 정보를 비운다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2.4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리스트업</a:t>
                      </a:r>
                      <a:endParaRPr lang="ko-KR" altLang="en-US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위에서 비워진 식단을 다시 채우기 위해 뒤의 </a:t>
                      </a:r>
                      <a:r>
                        <a:rPr lang="ko-KR" altLang="en-US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대체 메뉴 선정 규칙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통해 이용자가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2.2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선택한 메뉴를 대체할 수 있는 대체 메뉴 리스트를 선정하고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한 메뉴 씩 화면에 출력한다. 개별 메뉴의 레시피를 확인할 수 있는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레시피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버튼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 해당 메뉴로 대체되도록 하는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 버튼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함께 제공한다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2.5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선택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좌우 버튼을 통해 대체 메뉴 리스트를 조회하다가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 버튼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눌러 대체하고자 하는 하나의 메뉴를 선택한다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2.6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대체 메뉴 확인</a:t>
                      </a:r>
                      <a:endParaRPr lang="en-US" altLang="ko-KR" sz="1100" b="0" kern="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“’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으로 식단을 대체하시겠습니까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?”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팝업을 띄운다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확인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대체 메뉴로 수정하여 저장한 다음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변경한 메뉴 및 변경한 메뉴와 유사한 메뉴들에 대해  메뉴 평점을 가점한다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(*</a:t>
                      </a:r>
                      <a:r>
                        <a:rPr lang="ko-KR" altLang="en-US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구체적인 가감 규칙은 </a:t>
                      </a:r>
                      <a:r>
                        <a:rPr lang="en-US" altLang="ko-KR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SAD</a:t>
                      </a:r>
                      <a:r>
                        <a:rPr lang="ko-KR" altLang="en-US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기술</a:t>
                      </a:r>
                      <a:r>
                        <a:rPr lang="en-US" altLang="ko-KR" sz="1100" b="0" i="1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2.3, 2.6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메뉴 평점 가감 과정에서 이미 점수가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점인 메뉴는 가점을 하지 않고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0.5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점인 메뉴는 감점을 하지 않는다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8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51369"/>
              </p:ext>
            </p:extLst>
          </p:nvPr>
        </p:nvGraphicFramePr>
        <p:xfrm>
          <a:off x="162808" y="980363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2.7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갱신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위의 메뉴 수정 사항을 반영하여 더 이상 장보기가 필요하지 않은 식재료나 반대로 부족해진 식재료에 대해 장보기 메모 리스트를 갱신하고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</a:t>
                      </a:r>
                      <a:r>
                        <a:rPr lang="en-US" altLang="ko-KR" sz="1100" b="0" i="1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*</a:t>
                      </a:r>
                      <a:r>
                        <a:rPr lang="ko-KR" altLang="en-US" sz="1100" b="0" i="1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대체 메뉴 선정 규칙</a:t>
                      </a:r>
                      <a:endParaRPr lang="en-US" altLang="ko-KR" sz="1100" b="0" i="1" kern="100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31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arenR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기존 식단 추천 </a:t>
                      </a:r>
                      <a:r>
                        <a:rPr lang="ko-KR" altLang="en-US" sz="1100" b="0" kern="10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프로세스의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단계의 </a:t>
                      </a:r>
                      <a:r>
                        <a:rPr lang="ko-KR" altLang="en-US" sz="1100" b="0" kern="10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로직을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동일하게 수행하여 후보 메뉴 리스트를 추출한다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31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arenR"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후보 메뉴 리스트의 메뉴들 중 현재 배정되어 있는 메뉴들은 리스트에서 삭제한다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31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arenR"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2)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수정된 후보 메뉴 리스트의 상위 메뉴들부터 하나씩 기존 식단 추천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프로세스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단계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로직에서의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두 가지 조건을 부합하는지 검증한다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만일 해당 메뉴가 부합하지 않을 경우 후보 메뉴 리스트의 가장 마지막 순서로 이동시킨다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3. </a:t>
                      </a: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이행 여부 관리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 조회 화면에서 어제의 식단 중 하나를 클릭하면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이행하셨나요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?”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묻는 식단 이행 여부 팝업을 이용자에게 보여준다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이용자가 이행 여부를 체크하지 않은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어제의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식단은 빨간색으로 표현된다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6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: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6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초과해서 사용한 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재료가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있는지 조사하는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입력 창을 띄우고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 입력에 따라 이용자 보유 식재료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갱신한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다.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추가된 식재료를 하나라도 입력한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 없음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비활성화한다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메뉴 평점에서 해당 메뉴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메뉴와 동일한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가진 메뉴들에 대해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최근 배정된 날짜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식단의 날짜로 모두 갱신한다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6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</a:p>
                    <a:p>
                      <a:pPr marL="26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미이행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사유를 조사하는 창을 띄우고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(1) 시간이 없어서, (2) 조리 실패,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(3) 식재료가 부족해서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(4)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기타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중 선택하게 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628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‘(2)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 실패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선택한 경우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메뉴에 필요한 식재료 수량만큼 이용자 보유 식재료 리스트에서 차감한다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‘(3)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식재료가 부족해서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선택한 경우, 해당 메뉴에 필요한 식재료들의 이용자의 현재 보유 수량을 조사한 뒤 이용자 보유 식재료 리스트를 갱신한다.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이행 여부가 체크된 식단을 녹색으로 표현한 후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8716"/>
              </p:ext>
            </p:extLst>
          </p:nvPr>
        </p:nvGraphicFramePr>
        <p:xfrm>
          <a:off x="162808" y="980363"/>
          <a:ext cx="8889870" cy="601650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i="1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*</a:t>
                      </a:r>
                      <a:r>
                        <a:rPr lang="ko-KR" altLang="en-US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추천 </a:t>
                      </a:r>
                      <a:r>
                        <a:rPr lang="ko-KR" altLang="en-US" sz="1100" b="0" i="1" kern="100" dirty="0" err="1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로직</a:t>
                      </a:r>
                      <a:r>
                        <a:rPr lang="ko-KR" altLang="en-US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프로세스 </a:t>
                      </a:r>
                      <a:r>
                        <a:rPr lang="en-US" altLang="ko-KR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4</a:t>
                      </a:r>
                      <a:r>
                        <a:rPr lang="ko-KR" altLang="en-US" sz="1100" b="0" i="1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단계 </a:t>
                      </a:r>
                      <a:r>
                        <a:rPr lang="en-US" altLang="ko-KR" sz="1100" b="0" i="1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(Rule</a:t>
                      </a:r>
                      <a:r>
                        <a:rPr lang="en-US" altLang="ko-KR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Based Filtering </a:t>
                      </a:r>
                      <a:r>
                        <a:rPr lang="ko-KR" altLang="en-US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방식 적용</a:t>
                      </a:r>
                      <a:r>
                        <a:rPr lang="en-US" altLang="ko-KR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). </a:t>
                      </a:r>
                      <a:r>
                        <a:rPr lang="ko-KR" altLang="en-US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구체적인 가감 규칙은 </a:t>
                      </a:r>
                      <a:r>
                        <a:rPr lang="en-US" altLang="ko-KR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SAD</a:t>
                      </a:r>
                      <a:r>
                        <a:rPr lang="ko-KR" altLang="en-US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기술</a:t>
                      </a:r>
                      <a:r>
                        <a:rPr lang="en-US" altLang="ko-KR" sz="1100" b="0" i="1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100" b="0" i="1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i="1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메뉴</a:t>
                      </a:r>
                      <a:r>
                        <a:rPr lang="en-US" altLang="ko-KR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평점 최초 생성 </a:t>
                      </a:r>
                      <a:r>
                        <a:rPr lang="en-US" altLang="ko-KR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  <a:endParaRPr lang="en-US" altLang="ko-KR" sz="1100" b="0" kern="100" baseline="0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프로파일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–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사전에 식재료 분류와 메뉴 분류를 통해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전체 식재료 리스트 및 메뉴 리스트에 식재료 코드 및 메뉴 코드를 부여한다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–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회원가입 시 이용자는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(1)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못 먹는 식재료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(2)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국가별 선호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(3)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식재료별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선호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(4)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조리법별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선호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(5)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난이도별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선호에 대한 이용자 선호도 정보를 입력한다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그리고 이용자는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이용하며 자신이 보유한 이용자 보유 식재료를 등록한다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(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관련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회원가입</a:t>
                      </a:r>
                      <a:r>
                        <a:rPr lang="en-US" altLang="ko-KR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 err="1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유스케이스</a:t>
                      </a:r>
                      <a:r>
                        <a:rPr lang="en-US" altLang="ko-KR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식재료 관리 </a:t>
                      </a:r>
                      <a:r>
                        <a:rPr lang="ko-KR" altLang="en-US" sz="1100" b="0" kern="100" baseline="0" dirty="0" err="1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유스케이스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위의 과정을 통해서 아이템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도메인에서는 식재료와 메뉴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 이용자 데이터들을 수집하고 데이터 간 관련성을 형성한다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(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예를 들어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와 메뉴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유사도 규정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 데이터를 바탕으로 메뉴 평점을 최초로 생성한다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 startAt="2"/>
                        <a:defRPr lang="ko-KR" altLang="en-US"/>
                      </a:pPr>
                      <a:r>
                        <a:rPr lang="ko-KR" altLang="en-US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후보 메뉴 점수 가감 규칙 </a:t>
                      </a:r>
                      <a:r>
                        <a:rPr lang="en-US" altLang="ko-KR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703388" algn="l"/>
                        </a:tabLst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위에서 형성된 메뉴 평점을 기반으로 하여 후보 메뉴 리스트를 생성한다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이는 이용자 선호도 외에 식단 추천을 위해 고려한 몇 가지 요소를 포함하여 추가적인 점수 가감이 적용된 리스트이다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고려한 요소는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(1)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동일하거나 유사한 메뉴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재추천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방지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(2)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유통기한을 고려한 메뉴 추천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(3)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즉시 요리 가능한 메뉴 추천이다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동점인 후보 메뉴가 산출된 경우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먼저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최근 배정된 날짜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가 짧은 순서대로 정렬한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그래도 순위가 산출되지 않는다면 랜덤하게 정렬한다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 startAt="3"/>
                        <a:defRPr lang="ko-KR" altLang="en-US"/>
                      </a:pPr>
                      <a:r>
                        <a:rPr lang="ko-KR" altLang="en-US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배정 규칙 </a:t>
                      </a:r>
                      <a:r>
                        <a:rPr lang="en-US" altLang="ko-KR" sz="1100" b="0" kern="100" baseline="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2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단계에서 형성된 후보 메뉴 리스트를 토대로 추천이 필요한 이용자의 식단에 메뉴들을 배정한다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후보 메뉴 리스트의 </a:t>
                      </a:r>
                      <a:r>
                        <a:rPr lang="ko-KR" altLang="en-US" sz="1100" b="0" kern="10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메뉴명을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가지고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와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코드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읽어온 다음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메뉴가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식단이 배정되기 위해 통과해야 할 크게 두 가지 조건을 수행한다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첫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번째 스텝은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배정될 수 있는 끼니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아침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/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점심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/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저녁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조건에 부합하는가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이고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두 번째 스텝은 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인접 메뉴들과 메뉴 코드가 유사하지 않은가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첫 번째 스텝의 경우 식단 히스토리를 읽어와 해당 메뉴가 해당 끼니에 배정되었을 때에 대한 저장된 페널티가 없는지를 체크한다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4018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 lang="ko-KR" altLang="en-US"/>
                      </a:pP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두 번째 스텝의 경우 인접 식단의 메뉴코드와 비교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조리법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주재료 등이 얼마나 </a:t>
                      </a:r>
                      <a:r>
                        <a:rPr lang="ko-KR" altLang="en-US" sz="1100" b="0" kern="100" baseline="0" dirty="0" err="1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유사한지를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체크하여 검증한다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후보 메뉴가 두 조건에 모두 부합하면 메뉴를 식단에 배정하고 배정이 완료된 식단에 대해 부족한 식재료들을 종합하여 장보기 메모에 추가한다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두 조건에 모두 부합하는 메뉴가 없는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히스토리에서 현재 배정 진행 중인 끼니에 대해 페널티가 저장되어 있지 않은 메뉴들을 추출한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평점이 높은 순서대로 두 번째 스텝의 조건에 부합하는 메뉴를 찾을 때까지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배정 규칙을 반복해서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부합하는 메뉴를 찾으면 해당 메뉴를 이용자의 식단에 배정한다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AutoNum type="arabicParenR" startAt="4"/>
                        <a:defRPr lang="ko-KR" altLang="en-US"/>
                      </a:pP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향후 추천을 위한 데이터 갱신 </a:t>
                      </a:r>
                      <a:r>
                        <a:rPr lang="en-US" altLang="ko-KR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:</a:t>
                      </a:r>
                    </a:p>
                    <a:p>
                      <a:pPr marL="2304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이용자의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Action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따라 향후 추천에 영향을 미칠 관련 데이터들을 갱신한다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데이터들을 갱신하는 규칙은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식단 이행 여부 관리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step 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)에 기술되어 있는 것과 같다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100" b="0" kern="100" dirty="0">
                        <a:solidFill>
                          <a:srgbClr val="0000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</a:t>
            </a:r>
            <a:endParaRPr lang="ko-KR" altLang="en-US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7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62266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저장된 식재료가 없어서 추천할 수 있는 식단이 없는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지금은 식단을 만들 수 없어요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식재료를 등록해 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추가하러 가기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화면에 출력하고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버튼을 누르면 식재료 관리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이어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기존에 배정되어 있던 식단을 다시 선택할 경우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다른 식단을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선택해 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팝업 창을 화면에 출력하고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다시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AF3.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재추천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방지 여부를 묻는 팝업에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아니오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응답할 경우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재추천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방지에 대한 페널티를 주지 않고 다음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2.4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계속해서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7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17" y="1481378"/>
            <a:ext cx="2520000" cy="44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5900"/>
            <a:ext cx="2520000" cy="448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9607" y="1484578"/>
            <a:ext cx="2520000" cy="343032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7" y="1481378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8852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3042" y="5965900"/>
            <a:ext cx="2417916" cy="48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저장된 식재료가 없어서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추천할 수 있는 식단이 없음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6567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1996439" y="3977640"/>
            <a:ext cx="1336123" cy="1219201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8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517" y="1204379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7" y="1481378"/>
            <a:ext cx="2520000" cy="4480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93849" y="14813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9" t="37100" r="20257" b="53374"/>
          <a:stretch/>
        </p:blipFill>
        <p:spPr>
          <a:xfrm>
            <a:off x="914709" y="3108960"/>
            <a:ext cx="1478280" cy="4267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00210" y="333375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클릭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4F088-5A4A-4284-93E3-783AE4B5AF41}"/>
              </a:ext>
            </a:extLst>
          </p:cNvPr>
          <p:cNvSpPr txBox="1"/>
          <p:nvPr/>
        </p:nvSpPr>
        <p:spPr>
          <a:xfrm>
            <a:off x="3250336" y="1204378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추천된 식단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B34D5AA-4C4B-46FD-8E8C-7C7023231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79778"/>
            <a:ext cx="2520000" cy="448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E49690-2C2D-4531-B26C-37BCA9B053C2}"/>
              </a:ext>
            </a:extLst>
          </p:cNvPr>
          <p:cNvSpPr txBox="1"/>
          <p:nvPr/>
        </p:nvSpPr>
        <p:spPr>
          <a:xfrm>
            <a:off x="6118155" y="1019712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메뉴 수정 선택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09AA8DC-803B-4F92-995F-C94092E4B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51" y="1479778"/>
            <a:ext cx="2520000" cy="4480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D13E90-EDA6-4198-8A50-F089A3419EC1}"/>
              </a:ext>
            </a:extLst>
          </p:cNvPr>
          <p:cNvSpPr/>
          <p:nvPr/>
        </p:nvSpPr>
        <p:spPr>
          <a:xfrm>
            <a:off x="6230151" y="1481378"/>
            <a:ext cx="2520000" cy="4478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6D100B0-1957-4E65-BC24-BBCAD7B3E9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0" t="29862" r="21678" b="62313"/>
          <a:stretch/>
        </p:blipFill>
        <p:spPr>
          <a:xfrm>
            <a:off x="7711131" y="2797400"/>
            <a:ext cx="518160" cy="3505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516738-9B39-409D-873C-4A377AE76B40}"/>
              </a:ext>
            </a:extLst>
          </p:cNvPr>
          <p:cNvSpPr txBox="1"/>
          <p:nvPr/>
        </p:nvSpPr>
        <p:spPr>
          <a:xfrm>
            <a:off x="7850822" y="306791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 버튼</a:t>
            </a:r>
          </a:p>
        </p:txBody>
      </p:sp>
    </p:spTree>
    <p:extLst>
      <p:ext uri="{BB962C8B-B14F-4D97-AF65-F5344CB8AC3E}">
        <p14:creationId xmlns:p14="http://schemas.microsoft.com/office/powerpoint/2010/main" val="100631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9707"/>
              </p:ext>
            </p:extLst>
          </p:nvPr>
        </p:nvGraphicFramePr>
        <p:xfrm>
          <a:off x="127065" y="972491"/>
          <a:ext cx="8889870" cy="616778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0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회원가입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2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이용자들이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이용하기 위해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아이디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닉네임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비밀번호에 해당하는 계정 정보와 함께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향후 식단 추천에 활용될 이용자 선호도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정보를 입력하는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최초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회만 수행하면 되고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이후에는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로그인을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통해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이용할 수 있음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Actor: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없음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없음</a:t>
                      </a:r>
                      <a:endParaRPr lang="en-US" altLang="ko-KR" sz="1200" b="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608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최초로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실행했을 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이용에 필요한 정보들을 등록하여 회원으로 가입하기 위해서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최초 화면에서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로그인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과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선택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함으로써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회원가입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계정 정보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의 회원으로 가입하기 위해 먼저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비밀번호에 해당하는 계정 정보를 입력한다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*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아이디는 영문 또는 숫자로만 구성된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6~16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자의 문자열이어야 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비밀번호는 영문 대문자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소문자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숫자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특수문자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(!@#$%^&amp;*()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가지 이상을 혼합한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8~16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자의 문자열이어야 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아이디와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닉네임의 경우 기존에 이용자 리스트에 저장되어 있지 않은 새로운 아이디와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닉네임이어야 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아이디와 닉네임 입력 칸 옆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중복 확인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클릭하여 자신이 입력한 아이디나 닉네임이 사용할 수 있는지 체크할 수 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아이디의 경우 정해진 형식에 맞는지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기존 이용자 리스트를 불러와 이용자가 입력한 아이디와 중복되는 것이 없는지 검사한다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닉네임의 경우 기존 이용자 리스트를 불러와 이용자가 입력한 닉네임과 중복되는 것이 없는지 검사한다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모두 문제가 없으면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입력한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는 사용하실 수 있는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(AF1, AF2)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계정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정보 유효성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marR="0" indent="0" algn="just" defTabSz="6858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계정 정보를 모두 입력하면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(AF3)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아이디와 닉네임에 대한 중복 확인을 모두 하였는지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비밀번호의 형식이 올바른지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비밀번호와 비밀번호 확인 입력 칸에 입력한 정보가 동일한지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앞서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입력한 계정 정보에 대해서 유효성을 검사한다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문제가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회원가입 절차를 계속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(AF4, AF5)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못 먹는 식재료 등록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자신이 못 먹는 식재료를 검색 창을 이용해서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검색하여 등록한다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전체 식재료 리스트를 불러와서 이용자가 검색한 식재료를 출력해주고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등록한 식재료들을 검색된 식재료 창 아래에 누적하여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못 먹는 식재료 등록이 끝나면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단계로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(AF6)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0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433" y="1069266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메뉴 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0" y="1530931"/>
            <a:ext cx="2520000" cy="44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813D16-87F6-4CDD-A514-ED68B65D8FA6}"/>
              </a:ext>
            </a:extLst>
          </p:cNvPr>
          <p:cNvSpPr txBox="1"/>
          <p:nvPr/>
        </p:nvSpPr>
        <p:spPr>
          <a:xfrm>
            <a:off x="3310947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메뉴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3B252E-B6E0-4ED7-A0ED-2C31A9BC9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7" y="1481378"/>
            <a:ext cx="2520000" cy="44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A8332D-DC40-4593-BA60-E3672E774B54}"/>
              </a:ext>
            </a:extLst>
          </p:cNvPr>
          <p:cNvSpPr txBox="1"/>
          <p:nvPr/>
        </p:nvSpPr>
        <p:spPr>
          <a:xfrm>
            <a:off x="6124283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FB4477-788F-490A-BEB8-739DA536B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83" y="1481378"/>
            <a:ext cx="2520000" cy="4480000"/>
          </a:xfrm>
          <a:prstGeom prst="rect">
            <a:avLst/>
          </a:prstGeom>
        </p:spPr>
      </p:pic>
      <p:cxnSp>
        <p:nvCxnSpPr>
          <p:cNvPr id="19" name="구부러진 연결선 16">
            <a:extLst>
              <a:ext uri="{FF2B5EF4-FFF2-40B4-BE49-F238E27FC236}">
                <a16:creationId xmlns:a16="http://schemas.microsoft.com/office/drawing/2014/main" id="{9BA373EB-D27D-4397-8A93-E68F4E2AB5DF}"/>
              </a:ext>
            </a:extLst>
          </p:cNvPr>
          <p:cNvCxnSpPr/>
          <p:nvPr/>
        </p:nvCxnSpPr>
        <p:spPr>
          <a:xfrm>
            <a:off x="5259638" y="3354871"/>
            <a:ext cx="1132695" cy="416060"/>
          </a:xfrm>
          <a:prstGeom prst="curvedConnector3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25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3031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다음에 </a:t>
            </a:r>
            <a:r>
              <a:rPr lang="ko-KR" altLang="en-US" sz="1050" dirty="0" err="1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먹을래요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선택 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이동할 식단 확정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4857" y="5965900"/>
            <a:ext cx="2417916" cy="48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이동 확정된 식단이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끼니가 변경되었을 때 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(ex. 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아침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sym typeface="Wingdings" panose="05000000000000000000" pitchFamily="2" charset="2"/>
              </a:rPr>
              <a:t>저녁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sym typeface="Wingdings" panose="05000000000000000000" pitchFamily="2" charset="2"/>
              </a:rPr>
              <a:t>)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720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‘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다음에 </a:t>
            </a:r>
            <a:r>
              <a:rPr lang="ko-KR" altLang="en-US" sz="1050" dirty="0" err="1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먹을래요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’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선택 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이동할 식단 고르기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9437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2773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73" y="1481378"/>
            <a:ext cx="2520000" cy="448000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239437" y="1481378"/>
            <a:ext cx="2528803" cy="4480000"/>
            <a:chOff x="497611" y="1481378"/>
            <a:chExt cx="2528803" cy="4480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14" y="1481378"/>
              <a:ext cx="2520000" cy="4480000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497611" y="1482978"/>
              <a:ext cx="2520000" cy="44784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9" t="38348" r="10423" b="43623"/>
            <a:stretch/>
          </p:blipFill>
          <p:spPr>
            <a:xfrm>
              <a:off x="760574" y="3191945"/>
              <a:ext cx="2011680" cy="807721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423275" y="102164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7" y="14813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8867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(AF2)</a:t>
            </a: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90" y="1481378"/>
            <a:ext cx="2520000" cy="44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76514" y="5965900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기존에 배정되어 있던 식단을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다시 선택할 경우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9440" y="5970422"/>
            <a:ext cx="2417916" cy="47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메뉴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끼니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조합에 대해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페널티 반영 완료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49" y="1476856"/>
            <a:ext cx="2520000" cy="44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05329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808" y="1017119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8" y="1476856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4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8499" y="10213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2.4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</a:t>
            </a:r>
            <a:r>
              <a:rPr lang="ko-KR" altLang="en-US" sz="1200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리스트업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99" y="1456024"/>
            <a:ext cx="2520000" cy="44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8" y="1456024"/>
            <a:ext cx="2520000" cy="44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8698" y="1021313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방법 선택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740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메뉴를 식단에서 삭제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8AB7B-C4A4-4BFC-B4E4-38FB19FE8B9C}"/>
              </a:ext>
            </a:extLst>
          </p:cNvPr>
          <p:cNvSpPr txBox="1"/>
          <p:nvPr/>
        </p:nvSpPr>
        <p:spPr>
          <a:xfrm>
            <a:off x="6192381" y="994359"/>
            <a:ext cx="24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2.5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선택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BE0CA2-5EC2-4320-A2DA-F19A41C0928C}"/>
              </a:ext>
            </a:extLst>
          </p:cNvPr>
          <p:cNvGrpSpPr/>
          <p:nvPr/>
        </p:nvGrpSpPr>
        <p:grpSpPr>
          <a:xfrm>
            <a:off x="6372480" y="1434857"/>
            <a:ext cx="2520000" cy="4501167"/>
            <a:chOff x="6173269" y="1464733"/>
            <a:chExt cx="2520000" cy="450116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7ED652-6175-4714-8D2F-ABA434C54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269" y="1485900"/>
              <a:ext cx="2520000" cy="44800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74E70F-AC21-4911-A66D-684B301C021D}"/>
                </a:ext>
              </a:extLst>
            </p:cNvPr>
            <p:cNvSpPr/>
            <p:nvPr/>
          </p:nvSpPr>
          <p:spPr>
            <a:xfrm>
              <a:off x="6173269" y="1464733"/>
              <a:ext cx="2520000" cy="44784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1D771F8-256A-4190-A7CB-E4D8EE60A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63" t="61282" r="19088" b="30159"/>
            <a:stretch/>
          </p:blipFill>
          <p:spPr>
            <a:xfrm>
              <a:off x="7408947" y="4244070"/>
              <a:ext cx="792480" cy="381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F889F9-071E-4EA4-8511-6CE02A13D4A6}"/>
                </a:ext>
              </a:extLst>
            </p:cNvPr>
            <p:cNvSpPr txBox="1"/>
            <p:nvPr/>
          </p:nvSpPr>
          <p:spPr>
            <a:xfrm>
              <a:off x="7426718" y="4625070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0000FF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선택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85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052" y="1024235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2.6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확인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2" y="1485900"/>
            <a:ext cx="2520000" cy="44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D6A798-212F-4FDB-A1C7-039523ED2222}"/>
              </a:ext>
            </a:extLst>
          </p:cNvPr>
          <p:cNvSpPr txBox="1"/>
          <p:nvPr/>
        </p:nvSpPr>
        <p:spPr>
          <a:xfrm>
            <a:off x="3273670" y="1024235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메뉴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2.6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대체 메뉴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C6FB3F-6F78-45BE-8F57-D7A5FD8D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5900"/>
            <a:ext cx="2520000" cy="44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C447D2-9330-4A25-BE5C-C6742196D078}"/>
              </a:ext>
            </a:extLst>
          </p:cNvPr>
          <p:cNvSpPr txBox="1"/>
          <p:nvPr/>
        </p:nvSpPr>
        <p:spPr>
          <a:xfrm>
            <a:off x="6222131" y="1114203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108675-7EDC-4192-B73A-43A672EB3F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12" y="1482978"/>
            <a:ext cx="2520000" cy="44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C7C2CE-CEEE-4DEA-B6D0-2F5582EE1046}"/>
              </a:ext>
            </a:extLst>
          </p:cNvPr>
          <p:cNvSpPr txBox="1"/>
          <p:nvPr/>
        </p:nvSpPr>
        <p:spPr>
          <a:xfrm>
            <a:off x="6226739" y="5965900"/>
            <a:ext cx="2417916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초기 화면과 동일하지만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</a:t>
            </a: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이행 여부를 표시하지 않은 식단은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빨간색으로 표시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09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611" y="1183999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4175" y="1184000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" y="1481393"/>
            <a:ext cx="2520000" cy="44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80" y="1481378"/>
            <a:ext cx="2520000" cy="44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63042" y="6007558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식단 이행 시 추가로 사용한 식재료 조사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49" y="1474626"/>
            <a:ext cx="2649988" cy="44867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30739" y="1184000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385" y="6007558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사용한 식재료에 한 항목이라도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입력 시 추가 없음 버튼 비활성화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5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추천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2350" y="1056549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83" y="1333548"/>
            <a:ext cx="2520000" cy="44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AF1A24-F1AF-4C0D-A0B5-B717A947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481377"/>
            <a:ext cx="2520000" cy="44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2DACC-0659-4A5D-B9F7-6EA310F702FC}"/>
              </a:ext>
            </a:extLst>
          </p:cNvPr>
          <p:cNvSpPr txBox="1"/>
          <p:nvPr/>
        </p:nvSpPr>
        <p:spPr>
          <a:xfrm>
            <a:off x="607183" y="1056549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38551-BA63-45F7-AEE0-A0C1F6CEC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66" y="1481377"/>
            <a:ext cx="2520000" cy="44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C4396-06A9-4E43-A8E0-8A248EE8192B}"/>
              </a:ext>
            </a:extLst>
          </p:cNvPr>
          <p:cNvSpPr txBox="1"/>
          <p:nvPr/>
        </p:nvSpPr>
        <p:spPr>
          <a:xfrm>
            <a:off x="3359766" y="1042501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이행 여부 관리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EB0E66-2EBE-4D31-BF74-288D55795B1E}"/>
              </a:ext>
            </a:extLst>
          </p:cNvPr>
          <p:cNvSpPr txBox="1"/>
          <p:nvPr/>
        </p:nvSpPr>
        <p:spPr>
          <a:xfrm>
            <a:off x="3363042" y="6007558"/>
            <a:ext cx="2417916" cy="47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‘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식재료가 부족해서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’</a:t>
            </a:r>
            <a:r>
              <a:rPr lang="ko-KR" altLang="en-US" sz="105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선택한 경우 현재 보유 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 조사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66F8C-1570-493A-B461-2128FA3BAFC2}"/>
              </a:ext>
            </a:extLst>
          </p:cNvPr>
          <p:cNvSpPr txBox="1"/>
          <p:nvPr/>
        </p:nvSpPr>
        <p:spPr>
          <a:xfrm>
            <a:off x="527292" y="6041515"/>
            <a:ext cx="2417916" cy="27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식단 </a:t>
            </a:r>
            <a:r>
              <a:rPr lang="ko-KR" altLang="en-US" sz="1050" dirty="0" err="1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미이행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사유 선택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751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457E25-BACC-4A43-9BA2-351FDA8F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9972"/>
              </p:ext>
            </p:extLst>
          </p:nvPr>
        </p:nvGraphicFramePr>
        <p:xfrm>
          <a:off x="127065" y="972491"/>
          <a:ext cx="8889870" cy="579508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37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6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Use</a:t>
                      </a:r>
                      <a:r>
                        <a:rPr lang="en-US" altLang="ko-KR" sz="1200" b="0" kern="100" baseline="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  <a:cs typeface="+mn-cs"/>
                        </a:rPr>
                        <a:t> Case Name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Times New Roman"/>
                        </a:rPr>
                        <a:t>장보기 메모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8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Brief Description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추천 받은 이용자들은 부족하거나 존재하지 않는 식재료를 자신의 장보기 메모에 추가할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25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작성한 장보기 메모를 수정 또는 삭제하거나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외부로 공유할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카카오톡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Principal Actor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Active Actor: 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</a:t>
                      </a:r>
                      <a:endParaRPr lang="en-US" altLang="ko-KR" sz="120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Passive Actor: </a:t>
                      </a:r>
                      <a:r>
                        <a:rPr lang="ko-KR" altLang="en-US" sz="120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카카오 링크 </a:t>
                      </a:r>
                      <a:r>
                        <a:rPr lang="en-US" altLang="ko-KR" sz="120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API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Precondition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이용자는 이미 </a:t>
                      </a:r>
                      <a:r>
                        <a:rPr lang="ko-KR" altLang="en-US" sz="1200" kern="10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밥알짜</a:t>
                      </a:r>
                      <a:r>
                        <a:rPr lang="ko-KR" altLang="en-US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 </a:t>
                      </a:r>
                      <a:r>
                        <a:rPr lang="en-US" altLang="ko-KR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APP</a:t>
                      </a:r>
                      <a:r>
                        <a:rPr lang="ko-KR" altLang="en-US" sz="1200" kern="10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Times New Roman"/>
                        </a:rPr>
                        <a:t>에 로그인 된 상태</a:t>
                      </a:r>
                      <a:endParaRPr lang="en-US" altLang="ko-KR" sz="1200" kern="100" dirty="0">
                        <a:solidFill>
                          <a:srgbClr val="2501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6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2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748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등록한 식재료를 관리하거나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추천 받은 식단을 수행할 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장보기에 활용될 메모를 작성하기 위해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내의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선택함으로써 시작된다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조회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EB00" panose="02000503000000000000" pitchFamily="2" charset="-127"/>
                        <a:ea typeface="AppleSDGothicNeoEB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현재 장보기 메모 리스트에 저장되어 있는 장보기 메모를 리스트업한다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(AF1)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이는 메모장 형식으로서 식재료명과 수량이 표시된다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2501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장보기 메모가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리스트업된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창에서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또는 저장되어 있는 장보기 메모를 눌러 수행하고자 하는 액션을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endParaRPr lang="ko-KR" altLang="en-US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30400" indent="-2304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내용을 추가할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30400" indent="-2304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내용을 수정할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30400" indent="-2304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내용을 삭제할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부터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230400" indent="-2304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위의 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리스트를 조회하는 화면에서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72072" marR="720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00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66645"/>
              </p:ext>
            </p:extLst>
          </p:nvPr>
        </p:nvGraphicFramePr>
        <p:xfrm>
          <a:off x="117088" y="980363"/>
          <a:ext cx="8889870" cy="5623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064"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  <a:cs typeface="+mn-cs"/>
                        </a:rPr>
                        <a:t>장보기 메모 추가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추가 선택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식재료 관리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식단 추천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수행하며 부족하거나 존재하지 않는 식재료를 장보기 메모에 자동으로 추가할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하지만 수기로 메모를 추가하고자 하는 경우에는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탭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이에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이용자가 직접 메모를 작성할 수 있는 입력 창을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작성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필요한 입력 창에서 식재료명과 수량을 작성한다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2.3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작성 확인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식재료명이 전체 식재료 리스트 목록에 포함되는지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식재료명 또는 수량에 빈 칸이 없는지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수량이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아닌지 체크한다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문제가 없다면 작성된 식재료를 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리스트에 추가한 뒤 해당 식재료가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추가된 장보기 메모 리스트를 화면에 출력한 뒤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(AF2, AF3, AF4, AF5, AF6, AF7)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1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  <a:defRPr lang="ko-KR" altLang="en-US"/>
                      </a:pP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장보기 메모 수정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3.1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 선택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저장된 장보기 메모 중 수정할 장보기 메모를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롱클릭한다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3.2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기존에 저장되어 있던 식재료명과 수량을 세팅해 수정 창을 띄우고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해당 창에서 수량을 수정한다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3.3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 확인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수정사항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작성을 완료하고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수정 버튼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수량이 빈 칸이 아닌지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아닌지 체크한다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문제가 없다면 수정된 사항을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리스트에 추가한 뒤 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(AF2,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AF3, AF8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</a:t>
            </a:r>
          </a:p>
        </p:txBody>
      </p:sp>
    </p:spTree>
    <p:extLst>
      <p:ext uri="{BB962C8B-B14F-4D97-AF65-F5344CB8AC3E}">
        <p14:creationId xmlns:p14="http://schemas.microsoft.com/office/powerpoint/2010/main" val="21343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44312"/>
              </p:ext>
            </p:extLst>
          </p:nvPr>
        </p:nvGraphicFramePr>
        <p:xfrm>
          <a:off x="117088" y="980363"/>
          <a:ext cx="8889870" cy="5623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0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4. </a:t>
                      </a:r>
                      <a:r>
                        <a:rPr lang="ko-KR" altLang="en-US" sz="1100" b="0" kern="100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장보기 메모 삭제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4.1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삭제 선택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장보기 메모 탭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화면에서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삭제할 장보기 메모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marR="0" lvl="0" indent="0" algn="just" defTabSz="6858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삭제할 장보기 메모를 고를 수 있는 체크박스를 띄운다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 중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삭제할 메모들의 체크박스를 클릭한다.</a:t>
                      </a:r>
                      <a:endParaRPr lang="en-US" altLang="ko-KR" sz="1100" b="0" kern="1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4.3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삭제 확인</a:t>
                      </a: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체크박스가 나타난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탭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화면에서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[삭제 버튼]을 클릭한다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(AF9)</a:t>
                      </a:r>
                      <a:endParaRPr lang="en-US" altLang="ko-KR" sz="1100" b="0" kern="100" dirty="0">
                        <a:solidFill>
                          <a:srgbClr val="2501FF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180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선택한 메모들을 삭제하시겠습니까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?’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팝업을 화면에 출력한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라고 응답하면</a:t>
                      </a:r>
                      <a:r>
                        <a:rPr lang="ko-KR" altLang="en-US" sz="1100" b="0" kern="100" dirty="0">
                          <a:solidFill>
                            <a:srgbClr val="2501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장보기 메모를 장보기 메모</a:t>
                      </a:r>
                      <a:r>
                        <a:rPr lang="en-US" altLang="ko-KR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리스트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에서 삭제하고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[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탭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화면으로 돌아가며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r>
                        <a:rPr lang="en-US" altLang="ko-KR" sz="1100" b="0" kern="100" dirty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(AF10, AF11)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99606"/>
              </p:ext>
            </p:extLst>
          </p:nvPr>
        </p:nvGraphicFramePr>
        <p:xfrm>
          <a:off x="127065" y="978170"/>
          <a:ext cx="8889870" cy="59891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Basic Flow</a:t>
                      </a:r>
                      <a:endParaRPr lang="ko-KR" sz="1100" b="0" kern="100" dirty="0"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국가별 선호 정도 선택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국가별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한식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일식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양식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선호 정도를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최초로 설정된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보통이에요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너무 좋아요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좋아요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보통이에요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싫어요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너무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싫어요의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단계 중 자신의 선호에 맞게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선택이 완료되면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단계로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1.5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선호 정도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소고기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돼지고기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닭고기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기타 육류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가공 육류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생선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어패류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등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선호 정도를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최초로 설정된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보통이에요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너무 좋아요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좋아요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보통이에요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싫어요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너무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싫어요의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단계 중 자신의 선호에 맞게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선택이 완료되면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단계로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선호하는 조리법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·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죽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빵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국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·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찌개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·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탕 등 여러 조리법 중에서 자신이 좋아하는 조리법들을 모두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선택이 완료되면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단계로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1.7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요리 실력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상 중에서 자신에 요리 실력에 맞는 단계를 선택한다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선택이 완료되면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단계로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1.8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회원 추가 및 메뉴 평점 리스트 최초 생성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먼저 앞선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이용자가 입력한 계정 정보를 회원 리스트에 추가하고 저장한다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다음으로 앞선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Basic Flow 1.2~1.7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에서 이용자가 입력한 이용자 선호도 정보에 따라 메뉴 평점 리스트를 최초 생성한다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평점 리스트를 생성하는 규칙은 아래와 같다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</a:t>
                      </a:r>
                      <a:r>
                        <a:rPr lang="en-US" altLang="ko-KR" sz="1100" b="0" i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(*</a:t>
                      </a:r>
                      <a:r>
                        <a:rPr lang="ko-KR" altLang="en-US" sz="1100" b="0" i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구체적인 가감 규칙은 </a:t>
                      </a:r>
                      <a:r>
                        <a:rPr lang="en-US" altLang="ko-KR" sz="1100" b="0" i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SAD</a:t>
                      </a:r>
                      <a:r>
                        <a:rPr lang="ko-KR" altLang="en-US" sz="1100" b="0" i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 기술</a:t>
                      </a:r>
                      <a:r>
                        <a:rPr lang="en-US" altLang="ko-KR" sz="1100" b="0" i="1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모든 메뉴들에 대해 기본 점수를 부여한다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재료 리스트를 확인해서 이용자가 못 먹는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식재료라고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등록한 식재료가 포함되어 있는 메뉴들에 모두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리스트를 확인해서 전체 메뉴들의 메뉴 코드를 불러온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코드의 앞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자리를 확인하여 이용자가 선택한 국가별 선호 정도에 따라 가점 또는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코드의 뒤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자리를 확인하여 이용자가 선택한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식재료별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선호 정도에 따라 가점 또는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코드의 앞에서 두번째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자리를 확인하여 이용자가 선택한 조리법 별 선호 정도에 따라 가점 또는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351450" indent="-17145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Char char="⁻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 리스트를 확인해서 전체 메뉴의 난이도를 불러온 다음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메뉴의 난이도가 이용자가 선택한 요리 실력을 초과하는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단계들에는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감점한다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 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예를 들어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중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선택 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어려움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메뉴들에 감점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위의 규칙에 따라 각 메뉴들의 평점을 계산하여 메뉴 평점 리스트를 최초 생성하고 저장한다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(*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 메뉴 평점 리스트는 향후 식단 추천에서 사용된다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9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1.9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회원가입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회원가입이 완료되었습니다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메시지와 함께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밥알짜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이용하러 가기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화면에 출력하며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종료한다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180000" indent="0" algn="just" latinLnBrk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AppleSDGothicNeoR00" panose="02000503000000000000" pitchFamily="2" charset="-127"/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34360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66403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저장된 장보기 메모가 없음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저장된 장보기 메모가 없습니다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."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화면상에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[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추가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]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클릭할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Flow 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시 수량이 빈 칸일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2.3, 3,3</a:t>
                      </a:r>
                    </a:p>
                    <a:p>
                      <a:pPr marL="18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메모를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하는 입력 창에서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수량을 입력하지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2.2,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시 수량이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일 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2.3, 3.3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메모를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또는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하는 입력 창에서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수량이 잘못 설정되었습니다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출력한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2.2,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 시 전체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 리스트 목록에 없는 식재료명을 입력했을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메모를 추가하는 입력 창에서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식재료명이 잘못 설정되었습니다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 추가 시 식재료명이 빈 칸일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메모를 추가하는 입력 창에서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식재료명을 입력하지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2.2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 기존에 저장된 장보기 메모와 동일한 식재료를 저장할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2.3, 3.3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기존에 저장된 장보기 메모에서 수량만 증가시키고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AF7.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 작성 확인에서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2.3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메모를 추가하지 않고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AF8.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수정 확인에서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3.3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장보기 메모를 수정하지 않고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</a:t>
            </a:r>
          </a:p>
        </p:txBody>
      </p:sp>
    </p:spTree>
    <p:extLst>
      <p:ext uri="{BB962C8B-B14F-4D97-AF65-F5344CB8AC3E}">
        <p14:creationId xmlns:p14="http://schemas.microsoft.com/office/powerpoint/2010/main" val="334389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36027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AF9.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체크박스가 나타난 화면에서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4.3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초기 화면으로 이동하며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AF10.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삭제할 장보기 메모가 하나도 선택되지 않았을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선택된 장보기 메모가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팝업으로 출력한 후 확인을 누르면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Basic Flow 4.2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장보기 메모 삭제 확인에서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취소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4.3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식재료를 삭제하지 않고 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0000FF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</a:t>
            </a:r>
          </a:p>
        </p:txBody>
      </p:sp>
    </p:spTree>
    <p:extLst>
      <p:ext uri="{BB962C8B-B14F-4D97-AF65-F5344CB8AC3E}">
        <p14:creationId xmlns:p14="http://schemas.microsoft.com/office/powerpoint/2010/main" val="37083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5900"/>
            <a:ext cx="2520000" cy="448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9607" y="1484578"/>
            <a:ext cx="2520000" cy="343032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8852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조회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3042" y="5965900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저장된 장보기 메모 없음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6567" y="1181427"/>
            <a:ext cx="22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조회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15" y="1481378"/>
            <a:ext cx="2520000" cy="4480000"/>
          </a:xfrm>
          <a:prstGeom prst="rect">
            <a:avLst/>
          </a:prstGeom>
        </p:spPr>
      </p:pic>
      <p:cxnSp>
        <p:nvCxnSpPr>
          <p:cNvPr id="17" name="구부러진 연결선 16"/>
          <p:cNvCxnSpPr/>
          <p:nvPr/>
        </p:nvCxnSpPr>
        <p:spPr>
          <a:xfrm rot="5400000" flipH="1" flipV="1">
            <a:off x="2377838" y="4060437"/>
            <a:ext cx="1326613" cy="648497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3A735D9-DFB7-48EA-A15A-C52BE8C2A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55" y="1481378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8852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추가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작성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6264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추가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추가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629892-86F8-46EC-9DE4-FF7768E42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1" y="1478391"/>
            <a:ext cx="2520000" cy="448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B5F0EE-F75B-4B92-90AF-A857E33E907E}"/>
              </a:ext>
            </a:extLst>
          </p:cNvPr>
          <p:cNvSpPr/>
          <p:nvPr/>
        </p:nvSpPr>
        <p:spPr>
          <a:xfrm>
            <a:off x="596754" y="4324005"/>
            <a:ext cx="990746" cy="31467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5EAB5-DC4E-4777-9D39-3DA4279F079B}"/>
              </a:ext>
            </a:extLst>
          </p:cNvPr>
          <p:cNvSpPr txBox="1"/>
          <p:nvPr/>
        </p:nvSpPr>
        <p:spPr>
          <a:xfrm>
            <a:off x="713658" y="463867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버튼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5FE2F-D3AA-4F77-AAE2-D992812C1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58" y="1478391"/>
            <a:ext cx="2520000" cy="448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6C5D88-7A7E-4371-B15A-742CBBD0BE95}"/>
              </a:ext>
            </a:extLst>
          </p:cNvPr>
          <p:cNvSpPr txBox="1"/>
          <p:nvPr/>
        </p:nvSpPr>
        <p:spPr>
          <a:xfrm>
            <a:off x="6084096" y="832060"/>
            <a:ext cx="250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2.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추가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(AF2, AF3, AF4, AF5)</a:t>
            </a: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작성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2EAFE9-9901-4EC4-9972-A469751DB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85" y="1478391"/>
            <a:ext cx="2520000" cy="448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44B77A-F568-4E9E-BF40-894619B595FA}"/>
              </a:ext>
            </a:extLst>
          </p:cNvPr>
          <p:cNvSpPr txBox="1"/>
          <p:nvPr/>
        </p:nvSpPr>
        <p:spPr>
          <a:xfrm>
            <a:off x="6129883" y="5958391"/>
            <a:ext cx="2417916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ERROR MESSAGE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에는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 err="1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식재료명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수량에 빈칸이 있거나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수령이 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0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이거나 식재료가 리스트에 없을 경우 원인 출력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080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77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수정 선택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42933" y="1019712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수정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수정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927792-B7A9-40E8-9B40-1D83D3BE8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4" y="1481378"/>
            <a:ext cx="2520000" cy="448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2BD665-997D-474F-BA77-7F3EC5361D51}"/>
              </a:ext>
            </a:extLst>
          </p:cNvPr>
          <p:cNvSpPr/>
          <p:nvPr/>
        </p:nvSpPr>
        <p:spPr>
          <a:xfrm>
            <a:off x="782798" y="2220885"/>
            <a:ext cx="1998502" cy="28609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DF18-7A75-4EF5-A9A1-B38AAD571F3D}"/>
              </a:ext>
            </a:extLst>
          </p:cNvPr>
          <p:cNvSpPr txBox="1"/>
          <p:nvPr/>
        </p:nvSpPr>
        <p:spPr>
          <a:xfrm>
            <a:off x="1733188" y="2000989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수정할 메모 </a:t>
            </a:r>
            <a:r>
              <a:rPr lang="ko-KR" altLang="en-US" sz="1000" dirty="0" err="1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롱클릭</a:t>
            </a:r>
            <a:endParaRPr lang="ko-KR" altLang="en-US" sz="1000" dirty="0">
              <a:solidFill>
                <a:srgbClr val="0000FF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980B8-966A-49F5-8B18-B23A50BB5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1481378"/>
            <a:ext cx="2520000" cy="44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1274B2-6AC3-47F0-9A82-687853F253A4}"/>
              </a:ext>
            </a:extLst>
          </p:cNvPr>
          <p:cNvSpPr txBox="1"/>
          <p:nvPr/>
        </p:nvSpPr>
        <p:spPr>
          <a:xfrm>
            <a:off x="6096373" y="1019713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3.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수정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(AF2, AF3)</a:t>
            </a: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수정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C1326-BCC0-4A44-91D7-3F046BD78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56" y="1481377"/>
            <a:ext cx="2520000" cy="448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152B17-0D5E-4C1A-AA8C-E3934DD5C481}"/>
              </a:ext>
            </a:extLst>
          </p:cNvPr>
          <p:cNvSpPr txBox="1"/>
          <p:nvPr/>
        </p:nvSpPr>
        <p:spPr>
          <a:xfrm>
            <a:off x="6192220" y="5965900"/>
            <a:ext cx="2417916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ERROR MESSAGE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에는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수량이 빈칸이거나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수령이 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0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일 경우 원인 출력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43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3360" y="1022561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삭제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삭제할 장보기 메모 선택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756" y="1019712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삭제</a:t>
            </a:r>
            <a:endParaRPr lang="en-US" altLang="ko-KR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9A2EED-1CC0-4C32-A8BC-E2AF418E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3" y="1481377"/>
            <a:ext cx="2520000" cy="448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9928C0-FA0F-418B-9612-E2DF8451E340}"/>
              </a:ext>
            </a:extLst>
          </p:cNvPr>
          <p:cNvSpPr/>
          <p:nvPr/>
        </p:nvSpPr>
        <p:spPr>
          <a:xfrm>
            <a:off x="1630823" y="4336070"/>
            <a:ext cx="990746" cy="31467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3D2B6-896A-49C5-A662-1C7D993D9224}"/>
              </a:ext>
            </a:extLst>
          </p:cNvPr>
          <p:cNvSpPr txBox="1"/>
          <p:nvPr/>
        </p:nvSpPr>
        <p:spPr>
          <a:xfrm>
            <a:off x="1700960" y="465074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2347F-B151-4132-81B2-055857991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27" y="1481377"/>
            <a:ext cx="2520000" cy="44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0A1A8B-392C-419E-84BE-B6F448F71FE6}"/>
              </a:ext>
            </a:extLst>
          </p:cNvPr>
          <p:cNvSpPr txBox="1"/>
          <p:nvPr/>
        </p:nvSpPr>
        <p:spPr>
          <a:xfrm>
            <a:off x="6104964" y="1019712"/>
            <a:ext cx="225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삭제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FAB272-E4B5-4A1D-8D2A-C1A5A8BAA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31" y="1481377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93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장보기 메모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1296" y="1031189"/>
            <a:ext cx="221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장보기 메모 삭제 </a:t>
            </a:r>
            <a:r>
              <a:rPr lang="en-US" altLang="ko-KR" sz="1200" dirty="0">
                <a:solidFill>
                  <a:srgbClr val="FF0000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(AF10)</a:t>
            </a: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4.2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장보기 메모 삭제 확인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769" y="5972854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이용자가 삭제하기 위해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선택한 장보기 메모가 없음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AADC1B-A9B3-413D-B2FE-B60BEC1E3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75" y="1481384"/>
            <a:ext cx="2532904" cy="45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15BA89-441B-4BD7-9E2F-E0597CCF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68780"/>
              </p:ext>
            </p:extLst>
          </p:nvPr>
        </p:nvGraphicFramePr>
        <p:xfrm>
          <a:off x="127065" y="978170"/>
          <a:ext cx="8889870" cy="56480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88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B00" panose="02000503000000000000" pitchFamily="2" charset="-127"/>
                          <a:ea typeface="AppleSDGothicNeoB00" panose="02000503000000000000" pitchFamily="2" charset="-127"/>
                        </a:rPr>
                        <a:t>Alternative Flow</a:t>
                      </a:r>
                      <a:endParaRPr lang="ko-KR" altLang="ko-KR" sz="1100" b="0" kern="100" dirty="0">
                        <a:solidFill>
                          <a:schemeClr val="tx1"/>
                        </a:solidFill>
                        <a:effectLst/>
                        <a:latin typeface="AppleSDGothicNeoB00" panose="02000503000000000000" pitchFamily="2" charset="-127"/>
                        <a:ea typeface="AppleSDGothicNeoB00" panose="02000503000000000000" pitchFamily="2" charset="-127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59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사용자가 입력한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가 기존에 이용자 리스트에 저장되어 있는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닉네임일 때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1.1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“‘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입력한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는 이미 있는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라는 메시지를 팝업으로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사용자가 입력한 아이디의 형식이 올바르지 않을 때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1.1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입력한 아이디의 제약 조건을 팝업으로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계정 정보 입력 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취소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클릭했을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: Basic Flow 1.2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 회원가입을 취소하고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App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최초 화면으로 이동한다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이용자가 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에 대한 중복 확인을 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다음 버튼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cs typeface="+mn-cs"/>
                        </a:rPr>
                        <a:t>을 클릭했을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cs typeface="+mn-cs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Basic Flow 1.2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닉네임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중복 확인을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라는 메시지를 팝업으로 출력한 후 다시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입력한 비밀번호가 계정 정보 유효성을 만족하지 않을 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비밀번호 형식 부적합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비밀번호 확인 불일치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1.2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이용자가 입력한 계정 정보가 통과하지 못한 계정 정보 유효성 조건이 적힌 에러 메시지를 팝업으로 출력한 후 다시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이용자가 검색 창에 검색한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식재료명과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일치하는 결과가 없을 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Basic Flow 1.3</a:t>
                      </a:r>
                    </a:p>
                    <a:p>
                      <a:pPr marL="9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rgbClr val="0000FF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검색된 식재료 창에 아무것도 출력하지 않고 계속해서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Basic Flow 1.3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5829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502" y="1207579"/>
            <a:ext cx="1978998" cy="27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 </a:t>
            </a:r>
            <a:r>
              <a:rPr lang="ko-KR" altLang="en-US" sz="12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밥알짜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App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최초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484578"/>
            <a:ext cx="2520000" cy="44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312000" y="1207579"/>
            <a:ext cx="2516407" cy="27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Cf.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로그인 선택 시 로그인 화면</a:t>
            </a:r>
            <a:endParaRPr lang="ko-KR" altLang="en-US" sz="1200" dirty="0">
              <a:solidFill>
                <a:srgbClr val="FF0000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3866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7" y="1482978"/>
            <a:ext cx="2520000" cy="44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A11C35-0107-4C34-BCB3-04D2B9D8B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98" y="1482978"/>
            <a:ext cx="2520000" cy="448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5F9435-C140-43AB-8343-0D5233C5EE7E}"/>
              </a:ext>
            </a:extLst>
          </p:cNvPr>
          <p:cNvSpPr/>
          <p:nvPr/>
        </p:nvSpPr>
        <p:spPr>
          <a:xfrm>
            <a:off x="7765293" y="2864226"/>
            <a:ext cx="613776" cy="32567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58DCB4-6D37-471A-B5B2-B5061EFAA8CD}"/>
              </a:ext>
            </a:extLst>
          </p:cNvPr>
          <p:cNvSpPr/>
          <p:nvPr/>
        </p:nvSpPr>
        <p:spPr>
          <a:xfrm>
            <a:off x="7765293" y="3266161"/>
            <a:ext cx="613776" cy="325677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6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3866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입력 </a:t>
            </a:r>
            <a:r>
              <a:rPr lang="en-US" altLang="ko-KR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(AF1)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84" y="1521466"/>
            <a:ext cx="2520000" cy="44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7502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입력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544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 중복 체크 통과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0684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입력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63042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닉네임 중복 체크 통과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6224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 중복 체크 통과 실패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16C4D-6D1B-49A5-A9D9-A86FABD1D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3" y="1521466"/>
            <a:ext cx="2520000" cy="44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4FA8B-3C48-4365-94E6-9AA19DA36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08" y="1521466"/>
            <a:ext cx="2520000" cy="44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521466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02" y="1025172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입력 </a:t>
            </a:r>
            <a:r>
              <a:rPr lang="en-US" altLang="ko-KR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(AF1)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544" y="5965900"/>
            <a:ext cx="2417916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닉네임 중복 체크 통과 실패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6884" y="1021313"/>
            <a:ext cx="252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유효성 확인 </a:t>
            </a:r>
            <a:r>
              <a:rPr lang="en-US" altLang="ko-KR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(AF4)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0284" y="6016415"/>
            <a:ext cx="241791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아이디 또는 닉네임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중복 확인 수행하지 않음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7375" y="1025172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1.1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입력 </a:t>
            </a:r>
            <a:r>
              <a:rPr lang="en-US" altLang="ko-KR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(AF2)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042" y="6016415"/>
            <a:ext cx="2417916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ko-KR" altLang="en-US" sz="1050" kern="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사용자가 입력한 아이디의</a:t>
            </a:r>
            <a:endParaRPr lang="en-US" altLang="ko-KR" sz="1050" kern="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lvl="0" algn="ctr">
              <a:lnSpc>
                <a:spcPct val="115000"/>
              </a:lnSpc>
              <a:defRPr/>
            </a:pPr>
            <a:r>
              <a:rPr lang="ko-KR" altLang="en-US" sz="1050" kern="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형식이 올바르지 않을 때</a:t>
            </a:r>
            <a:endParaRPr lang="en-US" altLang="ko-KR" sz="1050" kern="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B773C-05A8-46D5-855C-B0B615D1C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75" y="1521466"/>
            <a:ext cx="2520000" cy="44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C2103A-B1CA-4D86-9C68-DBC0616B2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48" y="1521466"/>
            <a:ext cx="2520000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2" y="1521466"/>
            <a:ext cx="2520000" cy="4480000"/>
          </a:xfrm>
          <a:prstGeom prst="rect">
            <a:avLst/>
          </a:prstGeom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Use Case Specification: </a:t>
            </a:r>
            <a:r>
              <a:rPr lang="ko-KR" altLang="en-US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회원가입 </a:t>
            </a:r>
            <a:r>
              <a:rPr lang="en-US" altLang="ko-KR" sz="2400" b="0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</a:t>
            </a:r>
            <a:endParaRPr lang="ko-KR" altLang="en-US" sz="2400" b="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5052" y="982825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못 먹는 식재료 등록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1969" y="5998595"/>
            <a:ext cx="2417916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위 화면처럼 검색해서 추가 가능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4215" y="1021313"/>
            <a:ext cx="194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1.3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못 먹는 식재료 등록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186" y="1021312"/>
            <a:ext cx="252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1.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 가입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1.2 </a:t>
            </a:r>
            <a:r>
              <a: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계정 정보 유효성 확인 </a:t>
            </a:r>
            <a:r>
              <a:rPr lang="en-US" altLang="ko-KR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(AF5)</a:t>
            </a:r>
            <a:endParaRPr lang="ko-KR" altLang="en-US" sz="12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886" y="5965900"/>
            <a:ext cx="2417916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입력한 비밀번호가 계정 정보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유효성을 만족하지 않을 때</a:t>
            </a:r>
            <a:endParaRPr lang="en-US" altLang="ko-KR" sz="105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>
              <a:lnSpc>
                <a:spcPct val="125000"/>
              </a:lnSpc>
            </a:pP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(ERROR MESSAGE</a:t>
            </a:r>
            <a:r>
              <a:rPr lang="ko-KR" altLang="en-US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에는 이유 출력</a:t>
            </a:r>
            <a:r>
              <a:rPr lang="en-US" altLang="ko-KR" sz="105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47849C-C9EA-4E61-8BC7-7A01C5D29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15" y="1521466"/>
            <a:ext cx="2520000" cy="448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1A7CA1-8129-479E-AF4A-5C380DEF47ED}"/>
              </a:ext>
            </a:extLst>
          </p:cNvPr>
          <p:cNvSpPr/>
          <p:nvPr/>
        </p:nvSpPr>
        <p:spPr>
          <a:xfrm>
            <a:off x="3669640" y="2811784"/>
            <a:ext cx="1933274" cy="29769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28485-048B-4676-84D5-B8E1A28F00EE}"/>
              </a:ext>
            </a:extLst>
          </p:cNvPr>
          <p:cNvSpPr txBox="1"/>
          <p:nvPr/>
        </p:nvSpPr>
        <p:spPr>
          <a:xfrm>
            <a:off x="4847499" y="310673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검색 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7F60A8-3B0A-48A0-B5BA-AC68C2612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27" y="1518595"/>
            <a:ext cx="2520001" cy="4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20099</TotalTime>
  <Words>6191</Words>
  <Application>Microsoft Office PowerPoint</Application>
  <PresentationFormat>화면 슬라이드 쇼(4:3)</PresentationFormat>
  <Paragraphs>612</Paragraphs>
  <Slides>46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AppleSDGothicNeoB00</vt:lpstr>
      <vt:lpstr>AppleSDGothicNeoEB00</vt:lpstr>
      <vt:lpstr>AppleSDGothicNeoR00</vt:lpstr>
      <vt:lpstr>맑은 고딕</vt:lpstr>
      <vt:lpstr>Arial</vt:lpstr>
      <vt:lpstr>Calibri</vt:lpstr>
      <vt:lpstr>Wingdings</vt:lpstr>
      <vt:lpstr>Office 테마</vt:lpstr>
      <vt:lpstr>PowerPoint 프레젠테이션</vt:lpstr>
      <vt:lpstr>Use Case Diagram</vt:lpstr>
      <vt:lpstr>Use Case Specification: 회원가입</vt:lpstr>
      <vt:lpstr>Use Case Specification: 회원가입</vt:lpstr>
      <vt:lpstr>Use Case Specification: 회원가입</vt:lpstr>
      <vt:lpstr>Use Case Specification: 회원가입 GUI</vt:lpstr>
      <vt:lpstr>Use Case Specification: 회원가입 GUI</vt:lpstr>
      <vt:lpstr>Use Case Specification: 회원가입 GUI</vt:lpstr>
      <vt:lpstr>Use Case Specification: 회원가입 GUI</vt:lpstr>
      <vt:lpstr>Use Case Specification: 회원가입 GUI</vt:lpstr>
      <vt:lpstr>Use Case Specification: 회원가입 GUI</vt:lpstr>
      <vt:lpstr>Use Case Specification: 식재료 관리</vt:lpstr>
      <vt:lpstr>Use Case Specification: 식재료 관리</vt:lpstr>
      <vt:lpstr>Use Case Specification: 식재료 관리</vt:lpstr>
      <vt:lpstr>Use Case Specification: 식재료 관리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식재료 관리 GUI</vt:lpstr>
      <vt:lpstr>Use Case Specification: 식단 추천</vt:lpstr>
      <vt:lpstr>Use Case Specification: 식단 추천</vt:lpstr>
      <vt:lpstr>Use Case Specification: 식단 추천</vt:lpstr>
      <vt:lpstr>Use Case Specification: 식단 추천</vt:lpstr>
      <vt:lpstr>Use Case Specification: 식단 추천</vt:lpstr>
      <vt:lpstr>Use Case Specification: 식단 추천 GUI</vt:lpstr>
      <vt:lpstr>Use Case Specification: 식단 추천 GUI</vt:lpstr>
      <vt:lpstr>Use Case Specification: 식단 추천 GUI</vt:lpstr>
      <vt:lpstr>Use Case Specification: 식단 추천 GUI</vt:lpstr>
      <vt:lpstr>Use Case Specification: 식단 추천 GUI</vt:lpstr>
      <vt:lpstr>Use Case Specification: 식단 추천 GUI</vt:lpstr>
      <vt:lpstr>Use Case Specification: 식단 추천 GUI</vt:lpstr>
      <vt:lpstr>Use Case Specification: 식단 추천 GUI</vt:lpstr>
      <vt:lpstr>Use Case Specification: 식단 추천 GUI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Use Case Specification: 장보기 메모</vt:lpstr>
      <vt:lpstr>Use Case Specification: 장보기 메모 GUI</vt:lpstr>
      <vt:lpstr>Use Case Specification: 장보기 메모 GUI</vt:lpstr>
      <vt:lpstr>Use Case Specification: 장보기 메모 GUI</vt:lpstr>
      <vt:lpstr>Use Case Specification: 장보기 메모 GUI</vt:lpstr>
      <vt:lpstr>Use Case Specification: 장보기 메모 GUI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Jung Hyun Kim</cp:lastModifiedBy>
  <cp:revision>1548</cp:revision>
  <dcterms:created xsi:type="dcterms:W3CDTF">2016-03-06T05:48:58Z</dcterms:created>
  <dcterms:modified xsi:type="dcterms:W3CDTF">2019-12-10T03:43:08Z</dcterms:modified>
</cp:coreProperties>
</file>