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73" r:id="rId2"/>
    <p:sldId id="266" r:id="rId3"/>
    <p:sldId id="274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275" r:id="rId13"/>
    <p:sldId id="269" r:id="rId14"/>
    <p:sldId id="276" r:id="rId15"/>
    <p:sldId id="279" r:id="rId16"/>
    <p:sldId id="277" r:id="rId17"/>
    <p:sldId id="289" r:id="rId18"/>
    <p:sldId id="292" r:id="rId19"/>
    <p:sldId id="291" r:id="rId20"/>
    <p:sldId id="281" r:id="rId21"/>
    <p:sldId id="284" r:id="rId22"/>
    <p:sldId id="288" r:id="rId23"/>
    <p:sldId id="285" r:id="rId24"/>
    <p:sldId id="286" r:id="rId25"/>
    <p:sldId id="283" r:id="rId26"/>
    <p:sldId id="287" r:id="rId27"/>
    <p:sldId id="301" r:id="rId28"/>
    <p:sldId id="305" r:id="rId29"/>
    <p:sldId id="303" r:id="rId30"/>
    <p:sldId id="267" r:id="rId31"/>
  </p:sldIdLst>
  <p:sldSz cx="12192000" cy="6858000"/>
  <p:notesSz cx="6858000" cy="9144000"/>
  <p:embeddedFontLst>
    <p:embeddedFont>
      <p:font typeface="AppleSDGothicNeoSB00" panose="02000503000000000000" pitchFamily="2" charset="-127"/>
      <p:regular r:id="rId33"/>
    </p:embeddedFont>
    <p:embeddedFont>
      <p:font typeface="나눔스퀘어" panose="020B0600000101010101" pitchFamily="50" charset="-127"/>
      <p:regular r:id="rId34"/>
    </p:embeddedFont>
    <p:embeddedFont>
      <p:font typeface="AppleSDGothicNeoL00" panose="02000503000000000000" pitchFamily="2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AppleSDGothicNeoEB00" panose="02000503000000000000" pitchFamily="2" charset="-127"/>
      <p:regular r:id="rId38"/>
    </p:embeddedFont>
    <p:embeddedFont>
      <p:font typeface="AppleSDGothicNeoB00" panose="02000503000000000000" pitchFamily="2" charset="-127"/>
      <p:regular r:id="rId39"/>
    </p:embeddedFont>
    <p:embeddedFont>
      <p:font typeface="AppleSDGothicNeoM00" panose="02000503000000000000" pitchFamily="2" charset="-127"/>
      <p:regular r:id="rId40"/>
    </p:embeddedFont>
    <p:embeddedFont>
      <p:font typeface="AppleSDGothicNeoR00" panose="02000503000000000000" pitchFamily="2" charset="-127"/>
      <p:regular r:id="rId41"/>
    </p:embeddedFont>
    <p:embeddedFont>
      <p:font typeface="나눔스퀘어 ExtraBold" panose="020B0600000101010101" pitchFamily="50" charset="-127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E"/>
    <a:srgbClr val="FACE9B"/>
    <a:srgbClr val="FFFFFB"/>
    <a:srgbClr val="F0F0F0"/>
    <a:srgbClr val="E1E1E1"/>
    <a:srgbClr val="AEAEAE"/>
    <a:srgbClr val="CDEBD3"/>
    <a:srgbClr val="BCBBB7"/>
    <a:srgbClr val="646569"/>
    <a:srgbClr val="4A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6353" autoAdjust="0"/>
  </p:normalViewPr>
  <p:slideViewPr>
    <p:cSldViewPr snapToGrid="0">
      <p:cViewPr varScale="1">
        <p:scale>
          <a:sx n="84" d="100"/>
          <a:sy n="84" d="100"/>
        </p:scale>
        <p:origin x="97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15721-4710-4A1C-822B-0E5686BC0CD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56A17-F3F5-477F-92A3-F27BDF19A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7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6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7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2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8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0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F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A002-87CD-4F40-9502-B1F23A927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5E22B1-731F-45FB-B9DE-C3CF6CCB0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DA372-A413-4C63-B3DD-78012DB9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DCCFA-ACA7-46CE-B08F-FE86C965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8C8E5-8A6C-4900-A16D-50BC2596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2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B745C-166D-42CE-A5B5-B913660D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2F68A-DBD9-4CFD-8CF8-CE1DF730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46593-C03F-4C43-8F6C-2D6B0B9C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4A54C-5005-415B-871F-83148323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BBD2B-96EE-4125-90B1-A143CA3D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5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87D6A9-BD42-4050-976C-7C8312B17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A1985-0FAA-4DB4-84C7-7398B16D0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D7D47-3D5A-4D47-8601-AAE368C0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7F3AC-1585-4074-8B88-2A8ADCE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BB6E4-F79F-4471-B404-2380C484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0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CBB3E-9304-4858-B4AD-7E4F79A5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D37AB-47B8-4323-AD04-5F428365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D918C-63A9-4E2E-9E6E-2B3D8E2A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71FEF-8159-4063-94E3-D26E7621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6A7E3-64F7-4A49-8439-112FDAEA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7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DE603-0FEE-4801-B2E1-CADC5682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938CD-A255-4046-8A86-B9F39CF4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8A0C6-A092-4F6A-8CCC-05E8345E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3227E-76B2-4F96-8840-2150B8A7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F772D-A92B-4150-AF6D-9920542D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CACCA-DE23-48D3-A6FE-01506A9B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41EA-EC91-4A1D-9652-1A28D7451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FDDB5-8890-40D1-A310-99AC7DDE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D94A5-F9CD-4AFC-A276-54F564AA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66D23-52DE-490F-A336-C12D16EA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D2D9A9-DCFF-4A43-9F85-95C25CCC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0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8ED3B-7F19-46B5-88AC-A3ED0BC7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00FA0-148B-4827-8168-86B379AC5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56482-9BD8-4ABE-9A01-72A802BE2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607C77-D5B0-4BB0-BE67-638286019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943E6C-4621-4BFB-8165-07A6A1DE1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E024BF-B7B4-4DD4-A2C9-B1B32920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A7A3AA-692C-4F74-A195-761D0393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49D2E-62C7-4256-802E-8B31D2F1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1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50B96-608C-41E4-8F3C-902DEEBE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0A6C22-5522-4682-95F6-F21F1F68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37C470-99A5-4E7E-BC9B-122250F7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FD908-4C9B-4876-BEAB-C9DB7103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5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EB35A6-BB10-4B90-AF6D-055D3DB1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5B326-F6C7-4261-9E30-904743F5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9689C-3304-4FA3-9377-8BFE05DA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5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12FAB-F479-4E71-A048-F36C1BA5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94F61-2085-42D7-B9A0-9D921468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E0FAD-F84C-46E0-B1C1-E3AAAF73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44C8F-F359-4221-ADD3-0D4BEC2B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F463F0-2F67-4E95-9B3F-C0507AB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F772F4-7CD9-4E44-90C8-014FE397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3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7543-8287-4CBA-B760-B7EACFE0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C03A0D-8190-4CEA-AEDA-30E5E7871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8ADD6-0B25-4B2B-817C-2DD20004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A89DE-51A2-4238-9DCF-4035907E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89630-C8F9-4EA1-9EC4-46F5ACB5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2D75F-E2F4-47EC-9711-F53B8BCF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96F68-ED5A-49FB-8BA8-4E909F23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16AEE-D761-4026-876F-7235A147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60A55-61A0-4967-8335-F6F24649D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CBEC-4986-4DEA-BAFC-48EA1513083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9AFF0-828F-48D6-A390-3770370AB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82276-DA51-4F15-B6B2-E969ED089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arcce.com/upload/2016/august-16/IJARCCE%2098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6%94%EC%B2%9C_%EC%8B%9C%EC%8A%A4%ED%85%9C" TargetMode="External"/><Relationship Id="rId2" Type="http://schemas.openxmlformats.org/officeDocument/2006/relationships/hyperlink" Target="http://kocw.xcache.kinxcdn.com/KOCW/document/2017/yonsei/songyonguk221/7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steemit.com/recommender/@saemi32/6yvn3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AF0312F2-E2B2-4B84-A41C-E5CD9B0A0D99}"/>
              </a:ext>
            </a:extLst>
          </p:cNvPr>
          <p:cNvSpPr/>
          <p:nvPr/>
        </p:nvSpPr>
        <p:spPr>
          <a:xfrm>
            <a:off x="4674645" y="3991431"/>
            <a:ext cx="330202" cy="330202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878E5F5-87AD-40A0-9603-380ADD2F3881}"/>
              </a:ext>
            </a:extLst>
          </p:cNvPr>
          <p:cNvSpPr/>
          <p:nvPr/>
        </p:nvSpPr>
        <p:spPr>
          <a:xfrm>
            <a:off x="6711531" y="2301873"/>
            <a:ext cx="1847850" cy="1847850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535EFB-F2A6-42F2-BFFC-E14FDCF33401}"/>
              </a:ext>
            </a:extLst>
          </p:cNvPr>
          <p:cNvGrpSpPr/>
          <p:nvPr/>
        </p:nvGrpSpPr>
        <p:grpSpPr>
          <a:xfrm>
            <a:off x="4636306" y="2620348"/>
            <a:ext cx="2919389" cy="1632693"/>
            <a:chOff x="6066305" y="2852358"/>
            <a:chExt cx="2919389" cy="16326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FFFBB0-843F-47E8-8549-3D383363828C}"/>
                </a:ext>
              </a:extLst>
            </p:cNvPr>
            <p:cNvSpPr txBox="1"/>
            <p:nvPr/>
          </p:nvSpPr>
          <p:spPr>
            <a:xfrm>
              <a:off x="6066305" y="2852358"/>
              <a:ext cx="2919389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spc="-100" dirty="0" smtClean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Software Architecture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spc="-100" dirty="0" smtClean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Documentation 1.0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9FFF7E4-14CA-4E0C-9BBC-22101EBB6776}"/>
                </a:ext>
              </a:extLst>
            </p:cNvPr>
            <p:cNvSpPr/>
            <p:nvPr/>
          </p:nvSpPr>
          <p:spPr>
            <a:xfrm>
              <a:off x="6211377" y="4223441"/>
              <a:ext cx="262924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646569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2019-2 </a:t>
              </a:r>
              <a:r>
                <a:rPr lang="ko-KR" altLang="en-US" sz="1100" dirty="0" smtClean="0">
                  <a:solidFill>
                    <a:srgbClr val="646569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융합소프트웨어종합설계 </a:t>
              </a:r>
              <a:r>
                <a:rPr lang="en-US" altLang="ko-KR" sz="1100" dirty="0" smtClean="0">
                  <a:solidFill>
                    <a:srgbClr val="646569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6</a:t>
              </a:r>
              <a:r>
                <a:rPr lang="ko-KR" altLang="en-US" sz="1100" dirty="0" smtClean="0">
                  <a:solidFill>
                    <a:srgbClr val="646569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팀 </a:t>
              </a:r>
              <a:r>
                <a:rPr lang="ko-KR" altLang="en-US" sz="1100" dirty="0" err="1" smtClean="0">
                  <a:solidFill>
                    <a:srgbClr val="646569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밥알짜</a:t>
              </a:r>
              <a:endParaRPr lang="ko-KR" altLang="en-US" sz="1100" dirty="0">
                <a:solidFill>
                  <a:srgbClr val="646569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A2B8C408-1863-4AD9-875F-C7974AE0C378}"/>
              </a:ext>
            </a:extLst>
          </p:cNvPr>
          <p:cNvSpPr/>
          <p:nvPr/>
        </p:nvSpPr>
        <p:spPr>
          <a:xfrm>
            <a:off x="8438427" y="2408402"/>
            <a:ext cx="120954" cy="12095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-479416"/>
            <a:ext cx="2088992" cy="363670"/>
            <a:chOff x="9167149" y="-717630"/>
            <a:chExt cx="2858947" cy="497711"/>
          </a:xfrm>
        </p:grpSpPr>
        <p:sp>
          <p:nvSpPr>
            <p:cNvPr id="38" name="직사각형 37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FFF7E4-14CA-4E0C-9BBC-22101EBB6776}"/>
              </a:ext>
            </a:extLst>
          </p:cNvPr>
          <p:cNvSpPr/>
          <p:nvPr/>
        </p:nvSpPr>
        <p:spPr>
          <a:xfrm>
            <a:off x="9025189" y="6450151"/>
            <a:ext cx="30011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백지수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김정현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나승원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이성준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최재영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황보진우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5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EF6D69-E5F2-4C7B-81F2-539C1D840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1" y="1500248"/>
            <a:ext cx="2160000" cy="44434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848D0C-A399-48ED-BC8A-038AA4CE163B}"/>
              </a:ext>
            </a:extLst>
          </p:cNvPr>
          <p:cNvSpPr/>
          <p:nvPr/>
        </p:nvSpPr>
        <p:spPr>
          <a:xfrm>
            <a:off x="394317" y="820262"/>
            <a:ext cx="11256885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2D2C3-71B2-4506-9F83-0485704C3502}"/>
              </a:ext>
            </a:extLst>
          </p:cNvPr>
          <p:cNvSpPr txBox="1"/>
          <p:nvPr/>
        </p:nvSpPr>
        <p:spPr>
          <a:xfrm>
            <a:off x="3311742" y="1436732"/>
            <a:ext cx="4758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&lt;Controller&gt; IngredientController.java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35E44-7E98-44C9-AE99-114317C9C2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3" t="47750" r="21406" b="39159"/>
          <a:stretch/>
        </p:blipFill>
        <p:spPr>
          <a:xfrm>
            <a:off x="3311742" y="1743133"/>
            <a:ext cx="6838579" cy="8978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4959CE-DF19-4962-A466-22E3799BC157}"/>
              </a:ext>
            </a:extLst>
          </p:cNvPr>
          <p:cNvSpPr txBox="1"/>
          <p:nvPr/>
        </p:nvSpPr>
        <p:spPr>
          <a:xfrm>
            <a:off x="3311742" y="2845453"/>
            <a:ext cx="4758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&lt;Entity&gt; IngredientDatabase.java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5594425-AF7D-42AC-89DE-8183BB6E5C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22436" r="21869" b="36477"/>
          <a:stretch/>
        </p:blipFill>
        <p:spPr>
          <a:xfrm>
            <a:off x="3311741" y="3168618"/>
            <a:ext cx="6630140" cy="281774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2068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431963"/>
            <a:ext cx="56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 &amp; Code – Read (</a:t>
            </a:r>
            <a:r>
              <a:rPr lang="en-US" altLang="ko-KR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readIngredient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, </a:t>
            </a:r>
            <a:r>
              <a:rPr lang="en-US" altLang="ko-KR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getAllIngredient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7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843F65-3623-4DBD-9AA5-84B7E1032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1" y="1500248"/>
            <a:ext cx="2160000" cy="44434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21E464-A7F8-4964-BD06-B031208E01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3" t="25000" r="27694" b="28932"/>
          <a:stretch/>
        </p:blipFill>
        <p:spPr>
          <a:xfrm>
            <a:off x="3311742" y="1743133"/>
            <a:ext cx="5834202" cy="31593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0C6898-0556-4089-9ECB-E3D6780C55DA}"/>
              </a:ext>
            </a:extLst>
          </p:cNvPr>
          <p:cNvSpPr/>
          <p:nvPr/>
        </p:nvSpPr>
        <p:spPr>
          <a:xfrm>
            <a:off x="394317" y="820262"/>
            <a:ext cx="11256885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4EDAC-DAE1-4F0F-9BFE-C3FE59C8ADD5}"/>
              </a:ext>
            </a:extLst>
          </p:cNvPr>
          <p:cNvSpPr txBox="1"/>
          <p:nvPr/>
        </p:nvSpPr>
        <p:spPr>
          <a:xfrm>
            <a:off x="3311742" y="1462419"/>
            <a:ext cx="3737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&lt;Boundary&gt; IngredientManageForm.java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B4E872-CD26-42E3-B06B-6E2AB17EC03C}"/>
              </a:ext>
            </a:extLst>
          </p:cNvPr>
          <p:cNvSpPr/>
          <p:nvPr/>
        </p:nvSpPr>
        <p:spPr>
          <a:xfrm>
            <a:off x="3781887" y="3497802"/>
            <a:ext cx="4900474" cy="488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2068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431963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 &amp; Code – Read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2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F08B44B9-5925-41B9-B33F-3EC393436F89}"/>
              </a:ext>
            </a:extLst>
          </p:cNvPr>
          <p:cNvSpPr/>
          <p:nvPr/>
        </p:nvSpPr>
        <p:spPr>
          <a:xfrm>
            <a:off x="7977278" y="1016417"/>
            <a:ext cx="4825165" cy="4825165"/>
          </a:xfrm>
          <a:prstGeom prst="ellipse">
            <a:avLst/>
          </a:prstGeom>
          <a:noFill/>
          <a:ln>
            <a:solidFill>
              <a:srgbClr val="FFF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D4B2D6-BD63-4C37-B8E3-AD63A6B53F0F}"/>
              </a:ext>
            </a:extLst>
          </p:cNvPr>
          <p:cNvSpPr/>
          <p:nvPr/>
        </p:nvSpPr>
        <p:spPr>
          <a:xfrm>
            <a:off x="7267956" y="3228944"/>
            <a:ext cx="2089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Key Class Design</a:t>
            </a:r>
            <a:endParaRPr lang="ko-KR" altLang="en-US" sz="20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FB30F6-F1BD-4E7D-9DC2-E5CCC17351B5}"/>
              </a:ext>
            </a:extLst>
          </p:cNvPr>
          <p:cNvSpPr/>
          <p:nvPr/>
        </p:nvSpPr>
        <p:spPr>
          <a:xfrm>
            <a:off x="3056606" y="1843951"/>
            <a:ext cx="3365024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0" dirty="0" smtClean="0">
                <a:solidFill>
                  <a:srgbClr val="FACE9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0000" dirty="0">
              <a:solidFill>
                <a:srgbClr val="FACE9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57714C-E8D4-4C64-A90D-88D19DBC7200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5B58CD-51E3-475D-8F40-FFF5723435E5}"/>
              </a:ext>
            </a:extLst>
          </p:cNvPr>
          <p:cNvSpPr/>
          <p:nvPr/>
        </p:nvSpPr>
        <p:spPr>
          <a:xfrm>
            <a:off x="10876330" y="2559103"/>
            <a:ext cx="182914" cy="18291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07B19-BD61-483F-BC4D-197CBBF73C70}"/>
              </a:ext>
            </a:extLst>
          </p:cNvPr>
          <p:cNvSpPr/>
          <p:nvPr/>
        </p:nvSpPr>
        <p:spPr>
          <a:xfrm flipV="1">
            <a:off x="1671287" y="1262503"/>
            <a:ext cx="182914" cy="18291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Key Class Design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31" y="783676"/>
            <a:ext cx="8225138" cy="590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F08B44B9-5925-41B9-B33F-3EC393436F89}"/>
              </a:ext>
            </a:extLst>
          </p:cNvPr>
          <p:cNvSpPr/>
          <p:nvPr/>
        </p:nvSpPr>
        <p:spPr>
          <a:xfrm>
            <a:off x="7977278" y="1016417"/>
            <a:ext cx="4825165" cy="4825165"/>
          </a:xfrm>
          <a:prstGeom prst="ellipse">
            <a:avLst/>
          </a:prstGeom>
          <a:noFill/>
          <a:ln>
            <a:solidFill>
              <a:srgbClr val="FFF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D4B2D6-BD63-4C37-B8E3-AD63A6B53F0F}"/>
              </a:ext>
            </a:extLst>
          </p:cNvPr>
          <p:cNvSpPr/>
          <p:nvPr/>
        </p:nvSpPr>
        <p:spPr>
          <a:xfrm>
            <a:off x="7267956" y="3228944"/>
            <a:ext cx="164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Table Design</a:t>
            </a:r>
            <a:endParaRPr lang="ko-KR" altLang="en-US" sz="20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FB30F6-F1BD-4E7D-9DC2-E5CCC17351B5}"/>
              </a:ext>
            </a:extLst>
          </p:cNvPr>
          <p:cNvSpPr/>
          <p:nvPr/>
        </p:nvSpPr>
        <p:spPr>
          <a:xfrm>
            <a:off x="3056606" y="1843951"/>
            <a:ext cx="3365024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0" dirty="0" smtClean="0">
                <a:solidFill>
                  <a:srgbClr val="FACE9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0000" dirty="0">
              <a:solidFill>
                <a:srgbClr val="FACE9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57714C-E8D4-4C64-A90D-88D19DBC7200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5B58CD-51E3-475D-8F40-FFF5723435E5}"/>
              </a:ext>
            </a:extLst>
          </p:cNvPr>
          <p:cNvSpPr/>
          <p:nvPr/>
        </p:nvSpPr>
        <p:spPr>
          <a:xfrm>
            <a:off x="10876330" y="2559103"/>
            <a:ext cx="182914" cy="18291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07B19-BD61-483F-BC4D-197CBBF73C70}"/>
              </a:ext>
            </a:extLst>
          </p:cNvPr>
          <p:cNvSpPr/>
          <p:nvPr/>
        </p:nvSpPr>
        <p:spPr>
          <a:xfrm flipV="1">
            <a:off x="1671287" y="1262503"/>
            <a:ext cx="182914" cy="18291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Table Design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61" y="762385"/>
            <a:ext cx="9464478" cy="59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F08B44B9-5925-41B9-B33F-3EC393436F89}"/>
              </a:ext>
            </a:extLst>
          </p:cNvPr>
          <p:cNvSpPr/>
          <p:nvPr/>
        </p:nvSpPr>
        <p:spPr>
          <a:xfrm>
            <a:off x="7977278" y="1016417"/>
            <a:ext cx="4825165" cy="4825165"/>
          </a:xfrm>
          <a:prstGeom prst="ellipse">
            <a:avLst/>
          </a:prstGeom>
          <a:noFill/>
          <a:ln>
            <a:solidFill>
              <a:srgbClr val="FFF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D4B2D6-BD63-4C37-B8E3-AD63A6B53F0F}"/>
              </a:ext>
            </a:extLst>
          </p:cNvPr>
          <p:cNvSpPr/>
          <p:nvPr/>
        </p:nvSpPr>
        <p:spPr>
          <a:xfrm>
            <a:off x="7267956" y="3228944"/>
            <a:ext cx="2486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추천 </a:t>
            </a:r>
            <a:r>
              <a:rPr lang="en-US" altLang="ko-KR" sz="20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Mechanism </a:t>
            </a:r>
            <a:r>
              <a:rPr lang="ko-KR" altLang="en-US" sz="20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선정</a:t>
            </a:r>
            <a:endParaRPr lang="ko-KR" altLang="en-US" sz="20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FB30F6-F1BD-4E7D-9DC2-E5CCC17351B5}"/>
              </a:ext>
            </a:extLst>
          </p:cNvPr>
          <p:cNvSpPr/>
          <p:nvPr/>
        </p:nvSpPr>
        <p:spPr>
          <a:xfrm>
            <a:off x="3056606" y="1843951"/>
            <a:ext cx="3365024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0" dirty="0" smtClean="0">
                <a:solidFill>
                  <a:srgbClr val="FACE9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20000" dirty="0">
              <a:solidFill>
                <a:srgbClr val="FACE9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57714C-E8D4-4C64-A90D-88D19DBC7200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5B58CD-51E3-475D-8F40-FFF5723435E5}"/>
              </a:ext>
            </a:extLst>
          </p:cNvPr>
          <p:cNvSpPr/>
          <p:nvPr/>
        </p:nvSpPr>
        <p:spPr>
          <a:xfrm>
            <a:off x="10876330" y="2559103"/>
            <a:ext cx="182914" cy="18291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07B19-BD61-483F-BC4D-197CBBF73C70}"/>
              </a:ext>
            </a:extLst>
          </p:cNvPr>
          <p:cNvSpPr/>
          <p:nvPr/>
        </p:nvSpPr>
        <p:spPr>
          <a:xfrm flipV="1">
            <a:off x="1671287" y="1262503"/>
            <a:ext cx="182914" cy="18291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81061D-8588-41CF-9A28-8B883BB1B537}"/>
              </a:ext>
            </a:extLst>
          </p:cNvPr>
          <p:cNvSpPr txBox="1"/>
          <p:nvPr/>
        </p:nvSpPr>
        <p:spPr>
          <a:xfrm>
            <a:off x="12722860" y="850900"/>
            <a:ext cx="98679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협업 필터링 </a:t>
            </a:r>
            <a:r>
              <a:rPr lang="en-US" altLang="ko-KR" b="1" dirty="0"/>
              <a:t>(Collaborative Filtering)</a:t>
            </a:r>
            <a:endParaRPr lang="en-US" altLang="ko-KR" sz="1400" b="1" dirty="0"/>
          </a:p>
          <a:p>
            <a:r>
              <a:rPr lang="en-US" altLang="ko-KR" sz="1600" b="1" dirty="0"/>
              <a:t>  </a:t>
            </a:r>
            <a:r>
              <a:rPr lang="ko-KR" altLang="en-US" sz="1600" dirty="0"/>
              <a:t>많은 사용자들로부터 얻은 기호 정보에 따라 사용자들의 관심사들을 자동적으로 예측하게 해주는 방법</a:t>
            </a:r>
            <a:endParaRPr lang="en-US" altLang="ko-KR" sz="1600" dirty="0"/>
          </a:p>
          <a:p>
            <a:endParaRPr lang="en-US" altLang="ko-KR" sz="1600" b="1" dirty="0"/>
          </a:p>
          <a:p>
            <a:r>
              <a:rPr lang="en-US" altLang="ko-KR" sz="1600" b="1" dirty="0"/>
              <a:t>  </a:t>
            </a:r>
            <a:r>
              <a:rPr lang="en-US" altLang="ko-KR" sz="1600" dirty="0"/>
              <a:t>1.1 </a:t>
            </a:r>
            <a:r>
              <a:rPr lang="ko-KR" altLang="en-US" sz="1600" dirty="0"/>
              <a:t>사용자 기반 협업 필터링</a:t>
            </a:r>
            <a:endParaRPr lang="en-US" altLang="ko-KR" sz="1600" dirty="0"/>
          </a:p>
          <a:p>
            <a:r>
              <a:rPr lang="en-US" altLang="ko-KR" sz="1600" b="1" dirty="0"/>
              <a:t>     </a:t>
            </a:r>
            <a:r>
              <a:rPr lang="ko-KR" altLang="en-US" sz="1600" dirty="0"/>
              <a:t>사용자 간의 유사도를 기반으로 사용자와 선호가 비슷한 타사용자가 선택한 아이템을 추천</a:t>
            </a:r>
            <a:endParaRPr lang="en-US" altLang="ko-KR" sz="1600" dirty="0"/>
          </a:p>
          <a:p>
            <a:r>
              <a:rPr lang="en-US" altLang="ko-KR" sz="1600" b="1" dirty="0"/>
              <a:t>  </a:t>
            </a:r>
            <a:r>
              <a:rPr lang="en-US" altLang="ko-KR" sz="1600" dirty="0"/>
              <a:t>1.2 </a:t>
            </a:r>
            <a:r>
              <a:rPr lang="ko-KR" altLang="en-US" sz="1600" dirty="0"/>
              <a:t>아이템 기반 협업 필터링</a:t>
            </a:r>
            <a:endParaRPr lang="en-US" altLang="ko-KR" sz="1600" dirty="0"/>
          </a:p>
          <a:p>
            <a:r>
              <a:rPr lang="en-US" altLang="ko-KR" sz="1600" b="1" dirty="0"/>
              <a:t>     </a:t>
            </a:r>
            <a:r>
              <a:rPr lang="ko-KR" altLang="en-US" sz="1600" dirty="0"/>
              <a:t>아이템 간의 유사도를 기반으로 사용자가 선택한 아이템과 유사한 아이템을 추천</a:t>
            </a:r>
            <a:endParaRPr lang="en-US" altLang="ko-KR" sz="1600" dirty="0"/>
          </a:p>
          <a:p>
            <a:endParaRPr lang="en-US" altLang="ko-KR" sz="1600" b="1" dirty="0"/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장점</a:t>
            </a:r>
            <a:r>
              <a:rPr lang="en-US" altLang="ko-KR" sz="1600" b="1" dirty="0"/>
              <a:t>: </a:t>
            </a:r>
            <a:r>
              <a:rPr lang="ko-KR" altLang="en-US" sz="1600" dirty="0"/>
              <a:t>데이터에 의한 결과이기 때문에 신뢰도가 높다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단점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en-US" altLang="ko-KR" sz="1600" dirty="0"/>
              <a:t>1) </a:t>
            </a:r>
            <a:r>
              <a:rPr lang="ko-KR" altLang="en-US" sz="1600" dirty="0"/>
              <a:t>신규 사용자나 새로운 아이템에 대한 추천이 어렵다</a:t>
            </a:r>
            <a:r>
              <a:rPr lang="en-US" altLang="ko-KR" sz="1600" dirty="0"/>
              <a:t>.(Cold Start)</a:t>
            </a:r>
          </a:p>
          <a:p>
            <a:r>
              <a:rPr lang="en-US" altLang="ko-KR" sz="1600" dirty="0"/>
              <a:t>          2) </a:t>
            </a:r>
            <a:r>
              <a:rPr lang="ko-KR" altLang="en-US" sz="1600" dirty="0"/>
              <a:t>사용자가 많아질 경우 계산 효율이 떨어진다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CA460-4FEF-4226-B267-B47FF3A8B60E}"/>
              </a:ext>
            </a:extLst>
          </p:cNvPr>
          <p:cNvSpPr txBox="1"/>
          <p:nvPr/>
        </p:nvSpPr>
        <p:spPr>
          <a:xfrm>
            <a:off x="12722860" y="3792278"/>
            <a:ext cx="110109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내용 기반 필터링 </a:t>
            </a:r>
            <a:r>
              <a:rPr lang="en-US" altLang="ko-KR" b="1" dirty="0"/>
              <a:t>(Content-based Filtering)</a:t>
            </a:r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아이템의 속성</a:t>
            </a:r>
            <a:r>
              <a:rPr lang="en-US" altLang="ko-KR" sz="1600" dirty="0"/>
              <a:t>(</a:t>
            </a:r>
            <a:r>
              <a:rPr lang="ko-KR" altLang="en-US" sz="1600" dirty="0"/>
              <a:t>아이템 프로파일</a:t>
            </a:r>
            <a:r>
              <a:rPr lang="en-US" altLang="ko-KR" sz="1600" dirty="0"/>
              <a:t>)</a:t>
            </a:r>
            <a:r>
              <a:rPr lang="ko-KR" altLang="en-US" sz="1600" dirty="0"/>
              <a:t>을 분석하고 사용자의 선호도</a:t>
            </a:r>
            <a:r>
              <a:rPr lang="en-US" altLang="ko-KR" sz="1600" dirty="0"/>
              <a:t>(</a:t>
            </a:r>
            <a:r>
              <a:rPr lang="ko-KR" altLang="en-US" sz="1600" dirty="0"/>
              <a:t>사용자 프로파일</a:t>
            </a:r>
            <a:r>
              <a:rPr lang="en-US" altLang="ko-KR" sz="1600" dirty="0"/>
              <a:t>)</a:t>
            </a:r>
            <a:r>
              <a:rPr lang="ko-KR" altLang="en-US" sz="1600" dirty="0"/>
              <a:t>를 추출하여 유사성 분석을 통해 추천하는 방법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-</a:t>
            </a:r>
            <a:r>
              <a:rPr lang="ko-KR" altLang="en-US" sz="1600" dirty="0"/>
              <a:t>아이템 프로파일</a:t>
            </a:r>
            <a:r>
              <a:rPr lang="en-US" altLang="ko-KR" sz="1600" dirty="0"/>
              <a:t>: </a:t>
            </a:r>
            <a:r>
              <a:rPr lang="ko-KR" altLang="en-US" sz="1600" dirty="0"/>
              <a:t>아이템의 속성을 행렬로 나타낸 것으로</a:t>
            </a:r>
            <a:r>
              <a:rPr lang="en-US" altLang="ko-KR" sz="1600" dirty="0"/>
              <a:t> DB</a:t>
            </a:r>
            <a:r>
              <a:rPr lang="ko-KR" altLang="en-US" sz="1600" dirty="0"/>
              <a:t>로부터 얻어오거나</a:t>
            </a:r>
            <a:r>
              <a:rPr lang="en-US" altLang="ko-KR" sz="1600" dirty="0"/>
              <a:t>, </a:t>
            </a:r>
            <a:r>
              <a:rPr lang="ko-KR" altLang="en-US" sz="1600" dirty="0"/>
              <a:t>문서에서 키워드를 추출해서 얻는다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-</a:t>
            </a:r>
            <a:r>
              <a:rPr lang="ko-KR" altLang="en-US" sz="1600" dirty="0"/>
              <a:t>사용자 프로파일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사용자의 선호도 정보를 행렬로 나타낸 것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아이템 프로파일과 사용자 프로파일을 코사인 유사도를 구한다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장점</a:t>
            </a:r>
            <a:r>
              <a:rPr lang="en-US" altLang="ko-KR" sz="1600" b="1" dirty="0"/>
              <a:t>: </a:t>
            </a:r>
            <a:r>
              <a:rPr lang="en-US" altLang="ko-KR" sz="1600" dirty="0"/>
              <a:t>1) </a:t>
            </a:r>
            <a:r>
              <a:rPr lang="ko-KR" altLang="en-US" sz="1600" dirty="0"/>
              <a:t>아이템의 속성 정보가 충분하면 추천 결과가 좋다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  2) </a:t>
            </a:r>
            <a:r>
              <a:rPr lang="ko-KR" altLang="en-US" sz="1600" dirty="0"/>
              <a:t>새로운 아이템에 대해서도 추천이 가능하다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단점</a:t>
            </a:r>
            <a:r>
              <a:rPr lang="en-US" altLang="ko-KR" sz="1600" b="1" dirty="0"/>
              <a:t>: </a:t>
            </a:r>
            <a:r>
              <a:rPr lang="ko-KR" altLang="en-US" sz="1600" dirty="0"/>
              <a:t>추천되는 아이템의 다양성이 떨어진다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37" y="1220232"/>
            <a:ext cx="6375924" cy="49880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52381" y="6469933"/>
            <a:ext cx="773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3"/>
              </a:rPr>
              <a:t>자료 출처 </a:t>
            </a: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3"/>
              </a:rPr>
              <a:t>: International Journal of Advanced Research in Computer and Communication Engineering</a:t>
            </a:r>
            <a:endParaRPr lang="ko-KR" altLang="en-US" sz="14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9023" y="850900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 Recommender System</a:t>
            </a:r>
            <a:r>
              <a:rPr lang="ko-KR" altLang="en-US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의 분류 </a:t>
            </a:r>
            <a:r>
              <a:rPr lang="en-US" altLang="ko-KR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281142" y="178374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654017" y="40345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추천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Mechanism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리서치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30CA4E-C7F4-47EA-9395-8F67B8B1723C}"/>
              </a:ext>
            </a:extLst>
          </p:cNvPr>
          <p:cNvSpPr txBox="1"/>
          <p:nvPr/>
        </p:nvSpPr>
        <p:spPr>
          <a:xfrm>
            <a:off x="1369060" y="9430777"/>
            <a:ext cx="353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추천 </a:t>
            </a:r>
            <a:r>
              <a:rPr lang="en-US" altLang="ko-KR" sz="2400" b="1" dirty="0"/>
              <a:t>Mechanism</a:t>
            </a:r>
            <a:r>
              <a:rPr lang="ko-KR" altLang="en-US" sz="2400" b="1" dirty="0"/>
              <a:t> 종류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1061D-8588-41CF-9A28-8B883BB1B537}"/>
              </a:ext>
            </a:extLst>
          </p:cNvPr>
          <p:cNvSpPr txBox="1"/>
          <p:nvPr/>
        </p:nvSpPr>
        <p:spPr>
          <a:xfrm>
            <a:off x="12722860" y="850900"/>
            <a:ext cx="98679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협업 필터링 </a:t>
            </a:r>
            <a:r>
              <a:rPr lang="en-US" altLang="ko-KR" b="1" dirty="0"/>
              <a:t>(Collaborative Filtering)</a:t>
            </a:r>
            <a:endParaRPr lang="en-US" altLang="ko-KR" sz="1400" b="1" dirty="0"/>
          </a:p>
          <a:p>
            <a:r>
              <a:rPr lang="en-US" altLang="ko-KR" sz="1600" b="1" dirty="0"/>
              <a:t>  </a:t>
            </a:r>
            <a:r>
              <a:rPr lang="ko-KR" altLang="en-US" sz="1600" dirty="0"/>
              <a:t>많은 사용자들로부터 얻은 기호 정보에 따라 사용자들의 관심사들을 자동적으로 예측하게 해주는 방법</a:t>
            </a:r>
            <a:endParaRPr lang="en-US" altLang="ko-KR" sz="1600" dirty="0"/>
          </a:p>
          <a:p>
            <a:endParaRPr lang="en-US" altLang="ko-KR" sz="1600" b="1" dirty="0"/>
          </a:p>
          <a:p>
            <a:r>
              <a:rPr lang="en-US" altLang="ko-KR" sz="1600" b="1" dirty="0"/>
              <a:t>  </a:t>
            </a:r>
            <a:r>
              <a:rPr lang="en-US" altLang="ko-KR" sz="1600" dirty="0"/>
              <a:t>1.1 </a:t>
            </a:r>
            <a:r>
              <a:rPr lang="ko-KR" altLang="en-US" sz="1600" dirty="0"/>
              <a:t>사용자 기반 협업 필터링</a:t>
            </a:r>
            <a:endParaRPr lang="en-US" altLang="ko-KR" sz="1600" dirty="0"/>
          </a:p>
          <a:p>
            <a:r>
              <a:rPr lang="en-US" altLang="ko-KR" sz="1600" b="1" dirty="0"/>
              <a:t>     </a:t>
            </a:r>
            <a:r>
              <a:rPr lang="ko-KR" altLang="en-US" sz="1600" dirty="0"/>
              <a:t>사용자 간의 유사도를 기반으로 사용자와 선호가 비슷한 타사용자가 선택한 아이템을 추천</a:t>
            </a:r>
            <a:endParaRPr lang="en-US" altLang="ko-KR" sz="1600" dirty="0"/>
          </a:p>
          <a:p>
            <a:r>
              <a:rPr lang="en-US" altLang="ko-KR" sz="1600" b="1" dirty="0"/>
              <a:t>  </a:t>
            </a:r>
            <a:r>
              <a:rPr lang="en-US" altLang="ko-KR" sz="1600" dirty="0"/>
              <a:t>1.2 </a:t>
            </a:r>
            <a:r>
              <a:rPr lang="ko-KR" altLang="en-US" sz="1600" dirty="0"/>
              <a:t>아이템 기반 협업 필터링</a:t>
            </a:r>
            <a:endParaRPr lang="en-US" altLang="ko-KR" sz="1600" dirty="0"/>
          </a:p>
          <a:p>
            <a:r>
              <a:rPr lang="en-US" altLang="ko-KR" sz="1600" b="1" dirty="0"/>
              <a:t>     </a:t>
            </a:r>
            <a:r>
              <a:rPr lang="ko-KR" altLang="en-US" sz="1600" dirty="0"/>
              <a:t>아이템 간의 유사도를 기반으로 사용자가 선택한 아이템과 유사한 아이템을 추천</a:t>
            </a:r>
            <a:endParaRPr lang="en-US" altLang="ko-KR" sz="1600" dirty="0"/>
          </a:p>
          <a:p>
            <a:endParaRPr lang="en-US" altLang="ko-KR" sz="1600" b="1" dirty="0"/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장점</a:t>
            </a:r>
            <a:r>
              <a:rPr lang="en-US" altLang="ko-KR" sz="1600" b="1" dirty="0"/>
              <a:t>: </a:t>
            </a:r>
            <a:r>
              <a:rPr lang="ko-KR" altLang="en-US" sz="1600" dirty="0"/>
              <a:t>데이터에 의한 결과이기 때문에 신뢰도가 높다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단점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en-US" altLang="ko-KR" sz="1600" dirty="0"/>
              <a:t>1) </a:t>
            </a:r>
            <a:r>
              <a:rPr lang="ko-KR" altLang="en-US" sz="1600" dirty="0"/>
              <a:t>신규 사용자나 새로운 아이템에 대한 추천이 어렵다</a:t>
            </a:r>
            <a:r>
              <a:rPr lang="en-US" altLang="ko-KR" sz="1600" dirty="0"/>
              <a:t>.(Cold Start)</a:t>
            </a:r>
          </a:p>
          <a:p>
            <a:r>
              <a:rPr lang="en-US" altLang="ko-KR" sz="1600" dirty="0"/>
              <a:t>          2) </a:t>
            </a:r>
            <a:r>
              <a:rPr lang="ko-KR" altLang="en-US" sz="1600" dirty="0"/>
              <a:t>사용자가 많아질 경우 계산 효율이 떨어진다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CA460-4FEF-4226-B267-B47FF3A8B60E}"/>
              </a:ext>
            </a:extLst>
          </p:cNvPr>
          <p:cNvSpPr txBox="1"/>
          <p:nvPr/>
        </p:nvSpPr>
        <p:spPr>
          <a:xfrm>
            <a:off x="12722860" y="3792278"/>
            <a:ext cx="110109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내용 기반 필터링 </a:t>
            </a:r>
            <a:r>
              <a:rPr lang="en-US" altLang="ko-KR" b="1" dirty="0"/>
              <a:t>(Content-based Filtering)</a:t>
            </a:r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아이템의 속성</a:t>
            </a:r>
            <a:r>
              <a:rPr lang="en-US" altLang="ko-KR" sz="1600" dirty="0"/>
              <a:t>(</a:t>
            </a:r>
            <a:r>
              <a:rPr lang="ko-KR" altLang="en-US" sz="1600" dirty="0"/>
              <a:t>아이템 프로파일</a:t>
            </a:r>
            <a:r>
              <a:rPr lang="en-US" altLang="ko-KR" sz="1600" dirty="0"/>
              <a:t>)</a:t>
            </a:r>
            <a:r>
              <a:rPr lang="ko-KR" altLang="en-US" sz="1600" dirty="0"/>
              <a:t>을 분석하고 사용자의 선호도</a:t>
            </a:r>
            <a:r>
              <a:rPr lang="en-US" altLang="ko-KR" sz="1600" dirty="0"/>
              <a:t>(</a:t>
            </a:r>
            <a:r>
              <a:rPr lang="ko-KR" altLang="en-US" sz="1600" dirty="0"/>
              <a:t>사용자 프로파일</a:t>
            </a:r>
            <a:r>
              <a:rPr lang="en-US" altLang="ko-KR" sz="1600" dirty="0"/>
              <a:t>)</a:t>
            </a:r>
            <a:r>
              <a:rPr lang="ko-KR" altLang="en-US" sz="1600" dirty="0"/>
              <a:t>를 추출하여 유사성 분석을 통해 추천하는 방법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-</a:t>
            </a:r>
            <a:r>
              <a:rPr lang="ko-KR" altLang="en-US" sz="1600" dirty="0"/>
              <a:t>아이템 프로파일</a:t>
            </a:r>
            <a:r>
              <a:rPr lang="en-US" altLang="ko-KR" sz="1600" dirty="0"/>
              <a:t>: </a:t>
            </a:r>
            <a:r>
              <a:rPr lang="ko-KR" altLang="en-US" sz="1600" dirty="0"/>
              <a:t>아이템의 속성을 행렬로 나타낸 것으로</a:t>
            </a:r>
            <a:r>
              <a:rPr lang="en-US" altLang="ko-KR" sz="1600" dirty="0"/>
              <a:t> DB</a:t>
            </a:r>
            <a:r>
              <a:rPr lang="ko-KR" altLang="en-US" sz="1600" dirty="0"/>
              <a:t>로부터 얻어오거나</a:t>
            </a:r>
            <a:r>
              <a:rPr lang="en-US" altLang="ko-KR" sz="1600" dirty="0"/>
              <a:t>, </a:t>
            </a:r>
            <a:r>
              <a:rPr lang="ko-KR" altLang="en-US" sz="1600" dirty="0"/>
              <a:t>문서에서 키워드를 추출해서 얻는다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-</a:t>
            </a:r>
            <a:r>
              <a:rPr lang="ko-KR" altLang="en-US" sz="1600" dirty="0"/>
              <a:t>사용자 프로파일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사용자의 선호도 정보를 행렬로 나타낸 것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아이템 프로파일과 사용자 프로파일을 코사인 유사도를 구한다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장점</a:t>
            </a:r>
            <a:r>
              <a:rPr lang="en-US" altLang="ko-KR" sz="1600" b="1" dirty="0"/>
              <a:t>: </a:t>
            </a:r>
            <a:r>
              <a:rPr lang="en-US" altLang="ko-KR" sz="1600" dirty="0"/>
              <a:t>1) </a:t>
            </a:r>
            <a:r>
              <a:rPr lang="ko-KR" altLang="en-US" sz="1600" dirty="0"/>
              <a:t>아이템의 속성 정보가 충분하면 추천 결과가 좋다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  2) </a:t>
            </a:r>
            <a:r>
              <a:rPr lang="ko-KR" altLang="en-US" sz="1600" dirty="0"/>
              <a:t>새로운 아이템에 대해서도 추천이 가능하다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단점</a:t>
            </a:r>
            <a:r>
              <a:rPr lang="en-US" altLang="ko-KR" sz="1600" b="1" dirty="0"/>
              <a:t>: </a:t>
            </a:r>
            <a:r>
              <a:rPr lang="ko-KR" altLang="en-US" sz="1600" dirty="0"/>
              <a:t>추천되는 아이템의 다양성이 떨어진다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10021"/>
              </p:ext>
            </p:extLst>
          </p:nvPr>
        </p:nvGraphicFramePr>
        <p:xfrm>
          <a:off x="174460" y="588125"/>
          <a:ext cx="11817232" cy="59029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43900">
                  <a:extLst>
                    <a:ext uri="{9D8B030D-6E8A-4147-A177-3AD203B41FA5}">
                      <a16:colId xmlns:a16="http://schemas.microsoft.com/office/drawing/2014/main" val="3118943826"/>
                    </a:ext>
                  </a:extLst>
                </a:gridCol>
                <a:gridCol w="4678680">
                  <a:extLst>
                    <a:ext uri="{9D8B030D-6E8A-4147-A177-3AD203B41FA5}">
                      <a16:colId xmlns:a16="http://schemas.microsoft.com/office/drawing/2014/main" val="212809054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52638954"/>
                    </a:ext>
                  </a:extLst>
                </a:gridCol>
                <a:gridCol w="2908652">
                  <a:extLst>
                    <a:ext uri="{9D8B030D-6E8A-4147-A177-3AD203B41FA5}">
                      <a16:colId xmlns:a16="http://schemas.microsoft.com/office/drawing/2014/main" val="3373978699"/>
                    </a:ext>
                  </a:extLst>
                </a:gridCol>
              </a:tblGrid>
              <a:tr h="340749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정의</a:t>
                      </a:r>
                      <a:endParaRPr lang="ko-KR" altLang="en-US" b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세부 분류</a:t>
                      </a:r>
                      <a:endParaRPr lang="ko-KR" altLang="en-US" b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적용 예시</a:t>
                      </a:r>
                      <a:endParaRPr lang="ko-KR" altLang="en-US" b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912314"/>
                  </a:ext>
                </a:extLst>
              </a:tr>
              <a:tr h="79998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1. </a:t>
                      </a: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협업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endParaRPr lang="en-US" altLang="ko-KR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(Collaborative</a:t>
                      </a:r>
                      <a:r>
                        <a:rPr lang="en-US" altLang="ko-KR" sz="1800" b="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많은 이용자들로부터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얻은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기호 정보에 따라</a:t>
                      </a:r>
                      <a:endParaRPr lang="en-US" altLang="ko-KR" sz="16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이용자들의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관심사들을 자동적으로</a:t>
                      </a:r>
                      <a:endParaRPr lang="en-US" altLang="ko-KR" sz="160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예측하게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해주는 방법</a:t>
                      </a:r>
                      <a:endParaRPr lang="ko-KR" altLang="en-US" sz="1600" b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Model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-Based</a:t>
                      </a:r>
                    </a:p>
                    <a:p>
                      <a:pPr algn="ctr" latinLnBrk="1"/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Filtering Technique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2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클러스터링</a:t>
                      </a:r>
                      <a:r>
                        <a:rPr lang="en-US" altLang="ko-KR" sz="12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뉴럴네트워크</a:t>
                      </a:r>
                      <a:r>
                        <a:rPr lang="ko-KR" altLang="en-US" sz="12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등</a:t>
                      </a:r>
                      <a:r>
                        <a:rPr lang="en-US" altLang="ko-KR" sz="12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endParaRPr lang="ko-KR" altLang="en-US" sz="12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“</a:t>
                      </a:r>
                      <a:r>
                        <a:rPr lang="ko-KR" altLang="en-US" sz="1600" b="0" spc="-100" baseline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ㅇㅇㅇ님과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유사한 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이용자들이</a:t>
                      </a:r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좋아하는 상품들을 추천합니다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”</a:t>
                      </a: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ko-KR" altLang="en-US" sz="1600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57853"/>
                  </a:ext>
                </a:extLst>
              </a:tr>
              <a:tr h="132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Memory-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Based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Filtering Technique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2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유저 기반 협업</a:t>
                      </a:r>
                      <a:r>
                        <a:rPr lang="ko-KR" altLang="en-US" sz="12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필터링</a:t>
                      </a:r>
                      <a:r>
                        <a:rPr lang="en-US" altLang="ko-KR" sz="12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아이템 기반 협업 </a:t>
                      </a:r>
                      <a:r>
                        <a:rPr lang="ko-KR" altLang="en-US" sz="1200" b="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필터링</a:t>
                      </a:r>
                      <a:r>
                        <a:rPr lang="en-US" altLang="ko-KR" sz="12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endParaRPr lang="ko-KR" altLang="en-US" sz="1200" b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 smtClean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625868"/>
                  </a:ext>
                </a:extLst>
              </a:tr>
              <a:tr h="3407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2. </a:t>
                      </a: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내용 </a:t>
                      </a: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기반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endParaRPr lang="en-US" altLang="ko-KR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(Content-Based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아이템의 속성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아이템 프로파일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분석하고</a:t>
                      </a:r>
                      <a:endParaRPr lang="en-US" altLang="ko-KR" sz="16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이용자의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선호도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프로파일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추출하여</a:t>
                      </a:r>
                      <a:endParaRPr lang="en-US" altLang="ko-KR" sz="16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유사성 분석을 통해 추천하는 방법</a:t>
                      </a:r>
                      <a:endParaRPr lang="en-US" altLang="ko-KR" sz="16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아이템 프로파일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아이템의 속성을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행렬로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나타낸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/>
                      </a:r>
                      <a:b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</a:b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것으로 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DB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로부터 얻어오거나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문서에서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키워드를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/>
                      </a:r>
                      <a:b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</a:b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추출해서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얻음</a:t>
                      </a:r>
                      <a:endParaRPr lang="en-US" altLang="ko-KR" sz="16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프로파일 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이용자의 선호도 정보를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행렬로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/>
                      </a:r>
                      <a:b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</a:b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나타낸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것</a:t>
                      </a:r>
                      <a:endParaRPr lang="en-US" altLang="ko-KR" sz="16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아이템 프로파일과 이용자 프로파일</a:t>
                      </a:r>
                      <a:r>
                        <a:rPr lang="ko-KR" altLang="en-US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ko-KR" altLang="en-US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벡터를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</a:br>
                      <a:r>
                        <a:rPr lang="ko-KR" altLang="en-US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형성하고 </a:t>
                      </a:r>
                      <a:r>
                        <a:rPr lang="ko-KR" altLang="en-US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두 벡터의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코사인 거리로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아이템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간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</a:br>
                      <a:r>
                        <a:rPr lang="ko-KR" altLang="en-US" sz="16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유사도를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구한다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-</a:t>
                      </a:r>
                      <a:endParaRPr lang="ko-KR" altLang="en-US" sz="16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“</a:t>
                      </a:r>
                      <a:r>
                        <a:rPr lang="ko-KR" altLang="en-US" sz="1600" b="0" spc="-100" baseline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ㅇㅇㅇ님이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검색한 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‘</a:t>
                      </a:r>
                      <a:r>
                        <a:rPr lang="ko-KR" altLang="en-US" sz="1600" b="0" spc="-100" baseline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울코트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’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와</a:t>
                      </a:r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유사한 상품들을 추천합니다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”</a:t>
                      </a: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ko-KR" altLang="en-US" sz="1600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4117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9533" y="649105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2"/>
              </a:rPr>
              <a:t>자료 출처 </a:t>
            </a: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2"/>
              </a:rPr>
              <a:t>1</a:t>
            </a:r>
            <a:endParaRPr lang="ko-KR" altLang="en-US" sz="14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28976" y="6491055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3"/>
              </a:rPr>
              <a:t>자료 출처 </a:t>
            </a: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3"/>
              </a:rPr>
              <a:t>2</a:t>
            </a:r>
            <a:endParaRPr lang="ko-KR" altLang="en-US" sz="14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95907" y="6491055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4"/>
              </a:rPr>
              <a:t>자료 출처 </a:t>
            </a: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4"/>
              </a:rPr>
              <a:t>3</a:t>
            </a:r>
            <a:endParaRPr lang="ko-KR" altLang="en-US" sz="14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9807" y="3991181"/>
            <a:ext cx="1634121" cy="211953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281142" y="178374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654017" y="40345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추천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Mechanism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리서치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6187" y="1584188"/>
            <a:ext cx="1471337" cy="14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68894"/>
              </p:ext>
            </p:extLst>
          </p:nvPr>
        </p:nvGraphicFramePr>
        <p:xfrm>
          <a:off x="174460" y="318422"/>
          <a:ext cx="11817232" cy="249544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43900">
                  <a:extLst>
                    <a:ext uri="{9D8B030D-6E8A-4147-A177-3AD203B41FA5}">
                      <a16:colId xmlns:a16="http://schemas.microsoft.com/office/drawing/2014/main" val="3118943826"/>
                    </a:ext>
                  </a:extLst>
                </a:gridCol>
                <a:gridCol w="4678680">
                  <a:extLst>
                    <a:ext uri="{9D8B030D-6E8A-4147-A177-3AD203B41FA5}">
                      <a16:colId xmlns:a16="http://schemas.microsoft.com/office/drawing/2014/main" val="212809054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52638954"/>
                    </a:ext>
                  </a:extLst>
                </a:gridCol>
                <a:gridCol w="2908652">
                  <a:extLst>
                    <a:ext uri="{9D8B030D-6E8A-4147-A177-3AD203B41FA5}">
                      <a16:colId xmlns:a16="http://schemas.microsoft.com/office/drawing/2014/main" val="3373978699"/>
                    </a:ext>
                  </a:extLst>
                </a:gridCol>
              </a:tblGrid>
              <a:tr h="3407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정의</a:t>
                      </a:r>
                      <a:endParaRPr lang="ko-KR" altLang="en-US" sz="1800" b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세부 분류</a:t>
                      </a:r>
                      <a:endParaRPr lang="ko-KR" altLang="en-US" sz="1800" b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적용 예시</a:t>
                      </a:r>
                      <a:endParaRPr lang="ko-KR" altLang="en-US" sz="1800" b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912314"/>
                  </a:ext>
                </a:extLst>
              </a:tr>
              <a:tr h="2129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3. </a:t>
                      </a: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규칙 </a:t>
                      </a: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기반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(Rule-Based</a:t>
                      </a:r>
                      <a:r>
                        <a:rPr lang="en-US" altLang="ko-KR" sz="1800" b="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이용자의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프로파일이나 행위에 근거한 규칙을 이용하여</a:t>
                      </a:r>
                      <a:r>
                        <a:rPr lang="ko-KR" altLang="en-US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개인화된 </a:t>
                      </a:r>
                      <a:r>
                        <a:rPr lang="ko-KR" altLang="en-US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추천을 하는 방법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600" b="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Knowledge-Based Filtering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이라고도 함</a:t>
                      </a:r>
                      <a:endParaRPr lang="en-US" altLang="ko-KR" sz="160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‘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고객 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A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와 고객 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B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가 선호하는</a:t>
                      </a:r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콘텐츠는 고객 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C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도 선호한다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’,</a:t>
                      </a:r>
                    </a:p>
                    <a:p>
                      <a:pPr algn="ctr" latinLnBrk="1"/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‘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남성이고 취미가 등산인 고객은 컨텐츠 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C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를 선호한다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’ 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등의</a:t>
                      </a:r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‘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규칙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’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에 근거하여 추천</a:t>
                      </a:r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5785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EC9A6AA-AA06-4C80-82BB-B6C356C4E6DB}"/>
              </a:ext>
            </a:extLst>
          </p:cNvPr>
          <p:cNvSpPr txBox="1"/>
          <p:nvPr/>
        </p:nvSpPr>
        <p:spPr>
          <a:xfrm>
            <a:off x="12768580" y="-89823"/>
            <a:ext cx="10007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규칙 기반 필터링 </a:t>
            </a:r>
            <a:r>
              <a:rPr lang="en-US" altLang="ko-KR" b="1" dirty="0"/>
              <a:t>(Rule-based Filtering)</a:t>
            </a:r>
          </a:p>
          <a:p>
            <a:r>
              <a:rPr lang="ko-KR" altLang="en-US" sz="1600" dirty="0"/>
              <a:t>  사용자의 프로파일이나 행위에 근거한 규칙을 이용하여 개인화된 추천하는 방법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장점</a:t>
            </a:r>
            <a:r>
              <a:rPr lang="en-US" altLang="ko-KR" sz="1600" b="1" dirty="0"/>
              <a:t>: </a:t>
            </a:r>
            <a:r>
              <a:rPr lang="ko-KR" altLang="en-US" sz="1600" dirty="0"/>
              <a:t>추천에 걸리는 시간이 짧고 이해가 쉽다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단점</a:t>
            </a:r>
            <a:r>
              <a:rPr lang="en-US" altLang="ko-KR" sz="1600" b="1" dirty="0"/>
              <a:t>: </a:t>
            </a:r>
            <a:r>
              <a:rPr lang="en-US" altLang="ko-KR" sz="1600" dirty="0"/>
              <a:t>1)</a:t>
            </a:r>
            <a:r>
              <a:rPr lang="ko-KR" altLang="en-US" sz="1600" dirty="0"/>
              <a:t> 규칙을 수작업으로 생성해야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  2) </a:t>
            </a:r>
            <a:r>
              <a:rPr lang="ko-KR" altLang="en-US" sz="1600" dirty="0"/>
              <a:t>고객에 대해 많은 정보를 알고 있어야 한다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5695614" y="2941184"/>
            <a:ext cx="774924" cy="484922"/>
          </a:xfrm>
          <a:prstGeom prst="downArrow">
            <a:avLst>
              <a:gd name="adj1" fmla="val 45401"/>
              <a:gd name="adj2" fmla="val 45382"/>
            </a:avLst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48429"/>
              </p:ext>
            </p:extLst>
          </p:nvPr>
        </p:nvGraphicFramePr>
        <p:xfrm>
          <a:off x="1280001" y="3553427"/>
          <a:ext cx="9606148" cy="304414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662">
                  <a:extLst>
                    <a:ext uri="{9D8B030D-6E8A-4147-A177-3AD203B41FA5}">
                      <a16:colId xmlns:a16="http://schemas.microsoft.com/office/drawing/2014/main" val="3678482324"/>
                    </a:ext>
                  </a:extLst>
                </a:gridCol>
                <a:gridCol w="7824486">
                  <a:extLst>
                    <a:ext uri="{9D8B030D-6E8A-4147-A177-3AD203B41FA5}">
                      <a16:colId xmlns:a16="http://schemas.microsoft.com/office/drawing/2014/main" val="2783056621"/>
                    </a:ext>
                  </a:extLst>
                </a:gridCol>
              </a:tblGrid>
              <a:tr h="1014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협업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endParaRPr lang="en-US" altLang="ko-KR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(Collaborative</a:t>
                      </a:r>
                      <a:r>
                        <a:rPr lang="en-US" altLang="ko-KR" sz="1800" b="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은 타 이용자의 정보와는 별개로</a:t>
                      </a:r>
                      <a:endParaRPr lang="en-US" altLang="ko-KR" sz="1600" b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algn="l" latinLnBrk="1"/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각 이용자에게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개인화된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식단을 추천해주는 것이 목표이므로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적합하지 않다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6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987516"/>
                  </a:ext>
                </a:extLst>
              </a:tr>
              <a:tr h="1014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내용 기반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endParaRPr lang="en-US" altLang="ko-KR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(Content-Based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의 주 기능인 식단 추천의 경우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벡터 간 단순 코사인 거리</a:t>
                      </a:r>
                      <a:endParaRPr lang="en-US" altLang="ko-KR" sz="1600" b="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algn="l" latinLnBrk="1"/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계산으로는 도출할 수 없는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복잡한 변수들을 가지기 때문에 적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합하지 않다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6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588438"/>
                  </a:ext>
                </a:extLst>
              </a:tr>
              <a:tr h="1014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규칙 기반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(Rule-Based</a:t>
                      </a:r>
                      <a:r>
                        <a:rPr lang="en-US" altLang="ko-KR" sz="1800" b="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FF2C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위 </a:t>
                      </a:r>
                      <a:r>
                        <a:rPr lang="ko-KR" altLang="en-US" sz="16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매커니즘들의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단점을 보완하기 위해 규칙 기반 </a:t>
                      </a:r>
                      <a:r>
                        <a:rPr lang="ko-KR" altLang="en-US" sz="16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필터링을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선정하였다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리서치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(n=100)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통해 식단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추천에 반영되어야 하는 몇 가지 변수들을 수집한 뒤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이를 반영한 추천 규칙을 설정하여 전체 </a:t>
                      </a:r>
                      <a:r>
                        <a:rPr lang="ko-KR" altLang="en-US" sz="1600" b="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로직을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구성하였다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6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F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792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64887" y="2998979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위의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3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가지 </a:t>
            </a:r>
            <a:r>
              <a:rPr lang="ko-KR" altLang="en-US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매커니즘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中 </a:t>
            </a:r>
            <a:r>
              <a:rPr lang="ko-KR" altLang="en-US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밥알짜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App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에 적용할 </a:t>
            </a:r>
            <a:r>
              <a:rPr lang="ko-KR" altLang="en-US" u="sng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추천 </a:t>
            </a:r>
            <a:r>
              <a:rPr lang="en-US" altLang="ko-KR" u="sng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Mechanism </a:t>
            </a:r>
            <a:r>
              <a:rPr lang="ko-KR" altLang="en-US" u="sng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선정</a:t>
            </a:r>
            <a:endParaRPr lang="ko-KR" altLang="en-US" u="sng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281142" y="178374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654017" y="40345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추천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Mechanism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리서치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93395"/>
              </p:ext>
            </p:extLst>
          </p:nvPr>
        </p:nvGraphicFramePr>
        <p:xfrm>
          <a:off x="12416776" y="3553427"/>
          <a:ext cx="9606148" cy="30962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662">
                  <a:extLst>
                    <a:ext uri="{9D8B030D-6E8A-4147-A177-3AD203B41FA5}">
                      <a16:colId xmlns:a16="http://schemas.microsoft.com/office/drawing/2014/main" val="3678482324"/>
                    </a:ext>
                  </a:extLst>
                </a:gridCol>
                <a:gridCol w="7824486">
                  <a:extLst>
                    <a:ext uri="{9D8B030D-6E8A-4147-A177-3AD203B41FA5}">
                      <a16:colId xmlns:a16="http://schemas.microsoft.com/office/drawing/2014/main" val="2783056621"/>
                    </a:ext>
                  </a:extLst>
                </a:gridCol>
              </a:tblGrid>
              <a:tr h="1014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협업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endParaRPr lang="en-US" altLang="ko-KR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(Collaborative</a:t>
                      </a:r>
                      <a:r>
                        <a:rPr lang="en-US" altLang="ko-KR" sz="1800" b="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은 타 이용자의 정보와는 별개로</a:t>
                      </a:r>
                      <a:endParaRPr lang="en-US" altLang="ko-KR" sz="1600" b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algn="l" latinLnBrk="1"/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각 개인의 선호도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보유한 식재료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과거 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 이력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(Historical Data)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등에 기반한</a:t>
                      </a:r>
                      <a:endParaRPr lang="en-US" altLang="ko-KR" sz="1600" b="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algn="l" latinLnBrk="1"/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식단을 추천해주는 것이 목표이므로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협업 </a:t>
                      </a:r>
                      <a:r>
                        <a:rPr lang="ko-KR" altLang="en-US" sz="1600" b="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필터링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방식은 적합하지 않다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6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987516"/>
                  </a:ext>
                </a:extLst>
              </a:tr>
              <a:tr h="1014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내용 기반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endParaRPr lang="en-US" altLang="ko-KR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(Content-Based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아이템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프로파일 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식재료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속성을 반영한 식재료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 코드를 부여</a:t>
                      </a:r>
                      <a:endParaRPr lang="en-US" altLang="ko-KR" sz="1600" b="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algn="l" latinLnBrk="1"/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프로파일 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 자신의 선호도 정보를 회원가입 시 입력</a:t>
                      </a:r>
                      <a:endParaRPr lang="en-US" altLang="ko-KR" sz="1600" b="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algn="l" latinLnBrk="1"/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그러나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600" b="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의 식단 추천의 경우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벡터 간 단순 코사인 거리</a:t>
                      </a:r>
                      <a:endParaRPr lang="en-US" altLang="ko-KR" sz="1600" b="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algn="l" latinLnBrk="1"/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계산으로는 도출할 수 없는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복잡한 변수들을 가지기 때문에 적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합하지 않다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6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588438"/>
                  </a:ext>
                </a:extLst>
              </a:tr>
              <a:tr h="1014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규칙 기반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(Rule-Based</a:t>
                      </a:r>
                      <a:r>
                        <a:rPr lang="en-US" altLang="ko-KR" sz="1800" b="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은 내용 기반 </a:t>
                      </a:r>
                      <a:r>
                        <a:rPr lang="ko-KR" altLang="en-US" sz="16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필터링의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문제를 보완하기 위해 규칙 기반 </a:t>
                      </a:r>
                      <a:r>
                        <a:rPr lang="ko-KR" altLang="en-US" sz="16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필터링을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사용하기로 한다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사용자 리서치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(n=100)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통해 식단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추천에 반영되어야 하는 몇 가지 변수들을 수집하였고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이를 기반으로 한 추천 규칙을 설정하여 전체 </a:t>
                      </a:r>
                      <a:r>
                        <a:rPr lang="ko-KR" altLang="en-US" sz="1600" b="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로직을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구성하였다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6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7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1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타원 54">
            <a:extLst>
              <a:ext uri="{FF2B5EF4-FFF2-40B4-BE49-F238E27FC236}">
                <a16:creationId xmlns:a16="http://schemas.microsoft.com/office/drawing/2014/main" id="{248B16ED-CBE3-431C-B82F-FDF4F4C0AFA3}"/>
              </a:ext>
            </a:extLst>
          </p:cNvPr>
          <p:cNvSpPr/>
          <p:nvPr/>
        </p:nvSpPr>
        <p:spPr>
          <a:xfrm>
            <a:off x="357393" y="-850552"/>
            <a:ext cx="1701104" cy="1701104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A8E95-4364-4F07-BB9E-CBBD226E7862}"/>
              </a:ext>
            </a:extLst>
          </p:cNvPr>
          <p:cNvSpPr txBox="1"/>
          <p:nvPr/>
        </p:nvSpPr>
        <p:spPr>
          <a:xfrm rot="16200000">
            <a:off x="-1222206" y="4545437"/>
            <a:ext cx="4182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ACE9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6000" dirty="0">
              <a:solidFill>
                <a:srgbClr val="FACE9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035730" y="2497496"/>
            <a:ext cx="5255173" cy="1863009"/>
            <a:chOff x="5438066" y="2497496"/>
            <a:chExt cx="5255173" cy="1863009"/>
          </a:xfrm>
        </p:grpSpPr>
        <p:grpSp>
          <p:nvGrpSpPr>
            <p:cNvPr id="4" name="그룹 3"/>
            <p:cNvGrpSpPr/>
            <p:nvPr/>
          </p:nvGrpSpPr>
          <p:grpSpPr>
            <a:xfrm>
              <a:off x="5438066" y="2497980"/>
              <a:ext cx="2276290" cy="461665"/>
              <a:chOff x="5136314" y="1960821"/>
              <a:chExt cx="2276290" cy="46166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83ACD9-8DF7-42DA-9A87-02FE400C2EC0}"/>
                  </a:ext>
                </a:extLst>
              </p:cNvPr>
              <p:cNvSpPr txBox="1"/>
              <p:nvPr/>
            </p:nvSpPr>
            <p:spPr>
              <a:xfrm>
                <a:off x="5136314" y="1960821"/>
                <a:ext cx="498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ACE9B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01</a:t>
                </a:r>
                <a:endParaRPr lang="ko-KR" altLang="en-US" sz="2400" dirty="0">
                  <a:solidFill>
                    <a:srgbClr val="FACE9B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928A5574-D266-4E69-95E9-E17721F748AC}"/>
                  </a:ext>
                </a:extLst>
              </p:cNvPr>
              <p:cNvSpPr/>
              <p:nvPr/>
            </p:nvSpPr>
            <p:spPr>
              <a:xfrm>
                <a:off x="5676231" y="2022745"/>
                <a:ext cx="17363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Coding Guideline</a:t>
                </a:r>
                <a:endParaRPr lang="ko-KR" altLang="en-US" sz="1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8089320" y="2497496"/>
              <a:ext cx="2268151" cy="461665"/>
              <a:chOff x="7412604" y="1960337"/>
              <a:chExt cx="2268151" cy="461665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9331E3F-DD7C-48CA-8A70-A8648792B16F}"/>
                  </a:ext>
                </a:extLst>
              </p:cNvPr>
              <p:cNvSpPr txBox="1"/>
              <p:nvPr/>
            </p:nvSpPr>
            <p:spPr>
              <a:xfrm>
                <a:off x="7412604" y="1960337"/>
                <a:ext cx="548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ACE9B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02</a:t>
                </a:r>
                <a:endParaRPr lang="ko-KR" altLang="en-US" sz="2400" dirty="0">
                  <a:solidFill>
                    <a:srgbClr val="FACE9B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6CDB9C9D-7545-4394-BE29-43604815E2EA}"/>
                  </a:ext>
                </a:extLst>
              </p:cNvPr>
              <p:cNvSpPr/>
              <p:nvPr/>
            </p:nvSpPr>
            <p:spPr>
              <a:xfrm>
                <a:off x="7960412" y="2022745"/>
                <a:ext cx="17203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Key Class Design</a:t>
                </a:r>
                <a:endParaRPr lang="ko-KR" altLang="en-US" sz="1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438076" y="3898840"/>
              <a:ext cx="1955689" cy="461665"/>
              <a:chOff x="5136314" y="2409062"/>
              <a:chExt cx="1955689" cy="461665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01EC4BE-63FD-467E-86C7-91BECEF98A5C}"/>
                  </a:ext>
                </a:extLst>
              </p:cNvPr>
              <p:cNvSpPr txBox="1"/>
              <p:nvPr/>
            </p:nvSpPr>
            <p:spPr>
              <a:xfrm>
                <a:off x="5136314" y="2409062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ACE9B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03</a:t>
                </a:r>
                <a:endParaRPr lang="ko-KR" altLang="en-US" sz="2400" dirty="0">
                  <a:solidFill>
                    <a:srgbClr val="FACE9B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43DAEB35-A8CA-4438-B0AC-850E5B4E7439}"/>
                  </a:ext>
                </a:extLst>
              </p:cNvPr>
              <p:cNvSpPr/>
              <p:nvPr/>
            </p:nvSpPr>
            <p:spPr>
              <a:xfrm>
                <a:off x="5676231" y="2470617"/>
                <a:ext cx="14157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Table Design </a:t>
                </a:r>
                <a:endParaRPr lang="ko-KR" altLang="en-US" sz="1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8089320" y="3898840"/>
              <a:ext cx="2603919" cy="461665"/>
              <a:chOff x="7787568" y="2513076"/>
              <a:chExt cx="2603919" cy="461665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85B2743-D761-4721-8CFC-E2D5B1995B3E}"/>
                  </a:ext>
                </a:extLst>
              </p:cNvPr>
              <p:cNvSpPr txBox="1"/>
              <p:nvPr/>
            </p:nvSpPr>
            <p:spPr>
              <a:xfrm>
                <a:off x="7787568" y="2513076"/>
                <a:ext cx="564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ACE9B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04</a:t>
                </a:r>
                <a:endParaRPr lang="ko-KR" altLang="en-US" sz="2400" dirty="0">
                  <a:solidFill>
                    <a:srgbClr val="FACE9B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C8494F9C-7842-4E15-80FF-6CC4DC0742DE}"/>
                  </a:ext>
                </a:extLst>
              </p:cNvPr>
              <p:cNvSpPr/>
              <p:nvPr/>
            </p:nvSpPr>
            <p:spPr>
              <a:xfrm>
                <a:off x="8352146" y="2574631"/>
                <a:ext cx="20393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추천 </a:t>
                </a:r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Mechanism </a:t>
                </a:r>
                <a:r>
                  <a:rPr lang="ko-KR" altLang="en-US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선정</a:t>
                </a:r>
                <a:endParaRPr lang="ko-KR" altLang="en-US" sz="1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C7855904-B3DF-458B-97DE-419169727ADB}"/>
              </a:ext>
            </a:extLst>
          </p:cNvPr>
          <p:cNvSpPr/>
          <p:nvPr/>
        </p:nvSpPr>
        <p:spPr>
          <a:xfrm>
            <a:off x="2426684" y="1404818"/>
            <a:ext cx="144582" cy="144582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선정한 추천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Mechanism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적용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441616" y="1865764"/>
            <a:ext cx="7308768" cy="4427190"/>
            <a:chOff x="2441616" y="1960357"/>
            <a:chExt cx="7308768" cy="4427190"/>
          </a:xfrm>
        </p:grpSpPr>
        <p:cxnSp>
          <p:nvCxnSpPr>
            <p:cNvPr id="21" name="직선 화살표 연결선 20"/>
            <p:cNvCxnSpPr/>
            <p:nvPr/>
          </p:nvCxnSpPr>
          <p:spPr>
            <a:xfrm>
              <a:off x="6096000" y="2707463"/>
              <a:ext cx="0" cy="533400"/>
            </a:xfrm>
            <a:prstGeom prst="straightConnector1">
              <a:avLst/>
            </a:prstGeom>
            <a:ln w="38100">
              <a:solidFill>
                <a:srgbClr val="FACE9B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6096000" y="3910426"/>
              <a:ext cx="0" cy="533400"/>
            </a:xfrm>
            <a:prstGeom prst="straightConnector1">
              <a:avLst/>
            </a:prstGeom>
            <a:ln w="38100">
              <a:solidFill>
                <a:srgbClr val="FACE9B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6096000" y="5107041"/>
              <a:ext cx="0" cy="533400"/>
            </a:xfrm>
            <a:prstGeom prst="straightConnector1">
              <a:avLst/>
            </a:prstGeom>
            <a:ln w="38100">
              <a:solidFill>
                <a:srgbClr val="FACE9B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3408261" y="1960357"/>
              <a:ext cx="6092354" cy="584775"/>
              <a:chOff x="2980427" y="1960357"/>
              <a:chExt cx="6092354" cy="584775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254830" y="1960357"/>
                <a:ext cx="381795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아이템 </a:t>
                </a:r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프로파일</a:t>
                </a:r>
                <a:r>
                  <a:rPr lang="en-US" altLang="ko-KR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, </a:t>
                </a:r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이용자 </a:t>
                </a:r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프로파일을 반영하여</a:t>
                </a:r>
                <a:endParaRPr lang="en-US" altLang="ko-KR" sz="16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  <a:p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메뉴 평점 데이터 최초 생성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980427" y="1960357"/>
                <a:ext cx="20441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(1) </a:t>
                </a:r>
                <a:r>
                  <a:rPr lang="ko-KR" altLang="en-US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메뉴 평점 최초 생성</a:t>
                </a:r>
                <a:endParaRPr lang="en-US" altLang="ko-KR" sz="16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2965832" y="3403192"/>
              <a:ext cx="6730033" cy="338556"/>
              <a:chOff x="2537998" y="3403192"/>
              <a:chExt cx="6730033" cy="33855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5254831" y="3403192"/>
                <a:ext cx="40132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메뉴 평점을 기반으로 </a:t>
                </a:r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한</a:t>
                </a:r>
                <a:r>
                  <a:rPr lang="en-US" altLang="ko-KR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 ‘</a:t>
                </a:r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후보 메뉴 리스트</a:t>
                </a:r>
                <a:r>
                  <a:rPr lang="en-US" altLang="ko-KR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’ </a:t>
                </a:r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생성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537998" y="3403194"/>
                <a:ext cx="24865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(2) </a:t>
                </a:r>
                <a:r>
                  <a:rPr lang="ko-KR" altLang="en-US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후보 메뉴 점수 가감 규칙</a:t>
                </a:r>
                <a:endParaRPr lang="en-US" altLang="ko-KR" sz="16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784966" y="4606156"/>
              <a:ext cx="5166641" cy="338554"/>
              <a:chOff x="3357132" y="4606156"/>
              <a:chExt cx="5166641" cy="33855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254831" y="4606156"/>
                <a:ext cx="326894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위의 </a:t>
                </a:r>
                <a:r>
                  <a:rPr lang="en-US" altLang="ko-KR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‘</a:t>
                </a:r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후보 메뉴 리스트</a:t>
                </a:r>
                <a:r>
                  <a:rPr lang="en-US" altLang="ko-KR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’</a:t>
                </a:r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를</a:t>
                </a:r>
                <a:r>
                  <a:rPr lang="en-US" altLang="ko-KR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 </a:t>
                </a:r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식단에 </a:t>
                </a:r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배정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357132" y="4606156"/>
                <a:ext cx="16674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(3) </a:t>
                </a:r>
                <a:r>
                  <a:rPr lang="ko-KR" altLang="en-US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식단 배정 규칙</a:t>
                </a:r>
                <a:endParaRPr lang="en-US" altLang="ko-KR" sz="16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2441616" y="5802772"/>
              <a:ext cx="7308768" cy="584775"/>
              <a:chOff x="2013782" y="5802772"/>
              <a:chExt cx="7308768" cy="58477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2013782" y="5809118"/>
                <a:ext cx="30107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(4) </a:t>
                </a:r>
                <a:r>
                  <a:rPr lang="ko-KR" altLang="en-US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향후 추천을 위한</a:t>
                </a:r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 </a:t>
                </a:r>
                <a:r>
                  <a:rPr lang="ko-KR" altLang="en-US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데이터 갱신</a:t>
                </a:r>
                <a:endParaRPr lang="en-US" altLang="ko-KR" sz="16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254831" y="5802772"/>
                <a:ext cx="40677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이용자</a:t>
                </a:r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의 </a:t>
                </a:r>
                <a:r>
                  <a:rPr lang="en-US" altLang="ko-KR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Action</a:t>
                </a:r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에 </a:t>
                </a:r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따라</a:t>
                </a:r>
                <a:r>
                  <a:rPr lang="en-US" altLang="ko-KR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 </a:t>
                </a:r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향후 추천에</a:t>
                </a:r>
                <a:r>
                  <a:rPr lang="en-US" altLang="ko-KR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 </a:t>
                </a:r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영향을 미칠</a:t>
                </a:r>
                <a:r>
                  <a:rPr lang="en-US" altLang="ko-KR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 </a:t>
                </a:r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관련 </a:t>
                </a:r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데이터들을 갱신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4246777" y="847941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[ Rule </a:t>
            </a:r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Based Filtering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방식을 적용한</a:t>
            </a:r>
            <a:endParaRPr lang="en-US" altLang="ko-KR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algn="ctr"/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추천 </a:t>
            </a:r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로직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프로세스 </a:t>
            </a:r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단계 </a:t>
            </a:r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]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08" y="-2094569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4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(1)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메뉴 평점 최초 생성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–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아이템 프로파일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08" y="-2094569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5" y="1073026"/>
            <a:ext cx="6389553" cy="5523716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0064" y="1073026"/>
            <a:ext cx="1829272" cy="4935583"/>
          </a:xfrm>
          <a:prstGeom prst="rect">
            <a:avLst/>
          </a:prstGeom>
        </p:spPr>
      </p:pic>
      <p:cxnSp>
        <p:nvCxnSpPr>
          <p:cNvPr id="87" name="직선 화살표 연결선 86"/>
          <p:cNvCxnSpPr/>
          <p:nvPr/>
        </p:nvCxnSpPr>
        <p:spPr>
          <a:xfrm rot="16200000">
            <a:off x="7151942" y="3162301"/>
            <a:ext cx="0" cy="533400"/>
          </a:xfrm>
          <a:prstGeom prst="straightConnector1">
            <a:avLst/>
          </a:prstGeom>
          <a:ln w="38100">
            <a:solidFill>
              <a:srgbClr val="FACE9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476" y="1073026"/>
            <a:ext cx="2264156" cy="49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76" y="1073026"/>
            <a:ext cx="2264156" cy="493558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(1)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메뉴 평점 최초 생성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–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아이템 프로파일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08" y="-2094569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5" y="1073026"/>
            <a:ext cx="6389553" cy="5523716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0064" y="1073026"/>
            <a:ext cx="1829272" cy="4935583"/>
          </a:xfrm>
          <a:prstGeom prst="rect">
            <a:avLst/>
          </a:prstGeom>
        </p:spPr>
      </p:pic>
      <p:cxnSp>
        <p:nvCxnSpPr>
          <p:cNvPr id="87" name="직선 화살표 연결선 86"/>
          <p:cNvCxnSpPr/>
          <p:nvPr/>
        </p:nvCxnSpPr>
        <p:spPr>
          <a:xfrm rot="16200000">
            <a:off x="7151942" y="3162301"/>
            <a:ext cx="0" cy="533400"/>
          </a:xfrm>
          <a:prstGeom prst="straightConnector1">
            <a:avLst/>
          </a:prstGeom>
          <a:ln w="38100">
            <a:solidFill>
              <a:srgbClr val="FACE9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-6000" y="0"/>
            <a:ext cx="12198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23473" y="3269980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사전에 식재료 분류와 메뉴 분류를 통해</a:t>
            </a:r>
            <a:endParaRPr lang="en-US" altLang="ko-KR" dirty="0" smtClean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99459" y="32699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식재료 </a:t>
            </a:r>
            <a:r>
              <a:rPr lang="ko-KR" altLang="en-US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코드 및 메뉴 </a:t>
            </a: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코드를 </a:t>
            </a:r>
            <a:r>
              <a:rPr lang="ko-KR" altLang="en-US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부여</a:t>
            </a:r>
            <a:endParaRPr lang="en-US" altLang="ko-KR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1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(1)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메뉴 평점 최초 생성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–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이용자 프로파일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08" y="-2094569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95" y="1124265"/>
            <a:ext cx="11541410" cy="20909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3381375" y="3438525"/>
            <a:ext cx="5429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(1)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메뉴 평점 최초 생성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–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이용자 프로파일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08" y="-2094569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95" y="1124265"/>
            <a:ext cx="11541410" cy="20909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3381375" y="3438525"/>
            <a:ext cx="5429250" cy="31146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-6001" y="0"/>
            <a:ext cx="12198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53890" y="1431099"/>
            <a:ext cx="1854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못 먹는 식재료</a:t>
            </a:r>
            <a:endParaRPr lang="en-US" altLang="ko-KR" dirty="0" smtClean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국가별 선호</a:t>
            </a:r>
            <a:endParaRPr lang="en-US" altLang="ko-KR" dirty="0" smtClean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식재료별</a:t>
            </a: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선호</a:t>
            </a:r>
            <a:endParaRPr lang="en-US" altLang="ko-KR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조리법별</a:t>
            </a: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선호</a:t>
            </a:r>
            <a:endParaRPr lang="en-US" altLang="ko-KR" dirty="0" smtClean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난이도별</a:t>
            </a: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선호</a:t>
            </a:r>
            <a:endParaRPr lang="en-US" altLang="ko-KR" dirty="0" smtClean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72516" y="1985097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회원가입 시 </a:t>
            </a: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이용자는</a:t>
            </a:r>
            <a:endParaRPr lang="en-US" altLang="ko-KR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" name="왼쪽 중괄호 4"/>
          <p:cNvSpPr/>
          <p:nvPr/>
        </p:nvSpPr>
        <p:spPr>
          <a:xfrm>
            <a:off x="4429679" y="1431099"/>
            <a:ext cx="410528" cy="1477328"/>
          </a:xfrm>
          <a:prstGeom prst="leftBrace">
            <a:avLst>
              <a:gd name="adj1" fmla="val 32463"/>
              <a:gd name="adj2" fmla="val 50000"/>
            </a:avLst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flipH="1">
            <a:off x="7322568" y="1431099"/>
            <a:ext cx="410528" cy="1477328"/>
          </a:xfrm>
          <a:prstGeom prst="leftBrace">
            <a:avLst>
              <a:gd name="adj1" fmla="val 32463"/>
              <a:gd name="adj2" fmla="val 50000"/>
            </a:avLst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87149" y="1846597"/>
            <a:ext cx="2109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이용자 선호도 정보</a:t>
            </a: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를</a:t>
            </a:r>
            <a:endParaRPr lang="en-US" altLang="ko-KR" dirty="0" smtClean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입력</a:t>
            </a:r>
            <a:endParaRPr lang="en-US" altLang="ko-KR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95617" y="4867846"/>
            <a:ext cx="2571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이용자는 자신이 보유한</a:t>
            </a:r>
            <a:endParaRPr lang="en-US" altLang="ko-KR" dirty="0" smtClean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이용자 보유 식재료</a:t>
            </a: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등록</a:t>
            </a:r>
            <a:endParaRPr lang="en-US" altLang="ko-KR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(1)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메뉴 평점 최초 생성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08" y="-2094569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91711" y="7616506"/>
            <a:ext cx="10152306" cy="945880"/>
            <a:chOff x="1019847" y="1351000"/>
            <a:chExt cx="10152306" cy="94588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01510" y="1418370"/>
              <a:ext cx="3738530" cy="235169"/>
            </a:xfrm>
            <a:prstGeom prst="roundRect">
              <a:avLst>
                <a:gd name="adj" fmla="val 48846"/>
              </a:avLst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16821" y="1403131"/>
              <a:ext cx="6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019847" y="1351000"/>
              <a:ext cx="10152306" cy="945880"/>
              <a:chOff x="988162" y="1233854"/>
              <a:chExt cx="10152306" cy="94588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735603" y="1256404"/>
                <a:ext cx="84048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추천 방식은 사용자의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선호와 요구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(needs)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에 대한 추론을 기반으로 한 제품을 제안한다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(knowledge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는 때때로 얼마나 특정한 제품 특징이 사용자의 요구를 충족시키는 </a:t>
                </a:r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지에</a:t>
                </a:r>
                <a:endParaRPr lang="en-US" altLang="ko-KR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대한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뚜렷한 기능적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(functional)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지식을 포함한다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  <a:endParaRPr lang="ko-KR" altLang="en-US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88162" y="1233854"/>
                <a:ext cx="14430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Rule Based</a:t>
                </a:r>
              </a:p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Filtering</a:t>
                </a:r>
                <a:endParaRPr lang="ko-KR" altLang="en-US" sz="20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</p:grp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36200"/>
              </p:ext>
            </p:extLst>
          </p:nvPr>
        </p:nvGraphicFramePr>
        <p:xfrm>
          <a:off x="646894" y="2009870"/>
          <a:ext cx="5689898" cy="343894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44949">
                  <a:extLst>
                    <a:ext uri="{9D8B030D-6E8A-4147-A177-3AD203B41FA5}">
                      <a16:colId xmlns:a16="http://schemas.microsoft.com/office/drawing/2014/main" val="1564146863"/>
                    </a:ext>
                  </a:extLst>
                </a:gridCol>
                <a:gridCol w="2844949">
                  <a:extLst>
                    <a:ext uri="{9D8B030D-6E8A-4147-A177-3AD203B41FA5}">
                      <a16:colId xmlns:a16="http://schemas.microsoft.com/office/drawing/2014/main" val="687090315"/>
                    </a:ext>
                  </a:extLst>
                </a:gridCol>
              </a:tblGrid>
              <a:tr h="427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규칙</a:t>
                      </a:r>
                      <a:endParaRPr lang="ko-KR" altLang="en-US" sz="1800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marL="82775" marR="82775" marT="41388" marB="41388"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점수 가감</a:t>
                      </a:r>
                      <a:endParaRPr lang="ko-KR" altLang="en-US" sz="1800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marL="82775" marR="82775" marT="41388" marB="41388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4982"/>
                  </a:ext>
                </a:extLst>
              </a:tr>
              <a:tr h="402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주재료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/</a:t>
                      </a:r>
                      <a:r>
                        <a:rPr lang="ko-KR" altLang="en-US" sz="1600" b="0" spc="-100" baseline="0" dirty="0" err="1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부재료에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못 먹는 식재료 포함</a:t>
                      </a:r>
                      <a:endParaRPr lang="ko-KR" altLang="en-US" sz="1600" b="0" spc="-100" baseline="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solidFill>
                            <a:srgbClr val="FF000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-999</a:t>
                      </a:r>
                      <a:endParaRPr lang="ko-KR" altLang="en-US" sz="1600" b="0" spc="-100" baseline="0" dirty="0">
                        <a:solidFill>
                          <a:srgbClr val="FF000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83639"/>
                  </a:ext>
                </a:extLst>
              </a:tr>
              <a:tr h="683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 코드에 해당 국가를 포함</a:t>
                      </a:r>
                      <a:endParaRPr lang="ko-KR" altLang="en-US" sz="1600" b="0" spc="-100" baseline="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+ </a:t>
                      </a:r>
                      <a:r>
                        <a:rPr lang="ko-KR" altLang="en-US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이용자가 </a:t>
                      </a:r>
                      <a:r>
                        <a:rPr lang="ko-KR" altLang="en-US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부여한</a:t>
                      </a:r>
                      <a:endParaRPr lang="en-US" altLang="ko-KR" sz="1600" b="0" spc="-100" baseline="0" dirty="0" smtClean="0">
                        <a:solidFill>
                          <a:srgbClr val="0070C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국가별 선호 점수 </a:t>
                      </a:r>
                      <a:r>
                        <a:rPr lang="en-US" altLang="ko-KR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(-2~2</a:t>
                      </a:r>
                      <a:r>
                        <a:rPr lang="ko-KR" altLang="en-US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점</a:t>
                      </a:r>
                      <a:r>
                        <a:rPr lang="en-US" altLang="ko-KR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) * 0.1</a:t>
                      </a:r>
                      <a:endParaRPr lang="ko-KR" altLang="en-US" sz="1600" b="0" spc="-100" baseline="0" dirty="0">
                        <a:solidFill>
                          <a:srgbClr val="0070C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51661"/>
                  </a:ext>
                </a:extLst>
              </a:tr>
              <a:tr h="1121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 코드에 해당 식재료를 포함</a:t>
                      </a:r>
                      <a:endParaRPr lang="ko-KR" altLang="en-US" sz="1600" b="0" spc="-100" baseline="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+ </a:t>
                      </a:r>
                      <a:r>
                        <a:rPr lang="ko-KR" altLang="en-US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이용자가 </a:t>
                      </a:r>
                      <a:r>
                        <a:rPr lang="ko-KR" altLang="en-US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부여한</a:t>
                      </a:r>
                      <a:endParaRPr lang="en-US" altLang="ko-KR" sz="1600" b="0" spc="-100" baseline="0" dirty="0" smtClean="0">
                        <a:solidFill>
                          <a:srgbClr val="0070C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b="0" spc="-100" baseline="0" dirty="0" err="1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식재료별</a:t>
                      </a:r>
                      <a:r>
                        <a:rPr lang="ko-KR" altLang="en-US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선호 점수 </a:t>
                      </a:r>
                      <a:r>
                        <a:rPr lang="en-US" altLang="ko-KR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(-2~2</a:t>
                      </a:r>
                      <a:r>
                        <a:rPr lang="ko-KR" altLang="en-US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점</a:t>
                      </a:r>
                      <a:r>
                        <a:rPr lang="en-US" altLang="ko-KR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) * 0.1</a:t>
                      </a:r>
                      <a:br>
                        <a:rPr lang="en-US" altLang="ko-KR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</a:br>
                      <a:r>
                        <a:rPr lang="en-US" altLang="ko-KR" sz="12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*</a:t>
                      </a:r>
                      <a:r>
                        <a:rPr lang="ko-KR" altLang="en-US" sz="12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주재료가 여러 가지일 경우 중복해서 가점</a:t>
                      </a:r>
                      <a:r>
                        <a:rPr lang="en-US" altLang="ko-KR" sz="12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최대 </a:t>
                      </a:r>
                      <a:r>
                        <a:rPr lang="en-US" altLang="ko-KR" sz="12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0.4</a:t>
                      </a:r>
                      <a:r>
                        <a:rPr lang="ko-KR" altLang="en-US" sz="12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점</a:t>
                      </a:r>
                      <a:endParaRPr lang="ko-KR" altLang="en-US" sz="1200" b="0" spc="-100" baseline="0" dirty="0">
                        <a:solidFill>
                          <a:srgbClr val="0070C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591981"/>
                  </a:ext>
                </a:extLst>
              </a:tr>
              <a:tr h="402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이용자가 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선택한 선호 조리법과 일치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+0.1</a:t>
                      </a:r>
                      <a:endParaRPr lang="ko-KR" altLang="en-US" sz="1600" b="0" spc="-100" baseline="0" dirty="0">
                        <a:solidFill>
                          <a:srgbClr val="0070C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04871"/>
                  </a:ext>
                </a:extLst>
              </a:tr>
              <a:tr h="402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이용자가 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선택한 선호 난이도와 일치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+0.1</a:t>
                      </a:r>
                      <a:endParaRPr lang="ko-KR" altLang="en-US" sz="1600" b="0" spc="-100" baseline="0" dirty="0">
                        <a:solidFill>
                          <a:srgbClr val="0070C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82566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570952" y="5478396"/>
            <a:ext cx="40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메뉴리스트로부터 </a:t>
            </a:r>
            <a:r>
              <a:rPr lang="en-US" altLang="ko-KR" spc="-100" dirty="0" smtClean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Copy, </a:t>
            </a:r>
            <a:r>
              <a:rPr lang="ko-KR" altLang="en-US" spc="-100" dirty="0" smtClean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기본 점수 </a:t>
            </a:r>
            <a:r>
              <a:rPr lang="en-US" altLang="ko-KR" spc="-100" dirty="0" smtClean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1.0 </a:t>
            </a:r>
            <a:r>
              <a:rPr lang="ko-KR" altLang="en-US" spc="-100" dirty="0" smtClean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씩</a:t>
            </a:r>
            <a:r>
              <a:rPr lang="en-US" altLang="ko-KR" spc="-100" dirty="0" smtClean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pc="-100" dirty="0" smtClean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부여</a:t>
            </a:r>
            <a:endParaRPr lang="ko-KR" altLang="en-US" spc="-100" dirty="0">
              <a:solidFill>
                <a:schemeClr val="bg1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31251"/>
              </p:ext>
            </p:extLst>
          </p:nvPr>
        </p:nvGraphicFramePr>
        <p:xfrm>
          <a:off x="7461424" y="1318883"/>
          <a:ext cx="4047404" cy="48209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23702">
                  <a:extLst>
                    <a:ext uri="{9D8B030D-6E8A-4147-A177-3AD203B41FA5}">
                      <a16:colId xmlns:a16="http://schemas.microsoft.com/office/drawing/2014/main" val="1104604009"/>
                    </a:ext>
                  </a:extLst>
                </a:gridCol>
                <a:gridCol w="2023702">
                  <a:extLst>
                    <a:ext uri="{9D8B030D-6E8A-4147-A177-3AD203B41FA5}">
                      <a16:colId xmlns:a16="http://schemas.microsoft.com/office/drawing/2014/main" val="3576064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메뉴</a:t>
                      </a:r>
                      <a:endParaRPr lang="ko-KR" altLang="en-US" sz="1600" b="0" dirty="0">
                        <a:latin typeface="AppleSDGothicNeoEB00" panose="02000503000000000000" pitchFamily="2" charset="-127"/>
                        <a:ea typeface="AppleSDGothicNeoE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점수</a:t>
                      </a:r>
                      <a:endParaRPr lang="ko-KR" altLang="en-US" sz="1600" b="0" dirty="0">
                        <a:latin typeface="AppleSDGothicNeoEB00" panose="02000503000000000000" pitchFamily="2" charset="-127"/>
                        <a:ea typeface="AppleSDGothicNeoE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42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갈치조림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찜닭</a:t>
                      </a:r>
                      <a:endParaRPr lang="en-US" altLang="ko-KR" sz="16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0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닭볶음탕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3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소갈비찜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5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고등어무조림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2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돼지갈비찜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2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삼겹살수육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2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치즈계란말이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6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해물파전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차돌부추말이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1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참치샐러드비빔밥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4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쭈꾸미칼국수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26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 rot="16200000">
            <a:off x="6899108" y="3611443"/>
            <a:ext cx="0" cy="533400"/>
          </a:xfrm>
          <a:prstGeom prst="straightConnector1">
            <a:avLst/>
          </a:prstGeom>
          <a:ln w="38100">
            <a:solidFill>
              <a:srgbClr val="FACE9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27638" y="842573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[ </a:t>
            </a:r>
            <a:r>
              <a:rPr lang="ko-KR" altLang="en-US" sz="2000" spc="-100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메뉴 평점 예시 </a:t>
            </a:r>
            <a:r>
              <a:rPr lang="en-US" altLang="ko-KR" sz="2000" spc="-100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]</a:t>
            </a:r>
            <a:endParaRPr lang="ko-KR" altLang="en-US" sz="2000" spc="-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4972" y="1516814"/>
            <a:ext cx="247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 </a:t>
            </a:r>
            <a:r>
              <a:rPr lang="ko-KR" altLang="en-US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메뉴 </a:t>
            </a:r>
            <a:r>
              <a:rPr lang="ko-KR" altLang="en-US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평점 생성 규칙</a:t>
            </a:r>
            <a:r>
              <a:rPr lang="ko-KR" altLang="en-US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</a:t>
            </a:r>
            <a:endParaRPr lang="ko-KR" altLang="en-US" sz="2000" spc="-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4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(2)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후보 메뉴 점수 가감 규칙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45" y="-2139005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91711" y="7616506"/>
            <a:ext cx="10152306" cy="945880"/>
            <a:chOff x="1019847" y="1351000"/>
            <a:chExt cx="10152306" cy="94588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01510" y="1418370"/>
              <a:ext cx="3738530" cy="235169"/>
            </a:xfrm>
            <a:prstGeom prst="roundRect">
              <a:avLst>
                <a:gd name="adj" fmla="val 48846"/>
              </a:avLst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16821" y="1403131"/>
              <a:ext cx="6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019847" y="1351000"/>
              <a:ext cx="10152306" cy="945880"/>
              <a:chOff x="988162" y="1233854"/>
              <a:chExt cx="10152306" cy="94588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735603" y="1256404"/>
                <a:ext cx="84048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추천 방식은 사용자의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선호와 요구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(needs)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에 대한 추론을 기반으로 한 제품을 제안한다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(knowledge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는 때때로 얼마나 특정한 제품 특징이 사용자의 요구를 충족시키는 </a:t>
                </a:r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지에</a:t>
                </a:r>
                <a:endParaRPr lang="en-US" altLang="ko-KR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대한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뚜렷한 기능적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(functional)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지식을 포함한다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  <a:endParaRPr lang="ko-KR" altLang="en-US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88162" y="1233854"/>
                <a:ext cx="14430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Rule Based</a:t>
                </a:r>
              </a:p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Filtering</a:t>
                </a:r>
                <a:endParaRPr lang="ko-KR" altLang="en-US" sz="20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18601"/>
              </p:ext>
            </p:extLst>
          </p:nvPr>
        </p:nvGraphicFramePr>
        <p:xfrm>
          <a:off x="8159870" y="1412992"/>
          <a:ext cx="3611879" cy="50292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539239">
                  <a:extLst>
                    <a:ext uri="{9D8B030D-6E8A-4147-A177-3AD203B41FA5}">
                      <a16:colId xmlns:a16="http://schemas.microsoft.com/office/drawing/2014/main" val="1104604009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3576064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메뉴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ACE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dirty="0" smtClean="0">
                          <a:solidFill>
                            <a:schemeClr val="tx1"/>
                          </a:solidFill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점수</a:t>
                      </a:r>
                      <a:endParaRPr lang="en-US" altLang="ko-KR" sz="1600" b="0" spc="-100" dirty="0" smtClean="0">
                        <a:solidFill>
                          <a:schemeClr val="tx1"/>
                        </a:solidFill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600" b="0" spc="-100" dirty="0" smtClean="0">
                          <a:solidFill>
                            <a:schemeClr val="tx1"/>
                          </a:solidFill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(Before</a:t>
                      </a:r>
                      <a:r>
                        <a:rPr lang="en-US" altLang="ko-KR" sz="1600" b="0" spc="-100" baseline="0" dirty="0" smtClean="0">
                          <a:solidFill>
                            <a:schemeClr val="tx1"/>
                          </a:solidFill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</a:t>
                      </a:r>
                      <a:r>
                        <a:rPr lang="en-US" altLang="ko-KR" sz="1600" b="0" spc="-100" baseline="0" dirty="0" smtClean="0">
                          <a:solidFill>
                            <a:schemeClr val="tx1"/>
                          </a:solidFill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  <a:sym typeface="Wingdings" panose="05000000000000000000" pitchFamily="2" charset="2"/>
                        </a:rPr>
                        <a:t> After)</a:t>
                      </a:r>
                      <a:endParaRPr lang="ko-KR" altLang="en-US" sz="1600" b="0" spc="-100" dirty="0">
                        <a:solidFill>
                          <a:schemeClr val="tx1"/>
                        </a:solidFill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ACE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42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갈치조림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1.0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1.2</a:t>
                      </a:r>
                      <a:endParaRPr lang="ko-KR" altLang="en-US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찜닭</a:t>
                      </a:r>
                      <a:endParaRPr lang="en-US" altLang="ko-KR" sz="1600" spc="-10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1.4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</a:t>
                      </a:r>
                      <a:r>
                        <a:rPr lang="ko-KR" altLang="en-US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1.3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0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닭볶음탕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1.0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0.9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3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소갈비찜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1.0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-9.0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5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고등어무조림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1.1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1.5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2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돼지갈비찜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1.0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1.2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2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삼겹살수육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0.9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0.98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2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치즈계란말이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1.0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0.0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6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해물파전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0.8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1.2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차돌부추말이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1.6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-8.4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1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참치샐러드비빔밥</a:t>
                      </a:r>
                      <a:endParaRPr lang="ko-KR" altLang="en-US" sz="1400" spc="-15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1.4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1.5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4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쭈꾸미칼국수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0.8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1.0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26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43487"/>
              </p:ext>
            </p:extLst>
          </p:nvPr>
        </p:nvGraphicFramePr>
        <p:xfrm>
          <a:off x="373422" y="1412992"/>
          <a:ext cx="6691344" cy="4820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43948">
                  <a:extLst>
                    <a:ext uri="{9D8B030D-6E8A-4147-A177-3AD203B41FA5}">
                      <a16:colId xmlns:a16="http://schemas.microsoft.com/office/drawing/2014/main" val="3352629210"/>
                    </a:ext>
                  </a:extLst>
                </a:gridCol>
                <a:gridCol w="2252888">
                  <a:extLst>
                    <a:ext uri="{9D8B030D-6E8A-4147-A177-3AD203B41FA5}">
                      <a16:colId xmlns:a16="http://schemas.microsoft.com/office/drawing/2014/main" val="1564146863"/>
                    </a:ext>
                  </a:extLst>
                </a:gridCol>
                <a:gridCol w="2094508">
                  <a:extLst>
                    <a:ext uri="{9D8B030D-6E8A-4147-A177-3AD203B41FA5}">
                      <a16:colId xmlns:a16="http://schemas.microsoft.com/office/drawing/2014/main" val="687090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고려한 요소</a:t>
                      </a:r>
                      <a:endParaRPr lang="ko-KR" altLang="en-US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규칙</a:t>
                      </a:r>
                      <a:endParaRPr lang="ko-KR" altLang="en-US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점수 가감</a:t>
                      </a:r>
                      <a:endParaRPr lang="ko-KR" altLang="en-US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498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동일하거나 유사한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</a:t>
                      </a:r>
                      <a:r>
                        <a:rPr lang="ko-KR" altLang="en-US" sz="1600" b="0" spc="-100" baseline="0" dirty="0" err="1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재추천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방지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 평점의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‘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최근 배정 날짜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’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가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/>
                      </a:r>
                      <a:b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</a:br>
                      <a:r>
                        <a:rPr lang="ko-KR" altLang="en-US" sz="1600" b="0" spc="-100" baseline="0" dirty="0" err="1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오늘로부터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1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일 이내</a:t>
                      </a:r>
                      <a:endParaRPr lang="ko-KR" altLang="en-US" sz="1600" b="0" spc="-100" baseline="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solidFill>
                            <a:srgbClr val="FF000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-10</a:t>
                      </a:r>
                      <a:endParaRPr lang="ko-KR" altLang="en-US" sz="1600" b="0" spc="-100" baseline="0" dirty="0">
                        <a:solidFill>
                          <a:srgbClr val="FF000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836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 평점의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‘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최근 배정 날짜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’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가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/>
                      </a:r>
                      <a:b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</a:br>
                      <a:r>
                        <a:rPr lang="ko-KR" altLang="en-US" sz="1600" b="0" spc="-100" baseline="0" dirty="0" err="1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오늘로부터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3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일 이내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-100" baseline="0" dirty="0" smtClean="0">
                          <a:solidFill>
                            <a:srgbClr val="FF000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-1</a:t>
                      </a:r>
                      <a:endParaRPr lang="ko-KR" altLang="en-US" sz="1600" b="0" spc="-100" baseline="0" dirty="0">
                        <a:solidFill>
                          <a:srgbClr val="FF000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516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 평점의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‘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최근 배정 날짜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’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가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/>
                      </a:r>
                      <a:b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</a:br>
                      <a:r>
                        <a:rPr lang="ko-KR" altLang="en-US" sz="1600" b="0" spc="-100" baseline="0" dirty="0" err="1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오늘로부터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7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일 이내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solidFill>
                            <a:srgbClr val="FF000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-0.1</a:t>
                      </a:r>
                      <a:endParaRPr lang="ko-KR" altLang="en-US" sz="1600" b="0" spc="-100" baseline="0" dirty="0">
                        <a:solidFill>
                          <a:srgbClr val="FF000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59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유통기한을 고려한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 추천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현재 상태가 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‘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위험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’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인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이용자 보유 식재료를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포함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식재료 </a:t>
                      </a:r>
                      <a:r>
                        <a:rPr lang="ko-KR" altLang="en-US" sz="16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개수 만큼 </a:t>
                      </a:r>
                      <a:r>
                        <a:rPr lang="en-US" altLang="ko-KR" sz="16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+0.1</a:t>
                      </a:r>
                      <a:endParaRPr lang="ko-KR" altLang="en-US" sz="1600" b="0" spc="-100" baseline="0" dirty="0">
                        <a:solidFill>
                          <a:schemeClr val="accent5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0487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즉시 </a:t>
                      </a:r>
                      <a:r>
                        <a:rPr lang="ko-KR" altLang="en-US" sz="1600" b="0" spc="-100" baseline="0" dirty="0" err="1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요리가능한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 추천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이용자 보유 식재료 기준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/>
                      </a:r>
                      <a:b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</a:b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부족한 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식재료 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개수가 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0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개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+0.2</a:t>
                      </a:r>
                      <a:endParaRPr lang="ko-KR" altLang="en-US" sz="1600" b="0" spc="-100" baseline="0" dirty="0">
                        <a:solidFill>
                          <a:schemeClr val="accent5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825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이용자 보유 식재료 기준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/>
                      </a:r>
                      <a:b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</a:b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주재료는 모두 있으나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b="0" spc="-100" baseline="0" dirty="0" err="1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부재료가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없는 메뉴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+ (0.1 – </a:t>
                      </a:r>
                    </a:p>
                    <a:p>
                      <a:pPr algn="ctr" latinLnBrk="1"/>
                      <a:r>
                        <a:rPr lang="ko-KR" altLang="en-US" sz="16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없는 </a:t>
                      </a:r>
                      <a:r>
                        <a:rPr lang="ko-KR" altLang="en-US" sz="1600" b="0" spc="-100" baseline="0" dirty="0" err="1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부재료</a:t>
                      </a:r>
                      <a:r>
                        <a:rPr lang="ko-KR" altLang="en-US" sz="16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개수</a:t>
                      </a:r>
                      <a:r>
                        <a:rPr lang="en-US" altLang="ko-KR" sz="16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*0.01)</a:t>
                      </a:r>
                    </a:p>
                    <a:p>
                      <a:pPr algn="ctr" latinLnBrk="1"/>
                      <a:r>
                        <a:rPr lang="ko-KR" altLang="en-US" sz="12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단</a:t>
                      </a:r>
                      <a:r>
                        <a:rPr lang="en-US" altLang="ko-KR" sz="12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, 0</a:t>
                      </a:r>
                      <a:r>
                        <a:rPr lang="ko-KR" altLang="en-US" sz="12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보다 작아지면 감점하지 </a:t>
                      </a:r>
                      <a:r>
                        <a:rPr lang="en-US" altLang="ko-KR" sz="12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X</a:t>
                      </a:r>
                      <a:endParaRPr lang="ko-KR" altLang="en-US" sz="1200" b="0" spc="-100" baseline="0" dirty="0">
                        <a:solidFill>
                          <a:schemeClr val="accent5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96555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 rot="16200000">
            <a:off x="7581838" y="3556752"/>
            <a:ext cx="0" cy="533400"/>
          </a:xfrm>
          <a:prstGeom prst="straightConnector1">
            <a:avLst/>
          </a:prstGeom>
          <a:ln w="38100">
            <a:solidFill>
              <a:srgbClr val="FACE9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92672" y="893958"/>
            <a:ext cx="2852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 </a:t>
            </a:r>
            <a:r>
              <a:rPr lang="ko-KR" altLang="en-US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후보 메뉴 점수 가감 </a:t>
            </a:r>
            <a:r>
              <a:rPr lang="ko-KR" altLang="en-US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규칙</a:t>
            </a:r>
            <a:r>
              <a:rPr lang="ko-KR" altLang="en-US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</a:t>
            </a:r>
            <a:endParaRPr lang="ko-KR" altLang="en-US" sz="2000" spc="-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39386" y="893958"/>
            <a:ext cx="2852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</a:t>
            </a:r>
            <a:r>
              <a:rPr lang="ko-KR" altLang="en-US" sz="2000" spc="-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후보 메뉴 리스트 예시 </a:t>
            </a:r>
            <a:r>
              <a:rPr lang="en-US" altLang="ko-KR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</a:t>
            </a:r>
            <a:endParaRPr lang="ko-KR" altLang="en-US" sz="2000" spc="-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8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(3)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배정 규칙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45" y="-2139005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91711" y="7616506"/>
            <a:ext cx="10152306" cy="945880"/>
            <a:chOff x="1019847" y="1351000"/>
            <a:chExt cx="10152306" cy="94588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01510" y="1418370"/>
              <a:ext cx="3738530" cy="235169"/>
            </a:xfrm>
            <a:prstGeom prst="roundRect">
              <a:avLst>
                <a:gd name="adj" fmla="val 48846"/>
              </a:avLst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16821" y="1403131"/>
              <a:ext cx="6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019847" y="1351000"/>
              <a:ext cx="10152306" cy="945880"/>
              <a:chOff x="988162" y="1233854"/>
              <a:chExt cx="10152306" cy="94588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735603" y="1256404"/>
                <a:ext cx="84048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추천 방식은 사용자의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선호와 요구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(needs)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에 대한 추론을 기반으로 한 제품을 제안한다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(knowledge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는 때때로 얼마나 특정한 제품 특징이 사용자의 요구를 충족시키는 </a:t>
                </a:r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지에</a:t>
                </a:r>
                <a:endParaRPr lang="en-US" altLang="ko-KR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대한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뚜렷한 기능적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(functional)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지식을 포함한다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  <a:endParaRPr lang="ko-KR" altLang="en-US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88162" y="1233854"/>
                <a:ext cx="14430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Rule Based</a:t>
                </a:r>
              </a:p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Filtering</a:t>
                </a:r>
                <a:endParaRPr lang="ko-KR" altLang="en-US" sz="20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3223142" y="622417"/>
            <a:ext cx="5745717" cy="5851219"/>
            <a:chOff x="3223142" y="622417"/>
            <a:chExt cx="5745717" cy="5851219"/>
          </a:xfrm>
        </p:grpSpPr>
        <p:grpSp>
          <p:nvGrpSpPr>
            <p:cNvPr id="2" name="그룹 1"/>
            <p:cNvGrpSpPr/>
            <p:nvPr/>
          </p:nvGrpSpPr>
          <p:grpSpPr>
            <a:xfrm>
              <a:off x="3223142" y="1113913"/>
              <a:ext cx="5745717" cy="5359723"/>
              <a:chOff x="2945545" y="605176"/>
              <a:chExt cx="6248873" cy="582907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2945545" y="910956"/>
                <a:ext cx="497711" cy="49771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5241482" y="605176"/>
                <a:ext cx="2623932" cy="110927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후보 메뉴 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리스트의</a:t>
                </a:r>
                <a:endPara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  <a:p>
                <a:pPr algn="ctr"/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메뉴 이름을 가지고 </a:t>
                </a:r>
                <a:endPara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  <a:p>
                <a:pPr algn="ctr"/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‘</a:t>
                </a:r>
                <a:r>
                  <a:rPr lang="ko-KR" altLang="en-US" sz="1400" dirty="0" err="1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식단히스토리</a:t>
                </a:r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’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과 </a:t>
                </a:r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‘</a:t>
                </a:r>
                <a:r>
                  <a:rPr lang="ko-KR" altLang="en-US" sz="1400" dirty="0" err="1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메뉴코드</a:t>
                </a:r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’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를</a:t>
                </a:r>
                <a:endPara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  <a:p>
                <a:pPr algn="ctr"/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읽어 옴</a:t>
                </a:r>
                <a:endPara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4" name="순서도: 판단 23"/>
              <p:cNvSpPr/>
              <p:nvPr/>
            </p:nvSpPr>
            <p:spPr>
              <a:xfrm>
                <a:off x="6077080" y="2136297"/>
                <a:ext cx="952737" cy="638334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586914" y="2455464"/>
                <a:ext cx="1667020" cy="569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[ 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배정될 수 있는</a:t>
                </a:r>
                <a:endPara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  <a:p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Meal 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조건에 부합 </a:t>
                </a:r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]</a:t>
                </a:r>
                <a:endParaRPr lang="ko-KR" altLang="en-US" sz="14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cxnSp>
            <p:nvCxnSpPr>
              <p:cNvPr id="30" name="직선 화살표 연결선 29"/>
              <p:cNvCxnSpPr>
                <a:stCxn id="22" idx="6"/>
                <a:endCxn id="23" idx="1"/>
              </p:cNvCxnSpPr>
              <p:nvPr/>
            </p:nvCxnSpPr>
            <p:spPr>
              <a:xfrm>
                <a:off x="3443256" y="1159812"/>
                <a:ext cx="1798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>
                <a:stCxn id="23" idx="2"/>
                <a:endCxn id="24" idx="0"/>
              </p:cNvCxnSpPr>
              <p:nvPr/>
            </p:nvCxnSpPr>
            <p:spPr>
              <a:xfrm>
                <a:off x="6553448" y="1714448"/>
                <a:ext cx="1" cy="4218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4739704" y="4559766"/>
                <a:ext cx="1384592" cy="803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[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인접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 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메뉴들과</a:t>
                </a:r>
                <a:endParaRPr lang="en-US" altLang="ko-KR" sz="14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  <a:p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 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메뉴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 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코드가 </a:t>
                </a:r>
                <a:endPara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  <a:p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 유사하지 않음</a:t>
                </a:r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]</a:t>
                </a:r>
                <a:endParaRPr lang="ko-KR" altLang="en-US" sz="14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145070" y="2036042"/>
                <a:ext cx="768049" cy="3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[else]</a:t>
                </a:r>
                <a:endParaRPr lang="ko-KR" altLang="en-US" sz="16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cxnSp>
            <p:nvCxnSpPr>
              <p:cNvPr id="34" name="직선 화살표 연결선 33"/>
              <p:cNvCxnSpPr>
                <a:endCxn id="35" idx="0"/>
              </p:cNvCxnSpPr>
              <p:nvPr/>
            </p:nvCxnSpPr>
            <p:spPr>
              <a:xfrm>
                <a:off x="6552920" y="2775594"/>
                <a:ext cx="0" cy="15605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순서도: 판단 34"/>
              <p:cNvSpPr/>
              <p:nvPr/>
            </p:nvSpPr>
            <p:spPr>
              <a:xfrm>
                <a:off x="6076551" y="4336171"/>
                <a:ext cx="952737" cy="638334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6304063" y="5936542"/>
                <a:ext cx="497711" cy="49771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cxnSp>
            <p:nvCxnSpPr>
              <p:cNvPr id="37" name="직선 화살표 연결선 36"/>
              <p:cNvCxnSpPr>
                <a:stCxn id="35" idx="2"/>
                <a:endCxn id="36" idx="0"/>
              </p:cNvCxnSpPr>
              <p:nvPr/>
            </p:nvCxnSpPr>
            <p:spPr>
              <a:xfrm flipH="1">
                <a:off x="6552919" y="4974505"/>
                <a:ext cx="1" cy="962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137330" y="4136235"/>
                <a:ext cx="768049" cy="3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[else]</a:t>
                </a:r>
                <a:endParaRPr lang="ko-KR" altLang="en-US" sz="16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cxnSp>
            <p:nvCxnSpPr>
              <p:cNvPr id="39" name="직선 연결선 38"/>
              <p:cNvCxnSpPr>
                <a:stCxn id="24" idx="3"/>
              </p:cNvCxnSpPr>
              <p:nvPr/>
            </p:nvCxnSpPr>
            <p:spPr>
              <a:xfrm>
                <a:off x="7029817" y="2455464"/>
                <a:ext cx="21356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7058776" y="4655338"/>
                <a:ext cx="21356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V="1">
                <a:off x="9165459" y="1159811"/>
                <a:ext cx="0" cy="34955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endCxn id="23" idx="3"/>
              </p:cNvCxnSpPr>
              <p:nvPr/>
            </p:nvCxnSpPr>
            <p:spPr>
              <a:xfrm flipH="1">
                <a:off x="7865414" y="1159811"/>
                <a:ext cx="130004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4353376" y="622417"/>
              <a:ext cx="3485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[ </a:t>
              </a:r>
              <a:r>
                <a:rPr lang="ko-KR" altLang="en-US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식단 배정 규칙 </a:t>
              </a:r>
              <a:r>
                <a:rPr lang="en-US" altLang="ko-KR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Activity Diagram</a:t>
              </a:r>
              <a:r>
                <a:rPr lang="ko-KR" altLang="en-US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</a:t>
              </a:r>
              <a:r>
                <a:rPr lang="en-US" altLang="ko-KR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]</a:t>
              </a:r>
              <a:endPara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4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4421529" y="0"/>
            <a:ext cx="7770471" cy="6858000"/>
          </a:xfrm>
          <a:prstGeom prst="rect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(3)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배정 규칙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45" y="-2139005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91711" y="7616506"/>
            <a:ext cx="10152306" cy="945880"/>
            <a:chOff x="1019847" y="1351000"/>
            <a:chExt cx="10152306" cy="94588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01510" y="1418370"/>
              <a:ext cx="3738530" cy="235169"/>
            </a:xfrm>
            <a:prstGeom prst="roundRect">
              <a:avLst>
                <a:gd name="adj" fmla="val 48846"/>
              </a:avLst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16821" y="1403131"/>
              <a:ext cx="6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019847" y="1351000"/>
              <a:ext cx="10152306" cy="945880"/>
              <a:chOff x="988162" y="1233854"/>
              <a:chExt cx="10152306" cy="94588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735603" y="1256404"/>
                <a:ext cx="84048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추천 방식은 사용자의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선호와 요구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(needs)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에 대한 추론을 기반으로 한 제품을 제안한다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(knowledge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는 때때로 얼마나 특정한 제품 특징이 사용자의 요구를 충족시키는 </a:t>
                </a:r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지에</a:t>
                </a:r>
                <a:endParaRPr lang="en-US" altLang="ko-KR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대한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뚜렷한 기능적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(functional)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지식을 포함한다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  <a:endParaRPr lang="ko-KR" altLang="en-US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88162" y="1233854"/>
                <a:ext cx="14430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Rule Based</a:t>
                </a:r>
              </a:p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Filtering</a:t>
                </a:r>
                <a:endParaRPr lang="ko-KR" altLang="en-US" sz="20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1292" y="1398243"/>
            <a:ext cx="3527393" cy="4726823"/>
            <a:chOff x="852716" y="1398243"/>
            <a:chExt cx="3527393" cy="4726823"/>
          </a:xfrm>
        </p:grpSpPr>
        <p:sp>
          <p:nvSpPr>
            <p:cNvPr id="22" name="타원 21"/>
            <p:cNvSpPr/>
            <p:nvPr/>
          </p:nvSpPr>
          <p:spPr>
            <a:xfrm>
              <a:off x="852716" y="2022421"/>
              <a:ext cx="369694" cy="3696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948252" y="1795291"/>
              <a:ext cx="1949028" cy="82395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후보 메뉴 </a:t>
              </a:r>
              <a:r>
                <a:rPr lang="ko-KR" altLang="en-US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리스트의</a:t>
              </a:r>
              <a:endParaRPr lang="en-US" altLang="ko-KR" sz="1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메뉴 이름을 가지고 </a:t>
              </a:r>
              <a:endParaRPr lang="en-US" altLang="ko-KR" sz="1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en-US" altLang="ko-KR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‘</a:t>
              </a:r>
              <a:r>
                <a:rPr lang="ko-KR" altLang="en-US" sz="1100" dirty="0" err="1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식단히스토리</a:t>
              </a:r>
              <a:r>
                <a:rPr lang="en-US" altLang="ko-KR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’</a:t>
              </a:r>
              <a:r>
                <a:rPr lang="ko-KR" altLang="en-US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과 </a:t>
              </a:r>
              <a:r>
                <a:rPr lang="en-US" altLang="ko-KR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‘</a:t>
              </a:r>
              <a:r>
                <a:rPr lang="ko-KR" altLang="en-US" sz="1100" dirty="0" err="1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메뉴코드</a:t>
              </a:r>
              <a:r>
                <a:rPr lang="en-US" altLang="ko-KR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’</a:t>
              </a:r>
              <a:r>
                <a:rPr lang="ko-KR" altLang="en-US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를</a:t>
              </a:r>
              <a:endParaRPr lang="en-US" altLang="ko-KR" sz="1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읽어 옴</a:t>
              </a:r>
              <a:endParaRPr lang="en-US" altLang="ko-KR" sz="1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24" name="순서도: 판단 23"/>
            <p:cNvSpPr/>
            <p:nvPr/>
          </p:nvSpPr>
          <p:spPr>
            <a:xfrm>
              <a:off x="2568925" y="2932591"/>
              <a:ext cx="707683" cy="47414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8046" y="3114276"/>
              <a:ext cx="1340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[ </a:t>
              </a:r>
              <a:r>
                <a:rPr lang="ko-KR" altLang="en-US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배정될 수 있는</a:t>
              </a:r>
              <a:endParaRPr lang="en-US" altLang="ko-KR" sz="12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r>
                <a:rPr lang="en-US" altLang="ko-KR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Meal </a:t>
              </a:r>
              <a:r>
                <a:rPr lang="ko-KR" altLang="en-US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조건에 부합 </a:t>
              </a:r>
              <a:r>
                <a:rPr lang="en-US" altLang="ko-KR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]</a:t>
              </a:r>
              <a:endPara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cxnSp>
          <p:nvCxnSpPr>
            <p:cNvPr id="30" name="직선 화살표 연결선 29"/>
            <p:cNvCxnSpPr>
              <a:endCxn id="23" idx="1"/>
            </p:cNvCxnSpPr>
            <p:nvPr/>
          </p:nvCxnSpPr>
          <p:spPr>
            <a:xfrm>
              <a:off x="1213223" y="2207269"/>
              <a:ext cx="735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3" idx="2"/>
              <a:endCxn id="24" idx="0"/>
            </p:cNvCxnSpPr>
            <p:nvPr/>
          </p:nvCxnSpPr>
          <p:spPr>
            <a:xfrm>
              <a:off x="2922766" y="2619246"/>
              <a:ext cx="1" cy="313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44738" y="4732855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[</a:t>
              </a:r>
              <a:r>
                <a:rPr lang="ko-KR" altLang="en-US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인접</a:t>
              </a:r>
              <a:r>
                <a:rPr lang="ko-KR" altLang="en-US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</a:t>
              </a:r>
              <a:r>
                <a:rPr lang="ko-KR" altLang="en-US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메뉴들과</a:t>
              </a:r>
              <a:endPara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r>
                <a:rPr lang="en-US" altLang="ko-KR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</a:t>
              </a:r>
              <a:r>
                <a:rPr lang="ko-KR" altLang="en-US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메뉴</a:t>
              </a:r>
              <a:r>
                <a:rPr lang="ko-KR" altLang="en-US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</a:t>
              </a:r>
              <a:r>
                <a:rPr lang="ko-KR" altLang="en-US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코드가 </a:t>
              </a:r>
              <a:endParaRPr lang="en-US" altLang="ko-KR" sz="12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r>
                <a:rPr lang="ko-KR" altLang="en-US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유사하지 않음</a:t>
              </a:r>
              <a:r>
                <a:rPr lang="en-US" altLang="ko-KR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]</a:t>
              </a:r>
              <a:endPara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62217" y="2858123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[else]</a:t>
              </a:r>
              <a:endPara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cxnSp>
          <p:nvCxnSpPr>
            <p:cNvPr id="34" name="직선 화살표 연결선 33"/>
            <p:cNvCxnSpPr>
              <a:endCxn id="35" idx="0"/>
            </p:cNvCxnSpPr>
            <p:nvPr/>
          </p:nvCxnSpPr>
          <p:spPr>
            <a:xfrm>
              <a:off x="2922374" y="3407454"/>
              <a:ext cx="0" cy="1159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순서도: 판단 34"/>
            <p:cNvSpPr/>
            <p:nvPr/>
          </p:nvSpPr>
          <p:spPr>
            <a:xfrm>
              <a:off x="2568532" y="4566634"/>
              <a:ext cx="707683" cy="47414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737526" y="5755372"/>
              <a:ext cx="369694" cy="3696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cxnSp>
          <p:nvCxnSpPr>
            <p:cNvPr id="37" name="직선 화살표 연결선 36"/>
            <p:cNvCxnSpPr>
              <a:stCxn id="35" idx="2"/>
              <a:endCxn id="36" idx="0"/>
            </p:cNvCxnSpPr>
            <p:nvPr/>
          </p:nvCxnSpPr>
          <p:spPr>
            <a:xfrm flipH="1">
              <a:off x="2922373" y="5040781"/>
              <a:ext cx="1" cy="714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6467" y="4418123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[else]</a:t>
              </a:r>
              <a:endPara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cxnSp>
          <p:nvCxnSpPr>
            <p:cNvPr id="39" name="직선 연결선 38"/>
            <p:cNvCxnSpPr>
              <a:stCxn id="24" idx="3"/>
            </p:cNvCxnSpPr>
            <p:nvPr/>
          </p:nvCxnSpPr>
          <p:spPr>
            <a:xfrm>
              <a:off x="3276608" y="3169665"/>
              <a:ext cx="11035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298118" y="4803707"/>
              <a:ext cx="10819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4380109" y="2207268"/>
              <a:ext cx="0" cy="25964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23" idx="3"/>
            </p:cNvCxnSpPr>
            <p:nvPr/>
          </p:nvCxnSpPr>
          <p:spPr>
            <a:xfrm flipH="1">
              <a:off x="3897280" y="2207269"/>
              <a:ext cx="482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155898" y="1398243"/>
              <a:ext cx="27510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[ </a:t>
              </a:r>
              <a:r>
                <a:rPr lang="ko-KR" altLang="en-US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식단 배정 규칙 </a:t>
              </a:r>
              <a:r>
                <a: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Activity Diagram</a:t>
              </a:r>
              <a:r>
                <a:rPr lang="ko-KR" altLang="en-US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</a:t>
              </a:r>
              <a:r>
                <a: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]</a:t>
              </a:r>
              <a:endParaRPr lang="ko-KR" altLang="en-US" sz="14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41850" y="2986854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①</a:t>
              </a:r>
              <a:endParaRPr lang="ko-KR" altLang="en-US" dirty="0">
                <a:solidFill>
                  <a:srgbClr val="FF0000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1850" y="4623095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②</a:t>
              </a:r>
              <a:endParaRPr lang="ko-KR" altLang="en-US" dirty="0">
                <a:solidFill>
                  <a:srgbClr val="FF0000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endParaRPr>
            </a:p>
          </p:txBody>
        </p:sp>
      </p:grp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5544"/>
              </p:ext>
            </p:extLst>
          </p:nvPr>
        </p:nvGraphicFramePr>
        <p:xfrm>
          <a:off x="4738202" y="1370814"/>
          <a:ext cx="2794642" cy="48209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514481">
                  <a:extLst>
                    <a:ext uri="{9D8B030D-6E8A-4147-A177-3AD203B41FA5}">
                      <a16:colId xmlns:a16="http://schemas.microsoft.com/office/drawing/2014/main" val="1104604009"/>
                    </a:ext>
                  </a:extLst>
                </a:gridCol>
                <a:gridCol w="1280161">
                  <a:extLst>
                    <a:ext uri="{9D8B030D-6E8A-4147-A177-3AD203B41FA5}">
                      <a16:colId xmlns:a16="http://schemas.microsoft.com/office/drawing/2014/main" val="3576064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메뉴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ACE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dirty="0" smtClean="0">
                          <a:solidFill>
                            <a:schemeClr val="tx1"/>
                          </a:solidFill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점수</a:t>
                      </a:r>
                      <a:endParaRPr lang="en-US" altLang="ko-KR" sz="1600" b="0" spc="-100" dirty="0" smtClean="0">
                        <a:solidFill>
                          <a:schemeClr val="tx1"/>
                        </a:solidFill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ACE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42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참치샐러드비빔밥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1.5</a:t>
                      </a:r>
                      <a:endParaRPr lang="ko-KR" altLang="en-US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고등어무조림</a:t>
                      </a:r>
                      <a:endParaRPr lang="en-US" altLang="ko-KR" sz="1600" spc="-10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1.5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0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찜닭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1.3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3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갈치조림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1.2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5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돼지갈비찜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1.2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2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해물파전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1.2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2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쭈꾸미칼국수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1.0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2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삼겹살수육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0.98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6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닭볶음탕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0.9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치즈계란말이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0.0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1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차돌부추말이</a:t>
                      </a:r>
                      <a:endParaRPr lang="ko-KR" altLang="en-US" sz="1600" spc="-15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-8.4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4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소갈비찜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-9.0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26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709100" y="970013"/>
            <a:ext cx="2852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</a:t>
            </a:r>
            <a:r>
              <a:rPr lang="ko-KR" altLang="en-US" sz="1600" spc="-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16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후보 메뉴 리스트 예시 </a:t>
            </a:r>
            <a:r>
              <a:rPr lang="en-US" altLang="ko-KR" sz="16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</a:t>
            </a:r>
            <a:endParaRPr lang="ko-KR" altLang="en-US" sz="1600" spc="-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134947" y="1769848"/>
            <a:ext cx="3689417" cy="5050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11/14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아침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34947" y="2334096"/>
            <a:ext cx="3689417" cy="5050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11/14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점심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134947" y="2896349"/>
            <a:ext cx="3689417" cy="5050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11/15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저녁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34947" y="3458601"/>
            <a:ext cx="3689417" cy="5050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11/15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아침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134947" y="4020853"/>
            <a:ext cx="3689417" cy="5050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11/15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점심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134947" y="4583105"/>
            <a:ext cx="3689417" cy="505047"/>
          </a:xfrm>
          <a:prstGeom prst="roundRect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11/16 </a:t>
            </a:r>
            <a:r>
              <a:rPr lang="ko-KR" altLang="en-US" dirty="0" smtClean="0">
                <a:solidFill>
                  <a:schemeClr val="tx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저녁</a:t>
            </a:r>
            <a:endParaRPr lang="ko-KR" altLang="en-US" dirty="0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5" name="왼쪽/오른쪽 화살표 64"/>
          <p:cNvSpPr/>
          <p:nvPr/>
        </p:nvSpPr>
        <p:spPr>
          <a:xfrm rot="4123834">
            <a:off x="6315392" y="3163858"/>
            <a:ext cx="3235894" cy="466004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767311" y="2186971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① 저녁에 배정되어도 되는 메뉴인가</a:t>
            </a:r>
            <a:r>
              <a:rPr lang="en-US" altLang="ko-KR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? (T/F)</a:t>
            </a:r>
          </a:p>
        </p:txBody>
      </p:sp>
      <p:sp>
        <p:nvSpPr>
          <p:cNvPr id="69" name="왼쪽/오른쪽 화살표 68"/>
          <p:cNvSpPr/>
          <p:nvPr/>
        </p:nvSpPr>
        <p:spPr>
          <a:xfrm rot="5400000">
            <a:off x="10928515" y="4323158"/>
            <a:ext cx="865926" cy="466004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984009" y="5168210"/>
            <a:ext cx="288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② </a:t>
            </a:r>
            <a:r>
              <a:rPr lang="en-US" altLang="ko-KR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11/15 </a:t>
            </a:r>
            <a:r>
              <a:rPr lang="ko-KR" altLang="en-US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점심에 배정된 메뉴와</a:t>
            </a:r>
            <a:endParaRPr lang="en-US" altLang="ko-KR" dirty="0" smtClean="0">
              <a:solidFill>
                <a:srgbClr val="FF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유사한 메뉴인가</a:t>
            </a:r>
            <a:r>
              <a:rPr lang="en-US" altLang="ko-KR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?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553232" y="1332265"/>
            <a:ext cx="2852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 </a:t>
            </a:r>
            <a:r>
              <a:rPr lang="ko-KR" altLang="en-US" sz="16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식단 배정 예시</a:t>
            </a:r>
            <a:r>
              <a:rPr lang="en-US" altLang="ko-KR" sz="1600" spc="-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6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</a:t>
            </a:r>
            <a:endParaRPr lang="ko-KR" altLang="en-US" sz="1600" spc="-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줄무늬가 있는 오른쪽 화살표 47"/>
          <p:cNvSpPr/>
          <p:nvPr/>
        </p:nvSpPr>
        <p:spPr>
          <a:xfrm>
            <a:off x="9906555" y="3088363"/>
            <a:ext cx="1987794" cy="1562573"/>
          </a:xfrm>
          <a:prstGeom prst="stripedRightArrow">
            <a:avLst/>
          </a:prstGeom>
          <a:gradFill flip="none" rotWithShape="1">
            <a:gsLst>
              <a:gs pos="0">
                <a:srgbClr val="FFF2CE">
                  <a:alpha val="33000"/>
                </a:srgbClr>
              </a:gs>
              <a:gs pos="74000">
                <a:srgbClr val="FFF2CE"/>
              </a:gs>
              <a:gs pos="84000">
                <a:srgbClr val="FFF2CE"/>
              </a:gs>
              <a:gs pos="100000">
                <a:srgbClr val="FFF2C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(4)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향후 추천을 위한 데이터 갱신</a:t>
            </a:r>
            <a:endParaRPr lang="en-US" altLang="ko-KR" dirty="0" smtClean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45" y="-2139005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91711" y="7616506"/>
            <a:ext cx="10152306" cy="945880"/>
            <a:chOff x="1019847" y="1351000"/>
            <a:chExt cx="10152306" cy="94588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01510" y="1418370"/>
              <a:ext cx="3738530" cy="235169"/>
            </a:xfrm>
            <a:prstGeom prst="roundRect">
              <a:avLst>
                <a:gd name="adj" fmla="val 48846"/>
              </a:avLst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16821" y="1403131"/>
              <a:ext cx="6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019847" y="1351000"/>
              <a:ext cx="10152306" cy="945880"/>
              <a:chOff x="988162" y="1233854"/>
              <a:chExt cx="10152306" cy="94588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735603" y="1256404"/>
                <a:ext cx="84048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추천 방식은 사용자의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선호와 요구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(needs)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에 대한 추론을 기반으로 한 제품을 제안한다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(knowledge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는 때때로 얼마나 특정한 제품 특징이 사용자의 요구를 충족시키는 </a:t>
                </a:r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지에</a:t>
                </a:r>
                <a:endParaRPr lang="en-US" altLang="ko-KR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대한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뚜렷한 기능적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(functional)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지식을 포함한다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  <a:endParaRPr lang="ko-KR" altLang="en-US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88162" y="1233854"/>
                <a:ext cx="14430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Rule Based</a:t>
                </a:r>
              </a:p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Filtering</a:t>
                </a:r>
                <a:endParaRPr lang="ko-KR" altLang="en-US" sz="20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27952"/>
              </p:ext>
            </p:extLst>
          </p:nvPr>
        </p:nvGraphicFramePr>
        <p:xfrm>
          <a:off x="433971" y="1544597"/>
          <a:ext cx="7340927" cy="4907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35232">
                  <a:extLst>
                    <a:ext uri="{9D8B030D-6E8A-4147-A177-3AD203B41FA5}">
                      <a16:colId xmlns:a16="http://schemas.microsoft.com/office/drawing/2014/main" val="1564146863"/>
                    </a:ext>
                  </a:extLst>
                </a:gridCol>
                <a:gridCol w="183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0463">
                  <a:extLst>
                    <a:ext uri="{9D8B030D-6E8A-4147-A177-3AD203B41FA5}">
                      <a16:colId xmlns:a16="http://schemas.microsoft.com/office/drawing/2014/main" val="687090315"/>
                    </a:ext>
                  </a:extLst>
                </a:gridCol>
              </a:tblGrid>
              <a:tr h="354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이용자의 </a:t>
                      </a:r>
                      <a:r>
                        <a:rPr lang="en-US" altLang="ko-KR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Action</a:t>
                      </a:r>
                      <a:endParaRPr lang="ko-KR" altLang="en-US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Case</a:t>
                      </a:r>
                      <a:endParaRPr lang="ko-KR" altLang="en-US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피드백</a:t>
                      </a:r>
                      <a:endParaRPr lang="ko-KR" altLang="en-US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4982"/>
                  </a:ext>
                </a:extLst>
              </a:tr>
              <a:tr h="1034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메뉴 이행</a:t>
                      </a:r>
                      <a:endParaRPr lang="ko-KR" altLang="en-US" sz="1600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-</a:t>
                      </a:r>
                      <a:endParaRPr lang="ko-KR" altLang="en-US" sz="1600" b="0" spc="-100" baseline="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이용자 </a:t>
                      </a:r>
                      <a:r>
                        <a:rPr lang="ko-KR" altLang="en-US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보유 식재료 </a:t>
                      </a:r>
                      <a:r>
                        <a:rPr lang="ko-KR" altLang="en-US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갱신</a:t>
                      </a:r>
                      <a:endParaRPr lang="en-US" altLang="ko-KR" sz="1600" spc="-1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lang="ko-KR" altLang="en-US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메뉴와 동일한 </a:t>
                      </a:r>
                      <a:r>
                        <a:rPr lang="ko-KR" altLang="en-US" sz="1600" spc="-1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메뉴코드를</a:t>
                      </a:r>
                      <a:r>
                        <a:rPr lang="ko-KR" altLang="en-US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가진</a:t>
                      </a:r>
                      <a:r>
                        <a:rPr lang="en-US" altLang="ko-KR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</a:br>
                      <a:r>
                        <a:rPr lang="ko-KR" altLang="en-US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메뉴들의 </a:t>
                      </a:r>
                      <a:r>
                        <a:rPr lang="en-US" altLang="ko-KR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‘</a:t>
                      </a:r>
                      <a:r>
                        <a:rPr lang="ko-KR" altLang="en-US" sz="1600" spc="-10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  <a:sym typeface="Wingdings" panose="05000000000000000000" pitchFamily="2" charset="2"/>
                        </a:rPr>
                        <a:t>최근 배정된 날짜</a:t>
                      </a:r>
                      <a:r>
                        <a:rPr lang="en-US" altLang="ko-KR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’</a:t>
                      </a:r>
                      <a:r>
                        <a:rPr lang="ko-KR" altLang="en-US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</a:br>
                      <a:r>
                        <a:rPr lang="ko-KR" altLang="en-US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식단의 날짜로 </a:t>
                      </a:r>
                      <a:r>
                        <a:rPr lang="ko-KR" altLang="en-US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모두 갱신</a:t>
                      </a:r>
                      <a:endParaRPr lang="en-US" altLang="ko-KR" sz="1600" spc="-1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83639"/>
                  </a:ext>
                </a:extLst>
              </a:tr>
              <a:tr h="3251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메뉴 </a:t>
                      </a:r>
                      <a:r>
                        <a:rPr lang="ko-KR" altLang="en-US" sz="1600" b="0" spc="-100" baseline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미이행</a:t>
                      </a:r>
                      <a:endParaRPr lang="ko-KR" altLang="en-US" sz="1600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조리 실패</a:t>
                      </a:r>
                      <a:endParaRPr lang="ko-KR" altLang="en-US" sz="1600" b="0" spc="-100" baseline="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ppleSDGothicNeoR00" panose="02000503000000000000" pitchFamily="2" charset="-127"/>
                        <a:buNone/>
                        <a:tabLst/>
                        <a:defRPr/>
                      </a:pPr>
                      <a:r>
                        <a:rPr lang="ko-KR" altLang="en-US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</a:t>
                      </a:r>
                      <a:r>
                        <a:rPr lang="ko-KR" altLang="en-US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보유 식재료 갱신</a:t>
                      </a:r>
                      <a:endParaRPr lang="ko-KR" altLang="en-US" sz="1600" b="0" spc="0" baseline="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51661"/>
                  </a:ext>
                </a:extLst>
              </a:tr>
              <a:tr h="3251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spc="-100" baseline="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재료가 없어서</a:t>
                      </a:r>
                      <a:endParaRPr lang="ko-KR" altLang="en-US" sz="1600" b="0" spc="-100" baseline="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ppleSDGothicNeoR00" panose="02000503000000000000" pitchFamily="2" charset="-127"/>
                        <a:buNone/>
                        <a:tabLst/>
                        <a:defRPr/>
                      </a:pPr>
                      <a:r>
                        <a:rPr lang="ko-KR" altLang="en-US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</a:t>
                      </a:r>
                      <a:r>
                        <a:rPr lang="ko-KR" altLang="en-US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보유 식재료 갱신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591981"/>
                  </a:ext>
                </a:extLst>
              </a:tr>
              <a:tr h="56164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메뉴 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변경</a:t>
                      </a:r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식단 배정 변경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(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다른 끼니에 배정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)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ppleSDGothicNeoR00" panose="02000503000000000000" pitchFamily="2" charset="-127"/>
                        <a:buNone/>
                      </a:pPr>
                      <a:r>
                        <a:rPr lang="en-US" altLang="ko-KR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메뉴 </a:t>
                      </a:r>
                      <a:r>
                        <a:rPr lang="en-US" altLang="ko-KR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끼니</a:t>
                      </a:r>
                      <a:r>
                        <a:rPr lang="en-US" altLang="ko-KR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 </a:t>
                      </a:r>
                      <a:r>
                        <a:rPr lang="ko-KR" altLang="en-US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 대한</a:t>
                      </a:r>
                      <a:r>
                        <a:rPr lang="en-US" altLang="ko-KR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/>
                      </a:r>
                      <a:br>
                        <a:rPr lang="en-US" altLang="ko-KR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</a:br>
                      <a:r>
                        <a:rPr lang="ko-KR" altLang="en-US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</a:t>
                      </a:r>
                      <a:r>
                        <a:rPr lang="ko-KR" altLang="en-US" sz="1600" b="0" spc="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히스토리</a:t>
                      </a:r>
                      <a:r>
                        <a:rPr lang="ko-KR" altLang="en-US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갱신</a:t>
                      </a:r>
                      <a:endParaRPr lang="ko-KR" altLang="en-US" sz="1600" b="0" spc="0" baseline="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74290"/>
                  </a:ext>
                </a:extLst>
              </a:tr>
              <a:tr h="80676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변경된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(Before)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메뉴 평점 </a:t>
                      </a:r>
                      <a:r>
                        <a:rPr lang="en-US" altLang="ko-KR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-0.02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메뉴와 </a:t>
                      </a:r>
                      <a:r>
                        <a:rPr lang="ko-KR" altLang="en-US" sz="1600" b="0" spc="0" baseline="0" dirty="0" err="1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메뉴코드가</a:t>
                      </a:r>
                      <a:r>
                        <a:rPr lang="ko-KR" altLang="en-US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/>
                      </a:r>
                      <a:br>
                        <a:rPr lang="en-US" altLang="ko-KR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</a:br>
                      <a:r>
                        <a:rPr lang="ko-KR" altLang="en-US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동일한 </a:t>
                      </a:r>
                      <a:r>
                        <a:rPr lang="ko-KR" altLang="en-US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메뉴들의 평점 </a:t>
                      </a:r>
                      <a:r>
                        <a:rPr lang="en-US" altLang="ko-KR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–</a:t>
                      </a:r>
                      <a:r>
                        <a:rPr lang="en-US" altLang="ko-KR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0.01</a:t>
                      </a:r>
                      <a:endParaRPr lang="ko-KR" altLang="en-US" sz="1600" b="0" spc="0" baseline="0" dirty="0" smtClean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04871"/>
                  </a:ext>
                </a:extLst>
              </a:tr>
              <a:tr h="561645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 변경을 위해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추천된 메뉴 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skip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spc="0" baseline="0" dirty="0" smtClean="0">
                          <a:solidFill>
                            <a:sysClr val="windowText" lastClr="00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변동 없음</a:t>
                      </a:r>
                      <a:endParaRPr lang="ko-KR" altLang="en-US" sz="1600" b="0" spc="0" baseline="0" dirty="0">
                        <a:solidFill>
                          <a:sysClr val="windowText" lastClr="00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82566"/>
                  </a:ext>
                </a:extLst>
              </a:tr>
              <a:tr h="79812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변경한 메뉴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(After)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-   </a:t>
                      </a:r>
                      <a:r>
                        <a:rPr lang="ko-KR" altLang="en-US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메뉴 평점 </a:t>
                      </a:r>
                      <a:r>
                        <a:rPr lang="en-US" altLang="ko-KR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+0.02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메뉴와 </a:t>
                      </a:r>
                      <a:r>
                        <a:rPr lang="ko-KR" altLang="en-US" sz="1600" b="0" spc="0" baseline="0" dirty="0" err="1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메뉴코드가</a:t>
                      </a:r>
                      <a:r>
                        <a:rPr lang="ko-KR" altLang="en-US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/>
                      </a:r>
                      <a:br>
                        <a:rPr lang="en-US" altLang="ko-KR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</a:br>
                      <a:r>
                        <a:rPr lang="ko-KR" altLang="en-US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동일한 </a:t>
                      </a:r>
                      <a:r>
                        <a:rPr lang="ko-KR" altLang="en-US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메뉴들의 평점 </a:t>
                      </a:r>
                      <a:r>
                        <a:rPr lang="en-US" altLang="ko-KR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+0.01</a:t>
                      </a:r>
                      <a:endParaRPr lang="ko-KR" altLang="en-US" sz="1600" b="0" spc="0" baseline="0" dirty="0">
                        <a:solidFill>
                          <a:srgbClr val="0070C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77778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503893" y="7181578"/>
            <a:ext cx="6280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점수가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1.5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점인 메뉴는 가점을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점수가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0.5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점인 메뉴는 감점을 진행하지 않음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16124" y="1096086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 </a:t>
            </a:r>
            <a:r>
              <a:rPr lang="ko-KR" altLang="en-US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향후 추천을 위한 데이터 갱신 규칙 </a:t>
            </a:r>
            <a:r>
              <a:rPr lang="en-US" altLang="ko-KR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355499" y="2475328"/>
            <a:ext cx="1255472" cy="770342"/>
            <a:chOff x="8205025" y="1966043"/>
            <a:chExt cx="1255472" cy="770342"/>
          </a:xfrm>
        </p:grpSpPr>
        <p:sp>
          <p:nvSpPr>
            <p:cNvPr id="22" name="TextBox 21"/>
            <p:cNvSpPr txBox="1"/>
            <p:nvPr/>
          </p:nvSpPr>
          <p:spPr>
            <a:xfrm>
              <a:off x="8205025" y="2459386"/>
              <a:ext cx="1255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i="1" spc="-100" dirty="0" smtClean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이용자 보유 식</a:t>
              </a:r>
              <a:r>
                <a:rPr lang="ko-KR" altLang="en-US" sz="1200" i="1" spc="-100" dirty="0" smtClean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재료 </a:t>
              </a:r>
              <a:endParaRPr lang="ko-KR" altLang="en-US" sz="1200" i="1" spc="-1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4713" y="1966043"/>
              <a:ext cx="516097" cy="516097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8636826" y="3552835"/>
            <a:ext cx="692818" cy="770342"/>
            <a:chOff x="8486352" y="2973041"/>
            <a:chExt cx="692818" cy="770342"/>
          </a:xfrm>
        </p:grpSpPr>
        <p:sp>
          <p:nvSpPr>
            <p:cNvPr id="24" name="TextBox 23"/>
            <p:cNvSpPr txBox="1"/>
            <p:nvPr/>
          </p:nvSpPr>
          <p:spPr>
            <a:xfrm>
              <a:off x="8486352" y="3466384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i="1" spc="-100" dirty="0" smtClean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메뉴 평점</a:t>
              </a:r>
              <a:endParaRPr lang="ko-KR" altLang="en-US" sz="1200" i="1" spc="-1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4713" y="2973041"/>
              <a:ext cx="516097" cy="516097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8516601" y="4630342"/>
            <a:ext cx="933269" cy="773520"/>
            <a:chOff x="8366126" y="4121057"/>
            <a:chExt cx="933269" cy="773520"/>
          </a:xfrm>
        </p:grpSpPr>
        <p:sp>
          <p:nvSpPr>
            <p:cNvPr id="26" name="TextBox 25"/>
            <p:cNvSpPr txBox="1"/>
            <p:nvPr/>
          </p:nvSpPr>
          <p:spPr>
            <a:xfrm>
              <a:off x="8366126" y="4617578"/>
              <a:ext cx="9332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i="1" spc="-100" smtClean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식단 </a:t>
              </a:r>
              <a:r>
                <a:rPr lang="ko-KR" altLang="en-US" sz="1200" i="1" spc="-100" dirty="0" err="1" smtClean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히스토리</a:t>
              </a:r>
              <a:endParaRPr lang="ko-KR" altLang="en-US" sz="1200" i="1" spc="-1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4713" y="4121057"/>
              <a:ext cx="516097" cy="516097"/>
            </a:xfrm>
            <a:prstGeom prst="rect">
              <a:avLst/>
            </a:prstGeom>
          </p:spPr>
        </p:pic>
      </p:grpSp>
      <p:cxnSp>
        <p:nvCxnSpPr>
          <p:cNvPr id="7" name="직선 화살표 연결선 6"/>
          <p:cNvCxnSpPr>
            <a:endCxn id="24" idx="1"/>
          </p:cNvCxnSpPr>
          <p:nvPr/>
        </p:nvCxnSpPr>
        <p:spPr>
          <a:xfrm>
            <a:off x="7774898" y="2475328"/>
            <a:ext cx="861928" cy="1709350"/>
          </a:xfrm>
          <a:prstGeom prst="straightConnector1">
            <a:avLst/>
          </a:prstGeom>
          <a:ln>
            <a:solidFill>
              <a:srgbClr val="FAC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24" idx="1"/>
          </p:cNvCxnSpPr>
          <p:nvPr/>
        </p:nvCxnSpPr>
        <p:spPr>
          <a:xfrm flipV="1">
            <a:off x="7774898" y="4184678"/>
            <a:ext cx="861928" cy="1845731"/>
          </a:xfrm>
          <a:prstGeom prst="straightConnector1">
            <a:avLst/>
          </a:prstGeom>
          <a:ln>
            <a:solidFill>
              <a:srgbClr val="FAC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2" idx="1"/>
          </p:cNvCxnSpPr>
          <p:nvPr/>
        </p:nvCxnSpPr>
        <p:spPr>
          <a:xfrm>
            <a:off x="7774898" y="2475328"/>
            <a:ext cx="580601" cy="631843"/>
          </a:xfrm>
          <a:prstGeom prst="straightConnector1">
            <a:avLst/>
          </a:prstGeom>
          <a:ln>
            <a:solidFill>
              <a:srgbClr val="FAC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22" idx="1"/>
          </p:cNvCxnSpPr>
          <p:nvPr/>
        </p:nvCxnSpPr>
        <p:spPr>
          <a:xfrm flipV="1">
            <a:off x="7774898" y="3107171"/>
            <a:ext cx="580601" cy="33312"/>
          </a:xfrm>
          <a:prstGeom prst="straightConnector1">
            <a:avLst/>
          </a:prstGeom>
          <a:ln>
            <a:solidFill>
              <a:srgbClr val="FAC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22" idx="1"/>
          </p:cNvCxnSpPr>
          <p:nvPr/>
        </p:nvCxnSpPr>
        <p:spPr>
          <a:xfrm flipV="1">
            <a:off x="7774898" y="3107171"/>
            <a:ext cx="580601" cy="383598"/>
          </a:xfrm>
          <a:prstGeom prst="straightConnector1">
            <a:avLst/>
          </a:prstGeom>
          <a:ln>
            <a:solidFill>
              <a:srgbClr val="FAC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6" idx="1"/>
          </p:cNvCxnSpPr>
          <p:nvPr/>
        </p:nvCxnSpPr>
        <p:spPr>
          <a:xfrm>
            <a:off x="7774898" y="3933417"/>
            <a:ext cx="741703" cy="1331946"/>
          </a:xfrm>
          <a:prstGeom prst="straightConnector1">
            <a:avLst/>
          </a:prstGeom>
          <a:ln>
            <a:solidFill>
              <a:srgbClr val="FAC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24" idx="1"/>
          </p:cNvCxnSpPr>
          <p:nvPr/>
        </p:nvCxnSpPr>
        <p:spPr>
          <a:xfrm flipV="1">
            <a:off x="7750456" y="4184678"/>
            <a:ext cx="886370" cy="440049"/>
          </a:xfrm>
          <a:prstGeom prst="straightConnector1">
            <a:avLst/>
          </a:prstGeom>
          <a:ln>
            <a:solidFill>
              <a:srgbClr val="FAC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867887" y="3610251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향후 추천에</a:t>
            </a:r>
            <a:endParaRPr lang="en-US" altLang="ko-KR" dirty="0" smtClean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pPr algn="ctr"/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반영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0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F08B44B9-5925-41B9-B33F-3EC393436F89}"/>
              </a:ext>
            </a:extLst>
          </p:cNvPr>
          <p:cNvSpPr/>
          <p:nvPr/>
        </p:nvSpPr>
        <p:spPr>
          <a:xfrm>
            <a:off x="7977278" y="1016417"/>
            <a:ext cx="4825165" cy="4825165"/>
          </a:xfrm>
          <a:prstGeom prst="ellipse">
            <a:avLst/>
          </a:prstGeom>
          <a:noFill/>
          <a:ln>
            <a:solidFill>
              <a:srgbClr val="FFF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D4B2D6-BD63-4C37-B8E3-AD63A6B53F0F}"/>
              </a:ext>
            </a:extLst>
          </p:cNvPr>
          <p:cNvSpPr/>
          <p:nvPr/>
        </p:nvSpPr>
        <p:spPr>
          <a:xfrm>
            <a:off x="7267956" y="3228944"/>
            <a:ext cx="2101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Coding Guideline</a:t>
            </a:r>
            <a:endParaRPr lang="ko-KR" altLang="en-US" sz="20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FB30F6-F1BD-4E7D-9DC2-E5CCC17351B5}"/>
              </a:ext>
            </a:extLst>
          </p:cNvPr>
          <p:cNvSpPr/>
          <p:nvPr/>
        </p:nvSpPr>
        <p:spPr>
          <a:xfrm>
            <a:off x="3056606" y="1843951"/>
            <a:ext cx="3365024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0" dirty="0">
                <a:solidFill>
                  <a:srgbClr val="FACE9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0000" dirty="0">
              <a:solidFill>
                <a:srgbClr val="FACE9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57714C-E8D4-4C64-A90D-88D19DBC7200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5B58CD-51E3-475D-8F40-FFF5723435E5}"/>
              </a:ext>
            </a:extLst>
          </p:cNvPr>
          <p:cNvSpPr/>
          <p:nvPr/>
        </p:nvSpPr>
        <p:spPr>
          <a:xfrm>
            <a:off x="10876330" y="2559103"/>
            <a:ext cx="182914" cy="18291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07B19-BD61-483F-BC4D-197CBBF73C70}"/>
              </a:ext>
            </a:extLst>
          </p:cNvPr>
          <p:cNvSpPr/>
          <p:nvPr/>
        </p:nvSpPr>
        <p:spPr>
          <a:xfrm flipV="1">
            <a:off x="1671287" y="1262503"/>
            <a:ext cx="182914" cy="18291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F8FABD-9A91-4C83-BF21-6DE7E453310B}"/>
              </a:ext>
            </a:extLst>
          </p:cNvPr>
          <p:cNvSpPr/>
          <p:nvPr/>
        </p:nvSpPr>
        <p:spPr>
          <a:xfrm>
            <a:off x="69165" y="-732408"/>
            <a:ext cx="352338" cy="327171"/>
          </a:xfrm>
          <a:prstGeom prst="rect">
            <a:avLst/>
          </a:prstGeom>
          <a:solidFill>
            <a:srgbClr val="4AB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5BC90A-D378-4AAB-88EA-686A346E3581}"/>
              </a:ext>
            </a:extLst>
          </p:cNvPr>
          <p:cNvSpPr/>
          <p:nvPr/>
        </p:nvSpPr>
        <p:spPr>
          <a:xfrm>
            <a:off x="547337" y="-732407"/>
            <a:ext cx="352338" cy="327171"/>
          </a:xfrm>
          <a:prstGeom prst="rect">
            <a:avLst/>
          </a:prstGeom>
          <a:solidFill>
            <a:srgbClr val="005051"/>
          </a:solidFill>
          <a:ln>
            <a:solidFill>
              <a:srgbClr val="00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D61EB-EC6A-4629-AC67-41B0F0CC2078}"/>
              </a:ext>
            </a:extLst>
          </p:cNvPr>
          <p:cNvSpPr/>
          <p:nvPr/>
        </p:nvSpPr>
        <p:spPr>
          <a:xfrm>
            <a:off x="1009474" y="-732407"/>
            <a:ext cx="352338" cy="327171"/>
          </a:xfrm>
          <a:prstGeom prst="rect">
            <a:avLst/>
          </a:prstGeom>
          <a:solidFill>
            <a:srgbClr val="FFF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7927AB-9301-4D44-AA77-FF5C47F000BA}"/>
              </a:ext>
            </a:extLst>
          </p:cNvPr>
          <p:cNvSpPr/>
          <p:nvPr/>
        </p:nvSpPr>
        <p:spPr>
          <a:xfrm>
            <a:off x="1487646" y="-732406"/>
            <a:ext cx="352338" cy="327171"/>
          </a:xfrm>
          <a:prstGeom prst="rect">
            <a:avLst/>
          </a:prstGeom>
          <a:solidFill>
            <a:srgbClr val="64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21B1B2-4789-4ACA-B86B-D413BACDBF92}"/>
              </a:ext>
            </a:extLst>
          </p:cNvPr>
          <p:cNvSpPr/>
          <p:nvPr/>
        </p:nvSpPr>
        <p:spPr>
          <a:xfrm>
            <a:off x="1995178" y="-732406"/>
            <a:ext cx="352338" cy="327171"/>
          </a:xfrm>
          <a:prstGeom prst="rect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AE064D0-60A4-4326-9DEB-833276577A02}"/>
              </a:ext>
            </a:extLst>
          </p:cNvPr>
          <p:cNvSpPr/>
          <p:nvPr/>
        </p:nvSpPr>
        <p:spPr>
          <a:xfrm>
            <a:off x="8613775" y="2301873"/>
            <a:ext cx="1847850" cy="1847850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C3384F-703B-4271-873A-BF5D42787CB4}"/>
              </a:ext>
            </a:extLst>
          </p:cNvPr>
          <p:cNvSpPr/>
          <p:nvPr/>
        </p:nvSpPr>
        <p:spPr>
          <a:xfrm>
            <a:off x="3698722" y="3263898"/>
            <a:ext cx="330202" cy="330202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FC42756-E320-4FDC-BE34-2698C0A69969}"/>
              </a:ext>
            </a:extLst>
          </p:cNvPr>
          <p:cNvSpPr/>
          <p:nvPr/>
        </p:nvSpPr>
        <p:spPr>
          <a:xfrm>
            <a:off x="11448746" y="3368522"/>
            <a:ext cx="120954" cy="12095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FFBB0-843F-47E8-8549-3D383363828C}"/>
              </a:ext>
            </a:extLst>
          </p:cNvPr>
          <p:cNvSpPr txBox="1"/>
          <p:nvPr/>
        </p:nvSpPr>
        <p:spPr>
          <a:xfrm>
            <a:off x="6241032" y="2970067"/>
            <a:ext cx="32720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경청해 주셔서 감사합니다</a:t>
            </a:r>
            <a:endParaRPr lang="ko-KR" altLang="en-US" sz="2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5A187-C873-4BA3-B28C-9864E4101DC2}"/>
              </a:ext>
            </a:extLst>
          </p:cNvPr>
          <p:cNvSpPr txBox="1"/>
          <p:nvPr/>
        </p:nvSpPr>
        <p:spPr>
          <a:xfrm>
            <a:off x="10813358" y="6447060"/>
            <a:ext cx="15126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646569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End of Document</a:t>
            </a:r>
            <a:endParaRPr lang="ko-KR" altLang="en-US" sz="1050" dirty="0">
              <a:solidFill>
                <a:srgbClr val="646569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2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84D08BD-C31C-460E-8A9D-574B9B5FB199}"/>
              </a:ext>
            </a:extLst>
          </p:cNvPr>
          <p:cNvSpPr/>
          <p:nvPr/>
        </p:nvSpPr>
        <p:spPr>
          <a:xfrm>
            <a:off x="394317" y="820262"/>
            <a:ext cx="11256885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C0B8CF-4E91-4BFB-9934-775DD41A3A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6732" r="27969" b="37216"/>
          <a:stretch/>
        </p:blipFill>
        <p:spPr>
          <a:xfrm>
            <a:off x="1262108" y="1171492"/>
            <a:ext cx="9667783" cy="529738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2068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431963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Sequence Diagram (Create, Read)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1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01FFE99-2C44-49D1-B005-1AC3B389F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3" t="11806" r="21578" b="28673"/>
          <a:stretch/>
        </p:blipFill>
        <p:spPr>
          <a:xfrm>
            <a:off x="3311742" y="1775456"/>
            <a:ext cx="6884726" cy="40819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FD6CE8-7F1A-43BA-9655-010A5843D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1" y="1500248"/>
            <a:ext cx="2160000" cy="44434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02B45E-42B6-4BA1-A3D8-A03D4BB4F1BD}"/>
              </a:ext>
            </a:extLst>
          </p:cNvPr>
          <p:cNvSpPr/>
          <p:nvPr/>
        </p:nvSpPr>
        <p:spPr>
          <a:xfrm>
            <a:off x="394317" y="820262"/>
            <a:ext cx="11256885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660593-CC02-4958-8661-E91507245CD2}"/>
              </a:ext>
            </a:extLst>
          </p:cNvPr>
          <p:cNvSpPr/>
          <p:nvPr/>
        </p:nvSpPr>
        <p:spPr>
          <a:xfrm>
            <a:off x="2325950" y="5299969"/>
            <a:ext cx="328473" cy="2822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7E2CEE-87DA-43A2-8372-D84728E2DEE4}"/>
              </a:ext>
            </a:extLst>
          </p:cNvPr>
          <p:cNvSpPr/>
          <p:nvPr/>
        </p:nvSpPr>
        <p:spPr>
          <a:xfrm>
            <a:off x="3666477" y="4793940"/>
            <a:ext cx="5770486" cy="9587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65706BF-1C08-40C3-995C-8E2203567CCE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54423" y="5273335"/>
            <a:ext cx="1012054" cy="1677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A7602E-9ECD-43D6-AC57-E236FB895942}"/>
              </a:ext>
            </a:extLst>
          </p:cNvPr>
          <p:cNvSpPr/>
          <p:nvPr/>
        </p:nvSpPr>
        <p:spPr>
          <a:xfrm>
            <a:off x="4119238" y="5273335"/>
            <a:ext cx="5246703" cy="1331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D374E-018D-45C1-9B1A-ECA54B892335}"/>
              </a:ext>
            </a:extLst>
          </p:cNvPr>
          <p:cNvSpPr txBox="1"/>
          <p:nvPr/>
        </p:nvSpPr>
        <p:spPr>
          <a:xfrm>
            <a:off x="3311742" y="1419968"/>
            <a:ext cx="3737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&lt;Boundary&gt; IngredientManageForm.java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2068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431963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 &amp; Code – Create (</a:t>
            </a:r>
            <a:r>
              <a:rPr lang="en-US" altLang="ko-KR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addIntent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9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67383F-A86C-4CF3-BBCE-5180ADDFC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1" y="1504235"/>
            <a:ext cx="2160000" cy="44434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37F400-EB94-4547-8940-FC73107A13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6" t="17449" r="21406" b="24920"/>
          <a:stretch/>
        </p:blipFill>
        <p:spPr>
          <a:xfrm>
            <a:off x="3391636" y="1749794"/>
            <a:ext cx="6883338" cy="39523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9556B7-3E86-41D4-9CAF-57067693ED7D}"/>
              </a:ext>
            </a:extLst>
          </p:cNvPr>
          <p:cNvSpPr/>
          <p:nvPr/>
        </p:nvSpPr>
        <p:spPr>
          <a:xfrm>
            <a:off x="394317" y="820262"/>
            <a:ext cx="11256885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5ACCBC-EA79-45A3-8F99-B8FAC5C809D5}"/>
              </a:ext>
            </a:extLst>
          </p:cNvPr>
          <p:cNvSpPr/>
          <p:nvPr/>
        </p:nvSpPr>
        <p:spPr>
          <a:xfrm>
            <a:off x="3715304" y="3726293"/>
            <a:ext cx="2379215" cy="9140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182FD2-DD30-49DC-BB5A-97B1408BC3F6}"/>
              </a:ext>
            </a:extLst>
          </p:cNvPr>
          <p:cNvSpPr/>
          <p:nvPr/>
        </p:nvSpPr>
        <p:spPr>
          <a:xfrm>
            <a:off x="583571" y="2530136"/>
            <a:ext cx="712569" cy="710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557CF9-C70F-441F-816A-4D70EC207EF6}"/>
              </a:ext>
            </a:extLst>
          </p:cNvPr>
          <p:cNvSpPr/>
          <p:nvPr/>
        </p:nvSpPr>
        <p:spPr>
          <a:xfrm>
            <a:off x="2299317" y="5246703"/>
            <a:ext cx="381739" cy="3551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AC430AA-B09D-4E23-88C1-8C639B6613CB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296140" y="2885243"/>
            <a:ext cx="2419164" cy="12980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BA8F5A-1FCC-47D5-BE41-B28E71F87527}"/>
              </a:ext>
            </a:extLst>
          </p:cNvPr>
          <p:cNvCxnSpPr>
            <a:cxnSpLocks/>
            <a:stCxn id="2" idx="1"/>
            <a:endCxn id="9" idx="0"/>
          </p:cNvCxnSpPr>
          <p:nvPr/>
        </p:nvCxnSpPr>
        <p:spPr>
          <a:xfrm flipH="1">
            <a:off x="2490187" y="4183322"/>
            <a:ext cx="1225117" cy="10633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8DA47D-C79D-4D3B-AD0D-0BB15AA42650}"/>
              </a:ext>
            </a:extLst>
          </p:cNvPr>
          <p:cNvSpPr txBox="1"/>
          <p:nvPr/>
        </p:nvSpPr>
        <p:spPr>
          <a:xfrm>
            <a:off x="3391636" y="1419968"/>
            <a:ext cx="4101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&lt;Boundary&gt; IngredientAdditionForm.java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2068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431963"/>
            <a:ext cx="38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 &amp; Code – Create (</a:t>
            </a:r>
            <a:r>
              <a:rPr lang="en-US" altLang="ko-KR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addIngredient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2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056A7F-9E06-4280-8D61-847E1B8B9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1" y="1500249"/>
            <a:ext cx="2160000" cy="4443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1A0238-822E-4A85-9D06-2FCD5161D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4" t="22778" r="23252" b="24013"/>
          <a:stretch/>
        </p:blipFill>
        <p:spPr>
          <a:xfrm>
            <a:off x="3311742" y="1743133"/>
            <a:ext cx="6632914" cy="36490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7BFB926-48CC-45C4-B04A-1CAF477E41CC}"/>
              </a:ext>
            </a:extLst>
          </p:cNvPr>
          <p:cNvSpPr/>
          <p:nvPr/>
        </p:nvSpPr>
        <p:spPr>
          <a:xfrm>
            <a:off x="394317" y="820262"/>
            <a:ext cx="11256885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47E35-7C41-403D-9615-D77336B283D6}"/>
              </a:ext>
            </a:extLst>
          </p:cNvPr>
          <p:cNvSpPr txBox="1"/>
          <p:nvPr/>
        </p:nvSpPr>
        <p:spPr>
          <a:xfrm>
            <a:off x="3359391" y="1419968"/>
            <a:ext cx="44739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&lt;Boundary&gt; IngredientAdditionForm.java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0AB564-E831-4358-B4DC-440319743339}"/>
              </a:ext>
            </a:extLst>
          </p:cNvPr>
          <p:cNvSpPr/>
          <p:nvPr/>
        </p:nvSpPr>
        <p:spPr>
          <a:xfrm>
            <a:off x="4003829" y="4252404"/>
            <a:ext cx="5122416" cy="3231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2068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431963"/>
            <a:ext cx="38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 &amp; Code – Create (</a:t>
            </a:r>
            <a:r>
              <a:rPr lang="en-US" altLang="ko-KR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addIngredient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1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056A7F-9E06-4280-8D61-847E1B8B9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1" y="1500249"/>
            <a:ext cx="2160000" cy="44434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3C9D7E-BC27-41DE-991F-8D47A4E551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6" t="31111" r="22081" b="42783"/>
          <a:stretch/>
        </p:blipFill>
        <p:spPr>
          <a:xfrm>
            <a:off x="3311742" y="4153347"/>
            <a:ext cx="6632914" cy="1790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E744C7-0609-426B-97B3-D42E0DCE05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5" t="31250" r="21650" b="47832"/>
          <a:stretch/>
        </p:blipFill>
        <p:spPr>
          <a:xfrm>
            <a:off x="3311742" y="1841618"/>
            <a:ext cx="6780599" cy="14345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563F4C-3B9E-4F11-A39B-8D3EDAC7B8CF}"/>
              </a:ext>
            </a:extLst>
          </p:cNvPr>
          <p:cNvSpPr/>
          <p:nvPr/>
        </p:nvSpPr>
        <p:spPr>
          <a:xfrm>
            <a:off x="394317" y="820262"/>
            <a:ext cx="11256885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657ABA-A586-4C91-894C-DB4162954925}"/>
              </a:ext>
            </a:extLst>
          </p:cNvPr>
          <p:cNvSpPr txBox="1"/>
          <p:nvPr/>
        </p:nvSpPr>
        <p:spPr>
          <a:xfrm>
            <a:off x="3311741" y="1506006"/>
            <a:ext cx="3737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&lt;Controller&gt; IngredientController.java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AF343-590F-42EC-89E0-D88B8275FFA4}"/>
              </a:ext>
            </a:extLst>
          </p:cNvPr>
          <p:cNvSpPr txBox="1"/>
          <p:nvPr/>
        </p:nvSpPr>
        <p:spPr>
          <a:xfrm>
            <a:off x="3311741" y="3783625"/>
            <a:ext cx="3737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&lt;Entity&gt; IngredientDatabase.java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4A9B15-54DA-4AC6-B50B-19D9B1A80CFC}"/>
              </a:ext>
            </a:extLst>
          </p:cNvPr>
          <p:cNvSpPr/>
          <p:nvPr/>
        </p:nvSpPr>
        <p:spPr>
          <a:xfrm>
            <a:off x="3790765" y="4660777"/>
            <a:ext cx="6153891" cy="1331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1683E9-1213-426D-B7B7-7A0D5FFD0487}"/>
              </a:ext>
            </a:extLst>
          </p:cNvPr>
          <p:cNvSpPr/>
          <p:nvPr/>
        </p:nvSpPr>
        <p:spPr>
          <a:xfrm>
            <a:off x="3586579" y="2183907"/>
            <a:ext cx="2831976" cy="1132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2068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431963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 &amp; Code – Create (</a:t>
            </a:r>
            <a:r>
              <a:rPr lang="en-US" altLang="ko-KR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InsertData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4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EF6D69-E5F2-4C7B-81F2-539C1D840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1" y="1500248"/>
            <a:ext cx="2160000" cy="44434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F17F85-4F52-4751-83A1-0D4B0575D1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9" t="41667" r="38107" b="30226"/>
          <a:stretch/>
        </p:blipFill>
        <p:spPr>
          <a:xfrm>
            <a:off x="3311742" y="3633506"/>
            <a:ext cx="4545645" cy="19275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848D0C-A399-48ED-BC8A-038AA4CE163B}"/>
              </a:ext>
            </a:extLst>
          </p:cNvPr>
          <p:cNvSpPr/>
          <p:nvPr/>
        </p:nvSpPr>
        <p:spPr>
          <a:xfrm>
            <a:off x="394317" y="820262"/>
            <a:ext cx="11256885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2D2C3-71B2-4506-9F83-0485704C3502}"/>
              </a:ext>
            </a:extLst>
          </p:cNvPr>
          <p:cNvSpPr txBox="1"/>
          <p:nvPr/>
        </p:nvSpPr>
        <p:spPr>
          <a:xfrm>
            <a:off x="3311742" y="1451008"/>
            <a:ext cx="4758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&lt;Boundary&gt; IngredientManageForm.java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EF2093-A812-4FD3-AA4A-CC1C99273D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3" t="35917" r="21578" b="45345"/>
          <a:stretch/>
        </p:blipFill>
        <p:spPr>
          <a:xfrm>
            <a:off x="3080923" y="1914149"/>
            <a:ext cx="6884726" cy="12850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4A7B9E1-B299-4284-9104-8193D12C02AA}"/>
              </a:ext>
            </a:extLst>
          </p:cNvPr>
          <p:cNvSpPr/>
          <p:nvPr/>
        </p:nvSpPr>
        <p:spPr>
          <a:xfrm>
            <a:off x="3488644" y="2536071"/>
            <a:ext cx="4545645" cy="600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471D41-280D-43EC-B227-1298CFBB5FEB}"/>
              </a:ext>
            </a:extLst>
          </p:cNvPr>
          <p:cNvSpPr/>
          <p:nvPr/>
        </p:nvSpPr>
        <p:spPr>
          <a:xfrm>
            <a:off x="683581" y="2618913"/>
            <a:ext cx="328473" cy="213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57EC29-81D7-4B37-8E0C-2AD8AB3C89F1}"/>
              </a:ext>
            </a:extLst>
          </p:cNvPr>
          <p:cNvSpPr/>
          <p:nvPr/>
        </p:nvSpPr>
        <p:spPr>
          <a:xfrm>
            <a:off x="3568823" y="4243526"/>
            <a:ext cx="3693111" cy="7723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3675E2-EAF7-4C42-8689-0AA52B76790A}"/>
              </a:ext>
            </a:extLst>
          </p:cNvPr>
          <p:cNvCxnSpPr>
            <a:stCxn id="3" idx="3"/>
          </p:cNvCxnSpPr>
          <p:nvPr/>
        </p:nvCxnSpPr>
        <p:spPr>
          <a:xfrm>
            <a:off x="1012054" y="2725445"/>
            <a:ext cx="2556769" cy="19175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2068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43196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 &amp; Code – Read (</a:t>
            </a:r>
            <a:r>
              <a:rPr lang="en-US" altLang="ko-KR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readIngredient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2014</Words>
  <Application>Microsoft Office PowerPoint</Application>
  <PresentationFormat>와이드스크린</PresentationFormat>
  <Paragraphs>441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AppleSDGothicNeoSB00</vt:lpstr>
      <vt:lpstr>나눔스퀘어</vt:lpstr>
      <vt:lpstr>AppleSDGothicNeoL00</vt:lpstr>
      <vt:lpstr>맑은 고딕</vt:lpstr>
      <vt:lpstr>Wingdings</vt:lpstr>
      <vt:lpstr>AppleSDGothicNeoEB00</vt:lpstr>
      <vt:lpstr>AppleSDGothicNeoB00</vt:lpstr>
      <vt:lpstr>AppleSDGothicNeoM00</vt:lpstr>
      <vt:lpstr>Arial</vt:lpstr>
      <vt:lpstr>AppleSDGothicNeoR00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백 지수</cp:lastModifiedBy>
  <cp:revision>320</cp:revision>
  <dcterms:created xsi:type="dcterms:W3CDTF">2019-04-01T11:57:47Z</dcterms:created>
  <dcterms:modified xsi:type="dcterms:W3CDTF">2019-11-13T17:11:17Z</dcterms:modified>
</cp:coreProperties>
</file>