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45"/>
  </p:notesMasterIdLst>
  <p:sldIdLst>
    <p:sldId id="284" r:id="rId2"/>
    <p:sldId id="283" r:id="rId3"/>
    <p:sldId id="256" r:id="rId4"/>
    <p:sldId id="257" r:id="rId5"/>
    <p:sldId id="258" r:id="rId6"/>
    <p:sldId id="260" r:id="rId7"/>
    <p:sldId id="288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261" r:id="rId17"/>
    <p:sldId id="262" r:id="rId18"/>
    <p:sldId id="263" r:id="rId19"/>
    <p:sldId id="264" r:id="rId20"/>
    <p:sldId id="293" r:id="rId21"/>
    <p:sldId id="266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267" r:id="rId34"/>
    <p:sldId id="268" r:id="rId35"/>
    <p:sldId id="269" r:id="rId36"/>
    <p:sldId id="270" r:id="rId37"/>
    <p:sldId id="322" r:id="rId38"/>
    <p:sldId id="323" r:id="rId39"/>
    <p:sldId id="324" r:id="rId40"/>
    <p:sldId id="325" r:id="rId41"/>
    <p:sldId id="326" r:id="rId42"/>
    <p:sldId id="327" r:id="rId43"/>
    <p:sldId id="286" r:id="rId44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 지수" initials="백지" lastIdx="1" clrIdx="0">
    <p:extLst>
      <p:ext uri="{19B8F6BF-5375-455C-9EA6-DF929625EA0E}">
        <p15:presenceInfo xmlns:p15="http://schemas.microsoft.com/office/powerpoint/2012/main" userId="2ba22ac24d703b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96429"/>
  </p:normalViewPr>
  <p:slideViewPr>
    <p:cSldViewPr snapToGrid="0">
      <p:cViewPr>
        <p:scale>
          <a:sx n="66" d="100"/>
          <a:sy n="66" d="100"/>
        </p:scale>
        <p:origin x="1834" y="36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7" rIns="99075" bIns="49537"/>
          <a:lstStyle>
            <a:lvl1pPr algn="l">
              <a:defRPr sz="1300">
                <a:latin typeface="AppleSDGothicNeoR00" panose="02000503000000000000" pitchFamily="2" charset="-127"/>
                <a:ea typeface="AppleSDGothicNeoR00" panose="02000503000000000000" pitchFamily="2" charset="-127"/>
              </a:defRPr>
            </a:lvl1pPr>
          </a:lstStyle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7" rIns="99075" bIns="49537"/>
          <a:lstStyle>
            <a:lvl1pPr algn="r">
              <a:defRPr sz="1300">
                <a:latin typeface="AppleSDGothicNeoR00" panose="02000503000000000000" pitchFamily="2" charset="-127"/>
                <a:ea typeface="AppleSDGothicNeoR00" panose="02000503000000000000" pitchFamily="2" charset="-127"/>
              </a:defRPr>
            </a:lvl1pPr>
          </a:lstStyle>
          <a:p>
            <a:pPr>
              <a:defRPr lang="ko-KR" altLang="en-US"/>
            </a:pPr>
            <a:fld id="{8CEFE3E5-4A4F-4495-B869-560A55522401}" type="datetime1">
              <a:rPr lang="ko-KR" altLang="en-US" smtClean="0"/>
              <a:pPr>
                <a:defRPr lang="ko-KR" altLang="en-US"/>
              </a:pPr>
              <a:t>2019-11-24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7" rIns="99075" bIns="49537" anchor="ctr"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7" rIns="99075" bIns="49537"/>
          <a:lstStyle/>
          <a:p>
            <a:pPr lvl="0">
              <a:defRPr lang="ko-KR" altLang="en-US"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 dirty="0"/>
              <a:t>둘째 수준</a:t>
            </a:r>
          </a:p>
          <a:p>
            <a:pPr lvl="2">
              <a:defRPr lang="ko-KR" altLang="en-US"/>
            </a:pPr>
            <a:r>
              <a:rPr lang="ko-KR" altLang="en-US" dirty="0"/>
              <a:t>셋째 수준</a:t>
            </a:r>
          </a:p>
          <a:p>
            <a:pPr lvl="3">
              <a:defRPr lang="ko-KR" altLang="en-US"/>
            </a:pPr>
            <a:r>
              <a:rPr lang="ko-KR" altLang="en-US" dirty="0"/>
              <a:t>넷째 수준</a:t>
            </a:r>
          </a:p>
          <a:p>
            <a:pPr lvl="4">
              <a:defRPr lang="ko-KR" altLang="en-US"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7" rIns="99075" bIns="49537" anchor="b"/>
          <a:lstStyle>
            <a:lvl1pPr algn="l">
              <a:defRPr sz="1300">
                <a:latin typeface="AppleSDGothicNeoR00" panose="02000503000000000000" pitchFamily="2" charset="-127"/>
                <a:ea typeface="AppleSDGothicNeoR00" panose="02000503000000000000" pitchFamily="2" charset="-127"/>
              </a:defRPr>
            </a:lvl1pPr>
          </a:lstStyle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7" rIns="99075" bIns="49537" anchor="b"/>
          <a:lstStyle>
            <a:lvl1pPr algn="r">
              <a:defRPr sz="1300">
                <a:latin typeface="AppleSDGothicNeoR00" panose="02000503000000000000" pitchFamily="2" charset="-127"/>
                <a:ea typeface="AppleSDGothicNeoR00" panose="02000503000000000000" pitchFamily="2" charset="-127"/>
              </a:defRPr>
            </a:lvl1pPr>
          </a:lstStyle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AppleSDGothicNeoR00" panose="02000503000000000000" pitchFamily="2" charset="-127"/>
        <a:ea typeface="AppleSDGothicNeoR00" panose="02000503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AppleSDGothicNeoR00" panose="02000503000000000000" pitchFamily="2" charset="-127"/>
        <a:ea typeface="AppleSDGothicNeoR00" panose="02000503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AppleSDGothicNeoR00" panose="02000503000000000000" pitchFamily="2" charset="-127"/>
        <a:ea typeface="AppleSDGothicNeoR00" panose="02000503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AppleSDGothicNeoR00" panose="02000503000000000000" pitchFamily="2" charset="-127"/>
        <a:ea typeface="AppleSDGothicNeoR00" panose="02000503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AppleSDGothicNeoR00" panose="02000503000000000000" pitchFamily="2" charset="-127"/>
        <a:ea typeface="AppleSDGothicNeoR00" panose="02000503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094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206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202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071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590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729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758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436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63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966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06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412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834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473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954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932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549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21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390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417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052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10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468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038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65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Soojin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5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Soojin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4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Soojin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6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>
            <a:lvl1pPr>
              <a:defRPr>
                <a:latin typeface="AppleSDGothicNeoR00" panose="02000503000000000000" pitchFamily="2" charset="-127"/>
              </a:defRPr>
            </a:lvl1pPr>
          </a:lstStyle>
          <a:p>
            <a:r>
              <a:rPr lang="en-US" altLang="ko-KR" dirty="0" err="1" smtClean="0"/>
              <a:t>Soojin</a:t>
            </a:r>
            <a:r>
              <a:rPr lang="en-US" altLang="ko-KR" dirty="0" smtClean="0"/>
              <a:t>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66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>
            <a:lvl1pPr>
              <a:defRPr>
                <a:latin typeface="AppleSDGothicNeoR00" panose="02000503000000000000" pitchFamily="2" charset="-127"/>
              </a:defRPr>
            </a:lvl1pPr>
          </a:lstStyle>
          <a:p>
            <a:r>
              <a:rPr lang="en-US" altLang="ko-KR" dirty="0" err="1" smtClean="0"/>
              <a:t>Soojin</a:t>
            </a:r>
            <a:r>
              <a:rPr lang="en-US" altLang="ko-KR" dirty="0" smtClean="0"/>
              <a:t>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E9CB-2265-499F-A721-F6FE3325999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Soojin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8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4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Soojin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Soojin Park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7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Soojin Park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00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Soojin Park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4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Soojin Park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9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Soojin Park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4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Soojin Park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7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>
                <a:latin typeface="AppleSDGothicNeoR00" panose="02000503000000000000" pitchFamily="2" charset="-127"/>
              </a:rPr>
              <a:t>Soojin Park</a:t>
            </a:r>
            <a:endParaRPr lang="ko-KR" altLang="en-US" dirty="0">
              <a:latin typeface="AppleSDGothicNeoR00" panose="02000503000000000000" pitchFamily="2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69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698" r:id="rId13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png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png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Initial%20Data%20Set%202.0%20(6&#51312;_&#48165;&#50508;&#51676;)%20&#52572;&#51333;&#48376;.xlsx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21036" y="2665476"/>
            <a:ext cx="4839434" cy="1472184"/>
            <a:chOff x="2221036" y="2567018"/>
            <a:chExt cx="4839434" cy="1472184"/>
          </a:xfrm>
        </p:grpSpPr>
        <p:sp>
          <p:nvSpPr>
            <p:cNvPr id="4" name="TextBox 3"/>
            <p:cNvSpPr txBox="1"/>
            <p:nvPr/>
          </p:nvSpPr>
          <p:spPr>
            <a:xfrm>
              <a:off x="2221036" y="2610612"/>
              <a:ext cx="4701929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 smtClean="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융합소프트웨어종합설계 </a:t>
              </a:r>
              <a:r>
                <a:rPr lang="en-US" altLang="ko-KR" sz="2000" dirty="0" smtClean="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6</a:t>
              </a:r>
              <a:r>
                <a:rPr lang="ko-KR" altLang="en-US" sz="2000" dirty="0" smtClean="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조</a:t>
              </a:r>
              <a:r>
                <a:rPr lang="en-US" altLang="ko-KR" sz="2000" dirty="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 </a:t>
              </a:r>
              <a:r>
                <a:rPr lang="ko-KR" altLang="en-US" sz="2000" dirty="0" err="1" smtClean="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밥알짜</a:t>
              </a:r>
              <a:endParaRPr lang="en-US" altLang="ko-KR" sz="20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Software Requirement Specification</a:t>
              </a:r>
              <a:r>
                <a:rPr lang="en-US" altLang="ko-KR" sz="2000" dirty="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 2</a:t>
              </a:r>
              <a:r>
                <a:rPr lang="en-US" altLang="ko-KR" sz="2000" dirty="0" smtClean="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.0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smtClean="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2019.11.19</a:t>
              </a:r>
              <a:endParaRPr lang="en-US" altLang="ko-KR" sz="20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2240280" y="4039202"/>
              <a:ext cx="48201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240280" y="2567018"/>
              <a:ext cx="48201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02124" y="6400413"/>
            <a:ext cx="332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백지수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·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김정현 </a:t>
            </a:r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· </a:t>
            </a:r>
            <a:r>
              <a:rPr lang="ko-KR" altLang="en-US" sz="12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나승원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·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이성준 </a:t>
            </a:r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·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최재영 </a:t>
            </a:r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· </a:t>
            </a:r>
            <a:r>
              <a:rPr lang="ko-KR" altLang="en-US" sz="12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황보진우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3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 </a:t>
            </a:r>
            <a:r>
              <a:rPr lang="en-US" altLang="ko-KR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0947" y="1021313"/>
            <a:ext cx="240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넣을 식재료 추가</a:t>
            </a:r>
            <a:endParaRPr lang="en-US" altLang="ko-KR" sz="1200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선택 또는 직접 작성 선택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6796" y="5965900"/>
            <a:ext cx="2417916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전체 식재료 리스트에 있는 식재료 등록 시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1" y="1484578"/>
            <a:ext cx="2520000" cy="44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8028" y="1021313"/>
            <a:ext cx="237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넣을 식재료 추가 </a:t>
            </a:r>
            <a:r>
              <a:rPr lang="en-US" altLang="ko-KR" sz="1200" dirty="0" smtClean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(AF2)</a:t>
            </a: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2.2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리스트 조회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123" y="5965900"/>
            <a:ext cx="241791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추가하고자 하는 식재료 검색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결과 없음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1484578"/>
            <a:ext cx="2520000" cy="4480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310530" y="1484578"/>
            <a:ext cx="2520000" cy="4478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t="24559" r="63140" b="59657"/>
          <a:stretch/>
        </p:blipFill>
        <p:spPr>
          <a:xfrm>
            <a:off x="3523421" y="2606142"/>
            <a:ext cx="725423" cy="70713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6" t="71285" r="1905" b="17376"/>
          <a:stretch/>
        </p:blipFill>
        <p:spPr>
          <a:xfrm>
            <a:off x="5252813" y="4676140"/>
            <a:ext cx="532171" cy="50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23866" y="10213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넣을 식재료 추가</a:t>
            </a:r>
            <a:endParaRPr lang="en-US" altLang="ko-KR" sz="1200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2.4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수량 및 구매일</a:t>
            </a:r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유통기한 입력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41138" y="3313278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선택</a:t>
            </a:r>
            <a:endParaRPr lang="ko-KR" altLang="en-US" sz="1200" dirty="0">
              <a:solidFill>
                <a:srgbClr val="0000FF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5491" y="4437804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직접 작성</a:t>
            </a:r>
            <a:endParaRPr lang="ko-KR" altLang="en-US" sz="1200" dirty="0">
              <a:solidFill>
                <a:srgbClr val="0000FF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979" y="1482978"/>
            <a:ext cx="2520000" cy="44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0" t="52841" r="16672" b="41083"/>
          <a:stretch/>
        </p:blipFill>
        <p:spPr>
          <a:xfrm>
            <a:off x="6612267" y="6276994"/>
            <a:ext cx="2187616" cy="370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5375979" y="6315033"/>
            <a:ext cx="1208958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직접 입력의 경우 </a:t>
            </a:r>
            <a:r>
              <a:rPr lang="en-US" altLang="ko-KR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: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6" name="직선 화살표 연결선 5"/>
          <p:cNvCxnSpPr>
            <a:stCxn id="4" idx="0"/>
          </p:cNvCxnSpPr>
          <p:nvPr/>
        </p:nvCxnSpPr>
        <p:spPr>
          <a:xfrm flipH="1" flipV="1">
            <a:off x="6956385" y="4109013"/>
            <a:ext cx="749690" cy="216798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30" y="1481378"/>
            <a:ext cx="2520000" cy="44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979" y="1481378"/>
            <a:ext cx="2520000" cy="4480000"/>
          </a:xfrm>
          <a:prstGeom prst="rect">
            <a:avLst/>
          </a:prstGeom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 </a:t>
            </a:r>
            <a:r>
              <a:rPr lang="en-US" altLang="ko-KR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0947" y="1021313"/>
            <a:ext cx="240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넣을 식재료 추가</a:t>
            </a:r>
            <a:endParaRPr lang="en-US" altLang="ko-KR" sz="1200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2.5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저장 확인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6796" y="5965900"/>
            <a:ext cx="241791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저장 중 오류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en-US" altLang="ko-KR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(ERROR MESSAGE</a:t>
            </a: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에는 오류 원인을 출력</a:t>
            </a:r>
            <a:r>
              <a:rPr lang="en-US" altLang="ko-KR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123" y="5965900"/>
            <a:ext cx="2417916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직접 작성 선택 시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23866" y="1021313"/>
            <a:ext cx="3020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넣을 식재료 추가 </a:t>
            </a:r>
            <a:r>
              <a:rPr lang="en-US" altLang="ko-KR" sz="1200" spc="-100" dirty="0" smtClean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(AF3,AF4,AF5,AF6)</a:t>
            </a: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2.5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저장 확인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611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넣을 식재료 추가</a:t>
            </a:r>
            <a:endParaRPr lang="en-US" altLang="ko-KR" sz="1200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2.4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수량 및 구매일</a:t>
            </a:r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유통기한 입력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1" y="1481378"/>
            <a:ext cx="2520000" cy="4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 </a:t>
            </a:r>
            <a:r>
              <a:rPr lang="en-US" altLang="ko-KR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23866" y="1021313"/>
            <a:ext cx="3020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메모에 추가</a:t>
            </a:r>
            <a:endParaRPr lang="en-US" altLang="ko-KR" sz="1200" spc="-100" dirty="0" smtClean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4.1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메모에 추가 선택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611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</a:t>
            </a:r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상세 조회</a:t>
            </a:r>
            <a:endParaRPr lang="en-US" altLang="ko-KR" sz="1200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3.1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상세보기 할 식재료 선택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52" y="1481378"/>
            <a:ext cx="2520000" cy="448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1" y="1485900"/>
            <a:ext cx="2520000" cy="4480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99607" y="1484578"/>
            <a:ext cx="2520000" cy="4478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t="24559" r="63140" b="59657"/>
          <a:stretch/>
        </p:blipFill>
        <p:spPr>
          <a:xfrm>
            <a:off x="678621" y="2606142"/>
            <a:ext cx="725423" cy="70713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308852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</a:t>
            </a:r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상세 조회</a:t>
            </a:r>
            <a:endParaRPr lang="en-US" altLang="ko-KR" sz="1200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3.2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선택된 식재료 상세정보 조회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97" y="1481378"/>
            <a:ext cx="2520000" cy="4480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132324" y="1484578"/>
            <a:ext cx="2520000" cy="4478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60734" r="59856" b="29627"/>
          <a:stretch/>
        </p:blipFill>
        <p:spPr>
          <a:xfrm>
            <a:off x="6355678" y="4205058"/>
            <a:ext cx="774701" cy="43180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132324" y="662427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200" dirty="0">
              <a:solidFill>
                <a:srgbClr val="0000FF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11472" y="4064958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메모 추가 버튼</a:t>
            </a:r>
            <a:endParaRPr lang="ko-KR" altLang="en-US" sz="1200" dirty="0">
              <a:solidFill>
                <a:srgbClr val="0000FF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8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 </a:t>
            </a:r>
            <a:r>
              <a:rPr lang="en-US" altLang="ko-KR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23866" y="1021313"/>
            <a:ext cx="3020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5.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수정</a:t>
            </a:r>
            <a:endParaRPr lang="en-US" altLang="ko-KR" sz="1200" spc="-100" dirty="0" smtClean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5.1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수정 선택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611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메모에 추가</a:t>
            </a:r>
            <a:endParaRPr lang="en-US" altLang="ko-KR" sz="1200" spc="-1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4.1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메모에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추가 확인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1" y="1481378"/>
            <a:ext cx="2520000" cy="44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968" y="1481378"/>
            <a:ext cx="2520000" cy="4480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308852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메모에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추가</a:t>
            </a:r>
            <a:r>
              <a:rPr lang="ko-KR" altLang="en-US" sz="1200" dirty="0" smtClean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(AF7)</a:t>
            </a:r>
            <a:endParaRPr lang="en-US" altLang="ko-KR" sz="1200" spc="-1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4.1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메모에 추가 확인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97" y="1481378"/>
            <a:ext cx="2520000" cy="4480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132324" y="1484578"/>
            <a:ext cx="2520000" cy="4478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4" t="60734" r="34884" b="30507"/>
          <a:stretch/>
        </p:blipFill>
        <p:spPr>
          <a:xfrm>
            <a:off x="6985000" y="4205059"/>
            <a:ext cx="774700" cy="39234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363042" y="5965900"/>
            <a:ext cx="2417916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이미 장보기 메모에 추가된 식재료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93881" y="4064959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 버튼</a:t>
            </a:r>
            <a:endParaRPr lang="ko-KR" altLang="en-US" sz="1200" dirty="0">
              <a:solidFill>
                <a:srgbClr val="0000FF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8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118097" y="1481378"/>
            <a:ext cx="2534227" cy="4481600"/>
            <a:chOff x="6118097" y="1481378"/>
            <a:chExt cx="2534227" cy="448160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8097" y="1481378"/>
              <a:ext cx="2520000" cy="4480000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6132324" y="1484578"/>
              <a:ext cx="2520000" cy="44784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73" t="61271" r="11701" b="31074"/>
            <a:stretch/>
          </p:blipFill>
          <p:spPr>
            <a:xfrm>
              <a:off x="7620000" y="4229100"/>
              <a:ext cx="723900" cy="342900"/>
            </a:xfrm>
            <a:prstGeom prst="rect">
              <a:avLst/>
            </a:prstGeom>
          </p:spPr>
        </p:pic>
      </p:grpSp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 </a:t>
            </a:r>
            <a:r>
              <a:rPr lang="en-US" altLang="ko-KR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23866" y="1021313"/>
            <a:ext cx="3020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6.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삭제</a:t>
            </a:r>
            <a:endParaRPr lang="en-US" altLang="ko-KR" sz="1200" spc="-1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6.1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삭제 선택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611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5.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수정</a:t>
            </a:r>
            <a:endParaRPr lang="en-US" altLang="ko-KR" sz="1200" spc="-1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5.2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식재료 정보 수정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08852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5.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수정</a:t>
            </a:r>
            <a:endParaRPr lang="en-US" altLang="ko-KR" sz="1200" spc="-1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5.2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수정 확인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1481378"/>
            <a:ext cx="2520000" cy="4480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03481" y="4089000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삭제 버튼</a:t>
            </a:r>
            <a:endParaRPr lang="ko-KR" altLang="en-US" sz="1200" dirty="0">
              <a:solidFill>
                <a:srgbClr val="0000FF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12" y="1481378"/>
            <a:ext cx="2520000" cy="4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 </a:t>
            </a:r>
            <a:r>
              <a:rPr lang="en-US" altLang="ko-KR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611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6.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삭제</a:t>
            </a:r>
            <a:endParaRPr lang="en-US" altLang="ko-KR" sz="1200" spc="-1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6.1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삭제 확인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08852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6.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삭제</a:t>
            </a:r>
            <a:endParaRPr lang="en-US" altLang="ko-KR" sz="1200" spc="-1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6.1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삭제 확인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12" y="1481378"/>
            <a:ext cx="2520000" cy="44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27" y="1481378"/>
            <a:ext cx="2520000" cy="4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457E25-BACC-4A43-9BA2-351FDA8FE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63005"/>
              </p:ext>
            </p:extLst>
          </p:nvPr>
        </p:nvGraphicFramePr>
        <p:xfrm>
          <a:off x="127065" y="972490"/>
          <a:ext cx="8889870" cy="567321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37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1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32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+mn-cs"/>
                        </a:rPr>
                        <a:t>Use</a:t>
                      </a:r>
                      <a:r>
                        <a:rPr lang="en-US" altLang="ko-KR" sz="1200" b="0" kern="100" baseline="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+mn-cs"/>
                        </a:rPr>
                        <a:t> Case Name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Times New Roman"/>
                        </a:rPr>
                        <a:t>식단 추천 조회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88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Brief Description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밥알짜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메인 기능인 식단 추천이 일어나는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 추천을 요청한 이용자들이 이용자 보유 식재료와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 평점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히스토리를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기반으로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 맞춤 식단을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추천받고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또한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추천받은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식단을 수정하거나 식단 이행 여부를 관리할 수 있음.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4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Principal Actor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Active Actor: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이용자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Passive Actor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:</a:t>
                      </a:r>
                      <a:r>
                        <a:rPr lang="en-US" altLang="ko-KR" sz="12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 </a:t>
                      </a:r>
                      <a:r>
                        <a:rPr lang="ko-KR" altLang="en-US" sz="12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없음</a:t>
                      </a:r>
                      <a:endParaRPr lang="ko-KR" altLang="ko-KR" sz="1200" b="0" kern="10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2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Precondition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 smtClean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이용자는 </a:t>
                      </a:r>
                      <a:r>
                        <a:rPr lang="ko-KR" altLang="en-US" sz="1200" b="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이미 </a:t>
                      </a:r>
                      <a:r>
                        <a:rPr lang="ko-KR" altLang="en-US" sz="1200" b="0" kern="100" dirty="0" err="1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밥알짜</a:t>
                      </a:r>
                      <a:r>
                        <a:rPr lang="ko-KR" altLang="en-US" sz="1200" b="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 </a:t>
                      </a:r>
                      <a:r>
                        <a:rPr lang="en-US" altLang="ko-KR" sz="1200" b="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APP</a:t>
                      </a:r>
                      <a:r>
                        <a:rPr lang="ko-KR" altLang="en-US" sz="1200" b="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에 </a:t>
                      </a:r>
                      <a:r>
                        <a:rPr lang="ko-KR" altLang="en-US" sz="1200" b="0" kern="100" dirty="0" smtClean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로그인하고 식재료 및 이용자 선호도 정보를 등록한 상태</a:t>
                      </a:r>
                      <a:endParaRPr lang="en-US" altLang="ko-KR" sz="1200" b="0" kern="100" dirty="0">
                        <a:solidFill>
                          <a:srgbClr val="2501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Flow</a:t>
                      </a:r>
                      <a:endParaRPr lang="ko-KR" sz="12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970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dirty="0" err="1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유스케이스는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이용자가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식재료 등록, 선호도 정보 등록을 모두 끝낸 후 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 탭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선택함으로써 시작된다. </a:t>
                      </a:r>
                      <a:r>
                        <a:rPr lang="en-US" altLang="ko-KR" sz="1100" b="0" kern="10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(AF1)</a:t>
                      </a:r>
                      <a:endParaRPr lang="ko-KR" altLang="en-US" sz="1100" b="0" kern="100" dirty="0" smtClean="0">
                        <a:solidFill>
                          <a:srgbClr val="FF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kern="100" dirty="0" smtClean="0">
                        <a:solidFill>
                          <a:srgbClr val="0000FF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*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식단은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 등록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최초 조회 시 별도의 절차 없이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식단 추천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로직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 프로세스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(*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후첨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이후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SAD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문서에 구체적으로 명시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)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 따라 여섯 끼 동안의 식단이 생성된다.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그 이후로는 한 끼가 지날 때 마다 현재 남은 이용자 보유 식재료와 </a:t>
                      </a:r>
                      <a:r>
                        <a:rPr lang="ko-KR" altLang="en-US" sz="1100" b="0" kern="10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 평점</a:t>
                      </a:r>
                      <a:r>
                        <a:rPr lang="en-US" altLang="ko-KR" sz="1100" b="0" kern="10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 </a:t>
                      </a:r>
                      <a:r>
                        <a:rPr lang="ko-KR" altLang="en-US" sz="1100" b="0" kern="100" dirty="0" err="1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히스토리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기반하여 식단 추천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로직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프로세스를 새로 돌며 한 끼의 식단을 추가하여 추천한다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ko-KR" altLang="en-US" sz="1100" b="0" kern="100" dirty="0" smtClean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kern="100" dirty="0" smtClean="0">
                        <a:solidFill>
                          <a:srgbClr val="0000FF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추천된 식단 조회</a:t>
                      </a:r>
                      <a:endParaRPr lang="en-US" altLang="ko-KR" sz="1100" b="0" kern="100" dirty="0" smtClean="0">
                        <a:solidFill>
                          <a:schemeClr val="tx1"/>
                        </a:solidFill>
                        <a:latin typeface="AppleSDGothicNeoEB00" panose="02000503000000000000" pitchFamily="2" charset="-127"/>
                        <a:ea typeface="AppleSDGothicNeoEB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기존 생성된 식단 중 오늘 날짜에 해당하는 식단을 우선적으로 이용자에게 보여준다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그리고 지난 식단과 앞으로의 식단 리스트를 불러와서 오늘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날짜예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해당하는 식단의 각각 왼쪽과 오른쪽에 순차적으로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배치해둔다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좌우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스와이프를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통해 지난 식단과 앞으로의 식단을 열람할 수 있다.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 전체보기 버튼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통해 현재 생성되어 있는 여섯 끼의 식단을 리스트 형식으로 열람할 수 있다.</a:t>
                      </a:r>
                      <a:endParaRPr lang="en-US" altLang="ko-KR" sz="1100" b="0" kern="100" dirty="0" smtClean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추천된 식단 조회 시간 기준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아직 끼니가 지나지 않은 메뉴를 클릭해서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선택된 메뉴의 레시피를 조회할 수 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이용자가 클릭한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메뉴명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메뉴에 필요한 식재료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주식재료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부식재료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양념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국가 분류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조리시간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및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조리난이도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레시피링크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등의 정보를 이용자에게 보여준다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0" kern="100" dirty="0" smtClean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기존 생성된 식단의 메뉴를 수정하는 경우 :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메뉴 수정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서브플로우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(step 2)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수행</a:t>
                      </a:r>
                      <a:endParaRPr lang="en-US" altLang="ko-KR" sz="1100" b="0" kern="100" dirty="0" smtClean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 조회 시간 기준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끼니가 지나간 메뉴의 이행 여부를 관리하는  경우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식단 이행 여부 관리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서브플로우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step 3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 수행</a:t>
                      </a: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추천 조회</a:t>
            </a:r>
            <a:endParaRPr lang="ko-KR" altLang="en-US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63C643C-2B41-4100-94D2-9DE0E00524A1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50698"/>
              </p:ext>
            </p:extLst>
          </p:nvPr>
        </p:nvGraphicFramePr>
        <p:xfrm>
          <a:off x="162808" y="980363"/>
          <a:ext cx="8889870" cy="56480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Flow</a:t>
                      </a:r>
                      <a:endParaRPr lang="ko-KR" sz="11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597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2</a:t>
                      </a:r>
                      <a:r>
                        <a:rPr lang="ko-KR" altLang="en-US" sz="1100" b="0" kern="10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. 메뉴 수정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.1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 수정 선택</a:t>
                      </a:r>
                      <a:endParaRPr lang="en-US" altLang="ko-KR" sz="1100" b="0" kern="10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식단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우상단의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수정 버튼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클릭한다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2.2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수정할 메뉴 선택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화면에서 수정하고자 하는 메뉴의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메뉴명을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2.3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수정할 방법 선택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수정할 방법을 선택하는 팝업 창을 띄워 이용자에게 해당 메뉴에 대해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다음에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먹을래요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과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안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먹을래요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의 선택지를 보여준다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</a:p>
                    <a:p>
                      <a:pPr marL="351450" indent="-171450" algn="just" latinLnBrk="1" hangingPunct="0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다음에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먹을래요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선택할 경우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</a:t>
                      </a:r>
                    </a:p>
                    <a:p>
                      <a:pPr marL="352800" lvl="1" indent="0" algn="just" latinLnBrk="1" hangingPunct="0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현재 배정된 여섯 끼의 식단을 모두 보여주고 하나를 선택하게 한 다음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 선택한 식단을 이용자가 선택한 메뉴로 수정하고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식단에 배정되어 있던 이전 메뉴에 대해 메뉴 평점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0.02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점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메뉴코드가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동일한 메뉴들에 대해 메뉴 평점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0.01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점을 감점한다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           </a:t>
                      </a:r>
                    </a:p>
                    <a:p>
                      <a:pPr marL="352800" lvl="1" indent="0" algn="just" latinLnBrk="1" hangingPunct="0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만일 선택한 메뉴의 끼니가 변경되었을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예를 들어 아침에 배정되어 있던 메뉴를 저녁으로 옮김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),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앞으로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메뉴명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‘(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기존 배정된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끼니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배정되지 않도록 할까요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?’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팝업을 띄운다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확인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라고 응답할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히스토리에서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선택한 메뉴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기존 배정된 끼니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조합에 대해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패널티를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준다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(AF2, AF3)</a:t>
                      </a:r>
                    </a:p>
                    <a:p>
                      <a:pPr marL="35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안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먹을래요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선택할 경우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</a:t>
                      </a:r>
                    </a:p>
                    <a:p>
                      <a:pPr marL="3528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‘’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메뉴명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식단에서 삭제되었습니다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팝업을 화면에 출력한 후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선택한 메뉴에 대해 메뉴 평점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0.02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점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메뉴코드가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동일한 메뉴들에 대해 메뉴 평점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0.01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점을 감점한다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수정할 방법 선택을 완료하면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선택한 메뉴가 배정되어 있던 식단의 메뉴 정보를 비운다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(AF4)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 smtClean="0">
                          <a:solidFill>
                            <a:schemeClr val="dk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2.4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대체 메뉴 </a:t>
                      </a:r>
                      <a:r>
                        <a:rPr lang="ko-KR" altLang="en-US" sz="1100" b="0" kern="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리스트업</a:t>
                      </a:r>
                      <a:endParaRPr lang="ko-KR" altLang="en-US" sz="1100" b="0" kern="1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위에서 비워진 식단을 다시 채우기 위해 뒤의 </a:t>
                      </a:r>
                      <a:r>
                        <a:rPr lang="ko-KR" altLang="en-US" sz="1100" b="0" i="1" kern="10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대체 메뉴 선정 규칙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통해 이용자가 선택한 메뉴와 대체될 수 있는 대체 메뉴 리스트를 선정하고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한 메뉴 씩 화면에 출력한다.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(AF5)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개별 메뉴의 레시피를 확인할 수 있는 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레시피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버튼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과 해당 메뉴로 대체되  도록 하는 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 버튼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함께 제공한다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endParaRPr lang="en-US" altLang="ko-KR" sz="1100" b="0" kern="100" dirty="0" smtClean="0">
                        <a:solidFill>
                          <a:srgbClr val="FF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해당 화면 상단의 검색 창을 통해 식단으로 희망하는 메뉴의 </a:t>
                      </a:r>
                      <a:r>
                        <a:rPr lang="ko-KR" altLang="en-US" sz="1100" b="0" kern="1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메뉴명을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검색할 수도 있다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(AF6)</a:t>
                      </a:r>
                      <a:endParaRPr lang="en-US" altLang="ko-KR" sz="1100" b="0" kern="100" dirty="0" smtClean="0">
                        <a:solidFill>
                          <a:srgbClr val="FF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2.5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대체 메뉴 선택 </a:t>
                      </a:r>
                      <a:endParaRPr lang="en-US" altLang="ko-KR" sz="1100" b="0" kern="1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좌우 </a:t>
                      </a:r>
                      <a:r>
                        <a:rPr lang="ko-KR" altLang="en-US" sz="1100" b="0" kern="1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스와이프를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통해 대체 메뉴 리스트를 조회하다가 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 버튼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눌러 대체하고자 하는 하나의 메뉴를 선택한다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2.6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대체 메뉴 확인</a:t>
                      </a:r>
                      <a:endParaRPr lang="en-US" altLang="ko-KR" sz="1100" b="0" kern="10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‘’</a:t>
                      </a:r>
                      <a:r>
                        <a:rPr lang="ko-KR" altLang="en-US" sz="1100" b="0" kern="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메뉴명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으로 식단을 대체하시겠습니까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?’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팝업을 띄운다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확인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라고 응답할 경우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식단을 대체 메뉴로 수정하여 저장한 다음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변경한 메뉴의 메뉴 평점을 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0.02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점 가점하고 메뉴 코드가 동일한 메뉴들의 메뉴 평점을 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0.01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점 가점한다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(AF7)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(2.3, 2.6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의 메뉴 평점 가감 과정에서 이미 점수가 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1.5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점인 메뉴는 가점을 하지 않고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0.5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점인 메뉴는 감점을 하지 않는다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추천 조회</a:t>
            </a:r>
            <a:endParaRPr lang="ko-KR" altLang="en-US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63C643C-2B41-4100-94D2-9DE0E00524A1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25866"/>
              </p:ext>
            </p:extLst>
          </p:nvPr>
        </p:nvGraphicFramePr>
        <p:xfrm>
          <a:off x="162808" y="980363"/>
          <a:ext cx="8889870" cy="56480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Flow</a:t>
                      </a:r>
                      <a:endParaRPr lang="ko-KR" sz="11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597">
                <a:tc>
                  <a:txBody>
                    <a:bodyPr/>
                    <a:lstStyle/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2.7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갱신</a:t>
                      </a:r>
                      <a:endParaRPr lang="en-US" altLang="ko-KR" sz="1100" b="0" kern="1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위의 메뉴 수정 사항을 반영하여 더 이상 장보기가 필요하지 않은 식재료나 반대로 부족해진 식재료에 대해 장보기 메모 리스트를 갱신하고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본 </a:t>
                      </a:r>
                      <a:r>
                        <a:rPr lang="ko-KR" altLang="en-US" sz="1100" b="0" kern="100" dirty="0" err="1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0" kern="100" dirty="0" smtClean="0">
                        <a:solidFill>
                          <a:srgbClr val="0000FF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i="1" kern="10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 </a:t>
                      </a:r>
                      <a:r>
                        <a:rPr lang="en-US" altLang="ko-KR" sz="1100" b="0" i="1" kern="100" baseline="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 *</a:t>
                      </a:r>
                      <a:r>
                        <a:rPr lang="ko-KR" altLang="en-US" sz="1100" b="0" i="1" kern="100" baseline="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대체 메뉴 선정 규칙</a:t>
                      </a:r>
                      <a:endParaRPr lang="en-US" altLang="ko-KR" sz="1100" b="0" i="1" kern="100" dirty="0" smtClean="0">
                        <a:latin typeface="AppleSDGothicNeoEB00" panose="02000503000000000000" pitchFamily="2" charset="-127"/>
                        <a:ea typeface="AppleSDGothicNeoEB00" panose="02000503000000000000" pitchFamily="2" charset="-127"/>
                      </a:endParaRPr>
                    </a:p>
                    <a:p>
                      <a:pPr marL="31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AutoNum type="arabicParenR"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기존 식단 추천 </a:t>
                      </a:r>
                      <a:r>
                        <a:rPr lang="ko-KR" altLang="en-US" sz="1100" b="0" kern="1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로직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프로세스의 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단계의 </a:t>
                      </a:r>
                      <a:r>
                        <a:rPr lang="ko-KR" altLang="en-US" sz="1100" b="0" kern="1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로직을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동일하게 수행하여 후보 메뉴 리스트를 추출한다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31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AutoNum type="arabicParenR"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후보 메뉴 리스트의 메뉴들 중 현재 배정되어 있는 메뉴들은 리스트에서 삭제한다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31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AutoNum type="arabicParenR"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2)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에서 수정된 후보 메뉴 리스트의 상위 메뉴들부터 하나씩 기존 식단 추천 </a:t>
                      </a:r>
                      <a:r>
                        <a:rPr lang="ko-KR" altLang="en-US" sz="1100" b="0" kern="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로직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프로세스 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3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단계 </a:t>
                      </a:r>
                      <a:r>
                        <a:rPr lang="ko-KR" altLang="en-US" sz="1100" b="0" kern="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로직에서의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두 가지 조건을 부합하는지 검증한다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만일 해당 메뉴가 부합하지 않을 경우 후보 메뉴 리스트의 가장 마지막 순서로 이동시킨다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1" kern="1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3. </a:t>
                      </a:r>
                      <a:r>
                        <a:rPr lang="ko-KR" altLang="en-US" sz="1100" b="0" kern="10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식단 이행 여부 관리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식단 조회 화면에서 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추천된 식단 조회 시간 기준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끼니가 지나간 식단을 클릭하면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식단을 </a:t>
                      </a:r>
                      <a:r>
                        <a:rPr lang="ko-KR" altLang="en-US" sz="1100" b="0" kern="1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이행하셨나요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?’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라고 묻는 식단 이행 여부 팝업을 이용자에게 보여준다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이 때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이용자가 이행 여부를 체크하지 않은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끼니가 지나간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식단은 빨간색으로 표현되어 아직 끼니가 지나지 않은 식단들과 구분한다.</a:t>
                      </a:r>
                      <a:r>
                        <a:rPr lang="ko-KR" altLang="en-US" sz="1100" b="0" kern="10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endParaRPr lang="en-US" altLang="ko-KR" sz="1100" b="0" kern="100" dirty="0" smtClean="0">
                        <a:solidFill>
                          <a:srgbClr val="FF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6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예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라고 응답할 경우 :</a:t>
                      </a:r>
                      <a:endParaRPr lang="en-US" altLang="ko-KR" sz="1100" b="0" kern="1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628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초과해서 사용한 식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재료가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있는지 조사하는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입력 창을 띄우고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이용자의 입력에 따라 이용자 보유 식재료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갱신한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다.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또한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메뉴 평점에서 해당 메뉴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메뉴와 동일한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메뉴코드를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가진 메뉴들에 대해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최근 배정된 날짜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식단의 날짜로 모두 갱신한다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en-US" altLang="ko-KR" sz="1100" b="0" kern="10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(AF8)</a:t>
                      </a:r>
                    </a:p>
                    <a:p>
                      <a:pPr marL="26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아니오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라고 응답할 경우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</a:t>
                      </a:r>
                    </a:p>
                    <a:p>
                      <a:pPr marL="2628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미이행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사유를 조사하는 창을 띄우고 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(1) 시간이 없어서, (2) 조리 실패,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(3) 식재료가 부족해서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(4)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기타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중 선택하게 한다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en-US" altLang="ko-KR" sz="1100" b="0" kern="10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(AF8)</a:t>
                      </a:r>
                    </a:p>
                    <a:p>
                      <a:pPr marL="2628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‘(2)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조리 실패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또는 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‘(3)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식재료가 부족해서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선택한 경우, 이용자 보유 리스트에 추가된 식재료수량과 달라서 부족했던 </a:t>
                      </a:r>
                      <a:r>
                        <a:rPr lang="ko-KR" altLang="en-US" sz="1100" b="0" kern="1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재료명과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실제 식재료수량을 조사한 뒤 이용자 보유 식재료 리스트를 갱신한다.</a:t>
                      </a:r>
                      <a:endParaRPr lang="en-US" altLang="ko-KR" sz="1100" b="0" kern="1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이행 여부가 체크된 식단을 녹색으로 표현한 후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dirty="0" err="1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종료한다. </a:t>
                      </a:r>
                      <a:r>
                        <a:rPr lang="en-US" altLang="ko-KR" sz="1100" b="0" kern="10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(AF9)</a:t>
                      </a:r>
                      <a:endParaRPr lang="ko-KR" altLang="en-US" sz="1100" b="0" kern="100" dirty="0">
                        <a:solidFill>
                          <a:srgbClr val="0000FF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추천 조회</a:t>
            </a:r>
            <a:endParaRPr lang="ko-KR" altLang="en-US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39691"/>
              </p:ext>
            </p:extLst>
          </p:nvPr>
        </p:nvGraphicFramePr>
        <p:xfrm>
          <a:off x="162808" y="980363"/>
          <a:ext cx="8889870" cy="56480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Flow</a:t>
                      </a:r>
                      <a:endParaRPr lang="ko-KR" sz="11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597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i="1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i="1" kern="10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*</a:t>
                      </a:r>
                      <a:r>
                        <a:rPr lang="ko-KR" altLang="en-US" sz="1100" b="0" i="1" kern="10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식단 추천 </a:t>
                      </a:r>
                      <a:r>
                        <a:rPr lang="ko-KR" altLang="en-US" sz="1100" b="0" i="1" kern="100" dirty="0" err="1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로직</a:t>
                      </a:r>
                      <a:r>
                        <a:rPr lang="ko-KR" altLang="en-US" sz="1100" b="0" i="1" kern="10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 프로세스 </a:t>
                      </a:r>
                      <a:r>
                        <a:rPr lang="en-US" altLang="ko-KR" sz="1100" b="0" i="1" kern="10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4</a:t>
                      </a:r>
                      <a:r>
                        <a:rPr lang="ko-KR" altLang="en-US" sz="1100" b="0" i="1" kern="10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단계 </a:t>
                      </a:r>
                      <a:r>
                        <a:rPr lang="en-US" altLang="ko-KR" sz="1100" b="0" i="1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(Rule</a:t>
                      </a:r>
                      <a:r>
                        <a:rPr lang="en-US" altLang="ko-KR" sz="1100" b="0" i="1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Based Filtering </a:t>
                      </a:r>
                      <a:r>
                        <a:rPr lang="ko-KR" altLang="en-US" sz="1100" b="0" i="1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방식 적용</a:t>
                      </a:r>
                      <a:r>
                        <a:rPr lang="en-US" altLang="ko-KR" sz="1100" b="0" i="1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). </a:t>
                      </a:r>
                      <a:r>
                        <a:rPr lang="ko-KR" altLang="en-US" sz="1100" b="0" i="1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구체적인 가감 규칙은 </a:t>
                      </a:r>
                      <a:r>
                        <a:rPr lang="en-US" altLang="ko-KR" sz="1100" b="0" i="1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SAD</a:t>
                      </a:r>
                      <a:r>
                        <a:rPr lang="ko-KR" altLang="en-US" sz="1100" b="0" i="1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 기술</a:t>
                      </a:r>
                      <a:r>
                        <a:rPr lang="en-US" altLang="ko-KR" sz="1100" b="0" i="1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ko-KR" altLang="en-US" sz="1100" b="0" i="1" kern="1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i="1" kern="1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100" b="0" kern="10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메뉴</a:t>
                      </a:r>
                      <a:r>
                        <a:rPr lang="en-US" altLang="ko-KR" sz="1100" b="0" kern="10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평점 최초 생성 </a:t>
                      </a:r>
                      <a:r>
                        <a:rPr lang="en-US" altLang="ko-KR" sz="1100" b="0" kern="10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:</a:t>
                      </a:r>
                      <a:endParaRPr lang="en-US" altLang="ko-KR" sz="1100" b="0" kern="100" baseline="0" dirty="0" smtClean="0">
                        <a:latin typeface="AppleSDGothicNeoEB00" panose="02000503000000000000" pitchFamily="2" charset="-127"/>
                        <a:ea typeface="AppleSDGothicNeoEB00" panose="02000503000000000000" pitchFamily="2" charset="-127"/>
                      </a:endParaRPr>
                    </a:p>
                    <a:p>
                      <a:pPr marL="4018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아이템 프로파일 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–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사전에 식재료 분류와 메뉴 분류를 통해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전체 식재료 리스트 및 메뉴 리스트에 식재료 코드 및 메뉴 코드를 부여한다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4018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 프로파일 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–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회원가입 시 이용자는 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(1)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못 먹는 식재료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(2)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국가별 선호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(3) </a:t>
                      </a:r>
                      <a:r>
                        <a:rPr lang="ko-KR" altLang="en-US" sz="1100" b="0" kern="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식재료별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선호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(4) </a:t>
                      </a:r>
                      <a:r>
                        <a:rPr lang="ko-KR" altLang="en-US" sz="1100" b="0" kern="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조리별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선호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(5) </a:t>
                      </a:r>
                      <a:r>
                        <a:rPr lang="ko-KR" altLang="en-US" sz="1100" b="0" kern="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난이도별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선호에 대한 이용자 선호도 정보를 입력한다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그리고 이용자는 </a:t>
                      </a:r>
                      <a:r>
                        <a:rPr lang="ko-KR" altLang="en-US" sz="1100" b="0" kern="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밥알짜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App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이용하며 자신이 보유한 이용자 보유 식재료를 등록한다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(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관련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 관리 </a:t>
                      </a:r>
                      <a:r>
                        <a:rPr lang="ko-KR" altLang="en-US" sz="1100" b="0" kern="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</a:p>
                    <a:p>
                      <a:pPr marL="2304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위의 과정을 통해서 아이템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밥알짜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App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의 도메인에서는 식재료와 메뉴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과 이용자 데이터들을 수집하고 데이터 간 관련성을 형성한다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(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예를 들어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와 메뉴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B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의 유사도 규정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이 데이터를 바탕으로 메뉴 평점을 최초로 생성한다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arenR" startAt="2"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후보 메뉴 점수 가감 규칙 </a:t>
                      </a:r>
                      <a:r>
                        <a:rPr lang="en-US" altLang="ko-KR" sz="1100" b="0" kern="100" baseline="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:</a:t>
                      </a:r>
                    </a:p>
                    <a:p>
                      <a:pPr marL="2304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703388" algn="l"/>
                        </a:tabLst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위에서 형성된 메뉴 평점을 기반으로 하여 후보 메뉴 리스트를 생성한다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이는 이용자 선호도 외에 식단 추천을 위해 고려한 몇 가지 요소를 포함하여 추가적인 점수 가감이 적용된 리스트이다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고려한 요소는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(1)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동일하거나 유사한 메뉴 </a:t>
                      </a:r>
                      <a:r>
                        <a:rPr lang="ko-KR" altLang="en-US" sz="1100" b="0" kern="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재추천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방지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(2)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유통기한을 고려한 메뉴 추천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(3)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즉시 요리 가능한 메뉴 추천이다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(AF10)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arenR" startAt="3"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식단 배정 규칙 </a:t>
                      </a:r>
                      <a:r>
                        <a:rPr lang="en-US" altLang="ko-KR" sz="1100" b="0" kern="100" baseline="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:</a:t>
                      </a:r>
                    </a:p>
                    <a:p>
                      <a:pPr marL="2304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단계에서 형성된 후보 메뉴 리스트를 토대로 추천이 필요한 이용자의 식단에 메뉴들을 배정한다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후보 메뉴 리스트의 </a:t>
                      </a:r>
                      <a:r>
                        <a:rPr lang="ko-KR" altLang="en-US" sz="1100" b="0" kern="1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메뉴명을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가지고 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</a:t>
                      </a:r>
                      <a:r>
                        <a:rPr lang="ko-KR" altLang="en-US" sz="1100" b="0" kern="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히스토리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와 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 코드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읽어온 다음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메뉴가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식단이 배정되기 위해 통과해야 할 크게 두 가지 조건을 수행한다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첫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번째 스텝은 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배정될 수 있는 끼니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아침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/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점심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/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저녁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조건에 부합하는가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?’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이고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두 </a:t>
                      </a:r>
                      <a:r>
                        <a:rPr lang="ko-KR" altLang="en-US" sz="1100" b="0" kern="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번쨰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스텝은 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인접 메뉴들과 메뉴 코드가 유사하지 않은가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?’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이다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4018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첫 번째 스텝의 경우 </a:t>
                      </a:r>
                      <a:r>
                        <a:rPr lang="ko-KR" altLang="en-US" sz="1100" b="0" kern="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식단히스토리를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읽어와 해당 메뉴가 해당 끼니에 배정되었을 때에 대한 저장된 </a:t>
                      </a:r>
                      <a:r>
                        <a:rPr lang="ko-KR" altLang="en-US" sz="1100" b="0" kern="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패널티가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없는지를 체크한다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4018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두 </a:t>
                      </a:r>
                      <a:r>
                        <a:rPr lang="ko-KR" altLang="en-US" sz="1100" b="0" kern="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번쨰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스텝의 경우 인접 식단의 </a:t>
                      </a:r>
                      <a:r>
                        <a:rPr lang="ko-KR" altLang="en-US" sz="1100" b="0" kern="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메뉴코드와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비교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조리법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주재료 등이 얼마나 </a:t>
                      </a:r>
                      <a:r>
                        <a:rPr lang="ko-KR" altLang="en-US" sz="1100" b="0" kern="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유사한지를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체크하여 검증한다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2304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두 조건에 대해 해당 후보 메뉴가 모두 부합하면 메뉴를 식단에 배정하고 배정이 완료된 식단에 대해 부족한 식재료들을 종합하여 장보기 메모에 추가한다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(AF11)</a:t>
                      </a:r>
                      <a:endParaRPr lang="en-US" altLang="ko-KR" sz="1100" b="0" kern="100" dirty="0" smtClean="0">
                        <a:solidFill>
                          <a:srgbClr val="FF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arenR" startAt="4"/>
                        <a:defRPr lang="ko-KR" altLang="en-US"/>
                      </a:pPr>
                      <a:r>
                        <a:rPr lang="ko-KR" altLang="en-US" sz="1100" b="0" kern="10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향후 추천을 위한 데이터 갱신 </a:t>
                      </a:r>
                      <a:r>
                        <a:rPr lang="en-US" altLang="ko-KR" sz="1100" b="0" kern="10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:</a:t>
                      </a:r>
                    </a:p>
                    <a:p>
                      <a:pPr marL="2304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이용자의 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Action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 따라 향후 추천에 영향을 미칠 관련 데이터들을 갱신한다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데이터들을 갱신하는 규칙은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식단 이행 여부 관리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서브플로우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step 3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)에 기술되어 있는 것과 같다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ko-KR" altLang="en-US" sz="1100" b="0" kern="100" dirty="0">
                        <a:solidFill>
                          <a:srgbClr val="0000FF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추천 조회</a:t>
            </a:r>
            <a:endParaRPr lang="ko-KR" altLang="en-US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Diagram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09" y="1392323"/>
            <a:ext cx="7151383" cy="4546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43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추천 조회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66DE028A-8B6F-4530-AC49-2F8675EAAFA8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20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862387"/>
              </p:ext>
            </p:extLst>
          </p:nvPr>
        </p:nvGraphicFramePr>
        <p:xfrm>
          <a:off x="127065" y="978170"/>
          <a:ext cx="8889870" cy="56480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Alternative Flow</a:t>
                      </a:r>
                      <a:endParaRPr lang="ko-KR" altLang="ko-KR" sz="1100" b="0" kern="100" dirty="0">
                        <a:solidFill>
                          <a:schemeClr val="tx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59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저장된 식재료가 없어서 추천할 수 있는 식단이 없는 경우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endParaRPr lang="en-US" altLang="ko-KR" sz="1100" b="0" kern="10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AF2.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기존에 배정되어 있던 끼니를 다시 선택할 경우</a:t>
                      </a:r>
                      <a:endParaRPr lang="ko-KR" altLang="en-US" sz="1100" b="0" kern="10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2.3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다른 식단을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선택해 주세요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라는 팝업 창을 화면에 출력하고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Basic Flow 2.3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다시 수행한다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endParaRPr lang="en-US" altLang="ko-KR" sz="1100" b="0" kern="10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AF3.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재추천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방지 여부를 선택하지 않고 메뉴 수정을 종료할 경우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2.3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재추천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방지에 대한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패널티를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주지 않고 다음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Basic Flow 2.4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계속해서 수행한다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dirty="0" smtClean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AF4.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수정할 방법을 선택하지 않고 메뉴 수정을 중단할 경우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2.3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메뉴 수정을 종료하시겠습니까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?’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라는 팝업 창을 화면에 출력하고 이용자가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확인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이라고 응답할 경우 기존에 배정되어 있던 식단을 변경하지 않고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dirty="0" err="1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취소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라고 응답할 경우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Basic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Flow 2.3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계속해서 수행한다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AF5.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대체 메뉴 선정 규칙에 의해 대체될 수 있는 메뉴가 없는 경우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2.4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대체할 수 있는 메뉴가 없습니다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님이 좋아하는 메뉴를 추천해 드릴까요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?’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라는 메시지를 화면에 출력하고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추천해 주세요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라고 응답할 경우 메뉴 평점 상위 메뉴들을 불러와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응답하지 않을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대체 메뉴 출력 없이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Basic Flow 2.4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를 계속해서 수행한다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endParaRPr lang="en-US" altLang="ko-KR" sz="1100" b="0" kern="100" dirty="0" smtClean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AF6.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일치하는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검색 결과가 없을 경우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2.4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일치하는 메뉴가 없습니다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라는 메시지를 화면에 출력하고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Basic Flow 2.4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를 계속해서 수행한다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AF7.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대체 메뉴 확인에 응답하지 않고 메뉴 수정을 중단할 경우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2.6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대체 메뉴 선택을 중단하시겠습니까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? 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라는 팝업 창을 화면에 출력하고 이용자가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예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라고 응답할 경우 기존에 배정되어 있던 식단을 변경하지 않고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Basic Flow 2.2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로 돌아간다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endParaRPr lang="en-US" altLang="ko-KR" sz="1100" b="0" kern="100" dirty="0" smtClean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아니오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라고 응답할 경우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Basic Flow 2.6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계속해서 수행한다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dirty="0" smtClean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80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24280"/>
              </p:ext>
            </p:extLst>
          </p:nvPr>
        </p:nvGraphicFramePr>
        <p:xfrm>
          <a:off x="127065" y="978170"/>
          <a:ext cx="8889870" cy="56480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Alternative Flow</a:t>
                      </a:r>
                      <a:endParaRPr lang="ko-KR" altLang="ko-KR" sz="1100" b="0" kern="100" dirty="0">
                        <a:solidFill>
                          <a:schemeClr val="tx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59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AF8.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이행 여부 응답에 따른 추가 입력 창에 대해 응답하지 않고 종료한 경우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3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식단 이행 여부 관리를 종료하시겠습니까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?’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라는 팝업 창을 화면에 출력하고 이용자가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확인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라고 응답할 경우 해당 식단에 대해 이행 여부를 업데이트하지 않은 채로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dirty="0" err="1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취소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라고 응답할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종료한 시점의 입력 창으로 돌아간다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AF9.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이행 여부를 모두 응답하지 않고 종료한 경우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3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식단 이행 여부 관리를 종료하시겠습니까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?’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라는 팝업 창을 화면에 출력하고 이용자가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확인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라고 응답할 경우 해당 식단에 대해 이행 여부를 업데이트하지 않은 채로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dirty="0" err="1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취소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라고 응답할 경우 이전 식단 조회 화면으로 돌아간다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AF10.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동점인 후보 메뉴가 산출될 경우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 추천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로직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2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개 이상의 동점 메뉴의 순위를 먼저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최근 배정된 날짜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가 짧은 순서대로 정렬한 다음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그래도 순위가 산출되지 않는다면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랜덤하게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정렬한다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이후 식단 추천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로직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3 –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식단 배정 규칙으로 복귀한다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endParaRPr lang="en-US" altLang="ko-KR" sz="1100" b="0" kern="10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AF11.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두 조건에 대해 모두 부합하는 메뉴가 없을 경우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 추천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로직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3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식단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히스토리에서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현재 배정 진행 중인 끼니에 대해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패널티가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저장되어 있지 않은 메뉴들을 추출한 다음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 평점이 높은 순서대로 두 번째 스텝의 조건에 부합하는 메뉴를 찾을 때까지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3)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 배정 규칙 을 반복해서 수행한다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부합하는 메뉴를 찾으면 해당 메뉴를 이용자의 식단에 배정한다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이후 식단 추천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로직의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분기점으로 다시 돌아간다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추천 조회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66DE028A-8B6F-4530-AC49-2F8675EAAFA8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21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217" y="1481378"/>
            <a:ext cx="2520000" cy="44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2" y="1485900"/>
            <a:ext cx="2520000" cy="448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567" y="1481378"/>
            <a:ext cx="2520000" cy="4480000"/>
          </a:xfrm>
          <a:prstGeom prst="rect">
            <a:avLst/>
          </a:prstGeom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611" y="1181428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0. </a:t>
            </a:r>
            <a:r>
              <a:rPr lang="ko-KR" altLang="en-US" sz="120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밥알짜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App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최초 화면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8852" y="1181427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추천된 식단 조회 </a:t>
            </a:r>
            <a:r>
              <a:rPr lang="en-US" altLang="ko-KR" sz="1200" dirty="0" smtClean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(AF1)</a:t>
            </a:r>
            <a:endParaRPr lang="ko-KR" altLang="en-US" sz="12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3042" y="5965900"/>
            <a:ext cx="2417916" cy="486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저장된 식재료가 없어서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추천할 수 있는 식단이 없음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6567" y="1181427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추천된 식단 조회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14" name="구부러진 연결선 13"/>
          <p:cNvCxnSpPr/>
          <p:nvPr/>
        </p:nvCxnSpPr>
        <p:spPr>
          <a:xfrm flipV="1">
            <a:off x="1996439" y="3977640"/>
            <a:ext cx="1336123" cy="1219201"/>
          </a:xfrm>
          <a:prstGeom prst="curvedConnector3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611" y="1181428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추천된 식단 조회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08852" y="1181427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추천된 식단 조회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6567" y="1181427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추천된 식단 조회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26" y="1458426"/>
            <a:ext cx="2520000" cy="448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1" y="1481378"/>
            <a:ext cx="2520000" cy="4480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7611" y="1484578"/>
            <a:ext cx="2520000" cy="4478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1" t="3292" r="2038" b="87637"/>
          <a:stretch/>
        </p:blipFill>
        <p:spPr>
          <a:xfrm>
            <a:off x="2347850" y="1624684"/>
            <a:ext cx="609601" cy="40640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567" y="1481378"/>
            <a:ext cx="2520000" cy="4480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116567" y="1484578"/>
            <a:ext cx="2520000" cy="4478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9" t="37100" r="20257" b="53374"/>
          <a:stretch/>
        </p:blipFill>
        <p:spPr>
          <a:xfrm>
            <a:off x="6629400" y="3108960"/>
            <a:ext cx="1478280" cy="42672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976116" y="2008132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식단 전체보기 버튼</a:t>
            </a:r>
            <a:endParaRPr lang="ko-KR" altLang="en-US" sz="1200" dirty="0">
              <a:solidFill>
                <a:srgbClr val="0000FF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63042" y="5965900"/>
            <a:ext cx="2417916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추천된 식단 전체보기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9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611" y="1181428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추천된 식단 조회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6567" y="102164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2.2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메뉴 선택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5" y="1481378"/>
            <a:ext cx="2520000" cy="448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26" y="1481378"/>
            <a:ext cx="2520000" cy="4480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305326" y="1484578"/>
            <a:ext cx="2520000" cy="4478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0" t="29862" r="21678" b="62313"/>
          <a:stretch/>
        </p:blipFill>
        <p:spPr>
          <a:xfrm>
            <a:off x="4770290" y="2816000"/>
            <a:ext cx="518160" cy="3505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567" y="1458426"/>
            <a:ext cx="2520000" cy="4480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10947" y="1021313"/>
            <a:ext cx="240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2.1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메뉴 수정 선택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50901" y="2588167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 버튼</a:t>
            </a:r>
            <a:endParaRPr lang="ko-KR" altLang="en-US" sz="1200" dirty="0">
              <a:solidFill>
                <a:srgbClr val="0000FF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0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611" y="102256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2.2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메뉴 선택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6567" y="102164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방법 선택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0" t="29862" r="21678" b="62313"/>
          <a:stretch/>
        </p:blipFill>
        <p:spPr>
          <a:xfrm>
            <a:off x="4770290" y="2816000"/>
            <a:ext cx="518160" cy="3505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3" y="1481378"/>
            <a:ext cx="2520000" cy="4480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10947" y="1021313"/>
            <a:ext cx="240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방법 선택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947" y="1481378"/>
            <a:ext cx="2520000" cy="44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41" y="1481378"/>
            <a:ext cx="2520000" cy="448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81683" y="5965900"/>
            <a:ext cx="241791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‘</a:t>
            </a: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다음에 </a:t>
            </a:r>
            <a:r>
              <a:rPr lang="ko-KR" altLang="en-US" sz="1050" dirty="0" err="1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먹을래요</a:t>
            </a:r>
            <a:r>
              <a:rPr lang="en-US" altLang="ko-KR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’</a:t>
            </a: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선택 시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이동할 식단 고르기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17" name="구부러진 연결선 16"/>
          <p:cNvCxnSpPr/>
          <p:nvPr/>
        </p:nvCxnSpPr>
        <p:spPr>
          <a:xfrm>
            <a:off x="2357265" y="3305318"/>
            <a:ext cx="1132695" cy="416060"/>
          </a:xfrm>
          <a:prstGeom prst="curvedConnector3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6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611" y="102256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방법 선택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6567" y="102164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방법 선택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10947" y="1021313"/>
            <a:ext cx="240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방법 선택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47" y="1481378"/>
            <a:ext cx="2520000" cy="44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13031" y="5965900"/>
            <a:ext cx="241791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다음에 </a:t>
            </a:r>
            <a:r>
              <a:rPr lang="ko-KR" altLang="en-US" sz="1050" dirty="0" err="1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먹을래요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선택 시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이동할 식단 확정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4857" y="5965900"/>
            <a:ext cx="2417916" cy="486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이동 확정된 식단이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끼니가 변경되었을 때 </a:t>
            </a:r>
            <a:r>
              <a:rPr lang="en-US" altLang="ko-KR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(ex. </a:t>
            </a: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아침</a:t>
            </a:r>
            <a:r>
              <a:rPr lang="en-US" altLang="ko-KR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  <a:sym typeface="Wingdings" panose="05000000000000000000" pitchFamily="2" charset="2"/>
              </a:rPr>
              <a:t></a:t>
            </a: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  <a:sym typeface="Wingdings" panose="05000000000000000000" pitchFamily="2" charset="2"/>
              </a:rPr>
              <a:t>저녁</a:t>
            </a:r>
            <a:r>
              <a:rPr lang="en-US" altLang="ko-KR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  <a:sym typeface="Wingdings" panose="05000000000000000000" pitchFamily="2" charset="2"/>
              </a:rPr>
              <a:t>)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947" y="1481378"/>
            <a:ext cx="2520000" cy="44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47" y="1481378"/>
            <a:ext cx="2520000" cy="448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4" y="1481378"/>
            <a:ext cx="2520000" cy="4480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97611" y="1482978"/>
            <a:ext cx="2520000" cy="4478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 t="38348" r="10423" b="43623"/>
          <a:stretch/>
        </p:blipFill>
        <p:spPr>
          <a:xfrm>
            <a:off x="760574" y="3191945"/>
            <a:ext cx="2011680" cy="80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9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85" y="1476856"/>
            <a:ext cx="2520000" cy="448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11149" y="102256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 </a:t>
            </a:r>
            <a:r>
              <a:rPr lang="en-US" altLang="ko-KR" sz="1200" dirty="0" smtClean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(AF2)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방법 선택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24485" y="1021313"/>
            <a:ext cx="240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방법 선택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52" y="1481378"/>
            <a:ext cx="2520000" cy="44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75727" y="5965900"/>
            <a:ext cx="241791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기존에 배정되어 있던 끼니를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다시 선택할 경우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7553" y="5965900"/>
            <a:ext cx="2417916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메뉴 식단에서 삭제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53" y="5970422"/>
            <a:ext cx="241791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</a:t>
            </a:r>
            <a:r>
              <a:rPr lang="en-US" altLang="ko-KR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</a:t>
            </a: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메뉴</a:t>
            </a:r>
            <a:r>
              <a:rPr lang="en-US" altLang="ko-KR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</a:t>
            </a: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끼니</a:t>
            </a:r>
            <a:r>
              <a:rPr lang="en-US" altLang="ko-KR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조합에 대해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 err="1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패널티</a:t>
            </a: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반영 완료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1" y="1476856"/>
            <a:ext cx="2520000" cy="448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97611" y="102256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방법 선택</a:t>
            </a:r>
          </a:p>
        </p:txBody>
      </p:sp>
    </p:spTree>
    <p:extLst>
      <p:ext uri="{BB962C8B-B14F-4D97-AF65-F5344CB8AC3E}">
        <p14:creationId xmlns:p14="http://schemas.microsoft.com/office/powerpoint/2010/main" val="198791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1826" y="102256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2.4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대체 메뉴 </a:t>
            </a:r>
            <a:r>
              <a:rPr lang="ko-KR" altLang="en-US" sz="12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리스트업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65162" y="1021313"/>
            <a:ext cx="240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 </a:t>
            </a:r>
            <a:r>
              <a:rPr lang="en-US" altLang="ko-KR" sz="1200" dirty="0" smtClean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(AF5)</a:t>
            </a: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2.4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대체 메뉴 </a:t>
            </a:r>
            <a:r>
              <a:rPr lang="ko-KR" altLang="en-US" sz="12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리스트업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8230" y="5965900"/>
            <a:ext cx="241791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대체 메뉴 선정 규칙에 의해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대체될 수 있는 메뉴가 없는 경우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26" y="1485900"/>
            <a:ext cx="2520000" cy="448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73" y="1464733"/>
            <a:ext cx="2520000" cy="4480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715726" y="2255005"/>
            <a:ext cx="1933274" cy="29769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359155" y="2591666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검색 창</a:t>
            </a:r>
            <a:endParaRPr lang="ko-KR" altLang="en-US" sz="1200" dirty="0">
              <a:solidFill>
                <a:srgbClr val="0000FF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8698" y="102164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</a:t>
            </a:r>
            <a:r>
              <a:rPr lang="ko-KR" altLang="en-US" sz="1200" dirty="0" smtClean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(AF4)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방법 선택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814" y="5965900"/>
            <a:ext cx="2417916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메뉴 수정 과정에서 중단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1" y="1476856"/>
            <a:ext cx="2520000" cy="4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2622" y="102256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 </a:t>
            </a:r>
            <a:r>
              <a:rPr lang="en-US" altLang="ko-KR" sz="1200" dirty="0" smtClean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(AF6)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2.4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대체 메뉴 </a:t>
            </a:r>
            <a:r>
              <a:rPr lang="ko-KR" altLang="en-US" sz="12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리스트업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5958" y="1021313"/>
            <a:ext cx="240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 smtClean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2.5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대체 메뉴 선택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60" y="1464733"/>
            <a:ext cx="2520000" cy="44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37200" y="5965900"/>
            <a:ext cx="2417916" cy="486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대체 메뉴 검색했으나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검색 결과 없음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269" y="1485900"/>
            <a:ext cx="2520000" cy="4480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173269" y="1464733"/>
            <a:ext cx="2520000" cy="4478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3" t="61282" r="19088" b="30159"/>
          <a:stretch/>
        </p:blipFill>
        <p:spPr>
          <a:xfrm>
            <a:off x="7408947" y="4244070"/>
            <a:ext cx="792480" cy="381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426718" y="4625070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선택 버튼</a:t>
            </a:r>
            <a:endParaRPr lang="ko-KR" altLang="en-US" sz="1200" dirty="0">
              <a:solidFill>
                <a:srgbClr val="0000FF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611" y="102164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2.4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대체 메뉴 </a:t>
            </a:r>
            <a:r>
              <a:rPr lang="ko-KR" altLang="en-US" sz="12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리스트업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727" y="5965900"/>
            <a:ext cx="2417916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대체하고자 하는 메뉴 검색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1" y="1464733"/>
            <a:ext cx="2520000" cy="4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4457E25-BACC-4A43-9BA2-351FDA8FE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23222"/>
              </p:ext>
            </p:extLst>
          </p:nvPr>
        </p:nvGraphicFramePr>
        <p:xfrm>
          <a:off x="127065" y="972490"/>
          <a:ext cx="8889870" cy="566711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37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1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+mn-cs"/>
                        </a:rPr>
                        <a:t>Use</a:t>
                      </a:r>
                      <a:r>
                        <a:rPr lang="en-US" altLang="ko-KR" sz="1200" b="0" kern="100" baseline="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+mn-cs"/>
                        </a:rPr>
                        <a:t> Case Name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Times New Roman"/>
                        </a:rPr>
                        <a:t>식재료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Times New Roman"/>
                        </a:rPr>
                        <a:t>관리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7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Brief Description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이용자들이 향후 식단 추천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로직에 이용될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식재료들을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조회하고 관리할 수 있는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 보유 식재료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리스트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에서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선택하여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식재료를 추가하는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것 외에도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후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추가한 식재료를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관리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상세조회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삭제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하는 것도 가능함</a:t>
                      </a: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Principal Actor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Active Actor: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이용자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Passive Actor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:</a:t>
                      </a:r>
                      <a:r>
                        <a:rPr lang="en-US" altLang="ko-KR" sz="12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 </a:t>
                      </a:r>
                      <a:r>
                        <a:rPr lang="ko-KR" altLang="en-US" sz="12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없음</a:t>
                      </a:r>
                      <a:endParaRPr lang="ko-KR" altLang="ko-KR" sz="1200" b="0" kern="10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Precondition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 smtClean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이용자는 </a:t>
                      </a:r>
                      <a:r>
                        <a:rPr lang="ko-KR" altLang="en-US" sz="1200" b="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이미 </a:t>
                      </a:r>
                      <a:r>
                        <a:rPr lang="ko-KR" altLang="en-US" sz="1200" b="0" kern="100" dirty="0" err="1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밥알짜</a:t>
                      </a:r>
                      <a:r>
                        <a:rPr lang="ko-KR" altLang="en-US" sz="1200" b="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 </a:t>
                      </a:r>
                      <a:r>
                        <a:rPr lang="en-US" altLang="ko-KR" sz="1200" b="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APP</a:t>
                      </a:r>
                      <a:r>
                        <a:rPr lang="ko-KR" altLang="en-US" sz="1200" b="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에 로그인 된 상태</a:t>
                      </a:r>
                      <a:endParaRPr lang="en-US" altLang="ko-KR" sz="1200" b="0" kern="100" dirty="0">
                        <a:solidFill>
                          <a:srgbClr val="2501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14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Flow</a:t>
                      </a:r>
                      <a:endParaRPr lang="ko-KR" sz="12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407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유스케이스는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자신이 가진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식재료를 추가하고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그에 기반한 식단을 추천 받기 위해서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그리고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추가한 식재료를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조회하고 관리하기 위해서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밥알짜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App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내의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탭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선택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함으로써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시작된다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 smtClean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냉장고에 있는 식재료 조회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 보유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 리스트로부터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식재료수량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구매일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유통기한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현재상태를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읽어와서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화면 상에 리스트업한다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(AF1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)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기본적으로 식재료들을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등록날짜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순으로 정렬하여 화면에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 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화면 상단의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정렬 방식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통해 가나다 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신선도 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종류 순으로 각각 이용자 보유 식재료 리스트를 확인할 수 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⁻"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 보유 식재료를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추가하는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냉장고에 넣을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식재료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추가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(Step2)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71450" indent="-171450" algn="just" defTabSz="901700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⁻"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기존 이용자 보유 식재료의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상세정보를 조회하는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냉장고에 있는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식재료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상세조회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step3)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냉장고에 넣을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식재료 추가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2.1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 추가 선택</a:t>
                      </a:r>
                      <a:endParaRPr lang="ko-KR" altLang="en-US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탭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에서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추가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2.2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 리스트 조회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전체 식재료 리스트로부터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사진을 읽어와서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화면 상에 리스트업한다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나열된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리스트를 조회하는 것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외에도 오른쪽 상단의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검색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통해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자신이 추가하고자 하는 식재료를 조회할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수 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AF2)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1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4960" y="102256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2.6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대체 메뉴 확인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68296" y="1021313"/>
            <a:ext cx="240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 </a:t>
            </a:r>
            <a:r>
              <a:rPr lang="en-US" altLang="ko-KR" sz="1200" dirty="0" smtClean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(AF7)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2.6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대체 메뉴 확인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1364" y="5965900"/>
            <a:ext cx="2417916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대체 메뉴 선택 중 중단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60" y="1482978"/>
            <a:ext cx="2520000" cy="448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97611" y="102164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2.6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대체 메뉴 확인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1" y="1485900"/>
            <a:ext cx="2520000" cy="44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296" y="1482978"/>
            <a:ext cx="2520000" cy="4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7512" y="1113645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식단 이행 여부 관리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472" y="1481378"/>
            <a:ext cx="2520000" cy="44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34" y="1481378"/>
            <a:ext cx="2520000" cy="4480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54960" y="1114203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식단 이행 여부 관리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32628" y="5965900"/>
            <a:ext cx="2417916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식단 이행 시 추가로 사용한 식재료 조사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1" y="1482978"/>
            <a:ext cx="2520000" cy="4480000"/>
          </a:xfrm>
          <a:prstGeom prst="rect">
            <a:avLst/>
          </a:prstGeom>
        </p:spPr>
      </p:pic>
      <p:cxnSp>
        <p:nvCxnSpPr>
          <p:cNvPr id="27" name="구부러진 연결선 26"/>
          <p:cNvCxnSpPr/>
          <p:nvPr/>
        </p:nvCxnSpPr>
        <p:spPr>
          <a:xfrm>
            <a:off x="2357265" y="3305318"/>
            <a:ext cx="1132695" cy="416060"/>
          </a:xfrm>
          <a:prstGeom prst="curvedConnector3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8653" y="5965900"/>
            <a:ext cx="2417916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초기 화면과 동일하지만</a:t>
            </a:r>
            <a:r>
              <a:rPr lang="en-US" altLang="ko-KR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</a:t>
            </a:r>
          </a:p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이행 여부를 표시하지 않은 식단은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빨간색으로 표시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2408" y="1114203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식단 이행 여부 관리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54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6" y="1481378"/>
            <a:ext cx="2520000" cy="448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268" y="1481378"/>
            <a:ext cx="2520000" cy="44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947" y="1481378"/>
            <a:ext cx="2520000" cy="44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16567" y="1113645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식단 이행 여부 관리 </a:t>
            </a:r>
            <a:r>
              <a:rPr lang="en-US" altLang="ko-KR" sz="1200" dirty="0" smtClean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(AF8, AF9)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7611" y="1113645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식단 이행 여부 관리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04015" y="1114203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식단 이행 여부 관리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189" y="5965900"/>
            <a:ext cx="2417916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식단 </a:t>
            </a:r>
            <a:r>
              <a:rPr lang="ko-KR" altLang="en-US" sz="1050" dirty="0" err="1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미이행</a:t>
            </a: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시 </a:t>
            </a:r>
            <a:r>
              <a:rPr lang="ko-KR" altLang="en-US" sz="1050" dirty="0" err="1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미이행</a:t>
            </a: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사유 조사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81683" y="5965900"/>
            <a:ext cx="2417916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식단 이행 여부 관리 중 중단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4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장보기 메모 관리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457E25-BACC-4A43-9BA2-351FDA8FE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60722"/>
              </p:ext>
            </p:extLst>
          </p:nvPr>
        </p:nvGraphicFramePr>
        <p:xfrm>
          <a:off x="127065" y="972491"/>
          <a:ext cx="8889870" cy="564724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37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1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56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+mn-cs"/>
                        </a:rPr>
                        <a:t>Use</a:t>
                      </a:r>
                      <a:r>
                        <a:rPr lang="en-US" altLang="ko-KR" sz="1200" b="0" kern="100" baseline="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+mn-cs"/>
                        </a:rPr>
                        <a:t> Case Name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Times New Roman"/>
                        </a:rPr>
                        <a:t>장보기 </a:t>
                      </a:r>
                      <a:r>
                        <a:rPr lang="ko-KR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Times New Roman"/>
                        </a:rPr>
                        <a:t>메모 관리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98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Brief Description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식단을 추천 받은 이용자들은 부족하거나 존재하지 않는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식재료를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자신의 장보기 메모에 추가할 수 있음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작성한 장보기 메모를 수정 또는 삭제하거나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외부로 공유할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(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카카오톡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1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Principal Actor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Active Actor: </a:t>
                      </a: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이용자</a:t>
                      </a:r>
                      <a:endParaRPr lang="en-US" altLang="ko-KR" sz="1200" kern="10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Passive Actor: </a:t>
                      </a:r>
                      <a:r>
                        <a:rPr lang="ko-KR" altLang="en-US" sz="120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카카오 링크 </a:t>
                      </a:r>
                      <a:r>
                        <a:rPr lang="en-US" altLang="ko-KR" sz="120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API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18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Precondition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이용자는 </a:t>
                      </a:r>
                      <a:r>
                        <a:rPr lang="ko-KR" altLang="en-US" sz="120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이미 </a:t>
                      </a:r>
                      <a:r>
                        <a:rPr lang="ko-KR" altLang="en-US" sz="1200" kern="100" dirty="0" err="1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밥알짜</a:t>
                      </a:r>
                      <a:r>
                        <a:rPr lang="ko-KR" altLang="en-US" sz="120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 </a:t>
                      </a:r>
                      <a:r>
                        <a:rPr lang="en-US" altLang="ko-KR" sz="120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APP</a:t>
                      </a:r>
                      <a:r>
                        <a:rPr lang="ko-KR" altLang="en-US" sz="120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에 로그인 된 상태</a:t>
                      </a:r>
                      <a:endParaRPr lang="en-US" altLang="ko-KR" sz="1200" kern="100" dirty="0">
                        <a:solidFill>
                          <a:srgbClr val="2501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56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Flow</a:t>
                      </a:r>
                      <a:endParaRPr lang="ko-KR" sz="12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748">
                <a:tc gridSpan="2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본 </a:t>
                      </a:r>
                      <a:r>
                        <a:rPr lang="ko-KR" altLang="en-US" sz="1100" b="0" kern="100" baseline="0" dirty="0" err="1" smtClean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유스케이스는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이용자가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등록한 식재료를 관리하거나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추천 받은 식단을 수행할 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장보기에 활용될 메모를 작성하기 위해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밥알짜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App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내의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 탭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선택함으로써 시작된다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 smtClean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장보기 메모 조회</a:t>
                      </a: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1.1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현재 작성된 장보기 메모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리스트업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현재 장보기 메모 리스트에 저장되어 있는 장보기 메모를 리스트업한다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(AF1)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이는 메모장 형식으로서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수량과 함께 오른쪽에는 체크박스가 표시된다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체크박스가 표시될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취소선과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함께 회색 글씨로 해당 아이템의 상태를 변경한다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 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다시 체크박스를 해제하면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취소선이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사라지고 다시 검정색 글씨로 아이템 상태가 변경된다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1.2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해당 장보기 메모 추가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수정 또는 삭제 선택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장보기 메모가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리스트업된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창에서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추가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], 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공유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], 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수정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또는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삭제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눌러 수행하고자 하는 액션을 선택한다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endParaRPr lang="ko-KR" altLang="en-US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-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메모 내용을 추가할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장보기 메모 추가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(step2)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2.1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부터 수행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-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메모 내용을 수정할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장보기 메모 수정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(step3)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3.1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부터 수행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-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메모 내용을 삭제할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장보기 메모 삭제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(step4)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4.1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부터 수행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  -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메모 내용을 공유할 경유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장보기 메모 공유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(step5)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5.1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부터 수행</a:t>
                      </a:r>
                      <a:endParaRPr lang="ko-KR" altLang="en-US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24503"/>
              </p:ext>
            </p:extLst>
          </p:nvPr>
        </p:nvGraphicFramePr>
        <p:xfrm>
          <a:off x="162808" y="980363"/>
          <a:ext cx="8889870" cy="56236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57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Flow</a:t>
                      </a:r>
                      <a:endParaRPr lang="ko-KR" sz="11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2064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장보기 메모 추가</a:t>
                      </a: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2.1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 추가 선택</a:t>
                      </a: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식재료 관리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식단 추천 조회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수행하며 부족하거나 존재하지 않는 식재료를 장보기 메모에 자동으로 추가할 수 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하지만 수기로 메모를 추가하고자 하는 경우에는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 탭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화면에서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추가 버튼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이에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이용자가 직접 메모를 작성할 수 있는 입력 창을 띄운다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2.2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 작성</a:t>
                      </a: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필요한 입력 창에서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식재료명과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식재료수량을 작성한다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2.3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 작성 확인</a:t>
                      </a: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추가 버튼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식재료명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또는 수량에 빈 칸이 없는지 확인하고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없다면 작성된 식재료를 장보기 메모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리스트에 추가한 뒤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“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메모가 추가되었습니다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”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라는 팝업 창을 띄운다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팝업 창을 닫으면 식재료가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추가된 장보기 메모 리스트를 화면에 출력한 뒤 </a:t>
                      </a:r>
                      <a:r>
                        <a:rPr lang="ko-KR" altLang="en-US" sz="1100" b="0" kern="100" dirty="0" smtClean="0">
                          <a:solidFill>
                            <a:srgbClr val="2501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본 </a:t>
                      </a:r>
                      <a:r>
                        <a:rPr lang="ko-KR" altLang="en-US" sz="1100" b="0" kern="100" dirty="0" err="1" smtClean="0">
                          <a:solidFill>
                            <a:srgbClr val="2501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dirty="0" smtClean="0">
                          <a:solidFill>
                            <a:srgbClr val="2501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en-US" altLang="ko-KR" sz="1100" b="0" kern="10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(AF2)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1" kern="1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3"/>
                        <a:defRPr lang="ko-KR" altLang="en-US"/>
                      </a:pPr>
                      <a:r>
                        <a:rPr lang="ko-KR" altLang="en-US" sz="1100" b="0" kern="10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장보기 메모 수정</a:t>
                      </a: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3.1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수정 선택</a:t>
                      </a: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2501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 탭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화면에서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수정 버튼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3.2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수정</a:t>
                      </a: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식재료명과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식재료수량에 대한 정보를 수정할 수 있는 수정 창을 띄우고 기존에 저장되어 있던 정보를 </a:t>
                      </a:r>
                      <a:r>
                        <a:rPr lang="ko-KR" altLang="en-US" sz="1100" b="0" kern="1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세팅해둔다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3.3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수정 확인</a:t>
                      </a:r>
                      <a:endParaRPr lang="en-US" altLang="ko-KR" sz="1100" b="0" kern="1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수정사항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작성을 완료하고 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저장 버튼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클릭한다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식재료명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또는 수량에 빈 칸이 없는지 확인하고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없다면 수정된 사항을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리스트에 추가한 뒤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“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메모가 수정되었습니다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”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라는 팝업 창을 화면에 출력한 뒤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탭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화면으로 돌아가며 </a:t>
                      </a:r>
                      <a:r>
                        <a:rPr lang="ko-KR" altLang="en-US" sz="1100" b="0" kern="100" dirty="0" smtClean="0">
                          <a:solidFill>
                            <a:srgbClr val="2501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본 </a:t>
                      </a:r>
                      <a:r>
                        <a:rPr lang="ko-KR" altLang="en-US" sz="1100" b="0" kern="100" dirty="0" err="1" smtClean="0">
                          <a:solidFill>
                            <a:srgbClr val="2501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dirty="0" smtClean="0">
                          <a:solidFill>
                            <a:srgbClr val="2501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en-US" altLang="ko-KR" sz="1100" b="0" kern="10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(AF3)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장보기 </a:t>
            </a:r>
            <a:r>
              <a:rPr lang="ko-KR" altLang="en-US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메모 관리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장보기 메모 관리</a:t>
            </a: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9E1D53AE-96C5-4C3B-8EEC-94A671C665C0}" type="slidenum">
              <a:rPr lang="ko-KR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35</a:t>
            </a:fld>
            <a:endParaRPr lang="ko-KR" altLang="en-US" sz="1200">
              <a:solidFill>
                <a:srgbClr val="898989"/>
              </a:solidFill>
              <a:latin typeface="Arial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08361"/>
              </p:ext>
            </p:extLst>
          </p:nvPr>
        </p:nvGraphicFramePr>
        <p:xfrm>
          <a:off x="162808" y="980363"/>
          <a:ext cx="8889870" cy="56236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57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Flow</a:t>
                      </a:r>
                      <a:endParaRPr lang="ko-KR" sz="11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2064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4. </a:t>
                      </a:r>
                      <a:r>
                        <a:rPr lang="ko-KR" altLang="en-US" sz="1100" b="0" kern="10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장보기 메모 삭제</a:t>
                      </a: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4.1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삭제 선택</a:t>
                      </a: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2501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1.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 조회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Basic Flow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의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1.2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선택 창에서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삭제 버튼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4.2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삭제할 장보기 메모 선택</a:t>
                      </a:r>
                      <a:endParaRPr lang="en-US" altLang="ko-KR" sz="1100" b="0" kern="100" dirty="0" smtClean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장보기 메모를 삭제할 수 있는 창에 식단에 필요한 식재료를 제외한 모든 삭제 가능 식재료를 출력한다.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그 중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삭제할 메모들을 선택한다.</a:t>
                      </a:r>
                      <a:endParaRPr lang="en-US" altLang="ko-KR" sz="1100" b="0" kern="1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4.3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삭제 확인</a:t>
                      </a: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탭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화면에서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[삭제 버튼]을 클릭한다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dirty="0" smtClean="0">
                        <a:solidFill>
                          <a:srgbClr val="2501FF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>
                          <a:solidFill>
                            <a:srgbClr val="2501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선택한 메모들을 삭제하시겠습니까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?’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팝업을 화면에 출력한 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삭제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라고 응답하면</a:t>
                      </a:r>
                      <a:r>
                        <a:rPr lang="ko-KR" altLang="en-US" sz="1100" b="0" kern="100" dirty="0" smtClean="0">
                          <a:solidFill>
                            <a:srgbClr val="2501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장보기 메모를 장보기 메모</a:t>
                      </a:r>
                      <a:r>
                        <a:rPr lang="en-US" altLang="ko-KR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리스트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에서 삭제하고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“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메모가 삭제되었습니다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”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팝업 창을 화면에 출력한 뒤 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탭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화면으로 돌아가며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dirty="0" err="1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r>
                        <a:rPr lang="en-US" altLang="ko-KR" sz="1100" b="0" kern="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(AF4)</a:t>
                      </a: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0" kern="100" dirty="0" smtClean="0">
                        <a:solidFill>
                          <a:schemeClr val="tx1"/>
                        </a:solidFill>
                        <a:latin typeface="AppleSDGothicNeoEB00" panose="02000503000000000000" pitchFamily="2" charset="-127"/>
                        <a:ea typeface="AppleSDGothicNeoEB00" panose="02000503000000000000" pitchFamily="2" charset="-127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5.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장보기 메모 공유</a:t>
                      </a:r>
                      <a:endParaRPr lang="en-US" altLang="ko-KR" sz="1100" b="0" kern="100" dirty="0" smtClean="0">
                        <a:solidFill>
                          <a:schemeClr val="tx1"/>
                        </a:solidFill>
                        <a:latin typeface="AppleSDGothicNeoEB00" panose="02000503000000000000" pitchFamily="2" charset="-127"/>
                        <a:ea typeface="AppleSDGothicNeoEB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탭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화면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우상단의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공유하기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카카오 링크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API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와의 연동을 통해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메모에 있는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식재료명과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식재료수량을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카카오톡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메시지로 전송한다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(AF5)</a:t>
                      </a:r>
                      <a:endParaRPr lang="en-US" altLang="ko-KR" sz="1100" b="0" kern="100" dirty="0" smtClean="0">
                        <a:solidFill>
                          <a:srgbClr val="FF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장보기 메모 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26148"/>
              </p:ext>
            </p:extLst>
          </p:nvPr>
        </p:nvGraphicFramePr>
        <p:xfrm>
          <a:off x="341376" y="1097280"/>
          <a:ext cx="8551104" cy="32983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저장된 장보기 메모가 없음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1.1</a:t>
                      </a:r>
                    </a:p>
                    <a:p>
                      <a:pPr marL="18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저장된 장보기 메모가 없습니다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화면상에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dirty="0" err="1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AF2.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추가 시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식재료명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또는 식재료수량이 빈 칸일 때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2.3</a:t>
                      </a:r>
                    </a:p>
                    <a:p>
                      <a:pPr marL="18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Basic Flow 2.2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 돌아가서 장보기 메모를 추가하는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입력창에서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식재료명과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수량을 모두 입력해 주세요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AF3.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추가 시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식재료명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또는 식재료수량이 빈 칸일 때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3.3</a:t>
                      </a:r>
                    </a:p>
                    <a:p>
                      <a:pPr marL="18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Basic Flow 3.2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 돌아가서 장보기 메모를 추가하는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입력창에서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식재료명과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수량을 모두 입력해 주세요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AF4.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변경된 사항이 없을 때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4.3</a:t>
                      </a:r>
                    </a:p>
                    <a:p>
                      <a:pPr marL="18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선택된 장보기 메모가 없습니다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팝업으로 출력한 후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Basic Flow 4.2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 돌아간다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AF5.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카카오톡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공유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API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연동 실패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5</a:t>
                      </a:r>
                    </a:p>
                    <a:p>
                      <a:pPr marL="18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‘API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연동에 실패하였습니다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팝업으로 출력한 후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baseline="0" dirty="0" err="1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7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2" y="1485900"/>
            <a:ext cx="2520000" cy="4480000"/>
          </a:xfrm>
          <a:prstGeom prst="rect">
            <a:avLst/>
          </a:prstGeom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장보기 메모 관리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611" y="1181428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0. </a:t>
            </a:r>
            <a:r>
              <a:rPr lang="ko-KR" altLang="en-US" sz="120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밥알짜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App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최초 화면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8852" y="1181427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조회 </a:t>
            </a:r>
            <a:r>
              <a:rPr lang="en-US" altLang="ko-KR" sz="1200" dirty="0" smtClean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(AF1)</a:t>
            </a:r>
            <a:endParaRPr lang="ko-KR" altLang="en-US" sz="12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3042" y="5965900"/>
            <a:ext cx="2417916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저장된 장보기 메모 없음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6567" y="1181427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조회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015" y="1481378"/>
            <a:ext cx="2520000" cy="448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528" y="1481378"/>
            <a:ext cx="2520000" cy="4480000"/>
          </a:xfrm>
          <a:prstGeom prst="rect">
            <a:avLst/>
          </a:prstGeom>
        </p:spPr>
      </p:pic>
      <p:cxnSp>
        <p:nvCxnSpPr>
          <p:cNvPr id="17" name="구부러진 연결선 16"/>
          <p:cNvCxnSpPr/>
          <p:nvPr/>
        </p:nvCxnSpPr>
        <p:spPr>
          <a:xfrm rot="5400000" flipH="1" flipV="1">
            <a:off x="2377838" y="4060437"/>
            <a:ext cx="1326613" cy="648497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8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장보기 메모 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8852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추가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2.2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작성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2" y="1481378"/>
            <a:ext cx="2520000" cy="44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979" y="1456826"/>
            <a:ext cx="2520000" cy="44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93" y="1456826"/>
            <a:ext cx="2520000" cy="4480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97466" y="1458426"/>
            <a:ext cx="2520000" cy="4478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0" t="61313" r="61786" b="29332"/>
          <a:stretch/>
        </p:blipFill>
        <p:spPr>
          <a:xfrm>
            <a:off x="830580" y="4231359"/>
            <a:ext cx="622300" cy="4191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6264" y="102256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추가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2.1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추가 선택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0456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추가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작성 확인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3261" y="4650459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추가 버튼</a:t>
            </a:r>
            <a:endParaRPr lang="ko-KR" altLang="en-US" sz="1200" dirty="0">
              <a:solidFill>
                <a:srgbClr val="0000FF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7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장보기 메모 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8852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수정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3.1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 선택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308852" y="1469902"/>
            <a:ext cx="2520036" cy="4502952"/>
            <a:chOff x="497466" y="1458426"/>
            <a:chExt cx="2520036" cy="450295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02" y="1481378"/>
              <a:ext cx="2520000" cy="4480000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97466" y="1458426"/>
              <a:ext cx="2520000" cy="44784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00" t="62113" r="36286" b="28815"/>
            <a:stretch/>
          </p:blipFill>
          <p:spPr>
            <a:xfrm>
              <a:off x="1409700" y="4267200"/>
              <a:ext cx="685800" cy="406399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496264" y="102256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추가 </a:t>
            </a:r>
            <a:r>
              <a:rPr lang="en-US" altLang="ko-KR" sz="1200" dirty="0" smtClean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(AF2)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작성 확인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0456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수정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3.2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05" y="1469902"/>
            <a:ext cx="2520000" cy="44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9" y="1481378"/>
            <a:ext cx="2520000" cy="448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21086" y="4685075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 버튼</a:t>
            </a:r>
            <a:endParaRPr lang="ko-KR" altLang="en-US" sz="1200" dirty="0">
              <a:solidFill>
                <a:srgbClr val="0000FF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6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64681"/>
              </p:ext>
            </p:extLst>
          </p:nvPr>
        </p:nvGraphicFramePr>
        <p:xfrm>
          <a:off x="127065" y="978170"/>
          <a:ext cx="8889870" cy="56480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Flow</a:t>
                      </a:r>
                      <a:endParaRPr lang="ko-KR" sz="11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597">
                <a:tc>
                  <a:txBody>
                    <a:bodyPr/>
                    <a:lstStyle/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2.3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 선택 또는 직접 작성 선택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전체 식재료 리스트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목록에 출력된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중 자신이 추가하고자 하는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식재료를 클릭하여 선택한다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이때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추가하고자 하는 식재료가 전체 식재료 리스트에 없어서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직접 추가해야 할 경우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작성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를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3107C9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선택한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식재료에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대해 상세정보를 입력하기 위한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창을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띄운다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2.4 </a:t>
                      </a:r>
                      <a:r>
                        <a:rPr lang="ko-KR" altLang="en-US" sz="1100" b="0" kern="100" baseline="0" dirty="0" err="1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식재료수량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및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구매일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유통기한 입력</a:t>
                      </a:r>
                      <a:endParaRPr lang="en-US" altLang="ko-KR" sz="1100" b="0" kern="100" baseline="0" dirty="0" smtClean="0"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상세정보 입력 창에 추가할 </a:t>
                      </a:r>
                      <a:r>
                        <a:rPr lang="ko-KR" altLang="en-US" sz="1100" b="0" kern="100" baseline="0" dirty="0" err="1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식재료수량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구매일 및 유통기한을 입력한다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수량의 경우 입력칸과 함께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수량의 단위를 설정할 수 있다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기본적으로 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개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 설정되어 있으나 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밀리리터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’, ‘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묶음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’, ‘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단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’, ‘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킬로그램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등의 단위 중에서 고를 수 있다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 err="1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구매일은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달력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형태의 아이콘을 누르면 날짜를 선택하여 지정할 수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있다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유통기한은 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냉장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’, ‘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냉동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선택에 따라 전체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  리스트에 저장된 해당 식재료의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권장 유통기한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불러와서 출력하고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‘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직접 입력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선택할 경우 </a:t>
                      </a:r>
                      <a:r>
                        <a:rPr lang="ko-KR" altLang="en-US" sz="1100" b="0" kern="100" baseline="0" dirty="0" err="1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입력칸이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활성화되어 </a:t>
                      </a:r>
                      <a:r>
                        <a:rPr lang="ko-KR" altLang="en-US" sz="1100" b="0" kern="100" baseline="0" dirty="0" err="1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구매일과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동일하게 달력 형태의 아이콘을 누르면 날짜를 선택하여 지정할 수 있다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baseline="0" dirty="0" smtClean="0"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 전체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 리스트에 있는 식재료를 선택했을 경우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기본적으로 </a:t>
                      </a:r>
                      <a:r>
                        <a:rPr lang="ko-KR" altLang="en-US" sz="1100" b="0" kern="100" baseline="0" dirty="0" err="1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식재료명과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식재료의 이미지가 미리 입력되어 있으나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 직접 작성하는 경우에는 </a:t>
                      </a:r>
                      <a:r>
                        <a:rPr lang="ko-KR" altLang="en-US" sz="1100" b="0" kern="100" baseline="0" dirty="0" err="1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식재료명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err="1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입력칸과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err="1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밥알짜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기본 이미지를 출력한다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유통기한의 경우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 추가하려는 식재료의 분류를 고르면 해당 분류의 권장 유통기한을 불러와서 출력한다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작성이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끝나면 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저장 버튼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클릭한다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baseline="0" dirty="0"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2.5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 저장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확인</a:t>
                      </a:r>
                      <a:endParaRPr lang="en-US" altLang="ko-KR" sz="1100" b="0" kern="100" baseline="0" dirty="0"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입력칸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중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빈칸이 없고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식재료수량이 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아니고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이미 유통기한이 지나지 않았으며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이미 이용자 보유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 리스트에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있는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재료가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아닌지 체크한다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(AF3, AF4, AF5, AF6)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문제가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없을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입력된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명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err="1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식재료수량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유통기한을 시스템 상에 저장하고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“’</a:t>
                      </a:r>
                      <a:r>
                        <a:rPr lang="ko-KR" altLang="en-US" sz="1100" b="0" kern="100" baseline="0" dirty="0" err="1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식재료명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＇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 err="1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식재료수량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’’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개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추가되었습니다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.＂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팝업으로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출력한다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18000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새로 추가한 식재료가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추가된 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 보유 식재료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목록을 출력하며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유스케이스를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18000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 smtClean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3.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냉장고에 있는 식재료 상세 조회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3.1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상세보기 할 식재료 선택 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리스트업되어 있는 이용자 보유 식재료 리스트 중에 상세보기 할 식재료의 이미지를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3.2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선택된 식재료 상세정보 조회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선택된 식재료에 대해 이용자 보유 식재료 리스트로부터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식재료수량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유통기한에 관련된 정보를 불러와 상세정보 창을 띄워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3.3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메모에 추가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 수정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 삭제 선택</a:t>
                      </a:r>
                      <a:endParaRPr lang="en-US" altLang="ko-KR" sz="1100" b="0" kern="100" baseline="0" dirty="0" smtClean="0">
                        <a:solidFill>
                          <a:srgbClr val="FF0000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식재료를 장보기 메모에 추가하는 경우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장보기 메모에 추가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(step4)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수행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식재료를 수정하는 경우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냉장고에 있는 식재료 수정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(Step5)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수행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식재료를 삭제하는 경우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냉장고에 있는 식재료 삭제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(Step6)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수행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37321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장보기 메모 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8852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 </a:t>
            </a:r>
            <a:r>
              <a:rPr lang="en-US" altLang="ko-KR" sz="1200" dirty="0" smtClean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(AF3)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3.3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수정 확인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6264" y="102256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수정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3.3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수정 확인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0456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삭제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4</a:t>
            </a:r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.1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삭제 선택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71" y="1492854"/>
            <a:ext cx="2520000" cy="44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0" y="1492854"/>
            <a:ext cx="2520000" cy="44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110456" y="1469902"/>
            <a:ext cx="2520036" cy="4502952"/>
            <a:chOff x="497466" y="1458426"/>
            <a:chExt cx="2520036" cy="4502952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02" y="1481378"/>
              <a:ext cx="2520000" cy="4480000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497466" y="1458426"/>
              <a:ext cx="2520000" cy="44784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18" t="62140" r="13088" b="29071"/>
            <a:stretch/>
          </p:blipFill>
          <p:spPr>
            <a:xfrm>
              <a:off x="2057810" y="4268423"/>
              <a:ext cx="622300" cy="393701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7603481" y="4673600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삭제 버튼</a:t>
            </a:r>
            <a:endParaRPr lang="ko-KR" altLang="en-US" sz="1200" dirty="0">
              <a:solidFill>
                <a:srgbClr val="0000FF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8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장보기 메모 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8852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삭제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4.2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삭제 확인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6264" y="102256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삭제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4.2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삭제할 장보기 메모 선택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0456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삭제</a:t>
            </a:r>
            <a:endParaRPr lang="en-US" altLang="ko-KR" sz="1200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4.2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삭제 확인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4" y="1492854"/>
            <a:ext cx="2520000" cy="448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56" y="1492854"/>
            <a:ext cx="2520000" cy="44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60" y="1492854"/>
            <a:ext cx="2520000" cy="4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7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장보기 메모 관리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6264" y="102256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삭제 </a:t>
            </a:r>
            <a:r>
              <a:rPr lang="en-US" altLang="ko-KR" sz="1200" dirty="0" smtClean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(AF4)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4.2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삭제 확인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4" y="1481378"/>
            <a:ext cx="2520000" cy="44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36" y="1481378"/>
            <a:ext cx="2520000" cy="448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08852" y="1114893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5.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공유</a:t>
            </a:r>
            <a:endParaRPr lang="ko-KR" altLang="en-US" sz="12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1481378"/>
            <a:ext cx="2520000" cy="44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21440" y="1114893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5.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공유 </a:t>
            </a:r>
            <a:r>
              <a:rPr lang="en-US" altLang="ko-KR" sz="1200" dirty="0" smtClean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(AF5)</a:t>
            </a:r>
            <a:endParaRPr lang="ko-KR" altLang="en-US" sz="12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08852" y="1479330"/>
            <a:ext cx="2520000" cy="4478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1" t="3848" r="4863" b="88323"/>
          <a:stretch/>
        </p:blipFill>
        <p:spPr>
          <a:xfrm>
            <a:off x="5064765" y="1635643"/>
            <a:ext cx="701457" cy="3507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03974" y="1986372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공유하기 버튼</a:t>
            </a:r>
            <a:endParaRPr lang="ko-KR" altLang="en-US" sz="1200" dirty="0">
              <a:solidFill>
                <a:srgbClr val="0000FF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5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Initial Data Set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개체 2">
            <a:hlinkClick r:id="rId3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118986"/>
              </p:ext>
            </p:extLst>
          </p:nvPr>
        </p:nvGraphicFramePr>
        <p:xfrm>
          <a:off x="4114800" y="303291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" name="워크시트" showAsIcon="1" r:id="rId4" imgW="914400" imgH="792360" progId="Excel.Sheet.12">
                  <p:embed/>
                </p:oleObj>
              </mc:Choice>
              <mc:Fallback>
                <p:oleObj name="워크시트" showAsIcon="1" r:id="rId4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03291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4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관리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660710"/>
              </p:ext>
            </p:extLst>
          </p:nvPr>
        </p:nvGraphicFramePr>
        <p:xfrm>
          <a:off x="127065" y="978170"/>
          <a:ext cx="8889870" cy="56480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Flow</a:t>
                      </a:r>
                      <a:endParaRPr lang="ko-KR" sz="11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597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4.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장보기 메모에 추가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4.1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메모에 추가 선택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탭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에서 개별 식재료에 대한 상세 조회를 한 후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유통기한이 지났거나 얼마 남지 않은 식재료를 기록해두고 구매에 참고하기 위해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하위 항목 중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메모 추가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4.2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메모에 추가 확인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해당 식재료가 이미 장보기 메모에 추가된 식재료가 아닌지 확인한다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(AF7)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문제가 없다면 장보기 메모 리스트에 해당 식재료를 추가한 후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"'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'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 장보기 메모에 추가되었습니다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."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라는 메시지를 팝업으로 출력하고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baseline="0" dirty="0" err="1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 smtClean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5.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냉장고에 있는 식재료 수정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5.1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 수정 선택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냉장고 탭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에서 개별 식재료에 대한 상세 조회를 한 후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하위 항목 중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수정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endParaRPr lang="en-US" altLang="ko-KR" sz="1100" b="0" kern="100" baseline="0" dirty="0" smtClean="0">
                        <a:solidFill>
                          <a:srgbClr val="FF0000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5.2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기존 식재료 정보 수정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해당 식재료의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식재료수량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및 유통기한 정보 수정을 위해 창을 띄운다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수량 및 유통기한 입력 칸에는 식재료 추가 시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고르거나 입력했던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기존 정보가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세팅되어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식재료수량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및 유통기한을 알맞게 수정한다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</a:t>
                      </a:r>
                      <a:r>
                        <a:rPr lang="ko-KR" altLang="en-US" sz="1100" b="0" kern="100" baseline="0" dirty="0" smtClean="0">
                          <a:solidFill>
                            <a:srgbClr val="3107C9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는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수정한 내용을 검토한 다음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문제가 없을 경우 창 하단의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저장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누른다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5.3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 수정 확인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입력칸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중 빈칸이 없고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수량이 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아니고</a:t>
                      </a:r>
                      <a:r>
                        <a:rPr lang="en-US" altLang="ko-KR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이미 유통기한이 지나지 않았는지 체크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한 다음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(AF4, AF5, AF6)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문제가 없을 경우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 상에 저장하고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“’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 수정되었습니다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.＂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라는 메시지를 팝업으로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식재료가 수정된 이용자 보유 식재료 리스트를 출력하며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baseline="0" dirty="0" err="1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6.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냉장고에 있는 식재료 삭제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6.1 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 삭제 선택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   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탭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에서 개별 식재료에 대한 상세 조회를 한 후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하위 항목 중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삭제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endParaRPr lang="ko-KR" altLang="en-US" sz="1100" b="1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6.2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 삭제 확인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＂＇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식재료명＇을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삭제하시겠습니까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?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＂라는 메시지를 팝업으로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＇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삭제＇를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선택하면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 해당 식재료를 이용자 보유 식재료 리스트에서 삭제하며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(AF8)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＂＇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식재료명＇이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삭제되었습니다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＂라는 메시지를 팝업으로 출력하고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baseline="0" dirty="0" err="1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9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774657"/>
              </p:ext>
            </p:extLst>
          </p:nvPr>
        </p:nvGraphicFramePr>
        <p:xfrm>
          <a:off x="127065" y="978170"/>
          <a:ext cx="8889870" cy="56480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Alternative Flow</a:t>
                      </a:r>
                      <a:endParaRPr lang="ko-KR" altLang="ko-KR" sz="1100" b="0" kern="100" dirty="0">
                        <a:solidFill>
                          <a:schemeClr val="tx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59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AF1.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추가되어 있는 식재료가 없을 때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1.1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“저장된 식재료가 없습니다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첫번째 식재료를 추가해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주세요”라는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메시지를 화면상에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dirty="0" err="1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AF2.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앱에 저장되어 있지 않은 식재료 조회로 인한 검색 실패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2.2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“일치하는 식재료가 없습니다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화면 상에 출력한다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 버튼을 클릭할 경우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Basic Flow 2.2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AF3.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유통기한을 입력하지 않았을 때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2.5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구매일로부터 권장 유통기한을 계산하여 유통기한을 설정한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Basic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Flow 2.4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수정화면으로 이동한다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AF4.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식재료수량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또는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구매일을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입력하지 않았을 때</a:t>
                      </a:r>
                      <a:endParaRPr lang="en-US" altLang="ko-KR" sz="1100" b="0" kern="100" dirty="0" smtClean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2.5, 5.3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“’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수량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/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구매일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입력하지 않았습니다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메세지를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화면상에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Basic Flow 2.4, 5.2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AF5.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식재료수량이 없는 식재료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수량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으로 저장 시도 시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2.5, 5.3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＂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식재료수량이 잘못 설정되었습니다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화면 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Basic Flow 2.4, 5.2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AF6.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이미 유통기한이 지난 식재료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2.5, 5.3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유통기한이 잘못 설정되었습니다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화면 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Basic Flow 2.4, 5.2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AF7.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이미 장보기메모에 추가되어 있는 식재료일 때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4.2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“이미 장보기메모에 추가한 식재료입니다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.”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화면 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다시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Basic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Flow 4.1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상세보기 화면으로 이동한다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baseline="0" dirty="0" smtClean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AF8. ＇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취소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'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선택했을 때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6.2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식재료를 삭제하지 않고 다시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Basic Flow 6.1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상세보기 화면으로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baseline="0" dirty="0" smtClean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2985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 </a:t>
            </a:r>
            <a:r>
              <a:rPr lang="en-US" altLang="ko-KR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97502" y="1485900"/>
            <a:ext cx="8148996" cy="4480000"/>
            <a:chOff x="497502" y="1390650"/>
            <a:chExt cx="8148996" cy="448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02" y="1390650"/>
              <a:ext cx="2520000" cy="4480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498" y="1390650"/>
              <a:ext cx="2520000" cy="44800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2000" y="1390650"/>
              <a:ext cx="2520000" cy="4480000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497502" y="1207579"/>
            <a:ext cx="1699565" cy="27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0. </a:t>
            </a:r>
            <a:r>
              <a:rPr lang="ko-KR" altLang="en-US" sz="1200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밥알짜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App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최초 화면</a:t>
            </a:r>
            <a:endParaRPr lang="ko-KR" altLang="en-US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12000" y="1207579"/>
            <a:ext cx="224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조회</a:t>
            </a:r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(AF1)</a:t>
            </a:r>
            <a:endParaRPr lang="ko-KR" altLang="en-US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63042" y="5965900"/>
            <a:ext cx="2417916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저장된 식재료 없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음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26498" y="1207579"/>
            <a:ext cx="1948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조회</a:t>
            </a:r>
            <a:endParaRPr lang="ko-KR" altLang="en-US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cxnSp>
        <p:nvCxnSpPr>
          <p:cNvPr id="31" name="구부러진 연결선 30"/>
          <p:cNvCxnSpPr/>
          <p:nvPr/>
        </p:nvCxnSpPr>
        <p:spPr>
          <a:xfrm flipV="1">
            <a:off x="1128215" y="3725900"/>
            <a:ext cx="2234827" cy="1469021"/>
          </a:xfrm>
          <a:prstGeom prst="curvedConnector3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696099" y="2188238"/>
            <a:ext cx="755946" cy="232599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540719" y="1922597"/>
            <a:ext cx="1068187" cy="27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정렬 방식 버튼</a:t>
            </a:r>
            <a:endParaRPr lang="ko-KR" altLang="en-US" sz="1200" dirty="0">
              <a:solidFill>
                <a:srgbClr val="0000FF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60701" y="4665892"/>
            <a:ext cx="534094" cy="497359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948009" y="4421050"/>
            <a:ext cx="760551" cy="27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추가 버튼</a:t>
            </a:r>
            <a:endParaRPr lang="ko-KR" altLang="en-US" sz="1200" dirty="0">
              <a:solidFill>
                <a:srgbClr val="0000FF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6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3" y="1484578"/>
            <a:ext cx="2520744" cy="44813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1484578"/>
            <a:ext cx="2520000" cy="44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54" y="1484578"/>
            <a:ext cx="2520000" cy="4480000"/>
          </a:xfrm>
          <a:prstGeom prst="rect">
            <a:avLst/>
          </a:prstGeom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 </a:t>
            </a:r>
            <a:r>
              <a:rPr lang="en-US" altLang="ko-KR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7502" y="1207579"/>
            <a:ext cx="1948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조회</a:t>
            </a:r>
            <a:endParaRPr lang="ko-KR" altLang="en-US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12000" y="1207579"/>
            <a:ext cx="1948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조회</a:t>
            </a:r>
            <a:endParaRPr lang="ko-KR" altLang="en-US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63042" y="5965900"/>
            <a:ext cx="2417916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신선도 순 조회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26498" y="1207579"/>
            <a:ext cx="1948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조회</a:t>
            </a:r>
            <a:endParaRPr lang="ko-KR" altLang="en-US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288" y="5965900"/>
            <a:ext cx="2417916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가나다 순 조회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6796" y="5965900"/>
            <a:ext cx="2417916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종류 순 조회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96099" y="2188238"/>
            <a:ext cx="755946" cy="232599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882342" y="2188238"/>
            <a:ext cx="755946" cy="232599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056726" y="2188238"/>
            <a:ext cx="755946" cy="232599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66" y="1484578"/>
            <a:ext cx="2520000" cy="44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1484578"/>
            <a:ext cx="2520000" cy="4480000"/>
          </a:xfrm>
          <a:prstGeom prst="rect">
            <a:avLst/>
          </a:prstGeom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 </a:t>
            </a:r>
            <a:r>
              <a:rPr lang="en-US" altLang="ko-KR" sz="2400" b="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7" y="1484578"/>
            <a:ext cx="2520000" cy="4480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9607" y="1484578"/>
            <a:ext cx="2520000" cy="4478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2" t="71715" r="2318" b="17692"/>
          <a:stretch/>
        </p:blipFill>
        <p:spPr>
          <a:xfrm>
            <a:off x="2466137" y="4693405"/>
            <a:ext cx="497711" cy="47456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97502" y="1021313"/>
            <a:ext cx="194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넣을 식재료 추가</a:t>
            </a:r>
            <a:endParaRPr lang="en-US" altLang="ko-KR" sz="1200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2.1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추가 선택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0947" y="1021313"/>
            <a:ext cx="194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넣을 식재료 추가</a:t>
            </a:r>
            <a:endParaRPr lang="en-US" altLang="ko-KR" sz="1200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2.2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리스트 조회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23866" y="1021313"/>
            <a:ext cx="194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넣을 식재료 추가</a:t>
            </a:r>
            <a:endParaRPr lang="en-US" altLang="ko-KR" sz="1200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2.2 </a:t>
            </a:r>
            <a:r>
              <a:rPr lang="ko-KR" altLang="en-US" sz="1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리스트 조회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6796" y="5965900"/>
            <a:ext cx="2417916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 smtClean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추가하고자 하는 식재료 검색</a:t>
            </a:r>
            <a:endParaRPr lang="en-US" altLang="ko-KR" sz="1050" dirty="0" smtClean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28" name="구부러진 연결선 27"/>
          <p:cNvCxnSpPr/>
          <p:nvPr/>
        </p:nvCxnSpPr>
        <p:spPr>
          <a:xfrm rot="5400000" flipH="1" flipV="1">
            <a:off x="2376201" y="3829684"/>
            <a:ext cx="1175294" cy="478104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244796" y="4693405"/>
            <a:ext cx="538328" cy="509287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35491" y="4437804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작성 버튼</a:t>
            </a:r>
            <a:endParaRPr lang="ko-KR" altLang="en-US" sz="1200" dirty="0">
              <a:solidFill>
                <a:srgbClr val="0000FF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16626" y="2255005"/>
            <a:ext cx="1933274" cy="29769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260055" y="2591666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검색 창</a:t>
            </a:r>
            <a:endParaRPr lang="ko-KR" altLang="en-US" sz="1200" dirty="0">
              <a:solidFill>
                <a:srgbClr val="0000FF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0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3440</TotalTime>
  <Words>5316</Words>
  <Application>Microsoft Office PowerPoint</Application>
  <PresentationFormat>화면 슬라이드 쇼(4:3)</PresentationFormat>
  <Paragraphs>547</Paragraphs>
  <Slides>43</Slides>
  <Notes>25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AppleSDGothicNeoB00</vt:lpstr>
      <vt:lpstr>AppleSDGothicNeoEB00</vt:lpstr>
      <vt:lpstr>AppleSDGothicNeoR00</vt:lpstr>
      <vt:lpstr>맑은 고딕</vt:lpstr>
      <vt:lpstr>Arial</vt:lpstr>
      <vt:lpstr>Calibri</vt:lpstr>
      <vt:lpstr>Times New Roman</vt:lpstr>
      <vt:lpstr>Wingdings</vt:lpstr>
      <vt:lpstr>Office 테마</vt:lpstr>
      <vt:lpstr>워크시트</vt:lpstr>
      <vt:lpstr>PowerPoint 프레젠테이션</vt:lpstr>
      <vt:lpstr>Use Case Diagram</vt:lpstr>
      <vt:lpstr>Use Case Specification: 식재료 관리</vt:lpstr>
      <vt:lpstr>Use Case Specification: 식재료 관리</vt:lpstr>
      <vt:lpstr>Use Case Specification: 식재료 관리</vt:lpstr>
      <vt:lpstr>Use Case Specification: 식재료 관리</vt:lpstr>
      <vt:lpstr>Use Case Specification: 식재료 관리 GUI</vt:lpstr>
      <vt:lpstr>Use Case Specification: 식재료 관리 GUI</vt:lpstr>
      <vt:lpstr>Use Case Specification: 식재료 관리 GUI</vt:lpstr>
      <vt:lpstr>Use Case Specification: 식재료 관리 GUI</vt:lpstr>
      <vt:lpstr>Use Case Specification: 식재료 관리 GUI</vt:lpstr>
      <vt:lpstr>Use Case Specification: 식재료 관리 GUI</vt:lpstr>
      <vt:lpstr>Use Case Specification: 식재료 관리 GUI</vt:lpstr>
      <vt:lpstr>Use Case Specification: 식재료 관리 GUI</vt:lpstr>
      <vt:lpstr>Use Case Specification: 식재료 관리 GUI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장보기 메모 관리</vt:lpstr>
      <vt:lpstr>Use Case Specification: 장보기 메모 관리</vt:lpstr>
      <vt:lpstr>Use Case Specification: 장보기 메모 관리</vt:lpstr>
      <vt:lpstr>Use Case Specification: 장보기 메모 관리</vt:lpstr>
      <vt:lpstr>Use Case Specification: 장보기 메모 관리</vt:lpstr>
      <vt:lpstr>Use Case Specification: 장보기 메모 관리</vt:lpstr>
      <vt:lpstr>Use Case Specification: 장보기 메모 관리</vt:lpstr>
      <vt:lpstr>Use Case Specification: 장보기 메모 관리</vt:lpstr>
      <vt:lpstr>Use Case Specification: 장보기 메모 관리</vt:lpstr>
      <vt:lpstr>Use Case Specification: 장보기 메모 관리</vt:lpstr>
      <vt:lpstr>Initial Data Set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백 지수</cp:lastModifiedBy>
  <cp:revision>1228</cp:revision>
  <dcterms:created xsi:type="dcterms:W3CDTF">2016-03-06T05:48:58Z</dcterms:created>
  <dcterms:modified xsi:type="dcterms:W3CDTF">2019-11-24T08:42:06Z</dcterms:modified>
</cp:coreProperties>
</file>