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63" r:id="rId6"/>
    <p:sldId id="259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BAE47-A06D-4513-B338-756707989696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CE0F8-08CD-432A-9FB0-4F181B1BE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533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Service</a:t>
            </a:r>
            <a:r>
              <a:rPr lang="ko-KR" altLang="en-US" dirty="0"/>
              <a:t>추가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CE0F8-08CD-432A-9FB0-4F181B1BE76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36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0D60B-276E-B14C-EFCA-6D0605008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B59E77-3DBB-6BE8-47D8-0DBD8D7A7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85196-0076-EA94-7387-578EB672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839-554A-49CE-A772-F8A3FE3E9D5F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5D3437-9595-EE4D-CBC3-339B2718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AC5F5-2A53-6682-F9FB-8C4E5E6D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DDE3-F129-445E-9587-36666E9F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5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3DCD5-AE88-D331-964D-D96A7AA4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CF6E45-3638-B1E0-8C20-C9DBF7579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E496F-214E-4D46-B18B-FC0DFB26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839-554A-49CE-A772-F8A3FE3E9D5F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E6433F-DC80-3B92-BCB5-138DAA1F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C224FB-09FA-A6E7-B6BE-EEC4B7BD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DDE3-F129-445E-9587-36666E9F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14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643681-9898-65E4-2E8A-0A7F976F7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915A80-83FB-4D27-5467-A0481BE14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C6E390-A402-1D6E-E9AE-0A39334C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839-554A-49CE-A772-F8A3FE3E9D5F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76D71-32B3-0F33-0E15-CFCF1FA3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072D1-51B2-9AD3-4167-D195F044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DDE3-F129-445E-9587-36666E9F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20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F604C-B37A-A367-3659-F4DE28CA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E7443-C180-107E-00D1-1F3020E7A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89D77-2615-D275-F1C5-CE193E2F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839-554A-49CE-A772-F8A3FE3E9D5F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D5482-F881-0F9C-7C4D-EF5E7BF2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4E9799-540C-93FC-B0F3-09D342BA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DDE3-F129-445E-9587-36666E9F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1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4A82C-051C-434F-0954-1F404F167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E4FC3B-833B-04B2-F524-147C8B907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96D6E-2D90-91CB-8EE7-7DF59444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839-554A-49CE-A772-F8A3FE3E9D5F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AA037-7DDD-2B7C-0815-014D68EE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886B36-261F-F6AC-937D-B1AA7DBB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DDE3-F129-445E-9587-36666E9F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4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A3161-7A60-E4E9-DCB7-EEB68044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175AB-58D2-275D-0797-1D6C0EF84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44F263-E408-4247-DE7C-D9B328E81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4971F6-D14F-D7ED-3D5E-602CC8D4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839-554A-49CE-A772-F8A3FE3E9D5F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EF2F3C-C7C7-C8A1-6B2A-E2366F1AB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41A6E-9BFE-BBC4-42ED-64B0A693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DDE3-F129-445E-9587-36666E9F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17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DD11B-392F-852F-4162-E772A1D99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A51811-D1CC-9EAF-3281-E4B4AB7CD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10F94C-AF75-6DA7-534D-687102E0D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30CF50-CC3C-6F68-E615-A4BAAE59F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DACD32-342D-C92D-699F-21FEFF8B6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586A1E-9AD9-A860-1CA8-FD783D1E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839-554A-49CE-A772-F8A3FE3E9D5F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61A965-F63B-A8E2-1D61-B25F44FA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132A52-5578-FFDE-42A5-DAB48C5B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DDE3-F129-445E-9587-36666E9F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66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A8E72-69E2-0AAB-3063-7FD7219A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C00ACE-C5C7-54AD-FB81-20E9AA2B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839-554A-49CE-A772-F8A3FE3E9D5F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8B5001-0103-8354-AB94-340F136B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983DDA-BA5D-4B71-F710-3FAA6E78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DDE3-F129-445E-9587-36666E9F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4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D57B54-A149-17C9-3739-3E31CAE0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839-554A-49CE-A772-F8A3FE3E9D5F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E34896-864B-8B3C-185F-5F6D03DF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D9BE8D-AC25-3B60-6020-81EB0D16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DDE3-F129-445E-9587-36666E9F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93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BB634-F330-585A-E30B-5F54C78BF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4433E-1AF5-0CC0-C2D7-392FDDEBB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D15DBE-0430-8BB0-FAAF-9370DC817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71C644-BCDE-7B74-695B-52064C874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839-554A-49CE-A772-F8A3FE3E9D5F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0EC7A1-8EC7-E1D2-87AB-F69E4A51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95018C-D213-FFB4-1AF4-BCD37A19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DDE3-F129-445E-9587-36666E9F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20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50388-DEE9-F846-5AEA-9BC129971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E78816-98DB-7783-CBA9-C47BC7929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7DAD41-58F7-09E0-6E9E-BECAB25A1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C4A4D1-9B03-C2E8-8ECE-ADE799CA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839-554A-49CE-A772-F8A3FE3E9D5F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4DBC0D-5B5D-4E83-5F01-00E67C52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C6F6EF-C072-3F29-EA14-06155C0C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DDE3-F129-445E-9587-36666E9F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03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C30D6C-430A-7022-81DC-C55054CA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E2530A-7367-6077-E3E3-E87E10387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72012-B8F2-F518-A332-932AF2BA8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D2839-554A-49CE-A772-F8A3FE3E9D5F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07A18A-8EAA-6E59-2000-4AC1AEEC9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DA245-38DF-35C6-8B8A-F016B2B52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1DDE3-F129-445E-9587-36666E9F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35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4A2562-EBB3-EE91-1AB2-AF97FA0E0BEA}"/>
              </a:ext>
            </a:extLst>
          </p:cNvPr>
          <p:cNvSpPr txBox="1"/>
          <p:nvPr/>
        </p:nvSpPr>
        <p:spPr>
          <a:xfrm>
            <a:off x="3485584" y="2824682"/>
            <a:ext cx="4650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엑셀 변환 다운로드</a:t>
            </a:r>
          </a:p>
        </p:txBody>
      </p:sp>
    </p:spTree>
    <p:extLst>
      <p:ext uri="{BB962C8B-B14F-4D97-AF65-F5344CB8AC3E}">
        <p14:creationId xmlns:p14="http://schemas.microsoft.com/office/powerpoint/2010/main" val="427369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6E0600-0A34-0EAB-5513-9723D9AA044E}"/>
              </a:ext>
            </a:extLst>
          </p:cNvPr>
          <p:cNvSpPr txBox="1"/>
          <p:nvPr/>
        </p:nvSpPr>
        <p:spPr>
          <a:xfrm>
            <a:off x="905347" y="669956"/>
            <a:ext cx="49062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업로드 파일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Pom.xml &gt; </a:t>
            </a:r>
            <a:r>
              <a:rPr lang="ko-KR" altLang="en-US" dirty="0"/>
              <a:t>다음 페이지에 </a:t>
            </a:r>
            <a:r>
              <a:rPr lang="ko-KR" altLang="en-US" dirty="0" err="1"/>
              <a:t>정보있습니다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com.qms.common.service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ExcelService.java</a:t>
            </a:r>
          </a:p>
          <a:p>
            <a:endParaRPr lang="en-US" altLang="ko-KR" dirty="0"/>
          </a:p>
          <a:p>
            <a:r>
              <a:rPr lang="en-US" altLang="ko-KR" sz="1800" dirty="0" err="1">
                <a:effectLst/>
                <a:latin typeface="Consolas" panose="020B0609020204030204" pitchFamily="49" charset="0"/>
              </a:rPr>
              <a:t>com.qms.util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 &gt; ExcelConstant.java</a:t>
            </a:r>
            <a:endParaRPr lang="en-US" altLang="ko-KR" dirty="0"/>
          </a:p>
          <a:p>
            <a:r>
              <a:rPr lang="en-US" altLang="ko-KR" dirty="0"/>
              <a:t>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31916-9DE4-1F97-244B-15EECB2F4428}"/>
              </a:ext>
            </a:extLst>
          </p:cNvPr>
          <p:cNvSpPr txBox="1"/>
          <p:nvPr/>
        </p:nvSpPr>
        <p:spPr>
          <a:xfrm>
            <a:off x="905347" y="3338093"/>
            <a:ext cx="60975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정보 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com.qms.item.service</a:t>
            </a:r>
            <a:r>
              <a:rPr lang="en-US" altLang="ko-KR" dirty="0"/>
              <a:t> &gt; </a:t>
            </a:r>
            <a:r>
              <a:rPr lang="ko-KR" altLang="en-US" dirty="0"/>
              <a:t>쿼리문에 맞게 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com.qms.item.dao</a:t>
            </a:r>
            <a:r>
              <a:rPr lang="en-US" altLang="ko-KR" dirty="0"/>
              <a:t> &gt; </a:t>
            </a:r>
            <a:r>
              <a:rPr lang="ko-KR" altLang="en-US" dirty="0"/>
              <a:t>쿼리문에 맞게 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src</a:t>
            </a:r>
            <a:r>
              <a:rPr lang="en-US" altLang="ko-KR" dirty="0"/>
              <a:t>/main/resources/mapper &gt; </a:t>
            </a:r>
            <a:r>
              <a:rPr lang="ko-KR" altLang="en-US" dirty="0"/>
              <a:t>예시</a:t>
            </a:r>
            <a:r>
              <a:rPr lang="en-US" altLang="ko-KR" dirty="0"/>
              <a:t>)example.xml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ko-KR" altLang="en-US" dirty="0"/>
              <a:t>알맞게 </a:t>
            </a:r>
            <a:r>
              <a:rPr lang="ko-KR" altLang="en-US" dirty="0" err="1"/>
              <a:t>쿼리문</a:t>
            </a:r>
            <a:r>
              <a:rPr lang="ko-KR" altLang="en-US" dirty="0"/>
              <a:t>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01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2BBC40-CE90-95BB-98A1-05DF9DA780A2}"/>
              </a:ext>
            </a:extLst>
          </p:cNvPr>
          <p:cNvSpPr txBox="1"/>
          <p:nvPr/>
        </p:nvSpPr>
        <p:spPr>
          <a:xfrm>
            <a:off x="3048000" y="338473"/>
            <a:ext cx="6096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sz="180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추가된 </a:t>
            </a:r>
            <a:r>
              <a:rPr lang="en-US" altLang="ko-KR" sz="180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Apache POI </a:t>
            </a:r>
            <a:r>
              <a:rPr lang="ko-KR" altLang="en-US" sz="180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의존성 </a:t>
            </a:r>
            <a:r>
              <a:rPr lang="en-US" altLang="ko-KR" sz="180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800" dirty="0">
              <a:solidFill>
                <a:srgbClr val="C7CDD1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C7CDD1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err="1">
                <a:solidFill>
                  <a:srgbClr val="C7CDD1"/>
                </a:solidFill>
                <a:effectLst/>
                <a:latin typeface="Consolas" panose="020B0609020204030204" pitchFamily="49" charset="0"/>
              </a:rPr>
              <a:t>org.apache.poi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C7CDD1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C7CDD1"/>
                </a:solidFill>
                <a:effectLst/>
                <a:latin typeface="Consolas" panose="020B0609020204030204" pitchFamily="49" charset="0"/>
              </a:rPr>
              <a:t>poi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C7CDD1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C7CDD1"/>
                </a:solidFill>
                <a:effectLst/>
                <a:latin typeface="Consolas" panose="020B0609020204030204" pitchFamily="49" charset="0"/>
              </a:rPr>
              <a:t>5.2.3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C7CDD1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C7CDD1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C7CDD1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err="1">
                <a:solidFill>
                  <a:srgbClr val="C7CDD1"/>
                </a:solidFill>
                <a:effectLst/>
                <a:latin typeface="Consolas" panose="020B0609020204030204" pitchFamily="49" charset="0"/>
              </a:rPr>
              <a:t>org.apache.poi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C7CDD1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C7CDD1"/>
                </a:solidFill>
                <a:effectLst/>
                <a:latin typeface="Consolas" panose="020B0609020204030204" pitchFamily="49" charset="0"/>
              </a:rPr>
              <a:t>poi-</a:t>
            </a:r>
            <a:r>
              <a:rPr lang="en-US" altLang="ko-KR" sz="1800" dirty="0" err="1">
                <a:solidFill>
                  <a:srgbClr val="C7CDD1"/>
                </a:solidFill>
                <a:effectLst/>
                <a:latin typeface="Consolas" panose="020B0609020204030204" pitchFamily="49" charset="0"/>
              </a:rPr>
              <a:t>ooxml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C7CDD1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C7CDD1"/>
                </a:solidFill>
                <a:effectLst/>
                <a:latin typeface="Consolas" panose="020B0609020204030204" pitchFamily="49" charset="0"/>
              </a:rPr>
              <a:t>5.2.3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C7CDD1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C7CDD1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C7CDD1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err="1">
                <a:solidFill>
                  <a:srgbClr val="C7CDD1"/>
                </a:solidFill>
                <a:effectLst/>
                <a:latin typeface="Consolas" panose="020B0609020204030204" pitchFamily="49" charset="0"/>
              </a:rPr>
              <a:t>org.apache.poi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C7CDD1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C7CDD1"/>
                </a:solidFill>
                <a:effectLst/>
                <a:latin typeface="Consolas" panose="020B0609020204030204" pitchFamily="49" charset="0"/>
              </a:rPr>
              <a:t>poi-</a:t>
            </a:r>
            <a:r>
              <a:rPr lang="en-US" altLang="ko-KR" sz="1800" dirty="0" err="1">
                <a:solidFill>
                  <a:srgbClr val="C7CDD1"/>
                </a:solidFill>
                <a:effectLst/>
                <a:latin typeface="Consolas" panose="020B0609020204030204" pitchFamily="49" charset="0"/>
              </a:rPr>
              <a:t>ooxml</a:t>
            </a:r>
            <a:r>
              <a:rPr lang="en-US" altLang="ko-KR" sz="1800" dirty="0">
                <a:solidFill>
                  <a:srgbClr val="C7CDD1"/>
                </a:solidFill>
                <a:effectLst/>
                <a:latin typeface="Consolas" panose="020B0609020204030204" pitchFamily="49" charset="0"/>
              </a:rPr>
              <a:t>-schemas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C7CDD1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C7CDD1"/>
                </a:solidFill>
                <a:effectLst/>
                <a:latin typeface="Consolas" panose="020B0609020204030204" pitchFamily="49" charset="0"/>
              </a:rPr>
              <a:t>4.1.2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C7CDD1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C7CDD1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C7CDD1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err="1">
                <a:solidFill>
                  <a:srgbClr val="C7CDD1"/>
                </a:solidFill>
                <a:effectLst/>
                <a:latin typeface="Consolas" panose="020B0609020204030204" pitchFamily="49" charset="0"/>
              </a:rPr>
              <a:t>org.apache.xmlbeans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C7CDD1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err="1">
                <a:solidFill>
                  <a:srgbClr val="C7CDD1"/>
                </a:solidFill>
                <a:effectLst/>
                <a:latin typeface="Consolas" panose="020B0609020204030204" pitchFamily="49" charset="0"/>
              </a:rPr>
              <a:t>xmlbeans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C7CDD1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C7CDD1"/>
                </a:solidFill>
                <a:effectLst/>
                <a:latin typeface="Consolas" panose="020B0609020204030204" pitchFamily="49" charset="0"/>
              </a:rPr>
              <a:t>5.1.1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C7CDD1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C7CDD1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sz="180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추가된 </a:t>
            </a:r>
            <a:r>
              <a:rPr lang="en-US" altLang="ko-KR" sz="180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Apache POI </a:t>
            </a:r>
            <a:r>
              <a:rPr lang="ko-KR" altLang="en-US" sz="180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의존성 </a:t>
            </a:r>
            <a:r>
              <a:rPr lang="en-US" altLang="ko-KR" sz="180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800" dirty="0">
              <a:solidFill>
                <a:srgbClr val="C7CDD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65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6E0600-0A34-0EAB-5513-9723D9AA044E}"/>
              </a:ext>
            </a:extLst>
          </p:cNvPr>
          <p:cNvSpPr txBox="1"/>
          <p:nvPr/>
        </p:nvSpPr>
        <p:spPr>
          <a:xfrm>
            <a:off x="905347" y="0"/>
            <a:ext cx="10270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Jsp</a:t>
            </a:r>
            <a:r>
              <a:rPr lang="ko-KR" altLang="en-US" dirty="0"/>
              <a:t> 수정내역 버튼추가</a:t>
            </a:r>
            <a:endParaRPr lang="en-US" altLang="ko-KR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  <a:latin typeface="Consolas" panose="020B0609020204030204" pitchFamily="49" charset="0"/>
              </a:rPr>
              <a:t>&lt;button type="button" class="</a:t>
            </a:r>
            <a:r>
              <a:rPr lang="en-US" altLang="ko-KR" sz="1800" dirty="0" err="1"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-dark" onclick="</a:t>
            </a:r>
            <a:r>
              <a:rPr lang="en-US" altLang="ko-KR" sz="1800" dirty="0" err="1">
                <a:effectLst/>
                <a:latin typeface="Consolas" panose="020B0609020204030204" pitchFamily="49" charset="0"/>
              </a:rPr>
              <a:t>excelWrite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();"&gt;</a:t>
            </a:r>
            <a:r>
              <a:rPr lang="ko-KR" altLang="en-US" sz="1800" dirty="0">
                <a:effectLst/>
                <a:latin typeface="Consolas" panose="020B0609020204030204" pitchFamily="49" charset="0"/>
              </a:rPr>
              <a:t>엑셀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&lt;/button&gt;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59DB9-6A7A-9C5B-7970-06C270DA9CDE}"/>
              </a:ext>
            </a:extLst>
          </p:cNvPr>
          <p:cNvSpPr txBox="1"/>
          <p:nvPr/>
        </p:nvSpPr>
        <p:spPr>
          <a:xfrm>
            <a:off x="905347" y="689788"/>
            <a:ext cx="10568919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effectLst/>
                <a:latin typeface="Consolas" panose="020B0609020204030204" pitchFamily="49" charset="0"/>
              </a:rPr>
              <a:t>// Excel</a:t>
            </a:r>
            <a:r>
              <a:rPr lang="ko-KR" altLang="en-US" sz="1600" dirty="0">
                <a:effectLst/>
                <a:latin typeface="Consolas" panose="020B0609020204030204" pitchFamily="49" charset="0"/>
              </a:rPr>
              <a:t>파일 다운로드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effectLst/>
                <a:latin typeface="Consolas" panose="020B0609020204030204" pitchFamily="49" charset="0"/>
              </a:rPr>
              <a:t>excelWrite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effectLst/>
                <a:latin typeface="Consolas" panose="020B0609020204030204" pitchFamily="49" charset="0"/>
              </a:rPr>
              <a:t>서버에 엑셀 파일 생성 요청 보내기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effectLst/>
                <a:latin typeface="Consolas" panose="020B0609020204030204" pitchFamily="49" charset="0"/>
              </a:rPr>
              <a:t>formData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effectLst/>
                <a:latin typeface="Consolas" panose="020B0609020204030204" pitchFamily="49" charset="0"/>
              </a:rPr>
              <a:t>FormData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($(</a:t>
            </a:r>
            <a:r>
              <a:rPr lang="en-US" altLang="ko-KR" sz="1600" dirty="0" err="1">
                <a:effectLst/>
                <a:latin typeface="Consolas" panose="020B0609020204030204" pitchFamily="49" charset="0"/>
              </a:rPr>
              <a:t>searchform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)[0]);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effectLst/>
                <a:latin typeface="Consolas" panose="020B0609020204030204" pitchFamily="49" charset="0"/>
              </a:rPr>
              <a:t>$.ajax({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effectLst/>
                <a:latin typeface="Consolas" panose="020B0609020204030204" pitchFamily="49" charset="0"/>
              </a:rPr>
              <a:t>data : </a:t>
            </a:r>
            <a:r>
              <a:rPr lang="en-US" altLang="ko-KR" sz="1600" dirty="0" err="1">
                <a:effectLst/>
                <a:latin typeface="Consolas" panose="020B0609020204030204" pitchFamily="49" charset="0"/>
              </a:rPr>
              <a:t>formData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effectLst/>
                <a:latin typeface="Consolas" panose="020B0609020204030204" pitchFamily="49" charset="0"/>
              </a:rPr>
              <a:t>type: "POST",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err="1">
                <a:effectLst/>
                <a:latin typeface="Consolas" panose="020B0609020204030204" pitchFamily="49" charset="0"/>
              </a:rPr>
              <a:t>contentType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1" dirty="0"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err="1">
                <a:effectLst/>
                <a:latin typeface="Consolas" panose="020B0609020204030204" pitchFamily="49" charset="0"/>
              </a:rPr>
              <a:t>processData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1" dirty="0"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effectLst/>
                <a:latin typeface="Consolas" panose="020B0609020204030204" pitchFamily="49" charset="0"/>
              </a:rPr>
              <a:t>url: "/item/</a:t>
            </a:r>
            <a:r>
              <a:rPr lang="en-US" altLang="ko-KR" sz="1600" dirty="0" err="1">
                <a:effectLst/>
                <a:latin typeface="Consolas" panose="020B0609020204030204" pitchFamily="49" charset="0"/>
              </a:rPr>
              <a:t>createExcel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",   // &lt;&lt; </a:t>
            </a:r>
            <a:r>
              <a:rPr lang="ko-KR" altLang="en-US" sz="1600" dirty="0">
                <a:effectLst/>
                <a:latin typeface="Consolas" panose="020B0609020204030204" pitchFamily="49" charset="0"/>
              </a:rPr>
              <a:t>파일이름 변경</a:t>
            </a:r>
            <a:endParaRPr lang="en-US" altLang="ko-KR" sz="16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err="1">
                <a:effectLst/>
                <a:latin typeface="Consolas" panose="020B0609020204030204" pitchFamily="49" charset="0"/>
              </a:rPr>
              <a:t>xhrFields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:{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err="1">
                <a:effectLst/>
                <a:latin typeface="Consolas" panose="020B0609020204030204" pitchFamily="49" charset="0"/>
              </a:rPr>
              <a:t>responseType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: 'blob'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effectLst/>
                <a:latin typeface="Consolas" panose="020B0609020204030204" pitchFamily="49" charset="0"/>
              </a:rPr>
              <a:t>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effectLst/>
                <a:latin typeface="Consolas" panose="020B0609020204030204" pitchFamily="49" charset="0"/>
              </a:rPr>
              <a:t>success: </a:t>
            </a:r>
            <a:r>
              <a:rPr lang="en-US" altLang="ko-KR" sz="1600" b="1" dirty="0"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 (result)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 blob = result;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effectLst/>
                <a:latin typeface="Consolas" panose="020B0609020204030204" pitchFamily="49" charset="0"/>
              </a:rPr>
              <a:t>downloadUrl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effectLst/>
                <a:latin typeface="Consolas" panose="020B0609020204030204" pitchFamily="49" charset="0"/>
              </a:rPr>
              <a:t>URL.createObjectURL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(blob);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 a = </a:t>
            </a:r>
            <a:r>
              <a:rPr lang="en-US" altLang="ko-KR" sz="1600" dirty="0" err="1">
                <a:effectLst/>
                <a:latin typeface="Consolas" panose="020B0609020204030204" pitchFamily="49" charset="0"/>
              </a:rPr>
              <a:t>document.createElement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("a");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err="1">
                <a:effectLst/>
                <a:latin typeface="Consolas" panose="020B0609020204030204" pitchFamily="49" charset="0"/>
              </a:rPr>
              <a:t>a.href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effectLst/>
                <a:latin typeface="Consolas" panose="020B0609020204030204" pitchFamily="49" charset="0"/>
              </a:rPr>
              <a:t>downloadUrl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err="1">
                <a:effectLst/>
                <a:latin typeface="Consolas" panose="020B0609020204030204" pitchFamily="49" charset="0"/>
              </a:rPr>
              <a:t>a.download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 = "item.xlsx";  &lt;&lt;  </a:t>
            </a:r>
            <a:r>
              <a:rPr lang="ko-KR" altLang="en-US" sz="1600" dirty="0">
                <a:effectLst/>
                <a:latin typeface="Consolas" panose="020B0609020204030204" pitchFamily="49" charset="0"/>
              </a:rPr>
              <a:t>여기 이름으로 파일이 다운됩니다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err="1">
                <a:effectLst/>
                <a:latin typeface="Consolas" panose="020B0609020204030204" pitchFamily="49" charset="0"/>
              </a:rPr>
              <a:t>document.body.appendChild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(a);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err="1">
                <a:effectLst/>
                <a:latin typeface="Consolas" panose="020B0609020204030204" pitchFamily="49" charset="0"/>
              </a:rPr>
              <a:t>a.click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effectLst/>
                <a:latin typeface="Consolas" panose="020B0609020204030204" pitchFamily="49" charset="0"/>
              </a:rPr>
              <a:t>});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effectLst/>
                <a:latin typeface="Consolas" panose="020B0609020204030204" pitchFamily="49" charset="0"/>
              </a:rPr>
              <a:t>alert('</a:t>
            </a:r>
            <a:r>
              <a:rPr lang="ko-KR" altLang="en-US" sz="1600" dirty="0">
                <a:effectLst/>
                <a:latin typeface="Consolas" panose="020B0609020204030204" pitchFamily="49" charset="0"/>
              </a:rPr>
              <a:t>엑셀파일 </a:t>
            </a:r>
            <a:r>
              <a:rPr lang="ko-KR" altLang="en-US" sz="1600" dirty="0" err="1">
                <a:effectLst/>
                <a:latin typeface="Consolas" panose="020B0609020204030204" pitchFamily="49" charset="0"/>
              </a:rPr>
              <a:t>다운로드되었습니다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.');</a:t>
            </a:r>
            <a:endParaRPr lang="ko-KR" altLang="en-US" sz="16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effectLst/>
                <a:latin typeface="Consolas" panose="020B0609020204030204" pitchFamily="49" charset="0"/>
              </a:rPr>
              <a:t>}</a:t>
            </a:r>
            <a:endParaRPr lang="ko-KR" altLang="en-US" sz="1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94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DEFD21-EE80-C741-1505-D006407644F3}"/>
              </a:ext>
            </a:extLst>
          </p:cNvPr>
          <p:cNvSpPr txBox="1"/>
          <p:nvPr/>
        </p:nvSpPr>
        <p:spPr>
          <a:xfrm>
            <a:off x="6096000" y="0"/>
            <a:ext cx="6096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800" dirty="0" err="1">
                <a:effectLst/>
                <a:latin typeface="Consolas" panose="020B0609020204030204" pitchFamily="49" charset="0"/>
              </a:rPr>
              <a:t>BomExcelVO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effectLst/>
                <a:latin typeface="Consolas" panose="020B0609020204030204" pitchFamily="49" charset="0"/>
              </a:rPr>
              <a:t>헤더 맵 초기화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err="1">
                <a:effectLst/>
                <a:latin typeface="Consolas" panose="020B0609020204030204" pitchFamily="49" charset="0"/>
              </a:rPr>
              <a:t>BOM_HEADER_MAP.put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("</a:t>
            </a:r>
            <a:r>
              <a:rPr lang="en-US" altLang="ko-KR" sz="1800" dirty="0" err="1">
                <a:effectLst/>
                <a:latin typeface="Consolas" panose="020B0609020204030204" pitchFamily="49" charset="0"/>
              </a:rPr>
              <a:t>itemCd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", "</a:t>
            </a:r>
            <a:r>
              <a:rPr lang="ko-KR" altLang="en-US" sz="1800" dirty="0">
                <a:effectLst/>
                <a:latin typeface="Consolas" panose="020B0609020204030204" pitchFamily="49" charset="0"/>
              </a:rPr>
              <a:t>품목코드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");</a:t>
            </a:r>
            <a:endParaRPr lang="ko-KR" alt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err="1">
                <a:effectLst/>
                <a:latin typeface="Consolas" panose="020B0609020204030204" pitchFamily="49" charset="0"/>
              </a:rPr>
              <a:t>BOM_HEADER_MAP.put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("</a:t>
            </a:r>
            <a:r>
              <a:rPr lang="en-US" altLang="ko-KR" sz="1800" dirty="0" err="1">
                <a:effectLst/>
                <a:latin typeface="Consolas" panose="020B0609020204030204" pitchFamily="49" charset="0"/>
              </a:rPr>
              <a:t>itemName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", "</a:t>
            </a:r>
            <a:r>
              <a:rPr lang="ko-KR" altLang="en-US" sz="1800" dirty="0">
                <a:effectLst/>
                <a:latin typeface="Consolas" panose="020B0609020204030204" pitchFamily="49" charset="0"/>
              </a:rPr>
              <a:t>품목명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");</a:t>
            </a:r>
            <a:endParaRPr lang="ko-KR" alt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err="1">
                <a:effectLst/>
                <a:latin typeface="Consolas" panose="020B0609020204030204" pitchFamily="49" charset="0"/>
              </a:rPr>
              <a:t>BOM_HEADER_MAP.put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("</a:t>
            </a:r>
            <a:r>
              <a:rPr lang="en-US" altLang="ko-KR" sz="1800" dirty="0" err="1">
                <a:effectLst/>
                <a:latin typeface="Consolas" panose="020B0609020204030204" pitchFamily="49" charset="0"/>
              </a:rPr>
              <a:t>unitType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", "Box</a:t>
            </a:r>
            <a:r>
              <a:rPr lang="ko-KR" altLang="en-US" sz="1800" dirty="0">
                <a:effectLst/>
                <a:latin typeface="Consolas" panose="020B0609020204030204" pitchFamily="49" charset="0"/>
              </a:rPr>
              <a:t>단위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");</a:t>
            </a:r>
            <a:endParaRPr lang="ko-KR" alt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err="1">
                <a:effectLst/>
                <a:latin typeface="Consolas" panose="020B0609020204030204" pitchFamily="49" charset="0"/>
              </a:rPr>
              <a:t>BOM_HEADER_MAP.put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("</a:t>
            </a:r>
            <a:r>
              <a:rPr lang="en-US" altLang="ko-KR" sz="1800" dirty="0" err="1">
                <a:effectLst/>
                <a:latin typeface="Consolas" panose="020B0609020204030204" pitchFamily="49" charset="0"/>
              </a:rPr>
              <a:t>plantLine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", "</a:t>
            </a:r>
            <a:r>
              <a:rPr lang="ko-KR" altLang="en-US" sz="1800" dirty="0">
                <a:effectLst/>
                <a:latin typeface="Consolas" panose="020B0609020204030204" pitchFamily="49" charset="0"/>
              </a:rPr>
              <a:t>생산라인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");</a:t>
            </a:r>
            <a:endParaRPr lang="ko-KR" alt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err="1">
                <a:effectLst/>
                <a:latin typeface="Consolas" panose="020B0609020204030204" pitchFamily="49" charset="0"/>
              </a:rPr>
              <a:t>BOM_HEADER_MAP.put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("</a:t>
            </a:r>
            <a:r>
              <a:rPr lang="en-US" altLang="ko-KR" sz="1800" dirty="0" err="1">
                <a:effectLst/>
                <a:latin typeface="Consolas" panose="020B0609020204030204" pitchFamily="49" charset="0"/>
              </a:rPr>
              <a:t>boxType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", "Box</a:t>
            </a:r>
            <a:r>
              <a:rPr lang="ko-KR" altLang="en-US" sz="1800" dirty="0">
                <a:effectLst/>
                <a:latin typeface="Consolas" panose="020B0609020204030204" pitchFamily="49" charset="0"/>
              </a:rPr>
              <a:t>규격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");</a:t>
            </a:r>
            <a:endParaRPr lang="ko-KR" alt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err="1">
                <a:effectLst/>
                <a:latin typeface="Consolas" panose="020B0609020204030204" pitchFamily="49" charset="0"/>
              </a:rPr>
              <a:t>BOM_HEADER_MAP.put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("</a:t>
            </a:r>
            <a:r>
              <a:rPr lang="en-US" altLang="ko-KR" sz="1800" dirty="0" err="1">
                <a:effectLst/>
                <a:latin typeface="Consolas" panose="020B0609020204030204" pitchFamily="49" charset="0"/>
              </a:rPr>
              <a:t>bomCnt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", "</a:t>
            </a:r>
            <a:r>
              <a:rPr lang="ko-KR" altLang="en-US" sz="1800" dirty="0" err="1">
                <a:effectLst/>
                <a:latin typeface="Consolas" panose="020B0609020204030204" pitchFamily="49" charset="0"/>
              </a:rPr>
              <a:t>재료수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");</a:t>
            </a:r>
            <a:endParaRPr lang="ko-KR" alt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err="1">
                <a:effectLst/>
                <a:latin typeface="Consolas" panose="020B0609020204030204" pitchFamily="49" charset="0"/>
              </a:rPr>
              <a:t>BOM_HEADER_MAP.put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("</a:t>
            </a:r>
            <a:r>
              <a:rPr lang="en-US" altLang="ko-KR" sz="1800" dirty="0" err="1">
                <a:effectLst/>
                <a:latin typeface="Consolas" panose="020B0609020204030204" pitchFamily="49" charset="0"/>
              </a:rPr>
              <a:t>regDt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", "</a:t>
            </a:r>
            <a:r>
              <a:rPr lang="ko-KR" altLang="en-US" sz="1800" dirty="0">
                <a:effectLst/>
                <a:latin typeface="Consolas" panose="020B0609020204030204" pitchFamily="49" charset="0"/>
              </a:rPr>
              <a:t>등록일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");</a:t>
            </a:r>
            <a:endParaRPr lang="ko-KR" alt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  <a:latin typeface="Consolas" panose="020B0609020204030204" pitchFamily="49" charset="0"/>
              </a:rPr>
              <a:t>}</a:t>
            </a:r>
            <a:endParaRPr lang="ko-KR" alt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  <a:latin typeface="Consolas" panose="020B0609020204030204" pitchFamily="49" charset="0"/>
              </a:rPr>
              <a:t>public static Map&lt;String, String&gt; </a:t>
            </a:r>
            <a:r>
              <a:rPr lang="en-US" altLang="ko-KR" sz="1800" dirty="0" err="1">
                <a:effectLst/>
                <a:latin typeface="Consolas" panose="020B0609020204030204" pitchFamily="49" charset="0"/>
              </a:rPr>
              <a:t>getItemHeaderMap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  <a:latin typeface="Consolas" panose="020B0609020204030204" pitchFamily="49" charset="0"/>
              </a:rPr>
              <a:t>return ITEM_HEADER_MAP;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  <a:latin typeface="Consolas" panose="020B0609020204030204" pitchFamily="49" charset="0"/>
              </a:rPr>
              <a:t>public static Map&lt;String, String&gt; </a:t>
            </a:r>
            <a:r>
              <a:rPr lang="en-US" altLang="ko-KR" sz="1800" dirty="0" err="1">
                <a:effectLst/>
                <a:latin typeface="Consolas" panose="020B0609020204030204" pitchFamily="49" charset="0"/>
              </a:rPr>
              <a:t>getBomHeaderMap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  <a:latin typeface="Consolas" panose="020B0609020204030204" pitchFamily="49" charset="0"/>
              </a:rPr>
              <a:t>return BOM_HEADER_MAP;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effectLst/>
                <a:latin typeface="Consolas" panose="020B0609020204030204" pitchFamily="49" charset="0"/>
              </a:rPr>
              <a:t>다른 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VO </a:t>
            </a:r>
            <a:r>
              <a:rPr lang="ko-KR" altLang="en-US" sz="1800" dirty="0">
                <a:effectLst/>
                <a:latin typeface="Consolas" panose="020B0609020204030204" pitchFamily="49" charset="0"/>
              </a:rPr>
              <a:t>클래스에 대한 헤더 </a:t>
            </a:r>
            <a:r>
              <a:rPr lang="ko-KR" altLang="en-US" sz="1800" dirty="0" err="1">
                <a:effectLst/>
                <a:latin typeface="Consolas" panose="020B0609020204030204" pitchFamily="49" charset="0"/>
              </a:rPr>
              <a:t>맵도</a:t>
            </a:r>
            <a:r>
              <a:rPr lang="ko-KR" altLang="en-US" sz="1800" dirty="0">
                <a:effectLst/>
                <a:latin typeface="Consolas" panose="020B0609020204030204" pitchFamily="49" charset="0"/>
              </a:rPr>
              <a:t> 여기에 추가할 수 있습니다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.</a:t>
            </a:r>
            <a:endParaRPr lang="ko-KR" alt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  <a:latin typeface="Consolas" panose="020B0609020204030204" pitchFamily="49" charset="0"/>
              </a:rPr>
              <a:t>}</a:t>
            </a:r>
            <a:endParaRPr lang="ko-KR" altLang="en-US" sz="18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7AC0FC-80E2-330D-0F63-608902509607}"/>
              </a:ext>
            </a:extLst>
          </p:cNvPr>
          <p:cNvSpPr txBox="1"/>
          <p:nvPr/>
        </p:nvSpPr>
        <p:spPr>
          <a:xfrm>
            <a:off x="0" y="0"/>
            <a:ext cx="6096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  <a:latin typeface="Consolas" panose="020B0609020204030204" pitchFamily="49" charset="0"/>
              </a:rPr>
              <a:t>package </a:t>
            </a:r>
            <a:r>
              <a:rPr lang="en-US" altLang="ko-KR" sz="1800" dirty="0" err="1">
                <a:effectLst/>
                <a:latin typeface="Consolas" panose="020B0609020204030204" pitchFamily="49" charset="0"/>
              </a:rPr>
              <a:t>com.qms.util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  <a:latin typeface="Consolas" panose="020B0609020204030204" pitchFamily="49" charset="0"/>
              </a:rPr>
              <a:t>import </a:t>
            </a:r>
            <a:r>
              <a:rPr lang="en-US" altLang="ko-KR" sz="1800" dirty="0" err="1">
                <a:effectLst/>
                <a:latin typeface="Consolas" panose="020B0609020204030204" pitchFamily="49" charset="0"/>
              </a:rPr>
              <a:t>java.util.LinkedHashMap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  <a:latin typeface="Consolas" panose="020B0609020204030204" pitchFamily="49" charset="0"/>
              </a:rPr>
              <a:t>import </a:t>
            </a:r>
            <a:r>
              <a:rPr lang="en-US" altLang="ko-KR" sz="1800" dirty="0" err="1">
                <a:effectLst/>
                <a:latin typeface="Consolas" panose="020B0609020204030204" pitchFamily="49" charset="0"/>
              </a:rPr>
              <a:t>java.util.Map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  <a:latin typeface="Consolas" panose="020B0609020204030204" pitchFamily="49" charset="0"/>
              </a:rPr>
              <a:t>public class </a:t>
            </a:r>
            <a:r>
              <a:rPr lang="en-US" altLang="ko-KR" sz="1800" dirty="0" err="1">
                <a:effectLst/>
                <a:latin typeface="Consolas" panose="020B0609020204030204" pitchFamily="49" charset="0"/>
              </a:rPr>
              <a:t>ExcelConstant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800" dirty="0" err="1">
                <a:effectLst/>
                <a:latin typeface="Consolas" panose="020B0609020204030204" pitchFamily="49" charset="0"/>
              </a:rPr>
              <a:t>ItemInfoVO</a:t>
            </a:r>
            <a:r>
              <a:rPr lang="ko-KR" altLang="en-US" sz="1800" dirty="0">
                <a:effectLst/>
                <a:latin typeface="Consolas" panose="020B0609020204030204" pitchFamily="49" charset="0"/>
              </a:rPr>
              <a:t>에 대한 헤더 맵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  <a:latin typeface="Consolas" panose="020B0609020204030204" pitchFamily="49" charset="0"/>
              </a:rPr>
              <a:t>private static final Map&lt;String, String&gt; ITEM_HEADER_MAP = new </a:t>
            </a:r>
            <a:r>
              <a:rPr lang="en-US" altLang="ko-KR" sz="1800" dirty="0" err="1">
                <a:effectLst/>
                <a:latin typeface="Consolas" panose="020B0609020204030204" pitchFamily="49" charset="0"/>
              </a:rPr>
              <a:t>LinkedHashMap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&lt;&gt;();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800" dirty="0" err="1">
                <a:effectLst/>
                <a:latin typeface="Consolas" panose="020B0609020204030204" pitchFamily="49" charset="0"/>
              </a:rPr>
              <a:t>BomExcelVO</a:t>
            </a:r>
            <a:r>
              <a:rPr lang="ko-KR" altLang="en-US" sz="1800" dirty="0">
                <a:effectLst/>
                <a:latin typeface="Consolas" panose="020B0609020204030204" pitchFamily="49" charset="0"/>
              </a:rPr>
              <a:t>에 대한 헤더 맵</a:t>
            </a:r>
            <a:endParaRPr lang="en-US" altLang="ko-KR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  <a:latin typeface="Consolas" panose="020B0609020204030204" pitchFamily="49" charset="0"/>
              </a:rPr>
              <a:t>private static final Map&lt;String, String&gt; BOM_HEADER_MAP = new </a:t>
            </a:r>
            <a:r>
              <a:rPr lang="en-US" altLang="ko-KR" sz="1800" dirty="0" err="1">
                <a:effectLst/>
                <a:latin typeface="Consolas" panose="020B0609020204030204" pitchFamily="49" charset="0"/>
              </a:rPr>
              <a:t>LinkedHashMap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&lt;&gt;();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  <a:latin typeface="Consolas" panose="020B0609020204030204" pitchFamily="49" charset="0"/>
              </a:rPr>
              <a:t>static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800" dirty="0" err="1">
                <a:effectLst/>
                <a:latin typeface="Consolas" panose="020B0609020204030204" pitchFamily="49" charset="0"/>
              </a:rPr>
              <a:t>ItemInfoVO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effectLst/>
                <a:latin typeface="Consolas" panose="020B0609020204030204" pitchFamily="49" charset="0"/>
              </a:rPr>
              <a:t>헤더 맵 초기화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err="1">
                <a:effectLst/>
                <a:latin typeface="Consolas" panose="020B0609020204030204" pitchFamily="49" charset="0"/>
              </a:rPr>
              <a:t>ITEM_HEADER_MAP.put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("</a:t>
            </a:r>
            <a:r>
              <a:rPr lang="en-US" altLang="ko-KR" sz="1800" dirty="0" err="1">
                <a:effectLst/>
                <a:latin typeface="Consolas" panose="020B0609020204030204" pitchFamily="49" charset="0"/>
              </a:rPr>
              <a:t>itemCd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", "</a:t>
            </a:r>
            <a:r>
              <a:rPr lang="ko-KR" altLang="en-US" sz="1800" dirty="0">
                <a:effectLst/>
                <a:latin typeface="Consolas" panose="020B0609020204030204" pitchFamily="49" charset="0"/>
              </a:rPr>
              <a:t>품목코드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");</a:t>
            </a:r>
            <a:endParaRPr lang="ko-KR" alt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err="1">
                <a:effectLst/>
                <a:latin typeface="Consolas" panose="020B0609020204030204" pitchFamily="49" charset="0"/>
              </a:rPr>
              <a:t>ITEM_HEADER_MAP.put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("</a:t>
            </a:r>
            <a:r>
              <a:rPr lang="en-US" altLang="ko-KR" sz="1800" dirty="0" err="1">
                <a:effectLst/>
                <a:latin typeface="Consolas" panose="020B0609020204030204" pitchFamily="49" charset="0"/>
              </a:rPr>
              <a:t>itemName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", "</a:t>
            </a:r>
            <a:r>
              <a:rPr lang="ko-KR" altLang="en-US" sz="1800" dirty="0">
                <a:effectLst/>
                <a:latin typeface="Consolas" panose="020B0609020204030204" pitchFamily="49" charset="0"/>
              </a:rPr>
              <a:t>품목명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");</a:t>
            </a:r>
            <a:endParaRPr lang="ko-KR" alt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err="1">
                <a:effectLst/>
                <a:latin typeface="Consolas" panose="020B0609020204030204" pitchFamily="49" charset="0"/>
              </a:rPr>
              <a:t>ITEM_HEADER_MAP.put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("</a:t>
            </a:r>
            <a:r>
              <a:rPr lang="en-US" altLang="ko-KR" sz="1800" dirty="0" err="1">
                <a:effectLst/>
                <a:latin typeface="Consolas" panose="020B0609020204030204" pitchFamily="49" charset="0"/>
              </a:rPr>
              <a:t>unitType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", "</a:t>
            </a:r>
            <a:r>
              <a:rPr lang="ko-KR" altLang="en-US" sz="1800" dirty="0">
                <a:effectLst/>
                <a:latin typeface="Consolas" panose="020B0609020204030204" pitchFamily="49" charset="0"/>
              </a:rPr>
              <a:t>단위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");</a:t>
            </a:r>
            <a:endParaRPr lang="ko-KR" alt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err="1">
                <a:effectLst/>
                <a:latin typeface="Consolas" panose="020B0609020204030204" pitchFamily="49" charset="0"/>
              </a:rPr>
              <a:t>ITEM_HEADER_MAP.put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("</a:t>
            </a:r>
            <a:r>
              <a:rPr lang="en-US" altLang="ko-KR" sz="1800" dirty="0" err="1">
                <a:effectLst/>
                <a:latin typeface="Consolas" panose="020B0609020204030204" pitchFamily="49" charset="0"/>
              </a:rPr>
              <a:t>plantLine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", "</a:t>
            </a:r>
            <a:r>
              <a:rPr lang="ko-KR" altLang="en-US" sz="1800" dirty="0">
                <a:effectLst/>
                <a:latin typeface="Consolas" panose="020B0609020204030204" pitchFamily="49" charset="0"/>
              </a:rPr>
              <a:t>생산라인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");</a:t>
            </a:r>
            <a:endParaRPr lang="ko-KR" alt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err="1">
                <a:effectLst/>
                <a:latin typeface="Consolas" panose="020B0609020204030204" pitchFamily="49" charset="0"/>
              </a:rPr>
              <a:t>ITEM_HEADER_MAP.put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("</a:t>
            </a:r>
            <a:r>
              <a:rPr lang="en-US" altLang="ko-KR" sz="1800" dirty="0" err="1">
                <a:effectLst/>
                <a:latin typeface="Consolas" panose="020B0609020204030204" pitchFamily="49" charset="0"/>
              </a:rPr>
              <a:t>boxType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", "Box</a:t>
            </a:r>
            <a:r>
              <a:rPr lang="ko-KR" altLang="en-US" sz="1800" dirty="0">
                <a:effectLst/>
                <a:latin typeface="Consolas" panose="020B0609020204030204" pitchFamily="49" charset="0"/>
              </a:rPr>
              <a:t>규격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");</a:t>
            </a:r>
            <a:endParaRPr lang="ko-KR" alt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err="1">
                <a:effectLst/>
                <a:latin typeface="Consolas" panose="020B0609020204030204" pitchFamily="49" charset="0"/>
              </a:rPr>
              <a:t>ITEM_HEADER_MAP.put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("location", "</a:t>
            </a:r>
            <a:r>
              <a:rPr lang="ko-KR" altLang="en-US" sz="1800" dirty="0">
                <a:effectLst/>
                <a:latin typeface="Consolas" panose="020B0609020204030204" pitchFamily="49" charset="0"/>
              </a:rPr>
              <a:t>재고위치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");</a:t>
            </a:r>
            <a:endParaRPr lang="ko-KR" alt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err="1">
                <a:effectLst/>
                <a:latin typeface="Consolas" panose="020B0609020204030204" pitchFamily="49" charset="0"/>
              </a:rPr>
              <a:t>ITEM_HEADER_MAP.put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("</a:t>
            </a:r>
            <a:r>
              <a:rPr lang="en-US" altLang="ko-KR" sz="1800" dirty="0" err="1">
                <a:effectLst/>
                <a:latin typeface="Consolas" panose="020B0609020204030204" pitchFamily="49" charset="0"/>
              </a:rPr>
              <a:t>regDt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", "</a:t>
            </a:r>
            <a:r>
              <a:rPr lang="ko-KR" altLang="en-US" sz="1800" dirty="0">
                <a:effectLst/>
                <a:latin typeface="Consolas" panose="020B0609020204030204" pitchFamily="49" charset="0"/>
              </a:rPr>
              <a:t>등록일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");</a:t>
            </a:r>
            <a:endParaRPr lang="ko-KR" altLang="en-US" sz="18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44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877E11-43EC-6F2C-EC26-5EA9ABD81FB8}"/>
              </a:ext>
            </a:extLst>
          </p:cNvPr>
          <p:cNvSpPr txBox="1"/>
          <p:nvPr/>
        </p:nvSpPr>
        <p:spPr>
          <a:xfrm>
            <a:off x="0" y="0"/>
            <a:ext cx="11098924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en-US" u="sng" dirty="0">
                <a:effectLst/>
                <a:latin typeface="Consolas" panose="020B0609020204030204" pitchFamily="49" charset="0"/>
              </a:rPr>
              <a:t>단일 엑셀 생성</a:t>
            </a:r>
            <a:endParaRPr lang="en-US" altLang="ko-KR" u="sng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800" u="sng" dirty="0">
                <a:effectLst/>
                <a:latin typeface="Consolas" panose="020B0609020204030204" pitchFamily="49" charset="0"/>
              </a:rPr>
              <a:t>item</a:t>
            </a:r>
            <a:r>
              <a:rPr lang="ko-KR" altLang="en-US" sz="1800" u="sng" dirty="0">
                <a:effectLst/>
                <a:latin typeface="Consolas" panose="020B0609020204030204" pitchFamily="49" charset="0"/>
              </a:rPr>
              <a:t>엑셀</a:t>
            </a:r>
            <a:r>
              <a:rPr lang="ko-KR" altLang="en-US" sz="1800" dirty="0">
                <a:effectLst/>
                <a:latin typeface="Consolas" panose="020B0609020204030204" pitchFamily="49" charset="0"/>
              </a:rPr>
              <a:t> 저장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u="sng" dirty="0">
                <a:effectLst/>
                <a:latin typeface="Consolas" panose="020B0609020204030204" pitchFamily="49" charset="0"/>
              </a:rPr>
              <a:t>@RequestMapping("/item/createExcel")</a:t>
            </a:r>
            <a:endParaRPr lang="en-US" altLang="ko-KR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  <a:latin typeface="Consolas" panose="020B0609020204030204" pitchFamily="49" charset="0"/>
              </a:rPr>
              <a:t>@ResponseBody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  <a:latin typeface="Consolas" panose="020B0609020204030204" pitchFamily="49" charset="0"/>
              </a:rPr>
              <a:t>public Workbook </a:t>
            </a:r>
            <a:r>
              <a:rPr lang="en-US" altLang="ko-KR" sz="1800" dirty="0" err="1">
                <a:effectLst/>
                <a:latin typeface="Consolas" panose="020B0609020204030204" pitchFamily="49" charset="0"/>
              </a:rPr>
              <a:t>downloadExcel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(@ModelAttribute("ItemVO") </a:t>
            </a:r>
            <a:r>
              <a:rPr lang="en-US" altLang="ko-KR" sz="1800" dirty="0" err="1">
                <a:effectLst/>
                <a:latin typeface="Consolas" panose="020B0609020204030204" pitchFamily="49" charset="0"/>
              </a:rPr>
              <a:t>ItemVO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effectLst/>
                <a:latin typeface="Consolas" panose="020B0609020204030204" pitchFamily="49" charset="0"/>
              </a:rPr>
              <a:t>vo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800" dirty="0" err="1">
                <a:effectLst/>
                <a:latin typeface="Consolas" panose="020B0609020204030204" pitchFamily="49" charset="0"/>
              </a:rPr>
              <a:t>HttpServletResponse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 response) throws Exception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effectLst/>
                <a:latin typeface="Consolas" panose="020B0609020204030204" pitchFamily="49" charset="0"/>
              </a:rPr>
              <a:t>데이터 조회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  <a:latin typeface="Consolas" panose="020B0609020204030204" pitchFamily="49" charset="0"/>
              </a:rPr>
              <a:t>List&lt;</a:t>
            </a:r>
            <a:r>
              <a:rPr lang="en-US" altLang="ko-KR" sz="1800" dirty="0" err="1">
                <a:effectLst/>
                <a:latin typeface="Consolas" panose="020B0609020204030204" pitchFamily="49" charset="0"/>
              </a:rPr>
              <a:t>ItemVO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&gt; list = </a:t>
            </a:r>
            <a:r>
              <a:rPr lang="en-US" altLang="ko-KR" sz="1800" dirty="0" err="1">
                <a:effectLst/>
                <a:latin typeface="Consolas" panose="020B0609020204030204" pitchFamily="49" charset="0"/>
              </a:rPr>
              <a:t>service.selectItemListExcel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dirty="0" err="1">
                <a:effectLst/>
                <a:latin typeface="Consolas" panose="020B0609020204030204" pitchFamily="49" charset="0"/>
              </a:rPr>
              <a:t>vo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altLang="ko-KR" sz="1800" dirty="0">
                <a:effectLst/>
                <a:latin typeface="Consolas" panose="020B0609020204030204" pitchFamily="49" charset="0"/>
              </a:rPr>
            </a:br>
            <a:endParaRPr lang="en-US" altLang="ko-KR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effectLst/>
                <a:latin typeface="Consolas" panose="020B0609020204030204" pitchFamily="49" charset="0"/>
              </a:rPr>
              <a:t>파일 이름 설정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  <a:latin typeface="Consolas" panose="020B0609020204030204" pitchFamily="49" charset="0"/>
              </a:rPr>
              <a:t>String </a:t>
            </a:r>
            <a:r>
              <a:rPr lang="en-US" altLang="ko-KR" sz="1800" dirty="0" err="1">
                <a:effectLst/>
                <a:latin typeface="Consolas" panose="020B0609020204030204" pitchFamily="49" charset="0"/>
              </a:rPr>
              <a:t>fileName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 = "item.xlsx";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effectLst/>
                <a:latin typeface="Consolas" panose="020B0609020204030204" pitchFamily="49" charset="0"/>
              </a:rPr>
              <a:t>시트 데이터와 헤더 맵 설정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  <a:latin typeface="Consolas" panose="020B0609020204030204" pitchFamily="49" charset="0"/>
              </a:rPr>
              <a:t>Map&lt;String, List&lt;?&gt;&gt; </a:t>
            </a:r>
            <a:r>
              <a:rPr lang="en-US" altLang="ko-KR" sz="1800" dirty="0" err="1">
                <a:effectLst/>
                <a:latin typeface="Consolas" panose="020B0609020204030204" pitchFamily="49" charset="0"/>
              </a:rPr>
              <a:t>dataMap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 = new HashMap&lt;&gt;();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err="1">
                <a:effectLst/>
                <a:latin typeface="Consolas" panose="020B0609020204030204" pitchFamily="49" charset="0"/>
              </a:rPr>
              <a:t>dataMap.put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("</a:t>
            </a:r>
            <a:r>
              <a:rPr lang="en-US" altLang="ko-KR" sz="1800" dirty="0" err="1">
                <a:effectLst/>
                <a:latin typeface="Consolas" panose="020B0609020204030204" pitchFamily="49" charset="0"/>
              </a:rPr>
              <a:t>itemList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", list);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effectLst/>
                <a:latin typeface="Consolas" panose="020B0609020204030204" pitchFamily="49" charset="0"/>
              </a:rPr>
              <a:t>사용자 지정 헤더 맵 설정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  <a:latin typeface="Consolas" panose="020B0609020204030204" pitchFamily="49" charset="0"/>
              </a:rPr>
              <a:t>Map&lt;String, Map&lt;String, String&gt;&gt; </a:t>
            </a:r>
            <a:r>
              <a:rPr lang="en-US" altLang="ko-KR" sz="1800" dirty="0" err="1">
                <a:effectLst/>
                <a:latin typeface="Consolas" panose="020B0609020204030204" pitchFamily="49" charset="0"/>
              </a:rPr>
              <a:t>headerMap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 = new HashMap&lt;&gt;();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err="1">
                <a:effectLst/>
                <a:latin typeface="Consolas" panose="020B0609020204030204" pitchFamily="49" charset="0"/>
              </a:rPr>
              <a:t>headerMap.put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("</a:t>
            </a:r>
            <a:r>
              <a:rPr lang="en-US" altLang="ko-KR" sz="1800" dirty="0" err="1">
                <a:effectLst/>
                <a:latin typeface="Consolas" panose="020B0609020204030204" pitchFamily="49" charset="0"/>
              </a:rPr>
              <a:t>itemList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", </a:t>
            </a:r>
            <a:r>
              <a:rPr lang="en-US" altLang="ko-KR" sz="1800" dirty="0" err="1">
                <a:effectLst/>
                <a:latin typeface="Consolas" panose="020B0609020204030204" pitchFamily="49" charset="0"/>
              </a:rPr>
              <a:t>ExcelConstant.getItemHeaderMap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altLang="ko-KR" sz="1800" dirty="0">
                <a:effectLst/>
                <a:latin typeface="Consolas" panose="020B0609020204030204" pitchFamily="49" charset="0"/>
              </a:rPr>
            </a:br>
            <a:endParaRPr lang="en-US" altLang="ko-KR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effectLst/>
                <a:latin typeface="Consolas" panose="020B0609020204030204" pitchFamily="49" charset="0"/>
              </a:rPr>
              <a:t>엑셀 파일 생성 및 다운로드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  <a:latin typeface="Consolas" panose="020B0609020204030204" pitchFamily="49" charset="0"/>
              </a:rPr>
              <a:t>return </a:t>
            </a:r>
            <a:r>
              <a:rPr lang="en-US" altLang="ko-KR" sz="1800" dirty="0" err="1">
                <a:effectLst/>
                <a:latin typeface="Consolas" panose="020B0609020204030204" pitchFamily="49" charset="0"/>
              </a:rPr>
              <a:t>excelService.downloadExcel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(response, </a:t>
            </a:r>
            <a:r>
              <a:rPr lang="en-US" altLang="ko-KR" sz="1800" dirty="0" err="1">
                <a:effectLst/>
                <a:latin typeface="Consolas" panose="020B0609020204030204" pitchFamily="49" charset="0"/>
              </a:rPr>
              <a:t>dataMap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800" dirty="0" err="1">
                <a:effectLst/>
                <a:latin typeface="Consolas" panose="020B0609020204030204" pitchFamily="49" charset="0"/>
              </a:rPr>
              <a:t>fileName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800" dirty="0" err="1">
                <a:effectLst/>
                <a:latin typeface="Consolas" panose="020B0609020204030204" pitchFamily="49" charset="0"/>
              </a:rPr>
              <a:t>headerMap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339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877E11-43EC-6F2C-EC26-5EA9ABD81FB8}"/>
              </a:ext>
            </a:extLst>
          </p:cNvPr>
          <p:cNvSpPr txBox="1"/>
          <p:nvPr/>
        </p:nvSpPr>
        <p:spPr>
          <a:xfrm>
            <a:off x="0" y="0"/>
            <a:ext cx="11098924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en-US" sz="1600" u="sng" dirty="0">
                <a:effectLst/>
                <a:latin typeface="Consolas" panose="020B0609020204030204" pitchFamily="49" charset="0"/>
              </a:rPr>
              <a:t>다중 엑셀 생성</a:t>
            </a:r>
            <a:endParaRPr lang="en-US" altLang="ko-KR" sz="1600" u="sng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u="sng" dirty="0">
                <a:effectLst/>
                <a:latin typeface="Consolas" panose="020B0609020204030204" pitchFamily="49" charset="0"/>
              </a:rPr>
              <a:t>@RequestMapping("/planQty/createExcel")</a:t>
            </a:r>
            <a:endParaRPr lang="en-US" altLang="ko-KR" sz="16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effectLst/>
                <a:latin typeface="Consolas" panose="020B0609020204030204" pitchFamily="49" charset="0"/>
              </a:rPr>
              <a:t>@ResponseBody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effectLst/>
                <a:latin typeface="Consolas" panose="020B0609020204030204" pitchFamily="49" charset="0"/>
              </a:rPr>
              <a:t>public Workbook </a:t>
            </a:r>
            <a:r>
              <a:rPr lang="en-US" altLang="ko-KR" sz="1600" dirty="0" err="1">
                <a:effectLst/>
                <a:latin typeface="Consolas" panose="020B0609020204030204" pitchFamily="49" charset="0"/>
              </a:rPr>
              <a:t>downloadExcel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(@ModelAttribute("PlanInfoVO") </a:t>
            </a:r>
            <a:r>
              <a:rPr lang="en-US" altLang="ko-KR" sz="1600" dirty="0" err="1">
                <a:effectLst/>
                <a:latin typeface="Consolas" panose="020B0609020204030204" pitchFamily="49" charset="0"/>
              </a:rPr>
              <a:t>PlanInfoVO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effectLst/>
                <a:latin typeface="Consolas" panose="020B0609020204030204" pitchFamily="49" charset="0"/>
              </a:rPr>
              <a:t>vo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effectLst/>
                <a:latin typeface="Consolas" panose="020B0609020204030204" pitchFamily="49" charset="0"/>
              </a:rPr>
              <a:t>HttpServletResponse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 response) throws Exception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effectLst/>
                <a:latin typeface="Consolas" panose="020B0609020204030204" pitchFamily="49" charset="0"/>
              </a:rPr>
              <a:t>데이터 가져오기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effectLst/>
                <a:latin typeface="Consolas" panose="020B0609020204030204" pitchFamily="49" charset="0"/>
              </a:rPr>
              <a:t>List&lt;</a:t>
            </a:r>
            <a:r>
              <a:rPr lang="en-US" altLang="ko-KR" sz="1600" dirty="0" err="1">
                <a:effectLst/>
                <a:latin typeface="Consolas" panose="020B0609020204030204" pitchFamily="49" charset="0"/>
              </a:rPr>
              <a:t>PlanInfoVO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&gt; list1 = </a:t>
            </a:r>
            <a:r>
              <a:rPr lang="en-US" altLang="ko-KR" sz="1600" dirty="0" err="1">
                <a:effectLst/>
                <a:latin typeface="Consolas" panose="020B0609020204030204" pitchFamily="49" charset="0"/>
              </a:rPr>
              <a:t>service.selectPlanQtyListExcel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effectLst/>
                <a:latin typeface="Consolas" panose="020B0609020204030204" pitchFamily="49" charset="0"/>
              </a:rPr>
              <a:t>vo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effectLst/>
                <a:latin typeface="Consolas" panose="020B0609020204030204" pitchFamily="49" charset="0"/>
              </a:rPr>
              <a:t>List&lt;</a:t>
            </a:r>
            <a:r>
              <a:rPr lang="en-US" altLang="ko-KR" sz="1600" dirty="0" err="1">
                <a:effectLst/>
                <a:latin typeface="Consolas" panose="020B0609020204030204" pitchFamily="49" charset="0"/>
              </a:rPr>
              <a:t>PlanInfoVO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&gt; list2 = </a:t>
            </a:r>
            <a:r>
              <a:rPr lang="en-US" altLang="ko-KR" sz="1600" dirty="0" err="1">
                <a:effectLst/>
                <a:latin typeface="Consolas" panose="020B0609020204030204" pitchFamily="49" charset="0"/>
              </a:rPr>
              <a:t>service.selectPlanQtyBomListExcel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effectLst/>
                <a:latin typeface="Consolas" panose="020B0609020204030204" pitchFamily="49" charset="0"/>
              </a:rPr>
              <a:t>vo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altLang="ko-KR" sz="1600" dirty="0">
                <a:effectLst/>
                <a:latin typeface="Consolas" panose="020B0609020204030204" pitchFamily="49" charset="0"/>
              </a:rPr>
            </a:br>
            <a:endParaRPr lang="en-US" altLang="ko-KR" sz="16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effectLst/>
                <a:latin typeface="Consolas" panose="020B0609020204030204" pitchFamily="49" charset="0"/>
              </a:rPr>
              <a:t>파일 이름 설정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effectLst/>
                <a:latin typeface="Consolas" panose="020B0609020204030204" pitchFamily="49" charset="0"/>
              </a:rPr>
              <a:t>String </a:t>
            </a:r>
            <a:r>
              <a:rPr lang="en-US" altLang="ko-KR" sz="1600" dirty="0" err="1">
                <a:effectLst/>
                <a:latin typeface="Consolas" panose="020B0609020204030204" pitchFamily="49" charset="0"/>
              </a:rPr>
              <a:t>fileName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 = "planQty.xlsx";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effectLst/>
                <a:latin typeface="Consolas" panose="020B0609020204030204" pitchFamily="49" charset="0"/>
              </a:rPr>
              <a:t>대충 </a:t>
            </a:r>
            <a:r>
              <a:rPr lang="ko-KR" altLang="en-US" sz="1600" dirty="0" err="1">
                <a:effectLst/>
                <a:latin typeface="Consolas" panose="020B0609020204030204" pitchFamily="49" charset="0"/>
              </a:rPr>
              <a:t>적으면됨</a:t>
            </a:r>
            <a:r>
              <a:rPr lang="ko-KR" altLang="en-US" sz="1600" dirty="0">
                <a:effectLst/>
                <a:latin typeface="Consolas" panose="020B0609020204030204" pitchFamily="49" charset="0"/>
              </a:rPr>
              <a:t> 생성하고 삭제됨 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ajax </a:t>
            </a:r>
            <a:r>
              <a:rPr lang="ko-KR" altLang="en-US" sz="1600" dirty="0">
                <a:effectLst/>
                <a:latin typeface="Consolas" panose="020B0609020204030204" pitchFamily="49" charset="0"/>
              </a:rPr>
              <a:t>에서 만드는 파일 이름 설정으로 다운로드 됩니다</a:t>
            </a:r>
            <a:endParaRPr lang="en-US" altLang="ko-KR" sz="16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6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dirty="0" err="1">
                <a:effectLst/>
                <a:latin typeface="Consolas" panose="020B0609020204030204" pitchFamily="49" charset="0"/>
              </a:rPr>
              <a:t>시트별</a:t>
            </a:r>
            <a:r>
              <a:rPr lang="ko-KR" altLang="en-US" sz="1600" dirty="0">
                <a:effectLst/>
                <a:latin typeface="Consolas" panose="020B0609020204030204" pitchFamily="49" charset="0"/>
              </a:rPr>
              <a:t> 데이터와 헤더 맵 설정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effectLst/>
                <a:latin typeface="Consolas" panose="020B0609020204030204" pitchFamily="49" charset="0"/>
              </a:rPr>
              <a:t>Map&lt;String, List&lt;?&gt;&gt; </a:t>
            </a:r>
            <a:r>
              <a:rPr lang="en-US" altLang="ko-KR" sz="1600" dirty="0" err="1">
                <a:effectLst/>
                <a:latin typeface="Consolas" panose="020B0609020204030204" pitchFamily="49" charset="0"/>
              </a:rPr>
              <a:t>dataMap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 = new HashMap&lt;&gt;();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err="1">
                <a:effectLst/>
                <a:latin typeface="Consolas" panose="020B0609020204030204" pitchFamily="49" charset="0"/>
              </a:rPr>
              <a:t>dataMap.put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effectLst/>
                <a:latin typeface="Consolas" panose="020B0609020204030204" pitchFamily="49" charset="0"/>
              </a:rPr>
              <a:t>PlanQtyList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", list1);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err="1">
                <a:effectLst/>
                <a:latin typeface="Consolas" panose="020B0609020204030204" pitchFamily="49" charset="0"/>
              </a:rPr>
              <a:t>dataMap.put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effectLst/>
                <a:latin typeface="Consolas" panose="020B0609020204030204" pitchFamily="49" charset="0"/>
              </a:rPr>
              <a:t>PlanQtyBomList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", list2);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6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effectLst/>
                <a:latin typeface="Consolas" panose="020B0609020204030204" pitchFamily="49" charset="0"/>
              </a:rPr>
              <a:t>Map&lt;String, Map&lt;String, String&gt;&gt; </a:t>
            </a:r>
            <a:r>
              <a:rPr lang="en-US" altLang="ko-KR" sz="1600" dirty="0" err="1">
                <a:effectLst/>
                <a:latin typeface="Consolas" panose="020B0609020204030204" pitchFamily="49" charset="0"/>
              </a:rPr>
              <a:t>headerMap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 = new HashMap&lt;&gt;();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err="1">
                <a:effectLst/>
                <a:latin typeface="Consolas" panose="020B0609020204030204" pitchFamily="49" charset="0"/>
              </a:rPr>
              <a:t>headerMap.put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effectLst/>
                <a:latin typeface="Consolas" panose="020B0609020204030204" pitchFamily="49" charset="0"/>
              </a:rPr>
              <a:t>PlanQtyList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", </a:t>
            </a:r>
            <a:r>
              <a:rPr lang="en-US" altLang="ko-KR" sz="1600" dirty="0" err="1">
                <a:effectLst/>
                <a:latin typeface="Consolas" panose="020B0609020204030204" pitchFamily="49" charset="0"/>
              </a:rPr>
              <a:t>ExcelConstant.getPlanQtyListHeaderMap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err="1">
                <a:effectLst/>
                <a:latin typeface="Consolas" panose="020B0609020204030204" pitchFamily="49" charset="0"/>
              </a:rPr>
              <a:t>headerMap.put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effectLst/>
                <a:latin typeface="Consolas" panose="020B0609020204030204" pitchFamily="49" charset="0"/>
              </a:rPr>
              <a:t>PlanQtyBomList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", </a:t>
            </a:r>
            <a:r>
              <a:rPr lang="en-US" altLang="ko-KR" sz="1600" dirty="0" err="1">
                <a:effectLst/>
                <a:latin typeface="Consolas" panose="020B0609020204030204" pitchFamily="49" charset="0"/>
              </a:rPr>
              <a:t>ExcelConstant.getPlanQtyBomListHeaderMap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effectLst/>
                <a:latin typeface="Consolas" panose="020B0609020204030204" pitchFamily="49" charset="0"/>
              </a:rPr>
              <a:t>엑셀 파일 생성 및 다운로드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effectLst/>
                <a:latin typeface="Consolas" panose="020B0609020204030204" pitchFamily="49" charset="0"/>
              </a:rPr>
              <a:t>return </a:t>
            </a:r>
            <a:r>
              <a:rPr lang="en-US" altLang="ko-KR" sz="1600" dirty="0" err="1">
                <a:effectLst/>
                <a:latin typeface="Consolas" panose="020B0609020204030204" pitchFamily="49" charset="0"/>
              </a:rPr>
              <a:t>excelService.downloadExcel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(response, </a:t>
            </a:r>
            <a:r>
              <a:rPr lang="en-US" altLang="ko-KR" sz="1600" dirty="0" err="1">
                <a:effectLst/>
                <a:latin typeface="Consolas" panose="020B0609020204030204" pitchFamily="49" charset="0"/>
              </a:rPr>
              <a:t>dataMap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effectLst/>
                <a:latin typeface="Consolas" panose="020B0609020204030204" pitchFamily="49" charset="0"/>
              </a:rPr>
              <a:t>fileName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effectLst/>
                <a:latin typeface="Consolas" panose="020B0609020204030204" pitchFamily="49" charset="0"/>
              </a:rPr>
              <a:t>headerMap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490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DFBB550-CF71-11DE-A1EB-FE7E9AB813B9}"/>
              </a:ext>
            </a:extLst>
          </p:cNvPr>
          <p:cNvSpPr txBox="1"/>
          <p:nvPr/>
        </p:nvSpPr>
        <p:spPr>
          <a:xfrm>
            <a:off x="0" y="0"/>
            <a:ext cx="6120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ExcelService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5D2068-78E0-51E5-088E-14870A86E7B7}"/>
              </a:ext>
            </a:extLst>
          </p:cNvPr>
          <p:cNvSpPr txBox="1"/>
          <p:nvPr/>
        </p:nvSpPr>
        <p:spPr>
          <a:xfrm>
            <a:off x="0" y="369332"/>
            <a:ext cx="5501489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effectLst/>
                <a:latin typeface="Consolas" panose="020B0609020204030204" pitchFamily="49" charset="0"/>
              </a:rPr>
              <a:t>package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com.qms.common.service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effectLst/>
                <a:latin typeface="Consolas" panose="020B0609020204030204" pitchFamily="49" charset="0"/>
              </a:rPr>
              <a:t>import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java.io.IOException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effectLst/>
                <a:latin typeface="Consolas" panose="020B0609020204030204" pitchFamily="49" charset="0"/>
              </a:rPr>
              <a:t>import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java.lang.reflect.Field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effectLst/>
                <a:latin typeface="Consolas" panose="020B0609020204030204" pitchFamily="49" charset="0"/>
              </a:rPr>
              <a:t>import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java.util.HashMap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effectLst/>
                <a:latin typeface="Consolas" panose="020B0609020204030204" pitchFamily="49" charset="0"/>
              </a:rPr>
              <a:t>import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java.util.List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effectLst/>
                <a:latin typeface="Consolas" panose="020B0609020204030204" pitchFamily="49" charset="0"/>
              </a:rPr>
              <a:t>import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java.util.Map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effectLst/>
                <a:latin typeface="Consolas" panose="020B0609020204030204" pitchFamily="49" charset="0"/>
              </a:rPr>
              <a:t>import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org.apache.poi.ss.usermodel.Row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effectLst/>
                <a:latin typeface="Consolas" panose="020B0609020204030204" pitchFamily="49" charset="0"/>
              </a:rPr>
              <a:t>import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org.apache.poi.ss.usermodel.Sheet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effectLst/>
                <a:latin typeface="Consolas" panose="020B0609020204030204" pitchFamily="49" charset="0"/>
              </a:rPr>
              <a:t>import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org.apache.poi.ss.usermodel.Workbook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effectLst/>
                <a:latin typeface="Consolas" panose="020B0609020204030204" pitchFamily="49" charset="0"/>
              </a:rPr>
              <a:t>import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org.apache.poi.xssf.usermodel.XSSFWorkbook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effectLst/>
                <a:latin typeface="Consolas" panose="020B0609020204030204" pitchFamily="49" charset="0"/>
              </a:rPr>
              <a:t>import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org.springframework.stereotype.Service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effectLst/>
                <a:latin typeface="Consolas" panose="020B0609020204030204" pitchFamily="49" charset="0"/>
              </a:rPr>
              <a:t>import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jakarta.servlet.ServletOutputStream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effectLst/>
                <a:latin typeface="Consolas" panose="020B0609020204030204" pitchFamily="49" charset="0"/>
              </a:rPr>
              <a:t>import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jakarta.servlet.http.HttpServletResponse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effectLst/>
                <a:latin typeface="Consolas" panose="020B0609020204030204" pitchFamily="49" charset="0"/>
              </a:rPr>
              <a:t>@Service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effectLst/>
                <a:latin typeface="Consolas" panose="020B0609020204030204" pitchFamily="49" charset="0"/>
              </a:rPr>
              <a:t>public class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ExcelService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effectLst/>
                <a:latin typeface="Consolas" panose="020B0609020204030204" pitchFamily="49" charset="0"/>
              </a:rPr>
              <a:t>public Workbook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downloadExcel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HttpServletResponse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 response, Map&lt;String, List&lt;?&gt;&gt;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dataMap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, String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fileName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, Map&lt;String, Map&lt;String, String&gt;&gt;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headerMap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) throws Exception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effectLst/>
                <a:latin typeface="Consolas" panose="020B0609020204030204" pitchFamily="49" charset="0"/>
              </a:rPr>
              <a:t>try (Workbook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workbook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XSSFWorkbook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())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effectLst/>
                <a:latin typeface="Consolas" panose="020B0609020204030204" pitchFamily="49" charset="0"/>
              </a:rPr>
              <a:t>for (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Map.Entry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&lt;String, List&lt;?&gt;&gt; entry :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dataMap.entrySet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())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effectLst/>
                <a:latin typeface="Consolas" panose="020B0609020204030204" pitchFamily="49" charset="0"/>
              </a:rPr>
              <a:t>String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sheetName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entry.getKey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effectLst/>
                <a:latin typeface="Consolas" panose="020B0609020204030204" pitchFamily="49" charset="0"/>
              </a:rPr>
              <a:t>List&lt;?&gt;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dataList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entry.getValue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effectLst/>
                <a:latin typeface="Consolas" panose="020B0609020204030204" pitchFamily="49" charset="0"/>
              </a:rPr>
              <a:t>Sheet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sheet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workbook.createSheet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sheetName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E1E8BA-E614-BD3A-12B8-9B2ACAB0CA54}"/>
              </a:ext>
            </a:extLst>
          </p:cNvPr>
          <p:cNvSpPr txBox="1"/>
          <p:nvPr/>
        </p:nvSpPr>
        <p:spPr>
          <a:xfrm>
            <a:off x="5941336" y="0"/>
            <a:ext cx="6124668" cy="6694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300" dirty="0">
                <a:effectLst/>
                <a:latin typeface="Consolas" panose="020B0609020204030204" pitchFamily="49" charset="0"/>
              </a:rPr>
              <a:t>if (!</a:t>
            </a:r>
            <a:r>
              <a:rPr lang="en-US" altLang="ko-KR" sz="1300" dirty="0" err="1">
                <a:effectLst/>
                <a:latin typeface="Consolas" panose="020B0609020204030204" pitchFamily="49" charset="0"/>
              </a:rPr>
              <a:t>dataList.isEmpty</a:t>
            </a:r>
            <a:r>
              <a:rPr lang="en-US" altLang="ko-KR" sz="1300" dirty="0">
                <a:effectLst/>
                <a:latin typeface="Consolas" panose="020B0609020204030204" pitchFamily="49" charset="0"/>
              </a:rPr>
              <a:t>())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300" dirty="0"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300" dirty="0">
                <a:effectLst/>
                <a:latin typeface="Consolas" panose="020B0609020204030204" pitchFamily="49" charset="0"/>
              </a:rPr>
              <a:t>헤더 생성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300" dirty="0" err="1">
                <a:effectLst/>
                <a:latin typeface="Consolas" panose="020B0609020204030204" pitchFamily="49" charset="0"/>
              </a:rPr>
              <a:t>createHeaderRow</a:t>
            </a:r>
            <a:r>
              <a:rPr lang="en-US" altLang="ko-KR" sz="1300" dirty="0">
                <a:effectLst/>
                <a:latin typeface="Consolas" panose="020B0609020204030204" pitchFamily="49" charset="0"/>
              </a:rPr>
              <a:t>(sheet, </a:t>
            </a:r>
            <a:r>
              <a:rPr lang="en-US" altLang="ko-KR" sz="1300" dirty="0" err="1">
                <a:effectLst/>
                <a:latin typeface="Consolas" panose="020B0609020204030204" pitchFamily="49" charset="0"/>
              </a:rPr>
              <a:t>headerMap.get</a:t>
            </a:r>
            <a:r>
              <a:rPr lang="en-US" altLang="ko-KR" sz="130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effectLst/>
                <a:latin typeface="Consolas" panose="020B0609020204030204" pitchFamily="49" charset="0"/>
              </a:rPr>
              <a:t>sheetName</a:t>
            </a:r>
            <a:r>
              <a:rPr lang="en-US" altLang="ko-KR" sz="1300" dirty="0">
                <a:effectLst/>
                <a:latin typeface="Consolas" panose="020B0609020204030204" pitchFamily="49" charset="0"/>
              </a:rPr>
              <a:t>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altLang="ko-KR" sz="1300" dirty="0">
                <a:effectLst/>
                <a:latin typeface="Consolas" panose="020B0609020204030204" pitchFamily="49" charset="0"/>
              </a:rPr>
            </a:br>
            <a:endParaRPr lang="en-US" altLang="ko-KR" sz="13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300" dirty="0"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300" dirty="0">
                <a:effectLst/>
                <a:latin typeface="Consolas" panose="020B0609020204030204" pitchFamily="49" charset="0"/>
              </a:rPr>
              <a:t>데이터 행 생성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300" dirty="0">
                <a:effectLst/>
                <a:latin typeface="Consolas" panose="020B0609020204030204" pitchFamily="49" charset="0"/>
              </a:rPr>
              <a:t>for (int </a:t>
            </a:r>
            <a:r>
              <a:rPr lang="en-US" altLang="ko-KR" sz="1300" dirty="0" err="1">
                <a:effectLst/>
                <a:latin typeface="Consolas" panose="020B0609020204030204" pitchFamily="49" charset="0"/>
              </a:rPr>
              <a:t>rowNum</a:t>
            </a:r>
            <a:r>
              <a:rPr lang="en-US" altLang="ko-KR" sz="1300" dirty="0">
                <a:effectLst/>
                <a:latin typeface="Consolas" panose="020B0609020204030204" pitchFamily="49" charset="0"/>
              </a:rPr>
              <a:t> = 0; </a:t>
            </a:r>
            <a:r>
              <a:rPr lang="en-US" altLang="ko-KR" sz="1300" dirty="0" err="1">
                <a:effectLst/>
                <a:latin typeface="Consolas" panose="020B0609020204030204" pitchFamily="49" charset="0"/>
              </a:rPr>
              <a:t>rowNum</a:t>
            </a:r>
            <a:r>
              <a:rPr lang="en-US" altLang="ko-KR" sz="1300" dirty="0"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300" dirty="0" err="1">
                <a:effectLst/>
                <a:latin typeface="Consolas" panose="020B0609020204030204" pitchFamily="49" charset="0"/>
              </a:rPr>
              <a:t>dataList.size</a:t>
            </a:r>
            <a:r>
              <a:rPr lang="en-US" altLang="ko-KR" sz="1300" dirty="0">
                <a:effectLst/>
                <a:latin typeface="Consolas" panose="020B0609020204030204" pitchFamily="49" charset="0"/>
              </a:rPr>
              <a:t>(); </a:t>
            </a:r>
            <a:r>
              <a:rPr lang="en-US" altLang="ko-KR" sz="1300" dirty="0" err="1">
                <a:effectLst/>
                <a:latin typeface="Consolas" panose="020B0609020204030204" pitchFamily="49" charset="0"/>
              </a:rPr>
              <a:t>rowNum</a:t>
            </a:r>
            <a:r>
              <a:rPr lang="en-US" altLang="ko-KR" sz="1300" dirty="0"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300" dirty="0" err="1">
                <a:effectLst/>
                <a:latin typeface="Consolas" panose="020B0609020204030204" pitchFamily="49" charset="0"/>
              </a:rPr>
              <a:t>createCellRow</a:t>
            </a:r>
            <a:r>
              <a:rPr lang="en-US" altLang="ko-KR" sz="1300" dirty="0">
                <a:effectLst/>
                <a:latin typeface="Consolas" panose="020B0609020204030204" pitchFamily="49" charset="0"/>
              </a:rPr>
              <a:t>(sheet, </a:t>
            </a:r>
            <a:r>
              <a:rPr lang="en-US" altLang="ko-KR" sz="1300" dirty="0" err="1">
                <a:effectLst/>
                <a:latin typeface="Consolas" panose="020B0609020204030204" pitchFamily="49" charset="0"/>
              </a:rPr>
              <a:t>dataList.get</a:t>
            </a:r>
            <a:r>
              <a:rPr lang="en-US" altLang="ko-KR" sz="130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effectLst/>
                <a:latin typeface="Consolas" panose="020B0609020204030204" pitchFamily="49" charset="0"/>
              </a:rPr>
              <a:t>rowNum</a:t>
            </a:r>
            <a:r>
              <a:rPr lang="en-US" altLang="ko-KR" sz="1300" dirty="0"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1300" dirty="0" err="1">
                <a:effectLst/>
                <a:latin typeface="Consolas" panose="020B0609020204030204" pitchFamily="49" charset="0"/>
              </a:rPr>
              <a:t>rowNum</a:t>
            </a:r>
            <a:r>
              <a:rPr lang="en-US" altLang="ko-KR" sz="1300" dirty="0">
                <a:effectLst/>
                <a:latin typeface="Consolas" panose="020B0609020204030204" pitchFamily="49" charset="0"/>
              </a:rPr>
              <a:t> + 1, </a:t>
            </a:r>
            <a:r>
              <a:rPr lang="en-US" altLang="ko-KR" sz="1300" dirty="0" err="1">
                <a:effectLst/>
                <a:latin typeface="Consolas" panose="020B0609020204030204" pitchFamily="49" charset="0"/>
              </a:rPr>
              <a:t>headerMap.get</a:t>
            </a:r>
            <a:r>
              <a:rPr lang="en-US" altLang="ko-KR" sz="130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effectLst/>
                <a:latin typeface="Consolas" panose="020B0609020204030204" pitchFamily="49" charset="0"/>
              </a:rPr>
              <a:t>sheetName</a:t>
            </a:r>
            <a:r>
              <a:rPr lang="en-US" altLang="ko-KR" sz="1300" dirty="0">
                <a:effectLst/>
                <a:latin typeface="Consolas" panose="020B0609020204030204" pitchFamily="49" charset="0"/>
              </a:rPr>
              <a:t>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30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30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30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altLang="ko-KR" sz="1300" dirty="0">
                <a:effectLst/>
                <a:latin typeface="Consolas" panose="020B0609020204030204" pitchFamily="49" charset="0"/>
              </a:rPr>
            </a:br>
            <a:endParaRPr lang="en-US" altLang="ko-KR" sz="13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300" dirty="0"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300" dirty="0">
                <a:effectLst/>
                <a:latin typeface="Consolas" panose="020B0609020204030204" pitchFamily="49" charset="0"/>
              </a:rPr>
              <a:t>파일 다운로드를 위한 설정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300" dirty="0" err="1">
                <a:effectLst/>
                <a:latin typeface="Consolas" panose="020B0609020204030204" pitchFamily="49" charset="0"/>
              </a:rPr>
              <a:t>response.setContentType</a:t>
            </a:r>
            <a:r>
              <a:rPr lang="en-US" altLang="ko-KR" sz="1300" dirty="0">
                <a:effectLst/>
                <a:latin typeface="Consolas" panose="020B0609020204030204" pitchFamily="49" charset="0"/>
              </a:rPr>
              <a:t>("application/</a:t>
            </a:r>
            <a:r>
              <a:rPr lang="en-US" altLang="ko-KR" sz="1300" dirty="0" err="1">
                <a:effectLst/>
                <a:latin typeface="Consolas" panose="020B0609020204030204" pitchFamily="49" charset="0"/>
              </a:rPr>
              <a:t>vnd.openxmlformats-officedocument.spreadsheetml.sheet</a:t>
            </a:r>
            <a:r>
              <a:rPr lang="en-US" altLang="ko-KR" sz="1300" dirty="0">
                <a:effectLst/>
                <a:latin typeface="Consolas" panose="020B0609020204030204" pitchFamily="49" charset="0"/>
              </a:rPr>
              <a:t>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300" dirty="0" err="1">
                <a:effectLst/>
                <a:latin typeface="Consolas" panose="020B0609020204030204" pitchFamily="49" charset="0"/>
              </a:rPr>
              <a:t>response.setHeader</a:t>
            </a:r>
            <a:r>
              <a:rPr lang="en-US" altLang="ko-KR" sz="1300" dirty="0">
                <a:effectLst/>
                <a:latin typeface="Consolas" panose="020B0609020204030204" pitchFamily="49" charset="0"/>
              </a:rPr>
              <a:t>("Content-Disposition", "attachment; filename=" + </a:t>
            </a:r>
            <a:r>
              <a:rPr lang="en-US" altLang="ko-KR" sz="1300" dirty="0" err="1">
                <a:effectLst/>
                <a:latin typeface="Consolas" panose="020B0609020204030204" pitchFamily="49" charset="0"/>
              </a:rPr>
              <a:t>fileName</a:t>
            </a:r>
            <a:r>
              <a:rPr lang="en-US" altLang="ko-KR" sz="130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altLang="ko-KR" sz="1300" dirty="0">
                <a:effectLst/>
                <a:latin typeface="Consolas" panose="020B0609020204030204" pitchFamily="49" charset="0"/>
              </a:rPr>
            </a:br>
            <a:endParaRPr lang="en-US" altLang="ko-KR" sz="13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300" dirty="0"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300" dirty="0">
                <a:effectLst/>
                <a:latin typeface="Consolas" panose="020B0609020204030204" pitchFamily="49" charset="0"/>
              </a:rPr>
              <a:t>파일 스트림을 응답에 쓰기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300" dirty="0">
                <a:effectLst/>
                <a:latin typeface="Consolas" panose="020B0609020204030204" pitchFamily="49" charset="0"/>
              </a:rPr>
              <a:t>try (</a:t>
            </a:r>
            <a:r>
              <a:rPr lang="en-US" altLang="ko-KR" sz="1300" dirty="0" err="1">
                <a:effectLst/>
                <a:latin typeface="Consolas" panose="020B0609020204030204" pitchFamily="49" charset="0"/>
              </a:rPr>
              <a:t>ServletOutputStream</a:t>
            </a:r>
            <a:r>
              <a:rPr lang="en-US" altLang="ko-KR" sz="13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dirty="0" err="1">
                <a:effectLst/>
                <a:latin typeface="Consolas" panose="020B0609020204030204" pitchFamily="49" charset="0"/>
              </a:rPr>
              <a:t>outputStream</a:t>
            </a:r>
            <a:r>
              <a:rPr lang="en-US" altLang="ko-KR" sz="130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dirty="0" err="1">
                <a:effectLst/>
                <a:latin typeface="Consolas" panose="020B0609020204030204" pitchFamily="49" charset="0"/>
              </a:rPr>
              <a:t>response.getOutputStream</a:t>
            </a:r>
            <a:r>
              <a:rPr lang="en-US" altLang="ko-KR" sz="1300" dirty="0">
                <a:effectLst/>
                <a:latin typeface="Consolas" panose="020B0609020204030204" pitchFamily="49" charset="0"/>
              </a:rPr>
              <a:t>())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300" dirty="0" err="1">
                <a:effectLst/>
                <a:latin typeface="Consolas" panose="020B0609020204030204" pitchFamily="49" charset="0"/>
              </a:rPr>
              <a:t>workbook.write</a:t>
            </a:r>
            <a:r>
              <a:rPr lang="en-US" altLang="ko-KR" sz="130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effectLst/>
                <a:latin typeface="Consolas" panose="020B0609020204030204" pitchFamily="49" charset="0"/>
              </a:rPr>
              <a:t>outputStream</a:t>
            </a:r>
            <a:r>
              <a:rPr lang="en-US" altLang="ko-KR" sz="130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300" dirty="0" err="1">
                <a:effectLst/>
                <a:latin typeface="Consolas" panose="020B0609020204030204" pitchFamily="49" charset="0"/>
              </a:rPr>
              <a:t>response.flushBuffer</a:t>
            </a:r>
            <a:r>
              <a:rPr lang="en-US" altLang="ko-KR" sz="1300" dirty="0">
                <a:effectLst/>
                <a:latin typeface="Consolas" panose="020B06090202040302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30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300" dirty="0">
                <a:effectLst/>
                <a:latin typeface="Consolas" panose="020B0609020204030204" pitchFamily="49" charset="0"/>
              </a:rPr>
              <a:t>return workbook;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300" dirty="0">
                <a:effectLst/>
                <a:latin typeface="Consolas" panose="020B0609020204030204" pitchFamily="49" charset="0"/>
              </a:rPr>
              <a:t>} catch (</a:t>
            </a:r>
            <a:r>
              <a:rPr lang="en-US" altLang="ko-KR" sz="1300" dirty="0" err="1">
                <a:effectLst/>
                <a:latin typeface="Consolas" panose="020B0609020204030204" pitchFamily="49" charset="0"/>
              </a:rPr>
              <a:t>IOException</a:t>
            </a:r>
            <a:r>
              <a:rPr lang="en-US" altLang="ko-KR" sz="1300" dirty="0">
                <a:effectLst/>
                <a:latin typeface="Consolas" panose="020B0609020204030204" pitchFamily="49" charset="0"/>
              </a:rPr>
              <a:t> e)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300" dirty="0" err="1">
                <a:effectLst/>
                <a:latin typeface="Consolas" panose="020B0609020204030204" pitchFamily="49" charset="0"/>
              </a:rPr>
              <a:t>e.printStackTrace</a:t>
            </a:r>
            <a:r>
              <a:rPr lang="en-US" altLang="ko-KR" sz="1300" dirty="0">
                <a:effectLst/>
                <a:latin typeface="Consolas" panose="020B06090202040302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30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300" dirty="0">
                <a:effectLst/>
                <a:latin typeface="Consolas" panose="020B0609020204030204" pitchFamily="49" charset="0"/>
              </a:rPr>
              <a:t>return null;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30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393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9C60BB0-C24F-1E7F-E1FD-65338B621880}"/>
              </a:ext>
            </a:extLst>
          </p:cNvPr>
          <p:cNvSpPr txBox="1"/>
          <p:nvPr/>
        </p:nvSpPr>
        <p:spPr>
          <a:xfrm>
            <a:off x="6108071" y="-418353"/>
            <a:ext cx="6097508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altLang="ko-KR" sz="1400" dirty="0">
                <a:effectLst/>
                <a:latin typeface="Consolas" panose="020B0609020204030204" pitchFamily="49" charset="0"/>
              </a:rPr>
            </a:br>
            <a:endParaRPr lang="en-US" altLang="ko-KR" sz="1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effectLst/>
                <a:latin typeface="Consolas" panose="020B0609020204030204" pitchFamily="49" charset="0"/>
              </a:rPr>
              <a:t>private void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createCellRow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(Sheet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sheet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, Object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, int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rowNum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, Map&lt;String, String&gt;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headerMap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) throws Exception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effectLst/>
                <a:latin typeface="Consolas" panose="020B0609020204030204" pitchFamily="49" charset="0"/>
              </a:rPr>
              <a:t>Row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cellRow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sheet.createRow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rowNum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altLang="ko-KR" sz="1400" dirty="0">
                <a:effectLst/>
                <a:latin typeface="Consolas" panose="020B0609020204030204" pitchFamily="49" charset="0"/>
              </a:rPr>
            </a:br>
            <a:endParaRPr lang="en-US" altLang="ko-KR" sz="1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effectLst/>
                <a:latin typeface="Consolas" panose="020B0609020204030204" pitchFamily="49" charset="0"/>
              </a:rPr>
              <a:t>if (object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 HashMap)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effectLst/>
                <a:latin typeface="Consolas" panose="020B0609020204030204" pitchFamily="49" charset="0"/>
              </a:rPr>
              <a:t>int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cellIndex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 = 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effectLst/>
                <a:latin typeface="Consolas" panose="020B0609020204030204" pitchFamily="49" charset="0"/>
              </a:rPr>
              <a:t>for (String key :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headerMap.keySet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())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effectLst/>
                <a:latin typeface="Consolas" panose="020B0609020204030204" pitchFamily="49" charset="0"/>
              </a:rPr>
              <a:t>Object value = </a:t>
            </a:r>
            <a:r>
              <a:rPr lang="en-US" altLang="ko-KR" sz="1400" u="sng" dirty="0">
                <a:effectLst/>
                <a:latin typeface="Consolas" panose="020B0609020204030204" pitchFamily="49" charset="0"/>
              </a:rPr>
              <a:t>((HashMap&lt;String, String&gt;) object)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.get(key);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err="1">
                <a:effectLst/>
                <a:latin typeface="Consolas" panose="020B0609020204030204" pitchFamily="49" charset="0"/>
              </a:rPr>
              <a:t>cellRow.createCell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cellIndex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++).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setCellValue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(value != null ?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value.toString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() : "");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effectLst/>
                <a:latin typeface="Consolas" panose="020B0609020204030204" pitchFamily="49" charset="0"/>
              </a:rPr>
              <a:t>} else { // object </a:t>
            </a:r>
            <a:r>
              <a:rPr lang="en-US" altLang="ko-KR" sz="1400" u="sng" dirty="0" err="1">
                <a:effectLst/>
                <a:latin typeface="Consolas" panose="020B0609020204030204" pitchFamily="49" charset="0"/>
              </a:rPr>
              <a:t>vo</a:t>
            </a:r>
            <a:r>
              <a:rPr lang="ko-KR" altLang="en-US" sz="1400" u="sng" dirty="0">
                <a:effectLst/>
                <a:latin typeface="Consolas" panose="020B0609020204030204" pitchFamily="49" charset="0"/>
              </a:rPr>
              <a:t>일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 경우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effectLst/>
                <a:latin typeface="Consolas" panose="020B0609020204030204" pitchFamily="49" charset="0"/>
              </a:rPr>
              <a:t>Field[] fields =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object.getClass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getDeclaredFields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effectLst/>
                <a:latin typeface="Consolas" panose="020B0609020204030204" pitchFamily="49" charset="0"/>
              </a:rPr>
              <a:t>Map&lt;String, Object&gt;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fieldValues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 = new HashMap&lt;&gt;();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effectLst/>
                <a:latin typeface="Consolas" panose="020B0609020204030204" pitchFamily="49" charset="0"/>
              </a:rPr>
              <a:t>for (Field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field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 : fields)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err="1">
                <a:effectLst/>
                <a:latin typeface="Consolas" panose="020B0609020204030204" pitchFamily="49" charset="0"/>
              </a:rPr>
              <a:t>field.setAccessible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(true);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err="1">
                <a:effectLst/>
                <a:latin typeface="Consolas" panose="020B0609020204030204" pitchFamily="49" charset="0"/>
              </a:rPr>
              <a:t>fieldValues.put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field.getName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(),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field.get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(object));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effectLst/>
                <a:latin typeface="Consolas" panose="020B0609020204030204" pitchFamily="49" charset="0"/>
              </a:rPr>
              <a:t>int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cellIndex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 = 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effectLst/>
                <a:latin typeface="Consolas" panose="020B0609020204030204" pitchFamily="49" charset="0"/>
              </a:rPr>
              <a:t>for (String key :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headerMap.keySet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())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effectLst/>
                <a:latin typeface="Consolas" panose="020B0609020204030204" pitchFamily="49" charset="0"/>
              </a:rPr>
              <a:t>Object value =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fieldValues.get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(key);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err="1">
                <a:effectLst/>
                <a:latin typeface="Consolas" panose="020B0609020204030204" pitchFamily="49" charset="0"/>
              </a:rPr>
              <a:t>cellRow.createCell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cellIndex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++).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setCellValue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(value != null ? </a:t>
            </a:r>
            <a:r>
              <a:rPr lang="en-US" altLang="ko-KR" sz="1400" dirty="0" err="1">
                <a:effectLst/>
                <a:latin typeface="Consolas" panose="020B0609020204030204" pitchFamily="49" charset="0"/>
              </a:rPr>
              <a:t>value.toString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() : "");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FAA53F-117C-41ED-773B-F11213427E0A}"/>
              </a:ext>
            </a:extLst>
          </p:cNvPr>
          <p:cNvSpPr txBox="1"/>
          <p:nvPr/>
        </p:nvSpPr>
        <p:spPr>
          <a:xfrm>
            <a:off x="-1508" y="0"/>
            <a:ext cx="609750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500" dirty="0">
                <a:effectLst/>
                <a:latin typeface="Consolas" panose="020B0609020204030204" pitchFamily="49" charset="0"/>
              </a:rPr>
              <a:t>private void </a:t>
            </a:r>
            <a:r>
              <a:rPr lang="en-US" altLang="ko-KR" sz="1500" dirty="0" err="1">
                <a:effectLst/>
                <a:latin typeface="Consolas" panose="020B0609020204030204" pitchFamily="49" charset="0"/>
              </a:rPr>
              <a:t>createHeaderRow</a:t>
            </a:r>
            <a:r>
              <a:rPr lang="en-US" altLang="ko-KR" sz="1500" dirty="0">
                <a:effectLst/>
                <a:latin typeface="Consolas" panose="020B0609020204030204" pitchFamily="49" charset="0"/>
              </a:rPr>
              <a:t>(Sheet </a:t>
            </a:r>
            <a:r>
              <a:rPr lang="en-US" altLang="ko-KR" sz="1500" dirty="0" err="1">
                <a:effectLst/>
                <a:latin typeface="Consolas" panose="020B0609020204030204" pitchFamily="49" charset="0"/>
              </a:rPr>
              <a:t>sheet</a:t>
            </a:r>
            <a:r>
              <a:rPr lang="en-US" altLang="ko-KR" sz="1500" dirty="0">
                <a:effectLst/>
                <a:latin typeface="Consolas" panose="020B0609020204030204" pitchFamily="49" charset="0"/>
              </a:rPr>
              <a:t>, Map&lt;String, String&gt; </a:t>
            </a:r>
            <a:r>
              <a:rPr lang="en-US" altLang="ko-KR" sz="1500" dirty="0" err="1">
                <a:effectLst/>
                <a:latin typeface="Consolas" panose="020B0609020204030204" pitchFamily="49" charset="0"/>
              </a:rPr>
              <a:t>headerMap</a:t>
            </a:r>
            <a:r>
              <a:rPr lang="en-US" altLang="ko-KR" sz="1500" dirty="0"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500" dirty="0">
                <a:effectLst/>
                <a:latin typeface="Consolas" panose="020B0609020204030204" pitchFamily="49" charset="0"/>
              </a:rPr>
              <a:t>Row </a:t>
            </a:r>
            <a:r>
              <a:rPr lang="en-US" altLang="ko-KR" sz="1500" dirty="0" err="1">
                <a:effectLst/>
                <a:latin typeface="Consolas" panose="020B0609020204030204" pitchFamily="49" charset="0"/>
              </a:rPr>
              <a:t>headerRow</a:t>
            </a:r>
            <a:r>
              <a:rPr lang="en-US" altLang="ko-KR" sz="150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effectLst/>
                <a:latin typeface="Consolas" panose="020B0609020204030204" pitchFamily="49" charset="0"/>
              </a:rPr>
              <a:t>sheet.createRow</a:t>
            </a:r>
            <a:r>
              <a:rPr lang="en-US" altLang="ko-KR" sz="1500" dirty="0">
                <a:effectLst/>
                <a:latin typeface="Consolas" panose="020B0609020204030204" pitchFamily="49" charset="0"/>
              </a:rPr>
              <a:t>(0);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500" dirty="0">
                <a:effectLst/>
                <a:latin typeface="Consolas" panose="020B0609020204030204" pitchFamily="49" charset="0"/>
              </a:rPr>
              <a:t>int </a:t>
            </a:r>
            <a:r>
              <a:rPr lang="en-US" altLang="ko-KR" sz="1500" dirty="0" err="1">
                <a:effectLst/>
                <a:latin typeface="Consolas" panose="020B0609020204030204" pitchFamily="49" charset="0"/>
              </a:rPr>
              <a:t>cellIndex</a:t>
            </a:r>
            <a:r>
              <a:rPr lang="en-US" altLang="ko-KR" sz="1500" dirty="0">
                <a:effectLst/>
                <a:latin typeface="Consolas" panose="020B0609020204030204" pitchFamily="49" charset="0"/>
              </a:rPr>
              <a:t> = 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500" dirty="0">
                <a:effectLst/>
                <a:latin typeface="Consolas" panose="020B0609020204030204" pitchFamily="49" charset="0"/>
              </a:rPr>
              <a:t>for (String header : </a:t>
            </a:r>
            <a:r>
              <a:rPr lang="en-US" altLang="ko-KR" sz="1500" dirty="0" err="1">
                <a:effectLst/>
                <a:latin typeface="Consolas" panose="020B0609020204030204" pitchFamily="49" charset="0"/>
              </a:rPr>
              <a:t>headerMap.values</a:t>
            </a:r>
            <a:r>
              <a:rPr lang="en-US" altLang="ko-KR" sz="1500" dirty="0">
                <a:effectLst/>
                <a:latin typeface="Consolas" panose="020B0609020204030204" pitchFamily="49" charset="0"/>
              </a:rPr>
              <a:t>())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500" dirty="0" err="1">
                <a:effectLst/>
                <a:latin typeface="Consolas" panose="020B0609020204030204" pitchFamily="49" charset="0"/>
              </a:rPr>
              <a:t>headerRow.createCell</a:t>
            </a:r>
            <a:r>
              <a:rPr lang="en-US" altLang="ko-KR" sz="150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dirty="0" err="1">
                <a:effectLst/>
                <a:latin typeface="Consolas" panose="020B0609020204030204" pitchFamily="49" charset="0"/>
              </a:rPr>
              <a:t>cellIndex</a:t>
            </a:r>
            <a:r>
              <a:rPr lang="en-US" altLang="ko-KR" sz="1500" dirty="0">
                <a:effectLst/>
                <a:latin typeface="Consolas" panose="020B0609020204030204" pitchFamily="49" charset="0"/>
              </a:rPr>
              <a:t>++).</a:t>
            </a:r>
            <a:r>
              <a:rPr lang="en-US" altLang="ko-KR" sz="1500" dirty="0" err="1">
                <a:effectLst/>
                <a:latin typeface="Consolas" panose="020B0609020204030204" pitchFamily="49" charset="0"/>
              </a:rPr>
              <a:t>setCellValue</a:t>
            </a:r>
            <a:r>
              <a:rPr lang="en-US" altLang="ko-KR" sz="1500" dirty="0">
                <a:effectLst/>
                <a:latin typeface="Consolas" panose="020B0609020204030204" pitchFamily="49" charset="0"/>
              </a:rPr>
              <a:t>(header);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50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50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8299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1605</Words>
  <Application>Microsoft Office PowerPoint</Application>
  <PresentationFormat>와이드스크린</PresentationFormat>
  <Paragraphs>238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이</dc:creator>
  <cp:lastModifiedBy>ezen</cp:lastModifiedBy>
  <cp:revision>18</cp:revision>
  <dcterms:created xsi:type="dcterms:W3CDTF">2024-05-16T05:29:02Z</dcterms:created>
  <dcterms:modified xsi:type="dcterms:W3CDTF">2024-06-20T08:11:23Z</dcterms:modified>
</cp:coreProperties>
</file>