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2"/>
    <p:sldId id="270" r:id="rId3"/>
    <p:sldId id="306" r:id="rId4"/>
    <p:sldId id="305" r:id="rId5"/>
    <p:sldId id="307" r:id="rId6"/>
    <p:sldId id="308" r:id="rId7"/>
    <p:sldId id="309" r:id="rId8"/>
    <p:sldId id="271" r:id="rId9"/>
    <p:sldId id="310" r:id="rId10"/>
    <p:sldId id="312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228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457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685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9144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11430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13716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16002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1828800" algn="ctr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23" d="100"/>
          <a:sy n="23" d="100"/>
        </p:scale>
        <p:origin x="534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43" name="Shape 5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17865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1744265" y="3536156"/>
            <a:ext cx="20895470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1219" indent="-561219">
              <a:spcBef>
                <a:spcPts val="6000"/>
              </a:spcBef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ub-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744265" y="3554015"/>
            <a:ext cx="20895470" cy="9197579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564444" indent="-564444">
              <a:lnSpc>
                <a:spcPct val="120000"/>
              </a:lnSpc>
              <a:spcBef>
                <a:spcPts val="2200"/>
              </a:spcBef>
              <a:buClr>
                <a:srgbClr val="A2A2A2"/>
              </a:buClr>
              <a:buSzPct val="100000"/>
              <a:buFontTx/>
              <a:defRPr sz="50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384000" cy="3214688"/>
          </a:xfrm>
          <a:prstGeom prst="rect">
            <a:avLst/>
          </a:prstGeom>
          <a:solidFill>
            <a:srgbClr val="0077B5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sz="quarter" idx="13"/>
          </p:nvPr>
        </p:nvSpPr>
        <p:spPr>
          <a:xfrm>
            <a:off x="1672828" y="3536156"/>
            <a:ext cx="1097917" cy="8501063"/>
          </a:xfrm>
          <a:prstGeom prst="rect">
            <a:avLst/>
          </a:prstGeom>
        </p:spPr>
        <p:txBody>
          <a:bodyPr lIns="178593" tIns="178593" rIns="178593" bIns="178593" anchor="t"/>
          <a:lstStyle/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3.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4.</a:t>
            </a:r>
          </a:p>
          <a:p>
            <a:pPr marL="0" lvl="1" indent="0">
              <a:spcBef>
                <a:spcPts val="6000"/>
              </a:spcBef>
              <a:buClr>
                <a:srgbClr val="A2A2A2"/>
              </a:buClr>
              <a:buSzTx/>
              <a:buNone/>
              <a:defRPr sz="5800">
                <a:solidFill>
                  <a:srgbClr val="4D4E4C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5.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 anchor="t"/>
          <a:lstStyle>
            <a:lvl1pPr algn="l">
              <a:defRPr sz="9200"/>
            </a:lvl1pPr>
          </a:lstStyle>
          <a:p>
            <a:r>
              <a:t>Titeltext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494359" y="3536156"/>
            <a:ext cx="20145376" cy="8501483"/>
          </a:xfrm>
          <a:prstGeom prst="rect">
            <a:avLst/>
          </a:prstGeom>
        </p:spPr>
        <p:txBody>
          <a:bodyPr lIns="178593" tIns="178593" rIns="178593" bIns="178593" anchor="t"/>
          <a:lstStyle>
            <a:lvl1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0" indent="0">
              <a:spcBef>
                <a:spcPts val="6000"/>
              </a:spcBef>
              <a:buSzTx/>
              <a:buNone/>
              <a:defRPr sz="5800">
                <a:solidFill>
                  <a:srgbClr val="4D4E4C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965768" y="13073062"/>
            <a:ext cx="434976" cy="4603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gram (DIY)">
    <p:bg>
      <p:bgPr>
        <a:solidFill>
          <a:srgbClr val="404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-1" y="2494451"/>
            <a:ext cx="24384001" cy="11215689"/>
          </a:xfrm>
          <a:prstGeom prst="rect">
            <a:avLst/>
          </a:prstGeom>
          <a:solidFill>
            <a:srgbClr val="FFFFFF"/>
          </a:solidFill>
          <a:ln w="25400">
            <a:miter lim="400000"/>
          </a:ln>
        </p:spPr>
        <p:txBody>
          <a:bodyPr lIns="71437" tIns="71437" rIns="71437" bIns="71437" anchor="ctr"/>
          <a:lstStyle/>
          <a:p>
            <a:pPr defTabSz="875109">
              <a:lnSpc>
                <a:spcPct val="100000"/>
              </a:lnSpc>
              <a:defRPr sz="5800">
                <a:latin typeface="Avenir Medium"/>
                <a:ea typeface="Avenir Medium"/>
                <a:cs typeface="Avenir Medium"/>
                <a:sym typeface="Avenir Medium"/>
              </a:defRPr>
            </a:pPr>
            <a:endParaRPr dirty="0"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3"/>
          </p:nvPr>
        </p:nvSpPr>
        <p:spPr>
          <a:xfrm>
            <a:off x="1404238" y="3446859"/>
            <a:ext cx="4822032" cy="1"/>
          </a:xfrm>
          <a:prstGeom prst="line">
            <a:avLst/>
          </a:prstGeom>
          <a:ln w="50800">
            <a:solidFill>
              <a:srgbClr val="404245"/>
            </a:solidFill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69" name="Shape 369"/>
          <p:cNvSpPr>
            <a:spLocks noGrp="1"/>
          </p:cNvSpPr>
          <p:nvPr>
            <p:ph type="body" sz="quarter" idx="14"/>
          </p:nvPr>
        </p:nvSpPr>
        <p:spPr>
          <a:xfrm>
            <a:off x="1404238" y="7054453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headEnd type="arrow"/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5"/>
          </p:nvPr>
        </p:nvSpPr>
        <p:spPr>
          <a:xfrm>
            <a:off x="1404238" y="5194017"/>
            <a:ext cx="4822032" cy="1"/>
          </a:xfrm>
          <a:prstGeom prst="line">
            <a:avLst/>
          </a:prstGeom>
          <a:ln w="50800">
            <a:solidFill>
              <a:srgbClr val="404245"/>
            </a:solidFill>
            <a:tailEnd type="arrow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6"/>
          </p:nvPr>
        </p:nvSpPr>
        <p:spPr>
          <a:xfrm>
            <a:off x="15492494" y="3201591"/>
            <a:ext cx="7483079" cy="2196704"/>
          </a:xfrm>
          <a:prstGeom prst="roundRect">
            <a:avLst>
              <a:gd name="adj" fmla="val 34146"/>
            </a:avLst>
          </a:prstGeom>
          <a:ln w="50800">
            <a:solidFill>
              <a:srgbClr val="E58938"/>
            </a:solidFill>
          </a:ln>
        </p:spPr>
        <p:txBody>
          <a:bodyPr/>
          <a:lstStyle/>
          <a:p>
            <a: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pPr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7"/>
          </p:nvPr>
        </p:nvSpPr>
        <p:spPr>
          <a:xfrm>
            <a:off x="15477425" y="6197203"/>
            <a:ext cx="7500939" cy="3804047"/>
          </a:xfrm>
          <a:prstGeom prst="rect">
            <a:avLst/>
          </a:prstGeom>
          <a:solidFill>
            <a:srgbClr val="40424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sz="quarter" idx="18"/>
          </p:nvPr>
        </p:nvSpPr>
        <p:spPr>
          <a:xfrm>
            <a:off x="1404238" y="8804671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9"/>
          </p:nvPr>
        </p:nvSpPr>
        <p:spPr>
          <a:xfrm>
            <a:off x="1404238" y="12555140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headEnd type="stealth"/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5" name="Shape 375"/>
          <p:cNvSpPr>
            <a:spLocks noGrp="1"/>
          </p:cNvSpPr>
          <p:nvPr>
            <p:ph type="body" sz="quarter" idx="20"/>
          </p:nvPr>
        </p:nvSpPr>
        <p:spPr>
          <a:xfrm>
            <a:off x="1404238" y="10604217"/>
            <a:ext cx="4822032" cy="1"/>
          </a:xfrm>
          <a:prstGeom prst="line">
            <a:avLst/>
          </a:prstGeom>
          <a:ln w="88900">
            <a:solidFill>
              <a:srgbClr val="404245"/>
            </a:solidFill>
            <a:custDash>
              <a:ds d="200000" sp="200000"/>
            </a:custDash>
            <a:tailEnd type="stealth"/>
          </a:ln>
        </p:spPr>
        <p:txBody>
          <a:bodyPr/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21"/>
          </p:nvPr>
        </p:nvSpPr>
        <p:spPr>
          <a:xfrm>
            <a:off x="7244254" y="3178968"/>
            <a:ext cx="7500939" cy="2339579"/>
          </a:xfrm>
          <a:prstGeom prst="rect">
            <a:avLst/>
          </a:prstGeom>
          <a:solidFill>
            <a:srgbClr val="E58938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7" name="Shape 377"/>
          <p:cNvSpPr>
            <a:spLocks noGrp="1"/>
          </p:cNvSpPr>
          <p:nvPr>
            <p:ph type="body" sz="quarter" idx="22"/>
          </p:nvPr>
        </p:nvSpPr>
        <p:spPr>
          <a:xfrm>
            <a:off x="7249277" y="5920382"/>
            <a:ext cx="7483079" cy="2196704"/>
          </a:xfrm>
          <a:prstGeom prst="roundRect">
            <a:avLst>
              <a:gd name="adj" fmla="val 13008"/>
            </a:avLst>
          </a:prstGeom>
          <a:solidFill>
            <a:srgbClr val="0077B5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FFFFFF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8" name="Shape 378"/>
          <p:cNvSpPr>
            <a:spLocks noGrp="1"/>
          </p:cNvSpPr>
          <p:nvPr>
            <p:ph type="body" sz="quarter" idx="23"/>
          </p:nvPr>
        </p:nvSpPr>
        <p:spPr>
          <a:xfrm>
            <a:off x="8574778" y="8389142"/>
            <a:ext cx="4822032" cy="4822033"/>
          </a:xfrm>
          <a:prstGeom prst="ellipse">
            <a:avLst/>
          </a:prstGeom>
          <a:solidFill>
            <a:srgbClr val="D4D6D7"/>
          </a:solidFill>
          <a:ln w="25400"/>
        </p:spPr>
        <p:txBody>
          <a:bodyPr/>
          <a:lstStyle>
            <a:lvl1pPr marL="0" indent="0" algn="ctr" defTabSz="875109">
              <a:spcBef>
                <a:spcPts val="0"/>
              </a:spcBef>
              <a:buClrTx/>
              <a:buSzTx/>
              <a:buFontTx/>
              <a:buNone/>
              <a:defRPr sz="5800">
                <a:solidFill>
                  <a:srgbClr val="4D4E4C"/>
                </a:solidFill>
                <a:latin typeface="Avenir Medium"/>
                <a:ea typeface="Avenir Medium"/>
                <a:cs typeface="Avenir Medium"/>
                <a:sym typeface="Avenir Medium"/>
              </a:defRPr>
            </a:lvl1pPr>
          </a:lstStyle>
          <a:p>
            <a:r>
              <a:t>Text here</a:t>
            </a:r>
          </a:p>
        </p:txBody>
      </p:sp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xfrm>
            <a:off x="1672828" y="892968"/>
            <a:ext cx="20895469" cy="1250157"/>
          </a:xfrm>
          <a:prstGeom prst="rect">
            <a:avLst/>
          </a:prstGeom>
        </p:spPr>
        <p:txBody>
          <a:bodyPr anchor="t"/>
          <a:lstStyle>
            <a:lvl1pPr algn="l">
              <a:defRPr sz="6600"/>
            </a:lvl1pPr>
          </a:lstStyle>
          <a:p>
            <a:r>
              <a:t>Titeltext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779984" y="2643187"/>
            <a:ext cx="20824032" cy="80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779984" y="3911203"/>
            <a:ext cx="20824032" cy="855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0121" y="13073062"/>
            <a:ext cx="466269" cy="5238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‹N°›</a:t>
            </a:fld>
            <a:endParaRPr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80" r:id="rId5"/>
  </p:sldLayoutIdLst>
  <p:transition spd="med"/>
  <p:txStyles>
    <p:titleStyle>
      <a:lvl1pPr marL="0" marR="0" indent="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1pPr>
      <a:lvl2pPr marL="0" marR="0" indent="228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2pPr>
      <a:lvl3pPr marL="0" marR="0" indent="457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3pPr>
      <a:lvl4pPr marL="0" marR="0" indent="685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4pPr>
      <a:lvl5pPr marL="0" marR="0" indent="9144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5pPr>
      <a:lvl6pPr marL="0" marR="0" indent="11430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6pPr>
      <a:lvl7pPr marL="0" marR="0" indent="13716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7pPr>
      <a:lvl8pPr marL="0" marR="0" indent="16002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8pPr>
      <a:lvl9pPr marL="0" marR="0" indent="1828800" algn="ctr" defTabSz="8215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Avenir Black"/>
        </a:defRPr>
      </a:lvl9pPr>
    </p:titleStyle>
    <p:bodyStyle>
      <a:lvl1pPr marL="8460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1889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5318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8747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17661" marR="0" indent="-503161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9064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2493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922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3935185" marR="0" indent="-849085" algn="l" defTabSz="821531" latinLnBrk="0">
        <a:lnSpc>
          <a:spcPct val="100000"/>
        </a:lnSpc>
        <a:spcBef>
          <a:spcPts val="5200"/>
        </a:spcBef>
        <a:spcAft>
          <a:spcPts val="0"/>
        </a:spcAft>
        <a:buClr>
          <a:srgbClr val="4D4E4C"/>
        </a:buClr>
        <a:buSzPct val="85000"/>
        <a:buFont typeface="Avenir Medium"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228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457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685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9144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11430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13716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16002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1828800" algn="ctr" defTabSz="821531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Logique booléenne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6567D5C-6E3B-4D14-8ECD-032A0F539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35192"/>
              </p:ext>
            </p:extLst>
          </p:nvPr>
        </p:nvGraphicFramePr>
        <p:xfrm>
          <a:off x="922552" y="4805168"/>
          <a:ext cx="21515416" cy="576072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689427">
                  <a:extLst>
                    <a:ext uri="{9D8B030D-6E8A-4147-A177-3AD203B41FA5}">
                      <a16:colId xmlns:a16="http://schemas.microsoft.com/office/drawing/2014/main" val="183549101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418976415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1453460970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292820285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609482682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303849872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45292071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09310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85900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</a:rPr>
                        <a:t>Valeur binaire du mot sur 1 octet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9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8887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Masque en OU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6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1797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Résultat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6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6412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60539DB-257A-49D9-8CC4-F6E3F038422E}"/>
              </a:ext>
            </a:extLst>
          </p:cNvPr>
          <p:cNvSpPr txBox="1"/>
          <p:nvPr/>
        </p:nvSpPr>
        <p:spPr>
          <a:xfrm>
            <a:off x="7338644" y="3843661"/>
            <a:ext cx="747932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Numéro du bit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FA4F5E-7A77-4237-8F50-02B8B321FB09}"/>
              </a:ext>
            </a:extLst>
          </p:cNvPr>
          <p:cNvSpPr txBox="1"/>
          <p:nvPr/>
        </p:nvSpPr>
        <p:spPr>
          <a:xfrm>
            <a:off x="922552" y="3852310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MSB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AE445-B465-4089-908A-E27CCF40ED45}"/>
              </a:ext>
            </a:extLst>
          </p:cNvPr>
          <p:cNvSpPr txBox="1"/>
          <p:nvPr/>
        </p:nvSpPr>
        <p:spPr>
          <a:xfrm>
            <a:off x="20558705" y="3843661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LSB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32C91011-504E-4AFF-BC2C-5ADEF52B9460}"/>
              </a:ext>
            </a:extLst>
          </p:cNvPr>
          <p:cNvSpPr/>
          <p:nvPr/>
        </p:nvSpPr>
        <p:spPr>
          <a:xfrm rot="16200000">
            <a:off x="5775898" y="5619024"/>
            <a:ext cx="992889" cy="10777082"/>
          </a:xfrm>
          <a:prstGeom prst="leftBrace">
            <a:avLst>
              <a:gd name="adj1" fmla="val 83898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1BB02A3B-946A-4AB4-B3C1-A99B3FE3F32A}"/>
              </a:ext>
            </a:extLst>
          </p:cNvPr>
          <p:cNvSpPr/>
          <p:nvPr/>
        </p:nvSpPr>
        <p:spPr>
          <a:xfrm rot="16200000">
            <a:off x="16552982" y="5619025"/>
            <a:ext cx="992889" cy="10777082"/>
          </a:xfrm>
          <a:prstGeom prst="leftBrace">
            <a:avLst>
              <a:gd name="adj1" fmla="val 83898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4325BE-04A2-43A1-9517-385F48B50DCB}"/>
              </a:ext>
            </a:extLst>
          </p:cNvPr>
          <p:cNvSpPr txBox="1"/>
          <p:nvPr/>
        </p:nvSpPr>
        <p:spPr>
          <a:xfrm>
            <a:off x="1911356" y="11504010"/>
            <a:ext cx="87219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Force à « 1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32A6D9-1BEF-4E2E-8EAB-7D8A020D27AA}"/>
              </a:ext>
            </a:extLst>
          </p:cNvPr>
          <p:cNvSpPr txBox="1"/>
          <p:nvPr/>
        </p:nvSpPr>
        <p:spPr>
          <a:xfrm>
            <a:off x="12872433" y="11432310"/>
            <a:ext cx="87219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Copie des bits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 en 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47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Différentes bases</a:t>
            </a:r>
            <a:endParaRPr dirty="0"/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1672828" y="4071517"/>
            <a:ext cx="20895470" cy="8501483"/>
          </a:xfrm>
          <a:prstGeom prst="rect">
            <a:avLst/>
          </a:prstGeom>
        </p:spPr>
        <p:txBody>
          <a:bodyPr/>
          <a:lstStyle/>
          <a:p>
            <a:pPr lvl="3">
              <a:spcBef>
                <a:spcPts val="3000"/>
              </a:spcBef>
            </a:pPr>
            <a:r>
              <a:rPr lang="fr-FR" dirty="0"/>
              <a:t>Binaire : 0 ou </a:t>
            </a:r>
            <a:r>
              <a:rPr lang="fr-FR" dirty="0" smtClean="0"/>
              <a:t>1, la </a:t>
            </a:r>
            <a:r>
              <a:rPr lang="fr-FR" dirty="0"/>
              <a:t>valeur 1 ou 0 est nommée bit</a:t>
            </a:r>
            <a:endParaRPr dirty="0"/>
          </a:p>
          <a:p>
            <a:pPr lvl="1">
              <a:spcBef>
                <a:spcPts val="3000"/>
              </a:spcBef>
            </a:pPr>
            <a:r>
              <a:rPr lang="fr-FR" dirty="0"/>
              <a:t>Octale </a:t>
            </a:r>
            <a:r>
              <a:rPr lang="fr-FR" dirty="0" smtClean="0"/>
              <a:t>: 0, 1, 2, 3, 4, 5, 6, 7, 10, 11, 12, 13, 14, 15, 16, 17, 20, …</a:t>
            </a:r>
            <a:endParaRPr dirty="0"/>
          </a:p>
          <a:p>
            <a:pPr lvl="1">
              <a:spcBef>
                <a:spcPts val="3000"/>
              </a:spcBef>
            </a:pPr>
            <a:r>
              <a:rPr lang="fr-FR" dirty="0" smtClean="0"/>
              <a:t>Décimale : 0, 1, 2, 3, 4, 5, 6, 7, 8, 9, 10, 11, 12, 13, 14, 15, </a:t>
            </a:r>
            <a:r>
              <a:rPr lang="fr-FR" dirty="0" smtClean="0"/>
              <a:t>16, </a:t>
            </a:r>
            <a:r>
              <a:rPr lang="fr-FR" dirty="0" smtClean="0"/>
              <a:t>…</a:t>
            </a:r>
          </a:p>
          <a:p>
            <a:pPr lvl="1">
              <a:spcBef>
                <a:spcPts val="3000"/>
              </a:spcBef>
            </a:pPr>
            <a:r>
              <a:rPr lang="fr-FR" dirty="0" smtClean="0"/>
              <a:t>Hexadécimale </a:t>
            </a:r>
            <a:r>
              <a:rPr lang="fr-FR" smtClean="0"/>
              <a:t>: </a:t>
            </a:r>
            <a:r>
              <a:rPr lang="fr-FR" smtClean="0"/>
              <a:t>0, 1</a:t>
            </a:r>
            <a:r>
              <a:rPr lang="fr-FR" dirty="0" smtClean="0"/>
              <a:t>, 2, 3, 4, 5, 6, 7, 8, 9, A, B, C, D, E, F, 10, 11, 12, …, 19, 1A, 1B, …, 1F, 20, …</a:t>
            </a:r>
            <a:endParaRPr lang="fr-FR" dirty="0"/>
          </a:p>
          <a:p>
            <a:pPr lvl="3">
              <a:spcBef>
                <a:spcPts val="3000"/>
              </a:spcBef>
            </a:pPr>
            <a:r>
              <a:rPr lang="fr-FR" dirty="0"/>
              <a:t>ASCII : </a:t>
            </a:r>
            <a:r>
              <a:rPr lang="fr-FR" dirty="0" smtClean="0"/>
              <a:t>actions </a:t>
            </a:r>
            <a:r>
              <a:rPr lang="fr-FR" dirty="0"/>
              <a:t>sur le clavier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2" uiExpan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American </a:t>
            </a:r>
            <a:r>
              <a:rPr lang="fr-FR" dirty="0" smtClean="0"/>
              <a:t>Standard </a:t>
            </a:r>
            <a:r>
              <a:rPr lang="fr-FR" dirty="0"/>
              <a:t>:</a:t>
            </a:r>
            <a:r>
              <a:rPr lang="fr-FR" dirty="0" smtClean="0"/>
              <a:t> normes</a:t>
            </a:r>
            <a:endParaRPr dirty="0"/>
          </a:p>
        </p:txBody>
      </p:sp>
      <p:sp>
        <p:nvSpPr>
          <p:cNvPr id="612" name="Shape 612"/>
          <p:cNvSpPr>
            <a:spLocks noGrp="1"/>
          </p:cNvSpPr>
          <p:nvPr>
            <p:ph type="body" idx="1"/>
          </p:nvPr>
        </p:nvSpPr>
        <p:spPr>
          <a:xfrm>
            <a:off x="1672828" y="4071517"/>
            <a:ext cx="20895470" cy="8501483"/>
          </a:xfrm>
          <a:prstGeom prst="rect">
            <a:avLst/>
          </a:prstGeom>
        </p:spPr>
        <p:txBody>
          <a:bodyPr/>
          <a:lstStyle/>
          <a:p>
            <a:pPr lvl="3"/>
            <a:r>
              <a:rPr lang="fr-FR" dirty="0"/>
              <a:t>Quartet : 4 bits = ½ octet</a:t>
            </a:r>
            <a:endParaRPr dirty="0"/>
          </a:p>
          <a:p>
            <a:pPr lvl="1"/>
            <a:r>
              <a:rPr lang="fr-FR" dirty="0"/>
              <a:t>Octet </a:t>
            </a:r>
            <a:r>
              <a:rPr lang="fr-FR" dirty="0" smtClean="0"/>
              <a:t>(byte </a:t>
            </a:r>
            <a:r>
              <a:rPr lang="fr-FR" dirty="0"/>
              <a:t>en anglais</a:t>
            </a:r>
            <a:r>
              <a:rPr lang="fr-FR" dirty="0" smtClean="0"/>
              <a:t>) : </a:t>
            </a:r>
            <a:r>
              <a:rPr lang="fr-FR" dirty="0"/>
              <a:t>8 bits</a:t>
            </a:r>
            <a:endParaRPr dirty="0"/>
          </a:p>
          <a:p>
            <a:pPr lvl="1"/>
            <a:r>
              <a:rPr lang="fr-FR" dirty="0" smtClean="0"/>
              <a:t>Word : </a:t>
            </a:r>
            <a:r>
              <a:rPr lang="fr-FR" dirty="0"/>
              <a:t>dépend du </a:t>
            </a:r>
            <a:r>
              <a:rPr lang="fr-FR" dirty="0" smtClean="0"/>
              <a:t>processeur </a:t>
            </a:r>
            <a:r>
              <a:rPr lang="fr-FR" dirty="0"/>
              <a:t>32 ou 64 bits</a:t>
            </a:r>
            <a:endParaRPr dirty="0"/>
          </a:p>
          <a:p>
            <a:pPr lvl="3"/>
            <a:r>
              <a:rPr lang="fr-FR" dirty="0" smtClean="0"/>
              <a:t>Hexadécimale : 1, 2, 3, 4, 5, 6, 7, 8, 9, A, B, C, D, E, F, 10, 11, 12, …,19, 1A, 1B…1F, 20, 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84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" grpId="0" uiExpan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2F7FA0-4DB0-4119-8B59-ABE79C0B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527" y="3439827"/>
            <a:ext cx="11805987" cy="1001147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927136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xfrm>
            <a:off x="1672828" y="1143000"/>
            <a:ext cx="20895469" cy="1928813"/>
          </a:xfrm>
          <a:prstGeom prst="rect">
            <a:avLst/>
          </a:prstGeom>
        </p:spPr>
        <p:txBody>
          <a:bodyPr/>
          <a:lstStyle/>
          <a:p>
            <a:r>
              <a:rPr lang="fr-FR" dirty="0" smtClean="0"/>
              <a:t>ASCII</a:t>
            </a: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E3E91E8-9F64-47BA-9168-9A3F4E8C5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3866763"/>
            <a:ext cx="14076947" cy="9568643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55FBDD1F-5832-4D32-B6A9-0D28B1FED416}"/>
              </a:ext>
            </a:extLst>
          </p:cNvPr>
          <p:cNvSpPr/>
          <p:nvPr/>
        </p:nvSpPr>
        <p:spPr>
          <a:xfrm>
            <a:off x="15276402" y="5029816"/>
            <a:ext cx="601580" cy="413886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9C6A4FAF-151F-48D1-9259-4C34B3E515C2}"/>
              </a:ext>
            </a:extLst>
          </p:cNvPr>
          <p:cNvSpPr/>
          <p:nvPr/>
        </p:nvSpPr>
        <p:spPr>
          <a:xfrm>
            <a:off x="15276402" y="9168679"/>
            <a:ext cx="601580" cy="413886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9247AA-FCCA-4210-AA7B-27CA9E3130BB}"/>
              </a:ext>
            </a:extLst>
          </p:cNvPr>
          <p:cNvSpPr txBox="1"/>
          <p:nvPr/>
        </p:nvSpPr>
        <p:spPr>
          <a:xfrm>
            <a:off x="16016161" y="6620847"/>
            <a:ext cx="4430700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4400" dirty="0">
                <a:solidFill>
                  <a:schemeClr val="bg2"/>
                </a:solidFill>
              </a:rPr>
              <a:t>S</a:t>
            </a:r>
            <a:r>
              <a:rPr kumimoji="0" lang="fr-FR" sz="4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tandard = </a:t>
            </a:r>
            <a:r>
              <a:rPr kumimoji="0" lang="fr-FR" sz="44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7 bits</a:t>
            </a:r>
            <a:endParaRPr kumimoji="0" lang="fr-FR" sz="44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7138C7-3CD2-473C-B6EE-1B1F9AAA1433}"/>
              </a:ext>
            </a:extLst>
          </p:cNvPr>
          <p:cNvSpPr txBox="1"/>
          <p:nvPr/>
        </p:nvSpPr>
        <p:spPr>
          <a:xfrm>
            <a:off x="15937615" y="10648280"/>
            <a:ext cx="4243148" cy="9567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É</a:t>
            </a:r>
            <a:r>
              <a:rPr lang="fr-FR" dirty="0" smtClean="0"/>
              <a:t>tendue </a:t>
            </a:r>
            <a:r>
              <a:rPr lang="fr-FR" dirty="0"/>
              <a:t>= </a:t>
            </a:r>
            <a:r>
              <a:rPr lang="fr-FR" dirty="0" smtClean="0"/>
              <a:t>8 bits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515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Conversion </a:t>
            </a:r>
            <a:r>
              <a:rPr lang="fr-FR" dirty="0" smtClean="0"/>
              <a:t>décimale </a:t>
            </a:r>
            <a:r>
              <a:rPr lang="fr-FR" dirty="0"/>
              <a:t>- </a:t>
            </a:r>
            <a:r>
              <a:rPr lang="fr-FR" dirty="0" smtClean="0"/>
              <a:t>binaire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26567D5C-6E3B-4D14-8ECD-032A0F539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286896"/>
                  </p:ext>
                </p:extLst>
              </p:nvPr>
            </p:nvGraphicFramePr>
            <p:xfrm>
              <a:off x="1312985" y="5870448"/>
              <a:ext cx="15834380" cy="3300159"/>
            </p:xfrm>
            <a:graphic>
              <a:graphicData uri="http://schemas.openxmlformats.org/drawingml/2006/table">
                <a:tbl>
                  <a:tblPr firstRow="1" bandRow="1">
                    <a:tableStyleId>{8F44A2F1-9E1F-4B54-A3A2-5F16C0AD49E2}</a:tableStyleId>
                  </a:tblPr>
                  <a:tblGrid>
                    <a:gridCol w="1583438">
                      <a:extLst>
                        <a:ext uri="{9D8B030D-6E8A-4147-A177-3AD203B41FA5}">
                          <a16:colId xmlns:a16="http://schemas.microsoft.com/office/drawing/2014/main" val="385416006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931340060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83549101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418976415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453460970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292820285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609482682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303849872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45292071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0931030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08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591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8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FFC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accent4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151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26567D5C-6E3B-4D14-8ECD-032A0F539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1286896"/>
                  </p:ext>
                </p:extLst>
              </p:nvPr>
            </p:nvGraphicFramePr>
            <p:xfrm>
              <a:off x="1312985" y="5870448"/>
              <a:ext cx="15834380" cy="3300159"/>
            </p:xfrm>
            <a:graphic>
              <a:graphicData uri="http://schemas.openxmlformats.org/drawingml/2006/table">
                <a:tbl>
                  <a:tblPr firstRow="1" bandRow="1">
                    <a:tableStyleId>{8F44A2F1-9E1F-4B54-A3A2-5F16C0AD49E2}</a:tableStyleId>
                  </a:tblPr>
                  <a:tblGrid>
                    <a:gridCol w="1583438">
                      <a:extLst>
                        <a:ext uri="{9D8B030D-6E8A-4147-A177-3AD203B41FA5}">
                          <a16:colId xmlns:a16="http://schemas.microsoft.com/office/drawing/2014/main" val="385416006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931340060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83549101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418976415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1453460970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292820285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609482682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303849872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452920717"/>
                        </a:ext>
                      </a:extLst>
                    </a:gridCol>
                    <a:gridCol w="1583438">
                      <a:extLst>
                        <a:ext uri="{9D8B030D-6E8A-4147-A177-3AD203B41FA5}">
                          <a16:colId xmlns:a16="http://schemas.microsoft.com/office/drawing/2014/main" val="209310307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085900"/>
                      </a:ext>
                    </a:extLst>
                  </a:tr>
                  <a:tr h="8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769" t="-102920" r="-901154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00769" t="-102920" r="-801154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201544" t="-102920" r="-704247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300385" t="-102920" r="-601538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00385" t="-102920" r="-501538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500385" t="-102920" r="-401538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600385" t="-102920" r="-301538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703089" t="-102920" r="-202703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800000" t="-102920" r="-101923" b="-221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00000" t="-102920" r="-1923" b="-221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59165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888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FFC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rgbClr val="7030A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accent4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151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60539DB-257A-49D9-8CC4-F6E3F038422E}"/>
              </a:ext>
            </a:extLst>
          </p:cNvPr>
          <p:cNvSpPr txBox="1"/>
          <p:nvPr/>
        </p:nvSpPr>
        <p:spPr>
          <a:xfrm>
            <a:off x="4712677" y="4899775"/>
            <a:ext cx="747932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Numéro du bit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FA4F5E-7A77-4237-8F50-02B8B321FB09}"/>
              </a:ext>
            </a:extLst>
          </p:cNvPr>
          <p:cNvSpPr txBox="1"/>
          <p:nvPr/>
        </p:nvSpPr>
        <p:spPr>
          <a:xfrm>
            <a:off x="922552" y="4812035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MSB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AE445-B465-4089-908A-E27CCF40ED45}"/>
              </a:ext>
            </a:extLst>
          </p:cNvPr>
          <p:cNvSpPr txBox="1"/>
          <p:nvPr/>
        </p:nvSpPr>
        <p:spPr>
          <a:xfrm>
            <a:off x="15095752" y="4748104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6BC6E2D-3358-4C8F-A0A5-1825F5CD0F9C}"/>
                  </a:ext>
                </a:extLst>
              </p:cNvPr>
              <p:cNvSpPr txBox="1"/>
              <p:nvPr/>
            </p:nvSpPr>
            <p:spPr>
              <a:xfrm>
                <a:off x="2825260" y="3554149"/>
                <a:ext cx="14618679" cy="951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r>
                  <a:rPr lang="fr-FR" sz="4000" dirty="0">
                    <a:solidFill>
                      <a:schemeClr val="bg2"/>
                    </a:solidFill>
                  </a:rPr>
                  <a:t>S</a:t>
                </a:r>
                <a:r>
                  <a:rPr kumimoji="0" lang="fr-FR" sz="40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ur </a:t>
                </a:r>
                <a:r>
                  <a:rPr kumimoji="0" lang="fr-FR" sz="40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10 </a:t>
                </a:r>
                <a:r>
                  <a:rPr kumimoji="0" lang="fr-FR" sz="40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bits, </a:t>
                </a:r>
                <a:r>
                  <a:rPr kumimoji="0" lang="fr-FR" sz="4000" b="0" i="0" u="none" strike="noStrike" cap="none" spc="0" normalizeH="0" baseline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on peut compter </a:t>
                </a:r>
                <a:r>
                  <a:rPr kumimoji="0" lang="fr-FR" sz="40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jusqu</a:t>
                </a:r>
                <a:r>
                  <a:rPr kumimoji="0" lang="fr-FR" sz="40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Times New Roman"/>
                    <a:cs typeface="Times New Roman"/>
                    <a:sym typeface="Avenir Book"/>
                  </a:rPr>
                  <a:t>'</a:t>
                </a:r>
                <a:r>
                  <a:rPr kumimoji="0" lang="fr-FR" sz="4000" b="0" i="0" u="none" strike="noStrike" cap="none" spc="0" normalizeH="0" baseline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venir Book"/>
                  </a:rPr>
                  <a:t>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4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0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4000">
                            <a:solidFill>
                              <a:schemeClr val="bg2"/>
                            </a:solidFill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fr-FR" sz="4000">
                        <a:solidFill>
                          <a:schemeClr val="bg2"/>
                        </a:solidFill>
                        <a:latin typeface="Cambria Math"/>
                      </a:rPr>
                      <m:t>−1=1023</m:t>
                    </m:r>
                  </m:oMath>
                </a14:m>
                <a:r>
                  <a:rPr lang="fr-FR" sz="4000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BC6E2D-3358-4C8F-A0A5-1825F5CD0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60" y="3554149"/>
                <a:ext cx="14618679" cy="951029"/>
              </a:xfrm>
              <a:prstGeom prst="rect">
                <a:avLst/>
              </a:prstGeom>
              <a:blipFill rotWithShape="1">
                <a:blip r:embed="rId6"/>
                <a:stretch>
                  <a:fillRect b="-1602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ZoneTexte 17">
            <a:extLst>
              <a:ext uri="{FF2B5EF4-FFF2-40B4-BE49-F238E27FC236}">
                <a16:creationId xmlns:a16="http://schemas.microsoft.com/office/drawing/2014/main" id="{347948B1-182A-4168-8A2D-0463F84EF051}"/>
              </a:ext>
            </a:extLst>
          </p:cNvPr>
          <p:cNvSpPr txBox="1"/>
          <p:nvPr/>
        </p:nvSpPr>
        <p:spPr>
          <a:xfrm>
            <a:off x="1312985" y="9649429"/>
            <a:ext cx="14618679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Exemple :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741 -&gt; 741 -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512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= 229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  <a:p>
            <a:r>
              <a:rPr lang="fr-FR" sz="4000" dirty="0" smtClean="0">
                <a:solidFill>
                  <a:schemeClr val="bg2"/>
                </a:solidFill>
              </a:rPr>
              <a:t>229 - </a:t>
            </a:r>
            <a:r>
              <a:rPr lang="fr-FR" sz="4000" dirty="0" smtClean="0">
                <a:solidFill>
                  <a:srgbClr val="FFC000"/>
                </a:solidFill>
              </a:rPr>
              <a:t>128</a:t>
            </a:r>
            <a:r>
              <a:rPr lang="fr-FR" sz="4000" dirty="0" smtClean="0">
                <a:solidFill>
                  <a:schemeClr val="bg2"/>
                </a:solidFill>
              </a:rPr>
              <a:t> </a:t>
            </a:r>
            <a:r>
              <a:rPr lang="fr-FR" sz="4000" dirty="0">
                <a:solidFill>
                  <a:schemeClr val="bg2"/>
                </a:solidFill>
              </a:rPr>
              <a:t>= 101</a:t>
            </a:r>
          </a:p>
          <a:p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101 -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64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= 37</a:t>
            </a:r>
          </a:p>
          <a:p>
            <a:r>
              <a:rPr lang="fr-FR" sz="4000" dirty="0" smtClean="0">
                <a:solidFill>
                  <a:schemeClr val="bg2"/>
                </a:solidFill>
              </a:rPr>
              <a:t>37 - </a:t>
            </a:r>
            <a:r>
              <a:rPr lang="fr-FR" sz="4000" dirty="0" smtClean="0">
                <a:solidFill>
                  <a:schemeClr val="accent3">
                    <a:lumMod val="75000"/>
                  </a:schemeClr>
                </a:solidFill>
              </a:rPr>
              <a:t>32</a:t>
            </a:r>
            <a:r>
              <a:rPr lang="fr-FR" sz="4000" dirty="0" smtClean="0">
                <a:solidFill>
                  <a:schemeClr val="bg2"/>
                </a:solidFill>
              </a:rPr>
              <a:t> = 5</a:t>
            </a:r>
            <a:endParaRPr lang="fr-FR" sz="4000" dirty="0">
              <a:solidFill>
                <a:schemeClr val="bg2"/>
              </a:solidFill>
            </a:endParaRPr>
          </a:p>
          <a:p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5 -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4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=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1</a:t>
            </a:r>
            <a:endParaRPr kumimoji="0" lang="fr-FR" sz="40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512177-0B65-4451-BF26-67FBAD22D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5830" y="4445032"/>
            <a:ext cx="5169876" cy="87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2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26567D5C-6E3B-4D14-8ECD-032A0F539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49674"/>
                  </p:ext>
                </p:extLst>
              </p:nvPr>
            </p:nvGraphicFramePr>
            <p:xfrm>
              <a:off x="1312985" y="5870448"/>
              <a:ext cx="21664240" cy="4946079"/>
            </p:xfrm>
            <a:graphic>
              <a:graphicData uri="http://schemas.openxmlformats.org/drawingml/2006/table">
                <a:tbl>
                  <a:tblPr firstRow="1" bandRow="1">
                    <a:tableStyleId>{8F44A2F1-9E1F-4B54-A3A2-5F16C0AD49E2}</a:tableStyleId>
                  </a:tblPr>
                  <a:tblGrid>
                    <a:gridCol w="2166424">
                      <a:extLst>
                        <a:ext uri="{9D8B030D-6E8A-4147-A177-3AD203B41FA5}">
                          <a16:colId xmlns:a16="http://schemas.microsoft.com/office/drawing/2014/main" val="385416006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931340060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83549101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418976415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453460970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292820285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609482682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303849872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45292071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0931030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08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40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fr-FR" sz="40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40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85916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88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  <a:highlight>
                                <a:srgbClr val="FF0000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15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highlight>
                                <a:srgbClr val="00FF00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791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highlight>
                                <a:srgbClr val="00FFFF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13779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>
                <a:extLst>
                  <a:ext uri="{FF2B5EF4-FFF2-40B4-BE49-F238E27FC236}">
                    <a16:creationId xmlns:a16="http://schemas.microsoft.com/office/drawing/2014/main" id="{26567D5C-6E3B-4D14-8ECD-032A0F539D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249674"/>
                  </p:ext>
                </p:extLst>
              </p:nvPr>
            </p:nvGraphicFramePr>
            <p:xfrm>
              <a:off x="1312985" y="5870448"/>
              <a:ext cx="21664240" cy="4946079"/>
            </p:xfrm>
            <a:graphic>
              <a:graphicData uri="http://schemas.openxmlformats.org/drawingml/2006/table">
                <a:tbl>
                  <a:tblPr firstRow="1" bandRow="1">
                    <a:tableStyleId>{8F44A2F1-9E1F-4B54-A3A2-5F16C0AD49E2}</a:tableStyleId>
                  </a:tblPr>
                  <a:tblGrid>
                    <a:gridCol w="2166424">
                      <a:extLst>
                        <a:ext uri="{9D8B030D-6E8A-4147-A177-3AD203B41FA5}">
                          <a16:colId xmlns:a16="http://schemas.microsoft.com/office/drawing/2014/main" val="385416006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931340060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83549101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418976415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1453460970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292820285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609482682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303849872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452920717"/>
                        </a:ext>
                      </a:extLst>
                    </a:gridCol>
                    <a:gridCol w="2166424">
                      <a:extLst>
                        <a:ext uri="{9D8B030D-6E8A-4147-A177-3AD203B41FA5}">
                          <a16:colId xmlns:a16="http://schemas.microsoft.com/office/drawing/2014/main" val="209310307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085900"/>
                      </a:ext>
                    </a:extLst>
                  </a:tr>
                  <a:tr h="8312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562" t="-102920" r="-899719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845" t="-102920" r="-802254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281" t="-102920" r="-700000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1127" t="-102920" r="-601972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2920" r="-500281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501408" t="-102920" r="-401690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599719" t="-102920" r="-300562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701690" t="-102920" r="-201408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799438" t="-102920" r="-100843" b="-418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901972" t="-102920" r="-1127" b="-418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859165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512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888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  <a:highlight>
                                <a:srgbClr val="FF0000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41511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highlight>
                                <a:srgbClr val="00FF00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7917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highlight>
                                <a:srgbClr val="00FFFF"/>
                              </a:highlight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40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13779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960539DB-257A-49D9-8CC4-F6E3F038422E}"/>
              </a:ext>
            </a:extLst>
          </p:cNvPr>
          <p:cNvSpPr txBox="1"/>
          <p:nvPr/>
        </p:nvSpPr>
        <p:spPr>
          <a:xfrm>
            <a:off x="7338644" y="4803386"/>
            <a:ext cx="747932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Numéro du bit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FA4F5E-7A77-4237-8F50-02B8B321FB09}"/>
              </a:ext>
            </a:extLst>
          </p:cNvPr>
          <p:cNvSpPr txBox="1"/>
          <p:nvPr/>
        </p:nvSpPr>
        <p:spPr>
          <a:xfrm>
            <a:off x="922552" y="4812035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MSB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AE445-B465-4089-908A-E27CCF40ED45}"/>
              </a:ext>
            </a:extLst>
          </p:cNvPr>
          <p:cNvSpPr txBox="1"/>
          <p:nvPr/>
        </p:nvSpPr>
        <p:spPr>
          <a:xfrm>
            <a:off x="20558705" y="4803386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6BC6E2D-3358-4C8F-A0A5-1825F5CD0F9C}"/>
                  </a:ext>
                </a:extLst>
              </p:cNvPr>
              <p:cNvSpPr txBox="1"/>
              <p:nvPr/>
            </p:nvSpPr>
            <p:spPr>
              <a:xfrm>
                <a:off x="2825260" y="3588197"/>
                <a:ext cx="14618679" cy="8829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71437" tIns="71437" rIns="71437" bIns="71437" numCol="1" spcCol="38100" rtlCol="0" anchor="ctr">
                <a:spAutoFit/>
              </a:bodyPr>
              <a:lstStyle/>
              <a:p>
                <a:r>
                  <a:rPr lang="fr-FR" sz="4000" dirty="0">
                    <a:solidFill>
                      <a:schemeClr val="bg2"/>
                    </a:solidFill>
                  </a:rPr>
                  <a:t>Sur 10 bits, on peut compter jusqu</a:t>
                </a:r>
                <a:r>
                  <a:rPr lang="fr-FR" sz="4000" dirty="0">
                    <a:solidFill>
                      <a:schemeClr val="bg2"/>
                    </a:solidFill>
                    <a:latin typeface="Times New Roman"/>
                    <a:cs typeface="Times New Roman"/>
                  </a:rPr>
                  <a:t>'</a:t>
                </a:r>
                <a:r>
                  <a:rPr lang="fr-FR" sz="4000" dirty="0">
                    <a:solidFill>
                      <a:schemeClr val="bg2"/>
                    </a:solidFill>
                  </a:rPr>
                  <a:t>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4000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4000">
                            <a:solidFill>
                              <a:schemeClr val="bg2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fr-FR" sz="4000">
                            <a:solidFill>
                              <a:schemeClr val="bg2"/>
                            </a:solidFill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fr-FR" sz="4000">
                        <a:solidFill>
                          <a:schemeClr val="bg2"/>
                        </a:solidFill>
                        <a:latin typeface="Cambria Math"/>
                      </a:rPr>
                      <m:t>−1=1023</m:t>
                    </m:r>
                  </m:oMath>
                </a14:m>
                <a:r>
                  <a:rPr lang="fr-FR" sz="4000" dirty="0">
                    <a:solidFill>
                      <a:schemeClr val="bg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BC6E2D-3358-4C8F-A0A5-1825F5CD0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260" y="3588197"/>
                <a:ext cx="14618679" cy="882933"/>
              </a:xfrm>
              <a:prstGeom prst="rect">
                <a:avLst/>
              </a:prstGeom>
              <a:blipFill rotWithShape="1">
                <a:blip r:embed="rId5"/>
                <a:stretch>
                  <a:fillRect t="-2778" b="-201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E982F4A-C257-4B22-96F2-D16354BD4B86}"/>
              </a:ext>
            </a:extLst>
          </p:cNvPr>
          <p:cNvSpPr txBox="1"/>
          <p:nvPr/>
        </p:nvSpPr>
        <p:spPr>
          <a:xfrm>
            <a:off x="3768965" y="11035714"/>
            <a:ext cx="14618679" cy="23602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00 0000 1000 = 8</a:t>
            </a:r>
          </a:p>
          <a:p>
            <a:r>
              <a:rPr lang="fr-FR" sz="4000" dirty="0">
                <a:solidFill>
                  <a:schemeClr val="bg2"/>
                </a:solidFill>
                <a:highlight>
                  <a:srgbClr val="00FF00"/>
                </a:highlight>
              </a:rPr>
              <a:t>00 00001 </a:t>
            </a:r>
            <a:r>
              <a:rPr lang="fr-FR" sz="4000" dirty="0" smtClean="0">
                <a:solidFill>
                  <a:schemeClr val="bg2"/>
                </a:solidFill>
                <a:highlight>
                  <a:srgbClr val="00FF00"/>
                </a:highlight>
              </a:rPr>
              <a:t>000 &lt;&lt; 1 </a:t>
            </a:r>
            <a:r>
              <a:rPr lang="fr-FR" sz="4000" dirty="0">
                <a:solidFill>
                  <a:schemeClr val="bg2"/>
                </a:solidFill>
                <a:highlight>
                  <a:srgbClr val="00FF00"/>
                </a:highlight>
              </a:rPr>
              <a:t>= 00010000 = 16</a:t>
            </a:r>
          </a:p>
          <a:p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FF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00 0000 </a:t>
            </a:r>
            <a:r>
              <a:rPr kumimoji="0" lang="fr-FR" sz="4000" b="0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FF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1000 &gt;&gt; 2 </a:t>
            </a: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FFFF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= 0010 = 2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Décalage : par multiple de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36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ET l</a:t>
            </a:r>
            <a:r>
              <a:rPr lang="fr-FR" dirty="0" smtClean="0"/>
              <a:t>ogique, </a:t>
            </a:r>
            <a:r>
              <a:rPr lang="fr-FR" dirty="0"/>
              <a:t>OU </a:t>
            </a:r>
            <a:r>
              <a:rPr lang="fr-FR" dirty="0" smtClean="0"/>
              <a:t>logique, </a:t>
            </a:r>
            <a:r>
              <a:rPr lang="fr-FR" dirty="0"/>
              <a:t>OU </a:t>
            </a:r>
            <a:r>
              <a:rPr lang="fr-FR" dirty="0" smtClean="0"/>
              <a:t>exclusif</a:t>
            </a:r>
            <a:endParaRPr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50A9CC3-3042-4196-935F-FF612A5C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05446"/>
              </p:ext>
            </p:extLst>
          </p:nvPr>
        </p:nvGraphicFramePr>
        <p:xfrm>
          <a:off x="992889" y="5917548"/>
          <a:ext cx="6181635" cy="522111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060545">
                  <a:extLst>
                    <a:ext uri="{9D8B030D-6E8A-4147-A177-3AD203B41FA5}">
                      <a16:colId xmlns:a16="http://schemas.microsoft.com/office/drawing/2014/main" val="2367870784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2270510409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1226785918"/>
                    </a:ext>
                  </a:extLst>
                </a:gridCol>
              </a:tblGrid>
              <a:tr h="1044222">
                <a:tc>
                  <a:txBody>
                    <a:bodyPr/>
                    <a:lstStyle/>
                    <a:p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</a:t>
                      </a:r>
                      <a:r>
                        <a:rPr lang="fr-FR" sz="27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sz="2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12736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84728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8456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135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8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2F37918-B494-4DFB-97BD-AC58E75080F4}"/>
              </a:ext>
            </a:extLst>
          </p:cNvPr>
          <p:cNvSpPr/>
          <p:nvPr/>
        </p:nvSpPr>
        <p:spPr>
          <a:xfrm>
            <a:off x="1186987" y="3927535"/>
            <a:ext cx="6280887" cy="166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ET </a:t>
            </a:r>
            <a:r>
              <a:rPr lang="fr-FR" dirty="0" smtClean="0">
                <a:solidFill>
                  <a:schemeClr val="bg2"/>
                </a:solidFill>
              </a:rPr>
              <a:t>logique </a:t>
            </a:r>
            <a:endParaRPr lang="fr-FR" dirty="0">
              <a:solidFill>
                <a:schemeClr val="bg2"/>
              </a:solidFill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408F2492-7064-466F-9256-3F46C8EE1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566"/>
              </p:ext>
            </p:extLst>
          </p:nvPr>
        </p:nvGraphicFramePr>
        <p:xfrm>
          <a:off x="8859074" y="5917548"/>
          <a:ext cx="6181635" cy="522111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060545">
                  <a:extLst>
                    <a:ext uri="{9D8B030D-6E8A-4147-A177-3AD203B41FA5}">
                      <a16:colId xmlns:a16="http://schemas.microsoft.com/office/drawing/2014/main" val="2367870784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2270510409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1226785918"/>
                    </a:ext>
                  </a:extLst>
                </a:gridCol>
              </a:tblGrid>
              <a:tr h="1044222">
                <a:tc>
                  <a:txBody>
                    <a:bodyPr/>
                    <a:lstStyle/>
                    <a:p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</a:t>
                      </a:r>
                      <a:r>
                        <a:rPr lang="fr-FR" sz="27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sz="2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12736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84728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8456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135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81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4DE151A-B6F7-4612-ADB3-A021B7C1D576}"/>
              </a:ext>
            </a:extLst>
          </p:cNvPr>
          <p:cNvSpPr/>
          <p:nvPr/>
        </p:nvSpPr>
        <p:spPr>
          <a:xfrm>
            <a:off x="8919321" y="3927535"/>
            <a:ext cx="6548588" cy="166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OU l</a:t>
            </a:r>
            <a:r>
              <a:rPr lang="fr-FR" dirty="0" smtClean="0">
                <a:solidFill>
                  <a:schemeClr val="bg2"/>
                </a:solidFill>
              </a:rPr>
              <a:t>ogique </a:t>
            </a:r>
            <a:endParaRPr lang="fr-FR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9F09E279-66A5-4B0F-ADC3-E0BC574D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16909"/>
              </p:ext>
            </p:extLst>
          </p:nvPr>
        </p:nvGraphicFramePr>
        <p:xfrm>
          <a:off x="16722028" y="5917548"/>
          <a:ext cx="6181635" cy="522111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060545">
                  <a:extLst>
                    <a:ext uri="{9D8B030D-6E8A-4147-A177-3AD203B41FA5}">
                      <a16:colId xmlns:a16="http://schemas.microsoft.com/office/drawing/2014/main" val="2367870784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2270510409"/>
                    </a:ext>
                  </a:extLst>
                </a:gridCol>
                <a:gridCol w="2060545">
                  <a:extLst>
                    <a:ext uri="{9D8B030D-6E8A-4147-A177-3AD203B41FA5}">
                      <a16:colId xmlns:a16="http://schemas.microsoft.com/office/drawing/2014/main" val="1226785918"/>
                    </a:ext>
                  </a:extLst>
                </a:gridCol>
              </a:tblGrid>
              <a:tr h="1044222">
                <a:tc>
                  <a:txBody>
                    <a:bodyPr/>
                    <a:lstStyle/>
                    <a:p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Opérateur </a:t>
                      </a:r>
                      <a:r>
                        <a:rPr lang="fr-FR" sz="270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fr-FR" sz="27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82153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>
                          <a:solidFill>
                            <a:sysClr val="windowText" lastClr="000000"/>
                          </a:solidFill>
                        </a:rPr>
                        <a:t>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12736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84728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8456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01353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8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28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16A-14CE-43A2-A998-E4A5900FFEC5}"/>
              </a:ext>
            </a:extLst>
          </p:cNvPr>
          <p:cNvSpPr/>
          <p:nvPr/>
        </p:nvSpPr>
        <p:spPr>
          <a:xfrm>
            <a:off x="16867612" y="3927535"/>
            <a:ext cx="5700600" cy="17036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OU exclusif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6567D5C-6E3B-4D14-8ECD-032A0F539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12730"/>
              </p:ext>
            </p:extLst>
          </p:nvPr>
        </p:nvGraphicFramePr>
        <p:xfrm>
          <a:off x="922552" y="4805168"/>
          <a:ext cx="21515416" cy="5760720"/>
        </p:xfrm>
        <a:graphic>
          <a:graphicData uri="http://schemas.openxmlformats.org/drawingml/2006/table">
            <a:tbl>
              <a:tblPr firstRow="1" bandRow="1">
                <a:tableStyleId>{8F44A2F1-9E1F-4B54-A3A2-5F16C0AD49E2}</a:tableStyleId>
              </a:tblPr>
              <a:tblGrid>
                <a:gridCol w="2689427">
                  <a:extLst>
                    <a:ext uri="{9D8B030D-6E8A-4147-A177-3AD203B41FA5}">
                      <a16:colId xmlns:a16="http://schemas.microsoft.com/office/drawing/2014/main" val="183549101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418976415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1453460970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292820285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609482682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303849872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452920717"/>
                    </a:ext>
                  </a:extLst>
                </a:gridCol>
                <a:gridCol w="2689427">
                  <a:extLst>
                    <a:ext uri="{9D8B030D-6E8A-4147-A177-3AD203B41FA5}">
                      <a16:colId xmlns:a16="http://schemas.microsoft.com/office/drawing/2014/main" val="2093103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085900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</a:rPr>
                        <a:t>Valeur binaire du mot sur 1 octet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9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8887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Masque en 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6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91797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Résultat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ysClr val="windowText" lastClr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4000" dirty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6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6412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960539DB-257A-49D9-8CC4-F6E3F038422E}"/>
              </a:ext>
            </a:extLst>
          </p:cNvPr>
          <p:cNvSpPr txBox="1"/>
          <p:nvPr/>
        </p:nvSpPr>
        <p:spPr>
          <a:xfrm>
            <a:off x="7338644" y="3843661"/>
            <a:ext cx="747932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Numéro du bit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2FA4F5E-7A77-4237-8F50-02B8B321FB09}"/>
              </a:ext>
            </a:extLst>
          </p:cNvPr>
          <p:cNvSpPr txBox="1"/>
          <p:nvPr/>
        </p:nvSpPr>
        <p:spPr>
          <a:xfrm>
            <a:off x="922552" y="3852310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MSB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8AE445-B465-4089-908A-E27CCF40ED45}"/>
              </a:ext>
            </a:extLst>
          </p:cNvPr>
          <p:cNvSpPr txBox="1"/>
          <p:nvPr/>
        </p:nvSpPr>
        <p:spPr>
          <a:xfrm>
            <a:off x="20558705" y="3843661"/>
            <a:ext cx="2641264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4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LSB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32C91011-504E-4AFF-BC2C-5ADEF52B9460}"/>
              </a:ext>
            </a:extLst>
          </p:cNvPr>
          <p:cNvSpPr/>
          <p:nvPr/>
        </p:nvSpPr>
        <p:spPr>
          <a:xfrm rot="16200000">
            <a:off x="5775898" y="5619024"/>
            <a:ext cx="992889" cy="10777082"/>
          </a:xfrm>
          <a:prstGeom prst="leftBrace">
            <a:avLst>
              <a:gd name="adj1" fmla="val 83898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1BB02A3B-946A-4AB4-B3C1-A99B3FE3F32A}"/>
              </a:ext>
            </a:extLst>
          </p:cNvPr>
          <p:cNvSpPr/>
          <p:nvPr/>
        </p:nvSpPr>
        <p:spPr>
          <a:xfrm rot="16200000">
            <a:off x="16552982" y="5619025"/>
            <a:ext cx="992889" cy="10777082"/>
          </a:xfrm>
          <a:prstGeom prst="leftBrace">
            <a:avLst>
              <a:gd name="adj1" fmla="val 83898"/>
              <a:gd name="adj2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4325BE-04A2-43A1-9517-385F48B50DCB}"/>
              </a:ext>
            </a:extLst>
          </p:cNvPr>
          <p:cNvSpPr txBox="1"/>
          <p:nvPr/>
        </p:nvSpPr>
        <p:spPr>
          <a:xfrm>
            <a:off x="12956345" y="11504010"/>
            <a:ext cx="87219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Force à « </a:t>
            </a:r>
            <a:r>
              <a:rPr lang="fr-FR" sz="6000" dirty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 »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32A6D9-1BEF-4E2E-8EAB-7D8A020D27AA}"/>
              </a:ext>
            </a:extLst>
          </p:cNvPr>
          <p:cNvSpPr txBox="1"/>
          <p:nvPr/>
        </p:nvSpPr>
        <p:spPr>
          <a:xfrm>
            <a:off x="1911356" y="11545886"/>
            <a:ext cx="8721972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6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Copie des bits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Masque en 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14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77B5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Black"/>
        <a:ea typeface="Avenir Black"/>
        <a:cs typeface="Avenir Black"/>
      </a:majorFont>
      <a:minorFont>
        <a:latin typeface="Avenir Book"/>
        <a:ea typeface="Avenir Book"/>
        <a:cs typeface="Avenir Book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7510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Medium"/>
            <a:ea typeface="Avenir Medium"/>
            <a:cs typeface="Avenir Medium"/>
            <a:sym typeface="Avenir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586</Words>
  <Application>Microsoft Office PowerPoint</Application>
  <PresentationFormat>Personnalisé</PresentationFormat>
  <Paragraphs>265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Avenir Black</vt:lpstr>
      <vt:lpstr>Avenir Book</vt:lpstr>
      <vt:lpstr>Avenir Heavy</vt:lpstr>
      <vt:lpstr>Avenir Medium</vt:lpstr>
      <vt:lpstr>Cambria Math</vt:lpstr>
      <vt:lpstr>Gill Sans</vt:lpstr>
      <vt:lpstr>Helvetica</vt:lpstr>
      <vt:lpstr>Lucida Grande</vt:lpstr>
      <vt:lpstr>Times New Roman</vt:lpstr>
      <vt:lpstr>White</vt:lpstr>
      <vt:lpstr>Logique booléenne</vt:lpstr>
      <vt:lpstr>Différentes bases</vt:lpstr>
      <vt:lpstr>American Standard : normes</vt:lpstr>
      <vt:lpstr>ASCII</vt:lpstr>
      <vt:lpstr>ASCII</vt:lpstr>
      <vt:lpstr>Conversion décimale - binaire</vt:lpstr>
      <vt:lpstr>Décalage : par multiple de 2</vt:lpstr>
      <vt:lpstr>ET logique, OU logique, OU exclusif</vt:lpstr>
      <vt:lpstr>Masque en ET</vt:lpstr>
      <vt:lpstr>Masque en 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Template</dc:title>
  <dc:creator>Benjamin Caperan</dc:creator>
  <cp:lastModifiedBy>Windows User</cp:lastModifiedBy>
  <cp:revision>38</cp:revision>
  <dcterms:modified xsi:type="dcterms:W3CDTF">2018-02-26T11:21:18Z</dcterms:modified>
</cp:coreProperties>
</file>