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1" r:id="rId2"/>
    <p:sldId id="270" r:id="rId3"/>
    <p:sldId id="276" r:id="rId4"/>
    <p:sldId id="278" r:id="rId5"/>
    <p:sldId id="277" r:id="rId6"/>
    <p:sldId id="279" r:id="rId7"/>
    <p:sldId id="280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2286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4572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6858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9144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11430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13716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16002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18288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14" y="-31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3" name="Shape 5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17865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24384000" cy="3214688"/>
          </a:xfrm>
          <a:prstGeom prst="rect">
            <a:avLst/>
          </a:prstGeom>
          <a:solidFill>
            <a:srgbClr val="0077B5"/>
          </a:solidFill>
          <a:ln w="25400">
            <a:miter lim="400000"/>
          </a:ln>
        </p:spPr>
        <p:txBody>
          <a:bodyPr lIns="71437" tIns="71437" rIns="71437" bIns="71437" anchor="ctr"/>
          <a:lstStyle/>
          <a:p>
            <a:pPr defTabSz="875109">
              <a:lnSpc>
                <a:spcPct val="100000"/>
              </a:lnSpc>
              <a:defRPr sz="5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1672828" y="1143000"/>
            <a:ext cx="20895469" cy="1928813"/>
          </a:xfrm>
          <a:prstGeom prst="rect">
            <a:avLst/>
          </a:prstGeom>
        </p:spPr>
        <p:txBody>
          <a:bodyPr anchor="t"/>
          <a:lstStyle>
            <a:lvl1pPr algn="l">
              <a:defRPr sz="9200"/>
            </a:lvl1pPr>
          </a:lstStyle>
          <a:p>
            <a:r>
              <a:t>Titeltext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1744265" y="3536156"/>
            <a:ext cx="20895470" cy="8501483"/>
          </a:xfrm>
          <a:prstGeom prst="rect">
            <a:avLst/>
          </a:prstGeom>
        </p:spPr>
        <p:txBody>
          <a:bodyPr lIns="178593" tIns="178593" rIns="178593" bIns="178593" anchor="t"/>
          <a:lstStyle>
            <a:lvl1pPr marL="561219" indent="-561219">
              <a:spcBef>
                <a:spcPts val="6000"/>
              </a:spcBef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561219" indent="-561219">
              <a:spcBef>
                <a:spcPts val="6000"/>
              </a:spcBef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561219" indent="-561219">
              <a:spcBef>
                <a:spcPts val="6000"/>
              </a:spcBef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561219" indent="-561219">
              <a:spcBef>
                <a:spcPts val="6000"/>
              </a:spcBef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561219" indent="-561219">
              <a:spcBef>
                <a:spcPts val="6000"/>
              </a:spcBef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11965768" y="13073062"/>
            <a:ext cx="434976" cy="46037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4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384000" cy="3214688"/>
          </a:xfrm>
          <a:prstGeom prst="rect">
            <a:avLst/>
          </a:prstGeom>
          <a:solidFill>
            <a:srgbClr val="0077B5"/>
          </a:solidFill>
          <a:ln w="25400">
            <a:miter lim="400000"/>
          </a:ln>
        </p:spPr>
        <p:txBody>
          <a:bodyPr lIns="71437" tIns="71437" rIns="71437" bIns="71437" anchor="ctr"/>
          <a:lstStyle/>
          <a:p>
            <a:pPr defTabSz="875109">
              <a:lnSpc>
                <a:spcPct val="100000"/>
              </a:lnSpc>
              <a:defRPr sz="5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3"/>
          </p:nvPr>
        </p:nvSpPr>
        <p:spPr>
          <a:xfrm>
            <a:off x="1672828" y="3536156"/>
            <a:ext cx="1097917" cy="8501063"/>
          </a:xfrm>
          <a:prstGeom prst="rect">
            <a:avLst/>
          </a:prstGeom>
        </p:spPr>
        <p:txBody>
          <a:bodyPr lIns="178593" tIns="178593" rIns="178593" bIns="178593" anchor="t"/>
          <a:lstStyle/>
          <a:p>
            <a:pPr marL="0" lvl="1" indent="0">
              <a:spcBef>
                <a:spcPts val="6000"/>
              </a:spcBef>
              <a:buClr>
                <a:srgbClr val="A2A2A2"/>
              </a:buClr>
              <a:buSzTx/>
              <a:buNone/>
              <a:defRPr sz="58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1.</a:t>
            </a:r>
          </a:p>
          <a:p>
            <a:pPr marL="0" lvl="1" indent="0">
              <a:spcBef>
                <a:spcPts val="6000"/>
              </a:spcBef>
              <a:buClr>
                <a:srgbClr val="A2A2A2"/>
              </a:buClr>
              <a:buSzTx/>
              <a:buNone/>
              <a:defRPr sz="58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2.</a:t>
            </a:r>
          </a:p>
          <a:p>
            <a:pPr marL="0" lvl="1" indent="0">
              <a:spcBef>
                <a:spcPts val="6000"/>
              </a:spcBef>
              <a:buClr>
                <a:srgbClr val="A2A2A2"/>
              </a:buClr>
              <a:buSzTx/>
              <a:buNone/>
              <a:defRPr sz="58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3.</a:t>
            </a:r>
          </a:p>
          <a:p>
            <a:pPr marL="0" lvl="1" indent="0">
              <a:spcBef>
                <a:spcPts val="6000"/>
              </a:spcBef>
              <a:buClr>
                <a:srgbClr val="A2A2A2"/>
              </a:buClr>
              <a:buSzTx/>
              <a:buNone/>
              <a:defRPr sz="58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4.</a:t>
            </a:r>
          </a:p>
          <a:p>
            <a:pPr marL="0" lvl="1" indent="0">
              <a:spcBef>
                <a:spcPts val="6000"/>
              </a:spcBef>
              <a:buClr>
                <a:srgbClr val="A2A2A2"/>
              </a:buClr>
              <a:buSzTx/>
              <a:buNone/>
              <a:defRPr sz="58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5.</a:t>
            </a:r>
          </a:p>
        </p:txBody>
      </p:sp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1672828" y="1143000"/>
            <a:ext cx="20895469" cy="1928813"/>
          </a:xfrm>
          <a:prstGeom prst="rect">
            <a:avLst/>
          </a:prstGeom>
        </p:spPr>
        <p:txBody>
          <a:bodyPr anchor="t"/>
          <a:lstStyle>
            <a:lvl1pPr algn="l">
              <a:defRPr sz="9200"/>
            </a:lvl1pPr>
          </a:lstStyle>
          <a:p>
            <a:r>
              <a:t>Titeltext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2494359" y="3536156"/>
            <a:ext cx="20145376" cy="8501483"/>
          </a:xfrm>
          <a:prstGeom prst="rect">
            <a:avLst/>
          </a:prstGeom>
        </p:spPr>
        <p:txBody>
          <a:bodyPr lIns="178593" tIns="178593" rIns="178593" bIns="178593" anchor="t"/>
          <a:lstStyle>
            <a:lvl1pPr marL="0" indent="0">
              <a:spcBef>
                <a:spcPts val="6000"/>
              </a:spcBef>
              <a:buSz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0" indent="0">
              <a:spcBef>
                <a:spcPts val="6000"/>
              </a:spcBef>
              <a:buSz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0" indent="0">
              <a:spcBef>
                <a:spcPts val="6000"/>
              </a:spcBef>
              <a:buSz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0" indent="0">
              <a:spcBef>
                <a:spcPts val="6000"/>
              </a:spcBef>
              <a:buSz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0" indent="0">
              <a:spcBef>
                <a:spcPts val="6000"/>
              </a:spcBef>
              <a:buSz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xfrm>
            <a:off x="11965768" y="13073062"/>
            <a:ext cx="434976" cy="46037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m Sub-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24384000" cy="3214688"/>
          </a:xfrm>
          <a:prstGeom prst="rect">
            <a:avLst/>
          </a:prstGeom>
          <a:solidFill>
            <a:srgbClr val="0077B5"/>
          </a:solidFill>
          <a:ln w="25400">
            <a:miter lim="400000"/>
          </a:ln>
        </p:spPr>
        <p:txBody>
          <a:bodyPr lIns="71437" tIns="71437" rIns="71437" bIns="71437" anchor="ctr"/>
          <a:lstStyle/>
          <a:p>
            <a:pPr defTabSz="875109">
              <a:lnSpc>
                <a:spcPct val="100000"/>
              </a:lnSpc>
              <a:defRPr sz="5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body" sz="quarter" idx="13"/>
          </p:nvPr>
        </p:nvSpPr>
        <p:spPr>
          <a:xfrm>
            <a:off x="1744265" y="3607593"/>
            <a:ext cx="1299436" cy="1303736"/>
          </a:xfrm>
          <a:prstGeom prst="ellipse">
            <a:avLst/>
          </a:prstGeom>
          <a:solidFill>
            <a:srgbClr val="FFFFFF"/>
          </a:solidFill>
          <a:ln w="88900">
            <a:solidFill>
              <a:srgbClr val="4D4E4C"/>
            </a:solidFill>
          </a:ln>
        </p:spPr>
        <p:txBody>
          <a:bodyPr lIns="35718" tIns="35718" rIns="35718" bIns="35718" anchor="b"/>
          <a:lstStyle/>
          <a:p>
            <a:pPr marL="0" indent="0" algn="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58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4"/>
          </p:nvPr>
        </p:nvSpPr>
        <p:spPr>
          <a:xfrm>
            <a:off x="2059870" y="3598664"/>
            <a:ext cx="668227" cy="132159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66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1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sz="quarter" idx="15"/>
          </p:nvPr>
        </p:nvSpPr>
        <p:spPr>
          <a:xfrm>
            <a:off x="1746410" y="6661546"/>
            <a:ext cx="1299436" cy="1303736"/>
          </a:xfrm>
          <a:prstGeom prst="ellipse">
            <a:avLst/>
          </a:prstGeom>
          <a:solidFill>
            <a:srgbClr val="FFFFFF"/>
          </a:solidFill>
          <a:ln w="88900">
            <a:solidFill>
              <a:srgbClr val="4D4E4C"/>
            </a:solidFill>
          </a:ln>
        </p:spPr>
        <p:txBody>
          <a:bodyPr lIns="35718" tIns="35718" rIns="35718" bIns="35718" anchor="b"/>
          <a:lstStyle/>
          <a:p>
            <a:pPr marL="0" indent="0" algn="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6"/>
          </p:nvPr>
        </p:nvSpPr>
        <p:spPr>
          <a:xfrm>
            <a:off x="1748554" y="9715500"/>
            <a:ext cx="1299437" cy="1303735"/>
          </a:xfrm>
          <a:prstGeom prst="ellipse">
            <a:avLst/>
          </a:prstGeom>
          <a:solidFill>
            <a:srgbClr val="FFFFFF"/>
          </a:solidFill>
          <a:ln w="88900">
            <a:solidFill>
              <a:srgbClr val="4D4E4C"/>
            </a:solidFill>
          </a:ln>
        </p:spPr>
        <p:txBody>
          <a:bodyPr lIns="35718" tIns="35718" rIns="35718" bIns="35718" anchor="b"/>
          <a:lstStyle/>
          <a:p>
            <a:pPr marL="0" indent="0" algn="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7"/>
          </p:nvPr>
        </p:nvSpPr>
        <p:spPr>
          <a:xfrm>
            <a:off x="2059870" y="6652617"/>
            <a:ext cx="668227" cy="132159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66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2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8"/>
          </p:nvPr>
        </p:nvSpPr>
        <p:spPr>
          <a:xfrm>
            <a:off x="2059870" y="9706570"/>
            <a:ext cx="668227" cy="132159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66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3</a:t>
            </a:r>
          </a:p>
        </p:txBody>
      </p:sp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1672828" y="1143000"/>
            <a:ext cx="20895469" cy="1928813"/>
          </a:xfrm>
          <a:prstGeom prst="rect">
            <a:avLst/>
          </a:prstGeom>
        </p:spPr>
        <p:txBody>
          <a:bodyPr anchor="t"/>
          <a:lstStyle>
            <a:lvl1pPr algn="l">
              <a:defRPr sz="9200"/>
            </a:lvl1pPr>
          </a:lstStyle>
          <a:p>
            <a:r>
              <a:t>Titeltext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3576089" y="3554015"/>
            <a:ext cx="19063645" cy="9197579"/>
          </a:xfrm>
          <a:prstGeom prst="rect">
            <a:avLst/>
          </a:prstGeom>
        </p:spPr>
        <p:txBody>
          <a:bodyPr lIns="178593" tIns="178593" rIns="178593" bIns="178593" anchor="t"/>
          <a:lstStyle>
            <a:lvl1pPr marL="564444" indent="-564444">
              <a:lnSpc>
                <a:spcPct val="120000"/>
              </a:lnSpc>
              <a:spcBef>
                <a:spcPts val="2200"/>
              </a:spcBef>
              <a:buClr>
                <a:srgbClr val="A2A2A2"/>
              </a:buClr>
              <a:buSzPct val="100000"/>
              <a:buFontTx/>
              <a:defRPr sz="50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564444" indent="-564444">
              <a:lnSpc>
                <a:spcPct val="120000"/>
              </a:lnSpc>
              <a:spcBef>
                <a:spcPts val="2200"/>
              </a:spcBef>
              <a:buClr>
                <a:srgbClr val="A2A2A2"/>
              </a:buClr>
              <a:buSzPct val="100000"/>
              <a:buFontTx/>
              <a:defRPr sz="50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564444" indent="-564444">
              <a:lnSpc>
                <a:spcPct val="120000"/>
              </a:lnSpc>
              <a:spcBef>
                <a:spcPts val="2200"/>
              </a:spcBef>
              <a:buClr>
                <a:srgbClr val="A2A2A2"/>
              </a:buClr>
              <a:buSzPct val="100000"/>
              <a:buFontTx/>
              <a:defRPr sz="50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564444" indent="-564444">
              <a:lnSpc>
                <a:spcPct val="120000"/>
              </a:lnSpc>
              <a:spcBef>
                <a:spcPts val="2200"/>
              </a:spcBef>
              <a:buClr>
                <a:srgbClr val="A2A2A2"/>
              </a:buClr>
              <a:buSzPct val="100000"/>
              <a:buFontTx/>
              <a:defRPr sz="50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564444" indent="-564444">
              <a:lnSpc>
                <a:spcPct val="120000"/>
              </a:lnSpc>
              <a:spcBef>
                <a:spcPts val="2200"/>
              </a:spcBef>
              <a:buClr>
                <a:srgbClr val="A2A2A2"/>
              </a:buClr>
              <a:buSzPct val="100000"/>
              <a:buFontTx/>
              <a:defRPr sz="50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xfrm>
            <a:off x="11965768" y="13073062"/>
            <a:ext cx="434976" cy="46037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# Boxes (3)">
    <p:bg>
      <p:bgPr>
        <a:solidFill>
          <a:srgbClr val="0077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sz="quarter" idx="13"/>
          </p:nvPr>
        </p:nvSpPr>
        <p:spPr>
          <a:xfrm>
            <a:off x="9013031" y="2616398"/>
            <a:ext cx="6357938" cy="9001126"/>
          </a:xfrm>
          <a:prstGeom prst="rect">
            <a:avLst/>
          </a:prstGeom>
          <a:solidFill>
            <a:srgbClr val="FFFFFF"/>
          </a:solidFill>
          <a:ln w="25400"/>
        </p:spPr>
        <p:txBody>
          <a:bodyPr/>
          <a:lstStyle/>
          <a:p>
            <a: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4"/>
          </p:nvPr>
        </p:nvSpPr>
        <p:spPr>
          <a:xfrm>
            <a:off x="1351359" y="2616398"/>
            <a:ext cx="6357938" cy="9001126"/>
          </a:xfrm>
          <a:prstGeom prst="rect">
            <a:avLst/>
          </a:prstGeom>
          <a:solidFill>
            <a:srgbClr val="FFFFFF"/>
          </a:solidFill>
          <a:ln w="25400"/>
        </p:spPr>
        <p:txBody>
          <a:bodyPr/>
          <a:lstStyle/>
          <a:p>
            <a: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5"/>
          </p:nvPr>
        </p:nvSpPr>
        <p:spPr>
          <a:xfrm>
            <a:off x="16674703" y="2616398"/>
            <a:ext cx="6357938" cy="9001126"/>
          </a:xfrm>
          <a:prstGeom prst="rect">
            <a:avLst/>
          </a:prstGeom>
          <a:solidFill>
            <a:srgbClr val="FFFFFF"/>
          </a:solidFill>
          <a:ln w="25400"/>
        </p:spPr>
        <p:txBody>
          <a:bodyPr/>
          <a:lstStyle/>
          <a:p>
            <a: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6"/>
          </p:nvPr>
        </p:nvSpPr>
        <p:spPr>
          <a:xfrm>
            <a:off x="11441841" y="1607343"/>
            <a:ext cx="1500188" cy="1500189"/>
          </a:xfrm>
          <a:prstGeom prst="ellipse">
            <a:avLst/>
          </a:prstGeom>
          <a:solidFill>
            <a:srgbClr val="FFFFFF"/>
          </a:solidFill>
          <a:ln w="88900">
            <a:solidFill>
              <a:srgbClr val="0077B5"/>
            </a:solidFill>
          </a:ln>
        </p:spPr>
        <p:txBody>
          <a:bodyPr lIns="107156" tIns="107156" rIns="107156" bIns="107156" anchor="b"/>
          <a:lstStyle/>
          <a:p>
            <a:pPr marL="0" indent="0" algn="ct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7"/>
          </p:nvPr>
        </p:nvSpPr>
        <p:spPr>
          <a:xfrm>
            <a:off x="3780234" y="1607343"/>
            <a:ext cx="1500188" cy="1500189"/>
          </a:xfrm>
          <a:prstGeom prst="ellipse">
            <a:avLst/>
          </a:prstGeom>
          <a:solidFill>
            <a:srgbClr val="FFFFFF"/>
          </a:solidFill>
          <a:ln w="88900">
            <a:solidFill>
              <a:srgbClr val="0077B5"/>
            </a:solidFill>
          </a:ln>
        </p:spPr>
        <p:txBody>
          <a:bodyPr lIns="107156" tIns="107156" rIns="107156" bIns="107156" anchor="b"/>
          <a:lstStyle/>
          <a:p>
            <a:pPr marL="0" indent="0" algn="ct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8"/>
          </p:nvPr>
        </p:nvSpPr>
        <p:spPr>
          <a:xfrm>
            <a:off x="19103578" y="1607343"/>
            <a:ext cx="1500188" cy="1500189"/>
          </a:xfrm>
          <a:prstGeom prst="ellipse">
            <a:avLst/>
          </a:prstGeom>
          <a:solidFill>
            <a:srgbClr val="FFFFFF"/>
          </a:solidFill>
          <a:ln w="88900">
            <a:solidFill>
              <a:srgbClr val="0077B5"/>
            </a:solidFill>
          </a:ln>
        </p:spPr>
        <p:txBody>
          <a:bodyPr lIns="107156" tIns="107156" rIns="107156" bIns="107156" anchor="b"/>
          <a:lstStyle/>
          <a:p>
            <a:pPr marL="0" indent="0" algn="ct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9"/>
          </p:nvPr>
        </p:nvSpPr>
        <p:spPr>
          <a:xfrm>
            <a:off x="11857886" y="1732359"/>
            <a:ext cx="668228" cy="132159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2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quarter" idx="20"/>
          </p:nvPr>
        </p:nvSpPr>
        <p:spPr>
          <a:xfrm>
            <a:off x="4196214" y="1732359"/>
            <a:ext cx="668228" cy="132159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1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sz="quarter" idx="21"/>
          </p:nvPr>
        </p:nvSpPr>
        <p:spPr>
          <a:xfrm>
            <a:off x="19519428" y="1732359"/>
            <a:ext cx="668227" cy="132159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3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22"/>
          </p:nvPr>
        </p:nvSpPr>
        <p:spPr>
          <a:xfrm>
            <a:off x="9227343" y="3089671"/>
            <a:ext cx="5929314" cy="150018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66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Short Title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sz="quarter" idx="23"/>
          </p:nvPr>
        </p:nvSpPr>
        <p:spPr>
          <a:xfrm>
            <a:off x="16889015" y="3089671"/>
            <a:ext cx="5929314" cy="150018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66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Short Title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sz="quarter" idx="24"/>
          </p:nvPr>
        </p:nvSpPr>
        <p:spPr>
          <a:xfrm>
            <a:off x="9227343" y="4300006"/>
            <a:ext cx="5929314" cy="7020655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A short amount of explanatory text, perhaps a definition.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sz="quarter" idx="25"/>
          </p:nvPr>
        </p:nvSpPr>
        <p:spPr>
          <a:xfrm>
            <a:off x="16889015" y="4300006"/>
            <a:ext cx="5929314" cy="7020655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A short amount of explanatory text, perhaps a definition.</a:t>
            </a:r>
          </a:p>
        </p:txBody>
      </p:sp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1565671" y="3089671"/>
            <a:ext cx="5929314" cy="15001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6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Titeltext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1565671" y="4300006"/>
            <a:ext cx="5929314" cy="7020655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0" indent="22860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0" indent="45720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0" indent="68580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0" indent="91440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# Boxes (2)">
    <p:bg>
      <p:bgPr>
        <a:solidFill>
          <a:srgbClr val="0077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body" sz="half" idx="13"/>
          </p:nvPr>
        </p:nvSpPr>
        <p:spPr>
          <a:xfrm>
            <a:off x="887015" y="2616398"/>
            <a:ext cx="10840642" cy="9001126"/>
          </a:xfrm>
          <a:prstGeom prst="rect">
            <a:avLst/>
          </a:prstGeom>
          <a:solidFill>
            <a:srgbClr val="FFFFFF"/>
          </a:solidFill>
          <a:ln w="25400"/>
        </p:spPr>
        <p:txBody>
          <a:bodyPr/>
          <a:lstStyle/>
          <a:p>
            <a: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half" idx="14"/>
          </p:nvPr>
        </p:nvSpPr>
        <p:spPr>
          <a:xfrm>
            <a:off x="12692062" y="2598539"/>
            <a:ext cx="10840642" cy="9001126"/>
          </a:xfrm>
          <a:prstGeom prst="rect">
            <a:avLst/>
          </a:prstGeom>
          <a:solidFill>
            <a:srgbClr val="FFFFFF"/>
          </a:solidFill>
          <a:ln w="25400"/>
        </p:spPr>
        <p:txBody>
          <a:bodyPr/>
          <a:lstStyle/>
          <a:p>
            <a: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5"/>
          </p:nvPr>
        </p:nvSpPr>
        <p:spPr>
          <a:xfrm>
            <a:off x="17362289" y="1607343"/>
            <a:ext cx="1500188" cy="1500189"/>
          </a:xfrm>
          <a:prstGeom prst="ellipse">
            <a:avLst/>
          </a:prstGeom>
          <a:solidFill>
            <a:srgbClr val="FFFFFF"/>
          </a:solidFill>
          <a:ln w="88900">
            <a:solidFill>
              <a:srgbClr val="0077B5"/>
            </a:solidFill>
          </a:ln>
        </p:spPr>
        <p:txBody>
          <a:bodyPr lIns="107156" tIns="107156" rIns="107156" bIns="107156" anchor="b"/>
          <a:lstStyle/>
          <a:p>
            <a:pPr marL="0" indent="0" algn="ct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6"/>
          </p:nvPr>
        </p:nvSpPr>
        <p:spPr>
          <a:xfrm>
            <a:off x="5557242" y="1607343"/>
            <a:ext cx="1500188" cy="1500189"/>
          </a:xfrm>
          <a:prstGeom prst="ellipse">
            <a:avLst/>
          </a:prstGeom>
          <a:solidFill>
            <a:srgbClr val="FFFFFF"/>
          </a:solidFill>
          <a:ln w="88900">
            <a:solidFill>
              <a:srgbClr val="0077B5"/>
            </a:solidFill>
          </a:ln>
        </p:spPr>
        <p:txBody>
          <a:bodyPr lIns="107156" tIns="107156" rIns="107156" bIns="107156" anchor="b"/>
          <a:lstStyle/>
          <a:p>
            <a:pPr marL="0" indent="0" algn="ct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7"/>
          </p:nvPr>
        </p:nvSpPr>
        <p:spPr>
          <a:xfrm>
            <a:off x="17778334" y="1732359"/>
            <a:ext cx="668228" cy="132159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2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8"/>
          </p:nvPr>
        </p:nvSpPr>
        <p:spPr>
          <a:xfrm>
            <a:off x="5973222" y="1732359"/>
            <a:ext cx="668228" cy="132159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1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9"/>
          </p:nvPr>
        </p:nvSpPr>
        <p:spPr>
          <a:xfrm>
            <a:off x="13129617" y="3089671"/>
            <a:ext cx="9965532" cy="150018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66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Short Title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sz="half" idx="20"/>
          </p:nvPr>
        </p:nvSpPr>
        <p:spPr>
          <a:xfrm>
            <a:off x="13129617" y="4300006"/>
            <a:ext cx="9965532" cy="7020655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A short amount of explanatory text, perhaps a definition.</a:t>
            </a:r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1324570" y="3089671"/>
            <a:ext cx="9965532" cy="15001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6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Titeltext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sz="half" idx="1"/>
          </p:nvPr>
        </p:nvSpPr>
        <p:spPr>
          <a:xfrm>
            <a:off x="1324570" y="4300965"/>
            <a:ext cx="9965532" cy="701873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0" indent="22860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0" indent="45720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0" indent="68580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0" indent="91440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# Boxes (1)">
    <p:bg>
      <p:bgPr>
        <a:solidFill>
          <a:srgbClr val="0077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body" idx="13"/>
          </p:nvPr>
        </p:nvSpPr>
        <p:spPr>
          <a:xfrm>
            <a:off x="887015" y="2616398"/>
            <a:ext cx="22609970" cy="9001126"/>
          </a:xfrm>
          <a:prstGeom prst="rect">
            <a:avLst/>
          </a:prstGeom>
          <a:solidFill>
            <a:srgbClr val="FFFFFF"/>
          </a:solidFill>
          <a:ln w="25400"/>
        </p:spPr>
        <p:txBody>
          <a:bodyPr/>
          <a:lstStyle/>
          <a:p>
            <a: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4"/>
          </p:nvPr>
        </p:nvSpPr>
        <p:spPr>
          <a:xfrm>
            <a:off x="11424046" y="1607343"/>
            <a:ext cx="1500189" cy="1500189"/>
          </a:xfrm>
          <a:prstGeom prst="ellipse">
            <a:avLst/>
          </a:prstGeom>
          <a:solidFill>
            <a:srgbClr val="FFFFFF"/>
          </a:solidFill>
          <a:ln w="88900">
            <a:solidFill>
              <a:srgbClr val="0077B5"/>
            </a:solidFill>
          </a:ln>
        </p:spPr>
        <p:txBody>
          <a:bodyPr lIns="107156" tIns="107156" rIns="107156" bIns="107156" anchor="b"/>
          <a:lstStyle/>
          <a:p>
            <a:pPr marL="0" indent="0" algn="ct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5"/>
          </p:nvPr>
        </p:nvSpPr>
        <p:spPr>
          <a:xfrm>
            <a:off x="11840027" y="1732359"/>
            <a:ext cx="668227" cy="132159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1</a:t>
            </a:r>
          </a:p>
        </p:txBody>
      </p:sp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1779984" y="3108456"/>
            <a:ext cx="20824032" cy="15001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6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Titeltext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half" idx="1"/>
          </p:nvPr>
        </p:nvSpPr>
        <p:spPr>
          <a:xfrm>
            <a:off x="2271116" y="4373149"/>
            <a:ext cx="19806048" cy="6715861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0" indent="22860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0" indent="45720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0" indent="68580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0" indent="91440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agram (DIY)">
    <p:bg>
      <p:bgPr>
        <a:solidFill>
          <a:srgbClr val="404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-1" y="2494451"/>
            <a:ext cx="24384001" cy="11215689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71437" tIns="71437" rIns="71437" bIns="71437" anchor="ctr"/>
          <a:lstStyle/>
          <a:p>
            <a:pPr defTabSz="875109">
              <a:lnSpc>
                <a:spcPct val="100000"/>
              </a:lnSpc>
              <a:defRPr sz="5800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368" name="Shape 368"/>
          <p:cNvSpPr>
            <a:spLocks noGrp="1"/>
          </p:cNvSpPr>
          <p:nvPr>
            <p:ph type="body" sz="quarter" idx="13"/>
          </p:nvPr>
        </p:nvSpPr>
        <p:spPr>
          <a:xfrm>
            <a:off x="1404238" y="3446859"/>
            <a:ext cx="4822032" cy="1"/>
          </a:xfrm>
          <a:prstGeom prst="line">
            <a:avLst/>
          </a:prstGeom>
          <a:ln w="50800">
            <a:solidFill>
              <a:srgbClr val="404245"/>
            </a:solidFill>
          </a:ln>
        </p:spPr>
        <p:txBody>
          <a:bodyPr/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9" name="Shape 369"/>
          <p:cNvSpPr>
            <a:spLocks noGrp="1"/>
          </p:cNvSpPr>
          <p:nvPr>
            <p:ph type="body" sz="quarter" idx="14"/>
          </p:nvPr>
        </p:nvSpPr>
        <p:spPr>
          <a:xfrm>
            <a:off x="1404238" y="7054453"/>
            <a:ext cx="4822032" cy="1"/>
          </a:xfrm>
          <a:prstGeom prst="line">
            <a:avLst/>
          </a:prstGeom>
          <a:ln w="50800">
            <a:solidFill>
              <a:srgbClr val="404245"/>
            </a:solidFill>
            <a:headEnd type="arrow"/>
            <a:tailEnd type="arrow"/>
          </a:ln>
        </p:spPr>
        <p:txBody>
          <a:bodyPr/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0" name="Shape 370"/>
          <p:cNvSpPr>
            <a:spLocks noGrp="1"/>
          </p:cNvSpPr>
          <p:nvPr>
            <p:ph type="body" sz="quarter" idx="15"/>
          </p:nvPr>
        </p:nvSpPr>
        <p:spPr>
          <a:xfrm>
            <a:off x="1404238" y="5194017"/>
            <a:ext cx="4822032" cy="1"/>
          </a:xfrm>
          <a:prstGeom prst="line">
            <a:avLst/>
          </a:prstGeom>
          <a:ln w="50800">
            <a:solidFill>
              <a:srgbClr val="404245"/>
            </a:solidFill>
            <a:tailEnd type="arrow"/>
          </a:ln>
        </p:spPr>
        <p:txBody>
          <a:bodyPr/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1" name="Shape 371"/>
          <p:cNvSpPr>
            <a:spLocks noGrp="1"/>
          </p:cNvSpPr>
          <p:nvPr>
            <p:ph type="body" sz="quarter" idx="16"/>
          </p:nvPr>
        </p:nvSpPr>
        <p:spPr>
          <a:xfrm>
            <a:off x="15492494" y="3201591"/>
            <a:ext cx="7483079" cy="2196704"/>
          </a:xfrm>
          <a:prstGeom prst="roundRect">
            <a:avLst>
              <a:gd name="adj" fmla="val 34146"/>
            </a:avLst>
          </a:prstGeom>
          <a:ln w="50800">
            <a:solidFill>
              <a:srgbClr val="E58938"/>
            </a:solidFill>
          </a:ln>
        </p:spPr>
        <p:txBody>
          <a:bodyPr/>
          <a:lstStyle/>
          <a:p>
            <a: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372" name="Shape 372"/>
          <p:cNvSpPr>
            <a:spLocks noGrp="1"/>
          </p:cNvSpPr>
          <p:nvPr>
            <p:ph type="body" sz="quarter" idx="17"/>
          </p:nvPr>
        </p:nvSpPr>
        <p:spPr>
          <a:xfrm>
            <a:off x="15477425" y="6197203"/>
            <a:ext cx="7500939" cy="3804047"/>
          </a:xfrm>
          <a:prstGeom prst="rect">
            <a:avLst/>
          </a:prstGeom>
          <a:solidFill>
            <a:srgbClr val="404245"/>
          </a:solidFill>
          <a:ln w="25400"/>
        </p:spPr>
        <p:txBody>
          <a:bodyPr/>
          <a:lstStyle>
            <a:lvl1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Text here</a:t>
            </a:r>
          </a:p>
        </p:txBody>
      </p:sp>
      <p:sp>
        <p:nvSpPr>
          <p:cNvPr id="373" name="Shape 373"/>
          <p:cNvSpPr>
            <a:spLocks noGrp="1"/>
          </p:cNvSpPr>
          <p:nvPr>
            <p:ph type="body" sz="quarter" idx="18"/>
          </p:nvPr>
        </p:nvSpPr>
        <p:spPr>
          <a:xfrm>
            <a:off x="1404238" y="8804671"/>
            <a:ext cx="4822032" cy="1"/>
          </a:xfrm>
          <a:prstGeom prst="line">
            <a:avLst/>
          </a:prstGeom>
          <a:ln w="88900">
            <a:solidFill>
              <a:srgbClr val="404245"/>
            </a:solidFill>
            <a:custDash>
              <a:ds d="200000" sp="200000"/>
            </a:custDash>
          </a:ln>
        </p:spPr>
        <p:txBody>
          <a:bodyPr/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4" name="Shape 374"/>
          <p:cNvSpPr>
            <a:spLocks noGrp="1"/>
          </p:cNvSpPr>
          <p:nvPr>
            <p:ph type="body" sz="quarter" idx="19"/>
          </p:nvPr>
        </p:nvSpPr>
        <p:spPr>
          <a:xfrm>
            <a:off x="1404238" y="12555140"/>
            <a:ext cx="4822032" cy="1"/>
          </a:xfrm>
          <a:prstGeom prst="line">
            <a:avLst/>
          </a:prstGeom>
          <a:ln w="88900">
            <a:solidFill>
              <a:srgbClr val="404245"/>
            </a:solidFill>
            <a:custDash>
              <a:ds d="200000" sp="200000"/>
            </a:custDash>
            <a:headEnd type="stealth"/>
            <a:tailEnd type="stealth"/>
          </a:ln>
        </p:spPr>
        <p:txBody>
          <a:bodyPr/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5" name="Shape 375"/>
          <p:cNvSpPr>
            <a:spLocks noGrp="1"/>
          </p:cNvSpPr>
          <p:nvPr>
            <p:ph type="body" sz="quarter" idx="20"/>
          </p:nvPr>
        </p:nvSpPr>
        <p:spPr>
          <a:xfrm>
            <a:off x="1404238" y="10604217"/>
            <a:ext cx="4822032" cy="1"/>
          </a:xfrm>
          <a:prstGeom prst="line">
            <a:avLst/>
          </a:prstGeom>
          <a:ln w="88900">
            <a:solidFill>
              <a:srgbClr val="404245"/>
            </a:solidFill>
            <a:custDash>
              <a:ds d="200000" sp="200000"/>
            </a:custDash>
            <a:tailEnd type="stealth"/>
          </a:ln>
        </p:spPr>
        <p:txBody>
          <a:bodyPr/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6" name="Shape 376"/>
          <p:cNvSpPr>
            <a:spLocks noGrp="1"/>
          </p:cNvSpPr>
          <p:nvPr>
            <p:ph type="body" sz="quarter" idx="21"/>
          </p:nvPr>
        </p:nvSpPr>
        <p:spPr>
          <a:xfrm>
            <a:off x="7244254" y="3178968"/>
            <a:ext cx="7500939" cy="2339579"/>
          </a:xfrm>
          <a:prstGeom prst="rect">
            <a:avLst/>
          </a:prstGeom>
          <a:solidFill>
            <a:srgbClr val="E58938"/>
          </a:solidFill>
          <a:ln w="25400"/>
        </p:spPr>
        <p:txBody>
          <a:bodyPr/>
          <a:lstStyle>
            <a:lvl1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Text here</a:t>
            </a:r>
          </a:p>
        </p:txBody>
      </p:sp>
      <p:sp>
        <p:nvSpPr>
          <p:cNvPr id="377" name="Shape 377"/>
          <p:cNvSpPr>
            <a:spLocks noGrp="1"/>
          </p:cNvSpPr>
          <p:nvPr>
            <p:ph type="body" sz="quarter" idx="22"/>
          </p:nvPr>
        </p:nvSpPr>
        <p:spPr>
          <a:xfrm>
            <a:off x="7249277" y="5920382"/>
            <a:ext cx="7483079" cy="2196704"/>
          </a:xfrm>
          <a:prstGeom prst="roundRect">
            <a:avLst>
              <a:gd name="adj" fmla="val 13008"/>
            </a:avLst>
          </a:prstGeom>
          <a:solidFill>
            <a:srgbClr val="0077B5"/>
          </a:solidFill>
          <a:ln w="25400"/>
        </p:spPr>
        <p:txBody>
          <a:bodyPr/>
          <a:lstStyle>
            <a:lvl1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Text here</a:t>
            </a:r>
          </a:p>
        </p:txBody>
      </p:sp>
      <p:sp>
        <p:nvSpPr>
          <p:cNvPr id="378" name="Shape 378"/>
          <p:cNvSpPr>
            <a:spLocks noGrp="1"/>
          </p:cNvSpPr>
          <p:nvPr>
            <p:ph type="body" sz="quarter" idx="23"/>
          </p:nvPr>
        </p:nvSpPr>
        <p:spPr>
          <a:xfrm>
            <a:off x="8574778" y="8389142"/>
            <a:ext cx="4822032" cy="4822033"/>
          </a:xfrm>
          <a:prstGeom prst="ellipse">
            <a:avLst/>
          </a:prstGeom>
          <a:solidFill>
            <a:srgbClr val="D4D6D7"/>
          </a:solidFill>
          <a:ln w="25400"/>
        </p:spPr>
        <p:txBody>
          <a:bodyPr/>
          <a:lstStyle>
            <a:lvl1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Text here</a:t>
            </a:r>
          </a:p>
        </p:txBody>
      </p:sp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xfrm>
            <a:off x="1672828" y="892968"/>
            <a:ext cx="20895469" cy="1250157"/>
          </a:xfrm>
          <a:prstGeom prst="rect">
            <a:avLst/>
          </a:prstGeom>
        </p:spPr>
        <p:txBody>
          <a:bodyPr anchor="t"/>
          <a:lstStyle>
            <a:lvl1pPr algn="l">
              <a:defRPr sz="6600"/>
            </a:lvl1pPr>
          </a:lstStyle>
          <a:p>
            <a:r>
              <a:t>Titeltext</a:t>
            </a:r>
          </a:p>
        </p:txBody>
      </p:sp>
      <p:sp>
        <p:nvSpPr>
          <p:cNvPr id="380" name="Shape 3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Co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3174" y="0"/>
            <a:ext cx="24377651" cy="3214688"/>
          </a:xfrm>
          <a:prstGeom prst="rect">
            <a:avLst/>
          </a:prstGeom>
          <a:solidFill>
            <a:srgbClr val="0077B5"/>
          </a:solidFill>
          <a:ln w="25400">
            <a:miter lim="400000"/>
          </a:ln>
        </p:spPr>
        <p:txBody>
          <a:bodyPr lIns="71437" tIns="71437" rIns="71437" bIns="71437" anchor="ctr"/>
          <a:lstStyle/>
          <a:p>
            <a:pPr defTabSz="875109">
              <a:lnSpc>
                <a:spcPct val="100000"/>
              </a:lnSpc>
              <a:defRPr sz="5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70" name="Shape 470"/>
          <p:cNvSpPr>
            <a:spLocks noGrp="1"/>
          </p:cNvSpPr>
          <p:nvPr>
            <p:ph type="body" idx="13"/>
          </p:nvPr>
        </p:nvSpPr>
        <p:spPr>
          <a:xfrm>
            <a:off x="1744265" y="3607593"/>
            <a:ext cx="20824032" cy="823317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5000">
                <a:solidFill>
                  <a:srgbClr val="4D4E4C"/>
                </a:solidFill>
                <a:latin typeface="Calynda"/>
                <a:ea typeface="Calynda"/>
                <a:cs typeface="Calynda"/>
                <a:sym typeface="Calynda"/>
              </a:defRPr>
            </a:lvl1pPr>
            <a:lvl2pPr marL="0" indent="508000">
              <a:spcBef>
                <a:spcPts val="0"/>
              </a:spcBef>
              <a:buClrTx/>
              <a:buSzTx/>
              <a:buFontTx/>
              <a:buNone/>
              <a:defRPr sz="5000">
                <a:solidFill>
                  <a:srgbClr val="4D4E4C"/>
                </a:solidFill>
                <a:latin typeface="Calynda"/>
                <a:ea typeface="Calynda"/>
                <a:cs typeface="Calynda"/>
                <a:sym typeface="Calynda"/>
              </a:defRPr>
            </a:lvl2pPr>
            <a:lvl3pPr marL="0" indent="1016000">
              <a:spcBef>
                <a:spcPts val="0"/>
              </a:spcBef>
              <a:buClrTx/>
              <a:buSzTx/>
              <a:buFontTx/>
              <a:buNone/>
              <a:defRPr sz="5000">
                <a:solidFill>
                  <a:srgbClr val="4D4E4C"/>
                </a:solidFill>
                <a:latin typeface="Calynda"/>
                <a:ea typeface="Calynda"/>
                <a:cs typeface="Calynda"/>
                <a:sym typeface="Calynda"/>
              </a:defRPr>
            </a:lvl3pPr>
            <a:lvl4pPr marL="0" indent="1524000">
              <a:spcBef>
                <a:spcPts val="0"/>
              </a:spcBef>
              <a:buClrTx/>
              <a:buSzTx/>
              <a:buFontTx/>
              <a:buNone/>
              <a:defRPr sz="5000">
                <a:solidFill>
                  <a:srgbClr val="4D4E4C"/>
                </a:solidFill>
                <a:latin typeface="Calynda"/>
                <a:ea typeface="Calynda"/>
                <a:cs typeface="Calynda"/>
                <a:sym typeface="Calynda"/>
              </a:defRPr>
            </a:lvl4pPr>
            <a:lvl5pPr marL="0" indent="2032000">
              <a:spcBef>
                <a:spcPts val="0"/>
              </a:spcBef>
              <a:buClrTx/>
              <a:buSzTx/>
              <a:buFontTx/>
              <a:buNone/>
              <a:defRPr sz="5000">
                <a:solidFill>
                  <a:srgbClr val="4D4E4C"/>
                </a:solidFill>
                <a:latin typeface="Calynda"/>
                <a:ea typeface="Calynda"/>
                <a:cs typeface="Calynda"/>
                <a:sym typeface="Calynd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1" name="Shape 471"/>
          <p:cNvSpPr>
            <a:spLocks noGrp="1"/>
          </p:cNvSpPr>
          <p:nvPr>
            <p:ph type="body" sz="quarter" idx="14"/>
          </p:nvPr>
        </p:nvSpPr>
        <p:spPr>
          <a:xfrm>
            <a:off x="1672828" y="1143000"/>
            <a:ext cx="20895469" cy="192881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9200">
                <a:solidFill>
                  <a:srgbClr val="FFFFFF"/>
                </a:solidFill>
                <a:latin typeface="+mj-lt"/>
                <a:ea typeface="+mj-ea"/>
                <a:cs typeface="+mj-cs"/>
                <a:sym typeface="Avenir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472" name="Shape 4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3304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779984" y="2643187"/>
            <a:ext cx="20824032" cy="809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779984" y="3911203"/>
            <a:ext cx="20824032" cy="855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0121" y="13073062"/>
            <a:ext cx="466269" cy="5238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80" r:id="rId8"/>
    <p:sldLayoutId id="2147483681" r:id="rId9"/>
  </p:sldLayoutIdLst>
  <p:transition spd="med"/>
  <p:txStyles>
    <p:titleStyle>
      <a:lvl1pPr marL="0" marR="0" indent="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1pPr>
      <a:lvl2pPr marL="0" marR="0" indent="2286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2pPr>
      <a:lvl3pPr marL="0" marR="0" indent="4572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3pPr>
      <a:lvl4pPr marL="0" marR="0" indent="6858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4pPr>
      <a:lvl5pPr marL="0" marR="0" indent="9144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5pPr>
      <a:lvl6pPr marL="0" marR="0" indent="11430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6pPr>
      <a:lvl7pPr marL="0" marR="0" indent="13716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7pPr>
      <a:lvl8pPr marL="0" marR="0" indent="16002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8pPr>
      <a:lvl9pPr marL="0" marR="0" indent="18288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9pPr>
    </p:titleStyle>
    <p:bodyStyle>
      <a:lvl1pPr marL="846061" marR="0" indent="-503161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1188961" marR="0" indent="-503161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531861" marR="0" indent="-503161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874761" marR="0" indent="-503161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17661" marR="0" indent="-503161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906485" marR="0" indent="-849085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249385" marR="0" indent="-849085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92285" marR="0" indent="-849085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3935185" marR="0" indent="-849085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1pPr>
      <a:lvl2pPr marL="0" marR="0" indent="2286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2pPr>
      <a:lvl3pPr marL="0" marR="0" indent="4572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3pPr>
      <a:lvl4pPr marL="0" marR="0" indent="6858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4pPr>
      <a:lvl5pPr marL="0" marR="0" indent="9144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5pPr>
      <a:lvl6pPr marL="0" marR="0" indent="11430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6pPr>
      <a:lvl7pPr marL="0" marR="0" indent="13716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7pPr>
      <a:lvl8pPr marL="0" marR="0" indent="16002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8pPr>
      <a:lvl9pPr marL="0" marR="0" indent="18288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La p</a:t>
            </a:r>
            <a:r>
              <a:rPr lang="fr-FR" dirty="0" smtClean="0"/>
              <a:t>rogrammation orientée </a:t>
            </a:r>
            <a:r>
              <a:rPr lang="fr-FR" dirty="0"/>
              <a:t>o</a:t>
            </a:r>
            <a:r>
              <a:rPr lang="fr-FR" dirty="0" smtClean="0"/>
              <a:t>bjet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N</a:t>
            </a:r>
            <a:r>
              <a:rPr lang="fr-FR" dirty="0" smtClean="0"/>
              <a:t>otion d</a:t>
            </a:r>
            <a:r>
              <a:rPr lang="fr-FR" dirty="0" smtClean="0">
                <a:latin typeface="Times New Roman"/>
                <a:cs typeface="Times New Roman"/>
              </a:rPr>
              <a:t>'</a:t>
            </a:r>
            <a:r>
              <a:rPr lang="fr-FR" dirty="0" smtClean="0"/>
              <a:t>objet</a:t>
            </a:r>
            <a:endParaRPr dirty="0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B65BAFC3-30F0-4BF3-A90B-2666A27ADC5F}"/>
              </a:ext>
            </a:extLst>
          </p:cNvPr>
          <p:cNvSpPr txBox="1"/>
          <p:nvPr/>
        </p:nvSpPr>
        <p:spPr>
          <a:xfrm>
            <a:off x="1672828" y="3085715"/>
            <a:ext cx="8767590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6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Classe : peintre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EAE1A9CF-8B66-4367-BEF5-60EC2941C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820" y="7813747"/>
            <a:ext cx="3665193" cy="213244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99054ED1-C28F-4816-A95E-C5422B4C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821" y="4735401"/>
            <a:ext cx="3665193" cy="212259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0A909EF5-7C49-40D8-8011-FC4411639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966" y="9713608"/>
            <a:ext cx="5753100" cy="32385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35E4051D-58C0-4B60-AFD3-193792740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0812" y="6474046"/>
            <a:ext cx="5360339" cy="4391603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="" xmlns:a16="http://schemas.microsoft.com/office/drawing/2014/main" id="{9A706E3B-C751-493E-A3CF-618DBEE26724}"/>
              </a:ext>
            </a:extLst>
          </p:cNvPr>
          <p:cNvSpPr/>
          <p:nvPr/>
        </p:nvSpPr>
        <p:spPr>
          <a:xfrm>
            <a:off x="1312589" y="4317711"/>
            <a:ext cx="16624875" cy="9255967"/>
          </a:xfrm>
          <a:prstGeom prst="roundRect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751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0F822F8D-C1DC-4F3E-A229-26A767FB1941}"/>
              </a:ext>
            </a:extLst>
          </p:cNvPr>
          <p:cNvSpPr txBox="1"/>
          <p:nvPr/>
        </p:nvSpPr>
        <p:spPr>
          <a:xfrm>
            <a:off x="16647186" y="4963140"/>
            <a:ext cx="8767590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6000" dirty="0" smtClean="0">
                <a:solidFill>
                  <a:srgbClr val="002060"/>
                </a:solidFill>
              </a:rPr>
              <a:t>Objet : </a:t>
            </a:r>
            <a:r>
              <a:rPr lang="fr-FR" sz="6000" dirty="0">
                <a:solidFill>
                  <a:srgbClr val="002060"/>
                </a:solidFill>
              </a:rPr>
              <a:t>tableau</a:t>
            </a: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FBFE9790-D39C-43DA-989C-0BAF924F6F1C}"/>
              </a:ext>
            </a:extLst>
          </p:cNvPr>
          <p:cNvSpPr txBox="1"/>
          <p:nvPr/>
        </p:nvSpPr>
        <p:spPr>
          <a:xfrm>
            <a:off x="8089868" y="10496443"/>
            <a:ext cx="8767590" cy="2803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 dirty="0">
                <a:solidFill>
                  <a:srgbClr val="002060"/>
                </a:solidFill>
              </a:rPr>
              <a:t>Méthodes = fonctions membres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fr-FR" sz="3600" dirty="0">
                <a:solidFill>
                  <a:srgbClr val="002060"/>
                </a:solidFill>
              </a:rPr>
              <a:t>Relief()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fr-FR" sz="3600" dirty="0">
                <a:solidFill>
                  <a:srgbClr val="002060"/>
                </a:solidFill>
                <a:highlight>
                  <a:srgbClr val="00FF00"/>
                </a:highlight>
              </a:rPr>
              <a:t>Dégrader()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Perspective</a:t>
            </a:r>
            <a:r>
              <a:rPr kumimoji="0" lang="fr-FR" sz="3600" b="0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()</a:t>
            </a:r>
            <a:r>
              <a:rPr lang="fr-FR" sz="3600" dirty="0" smtClean="0">
                <a:solidFill>
                  <a:srgbClr val="002060"/>
                </a:solidFill>
              </a:rPr>
              <a:t>, </a:t>
            </a:r>
            <a:r>
              <a:rPr lang="fr-FR" sz="3600" dirty="0">
                <a:solidFill>
                  <a:srgbClr val="002060"/>
                </a:solidFill>
              </a:rPr>
              <a:t>etc.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AA436A1E-71AF-448C-A0EB-67359C1B0589}"/>
              </a:ext>
            </a:extLst>
          </p:cNvPr>
          <p:cNvSpPr txBox="1"/>
          <p:nvPr/>
        </p:nvSpPr>
        <p:spPr>
          <a:xfrm>
            <a:off x="12473663" y="7151840"/>
            <a:ext cx="5060077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 dirty="0">
                <a:solidFill>
                  <a:srgbClr val="002060"/>
                </a:solidFill>
              </a:rPr>
              <a:t>Attributs = </a:t>
            </a:r>
            <a:r>
              <a:rPr lang="fr-FR" sz="3600" dirty="0" err="1" smtClean="0">
                <a:solidFill>
                  <a:srgbClr val="002060"/>
                </a:solidFill>
              </a:rPr>
              <a:t>variables_membre</a:t>
            </a:r>
            <a:endParaRPr lang="fr-FR" sz="3600" dirty="0">
              <a:solidFill>
                <a:srgbClr val="002060"/>
              </a:solidFill>
            </a:endParaRP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Couleur_rouge</a:t>
            </a: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highlight>
                <a:srgbClr val="00FF00"/>
              </a:highlight>
              <a:uFillTx/>
              <a:latin typeface="+mn-lt"/>
              <a:ea typeface="+mn-ea"/>
              <a:cs typeface="+mn-cs"/>
              <a:sym typeface="Avenir Book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fr-FR" sz="3600" dirty="0" err="1">
                <a:solidFill>
                  <a:srgbClr val="002060"/>
                </a:solidFill>
                <a:highlight>
                  <a:srgbClr val="00FF00"/>
                </a:highlight>
              </a:rPr>
              <a:t>Couleur_bleue</a:t>
            </a:r>
            <a:endParaRPr lang="fr-FR" sz="3600" dirty="0">
              <a:solidFill>
                <a:srgbClr val="002060"/>
              </a:solidFill>
              <a:highlight>
                <a:srgbClr val="00FF00"/>
              </a:highlight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fr-FR" sz="3600" dirty="0" err="1" smtClean="0">
                <a:solidFill>
                  <a:srgbClr val="002060"/>
                </a:solidFill>
                <a:highlight>
                  <a:srgbClr val="00FF00"/>
                </a:highlight>
              </a:rPr>
              <a:t>Couleur_jaune</a:t>
            </a:r>
            <a:r>
              <a:rPr lang="fr-FR" sz="3600" dirty="0">
                <a:solidFill>
                  <a:srgbClr val="002060"/>
                </a:solidFill>
              </a:rPr>
              <a:t>, etc.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C0E35A65-C759-4745-B4FB-B2F9363AEA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635" y="4297424"/>
            <a:ext cx="7203233" cy="3975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4EBAEF91-D58C-4519-9CBA-2FD6C4D451FE}"/>
              </a:ext>
            </a:extLst>
          </p:cNvPr>
          <p:cNvSpPr txBox="1"/>
          <p:nvPr/>
        </p:nvSpPr>
        <p:spPr>
          <a:xfrm>
            <a:off x="12464040" y="4472033"/>
            <a:ext cx="5060077" cy="2803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 dirty="0">
                <a:solidFill>
                  <a:srgbClr val="002060"/>
                </a:solidFill>
              </a:rPr>
              <a:t>Constantes =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Pinceau_taille4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fr-FR" sz="3600" dirty="0">
                <a:solidFill>
                  <a:srgbClr val="002060"/>
                </a:solidFill>
                <a:highlight>
                  <a:srgbClr val="00FF00"/>
                </a:highlight>
              </a:rPr>
              <a:t>Pinceau_taille6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fr-FR" sz="3600" dirty="0" err="1">
                <a:solidFill>
                  <a:srgbClr val="002060"/>
                </a:solidFill>
              </a:rPr>
              <a:t>Pinceau_taille8</a:t>
            </a:r>
            <a:r>
              <a:rPr lang="fr-FR" sz="3600" dirty="0">
                <a:solidFill>
                  <a:srgbClr val="002060"/>
                </a:solidFill>
              </a:rPr>
              <a:t>, </a:t>
            </a:r>
            <a:r>
              <a:rPr lang="fr-FR" sz="3600" dirty="0" smtClean="0">
                <a:solidFill>
                  <a:srgbClr val="002060"/>
                </a:solidFill>
              </a:rPr>
              <a:t>etc.</a:t>
            </a:r>
            <a:endParaRPr lang="fr-FR" sz="3600" dirty="0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00C5950-BFF3-49E7-A21A-71846B2812AF}"/>
              </a:ext>
            </a:extLst>
          </p:cNvPr>
          <p:cNvSpPr/>
          <p:nvPr/>
        </p:nvSpPr>
        <p:spPr>
          <a:xfrm>
            <a:off x="18402073" y="10865649"/>
            <a:ext cx="5607212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srgbClr val="002060"/>
                </a:solidFill>
              </a:rPr>
              <a:t>Tableau par </a:t>
            </a:r>
            <a:r>
              <a:rPr lang="fr-FR" sz="4400" dirty="0" smtClean="0">
                <a:solidFill>
                  <a:srgbClr val="002060"/>
                </a:solidFill>
              </a:rPr>
              <a:t>défaut</a:t>
            </a:r>
          </a:p>
          <a:p>
            <a:r>
              <a:rPr lang="fr-FR" sz="4400" dirty="0" smtClean="0">
                <a:solidFill>
                  <a:srgbClr val="002060"/>
                </a:solidFill>
              </a:rPr>
              <a:t>= </a:t>
            </a:r>
            <a:r>
              <a:rPr lang="fr-FR" sz="4400" dirty="0">
                <a:solidFill>
                  <a:srgbClr val="002060"/>
                </a:solidFill>
              </a:rPr>
              <a:t>objet </a:t>
            </a:r>
            <a:r>
              <a:rPr lang="fr-FR" sz="4400" dirty="0" smtClean="0">
                <a:solidFill>
                  <a:srgbClr val="002060"/>
                </a:solidFill>
              </a:rPr>
              <a:t>créé </a:t>
            </a:r>
            <a:r>
              <a:rPr lang="fr-FR" sz="4400" dirty="0">
                <a:solidFill>
                  <a:srgbClr val="002060"/>
                </a:solidFill>
              </a:rPr>
              <a:t>par défaut = constructeur</a:t>
            </a:r>
            <a:endParaRPr lang="fr-FR" sz="4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Notion d</a:t>
            </a:r>
            <a:r>
              <a:rPr lang="fr-FR" dirty="0">
                <a:latin typeface="Times New Roman"/>
                <a:cs typeface="Times New Roman"/>
              </a:rPr>
              <a:t>'</a:t>
            </a:r>
            <a:r>
              <a:rPr lang="fr-FR" dirty="0"/>
              <a:t>objet</a:t>
            </a:r>
            <a:endParaRPr dirty="0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B65BAFC3-30F0-4BF3-A90B-2666A27ADC5F}"/>
              </a:ext>
            </a:extLst>
          </p:cNvPr>
          <p:cNvSpPr txBox="1"/>
          <p:nvPr/>
        </p:nvSpPr>
        <p:spPr>
          <a:xfrm>
            <a:off x="1672828" y="3085715"/>
            <a:ext cx="8767590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6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Classe : peintre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EAE1A9CF-8B66-4367-BEF5-60EC2941C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820" y="7813747"/>
            <a:ext cx="3665193" cy="213244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99054ED1-C28F-4816-A95E-C5422B4C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821" y="4735401"/>
            <a:ext cx="3665193" cy="212259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0A909EF5-7C49-40D8-8011-FC4411639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966" y="9713608"/>
            <a:ext cx="5753100" cy="3238500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="" xmlns:a16="http://schemas.microsoft.com/office/drawing/2014/main" id="{9A706E3B-C751-493E-A3CF-618DBEE26724}"/>
              </a:ext>
            </a:extLst>
          </p:cNvPr>
          <p:cNvSpPr/>
          <p:nvPr/>
        </p:nvSpPr>
        <p:spPr>
          <a:xfrm>
            <a:off x="1277805" y="4304474"/>
            <a:ext cx="16624875" cy="9255967"/>
          </a:xfrm>
          <a:prstGeom prst="roundRect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751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0F822F8D-C1DC-4F3E-A229-26A767FB1941}"/>
              </a:ext>
            </a:extLst>
          </p:cNvPr>
          <p:cNvSpPr txBox="1"/>
          <p:nvPr/>
        </p:nvSpPr>
        <p:spPr>
          <a:xfrm>
            <a:off x="16647186" y="4963140"/>
            <a:ext cx="8767590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6000" dirty="0" smtClean="0">
                <a:solidFill>
                  <a:srgbClr val="002060"/>
                </a:solidFill>
              </a:rPr>
              <a:t>Objet : </a:t>
            </a:r>
            <a:r>
              <a:rPr lang="fr-FR" sz="6000" dirty="0">
                <a:solidFill>
                  <a:srgbClr val="002060"/>
                </a:solidFill>
              </a:rPr>
              <a:t>tableau</a:t>
            </a: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FBFE9790-D39C-43DA-989C-0BAF924F6F1C}"/>
              </a:ext>
            </a:extLst>
          </p:cNvPr>
          <p:cNvSpPr txBox="1"/>
          <p:nvPr/>
        </p:nvSpPr>
        <p:spPr>
          <a:xfrm>
            <a:off x="8089868" y="10496443"/>
            <a:ext cx="8767590" cy="2803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 dirty="0">
                <a:solidFill>
                  <a:srgbClr val="002060"/>
                </a:solidFill>
              </a:rPr>
              <a:t>Méthodes = fonctions membres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Relief()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fr-FR" sz="3600" dirty="0">
                <a:solidFill>
                  <a:srgbClr val="002060"/>
                </a:solidFill>
                <a:highlight>
                  <a:srgbClr val="00FF00"/>
                </a:highlight>
              </a:rPr>
              <a:t>Dégrader()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Perspective</a:t>
            </a:r>
            <a:r>
              <a:rPr kumimoji="0" lang="fr-FR" sz="3600" b="0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()</a:t>
            </a:r>
            <a:r>
              <a:rPr lang="fr-FR" sz="3600" dirty="0" smtClean="0">
                <a:solidFill>
                  <a:srgbClr val="002060"/>
                </a:solidFill>
              </a:rPr>
              <a:t>, </a:t>
            </a:r>
            <a:r>
              <a:rPr lang="fr-FR" sz="3600" dirty="0">
                <a:solidFill>
                  <a:srgbClr val="002060"/>
                </a:solidFill>
              </a:rPr>
              <a:t>etc.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AA436A1E-71AF-448C-A0EB-67359C1B0589}"/>
              </a:ext>
            </a:extLst>
          </p:cNvPr>
          <p:cNvSpPr txBox="1"/>
          <p:nvPr/>
        </p:nvSpPr>
        <p:spPr>
          <a:xfrm>
            <a:off x="12473663" y="7151840"/>
            <a:ext cx="5060077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 dirty="0">
                <a:solidFill>
                  <a:srgbClr val="002060"/>
                </a:solidFill>
              </a:rPr>
              <a:t>Attributs = </a:t>
            </a:r>
            <a:r>
              <a:rPr lang="fr-FR" sz="3600" dirty="0" err="1">
                <a:solidFill>
                  <a:srgbClr val="002060"/>
                </a:solidFill>
              </a:rPr>
              <a:t>variables_membre</a:t>
            </a:r>
            <a:endParaRPr lang="fr-FR" sz="3600" dirty="0">
              <a:solidFill>
                <a:srgbClr val="002060"/>
              </a:solidFill>
            </a:endParaRP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Couleur_rouge</a:t>
            </a: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highlight>
                <a:srgbClr val="00FF00"/>
              </a:highlight>
              <a:uFillTx/>
              <a:latin typeface="+mn-lt"/>
              <a:ea typeface="+mn-ea"/>
              <a:cs typeface="+mn-cs"/>
              <a:sym typeface="Avenir Book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fr-FR" sz="3600" dirty="0" err="1">
                <a:solidFill>
                  <a:srgbClr val="002060"/>
                </a:solidFill>
                <a:highlight>
                  <a:srgbClr val="00FF00"/>
                </a:highlight>
              </a:rPr>
              <a:t>Couleur_bleue</a:t>
            </a:r>
            <a:endParaRPr lang="fr-FR" sz="3600" dirty="0">
              <a:solidFill>
                <a:srgbClr val="002060"/>
              </a:solidFill>
              <a:highlight>
                <a:srgbClr val="00FF00"/>
              </a:highlight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fr-FR" sz="3600" dirty="0" err="1" smtClean="0">
                <a:solidFill>
                  <a:srgbClr val="002060"/>
                </a:solidFill>
                <a:highlight>
                  <a:srgbClr val="00FF00"/>
                </a:highlight>
              </a:rPr>
              <a:t>Couleur_jaune</a:t>
            </a:r>
            <a:r>
              <a:rPr lang="fr-FR" sz="3600" dirty="0">
                <a:solidFill>
                  <a:srgbClr val="002060"/>
                </a:solidFill>
              </a:rPr>
              <a:t>, </a:t>
            </a:r>
            <a:r>
              <a:rPr lang="fr-FR" sz="3600" dirty="0" smtClean="0">
                <a:solidFill>
                  <a:srgbClr val="002060"/>
                </a:solidFill>
              </a:rPr>
              <a:t>etc.</a:t>
            </a:r>
            <a:endParaRPr lang="fr-FR" sz="3600" dirty="0">
              <a:solidFill>
                <a:srgbClr val="00206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C0E35A65-C759-4745-B4FB-B2F9363AE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635" y="4297424"/>
            <a:ext cx="7203233" cy="3975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4EBAEF91-D58C-4519-9CBA-2FD6C4D451FE}"/>
              </a:ext>
            </a:extLst>
          </p:cNvPr>
          <p:cNvSpPr txBox="1"/>
          <p:nvPr/>
        </p:nvSpPr>
        <p:spPr>
          <a:xfrm>
            <a:off x="12464040" y="4472033"/>
            <a:ext cx="5060077" cy="2803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 dirty="0">
                <a:solidFill>
                  <a:srgbClr val="002060"/>
                </a:solidFill>
              </a:rPr>
              <a:t>Constantes =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Pinceau_taille4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fr-FR" sz="3600" dirty="0">
                <a:solidFill>
                  <a:srgbClr val="002060"/>
                </a:solidFill>
              </a:rPr>
              <a:t>Pinceau_taille6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fr-FR" sz="3600" dirty="0" err="1" smtClean="0">
                <a:solidFill>
                  <a:srgbClr val="002060"/>
                </a:solidFill>
                <a:highlight>
                  <a:srgbClr val="00FF00"/>
                </a:highlight>
              </a:rPr>
              <a:t>Pinceau_taille8</a:t>
            </a:r>
            <a:r>
              <a:rPr lang="fr-FR" sz="3600" dirty="0">
                <a:solidFill>
                  <a:srgbClr val="002060"/>
                </a:solidFill>
              </a:rPr>
              <a:t>, etc.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="" xmlns:a16="http://schemas.microsoft.com/office/drawing/2014/main" id="{B0661100-CF3B-4651-B906-6969902BDB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76762" y="6215405"/>
            <a:ext cx="4308437" cy="489922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90EBE3E-D564-4F1F-9E90-6D34EFFBC55D}"/>
              </a:ext>
            </a:extLst>
          </p:cNvPr>
          <p:cNvSpPr/>
          <p:nvPr/>
        </p:nvSpPr>
        <p:spPr>
          <a:xfrm>
            <a:off x="18227374" y="11101934"/>
            <a:ext cx="5607212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srgbClr val="002060"/>
                </a:solidFill>
              </a:rPr>
              <a:t>Tableau sur mesure = objet </a:t>
            </a:r>
            <a:r>
              <a:rPr lang="fr-FR" sz="4400" dirty="0" smtClean="0">
                <a:solidFill>
                  <a:srgbClr val="002060"/>
                </a:solidFill>
              </a:rPr>
              <a:t>créé </a:t>
            </a:r>
            <a:r>
              <a:rPr lang="fr-FR" sz="4400" dirty="0">
                <a:solidFill>
                  <a:srgbClr val="002060"/>
                </a:solidFill>
              </a:rPr>
              <a:t>à partir de la classe peintre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42688950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Notion d</a:t>
            </a:r>
            <a:r>
              <a:rPr lang="fr-FR" dirty="0">
                <a:latin typeface="Times New Roman"/>
                <a:cs typeface="Times New Roman"/>
              </a:rPr>
              <a:t>'</a:t>
            </a:r>
            <a:r>
              <a:rPr lang="fr-FR" dirty="0"/>
              <a:t>objet</a:t>
            </a:r>
            <a:endParaRPr dirty="0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B65BAFC3-30F0-4BF3-A90B-2666A27ADC5F}"/>
              </a:ext>
            </a:extLst>
          </p:cNvPr>
          <p:cNvSpPr txBox="1"/>
          <p:nvPr/>
        </p:nvSpPr>
        <p:spPr>
          <a:xfrm>
            <a:off x="1672828" y="3085715"/>
            <a:ext cx="8767590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6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Classe : peintre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EAE1A9CF-8B66-4367-BEF5-60EC2941C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66" y="7291638"/>
            <a:ext cx="3665193" cy="213244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99054ED1-C28F-4816-A95E-C5422B4C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965" y="4792602"/>
            <a:ext cx="3665193" cy="212259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0A909EF5-7C49-40D8-8011-FC4411639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966" y="9713608"/>
            <a:ext cx="5753100" cy="3238500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="" xmlns:a16="http://schemas.microsoft.com/office/drawing/2014/main" id="{9A706E3B-C751-493E-A3CF-618DBEE26724}"/>
              </a:ext>
            </a:extLst>
          </p:cNvPr>
          <p:cNvSpPr/>
          <p:nvPr/>
        </p:nvSpPr>
        <p:spPr>
          <a:xfrm>
            <a:off x="1277805" y="4304474"/>
            <a:ext cx="13054015" cy="9255967"/>
          </a:xfrm>
          <a:prstGeom prst="roundRect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751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FBFE9790-D39C-43DA-989C-0BAF924F6F1C}"/>
              </a:ext>
            </a:extLst>
          </p:cNvPr>
          <p:cNvSpPr txBox="1"/>
          <p:nvPr/>
        </p:nvSpPr>
        <p:spPr>
          <a:xfrm>
            <a:off x="7968804" y="9964693"/>
            <a:ext cx="6363015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 dirty="0">
                <a:solidFill>
                  <a:srgbClr val="002060"/>
                </a:solidFill>
              </a:rPr>
              <a:t>Méthodes = fonctions membres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Relief()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fr-FR" sz="3600" dirty="0">
                <a:solidFill>
                  <a:srgbClr val="002060"/>
                </a:solidFill>
                <a:highlight>
                  <a:srgbClr val="00FF00"/>
                </a:highlight>
              </a:rPr>
              <a:t>Dégrader()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Perspective</a:t>
            </a:r>
            <a:r>
              <a:rPr kumimoji="0" lang="fr-FR" sz="3600" b="0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(),</a:t>
            </a:r>
            <a:r>
              <a:rPr kumimoji="0" lang="fr-FR" sz="3600" b="0" i="0" u="none" strike="noStrike" cap="none" spc="0" normalizeH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etc.</a:t>
            </a: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AA436A1E-71AF-448C-A0EB-67359C1B0589}"/>
              </a:ext>
            </a:extLst>
          </p:cNvPr>
          <p:cNvSpPr txBox="1"/>
          <p:nvPr/>
        </p:nvSpPr>
        <p:spPr>
          <a:xfrm>
            <a:off x="7473462" y="7161234"/>
            <a:ext cx="6558575" cy="2803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 dirty="0">
                <a:solidFill>
                  <a:srgbClr val="002060"/>
                </a:solidFill>
              </a:rPr>
              <a:t>Attributs = </a:t>
            </a:r>
            <a:r>
              <a:rPr lang="fr-FR" sz="3600" dirty="0" err="1">
                <a:solidFill>
                  <a:srgbClr val="002060"/>
                </a:solidFill>
              </a:rPr>
              <a:t>variables_membre</a:t>
            </a:r>
            <a:endParaRPr lang="fr-FR" sz="3600" dirty="0">
              <a:solidFill>
                <a:srgbClr val="002060"/>
              </a:solidFill>
            </a:endParaRP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Couleur_rouge</a:t>
            </a: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highlight>
                <a:srgbClr val="00FF00"/>
              </a:highlight>
              <a:uFillTx/>
              <a:latin typeface="+mn-lt"/>
              <a:ea typeface="+mn-ea"/>
              <a:cs typeface="+mn-cs"/>
              <a:sym typeface="Avenir Book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fr-FR" sz="3600" dirty="0" err="1">
                <a:solidFill>
                  <a:srgbClr val="002060"/>
                </a:solidFill>
                <a:highlight>
                  <a:srgbClr val="00FF00"/>
                </a:highlight>
              </a:rPr>
              <a:t>Couleur_bleue</a:t>
            </a:r>
            <a:endParaRPr lang="fr-FR" sz="3600" dirty="0">
              <a:solidFill>
                <a:srgbClr val="002060"/>
              </a:solidFill>
              <a:highlight>
                <a:srgbClr val="00FF00"/>
              </a:highlight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fr-FR" sz="3600" dirty="0" err="1" smtClean="0">
                <a:solidFill>
                  <a:srgbClr val="002060"/>
                </a:solidFill>
                <a:highlight>
                  <a:srgbClr val="00FF00"/>
                </a:highlight>
              </a:rPr>
              <a:t>Couleur_jaune</a:t>
            </a:r>
            <a:r>
              <a:rPr lang="fr-FR" sz="3600" dirty="0" smtClean="0">
                <a:solidFill>
                  <a:srgbClr val="002060"/>
                </a:solidFill>
              </a:rPr>
              <a:t>, etc.</a:t>
            </a:r>
            <a:endParaRPr lang="fr-FR" sz="3600" dirty="0">
              <a:solidFill>
                <a:srgbClr val="002060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4EBAEF91-D58C-4519-9CBA-2FD6C4D451FE}"/>
              </a:ext>
            </a:extLst>
          </p:cNvPr>
          <p:cNvSpPr txBox="1"/>
          <p:nvPr/>
        </p:nvSpPr>
        <p:spPr>
          <a:xfrm>
            <a:off x="6056622" y="4413645"/>
            <a:ext cx="4916177" cy="2803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 dirty="0">
                <a:solidFill>
                  <a:srgbClr val="002060"/>
                </a:solidFill>
              </a:rPr>
              <a:t>Constantes =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Pinceau_taille4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fr-FR" sz="3600" dirty="0">
                <a:solidFill>
                  <a:srgbClr val="002060"/>
                </a:solidFill>
              </a:rPr>
              <a:t>Pinceau_taille6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fr-FR" sz="3600" dirty="0" err="1" smtClean="0">
                <a:solidFill>
                  <a:srgbClr val="002060"/>
                </a:solidFill>
                <a:highlight>
                  <a:srgbClr val="00FF00"/>
                </a:highlight>
              </a:rPr>
              <a:t>Pinceau_taille8</a:t>
            </a:r>
            <a:r>
              <a:rPr lang="fr-FR" sz="3600" dirty="0" smtClean="0">
                <a:solidFill>
                  <a:srgbClr val="002060"/>
                </a:solidFill>
              </a:rPr>
              <a:t>, etc.</a:t>
            </a:r>
            <a:endParaRPr lang="fr-FR" sz="3600" dirty="0">
              <a:solidFill>
                <a:srgbClr val="002060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="" xmlns:a16="http://schemas.microsoft.com/office/drawing/2014/main" id="{B0661100-CF3B-4651-B906-6969902BD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2543" y="3882752"/>
            <a:ext cx="4308437" cy="489922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90EBE3E-D564-4F1F-9E90-6D34EFFBC55D}"/>
              </a:ext>
            </a:extLst>
          </p:cNvPr>
          <p:cNvSpPr/>
          <p:nvPr/>
        </p:nvSpPr>
        <p:spPr>
          <a:xfrm>
            <a:off x="14981205" y="9123844"/>
            <a:ext cx="899846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err="1">
                <a:solidFill>
                  <a:srgbClr val="002060"/>
                </a:solidFill>
              </a:rPr>
              <a:t>monTableau</a:t>
            </a:r>
            <a:r>
              <a:rPr lang="fr-FR" sz="3200" dirty="0">
                <a:solidFill>
                  <a:srgbClr val="002060"/>
                </a:solidFill>
              </a:rPr>
              <a:t> = </a:t>
            </a:r>
            <a:r>
              <a:rPr lang="fr-FR" sz="3200" dirty="0" err="1">
                <a:solidFill>
                  <a:srgbClr val="002060"/>
                </a:solidFill>
              </a:rPr>
              <a:t>peintre.Relief</a:t>
            </a:r>
            <a:r>
              <a:rPr lang="fr-FR" sz="3200" dirty="0">
                <a:solidFill>
                  <a:srgbClr val="002060"/>
                </a:solidFill>
              </a:rPr>
              <a:t>(</a:t>
            </a:r>
            <a:r>
              <a:rPr lang="fr-FR" sz="3200" dirty="0" err="1">
                <a:solidFill>
                  <a:srgbClr val="002060"/>
                </a:solidFill>
              </a:rPr>
              <a:t>Couleur_bleue</a:t>
            </a:r>
            <a:r>
              <a:rPr lang="fr-FR" sz="3200" dirty="0">
                <a:solidFill>
                  <a:srgbClr val="002060"/>
                </a:solidFill>
              </a:rPr>
              <a:t>)</a:t>
            </a:r>
          </a:p>
          <a:p>
            <a:r>
              <a:rPr lang="fr-FR" sz="3200" dirty="0" err="1">
                <a:solidFill>
                  <a:srgbClr val="002060"/>
                </a:solidFill>
              </a:rPr>
              <a:t>monTableau</a:t>
            </a:r>
            <a:r>
              <a:rPr lang="fr-FR" sz="3200" dirty="0">
                <a:solidFill>
                  <a:srgbClr val="002060"/>
                </a:solidFill>
              </a:rPr>
              <a:t> = </a:t>
            </a:r>
            <a:r>
              <a:rPr lang="fr-FR" sz="3200" dirty="0" err="1">
                <a:solidFill>
                  <a:srgbClr val="002060"/>
                </a:solidFill>
              </a:rPr>
              <a:t>peintre.Dégrader</a:t>
            </a:r>
            <a:r>
              <a:rPr lang="fr-FR" sz="3200" dirty="0">
                <a:solidFill>
                  <a:srgbClr val="002060"/>
                </a:solidFill>
              </a:rPr>
              <a:t>(Pinceau_taille8)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7973620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>
            <a:spLocks noGrp="1"/>
          </p:cNvSpPr>
          <p:nvPr>
            <p:ph type="body" idx="13"/>
          </p:nvPr>
        </p:nvSpPr>
        <p:spPr>
          <a:xfrm>
            <a:off x="643252" y="3383659"/>
            <a:ext cx="22272731" cy="10071084"/>
          </a:xfrm>
          <a:prstGeom prst="rect">
            <a:avLst/>
          </a:prstGeom>
        </p:spPr>
        <p:txBody>
          <a:bodyPr/>
          <a:lstStyle/>
          <a:p>
            <a:r>
              <a:rPr lang="fr-FR" dirty="0">
                <a:solidFill>
                  <a:srgbClr val="E48A39"/>
                </a:solidFill>
              </a:rPr>
              <a:t>class</a:t>
            </a:r>
            <a:r>
              <a:rPr dirty="0"/>
              <a:t> </a:t>
            </a:r>
            <a:r>
              <a:rPr lang="fr-FR" dirty="0" err="1"/>
              <a:t>nomDeMaClass</a:t>
            </a:r>
            <a:r>
              <a:rPr lang="fr-FR" dirty="0"/>
              <a:t>:								# </a:t>
            </a:r>
            <a:r>
              <a:rPr lang="fr-FR" dirty="0" err="1"/>
              <a:t>cast</a:t>
            </a:r>
            <a:r>
              <a:rPr lang="fr-FR" dirty="0"/>
              <a:t> du nom</a:t>
            </a:r>
          </a:p>
          <a:p>
            <a:endParaRPr lang="fr-FR" dirty="0"/>
          </a:p>
          <a:p>
            <a:r>
              <a:rPr lang="fr-FR" dirty="0"/>
              <a:t>	</a:t>
            </a:r>
            <a:r>
              <a:rPr lang="fr-FR" dirty="0" err="1">
                <a:solidFill>
                  <a:srgbClr val="E48A39"/>
                </a:solidFill>
              </a:rPr>
              <a:t>def</a:t>
            </a:r>
            <a:r>
              <a:rPr lang="fr-FR" dirty="0">
                <a:solidFill>
                  <a:srgbClr val="E48A39"/>
                </a:solidFill>
              </a:rPr>
              <a:t>  </a:t>
            </a:r>
            <a:r>
              <a:rPr lang="fr-FR" dirty="0">
                <a:solidFill>
                  <a:schemeClr val="accent6"/>
                </a:solidFill>
              </a:rPr>
              <a:t>__init__</a:t>
            </a:r>
            <a:r>
              <a:rPr lang="fr-FR" dirty="0">
                <a:solidFill>
                  <a:srgbClr val="E48A39"/>
                </a:solidFill>
              </a:rPr>
              <a:t> </a:t>
            </a:r>
            <a:r>
              <a:rPr lang="fr-FR" dirty="0"/>
              <a:t>(</a:t>
            </a:r>
            <a:r>
              <a:rPr lang="fr-FR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self</a:t>
            </a:r>
            <a:r>
              <a:rPr lang="fr-FR" dirty="0" err="1"/>
              <a:t>,</a:t>
            </a:r>
            <a:r>
              <a:rPr lang="fr-FR" dirty="0" err="1">
                <a:solidFill>
                  <a:srgbClr val="00B050"/>
                </a:solidFill>
              </a:rPr>
              <a:t>attributs_de_la_fonction</a:t>
            </a:r>
            <a:r>
              <a:rPr lang="fr-FR" dirty="0"/>
              <a:t>):  # </a:t>
            </a:r>
            <a:r>
              <a:rPr lang="fr-FR" dirty="0">
                <a:solidFill>
                  <a:srgbClr val="7030A0"/>
                </a:solidFill>
              </a:rPr>
              <a:t>constructeur = méthode par défaut</a:t>
            </a:r>
          </a:p>
          <a:p>
            <a:r>
              <a:rPr lang="fr-FR" dirty="0"/>
              <a:t>		# code…											 # </a:t>
            </a:r>
            <a:r>
              <a:rPr lang="fr-FR" dirty="0">
                <a:solidFill>
                  <a:srgbClr val="00B050"/>
                </a:solidFill>
              </a:rPr>
              <a:t>variable membre = attribut</a:t>
            </a:r>
          </a:p>
          <a:p>
            <a:r>
              <a:rPr lang="fr-FR" dirty="0"/>
              <a:t>	</a:t>
            </a:r>
            <a:r>
              <a:rPr lang="fr-FR" dirty="0" err="1">
                <a:solidFill>
                  <a:srgbClr val="E48A39"/>
                </a:solidFill>
              </a:rPr>
              <a:t>def</a:t>
            </a:r>
            <a:r>
              <a:rPr lang="fr-FR" dirty="0">
                <a:solidFill>
                  <a:srgbClr val="E48A39"/>
                </a:solidFill>
              </a:rPr>
              <a:t>  </a:t>
            </a:r>
            <a:r>
              <a:rPr lang="fr-FR" dirty="0" err="1">
                <a:solidFill>
                  <a:schemeClr val="accent6"/>
                </a:solidFill>
              </a:rPr>
              <a:t>une_fonction</a:t>
            </a:r>
            <a:r>
              <a:rPr lang="fr-FR" dirty="0">
                <a:solidFill>
                  <a:srgbClr val="E48A39"/>
                </a:solidFill>
              </a:rPr>
              <a:t> </a:t>
            </a:r>
            <a:r>
              <a:rPr lang="fr-FR" dirty="0"/>
              <a:t>(</a:t>
            </a:r>
            <a:r>
              <a:rPr lang="fr-FR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self</a:t>
            </a:r>
            <a:r>
              <a:rPr lang="fr-FR" dirty="0" err="1"/>
              <a:t>,</a:t>
            </a:r>
            <a:r>
              <a:rPr lang="fr-FR" dirty="0" err="1">
                <a:solidFill>
                  <a:srgbClr val="00B050"/>
                </a:solidFill>
              </a:rPr>
              <a:t>attributs_de_une_fonction</a:t>
            </a:r>
            <a:r>
              <a:rPr lang="fr-FR" dirty="0"/>
              <a:t>): # </a:t>
            </a:r>
            <a:r>
              <a:rPr lang="fr-FR" dirty="0">
                <a:solidFill>
                  <a:srgbClr val="7030A0"/>
                </a:solidFill>
              </a:rPr>
              <a:t>une autre méthode</a:t>
            </a:r>
            <a:endParaRPr lang="fr-FR" dirty="0"/>
          </a:p>
          <a:p>
            <a:r>
              <a:rPr lang="fr-FR" dirty="0"/>
              <a:t>		# code…</a:t>
            </a:r>
          </a:p>
          <a:p>
            <a:r>
              <a:rPr lang="fr-FR" dirty="0">
                <a:solidFill>
                  <a:srgbClr val="E48A39"/>
                </a:solidFill>
              </a:rPr>
              <a:t>	</a:t>
            </a:r>
            <a:r>
              <a:rPr lang="fr-FR" dirty="0" err="1">
                <a:solidFill>
                  <a:srgbClr val="E48A39"/>
                </a:solidFill>
              </a:rPr>
              <a:t>def</a:t>
            </a:r>
            <a:r>
              <a:rPr lang="fr-FR" dirty="0">
                <a:solidFill>
                  <a:srgbClr val="E48A39"/>
                </a:solidFill>
              </a:rPr>
              <a:t>  </a:t>
            </a:r>
            <a:r>
              <a:rPr lang="fr-FR" dirty="0" err="1">
                <a:solidFill>
                  <a:schemeClr val="accent6"/>
                </a:solidFill>
              </a:rPr>
              <a:t>une_autre_fonction</a:t>
            </a:r>
            <a:r>
              <a:rPr lang="fr-FR" dirty="0">
                <a:solidFill>
                  <a:srgbClr val="E48A39"/>
                </a:solidFill>
              </a:rPr>
              <a:t> </a:t>
            </a:r>
            <a:r>
              <a:rPr lang="fr-FR" dirty="0"/>
              <a:t>(</a:t>
            </a:r>
            <a:r>
              <a:rPr lang="fr-F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self</a:t>
            </a:r>
            <a:r>
              <a:rPr lang="fr-FR" dirty="0"/>
              <a:t>,</a:t>
            </a:r>
            <a:r>
              <a:rPr lang="fr-FR" dirty="0">
                <a:solidFill>
                  <a:srgbClr val="00B050"/>
                </a:solidFill>
              </a:rPr>
              <a:t>attribut1, attribut2, attribut3</a:t>
            </a:r>
            <a:r>
              <a:rPr lang="fr-FR" dirty="0"/>
              <a:t>):</a:t>
            </a:r>
          </a:p>
          <a:p>
            <a:r>
              <a:rPr lang="fr-FR" dirty="0"/>
              <a:t>		# code…</a:t>
            </a:r>
          </a:p>
          <a:p>
            <a:r>
              <a:rPr lang="fr-FR" dirty="0"/>
              <a:t># Programme </a:t>
            </a:r>
            <a:r>
              <a:rPr lang="fr-FR" dirty="0" smtClean="0"/>
              <a:t>principal</a:t>
            </a:r>
            <a:endParaRPr lang="fr-FR" dirty="0"/>
          </a:p>
          <a:p>
            <a:r>
              <a:rPr lang="fr-FR" dirty="0"/>
              <a:t>if</a:t>
            </a:r>
            <a:r>
              <a:rPr lang="fr-FR" dirty="0">
                <a:solidFill>
                  <a:srgbClr val="7030A0"/>
                </a:solidFill>
              </a:rPr>
              <a:t>__</a:t>
            </a:r>
            <a:r>
              <a:rPr lang="fr-FR" dirty="0" err="1">
                <a:solidFill>
                  <a:srgbClr val="7030A0"/>
                </a:solidFill>
              </a:rPr>
              <a:t>name</a:t>
            </a:r>
            <a:r>
              <a:rPr lang="fr-FR" dirty="0">
                <a:solidFill>
                  <a:srgbClr val="7030A0"/>
                </a:solidFill>
              </a:rPr>
              <a:t>__</a:t>
            </a:r>
            <a:r>
              <a:rPr lang="fr-FR" dirty="0"/>
              <a:t>==‘main’:</a:t>
            </a:r>
          </a:p>
          <a:p>
            <a:r>
              <a:rPr lang="fr-FR" dirty="0"/>
              <a:t>	#instanciation de </a:t>
            </a:r>
            <a:r>
              <a:rPr lang="fr-FR" dirty="0" smtClean="0"/>
              <a:t>l</a:t>
            </a:r>
            <a:r>
              <a:rPr lang="fr-FR" dirty="0">
                <a:latin typeface="Times New Roman"/>
                <a:cs typeface="Times New Roman"/>
              </a:rPr>
              <a:t>'</a:t>
            </a:r>
            <a:r>
              <a:rPr lang="fr-FR" dirty="0" smtClean="0"/>
              <a:t>objet </a:t>
            </a:r>
            <a:r>
              <a:rPr lang="fr-FR" dirty="0" err="1"/>
              <a:t>objetDeMaClass</a:t>
            </a:r>
            <a:r>
              <a:rPr lang="fr-FR" dirty="0"/>
              <a:t> de la classe </a:t>
            </a:r>
            <a:r>
              <a:rPr lang="fr-FR" dirty="0" err="1"/>
              <a:t>nomDeMaClass</a:t>
            </a:r>
            <a:endParaRPr lang="fr-FR" dirty="0"/>
          </a:p>
          <a:p>
            <a:r>
              <a:rPr lang="fr-FR" dirty="0"/>
              <a:t>	 </a:t>
            </a:r>
            <a:r>
              <a:rPr lang="fr-FR" dirty="0" err="1"/>
              <a:t>objetDeMaClass</a:t>
            </a:r>
            <a:r>
              <a:rPr lang="fr-FR" dirty="0"/>
              <a:t> = </a:t>
            </a:r>
            <a:r>
              <a:rPr lang="fr-FR" dirty="0" err="1"/>
              <a:t>nomDeMaClass</a:t>
            </a:r>
            <a:r>
              <a:rPr lang="fr-FR" dirty="0"/>
              <a:t>(valeurs des attributs)</a:t>
            </a:r>
            <a:endParaRPr dirty="0"/>
          </a:p>
        </p:txBody>
      </p:sp>
      <p:sp>
        <p:nvSpPr>
          <p:cNvPr id="769" name="Shape 769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 smtClean="0"/>
              <a:t>Une </a:t>
            </a:r>
            <a:r>
              <a:rPr lang="fr-FR" dirty="0"/>
              <a:t>classe </a:t>
            </a:r>
            <a:r>
              <a:rPr lang="fr-FR" dirty="0" smtClean="0"/>
              <a:t>: </a:t>
            </a:r>
            <a:r>
              <a:rPr lang="fr-FR" dirty="0"/>
              <a:t>1 fichier par classe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11624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 smtClean="0"/>
              <a:t>Exemple</a:t>
            </a:r>
            <a:endParaRPr dirty="0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B65BAFC3-30F0-4BF3-A90B-2666A27ADC5F}"/>
              </a:ext>
            </a:extLst>
          </p:cNvPr>
          <p:cNvSpPr txBox="1"/>
          <p:nvPr/>
        </p:nvSpPr>
        <p:spPr>
          <a:xfrm>
            <a:off x="3352972" y="2898556"/>
            <a:ext cx="17555136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6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Classe : </a:t>
            </a:r>
            <a:r>
              <a:rPr kumimoji="0" lang="fr-FR" sz="6000" b="0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compteEn</a:t>
            </a:r>
            <a:r>
              <a:rPr lang="fr-FR" sz="6000" dirty="0" err="1">
                <a:solidFill>
                  <a:srgbClr val="002060"/>
                </a:solidFill>
              </a:rPr>
              <a:t>Banque</a:t>
            </a: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="" xmlns:a16="http://schemas.microsoft.com/office/drawing/2014/main" id="{9A706E3B-C751-493E-A3CF-618DBEE26724}"/>
              </a:ext>
            </a:extLst>
          </p:cNvPr>
          <p:cNvSpPr/>
          <p:nvPr/>
        </p:nvSpPr>
        <p:spPr>
          <a:xfrm>
            <a:off x="1345567" y="4073257"/>
            <a:ext cx="14360301" cy="9255967"/>
          </a:xfrm>
          <a:prstGeom prst="roundRect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751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FBFE9790-D39C-43DA-989C-0BAF924F6F1C}"/>
              </a:ext>
            </a:extLst>
          </p:cNvPr>
          <p:cNvSpPr txBox="1"/>
          <p:nvPr/>
        </p:nvSpPr>
        <p:spPr>
          <a:xfrm>
            <a:off x="2149730" y="4350414"/>
            <a:ext cx="12751974" cy="68661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 dirty="0">
                <a:solidFill>
                  <a:srgbClr val="002060"/>
                </a:solidFill>
              </a:rPr>
              <a:t>Méthodes = fonctions membres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__init__(</a:t>
            </a: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self,solde_initiale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) → attribut : </a:t>
            </a: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solde_initiale</a:t>
            </a: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fr-FR" sz="3600" dirty="0" err="1">
                <a:solidFill>
                  <a:srgbClr val="002060"/>
                </a:solidFill>
              </a:rPr>
              <a:t>nouveauSoldeDuCompte</a:t>
            </a:r>
            <a:r>
              <a:rPr lang="fr-FR" sz="3600" dirty="0">
                <a:solidFill>
                  <a:srgbClr val="002060"/>
                </a:solidFill>
              </a:rPr>
              <a:t>(</a:t>
            </a:r>
            <a:r>
              <a:rPr lang="fr-FR" sz="3600" dirty="0" err="1">
                <a:solidFill>
                  <a:srgbClr val="002060"/>
                </a:solidFill>
              </a:rPr>
              <a:t>self,somme</a:t>
            </a:r>
            <a:r>
              <a:rPr lang="fr-FR" sz="3600" dirty="0">
                <a:solidFill>
                  <a:srgbClr val="002060"/>
                </a:solidFill>
              </a:rPr>
              <a:t>) → attribut : </a:t>
            </a:r>
            <a:r>
              <a:rPr lang="fr-FR" sz="4400" b="1" dirty="0">
                <a:solidFill>
                  <a:schemeClr val="accent5"/>
                </a:solidFill>
              </a:rPr>
              <a:t>somme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soldeDuCompte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(self</a:t>
            </a:r>
            <a:r>
              <a:rPr lang="fr-FR" sz="3600" dirty="0">
                <a:solidFill>
                  <a:srgbClr val="002060"/>
                </a:solidFill>
              </a:rPr>
              <a:t>) → aucun attribut 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creditDuCompte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(</a:t>
            </a: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self,somme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)</a:t>
            </a:r>
            <a:r>
              <a:rPr lang="fr-FR" sz="3600" dirty="0">
                <a:solidFill>
                  <a:srgbClr val="002060"/>
                </a:solidFill>
                <a:highlight>
                  <a:srgbClr val="00FF00"/>
                </a:highlight>
              </a:rPr>
              <a:t> </a:t>
            </a:r>
            <a:r>
              <a:rPr lang="fr-FR" sz="3600" dirty="0">
                <a:solidFill>
                  <a:srgbClr val="002060"/>
                </a:solidFill>
              </a:rPr>
              <a:t>→ attribut : </a:t>
            </a:r>
            <a:r>
              <a:rPr lang="fr-FR" sz="4400" b="1" dirty="0">
                <a:solidFill>
                  <a:schemeClr val="accent5"/>
                </a:solidFill>
              </a:rPr>
              <a:t>somme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00FF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debitDuCompte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00FF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(</a:t>
            </a: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00FF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self,somme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00FF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)</a:t>
            </a:r>
            <a:r>
              <a:rPr lang="fr-FR" sz="3600" dirty="0">
                <a:solidFill>
                  <a:srgbClr val="002060"/>
                </a:solidFill>
                <a:highlight>
                  <a:srgbClr val="FF00FF"/>
                </a:highlight>
              </a:rPr>
              <a:t> </a:t>
            </a:r>
            <a:r>
              <a:rPr lang="fr-FR" sz="3600" dirty="0">
                <a:solidFill>
                  <a:srgbClr val="002060"/>
                </a:solidFill>
              </a:rPr>
              <a:t>→ attribut : </a:t>
            </a:r>
            <a:r>
              <a:rPr lang="fr-FR" sz="4400" b="1" dirty="0">
                <a:solidFill>
                  <a:schemeClr val="accent5"/>
                </a:solidFill>
              </a:rPr>
              <a:t>somme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__</a:t>
            </a: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add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__(</a:t>
            </a: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self,somme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)</a:t>
            </a:r>
            <a:r>
              <a:rPr lang="fr-FR" sz="3600" dirty="0">
                <a:solidFill>
                  <a:srgbClr val="002060"/>
                </a:solidFill>
                <a:highlight>
                  <a:srgbClr val="00FF00"/>
                </a:highlight>
              </a:rPr>
              <a:t> </a:t>
            </a:r>
            <a:r>
              <a:rPr lang="fr-FR" sz="3600" dirty="0">
                <a:solidFill>
                  <a:srgbClr val="002060"/>
                </a:solidFill>
              </a:rPr>
              <a:t>→ attribut : </a:t>
            </a:r>
            <a:r>
              <a:rPr lang="fr-FR" sz="4400" b="1" dirty="0">
                <a:solidFill>
                  <a:schemeClr val="accent5"/>
                </a:solidFill>
              </a:rPr>
              <a:t>somme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00FF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__</a:t>
            </a: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00FF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sub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00FF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__(</a:t>
            </a: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00FF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self,somme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00FF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)</a:t>
            </a:r>
            <a:r>
              <a:rPr lang="fr-FR" sz="3600" dirty="0">
                <a:solidFill>
                  <a:srgbClr val="002060"/>
                </a:solidFill>
                <a:highlight>
                  <a:srgbClr val="FF00FF"/>
                </a:highlight>
              </a:rPr>
              <a:t> </a:t>
            </a:r>
            <a:r>
              <a:rPr lang="fr-FR" sz="3600" dirty="0">
                <a:solidFill>
                  <a:srgbClr val="002060"/>
                </a:solidFill>
              </a:rPr>
              <a:t>→ attribut : </a:t>
            </a:r>
            <a:r>
              <a:rPr lang="fr-FR" sz="4400" b="1" dirty="0">
                <a:solidFill>
                  <a:schemeClr val="accent5"/>
                </a:solidFill>
              </a:rPr>
              <a:t>somme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90EBE3E-D564-4F1F-9E90-6D34EFFBC55D}"/>
              </a:ext>
            </a:extLst>
          </p:cNvPr>
          <p:cNvSpPr/>
          <p:nvPr/>
        </p:nvSpPr>
        <p:spPr>
          <a:xfrm>
            <a:off x="15582776" y="4552043"/>
            <a:ext cx="8678132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 smtClean="0">
                <a:solidFill>
                  <a:srgbClr val="002060"/>
                </a:solidFill>
              </a:rPr>
              <a:t>Initialisation du </a:t>
            </a:r>
            <a:r>
              <a:rPr lang="fr-FR" sz="3000" dirty="0">
                <a:solidFill>
                  <a:srgbClr val="002060"/>
                </a:solidFill>
              </a:rPr>
              <a:t>compte à </a:t>
            </a:r>
            <a:r>
              <a:rPr lang="fr-FR" sz="3000" dirty="0" smtClean="0">
                <a:solidFill>
                  <a:srgbClr val="002060"/>
                </a:solidFill>
              </a:rPr>
              <a:t>1 000 </a:t>
            </a:r>
            <a:r>
              <a:rPr lang="fr-FR" sz="3000" dirty="0">
                <a:solidFill>
                  <a:srgbClr val="002060"/>
                </a:solidFill>
              </a:rPr>
              <a:t>euros</a:t>
            </a:r>
          </a:p>
          <a:p>
            <a:r>
              <a:rPr lang="fr-FR" sz="3000" dirty="0" err="1" smtClean="0">
                <a:solidFill>
                  <a:srgbClr val="002060"/>
                </a:solidFill>
              </a:rPr>
              <a:t>monObjetCompte</a:t>
            </a:r>
            <a:r>
              <a:rPr lang="fr-FR" sz="3000" dirty="0" smtClean="0">
                <a:solidFill>
                  <a:srgbClr val="002060"/>
                </a:solidFill>
              </a:rPr>
              <a:t> = </a:t>
            </a:r>
            <a:r>
              <a:rPr lang="fr-FR" sz="3000" dirty="0" err="1">
                <a:solidFill>
                  <a:srgbClr val="002060"/>
                </a:solidFill>
              </a:rPr>
              <a:t>compteEnBanque</a:t>
            </a:r>
            <a:r>
              <a:rPr lang="fr-FR" sz="3000" dirty="0">
                <a:solidFill>
                  <a:srgbClr val="002060"/>
                </a:solidFill>
              </a:rPr>
              <a:t>(1000)</a:t>
            </a:r>
          </a:p>
          <a:p>
            <a:endParaRPr lang="fr-FR" sz="3000" dirty="0" smtClean="0">
              <a:solidFill>
                <a:srgbClr val="002060"/>
              </a:solidFill>
            </a:endParaRPr>
          </a:p>
          <a:p>
            <a:r>
              <a:rPr lang="fr-FR" sz="3000" dirty="0" smtClean="0">
                <a:solidFill>
                  <a:srgbClr val="002060"/>
                </a:solidFill>
              </a:rPr>
              <a:t>On </a:t>
            </a:r>
            <a:r>
              <a:rPr lang="fr-FR" sz="3000" dirty="0">
                <a:solidFill>
                  <a:srgbClr val="002060"/>
                </a:solidFill>
              </a:rPr>
              <a:t>ajoute 200 </a:t>
            </a:r>
            <a:r>
              <a:rPr lang="fr-FR" sz="3000" dirty="0" smtClean="0">
                <a:solidFill>
                  <a:srgbClr val="002060"/>
                </a:solidFill>
              </a:rPr>
              <a:t>euros :</a:t>
            </a:r>
            <a:endParaRPr lang="fr-FR" sz="3000" dirty="0">
              <a:solidFill>
                <a:srgbClr val="002060"/>
              </a:solidFill>
            </a:endParaRPr>
          </a:p>
          <a:p>
            <a:r>
              <a:rPr lang="fr-FR" sz="3000" dirty="0" err="1" smtClean="0">
                <a:solidFill>
                  <a:srgbClr val="002060"/>
                </a:solidFill>
              </a:rPr>
              <a:t>monObjetCompte</a:t>
            </a:r>
            <a:r>
              <a:rPr lang="fr-FR" sz="3000" dirty="0" smtClean="0">
                <a:solidFill>
                  <a:srgbClr val="002060"/>
                </a:solidFill>
              </a:rPr>
              <a:t> = </a:t>
            </a:r>
            <a:r>
              <a:rPr lang="fr-FR" sz="3000" dirty="0" err="1">
                <a:solidFill>
                  <a:srgbClr val="002060"/>
                </a:solidFill>
              </a:rPr>
              <a:t>compteEnBanque.creditDuCompte</a:t>
            </a:r>
            <a:r>
              <a:rPr lang="fr-FR" sz="3000" dirty="0">
                <a:solidFill>
                  <a:srgbClr val="002060"/>
                </a:solidFill>
              </a:rPr>
              <a:t>(200)</a:t>
            </a:r>
          </a:p>
          <a:p>
            <a:endParaRPr lang="fr-FR" sz="3000" dirty="0" smtClean="0">
              <a:solidFill>
                <a:srgbClr val="002060"/>
              </a:solidFill>
            </a:endParaRPr>
          </a:p>
          <a:p>
            <a:r>
              <a:rPr lang="fr-FR" sz="3000" dirty="0" smtClean="0">
                <a:solidFill>
                  <a:srgbClr val="002060"/>
                </a:solidFill>
              </a:rPr>
              <a:t>On </a:t>
            </a:r>
            <a:r>
              <a:rPr lang="fr-FR" sz="3000" dirty="0">
                <a:solidFill>
                  <a:srgbClr val="002060"/>
                </a:solidFill>
              </a:rPr>
              <a:t>débite de 50 </a:t>
            </a:r>
            <a:r>
              <a:rPr lang="fr-FR" sz="3000" dirty="0" smtClean="0">
                <a:solidFill>
                  <a:srgbClr val="002060"/>
                </a:solidFill>
              </a:rPr>
              <a:t>euros :</a:t>
            </a:r>
            <a:endParaRPr lang="fr-FR" sz="3000" dirty="0">
              <a:solidFill>
                <a:srgbClr val="002060"/>
              </a:solidFill>
            </a:endParaRPr>
          </a:p>
          <a:p>
            <a:r>
              <a:rPr lang="fr-FR" sz="3000" dirty="0" err="1" smtClean="0">
                <a:solidFill>
                  <a:srgbClr val="002060"/>
                </a:solidFill>
              </a:rPr>
              <a:t>monObjetCompte</a:t>
            </a:r>
            <a:r>
              <a:rPr lang="fr-FR" sz="3000" dirty="0" smtClean="0">
                <a:solidFill>
                  <a:srgbClr val="002060"/>
                </a:solidFill>
              </a:rPr>
              <a:t> = </a:t>
            </a:r>
            <a:r>
              <a:rPr lang="fr-FR" sz="3000" dirty="0" err="1">
                <a:solidFill>
                  <a:srgbClr val="002060"/>
                </a:solidFill>
              </a:rPr>
              <a:t>compteEnBanque.debitDuCompte</a:t>
            </a:r>
            <a:r>
              <a:rPr lang="fr-FR" sz="3000" dirty="0">
                <a:solidFill>
                  <a:srgbClr val="002060"/>
                </a:solidFill>
              </a:rPr>
              <a:t>(50)</a:t>
            </a:r>
          </a:p>
          <a:p>
            <a:endParaRPr lang="fr-FR" sz="3000" dirty="0" smtClean="0">
              <a:solidFill>
                <a:srgbClr val="002060"/>
              </a:solidFill>
            </a:endParaRPr>
          </a:p>
          <a:p>
            <a:r>
              <a:rPr lang="fr-FR" sz="3000" dirty="0" smtClean="0">
                <a:solidFill>
                  <a:srgbClr val="002060"/>
                </a:solidFill>
              </a:rPr>
              <a:t>On </a:t>
            </a:r>
            <a:r>
              <a:rPr lang="fr-FR" sz="3000" dirty="0">
                <a:solidFill>
                  <a:srgbClr val="002060"/>
                </a:solidFill>
              </a:rPr>
              <a:t>veut le </a:t>
            </a:r>
            <a:r>
              <a:rPr lang="fr-FR" sz="3000" dirty="0" smtClean="0">
                <a:solidFill>
                  <a:srgbClr val="002060"/>
                </a:solidFill>
              </a:rPr>
              <a:t>solde :</a:t>
            </a:r>
            <a:endParaRPr lang="fr-FR" sz="3000" dirty="0">
              <a:solidFill>
                <a:srgbClr val="002060"/>
              </a:solidFill>
            </a:endParaRPr>
          </a:p>
          <a:p>
            <a:r>
              <a:rPr lang="fr-FR" sz="3000" dirty="0" err="1" smtClean="0">
                <a:solidFill>
                  <a:srgbClr val="002060"/>
                </a:solidFill>
              </a:rPr>
              <a:t>monObjetCompte</a:t>
            </a:r>
            <a:r>
              <a:rPr lang="fr-FR" sz="3000" dirty="0" smtClean="0">
                <a:solidFill>
                  <a:srgbClr val="002060"/>
                </a:solidFill>
              </a:rPr>
              <a:t> = </a:t>
            </a:r>
            <a:r>
              <a:rPr lang="fr-FR" sz="3000" dirty="0" err="1">
                <a:solidFill>
                  <a:srgbClr val="002060"/>
                </a:solidFill>
              </a:rPr>
              <a:t>compteEnBanque.soldeDuCompte</a:t>
            </a:r>
            <a:r>
              <a:rPr lang="fr-FR" sz="3000" dirty="0" smtClean="0">
                <a:solidFill>
                  <a:srgbClr val="002060"/>
                </a:solidFill>
              </a:rPr>
              <a:t>()</a:t>
            </a:r>
            <a:endParaRPr lang="fr-FR" sz="3000" dirty="0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5D699C3-09A9-4137-9063-5D756BF23800}"/>
              </a:ext>
            </a:extLst>
          </p:cNvPr>
          <p:cNvSpPr/>
          <p:nvPr/>
        </p:nvSpPr>
        <p:spPr>
          <a:xfrm>
            <a:off x="3127221" y="11516701"/>
            <a:ext cx="10796992" cy="1717393"/>
          </a:xfrm>
          <a:prstGeom prst="rect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4400" b="1" dirty="0">
                <a:solidFill>
                  <a:schemeClr val="accent5"/>
                </a:solidFill>
              </a:rPr>
              <a:t>somme </a:t>
            </a:r>
            <a:r>
              <a:rPr lang="fr-FR" sz="4400" dirty="0">
                <a:solidFill>
                  <a:srgbClr val="002060"/>
                </a:solidFill>
              </a:rPr>
              <a:t>sont tous différents = attribut local à la méthode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0117818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 smtClean="0"/>
              <a:t>Exemple</a:t>
            </a:r>
            <a:endParaRPr dirty="0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B65BAFC3-30F0-4BF3-A90B-2666A27ADC5F}"/>
              </a:ext>
            </a:extLst>
          </p:cNvPr>
          <p:cNvSpPr txBox="1"/>
          <p:nvPr/>
        </p:nvSpPr>
        <p:spPr>
          <a:xfrm>
            <a:off x="3352972" y="2986481"/>
            <a:ext cx="8767590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6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Classe : Voiture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="" xmlns:a16="http://schemas.microsoft.com/office/drawing/2014/main" id="{9A706E3B-C751-493E-A3CF-618DBEE26724}"/>
              </a:ext>
            </a:extLst>
          </p:cNvPr>
          <p:cNvSpPr/>
          <p:nvPr/>
        </p:nvSpPr>
        <p:spPr>
          <a:xfrm>
            <a:off x="1345567" y="4073257"/>
            <a:ext cx="13589633" cy="9255967"/>
          </a:xfrm>
          <a:prstGeom prst="roundRect">
            <a:avLst/>
          </a:prstGeom>
          <a:noFill/>
          <a:ln w="63500" cap="flat">
            <a:solidFill>
              <a:schemeClr val="bg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751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FBFE9790-D39C-43DA-989C-0BAF924F6F1C}"/>
              </a:ext>
            </a:extLst>
          </p:cNvPr>
          <p:cNvSpPr txBox="1"/>
          <p:nvPr/>
        </p:nvSpPr>
        <p:spPr>
          <a:xfrm>
            <a:off x="1680647" y="6244930"/>
            <a:ext cx="12919472" cy="61274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 dirty="0">
                <a:solidFill>
                  <a:srgbClr val="002060"/>
                </a:solidFill>
              </a:rPr>
              <a:t>Attribut (</a:t>
            </a:r>
            <a:r>
              <a:rPr lang="fr-FR" sz="3600" dirty="0" err="1">
                <a:solidFill>
                  <a:srgbClr val="002060"/>
                </a:solidFill>
              </a:rPr>
              <a:t>variable_membre</a:t>
            </a:r>
            <a:r>
              <a:rPr lang="fr-FR" sz="3600" dirty="0">
                <a:solidFill>
                  <a:srgbClr val="002060"/>
                </a:solidFill>
              </a:rPr>
              <a:t>)</a:t>
            </a:r>
          </a:p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 dirty="0" err="1">
                <a:solidFill>
                  <a:srgbClr val="002060"/>
                </a:solidFill>
              </a:rPr>
              <a:t>nombre_de_roues</a:t>
            </a:r>
            <a:r>
              <a:rPr lang="fr-FR" sz="3600" dirty="0">
                <a:solidFill>
                  <a:srgbClr val="002060"/>
                </a:solidFill>
              </a:rPr>
              <a:t> </a:t>
            </a:r>
            <a:r>
              <a:rPr lang="fr-FR" sz="3600" dirty="0" smtClean="0">
                <a:solidFill>
                  <a:srgbClr val="002060"/>
                </a:solidFill>
              </a:rPr>
              <a:t>= 0 </a:t>
            </a:r>
            <a:r>
              <a:rPr lang="fr-FR" sz="3600" dirty="0">
                <a:solidFill>
                  <a:srgbClr val="002060"/>
                </a:solidFill>
              </a:rPr>
              <a:t>– </a:t>
            </a:r>
            <a:r>
              <a:rPr lang="fr-FR" sz="3600" dirty="0">
                <a:solidFill>
                  <a:srgbClr val="FF0000"/>
                </a:solidFill>
              </a:rPr>
              <a:t>toujours public en </a:t>
            </a:r>
            <a:r>
              <a:rPr lang="fr-FR" sz="3600" dirty="0" smtClean="0">
                <a:solidFill>
                  <a:srgbClr val="FF0000"/>
                </a:solidFill>
              </a:rPr>
              <a:t>Python</a:t>
            </a:r>
            <a:endParaRPr lang="fr-FR" sz="3600" dirty="0">
              <a:solidFill>
                <a:srgbClr val="FF0000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002060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 dirty="0">
                <a:solidFill>
                  <a:srgbClr val="002060"/>
                </a:solidFill>
              </a:rPr>
              <a:t>Méthodes (fonctions membres)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__init__(</a:t>
            </a: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self,nombre_de_roues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) → attribut : </a:t>
            </a: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nombre_de</a:t>
            </a:r>
            <a:r>
              <a:rPr lang="fr-FR" sz="3600" dirty="0" err="1">
                <a:solidFill>
                  <a:srgbClr val="002060"/>
                </a:solidFill>
              </a:rPr>
              <a:t>_</a:t>
            </a: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roues</a:t>
            </a: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fr-FR" sz="3600" dirty="0" err="1">
                <a:solidFill>
                  <a:srgbClr val="002060"/>
                </a:solidFill>
              </a:rPr>
              <a:t>g</a:t>
            </a: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etter_nombre_roues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(self)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setter_nombre_roues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(self, </a:t>
            </a: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nouveau_nombre_de_roues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)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90EBE3E-D564-4F1F-9E90-6D34EFFBC55D}"/>
              </a:ext>
            </a:extLst>
          </p:cNvPr>
          <p:cNvSpPr/>
          <p:nvPr/>
        </p:nvSpPr>
        <p:spPr>
          <a:xfrm>
            <a:off x="15270280" y="3950961"/>
            <a:ext cx="876759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On ne veut pas que l'u</a:t>
            </a:r>
            <a:r>
              <a:rPr lang="fr-FR" sz="3200" dirty="0" smtClean="0">
                <a:solidFill>
                  <a:srgbClr val="FF0000"/>
                </a:solidFill>
              </a:rPr>
              <a:t>tilisateur </a:t>
            </a:r>
            <a:r>
              <a:rPr lang="fr-FR" sz="3200" dirty="0">
                <a:solidFill>
                  <a:srgbClr val="FF0000"/>
                </a:solidFill>
              </a:rPr>
              <a:t>puisse modifier les valeurs des attributs</a:t>
            </a:r>
          </a:p>
          <a:p>
            <a:r>
              <a:rPr lang="fr-FR" sz="3200" dirty="0" err="1">
                <a:solidFill>
                  <a:srgbClr val="FF0000"/>
                </a:solidFill>
              </a:rPr>
              <a:t>mon_objet.mon_attribut</a:t>
            </a:r>
            <a:r>
              <a:rPr lang="fr-FR" sz="3200" dirty="0">
                <a:solidFill>
                  <a:srgbClr val="FF0000"/>
                </a:solidFill>
              </a:rPr>
              <a:t>()=valeur</a:t>
            </a:r>
          </a:p>
          <a:p>
            <a:r>
              <a:rPr lang="fr-FR" sz="3200" dirty="0">
                <a:solidFill>
                  <a:srgbClr val="002060"/>
                </a:solidFill>
              </a:rPr>
              <a:t>Accesseur = getter = lire la valeur des attributs</a:t>
            </a:r>
          </a:p>
          <a:p>
            <a:r>
              <a:rPr lang="fr-FR" sz="3200" dirty="0">
                <a:solidFill>
                  <a:srgbClr val="002060"/>
                </a:solidFill>
              </a:rPr>
              <a:t>Mutateur = setter = modifier la valeur des attributs</a:t>
            </a:r>
          </a:p>
          <a:p>
            <a:endParaRPr lang="fr-FR" sz="3200" dirty="0">
              <a:solidFill>
                <a:srgbClr val="002060"/>
              </a:solidFill>
            </a:endParaRPr>
          </a:p>
        </p:txBody>
      </p:sp>
      <p:sp>
        <p:nvSpPr>
          <p:cNvPr id="8" name="Flèche : courbe vers le haut 7">
            <a:extLst>
              <a:ext uri="{FF2B5EF4-FFF2-40B4-BE49-F238E27FC236}">
                <a16:creationId xmlns="" xmlns:a16="http://schemas.microsoft.com/office/drawing/2014/main" id="{E79568C3-BFBD-49F3-A05C-E905CF636543}"/>
              </a:ext>
            </a:extLst>
          </p:cNvPr>
          <p:cNvSpPr/>
          <p:nvPr/>
        </p:nvSpPr>
        <p:spPr>
          <a:xfrm>
            <a:off x="14135100" y="11363702"/>
            <a:ext cx="4000500" cy="1352550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751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15" name="Flèche : courbe vers le haut 14">
            <a:extLst>
              <a:ext uri="{FF2B5EF4-FFF2-40B4-BE49-F238E27FC236}">
                <a16:creationId xmlns="" xmlns:a16="http://schemas.microsoft.com/office/drawing/2014/main" id="{ED8D666B-86C0-4BA8-AFE4-5C6D4790C180}"/>
              </a:ext>
            </a:extLst>
          </p:cNvPr>
          <p:cNvSpPr/>
          <p:nvPr/>
        </p:nvSpPr>
        <p:spPr>
          <a:xfrm rot="10800000">
            <a:off x="14135100" y="7270779"/>
            <a:ext cx="4000500" cy="1352550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751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62491D6-7889-44B2-9082-7A0B89650FBA}"/>
              </a:ext>
            </a:extLst>
          </p:cNvPr>
          <p:cNvSpPr/>
          <p:nvPr/>
        </p:nvSpPr>
        <p:spPr>
          <a:xfrm>
            <a:off x="16698778" y="10567066"/>
            <a:ext cx="5910593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err="1">
                <a:solidFill>
                  <a:srgbClr val="002060"/>
                </a:solidFill>
              </a:rPr>
              <a:t>Ma_Voiture.getter_nombre_roues</a:t>
            </a:r>
            <a:r>
              <a:rPr lang="fr-FR" sz="3200" dirty="0">
                <a:solidFill>
                  <a:srgbClr val="002060"/>
                </a:solidFill>
              </a:rPr>
              <a:t>()</a:t>
            </a:r>
            <a:endParaRPr lang="fr-FR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023EF60-1D88-46E8-A357-2DF83BE12EDF}"/>
              </a:ext>
            </a:extLst>
          </p:cNvPr>
          <p:cNvSpPr/>
          <p:nvPr/>
        </p:nvSpPr>
        <p:spPr>
          <a:xfrm>
            <a:off x="16235512" y="8736341"/>
            <a:ext cx="6837128" cy="640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err="1">
                <a:solidFill>
                  <a:srgbClr val="002060"/>
                </a:solidFill>
              </a:rPr>
              <a:t>Ma_Voiture.setter_nombre_roues</a:t>
            </a:r>
            <a:r>
              <a:rPr lang="fr-FR" sz="3200" dirty="0">
                <a:solidFill>
                  <a:srgbClr val="002060"/>
                </a:solidFill>
              </a:rPr>
              <a:t>(</a:t>
            </a:r>
            <a:r>
              <a:rPr lang="fr-FR" sz="3200" dirty="0">
                <a:solidFill>
                  <a:srgbClr val="00B050"/>
                </a:solidFill>
              </a:rPr>
              <a:t>valeur</a:t>
            </a:r>
            <a:r>
              <a:rPr lang="fr-FR" sz="3200" dirty="0">
                <a:solidFill>
                  <a:srgbClr val="002060"/>
                </a:solidFill>
              </a:rPr>
              <a:t>)</a:t>
            </a:r>
            <a:endParaRPr lang="fr-FR" sz="3200" dirty="0"/>
          </a:p>
        </p:txBody>
      </p:sp>
      <p:sp>
        <p:nvSpPr>
          <p:cNvPr id="19" name="ZoneTexte 18">
            <a:extLst>
              <a:ext uri="{FF2B5EF4-FFF2-40B4-BE49-F238E27FC236}">
                <a16:creationId xmlns="" xmlns:a16="http://schemas.microsoft.com/office/drawing/2014/main" id="{400BE623-B73D-4558-88B2-7493C34E6721}"/>
              </a:ext>
            </a:extLst>
          </p:cNvPr>
          <p:cNvSpPr txBox="1"/>
          <p:nvPr/>
        </p:nvSpPr>
        <p:spPr>
          <a:xfrm>
            <a:off x="8844064" y="4517655"/>
            <a:ext cx="5457115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6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6274039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77B5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Black"/>
        <a:ea typeface="Avenir Black"/>
        <a:cs typeface="Avenir Black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751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Black"/>
        <a:ea typeface="Avenir Black"/>
        <a:cs typeface="Avenir Black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751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335</Words>
  <Application>Microsoft Office PowerPoint</Application>
  <PresentationFormat>Personnalisé</PresentationFormat>
  <Paragraphs>101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White</vt:lpstr>
      <vt:lpstr>La programmation orientée objet</vt:lpstr>
      <vt:lpstr>Notion d'objet</vt:lpstr>
      <vt:lpstr>Notion d'objet</vt:lpstr>
      <vt:lpstr>Notion d'objet</vt:lpstr>
      <vt:lpstr>Présentation PowerPoint</vt:lpstr>
      <vt:lpstr>Exemple</vt:lpstr>
      <vt:lpstr>Exemple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this Template</dc:title>
  <dc:creator>Benjamin Caperan</dc:creator>
  <cp:lastModifiedBy>diana lim</cp:lastModifiedBy>
  <cp:revision>51</cp:revision>
  <dcterms:modified xsi:type="dcterms:W3CDTF">2018-02-19T13:25:51Z</dcterms:modified>
</cp:coreProperties>
</file>