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70" r:id="rId3"/>
    <p:sldId id="306" r:id="rId4"/>
    <p:sldId id="307" r:id="rId5"/>
    <p:sldId id="305" r:id="rId6"/>
    <p:sldId id="308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8" y="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4265" y="3536156"/>
            <a:ext cx="20895470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3"/>
          </p:nvPr>
        </p:nvSpPr>
        <p:spPr>
          <a:xfrm>
            <a:off x="1672828" y="3536156"/>
            <a:ext cx="1097917" cy="8501063"/>
          </a:xfrm>
          <a:prstGeom prst="rect">
            <a:avLst/>
          </a:prstGeom>
        </p:spPr>
        <p:txBody>
          <a:bodyPr lIns="178593" tIns="178593" rIns="178593" bIns="178593" anchor="t"/>
          <a:lstStyle/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3.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4.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5.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494359" y="3536156"/>
            <a:ext cx="20145376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gram (DIY)">
    <p:bg>
      <p:bgPr>
        <a:solidFill>
          <a:srgbClr val="404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2494451"/>
            <a:ext cx="24384001" cy="1121568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3"/>
          </p:nvPr>
        </p:nvSpPr>
        <p:spPr>
          <a:xfrm>
            <a:off x="1404238" y="3446859"/>
            <a:ext cx="4822032" cy="1"/>
          </a:xfrm>
          <a:prstGeom prst="line">
            <a:avLst/>
          </a:prstGeom>
          <a:ln w="50800">
            <a:solidFill>
              <a:srgbClr val="404245"/>
            </a:solidFill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4"/>
          </p:nvPr>
        </p:nvSpPr>
        <p:spPr>
          <a:xfrm>
            <a:off x="1404238" y="7054453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headEnd type="arrow"/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5"/>
          </p:nvPr>
        </p:nvSpPr>
        <p:spPr>
          <a:xfrm>
            <a:off x="1404238" y="5194017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6"/>
          </p:nvPr>
        </p:nvSpPr>
        <p:spPr>
          <a:xfrm>
            <a:off x="15492494" y="3201591"/>
            <a:ext cx="7483079" cy="2196704"/>
          </a:xfrm>
          <a:prstGeom prst="roundRect">
            <a:avLst>
              <a:gd name="adj" fmla="val 34146"/>
            </a:avLst>
          </a:prstGeom>
          <a:ln w="50800">
            <a:solidFill>
              <a:srgbClr val="E58938"/>
            </a:solidFill>
          </a:ln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7"/>
          </p:nvPr>
        </p:nvSpPr>
        <p:spPr>
          <a:xfrm>
            <a:off x="15477425" y="6197203"/>
            <a:ext cx="7500939" cy="3804047"/>
          </a:xfrm>
          <a:prstGeom prst="rect">
            <a:avLst/>
          </a:prstGeom>
          <a:solidFill>
            <a:srgbClr val="40424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8"/>
          </p:nvPr>
        </p:nvSpPr>
        <p:spPr>
          <a:xfrm>
            <a:off x="1404238" y="8804671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9"/>
          </p:nvPr>
        </p:nvSpPr>
        <p:spPr>
          <a:xfrm>
            <a:off x="1404238" y="12555140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headEnd type="stealth"/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20"/>
          </p:nvPr>
        </p:nvSpPr>
        <p:spPr>
          <a:xfrm>
            <a:off x="1404238" y="10604217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21"/>
          </p:nvPr>
        </p:nvSpPr>
        <p:spPr>
          <a:xfrm>
            <a:off x="7244254" y="3178968"/>
            <a:ext cx="7500939" cy="2339579"/>
          </a:xfrm>
          <a:prstGeom prst="rect">
            <a:avLst/>
          </a:prstGeom>
          <a:solidFill>
            <a:srgbClr val="E58938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sz="quarter" idx="22"/>
          </p:nvPr>
        </p:nvSpPr>
        <p:spPr>
          <a:xfrm>
            <a:off x="7249277" y="5920382"/>
            <a:ext cx="7483079" cy="2196704"/>
          </a:xfrm>
          <a:prstGeom prst="roundRect">
            <a:avLst>
              <a:gd name="adj" fmla="val 13008"/>
            </a:avLst>
          </a:prstGeom>
          <a:solidFill>
            <a:srgbClr val="0077B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8" name="Shape 378"/>
          <p:cNvSpPr>
            <a:spLocks noGrp="1"/>
          </p:cNvSpPr>
          <p:nvPr>
            <p:ph type="body" sz="quarter" idx="23"/>
          </p:nvPr>
        </p:nvSpPr>
        <p:spPr>
          <a:xfrm>
            <a:off x="8574778" y="8389142"/>
            <a:ext cx="4822032" cy="4822033"/>
          </a:xfrm>
          <a:prstGeom prst="ellipse">
            <a:avLst/>
          </a:prstGeom>
          <a:solidFill>
            <a:srgbClr val="D4D6D7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1672828" y="892968"/>
            <a:ext cx="20895469" cy="1250157"/>
          </a:xfrm>
          <a:prstGeom prst="rect">
            <a:avLst/>
          </a:prstGeom>
        </p:spPr>
        <p:txBody>
          <a:bodyPr anchor="t"/>
          <a:lstStyle>
            <a:lvl1pPr algn="l">
              <a:defRPr sz="6600"/>
            </a:lvl1pPr>
          </a:lstStyle>
          <a:p>
            <a:r>
              <a:t>Titeltext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79984" y="2643187"/>
            <a:ext cx="20824032" cy="80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779984" y="3911203"/>
            <a:ext cx="20824032" cy="855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0121" y="13073062"/>
            <a:ext cx="466269" cy="523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80" r:id="rId4"/>
  </p:sldLayoutIdLst>
  <p:transition spd="med"/>
  <p:txStyles>
    <p:titleStyle>
      <a:lvl1pPr marL="0" marR="0" indent="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1pPr>
      <a:lvl2pPr marL="0" marR="0" indent="228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2pPr>
      <a:lvl3pPr marL="0" marR="0" indent="457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3pPr>
      <a:lvl4pPr marL="0" marR="0" indent="685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4pPr>
      <a:lvl5pPr marL="0" marR="0" indent="9144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5pPr>
      <a:lvl6pPr marL="0" marR="0" indent="11430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6pPr>
      <a:lvl7pPr marL="0" marR="0" indent="1371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7pPr>
      <a:lvl8pPr marL="0" marR="0" indent="1600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8pPr>
      <a:lvl9pPr marL="0" marR="0" indent="1828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9pPr>
    </p:titleStyle>
    <p:bodyStyle>
      <a:lvl1pPr marL="8460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1889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5318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8747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176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9064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2493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922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9351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Quelques rappels de </a:t>
            </a:r>
            <a:r>
              <a:rPr lang="fr-FR" dirty="0" smtClean="0"/>
              <a:t>mathématique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Lignes trigonométriques</a:t>
            </a:r>
            <a:endParaRPr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82AFE2-1105-401A-8D22-42512BC83492}"/>
              </a:ext>
            </a:extLst>
          </p:cNvPr>
          <p:cNvSpPr/>
          <p:nvPr/>
        </p:nvSpPr>
        <p:spPr>
          <a:xfrm>
            <a:off x="6808637" y="4352966"/>
            <a:ext cx="7901353" cy="7907215"/>
          </a:xfrm>
          <a:prstGeom prst="ellipse">
            <a:avLst/>
          </a:prstGeom>
          <a:noFill/>
          <a:ln w="444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C25BA5-77C9-4985-93CE-E8AF2640955B}"/>
              </a:ext>
            </a:extLst>
          </p:cNvPr>
          <p:cNvCxnSpPr/>
          <p:nvPr/>
        </p:nvCxnSpPr>
        <p:spPr>
          <a:xfrm>
            <a:off x="4283242" y="8325853"/>
            <a:ext cx="13138484" cy="0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5603076-EB8D-4F7F-94A4-84D3011F389C}"/>
              </a:ext>
            </a:extLst>
          </p:cNvPr>
          <p:cNvCxnSpPr>
            <a:cxnSpLocks/>
          </p:cNvCxnSpPr>
          <p:nvPr/>
        </p:nvCxnSpPr>
        <p:spPr>
          <a:xfrm flipV="1">
            <a:off x="10780295" y="3441032"/>
            <a:ext cx="0" cy="972151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6E5C0C9-EBFF-45AF-9B74-1535AFF86985}"/>
              </a:ext>
            </a:extLst>
          </p:cNvPr>
          <p:cNvCxnSpPr>
            <a:cxnSpLocks/>
          </p:cNvCxnSpPr>
          <p:nvPr/>
        </p:nvCxnSpPr>
        <p:spPr>
          <a:xfrm>
            <a:off x="6808637" y="6497053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6CC8A5-55A4-4D6A-AD91-A3E34AE132FF}"/>
              </a:ext>
            </a:extLst>
          </p:cNvPr>
          <p:cNvCxnSpPr>
            <a:cxnSpLocks/>
          </p:cNvCxnSpPr>
          <p:nvPr/>
        </p:nvCxnSpPr>
        <p:spPr>
          <a:xfrm>
            <a:off x="6808637" y="10114548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26E374B-0901-482E-8353-D9C5C49AC812}"/>
              </a:ext>
            </a:extLst>
          </p:cNvPr>
          <p:cNvCxnSpPr>
            <a:cxnSpLocks/>
          </p:cNvCxnSpPr>
          <p:nvPr/>
        </p:nvCxnSpPr>
        <p:spPr>
          <a:xfrm flipV="1">
            <a:off x="12601074" y="4187636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E6B86E8-6119-48ED-AEDD-D186298289ED}"/>
              </a:ext>
            </a:extLst>
          </p:cNvPr>
          <p:cNvCxnSpPr>
            <a:cxnSpLocks/>
          </p:cNvCxnSpPr>
          <p:nvPr/>
        </p:nvCxnSpPr>
        <p:spPr>
          <a:xfrm flipV="1">
            <a:off x="8999621" y="4187636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D8BF093-4E5E-493E-83E5-BEF4655BE8DB}"/>
              </a:ext>
            </a:extLst>
          </p:cNvPr>
          <p:cNvCxnSpPr>
            <a:cxnSpLocks/>
          </p:cNvCxnSpPr>
          <p:nvPr/>
        </p:nvCxnSpPr>
        <p:spPr>
          <a:xfrm flipV="1">
            <a:off x="10780294" y="5697415"/>
            <a:ext cx="4952075" cy="2604374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83CD9426-98DE-41E1-B34E-AE78931EF16E}"/>
              </a:ext>
            </a:extLst>
          </p:cNvPr>
          <p:cNvSpPr/>
          <p:nvPr/>
        </p:nvSpPr>
        <p:spPr>
          <a:xfrm rot="1741398">
            <a:off x="13425135" y="5793318"/>
            <a:ext cx="2730277" cy="3362497"/>
          </a:xfrm>
          <a:prstGeom prst="arc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head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C5DDEB-AEFD-455B-BB4D-7DFDD76E8B58}"/>
              </a:ext>
            </a:extLst>
          </p:cNvPr>
          <p:cNvSpPr txBox="1"/>
          <p:nvPr/>
        </p:nvSpPr>
        <p:spPr>
          <a:xfrm>
            <a:off x="16168344" y="6733344"/>
            <a:ext cx="2585643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+ Angle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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5E75158-1844-4C86-8EFF-2F1222198143}"/>
              </a:ext>
            </a:extLst>
          </p:cNvPr>
          <p:cNvCxnSpPr>
            <a:cxnSpLocks/>
          </p:cNvCxnSpPr>
          <p:nvPr/>
        </p:nvCxnSpPr>
        <p:spPr>
          <a:xfrm flipV="1">
            <a:off x="10780293" y="4352965"/>
            <a:ext cx="3914443" cy="3948824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2100DC-58B8-46DF-8C68-97227CCAA5CA}"/>
              </a:ext>
            </a:extLst>
          </p:cNvPr>
          <p:cNvCxnSpPr>
            <a:cxnSpLocks/>
          </p:cNvCxnSpPr>
          <p:nvPr/>
        </p:nvCxnSpPr>
        <p:spPr>
          <a:xfrm flipV="1">
            <a:off x="10780295" y="3774831"/>
            <a:ext cx="2349551" cy="4506458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048207-4DF3-4883-A905-B34D962FA79F}"/>
              </a:ext>
            </a:extLst>
          </p:cNvPr>
          <p:cNvCxnSpPr>
            <a:cxnSpLocks/>
          </p:cNvCxnSpPr>
          <p:nvPr/>
        </p:nvCxnSpPr>
        <p:spPr>
          <a:xfrm>
            <a:off x="6829618" y="4820653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8C0708F-182C-41E4-B971-982AAA806F90}"/>
              </a:ext>
            </a:extLst>
          </p:cNvPr>
          <p:cNvCxnSpPr>
            <a:cxnSpLocks/>
          </p:cNvCxnSpPr>
          <p:nvPr/>
        </p:nvCxnSpPr>
        <p:spPr>
          <a:xfrm flipV="1">
            <a:off x="14254027" y="4365881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3021391-A5B7-450F-A27F-413DCFC04951}"/>
              </a:ext>
            </a:extLst>
          </p:cNvPr>
          <p:cNvSpPr txBox="1"/>
          <p:nvPr/>
        </p:nvSpPr>
        <p:spPr>
          <a:xfrm>
            <a:off x="14912919" y="8823111"/>
            <a:ext cx="1118895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- 30°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D8FC10-8DD7-45BD-89F5-C8B7F2C0D28C}"/>
              </a:ext>
            </a:extLst>
          </p:cNvPr>
          <p:cNvSpPr txBox="1"/>
          <p:nvPr/>
        </p:nvSpPr>
        <p:spPr>
          <a:xfrm>
            <a:off x="14851859" y="4770358"/>
            <a:ext cx="838370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45°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739E7C-6C45-426A-8643-2226DDF3117B}"/>
              </a:ext>
            </a:extLst>
          </p:cNvPr>
          <p:cNvSpPr txBox="1"/>
          <p:nvPr/>
        </p:nvSpPr>
        <p:spPr>
          <a:xfrm>
            <a:off x="13527085" y="3571280"/>
            <a:ext cx="838370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 dirty="0">
                <a:solidFill>
                  <a:schemeClr val="bg2"/>
                </a:solidFill>
              </a:rPr>
              <a:t>6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0°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6DA322D-9F03-4727-97EE-03ACEC010580}"/>
              </a:ext>
            </a:extLst>
          </p:cNvPr>
          <p:cNvSpPr txBox="1"/>
          <p:nvPr/>
        </p:nvSpPr>
        <p:spPr>
          <a:xfrm>
            <a:off x="10947850" y="3667638"/>
            <a:ext cx="838370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90°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2625D72-0F48-4CCB-8F7E-AFA1F629CF45}"/>
              </a:ext>
            </a:extLst>
          </p:cNvPr>
          <p:cNvSpPr txBox="1"/>
          <p:nvPr/>
        </p:nvSpPr>
        <p:spPr>
          <a:xfrm>
            <a:off x="14976853" y="7089455"/>
            <a:ext cx="838370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30°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EB4E4A7-5267-4F74-B246-A442EBC2D8F5}"/>
              </a:ext>
            </a:extLst>
          </p:cNvPr>
          <p:cNvSpPr txBox="1"/>
          <p:nvPr/>
        </p:nvSpPr>
        <p:spPr>
          <a:xfrm>
            <a:off x="14696328" y="10880981"/>
            <a:ext cx="1118895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- 45°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F7447E-5F72-4A14-A7E6-503C614CECA3}"/>
              </a:ext>
            </a:extLst>
          </p:cNvPr>
          <p:cNvSpPr txBox="1"/>
          <p:nvPr/>
        </p:nvSpPr>
        <p:spPr>
          <a:xfrm>
            <a:off x="13373198" y="12692594"/>
            <a:ext cx="992257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-60°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6EFA0A-7200-4A8A-B618-43DCF476DD73}"/>
              </a:ext>
            </a:extLst>
          </p:cNvPr>
          <p:cNvSpPr txBox="1"/>
          <p:nvPr/>
        </p:nvSpPr>
        <p:spPr>
          <a:xfrm>
            <a:off x="10928048" y="12195617"/>
            <a:ext cx="992258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-90°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3D75E7D-12F8-4739-8830-19BE0FE875D7}"/>
              </a:ext>
            </a:extLst>
          </p:cNvPr>
          <p:cNvCxnSpPr>
            <a:cxnSpLocks/>
          </p:cNvCxnSpPr>
          <p:nvPr/>
        </p:nvCxnSpPr>
        <p:spPr>
          <a:xfrm>
            <a:off x="10780293" y="8325853"/>
            <a:ext cx="2393868" cy="4704728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AC84B74-EA78-4B44-9267-D544192AB199}"/>
              </a:ext>
            </a:extLst>
          </p:cNvPr>
          <p:cNvCxnSpPr>
            <a:cxnSpLocks/>
          </p:cNvCxnSpPr>
          <p:nvPr/>
        </p:nvCxnSpPr>
        <p:spPr>
          <a:xfrm>
            <a:off x="10783622" y="8314239"/>
            <a:ext cx="3911114" cy="3817323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8B1D0F-AF50-4CAC-84F7-406CD7C29077}"/>
              </a:ext>
            </a:extLst>
          </p:cNvPr>
          <p:cNvCxnSpPr>
            <a:cxnSpLocks/>
          </p:cNvCxnSpPr>
          <p:nvPr/>
        </p:nvCxnSpPr>
        <p:spPr>
          <a:xfrm>
            <a:off x="10852315" y="8325852"/>
            <a:ext cx="4962908" cy="2555129"/>
          </a:xfrm>
          <a:prstGeom prst="line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CB57B72-645D-47DA-86A3-0F1CF9D586DA}"/>
              </a:ext>
            </a:extLst>
          </p:cNvPr>
          <p:cNvSpPr txBox="1"/>
          <p:nvPr/>
        </p:nvSpPr>
        <p:spPr>
          <a:xfrm>
            <a:off x="17751582" y="7668986"/>
            <a:ext cx="3646831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Axe x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venir Book"/>
              </a:rPr>
              <a:t>→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cos (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)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424C1F-8569-460D-8AF4-0CB8A8BEFB4E}"/>
              </a:ext>
            </a:extLst>
          </p:cNvPr>
          <p:cNvSpPr txBox="1"/>
          <p:nvPr/>
        </p:nvSpPr>
        <p:spPr>
          <a:xfrm>
            <a:off x="6693223" y="3046471"/>
            <a:ext cx="4138954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fr-FR" sz="44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Axe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y </a:t>
            </a:r>
            <a:r>
              <a:rPr lang="fr-FR" sz="4400" dirty="0" smtClean="0">
                <a:solidFill>
                  <a:schemeClr val="bg2"/>
                </a:solidFill>
              </a:rPr>
              <a:t>→ </a:t>
            </a:r>
            <a:r>
              <a:rPr kumimoji="0" lang="fr-FR" sz="44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sin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(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)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056AD26-CE1C-4341-A78B-8BDD9C6B9DC8}"/>
              </a:ext>
            </a:extLst>
          </p:cNvPr>
          <p:cNvSpPr txBox="1"/>
          <p:nvPr/>
        </p:nvSpPr>
        <p:spPr>
          <a:xfrm>
            <a:off x="14860132" y="7639219"/>
            <a:ext cx="39914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2B2B329-962C-4A82-A00B-5374DF924410}"/>
              </a:ext>
            </a:extLst>
          </p:cNvPr>
          <p:cNvSpPr txBox="1"/>
          <p:nvPr/>
        </p:nvSpPr>
        <p:spPr>
          <a:xfrm>
            <a:off x="10276565" y="3665071"/>
            <a:ext cx="39914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29E384B-D318-425B-B378-CB0BD11A0795}"/>
              </a:ext>
            </a:extLst>
          </p:cNvPr>
          <p:cNvSpPr txBox="1"/>
          <p:nvPr/>
        </p:nvSpPr>
        <p:spPr>
          <a:xfrm>
            <a:off x="10359243" y="7662667"/>
            <a:ext cx="39914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6318D99-6433-4F76-90DD-70E184566DBA}"/>
                  </a:ext>
                </a:extLst>
              </p:cNvPr>
              <p:cNvSpPr txBox="1"/>
              <p:nvPr/>
            </p:nvSpPr>
            <p:spPr>
              <a:xfrm>
                <a:off x="20879361" y="10110642"/>
                <a:ext cx="1125414" cy="15406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venir Book"/>
                        </a:rPr>
                        <m:t>−</m:t>
                      </m:r>
                      <m:f>
                        <m:fPr>
                          <m:ctrlPr>
                            <a:rPr kumimoji="0" lang="fr-F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venir Book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FR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fr-F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venir Book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fr-FR" sz="36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6318D99-6433-4F76-90DD-70E184566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361" y="10110642"/>
                <a:ext cx="1125414" cy="1540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0E6CBB46-3FF1-4617-A9E8-706F6678D312}"/>
                  </a:ext>
                </a:extLst>
              </p:cNvPr>
              <p:cNvSpPr txBox="1"/>
              <p:nvPr/>
            </p:nvSpPr>
            <p:spPr>
              <a:xfrm>
                <a:off x="18414604" y="11276623"/>
                <a:ext cx="1125414" cy="15406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fr-F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venir Book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F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0" lang="fr-FR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venir Book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fr-FR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endParaRP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0E6CBB46-3FF1-4617-A9E8-706F6678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604" y="11276623"/>
                <a:ext cx="1125414" cy="1540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9FFAA97-17FC-4931-9713-5975296080C6}"/>
              </a:ext>
            </a:extLst>
          </p:cNvPr>
          <p:cNvCxnSpPr>
            <a:cxnSpLocks/>
          </p:cNvCxnSpPr>
          <p:nvPr/>
        </p:nvCxnSpPr>
        <p:spPr>
          <a:xfrm>
            <a:off x="6818582" y="5500592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97D254-C8E5-4121-B2AE-272AB42529B8}"/>
              </a:ext>
            </a:extLst>
          </p:cNvPr>
          <p:cNvCxnSpPr>
            <a:cxnSpLocks/>
          </p:cNvCxnSpPr>
          <p:nvPr/>
        </p:nvCxnSpPr>
        <p:spPr>
          <a:xfrm>
            <a:off x="6806860" y="11092498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DD0A014-F1C0-47EB-8A3E-10458774E53D}"/>
              </a:ext>
            </a:extLst>
          </p:cNvPr>
          <p:cNvCxnSpPr>
            <a:cxnSpLocks/>
          </p:cNvCxnSpPr>
          <p:nvPr/>
        </p:nvCxnSpPr>
        <p:spPr>
          <a:xfrm>
            <a:off x="6771692" y="11807602"/>
            <a:ext cx="7901353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3914EFE-4DFC-4E5C-BD5B-0049C8E96717}"/>
              </a:ext>
            </a:extLst>
          </p:cNvPr>
          <p:cNvCxnSpPr>
            <a:cxnSpLocks/>
          </p:cNvCxnSpPr>
          <p:nvPr/>
        </p:nvCxnSpPr>
        <p:spPr>
          <a:xfrm flipV="1">
            <a:off x="13585817" y="4377605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2839E9-AB76-4751-A46E-1420402A42EC}"/>
              </a:ext>
            </a:extLst>
          </p:cNvPr>
          <p:cNvCxnSpPr>
            <a:cxnSpLocks/>
          </p:cNvCxnSpPr>
          <p:nvPr/>
        </p:nvCxnSpPr>
        <p:spPr>
          <a:xfrm flipV="1">
            <a:off x="7911847" y="4260375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16D05DA-56E0-4F3F-99FE-639408C419D5}"/>
              </a:ext>
            </a:extLst>
          </p:cNvPr>
          <p:cNvCxnSpPr>
            <a:cxnSpLocks/>
          </p:cNvCxnSpPr>
          <p:nvPr/>
        </p:nvCxnSpPr>
        <p:spPr>
          <a:xfrm flipV="1">
            <a:off x="7243637" y="4178315"/>
            <a:ext cx="0" cy="827643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FBA39C88-E3A3-4C29-BDE5-066F49AFCD37}"/>
              </a:ext>
            </a:extLst>
          </p:cNvPr>
          <p:cNvSpPr/>
          <p:nvPr/>
        </p:nvSpPr>
        <p:spPr>
          <a:xfrm>
            <a:off x="12426462" y="4676574"/>
            <a:ext cx="354420" cy="277654"/>
          </a:xfrm>
          <a:prstGeom prst="ellipse">
            <a:avLst/>
          </a:prstGeom>
          <a:solidFill>
            <a:srgbClr val="FFC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D6DFABD-1970-4823-839C-9192DA90E098}"/>
              </a:ext>
            </a:extLst>
          </p:cNvPr>
          <p:cNvSpPr/>
          <p:nvPr/>
        </p:nvSpPr>
        <p:spPr>
          <a:xfrm>
            <a:off x="13422922" y="5297894"/>
            <a:ext cx="354420" cy="277654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F5297E-068E-4405-8756-13097E7F3B00}"/>
              </a:ext>
            </a:extLst>
          </p:cNvPr>
          <p:cNvSpPr/>
          <p:nvPr/>
        </p:nvSpPr>
        <p:spPr>
          <a:xfrm>
            <a:off x="14067688" y="6341246"/>
            <a:ext cx="354420" cy="277654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154257E-D6AA-4A30-AF3E-16D17DB8A58B}"/>
              </a:ext>
            </a:extLst>
          </p:cNvPr>
          <p:cNvSpPr/>
          <p:nvPr/>
        </p:nvSpPr>
        <p:spPr>
          <a:xfrm>
            <a:off x="14102858" y="9940226"/>
            <a:ext cx="354420" cy="27765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8261420-F6F5-4689-B7E2-48686265EE89}"/>
              </a:ext>
            </a:extLst>
          </p:cNvPr>
          <p:cNvSpPr/>
          <p:nvPr/>
        </p:nvSpPr>
        <p:spPr>
          <a:xfrm>
            <a:off x="13411200" y="10960128"/>
            <a:ext cx="354420" cy="277654"/>
          </a:xfrm>
          <a:prstGeom prst="ellipse">
            <a:avLst/>
          </a:prstGeom>
          <a:solidFill>
            <a:schemeClr val="tx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1F626F9-6199-4832-8313-3712ECDDE9F4}"/>
              </a:ext>
            </a:extLst>
          </p:cNvPr>
          <p:cNvSpPr/>
          <p:nvPr/>
        </p:nvSpPr>
        <p:spPr>
          <a:xfrm>
            <a:off x="12426458" y="11686963"/>
            <a:ext cx="354420" cy="277654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937C09-B74F-4648-9999-037B64E1109B}"/>
              </a:ext>
            </a:extLst>
          </p:cNvPr>
          <p:cNvSpPr/>
          <p:nvPr/>
        </p:nvSpPr>
        <p:spPr>
          <a:xfrm>
            <a:off x="8827474" y="11675241"/>
            <a:ext cx="354420" cy="277654"/>
          </a:xfrm>
          <a:prstGeom prst="ellipse">
            <a:avLst/>
          </a:prstGeom>
          <a:solidFill>
            <a:srgbClr val="7030A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999D41-E4C9-462B-8401-5673FD5BFE87}"/>
              </a:ext>
            </a:extLst>
          </p:cNvPr>
          <p:cNvSpPr/>
          <p:nvPr/>
        </p:nvSpPr>
        <p:spPr>
          <a:xfrm>
            <a:off x="7713784" y="10936690"/>
            <a:ext cx="354420" cy="277654"/>
          </a:xfrm>
          <a:prstGeom prst="ellipse">
            <a:avLst/>
          </a:prstGeom>
          <a:solidFill>
            <a:srgbClr val="00206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6ED29AE-A052-4908-AA53-6722A80490F2}"/>
              </a:ext>
            </a:extLst>
          </p:cNvPr>
          <p:cNvSpPr/>
          <p:nvPr/>
        </p:nvSpPr>
        <p:spPr>
          <a:xfrm>
            <a:off x="7069016" y="9963676"/>
            <a:ext cx="354420" cy="277654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3243E40-C8C7-43D4-8C53-95A0A3C9E2E2}"/>
              </a:ext>
            </a:extLst>
          </p:cNvPr>
          <p:cNvSpPr/>
          <p:nvPr/>
        </p:nvSpPr>
        <p:spPr>
          <a:xfrm>
            <a:off x="7080740" y="6341248"/>
            <a:ext cx="354420" cy="277654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D0837D5-EF08-4B48-A63B-C10436585917}"/>
              </a:ext>
            </a:extLst>
          </p:cNvPr>
          <p:cNvSpPr/>
          <p:nvPr/>
        </p:nvSpPr>
        <p:spPr>
          <a:xfrm>
            <a:off x="7725506" y="5368236"/>
            <a:ext cx="354420" cy="277654"/>
          </a:xfrm>
          <a:prstGeom prst="ellipse">
            <a:avLst/>
          </a:prstGeom>
          <a:solidFill>
            <a:srgbClr val="00B05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8961212-1446-4CC9-BB55-DE8351E31983}"/>
              </a:ext>
            </a:extLst>
          </p:cNvPr>
          <p:cNvSpPr/>
          <p:nvPr/>
        </p:nvSpPr>
        <p:spPr>
          <a:xfrm>
            <a:off x="8839192" y="4651283"/>
            <a:ext cx="354420" cy="277654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F442FF9-EE60-420A-9854-020F8C905F6D}"/>
              </a:ext>
            </a:extLst>
          </p:cNvPr>
          <p:cNvSpPr/>
          <p:nvPr/>
        </p:nvSpPr>
        <p:spPr>
          <a:xfrm>
            <a:off x="14524886" y="8158321"/>
            <a:ext cx="354420" cy="277654"/>
          </a:xfrm>
          <a:prstGeom prst="ellipse">
            <a:avLst/>
          </a:prstGeom>
          <a:solidFill>
            <a:schemeClr val="tx2">
              <a:lumMod val="5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238F2BB1-C056-4283-A199-29936DBE7C77}"/>
              </a:ext>
            </a:extLst>
          </p:cNvPr>
          <p:cNvSpPr/>
          <p:nvPr/>
        </p:nvSpPr>
        <p:spPr>
          <a:xfrm>
            <a:off x="10621100" y="4207649"/>
            <a:ext cx="354420" cy="277654"/>
          </a:xfrm>
          <a:prstGeom prst="ellipse">
            <a:avLst/>
          </a:prstGeom>
          <a:solidFill>
            <a:srgbClr val="FFFF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B5FE909-CBEF-46A2-A329-FBC06D4940FA}"/>
              </a:ext>
            </a:extLst>
          </p:cNvPr>
          <p:cNvSpPr txBox="1"/>
          <p:nvPr/>
        </p:nvSpPr>
        <p:spPr>
          <a:xfrm>
            <a:off x="6227406" y="7608214"/>
            <a:ext cx="55303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8688A55E-C1F4-4AAC-9928-3B2BFFD2CA8C}"/>
              </a:ext>
            </a:extLst>
          </p:cNvPr>
          <p:cNvSpPr txBox="1"/>
          <p:nvPr/>
        </p:nvSpPr>
        <p:spPr>
          <a:xfrm>
            <a:off x="10249722" y="12238448"/>
            <a:ext cx="55303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-1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086C3F26-1F5A-4F24-844D-7AC4299C0B73}"/>
              </a:ext>
            </a:extLst>
          </p:cNvPr>
          <p:cNvCxnSpPr>
            <a:cxnSpLocks/>
          </p:cNvCxnSpPr>
          <p:nvPr/>
        </p:nvCxnSpPr>
        <p:spPr>
          <a:xfrm flipV="1">
            <a:off x="14730971" y="3544756"/>
            <a:ext cx="0" cy="972151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419E82A5-2AB6-4D6A-9CAA-E4CB9FEDB564}"/>
              </a:ext>
            </a:extLst>
          </p:cNvPr>
          <p:cNvSpPr txBox="1"/>
          <p:nvPr/>
        </p:nvSpPr>
        <p:spPr>
          <a:xfrm>
            <a:off x="14678369" y="3272716"/>
            <a:ext cx="5648982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fr-FR" sz="44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Axe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tangent </a:t>
            </a:r>
            <a:r>
              <a:rPr lang="fr-FR" sz="4400" dirty="0">
                <a:solidFill>
                  <a:schemeClr val="bg2"/>
                </a:solidFill>
              </a:rPr>
              <a:t>→ 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tan(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)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65E700B-6FA8-4D00-93FE-B2A9B180F073}"/>
              </a:ext>
            </a:extLst>
          </p:cNvPr>
          <p:cNvSpPr txBox="1"/>
          <p:nvPr/>
        </p:nvSpPr>
        <p:spPr>
          <a:xfrm>
            <a:off x="18240925" y="5148924"/>
            <a:ext cx="3763850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el-G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π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(rad) = 180°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11">
            <a:extLst>
              <a:ext uri="{FF2B5EF4-FFF2-40B4-BE49-F238E27FC236}">
                <a16:creationId xmlns:a16="http://schemas.microsoft.com/office/drawing/2014/main" id="{BAFE15AE-40A7-4AB4-AD41-36BC2CABF370}"/>
              </a:ext>
            </a:extLst>
          </p:cNvPr>
          <p:cNvSpPr txBox="1">
            <a:spLocks/>
          </p:cNvSpPr>
          <p:nvPr/>
        </p:nvSpPr>
        <p:spPr>
          <a:xfrm>
            <a:off x="1825228" y="1295400"/>
            <a:ext cx="20895469" cy="192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t"/>
          <a:lstStyle>
            <a:lvl1pPr marL="0" marR="0" indent="0" algn="l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1pPr>
            <a:lvl2pPr marL="0" marR="0" indent="2286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2pPr>
            <a:lvl3pPr marL="0" marR="0" indent="4572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3pPr>
            <a:lvl4pPr marL="0" marR="0" indent="6858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4pPr>
            <a:lvl5pPr marL="0" marR="0" indent="9144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5pPr>
            <a:lvl6pPr marL="0" marR="0" indent="11430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6pPr>
            <a:lvl7pPr marL="0" marR="0" indent="13716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7pPr>
            <a:lvl8pPr marL="0" marR="0" indent="16002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8pPr>
            <a:lvl9pPr marL="0" marR="0" indent="1828800" algn="ctr" defTabSz="82153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venir Black"/>
              </a:defRPr>
            </a:lvl9pPr>
          </a:lstStyle>
          <a:p>
            <a:pPr hangingPunct="1"/>
            <a:r>
              <a:rPr lang="fr-FR" dirty="0"/>
              <a:t>Lignes trigonométriques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B725697-74DE-45CD-B8A8-E68E00D1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10233"/>
              </p:ext>
            </p:extLst>
          </p:nvPr>
        </p:nvGraphicFramePr>
        <p:xfrm>
          <a:off x="3871494" y="3666262"/>
          <a:ext cx="16256000" cy="974750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804542869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96709321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21121706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197004039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21563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3600" dirty="0">
                          <a:sym typeface="Symbol" panose="05050102010706020507" pitchFamily="18" charset="2"/>
                        </a:rPr>
                        <a:t> rad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ym typeface="Symbol" panose="05050102010706020507" pitchFamily="18" charset="2"/>
                        </a:rPr>
                        <a:t> °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/>
                        <a:t>s</a:t>
                      </a:r>
                      <a:r>
                        <a:rPr lang="fr-FR" sz="3600" dirty="0" smtClean="0"/>
                        <a:t>in </a:t>
                      </a:r>
                      <a:r>
                        <a:rPr lang="fr-FR" sz="3600" dirty="0"/>
                        <a:t>(</a:t>
                      </a:r>
                      <a:r>
                        <a:rPr lang="fr-FR" sz="3600" dirty="0">
                          <a:sym typeface="Symbol" panose="05050102010706020507" pitchFamily="18" charset="2"/>
                        </a:rPr>
                        <a:t>)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/>
                        <a:t>c</a:t>
                      </a:r>
                      <a:r>
                        <a:rPr lang="fr-FR" sz="3600" dirty="0" smtClean="0"/>
                        <a:t>os</a:t>
                      </a:r>
                      <a:r>
                        <a:rPr lang="fr-FR" sz="3600" dirty="0"/>
                        <a:t>(</a:t>
                      </a:r>
                      <a:r>
                        <a:rPr lang="fr-FR" sz="3600" dirty="0">
                          <a:sym typeface="Symbol" panose="05050102010706020507" pitchFamily="18" charset="2"/>
                        </a:rPr>
                        <a:t>)</a:t>
                      </a:r>
                      <a:endParaRPr lang="fr-F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/>
                        <a:t>t</a:t>
                      </a:r>
                      <a:r>
                        <a:rPr lang="fr-FR" sz="3600" dirty="0" smtClean="0"/>
                        <a:t>an</a:t>
                      </a:r>
                      <a:r>
                        <a:rPr lang="fr-FR" sz="3600" dirty="0"/>
                        <a:t>(</a:t>
                      </a:r>
                      <a:r>
                        <a:rPr lang="fr-FR" sz="3600" dirty="0">
                          <a:sym typeface="Symbol" panose="05050102010706020507" pitchFamily="18" charset="2"/>
                        </a:rPr>
                        <a:t>)</a:t>
                      </a:r>
                      <a:endParaRPr lang="fr-F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1/√3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9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2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+infinie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5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5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endParaRPr lang="fr-FR" sz="3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9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-5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-3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-2</a:t>
                      </a:r>
                      <a:r>
                        <a:rPr lang="el-GR" sz="3600" dirty="0">
                          <a:solidFill>
                            <a:schemeClr val="bg2"/>
                          </a:solidFill>
                        </a:rPr>
                        <a:t>π</a:t>
                      </a: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600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0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63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Les nombres complexes</a:t>
            </a:r>
            <a:endParaRPr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10EDF8-EF73-482E-BD98-995C08DD4F35}"/>
              </a:ext>
            </a:extLst>
          </p:cNvPr>
          <p:cNvCxnSpPr/>
          <p:nvPr/>
        </p:nvCxnSpPr>
        <p:spPr>
          <a:xfrm>
            <a:off x="4283242" y="8325853"/>
            <a:ext cx="13138484" cy="0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6EC822-55D8-41BF-921C-EC4E41CE51D5}"/>
              </a:ext>
            </a:extLst>
          </p:cNvPr>
          <p:cNvCxnSpPr>
            <a:cxnSpLocks/>
          </p:cNvCxnSpPr>
          <p:nvPr/>
        </p:nvCxnSpPr>
        <p:spPr>
          <a:xfrm flipV="1">
            <a:off x="10780295" y="3441032"/>
            <a:ext cx="0" cy="972151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7D880BDC-AF18-4A85-BD7E-8676FFB40B22}"/>
              </a:ext>
            </a:extLst>
          </p:cNvPr>
          <p:cNvSpPr/>
          <p:nvPr/>
        </p:nvSpPr>
        <p:spPr>
          <a:xfrm>
            <a:off x="13210675" y="4932950"/>
            <a:ext cx="962522" cy="962520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751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03F59-3254-43F4-A9EA-00DE4AB3A4BA}"/>
              </a:ext>
            </a:extLst>
          </p:cNvPr>
          <p:cNvSpPr txBox="1"/>
          <p:nvPr/>
        </p:nvSpPr>
        <p:spPr>
          <a:xfrm>
            <a:off x="17729502" y="7897255"/>
            <a:ext cx="4863510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Axe 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des nombres réels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E90A3-BCC1-429B-9966-2C953028C17A}"/>
              </a:ext>
            </a:extLst>
          </p:cNvPr>
          <p:cNvSpPr txBox="1"/>
          <p:nvPr/>
        </p:nvSpPr>
        <p:spPr>
          <a:xfrm>
            <a:off x="11061768" y="3313225"/>
            <a:ext cx="6222857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Axe 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des nombres 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imaginaires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EFDD98D-C82E-483E-90DD-2B4755FD156B}"/>
              </a:ext>
            </a:extLst>
          </p:cNvPr>
          <p:cNvCxnSpPr/>
          <p:nvPr/>
        </p:nvCxnSpPr>
        <p:spPr>
          <a:xfrm>
            <a:off x="10780295" y="5414210"/>
            <a:ext cx="2911641" cy="0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B449C98-B118-4E9F-9B83-7787863661D0}"/>
              </a:ext>
            </a:extLst>
          </p:cNvPr>
          <p:cNvCxnSpPr>
            <a:cxnSpLocks/>
          </p:cNvCxnSpPr>
          <p:nvPr/>
        </p:nvCxnSpPr>
        <p:spPr>
          <a:xfrm flipV="1">
            <a:off x="13691936" y="5414210"/>
            <a:ext cx="0" cy="2887578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13B8D97-6044-4C27-9B03-26E843BD6FB9}"/>
              </a:ext>
            </a:extLst>
          </p:cNvPr>
          <p:cNvSpPr txBox="1"/>
          <p:nvPr/>
        </p:nvSpPr>
        <p:spPr>
          <a:xfrm>
            <a:off x="13072375" y="8325853"/>
            <a:ext cx="1239121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 = 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6FC910-4A79-422A-A389-35B91B93F990}"/>
              </a:ext>
            </a:extLst>
          </p:cNvPr>
          <p:cNvSpPr txBox="1"/>
          <p:nvPr/>
        </p:nvSpPr>
        <p:spPr>
          <a:xfrm>
            <a:off x="9300543" y="4932950"/>
            <a:ext cx="1239121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b = 4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F85AD12-9830-4181-9FF9-4DAE41235A86}"/>
              </a:ext>
            </a:extLst>
          </p:cNvPr>
          <p:cNvCxnSpPr>
            <a:cxnSpLocks/>
          </p:cNvCxnSpPr>
          <p:nvPr/>
        </p:nvCxnSpPr>
        <p:spPr>
          <a:xfrm flipV="1">
            <a:off x="10780295" y="5414209"/>
            <a:ext cx="2911640" cy="2887579"/>
          </a:xfrm>
          <a:prstGeom prst="line">
            <a:avLst/>
          </a:prstGeom>
          <a:noFill/>
          <a:ln w="41275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FC94BAA-6885-482D-A5C1-41B9F9AF1A29}"/>
              </a:ext>
            </a:extLst>
          </p:cNvPr>
          <p:cNvSpPr txBox="1"/>
          <p:nvPr/>
        </p:nvSpPr>
        <p:spPr>
          <a:xfrm>
            <a:off x="14383958" y="4890572"/>
            <a:ext cx="9670916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z = module = distance </a:t>
            </a:r>
            <a:r>
              <a:rPr lang="fr-FR" sz="3600" dirty="0">
                <a:solidFill>
                  <a:schemeClr val="accent5"/>
                </a:solidFill>
              </a:rPr>
              <a:t>en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tre le point et 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Times New Roman"/>
                <a:cs typeface="Times New Roman"/>
                <a:sym typeface="Avenir Book"/>
              </a:rPr>
              <a:t>'</a:t>
            </a: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origine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9D9015B-C0BB-4B0F-8559-9DA33B438340}"/>
              </a:ext>
            </a:extLst>
          </p:cNvPr>
          <p:cNvSpPr/>
          <p:nvPr/>
        </p:nvSpPr>
        <p:spPr>
          <a:xfrm rot="2517945">
            <a:off x="10703349" y="7039838"/>
            <a:ext cx="1499933" cy="1467849"/>
          </a:xfrm>
          <a:prstGeom prst="arc">
            <a:avLst/>
          </a:prstGeom>
          <a:noFill/>
          <a:ln w="34925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4F1681-6A83-4B8F-A586-392AFF05DC45}"/>
              </a:ext>
            </a:extLst>
          </p:cNvPr>
          <p:cNvSpPr txBox="1"/>
          <p:nvPr/>
        </p:nvSpPr>
        <p:spPr>
          <a:xfrm>
            <a:off x="11750304" y="10076557"/>
            <a:ext cx="11342848" cy="80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 </a:t>
            </a: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= argument = angle 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</a:rPr>
              <a:t>entre l</a:t>
            </a:r>
            <a:r>
              <a:rPr lang="fr-FR" sz="3600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</a:rPr>
              <a:t>axe </a:t>
            </a:r>
            <a:r>
              <a:rPr lang="fr-FR" sz="3600" dirty="0">
                <a:solidFill>
                  <a:schemeClr val="bg1">
                    <a:lumMod val="75000"/>
                  </a:schemeClr>
                </a:solidFill>
              </a:rPr>
              <a:t>de z 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</a:rPr>
              <a:t>et l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</a:rPr>
              <a:t>axe </a:t>
            </a:r>
            <a:r>
              <a:rPr lang="fr-FR" sz="3600" dirty="0">
                <a:solidFill>
                  <a:schemeClr val="bg1">
                    <a:lumMod val="75000"/>
                  </a:schemeClr>
                </a:solidFill>
              </a:rPr>
              <a:t>des </a:t>
            </a:r>
            <a:r>
              <a:rPr lang="fr-FR" sz="3600" dirty="0" smtClean="0">
                <a:solidFill>
                  <a:schemeClr val="bg1">
                    <a:lumMod val="75000"/>
                  </a:schemeClr>
                </a:solidFill>
              </a:rPr>
              <a:t>réels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5343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Les nombres complexes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Shape 612"/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lvl="3"/>
                <a:r>
                  <a:rPr lang="fr-FR" dirty="0"/>
                  <a:t>z</a:t>
                </a:r>
                <a:r>
                  <a:rPr lang="fr-FR" dirty="0" smtClean="0"/>
                  <a:t> = a + </a:t>
                </a:r>
                <a:r>
                  <a:rPr lang="fr-FR" dirty="0" err="1" smtClean="0"/>
                  <a:t>i.b</a:t>
                </a:r>
                <a:r>
                  <a:rPr lang="fr-FR" dirty="0" smtClean="0"/>
                  <a:t> </a:t>
                </a:r>
                <a:r>
                  <a:rPr lang="fr-FR" dirty="0"/>
                  <a:t>= </a:t>
                </a:r>
                <a:r>
                  <a:rPr lang="fr-FR" dirty="0" smtClean="0"/>
                  <a:t>a + </a:t>
                </a:r>
                <a:r>
                  <a:rPr lang="fr-FR" dirty="0" err="1" smtClean="0"/>
                  <a:t>jb</a:t>
                </a:r>
                <a:r>
                  <a:rPr lang="fr-FR" dirty="0" smtClean="0"/>
                  <a:t>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exemple : 3 + </a:t>
                </a:r>
                <a:r>
                  <a:rPr lang="fr-FR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4j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fr-FR" dirty="0"/>
              </a:p>
              <a:p>
                <a:pPr lvl="1"/>
                <a:r>
                  <a:rPr lang="fr-FR" dirty="0"/>
                  <a:t>Partie </a:t>
                </a:r>
                <a:r>
                  <a:rPr lang="fr-FR" dirty="0" smtClean="0"/>
                  <a:t>réelle : </a:t>
                </a:r>
                <a:r>
                  <a:rPr lang="fr-FR" dirty="0"/>
                  <a:t>a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exemple :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fr-FR" dirty="0"/>
              </a:p>
              <a:p>
                <a:pPr lvl="1"/>
                <a:r>
                  <a:rPr lang="fr-FR" dirty="0"/>
                  <a:t>Partie </a:t>
                </a:r>
                <a:r>
                  <a:rPr lang="fr-FR" dirty="0" smtClean="0"/>
                  <a:t>imaginaire : </a:t>
                </a:r>
                <a:r>
                  <a:rPr lang="fr-FR" dirty="0"/>
                  <a:t>b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exemple :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fr-FR" dirty="0"/>
              </a:p>
              <a:p>
                <a:pPr lvl="3"/>
                <a:r>
                  <a:rPr lang="fr-FR" dirty="0"/>
                  <a:t>Module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fr-FR" dirty="0"/>
                  <a:t>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fr-FR" dirty="0" smtClean="0"/>
                  <a:t> 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exemple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5</a:t>
                </a:r>
                <a:endParaRPr lang="ar-AE" dirty="0"/>
              </a:p>
              <a:p>
                <a:pPr lvl="3"/>
                <a:r>
                  <a:rPr lang="fr-FR" dirty="0"/>
                  <a:t>Argument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exemple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53,3°</a:t>
                </a:r>
                <a:endParaRPr dirty="0"/>
              </a:p>
            </p:txBody>
          </p:sp>
        </mc:Choice>
        <mc:Fallback xmlns="">
          <p:sp>
            <p:nvSpPr>
              <p:cNvPr id="612" name="Shape 6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1">
                <a:blip r:embed="rId2"/>
                <a:stretch>
                  <a:fillRect l="-817" t="-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12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 uiExpan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8000" dirty="0" smtClean="0"/>
              <a:t>Résoudre une équation </a:t>
            </a:r>
            <a:r>
              <a:rPr lang="fr-FR" sz="8000" dirty="0"/>
              <a:t>par les matrices</a:t>
            </a:r>
            <a:endParaRPr sz="8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BAF028-FA88-4E56-9682-5A84BBE3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8" y="5027598"/>
            <a:ext cx="10472556" cy="5884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0F4DD5-C77F-44A1-BB7A-4377F53BB2E2}"/>
              </a:ext>
            </a:extLst>
          </p:cNvPr>
          <p:cNvSpPr/>
          <p:nvPr/>
        </p:nvSpPr>
        <p:spPr>
          <a:xfrm>
            <a:off x="1263950" y="3862849"/>
            <a:ext cx="119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4000" dirty="0" smtClean="0">
                <a:solidFill>
                  <a:schemeClr val="bg2"/>
                </a:solidFill>
              </a:rPr>
              <a:t>Calcul d</a:t>
            </a:r>
            <a:r>
              <a:rPr lang="fr-FR" sz="4000" dirty="0" smtClean="0">
                <a:solidFill>
                  <a:schemeClr val="bg2"/>
                </a:solidFill>
                <a:latin typeface="Times New Roman"/>
                <a:cs typeface="Times New Roman"/>
              </a:rPr>
              <a:t>'</a:t>
            </a:r>
            <a:r>
              <a:rPr lang="fr-FR" sz="4000" dirty="0" smtClean="0">
                <a:solidFill>
                  <a:schemeClr val="bg2"/>
                </a:solidFill>
              </a:rPr>
              <a:t>un nombre :</a:t>
            </a:r>
            <a:endParaRPr lang="fr-FR" sz="40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chemeClr val="bg2"/>
                </a:solidFill>
              </a:rPr>
              <a:t>D(x)  = </a:t>
            </a:r>
            <a:r>
              <a:rPr lang="fr-FR" sz="4000" dirty="0" smtClean="0">
                <a:solidFill>
                  <a:schemeClr val="bg2"/>
                </a:solidFill>
              </a:rPr>
              <a:t>(-1</a:t>
            </a:r>
            <a:r>
              <a:rPr lang="fr-FR" sz="4000" dirty="0">
                <a:solidFill>
                  <a:schemeClr val="bg2"/>
                </a:solidFill>
              </a:rPr>
              <a:t>) (2) </a:t>
            </a:r>
            <a:r>
              <a:rPr lang="fr-FR" sz="4000" dirty="0" smtClean="0">
                <a:solidFill>
                  <a:schemeClr val="bg2"/>
                </a:solidFill>
              </a:rPr>
              <a:t>– </a:t>
            </a:r>
            <a:r>
              <a:rPr lang="fr-FR" sz="4000" dirty="0">
                <a:solidFill>
                  <a:schemeClr val="bg2"/>
                </a:solidFill>
              </a:rPr>
              <a:t>( 4) (2) = </a:t>
            </a:r>
            <a:r>
              <a:rPr lang="fr-FR" sz="4000" dirty="0" smtClean="0">
                <a:solidFill>
                  <a:schemeClr val="bg2"/>
                </a:solidFill>
              </a:rPr>
              <a:t>-10</a:t>
            </a:r>
            <a:endParaRPr lang="fr-FR" sz="40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chemeClr val="bg2"/>
                </a:solidFill>
              </a:rPr>
              <a:t>D(y)  = ( 1) (2) – ( 4) (3) = </a:t>
            </a:r>
            <a:r>
              <a:rPr lang="fr-FR" sz="4000" dirty="0" smtClean="0">
                <a:solidFill>
                  <a:schemeClr val="bg2"/>
                </a:solidFill>
              </a:rPr>
              <a:t>-10</a:t>
            </a:r>
            <a:endParaRPr lang="fr-FR" sz="40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chemeClr val="bg2"/>
                </a:solidFill>
              </a:rPr>
              <a:t>D(c)  = ( 1) (2) – </a:t>
            </a:r>
            <a:r>
              <a:rPr lang="fr-FR" sz="4000" dirty="0" smtClean="0">
                <a:solidFill>
                  <a:schemeClr val="bg2"/>
                </a:solidFill>
              </a:rPr>
              <a:t>(-1</a:t>
            </a:r>
            <a:r>
              <a:rPr lang="fr-FR" sz="4000" dirty="0">
                <a:solidFill>
                  <a:schemeClr val="bg2"/>
                </a:solidFill>
              </a:rPr>
              <a:t>) (3) = </a:t>
            </a:r>
            <a:r>
              <a:rPr lang="fr-FR" sz="4000" dirty="0" smtClean="0">
                <a:solidFill>
                  <a:schemeClr val="bg2"/>
                </a:solidFill>
              </a:rPr>
              <a:t>5</a:t>
            </a:r>
            <a:endParaRPr lang="fr-FR" sz="40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8A9FA-A5DE-480C-930B-E250C7D644E4}"/>
              </a:ext>
            </a:extLst>
          </p:cNvPr>
          <p:cNvSpPr/>
          <p:nvPr/>
        </p:nvSpPr>
        <p:spPr>
          <a:xfrm>
            <a:off x="1433932" y="7821667"/>
            <a:ext cx="11783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4000" dirty="0">
                <a:solidFill>
                  <a:schemeClr val="bg2"/>
                </a:solidFill>
              </a:rPr>
              <a:t>Les valeurs de x et y sont désormais le résultat d'une simple division par D(c</a:t>
            </a:r>
            <a:r>
              <a:rPr lang="fr-FR" sz="4000" dirty="0" smtClean="0">
                <a:solidFill>
                  <a:schemeClr val="bg2"/>
                </a:solidFill>
              </a:rPr>
              <a:t>).</a:t>
            </a:r>
          </a:p>
          <a:p>
            <a:pPr algn="l"/>
            <a:endParaRPr lang="fr-FR" sz="4000" dirty="0">
              <a:solidFill>
                <a:schemeClr val="bg2"/>
              </a:solidFill>
            </a:endParaRPr>
          </a:p>
          <a:p>
            <a:pPr algn="l"/>
            <a:r>
              <a:rPr lang="fr-FR" sz="4000" dirty="0">
                <a:solidFill>
                  <a:schemeClr val="bg2"/>
                </a:solidFill>
              </a:rPr>
              <a:t>Attention au signe moins pour </a:t>
            </a:r>
            <a:r>
              <a:rPr lang="fr-FR" sz="4000" dirty="0" smtClean="0">
                <a:solidFill>
                  <a:schemeClr val="bg2"/>
                </a:solidFill>
              </a:rPr>
              <a:t>y :</a:t>
            </a:r>
            <a:endParaRPr lang="fr-FR" sz="40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chemeClr val="bg2"/>
                </a:solidFill>
              </a:rPr>
              <a:t>x =   </a:t>
            </a:r>
            <a:r>
              <a:rPr lang="fr-FR" sz="4000" dirty="0" smtClean="0">
                <a:solidFill>
                  <a:schemeClr val="bg2"/>
                </a:solidFill>
              </a:rPr>
              <a:t>D(x</a:t>
            </a:r>
            <a:r>
              <a:rPr lang="fr-FR" sz="4000" dirty="0">
                <a:solidFill>
                  <a:schemeClr val="bg2"/>
                </a:solidFill>
              </a:rPr>
              <a:t>) / D(c) =    </a:t>
            </a:r>
            <a:r>
              <a:rPr lang="fr-FR" sz="4000" dirty="0" smtClean="0">
                <a:solidFill>
                  <a:schemeClr val="bg2"/>
                </a:solidFill>
              </a:rPr>
              <a:t>-10 </a:t>
            </a:r>
            <a:r>
              <a:rPr lang="fr-FR" sz="4000" dirty="0">
                <a:solidFill>
                  <a:schemeClr val="bg2"/>
                </a:solidFill>
              </a:rPr>
              <a:t>/ 5 = </a:t>
            </a:r>
            <a:r>
              <a:rPr lang="fr-FR" sz="4000" dirty="0" smtClean="0">
                <a:solidFill>
                  <a:schemeClr val="bg2"/>
                </a:solidFill>
              </a:rPr>
              <a:t>- 2</a:t>
            </a:r>
            <a:endParaRPr lang="fr-FR" sz="40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chemeClr val="bg2"/>
                </a:solidFill>
              </a:rPr>
              <a:t>y = </a:t>
            </a:r>
            <a:r>
              <a:rPr lang="fr-FR" sz="4000" dirty="0" smtClean="0">
                <a:solidFill>
                  <a:schemeClr val="bg2"/>
                </a:solidFill>
              </a:rPr>
              <a:t>- </a:t>
            </a:r>
            <a:r>
              <a:rPr lang="fr-FR" sz="4000" dirty="0">
                <a:solidFill>
                  <a:schemeClr val="bg2"/>
                </a:solidFill>
              </a:rPr>
              <a:t>D(y) / D(c) = </a:t>
            </a:r>
            <a:r>
              <a:rPr lang="fr-FR" sz="4000" dirty="0" smtClean="0">
                <a:solidFill>
                  <a:schemeClr val="bg2"/>
                </a:solidFill>
              </a:rPr>
              <a:t>- (-10 </a:t>
            </a:r>
            <a:r>
              <a:rPr lang="fr-FR" sz="4000" dirty="0">
                <a:solidFill>
                  <a:schemeClr val="bg2"/>
                </a:solidFill>
              </a:rPr>
              <a:t>/ 5) = 2</a:t>
            </a:r>
          </a:p>
        </p:txBody>
      </p:sp>
    </p:spTree>
    <p:extLst>
      <p:ext uri="{BB962C8B-B14F-4D97-AF65-F5344CB8AC3E}">
        <p14:creationId xmlns:p14="http://schemas.microsoft.com/office/powerpoint/2010/main" val="14775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7B5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393</Words>
  <Application>Microsoft Office PowerPoint</Application>
  <PresentationFormat>Personnalisé</PresentationFormat>
  <Paragraphs>111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Arial</vt:lpstr>
      <vt:lpstr>Avenir Black</vt:lpstr>
      <vt:lpstr>Avenir Book</vt:lpstr>
      <vt:lpstr>Avenir Heavy</vt:lpstr>
      <vt:lpstr>Avenir Medium</vt:lpstr>
      <vt:lpstr>Calibri</vt:lpstr>
      <vt:lpstr>Cambria Math</vt:lpstr>
      <vt:lpstr>Gill Sans</vt:lpstr>
      <vt:lpstr>Helvetica</vt:lpstr>
      <vt:lpstr>Lucida Grande</vt:lpstr>
      <vt:lpstr>Symbol</vt:lpstr>
      <vt:lpstr>Times New Roman</vt:lpstr>
      <vt:lpstr>White</vt:lpstr>
      <vt:lpstr>Quelques rappels de mathématique</vt:lpstr>
      <vt:lpstr>Lignes trigonométriques</vt:lpstr>
      <vt:lpstr>Présentation PowerPoint</vt:lpstr>
      <vt:lpstr>Les nombres complexes</vt:lpstr>
      <vt:lpstr>Les nombres complexes</vt:lpstr>
      <vt:lpstr>Résoudre une équation par les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</dc:title>
  <dc:creator>Benjamin Caperan</dc:creator>
  <cp:lastModifiedBy>Windows User</cp:lastModifiedBy>
  <cp:revision>36</cp:revision>
  <dcterms:modified xsi:type="dcterms:W3CDTF">2018-02-28T13:12:53Z</dcterms:modified>
</cp:coreProperties>
</file>