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1"/>
  </p:sldMasterIdLst>
  <p:notesMasterIdLst>
    <p:notesMasterId r:id="rId57"/>
  </p:notesMasterIdLst>
  <p:sldIdLst>
    <p:sldId id="937" r:id="rId2"/>
    <p:sldId id="938" r:id="rId3"/>
    <p:sldId id="939" r:id="rId4"/>
    <p:sldId id="948" r:id="rId5"/>
    <p:sldId id="949" r:id="rId6"/>
    <p:sldId id="950" r:id="rId7"/>
    <p:sldId id="951" r:id="rId8"/>
    <p:sldId id="955" r:id="rId9"/>
    <p:sldId id="954" r:id="rId10"/>
    <p:sldId id="941" r:id="rId11"/>
    <p:sldId id="957" r:id="rId12"/>
    <p:sldId id="956" r:id="rId13"/>
    <p:sldId id="968" r:id="rId14"/>
    <p:sldId id="969" r:id="rId15"/>
    <p:sldId id="376" r:id="rId16"/>
    <p:sldId id="377" r:id="rId17"/>
    <p:sldId id="345" r:id="rId18"/>
    <p:sldId id="680" r:id="rId19"/>
    <p:sldId id="681" r:id="rId20"/>
    <p:sldId id="433" r:id="rId21"/>
    <p:sldId id="432" r:id="rId22"/>
    <p:sldId id="394" r:id="rId23"/>
    <p:sldId id="963" r:id="rId24"/>
    <p:sldId id="880" r:id="rId25"/>
    <p:sldId id="959" r:id="rId26"/>
    <p:sldId id="960" r:id="rId27"/>
    <p:sldId id="961" r:id="rId28"/>
    <p:sldId id="891" r:id="rId29"/>
    <p:sldId id="936" r:id="rId30"/>
    <p:sldId id="378" r:id="rId31"/>
    <p:sldId id="439" r:id="rId32"/>
    <p:sldId id="549" r:id="rId33"/>
    <p:sldId id="689" r:id="rId34"/>
    <p:sldId id="692" r:id="rId35"/>
    <p:sldId id="553" r:id="rId36"/>
    <p:sldId id="652" r:id="rId37"/>
    <p:sldId id="962" r:id="rId38"/>
    <p:sldId id="965" r:id="rId39"/>
    <p:sldId id="966" r:id="rId40"/>
    <p:sldId id="967" r:id="rId41"/>
    <p:sldId id="382" r:id="rId42"/>
    <p:sldId id="762" r:id="rId43"/>
    <p:sldId id="946" r:id="rId44"/>
    <p:sldId id="945" r:id="rId45"/>
    <p:sldId id="763" r:id="rId46"/>
    <p:sldId id="765" r:id="rId47"/>
    <p:sldId id="767" r:id="rId48"/>
    <p:sldId id="770" r:id="rId49"/>
    <p:sldId id="773" r:id="rId50"/>
    <p:sldId id="598" r:id="rId51"/>
    <p:sldId id="385" r:id="rId52"/>
    <p:sldId id="947" r:id="rId53"/>
    <p:sldId id="389" r:id="rId54"/>
    <p:sldId id="391" r:id="rId55"/>
    <p:sldId id="942" r:id="rId5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19000" kern="1200">
        <a:solidFill>
          <a:schemeClr val="tx1"/>
        </a:solidFill>
        <a:latin typeface="Verdana" pitchFamily="34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19000" kern="1200">
        <a:solidFill>
          <a:schemeClr val="tx1"/>
        </a:solidFill>
        <a:latin typeface="Verdana" pitchFamily="34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19000" kern="1200">
        <a:solidFill>
          <a:schemeClr val="tx1"/>
        </a:solidFill>
        <a:latin typeface="Verdana" pitchFamily="34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19000" kern="1200">
        <a:solidFill>
          <a:schemeClr val="tx1"/>
        </a:solidFill>
        <a:latin typeface="Verdana" pitchFamily="34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19000" kern="1200">
        <a:solidFill>
          <a:schemeClr val="tx1"/>
        </a:solidFill>
        <a:latin typeface="Verdana" pitchFamily="34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sz="19000" kern="1200">
        <a:solidFill>
          <a:schemeClr val="tx1"/>
        </a:solidFill>
        <a:latin typeface="Verdana" pitchFamily="34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sz="19000" kern="1200">
        <a:solidFill>
          <a:schemeClr val="tx1"/>
        </a:solidFill>
        <a:latin typeface="Verdana" pitchFamily="34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sz="19000" kern="1200">
        <a:solidFill>
          <a:schemeClr val="tx1"/>
        </a:solidFill>
        <a:latin typeface="Verdana" pitchFamily="34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sz="19000" kern="1200">
        <a:solidFill>
          <a:schemeClr val="tx1"/>
        </a:solidFill>
        <a:latin typeface="Verdana" pitchFamily="34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0000"/>
    <a:srgbClr val="FF3300"/>
    <a:srgbClr val="99FF99"/>
    <a:srgbClr val="FFFF66"/>
    <a:srgbClr val="00FF00"/>
    <a:srgbClr val="FF99CC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642" autoAdjust="0"/>
    <p:restoredTop sz="83282" autoAdjust="0"/>
  </p:normalViewPr>
  <p:slideViewPr>
    <p:cSldViewPr>
      <p:cViewPr varScale="1">
        <p:scale>
          <a:sx n="74" d="100"/>
          <a:sy n="74" d="100"/>
        </p:scale>
        <p:origin x="1622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34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新細明體" pitchFamily="18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新細明體" pitchFamily="18" charset="-120"/>
              </a:defRPr>
            </a:lvl1pPr>
          </a:lstStyle>
          <a:p>
            <a:pPr>
              <a:defRPr/>
            </a:pPr>
            <a:fld id="{984200FE-9C80-4EA5-8FF4-0546027AE135}" type="datetimeFigureOut">
              <a:rPr lang="zh-TW" altLang="en-US"/>
              <a:pPr>
                <a:defRPr/>
              </a:pPr>
              <a:t>2015/3/20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TW" altLang="en-US" noProof="0" smtClean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新細明體" pitchFamily="18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新細明體" pitchFamily="18" charset="-120"/>
              </a:defRPr>
            </a:lvl1pPr>
          </a:lstStyle>
          <a:p>
            <a:pPr>
              <a:defRPr/>
            </a:pPr>
            <a:fld id="{A1FAAE63-01F4-4EAB-AE23-5B20D8D7B09B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98388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634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3635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 smtClean="0"/>
          </a:p>
        </p:txBody>
      </p:sp>
      <p:sp>
        <p:nvSpPr>
          <p:cNvPr id="453636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kumimoji="1" sz="19000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 eaLnBrk="0" hangingPunct="0">
              <a:defRPr kumimoji="1" sz="19000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 eaLnBrk="0" hangingPunct="0">
              <a:defRPr kumimoji="1" sz="19000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 eaLnBrk="0" hangingPunct="0">
              <a:defRPr kumimoji="1" sz="19000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 eaLnBrk="0" hangingPunct="0">
              <a:defRPr kumimoji="1" sz="19000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9000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9000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9000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9000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pPr eaLnBrk="1" hangingPunct="1"/>
            <a:fld id="{2286497D-253E-4708-861C-261BF154E136}" type="slidenum">
              <a:rPr lang="zh-TW" altLang="en-US" sz="1200" smtClean="0"/>
              <a:pPr eaLnBrk="1" hangingPunct="1"/>
              <a:t>4</a:t>
            </a:fld>
            <a:endParaRPr lang="zh-TW" altLang="en-US" sz="1200" smtClean="0"/>
          </a:p>
        </p:txBody>
      </p:sp>
    </p:spTree>
    <p:extLst>
      <p:ext uri="{BB962C8B-B14F-4D97-AF65-F5344CB8AC3E}">
        <p14:creationId xmlns:p14="http://schemas.microsoft.com/office/powerpoint/2010/main" val="37053418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906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7907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 smtClean="0"/>
          </a:p>
        </p:txBody>
      </p:sp>
      <p:sp>
        <p:nvSpPr>
          <p:cNvPr id="507908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BBAF06A-B169-45E2-95AE-4EE1AD87713E}" type="slidenum">
              <a:rPr lang="zh-TW" altLang="en-US" smtClean="0"/>
              <a:pPr/>
              <a:t>15</a:t>
            </a:fld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28321575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0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8931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 smtClean="0"/>
          </a:p>
        </p:txBody>
      </p:sp>
      <p:sp>
        <p:nvSpPr>
          <p:cNvPr id="508932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5ECD222-25CB-4E08-A606-7B293916618A}" type="slidenum">
              <a:rPr lang="zh-TW" altLang="en-US" smtClean="0"/>
              <a:pPr/>
              <a:t>16</a:t>
            </a:fld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19809102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954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9955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 smtClean="0"/>
          </a:p>
        </p:txBody>
      </p:sp>
      <p:sp>
        <p:nvSpPr>
          <p:cNvPr id="509956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65F0D4C4-B7F1-4D2F-9BB8-C361C2CD3AD1}" type="slidenum">
              <a:rPr lang="zh-TW" altLang="en-US" smtClean="0"/>
              <a:pPr/>
              <a:t>17</a:t>
            </a:fld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12405355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3027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 smtClean="0"/>
          </a:p>
        </p:txBody>
      </p:sp>
      <p:sp>
        <p:nvSpPr>
          <p:cNvPr id="513028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4AFA466F-B352-4F32-A1CD-FF6A36990446}" type="slidenum">
              <a:rPr lang="zh-TW" altLang="en-US" smtClean="0"/>
              <a:pPr/>
              <a:t>20</a:t>
            </a:fld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4664537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050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4051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 smtClean="0"/>
          </a:p>
        </p:txBody>
      </p:sp>
      <p:sp>
        <p:nvSpPr>
          <p:cNvPr id="514052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17B8FC3-D8F7-441F-9A8A-E0149895214D}" type="slidenum">
              <a:rPr lang="zh-TW" altLang="en-US" smtClean="0"/>
              <a:pPr/>
              <a:t>21</a:t>
            </a:fld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25076008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122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7123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 smtClean="0"/>
          </a:p>
        </p:txBody>
      </p:sp>
      <p:sp>
        <p:nvSpPr>
          <p:cNvPr id="517124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EC1218F-417F-40EA-9DDC-994D632D2462}" type="slidenum">
              <a:rPr lang="zh-TW" altLang="en-US" smtClean="0"/>
              <a:pPr/>
              <a:t>22</a:t>
            </a:fld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32365907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09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6099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 smtClean="0"/>
          </a:p>
        </p:txBody>
      </p:sp>
      <p:sp>
        <p:nvSpPr>
          <p:cNvPr id="51610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FD831582-BCF6-4652-8EA1-7518587A61A8}" type="slidenum">
              <a:rPr lang="zh-TW" altLang="en-US" smtClean="0"/>
              <a:pPr/>
              <a:t>23</a:t>
            </a:fld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37420465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146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8147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 smtClean="0"/>
          </a:p>
        </p:txBody>
      </p:sp>
      <p:sp>
        <p:nvSpPr>
          <p:cNvPr id="518148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962A53C-0E66-49E5-A6BD-D42D26459734}" type="slidenum">
              <a:rPr lang="zh-TW" altLang="en-US" smtClean="0">
                <a:ea typeface="新細明體" charset="-120"/>
              </a:rPr>
              <a:pPr/>
              <a:t>25</a:t>
            </a:fld>
            <a:endParaRPr lang="zh-TW" altLang="en-US" smtClean="0"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889019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0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9171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 smtClean="0"/>
          </a:p>
        </p:txBody>
      </p:sp>
      <p:sp>
        <p:nvSpPr>
          <p:cNvPr id="519172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786E765-F174-4B21-9ACE-2CBF17D166AE}" type="slidenum">
              <a:rPr lang="zh-TW" altLang="en-US" smtClean="0">
                <a:ea typeface="新細明體" charset="-120"/>
              </a:rPr>
              <a:pPr/>
              <a:t>27</a:t>
            </a:fld>
            <a:endParaRPr lang="zh-TW" altLang="en-US" smtClean="0"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057468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290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4291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 smtClean="0"/>
          </a:p>
        </p:txBody>
      </p:sp>
      <p:sp>
        <p:nvSpPr>
          <p:cNvPr id="524292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77EFCB7-8008-43EA-BED3-A3164CA27685}" type="slidenum">
              <a:rPr lang="zh-TW" altLang="en-US" smtClean="0"/>
              <a:pPr/>
              <a:t>30</a:t>
            </a:fld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28768676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65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4659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 smtClean="0"/>
          </a:p>
        </p:txBody>
      </p:sp>
      <p:sp>
        <p:nvSpPr>
          <p:cNvPr id="45466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kumimoji="1" sz="19000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 eaLnBrk="0" hangingPunct="0">
              <a:defRPr kumimoji="1" sz="19000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 eaLnBrk="0" hangingPunct="0">
              <a:defRPr kumimoji="1" sz="19000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 eaLnBrk="0" hangingPunct="0">
              <a:defRPr kumimoji="1" sz="19000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 eaLnBrk="0" hangingPunct="0">
              <a:defRPr kumimoji="1" sz="19000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9000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9000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9000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9000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pPr eaLnBrk="1" hangingPunct="1"/>
            <a:fld id="{BEDE6A5A-8015-438C-A8A8-8E5F69568676}" type="slidenum">
              <a:rPr lang="zh-TW" altLang="en-US" sz="1200" smtClean="0"/>
              <a:pPr eaLnBrk="1" hangingPunct="1"/>
              <a:t>5</a:t>
            </a:fld>
            <a:endParaRPr lang="zh-TW" altLang="en-US" sz="1200" smtClean="0"/>
          </a:p>
        </p:txBody>
      </p:sp>
    </p:spTree>
    <p:extLst>
      <p:ext uri="{BB962C8B-B14F-4D97-AF65-F5344CB8AC3E}">
        <p14:creationId xmlns:p14="http://schemas.microsoft.com/office/powerpoint/2010/main" val="33477187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7363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 smtClean="0"/>
          </a:p>
        </p:txBody>
      </p:sp>
      <p:sp>
        <p:nvSpPr>
          <p:cNvPr id="527364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97C1A76D-61F3-4462-991A-93AE70CE14D6}" type="slidenum">
              <a:rPr lang="zh-TW" altLang="en-US" smtClean="0"/>
              <a:pPr/>
              <a:t>31</a:t>
            </a:fld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193591570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86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8387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 smtClean="0"/>
          </a:p>
        </p:txBody>
      </p:sp>
      <p:sp>
        <p:nvSpPr>
          <p:cNvPr id="528388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E42B72A7-C03C-4D3E-B07A-BC7F1085E5C7}" type="slidenum">
              <a:rPr lang="zh-TW" altLang="en-US" smtClean="0"/>
              <a:pPr/>
              <a:t>32</a:t>
            </a:fld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353193519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0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9411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 smtClean="0"/>
          </a:p>
        </p:txBody>
      </p:sp>
      <p:sp>
        <p:nvSpPr>
          <p:cNvPr id="529412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FC428350-49C9-4F09-9C2F-2F6296840063}" type="slidenum">
              <a:rPr lang="zh-TW" altLang="en-US" smtClean="0"/>
              <a:pPr/>
              <a:t>33</a:t>
            </a:fld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156184327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434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0435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 smtClean="0"/>
          </a:p>
        </p:txBody>
      </p:sp>
      <p:sp>
        <p:nvSpPr>
          <p:cNvPr id="530436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6E05F518-F284-401B-9588-2E53E94AFD9D}" type="slidenum">
              <a:rPr lang="zh-TW" altLang="en-US" smtClean="0"/>
              <a:pPr/>
              <a:t>35</a:t>
            </a:fld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10571570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554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5555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 smtClean="0"/>
          </a:p>
        </p:txBody>
      </p:sp>
      <p:sp>
        <p:nvSpPr>
          <p:cNvPr id="535556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E5C7EB79-1C94-44BF-BCE7-0F2CE6D447EB}" type="slidenum">
              <a:rPr lang="zh-TW" altLang="en-US" smtClean="0"/>
              <a:pPr/>
              <a:t>41</a:t>
            </a:fld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118743548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602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7603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 smtClean="0"/>
          </a:p>
        </p:txBody>
      </p:sp>
      <p:sp>
        <p:nvSpPr>
          <p:cNvPr id="537604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FF068607-706A-4447-8683-5542A311D6C2}" type="slidenum">
              <a:rPr lang="zh-TW" altLang="en-US" smtClean="0"/>
              <a:pPr/>
              <a:t>42</a:t>
            </a:fld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290208156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65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2659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 smtClean="0"/>
          </a:p>
        </p:txBody>
      </p:sp>
      <p:sp>
        <p:nvSpPr>
          <p:cNvPr id="58266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71DC613-CED5-46BF-BB81-4277A96B7159}" type="slidenum">
              <a:rPr lang="zh-TW" altLang="en-US" smtClean="0">
                <a:ea typeface="新細明體" charset="-120"/>
              </a:rPr>
              <a:pPr/>
              <a:t>43</a:t>
            </a:fld>
            <a:endParaRPr lang="zh-TW" altLang="en-US" smtClean="0"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4879574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706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4707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 smtClean="0"/>
          </a:p>
        </p:txBody>
      </p:sp>
      <p:sp>
        <p:nvSpPr>
          <p:cNvPr id="584708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BCBFEB9-89DF-4C68-91E4-F706EFAF8B08}" type="slidenum">
              <a:rPr lang="zh-TW" altLang="en-US" smtClean="0">
                <a:ea typeface="新細明體" charset="-120"/>
              </a:rPr>
              <a:pPr/>
              <a:t>44</a:t>
            </a:fld>
            <a:endParaRPr lang="zh-TW" altLang="en-US" smtClean="0"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5465191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626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8627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 smtClean="0"/>
          </a:p>
        </p:txBody>
      </p:sp>
      <p:sp>
        <p:nvSpPr>
          <p:cNvPr id="538628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F5684F22-1D9F-47D3-964D-86040D5126A8}" type="slidenum">
              <a:rPr lang="zh-TW" altLang="en-US" smtClean="0"/>
              <a:pPr/>
              <a:t>45</a:t>
            </a:fld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148988972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674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0675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 smtClean="0"/>
          </a:p>
        </p:txBody>
      </p:sp>
      <p:sp>
        <p:nvSpPr>
          <p:cNvPr id="540676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FF43B28-3382-4DAB-B09C-1435D7593E59}" type="slidenum">
              <a:rPr lang="zh-TW" altLang="en-US" smtClean="0"/>
              <a:pPr/>
              <a:t>46</a:t>
            </a:fld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13797213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682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5683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 smtClean="0"/>
          </a:p>
        </p:txBody>
      </p:sp>
      <p:sp>
        <p:nvSpPr>
          <p:cNvPr id="455684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kumimoji="1" sz="19000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 eaLnBrk="0" hangingPunct="0">
              <a:defRPr kumimoji="1" sz="19000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 eaLnBrk="0" hangingPunct="0">
              <a:defRPr kumimoji="1" sz="19000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 eaLnBrk="0" hangingPunct="0">
              <a:defRPr kumimoji="1" sz="19000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 eaLnBrk="0" hangingPunct="0">
              <a:defRPr kumimoji="1" sz="19000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9000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9000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9000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9000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pPr eaLnBrk="1" hangingPunct="1"/>
            <a:fld id="{95F0F927-96F4-4F43-A73B-DECD89A4D492}" type="slidenum">
              <a:rPr lang="zh-TW" altLang="en-US" sz="1200" smtClean="0"/>
              <a:pPr eaLnBrk="1" hangingPunct="1"/>
              <a:t>6</a:t>
            </a:fld>
            <a:endParaRPr lang="zh-TW" altLang="en-US" sz="1200" smtClean="0"/>
          </a:p>
        </p:txBody>
      </p:sp>
    </p:spTree>
    <p:extLst>
      <p:ext uri="{BB962C8B-B14F-4D97-AF65-F5344CB8AC3E}">
        <p14:creationId xmlns:p14="http://schemas.microsoft.com/office/powerpoint/2010/main" val="229526803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69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1699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 smtClean="0"/>
          </a:p>
        </p:txBody>
      </p:sp>
      <p:sp>
        <p:nvSpPr>
          <p:cNvPr id="54170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434CA385-0711-4C1A-988E-AB5B7463B8E0}" type="slidenum">
              <a:rPr lang="zh-TW" altLang="en-US" smtClean="0"/>
              <a:pPr/>
              <a:t>47</a:t>
            </a:fld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255916378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746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3747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 smtClean="0"/>
          </a:p>
        </p:txBody>
      </p:sp>
      <p:sp>
        <p:nvSpPr>
          <p:cNvPr id="543748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C41A157-7864-40E2-9B7C-0D3FF261FEF6}" type="slidenum">
              <a:rPr lang="zh-TW" altLang="en-US" smtClean="0"/>
              <a:pPr/>
              <a:t>48</a:t>
            </a:fld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425114394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81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6819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 smtClean="0"/>
          </a:p>
        </p:txBody>
      </p:sp>
      <p:sp>
        <p:nvSpPr>
          <p:cNvPr id="54682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4AC394E1-28CC-466B-9EF7-594AACDA087C}" type="slidenum">
              <a:rPr lang="zh-TW" altLang="en-US" smtClean="0"/>
              <a:pPr/>
              <a:t>49</a:t>
            </a:fld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423349242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034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6035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 smtClean="0"/>
          </a:p>
        </p:txBody>
      </p:sp>
      <p:sp>
        <p:nvSpPr>
          <p:cNvPr id="556036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6B3C839E-E0F2-43A2-BAEA-5C3BAA67B67B}" type="slidenum">
              <a:rPr lang="zh-TW" altLang="en-US" smtClean="0"/>
              <a:pPr/>
              <a:t>50</a:t>
            </a:fld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334924112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05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7059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 smtClean="0"/>
          </a:p>
        </p:txBody>
      </p:sp>
      <p:sp>
        <p:nvSpPr>
          <p:cNvPr id="55706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43C32B5D-1027-4CB9-94AB-A37526C4CA1F}" type="slidenum">
              <a:rPr lang="zh-TW" altLang="en-US" smtClean="0"/>
              <a:pPr/>
              <a:t>51</a:t>
            </a:fld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260370465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082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8083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 smtClean="0"/>
          </a:p>
        </p:txBody>
      </p:sp>
      <p:sp>
        <p:nvSpPr>
          <p:cNvPr id="558084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2E6385A-B590-495E-AF08-67BEA43A6B83}" type="slidenum">
              <a:rPr lang="zh-TW" altLang="en-US" smtClean="0"/>
              <a:pPr/>
              <a:t>53</a:t>
            </a:fld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94414120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106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9107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 smtClean="0"/>
          </a:p>
        </p:txBody>
      </p:sp>
      <p:sp>
        <p:nvSpPr>
          <p:cNvPr id="559108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32C3181-A979-424E-96B9-C324146849CD}" type="slidenum">
              <a:rPr lang="zh-TW" altLang="en-US" smtClean="0"/>
              <a:pPr/>
              <a:t>54</a:t>
            </a:fld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28369085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706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6707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 smtClean="0"/>
          </a:p>
        </p:txBody>
      </p:sp>
      <p:sp>
        <p:nvSpPr>
          <p:cNvPr id="456708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kumimoji="1" sz="19000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 eaLnBrk="0" hangingPunct="0">
              <a:defRPr kumimoji="1" sz="19000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 eaLnBrk="0" hangingPunct="0">
              <a:defRPr kumimoji="1" sz="19000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 eaLnBrk="0" hangingPunct="0">
              <a:defRPr kumimoji="1" sz="19000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 eaLnBrk="0" hangingPunct="0">
              <a:defRPr kumimoji="1" sz="19000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9000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9000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9000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9000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pPr eaLnBrk="1" hangingPunct="1"/>
            <a:fld id="{701CE52B-570E-4F01-8CAB-DE8A568BA98B}" type="slidenum">
              <a:rPr lang="zh-TW" altLang="en-US" sz="1200" smtClean="0"/>
              <a:pPr eaLnBrk="1" hangingPunct="1"/>
              <a:t>7</a:t>
            </a:fld>
            <a:endParaRPr lang="zh-TW" altLang="en-US" sz="1200" smtClean="0"/>
          </a:p>
        </p:txBody>
      </p:sp>
    </p:spTree>
    <p:extLst>
      <p:ext uri="{BB962C8B-B14F-4D97-AF65-F5344CB8AC3E}">
        <p14:creationId xmlns:p14="http://schemas.microsoft.com/office/powerpoint/2010/main" val="24134379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514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8515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 smtClean="0"/>
          </a:p>
        </p:txBody>
      </p:sp>
      <p:sp>
        <p:nvSpPr>
          <p:cNvPr id="448516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491FAC9-84CA-4C93-9E9C-81BD11EE9CBD}" type="slidenum">
              <a:rPr lang="zh-TW" altLang="en-US" smtClean="0">
                <a:ea typeface="新細明體" charset="-120"/>
              </a:rPr>
              <a:pPr/>
              <a:t>8</a:t>
            </a:fld>
            <a:endParaRPr lang="zh-TW" altLang="en-US" smtClean="0"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208007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714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9715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 smtClean="0"/>
          </a:p>
        </p:txBody>
      </p:sp>
      <p:sp>
        <p:nvSpPr>
          <p:cNvPr id="499716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kumimoji="1" sz="19000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 eaLnBrk="0" hangingPunct="0">
              <a:defRPr kumimoji="1" sz="19000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 eaLnBrk="0" hangingPunct="0">
              <a:defRPr kumimoji="1" sz="19000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 eaLnBrk="0" hangingPunct="0">
              <a:defRPr kumimoji="1" sz="19000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 eaLnBrk="0" hangingPunct="0">
              <a:defRPr kumimoji="1" sz="19000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9000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9000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9000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9000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pPr eaLnBrk="1" hangingPunct="1"/>
            <a:fld id="{A1EC89F8-4E43-49DE-A4E5-7D5F44191F1C}" type="slidenum">
              <a:rPr lang="zh-TW" altLang="en-US" sz="1200" smtClean="0"/>
              <a:pPr eaLnBrk="1" hangingPunct="1"/>
              <a:t>9</a:t>
            </a:fld>
            <a:endParaRPr lang="zh-TW" altLang="en-US" sz="1200" smtClean="0"/>
          </a:p>
        </p:txBody>
      </p:sp>
    </p:spTree>
    <p:extLst>
      <p:ext uri="{BB962C8B-B14F-4D97-AF65-F5344CB8AC3E}">
        <p14:creationId xmlns:p14="http://schemas.microsoft.com/office/powerpoint/2010/main" val="39919960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786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2787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 smtClean="0"/>
          </a:p>
        </p:txBody>
      </p:sp>
      <p:sp>
        <p:nvSpPr>
          <p:cNvPr id="502788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C38ED31B-7035-47E7-9D94-7D9F0B5C7563}" type="slidenum">
              <a:rPr lang="zh-TW" altLang="en-US" smtClean="0">
                <a:ea typeface="新細明體" charset="-120"/>
              </a:rPr>
              <a:pPr/>
              <a:t>12</a:t>
            </a:fld>
            <a:endParaRPr lang="zh-TW" altLang="en-US" smtClean="0"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885585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594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4595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 smtClean="0"/>
          </a:p>
        </p:txBody>
      </p:sp>
      <p:sp>
        <p:nvSpPr>
          <p:cNvPr id="494596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90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90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90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90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90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90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90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90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90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9654D553-4D95-4E01-BA1C-01C50751A7B0}" type="slidenum">
              <a:rPr lang="zh-TW" altLang="en-US" sz="1200"/>
              <a:pPr eaLnBrk="1" hangingPunct="1"/>
              <a:t>13</a:t>
            </a:fld>
            <a:endParaRPr lang="zh-TW" altLang="en-US" sz="1200"/>
          </a:p>
        </p:txBody>
      </p:sp>
    </p:spTree>
    <p:extLst>
      <p:ext uri="{BB962C8B-B14F-4D97-AF65-F5344CB8AC3E}">
        <p14:creationId xmlns:p14="http://schemas.microsoft.com/office/powerpoint/2010/main" val="7604153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5619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 smtClean="0"/>
          </a:p>
        </p:txBody>
      </p:sp>
      <p:sp>
        <p:nvSpPr>
          <p:cNvPr id="49562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90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90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90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90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90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90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90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90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90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4B257D6F-4A4F-4BDD-A641-68B8622689D4}" type="slidenum">
              <a:rPr lang="zh-TW" altLang="en-US" sz="1200"/>
              <a:pPr eaLnBrk="1" hangingPunct="1"/>
              <a:t>14</a:t>
            </a:fld>
            <a:endParaRPr lang="zh-TW" altLang="en-US" sz="1200"/>
          </a:p>
        </p:txBody>
      </p:sp>
    </p:spTree>
    <p:extLst>
      <p:ext uri="{BB962C8B-B14F-4D97-AF65-F5344CB8AC3E}">
        <p14:creationId xmlns:p14="http://schemas.microsoft.com/office/powerpoint/2010/main" val="5611592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8763" cy="6851650"/>
            <a:chOff x="1" y="0"/>
            <a:chExt cx="5763" cy="4316"/>
          </a:xfrm>
        </p:grpSpPr>
        <p:sp>
          <p:nvSpPr>
            <p:cNvPr id="5" name="Freeform 3"/>
            <p:cNvSpPr>
              <a:spLocks/>
            </p:cNvSpPr>
            <p:nvPr/>
          </p:nvSpPr>
          <p:spPr bwMode="hidden">
            <a:xfrm>
              <a:off x="5045" y="2626"/>
              <a:ext cx="719" cy="1690"/>
            </a:xfrm>
            <a:custGeom>
              <a:avLst/>
              <a:gdLst/>
              <a:ahLst/>
              <a:cxnLst>
                <a:cxn ang="0">
                  <a:pos x="717" y="72"/>
                </a:cxn>
                <a:cxn ang="0">
                  <a:pos x="717" y="0"/>
                </a:cxn>
                <a:cxn ang="0">
                  <a:pos x="699" y="101"/>
                </a:cxn>
                <a:cxn ang="0">
                  <a:pos x="675" y="209"/>
                </a:cxn>
                <a:cxn ang="0">
                  <a:pos x="627" y="389"/>
                </a:cxn>
                <a:cxn ang="0">
                  <a:pos x="574" y="569"/>
                </a:cxn>
                <a:cxn ang="0">
                  <a:pos x="502" y="749"/>
                </a:cxn>
                <a:cxn ang="0">
                  <a:pos x="424" y="935"/>
                </a:cxn>
                <a:cxn ang="0">
                  <a:pos x="334" y="1121"/>
                </a:cxn>
                <a:cxn ang="0">
                  <a:pos x="233" y="1312"/>
                </a:cxn>
                <a:cxn ang="0">
                  <a:pos x="125" y="1498"/>
                </a:cxn>
                <a:cxn ang="0">
                  <a:pos x="0" y="1690"/>
                </a:cxn>
                <a:cxn ang="0">
                  <a:pos x="11" y="1690"/>
                </a:cxn>
                <a:cxn ang="0">
                  <a:pos x="137" y="1498"/>
                </a:cxn>
                <a:cxn ang="0">
                  <a:pos x="245" y="1312"/>
                </a:cxn>
                <a:cxn ang="0">
                  <a:pos x="346" y="1121"/>
                </a:cxn>
                <a:cxn ang="0">
                  <a:pos x="436" y="935"/>
                </a:cxn>
                <a:cxn ang="0">
                  <a:pos x="514" y="749"/>
                </a:cxn>
                <a:cxn ang="0">
                  <a:pos x="585" y="569"/>
                </a:cxn>
                <a:cxn ang="0">
                  <a:pos x="639" y="389"/>
                </a:cxn>
                <a:cxn ang="0">
                  <a:pos x="687" y="209"/>
                </a:cxn>
                <a:cxn ang="0">
                  <a:pos x="705" y="143"/>
                </a:cxn>
                <a:cxn ang="0">
                  <a:pos x="717" y="72"/>
                </a:cxn>
                <a:cxn ang="0">
                  <a:pos x="717" y="72"/>
                </a:cxn>
              </a:cxnLst>
              <a:rect l="0" t="0" r="r" b="b"/>
              <a:pathLst>
                <a:path w="717" h="1690">
                  <a:moveTo>
                    <a:pt x="717" y="72"/>
                  </a:moveTo>
                  <a:lnTo>
                    <a:pt x="717" y="0"/>
                  </a:lnTo>
                  <a:lnTo>
                    <a:pt x="699" y="101"/>
                  </a:lnTo>
                  <a:lnTo>
                    <a:pt x="675" y="209"/>
                  </a:lnTo>
                  <a:lnTo>
                    <a:pt x="627" y="389"/>
                  </a:lnTo>
                  <a:lnTo>
                    <a:pt x="574" y="569"/>
                  </a:lnTo>
                  <a:lnTo>
                    <a:pt x="502" y="749"/>
                  </a:lnTo>
                  <a:lnTo>
                    <a:pt x="424" y="935"/>
                  </a:lnTo>
                  <a:lnTo>
                    <a:pt x="334" y="1121"/>
                  </a:lnTo>
                  <a:lnTo>
                    <a:pt x="233" y="1312"/>
                  </a:lnTo>
                  <a:lnTo>
                    <a:pt x="125" y="1498"/>
                  </a:lnTo>
                  <a:lnTo>
                    <a:pt x="0" y="1690"/>
                  </a:lnTo>
                  <a:lnTo>
                    <a:pt x="11" y="1690"/>
                  </a:lnTo>
                  <a:lnTo>
                    <a:pt x="137" y="1498"/>
                  </a:lnTo>
                  <a:lnTo>
                    <a:pt x="245" y="1312"/>
                  </a:lnTo>
                  <a:lnTo>
                    <a:pt x="346" y="1121"/>
                  </a:lnTo>
                  <a:lnTo>
                    <a:pt x="436" y="935"/>
                  </a:lnTo>
                  <a:lnTo>
                    <a:pt x="514" y="749"/>
                  </a:lnTo>
                  <a:lnTo>
                    <a:pt x="585" y="569"/>
                  </a:lnTo>
                  <a:lnTo>
                    <a:pt x="639" y="389"/>
                  </a:lnTo>
                  <a:lnTo>
                    <a:pt x="687" y="209"/>
                  </a:lnTo>
                  <a:lnTo>
                    <a:pt x="705" y="143"/>
                  </a:lnTo>
                  <a:lnTo>
                    <a:pt x="717" y="72"/>
                  </a:lnTo>
                  <a:lnTo>
                    <a:pt x="717" y="7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6" name="Freeform 4"/>
            <p:cNvSpPr>
              <a:spLocks/>
            </p:cNvSpPr>
            <p:nvPr/>
          </p:nvSpPr>
          <p:spPr bwMode="hidden">
            <a:xfrm>
              <a:off x="5386" y="3794"/>
              <a:ext cx="378" cy="522"/>
            </a:xfrm>
            <a:custGeom>
              <a:avLst/>
              <a:gdLst/>
              <a:ahLst/>
              <a:cxnLst>
                <a:cxn ang="0">
                  <a:pos x="377" y="0"/>
                </a:cxn>
                <a:cxn ang="0">
                  <a:pos x="293" y="132"/>
                </a:cxn>
                <a:cxn ang="0">
                  <a:pos x="204" y="264"/>
                </a:cxn>
                <a:cxn ang="0">
                  <a:pos x="102" y="396"/>
                </a:cxn>
                <a:cxn ang="0">
                  <a:pos x="0" y="522"/>
                </a:cxn>
                <a:cxn ang="0">
                  <a:pos x="12" y="522"/>
                </a:cxn>
                <a:cxn ang="0">
                  <a:pos x="114" y="402"/>
                </a:cxn>
                <a:cxn ang="0">
                  <a:pos x="204" y="282"/>
                </a:cxn>
                <a:cxn ang="0">
                  <a:pos x="377" y="24"/>
                </a:cxn>
                <a:cxn ang="0">
                  <a:pos x="377" y="0"/>
                </a:cxn>
                <a:cxn ang="0">
                  <a:pos x="377" y="0"/>
                </a:cxn>
              </a:cxnLst>
              <a:rect l="0" t="0" r="r" b="b"/>
              <a:pathLst>
                <a:path w="377" h="522">
                  <a:moveTo>
                    <a:pt x="377" y="0"/>
                  </a:moveTo>
                  <a:lnTo>
                    <a:pt x="293" y="132"/>
                  </a:lnTo>
                  <a:lnTo>
                    <a:pt x="204" y="264"/>
                  </a:lnTo>
                  <a:lnTo>
                    <a:pt x="102" y="396"/>
                  </a:lnTo>
                  <a:lnTo>
                    <a:pt x="0" y="522"/>
                  </a:lnTo>
                  <a:lnTo>
                    <a:pt x="12" y="522"/>
                  </a:lnTo>
                  <a:lnTo>
                    <a:pt x="114" y="402"/>
                  </a:lnTo>
                  <a:lnTo>
                    <a:pt x="204" y="282"/>
                  </a:lnTo>
                  <a:lnTo>
                    <a:pt x="377" y="24"/>
                  </a:lnTo>
                  <a:lnTo>
                    <a:pt x="377" y="0"/>
                  </a:lnTo>
                  <a:lnTo>
                    <a:pt x="377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7" name="Freeform 5"/>
            <p:cNvSpPr>
              <a:spLocks/>
            </p:cNvSpPr>
            <p:nvPr/>
          </p:nvSpPr>
          <p:spPr bwMode="hidden">
            <a:xfrm>
              <a:off x="5680" y="4214"/>
              <a:ext cx="84" cy="102"/>
            </a:xfrm>
            <a:custGeom>
              <a:avLst/>
              <a:gdLst/>
              <a:ahLst/>
              <a:cxnLst>
                <a:cxn ang="0">
                  <a:pos x="0" y="102"/>
                </a:cxn>
                <a:cxn ang="0">
                  <a:pos x="18" y="102"/>
                </a:cxn>
                <a:cxn ang="0">
                  <a:pos x="48" y="60"/>
                </a:cxn>
                <a:cxn ang="0">
                  <a:pos x="84" y="24"/>
                </a:cxn>
                <a:cxn ang="0">
                  <a:pos x="84" y="0"/>
                </a:cxn>
                <a:cxn ang="0">
                  <a:pos x="42" y="54"/>
                </a:cxn>
                <a:cxn ang="0">
                  <a:pos x="0" y="102"/>
                </a:cxn>
                <a:cxn ang="0">
                  <a:pos x="0" y="102"/>
                </a:cxn>
              </a:cxnLst>
              <a:rect l="0" t="0" r="r" b="b"/>
              <a:pathLst>
                <a:path w="84" h="102">
                  <a:moveTo>
                    <a:pt x="0" y="102"/>
                  </a:moveTo>
                  <a:lnTo>
                    <a:pt x="18" y="102"/>
                  </a:lnTo>
                  <a:lnTo>
                    <a:pt x="48" y="60"/>
                  </a:lnTo>
                  <a:lnTo>
                    <a:pt x="84" y="24"/>
                  </a:lnTo>
                  <a:lnTo>
                    <a:pt x="84" y="0"/>
                  </a:lnTo>
                  <a:lnTo>
                    <a:pt x="42" y="54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/>
            </a:p>
          </p:txBody>
        </p:sp>
        <p:grpSp>
          <p:nvGrpSpPr>
            <p:cNvPr id="8" name="Group 6"/>
            <p:cNvGrpSpPr>
              <a:grpSpLocks/>
            </p:cNvGrpSpPr>
            <p:nvPr/>
          </p:nvGrpSpPr>
          <p:grpSpPr bwMode="auto">
            <a:xfrm>
              <a:off x="288" y="0"/>
              <a:ext cx="5098" cy="4316"/>
              <a:chOff x="288" y="0"/>
              <a:chExt cx="5098" cy="4316"/>
            </a:xfrm>
          </p:grpSpPr>
          <p:sp>
            <p:nvSpPr>
              <p:cNvPr id="28" name="Freeform 7"/>
              <p:cNvSpPr>
                <a:spLocks/>
              </p:cNvSpPr>
              <p:nvPr userDrawn="1"/>
            </p:nvSpPr>
            <p:spPr bwMode="hidden">
              <a:xfrm>
                <a:off x="2789" y="0"/>
                <a:ext cx="72" cy="431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0" y="4316"/>
                  </a:cxn>
                  <a:cxn ang="0">
                    <a:pos x="72" y="4316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72" h="4316">
                    <a:moveTo>
                      <a:pt x="0" y="0"/>
                    </a:moveTo>
                    <a:lnTo>
                      <a:pt x="60" y="4316"/>
                    </a:lnTo>
                    <a:lnTo>
                      <a:pt x="72" y="4316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TW" altLang="en-US"/>
              </a:p>
            </p:txBody>
          </p:sp>
          <p:sp>
            <p:nvSpPr>
              <p:cNvPr id="29" name="Freeform 8"/>
              <p:cNvSpPr>
                <a:spLocks/>
              </p:cNvSpPr>
              <p:nvPr userDrawn="1"/>
            </p:nvSpPr>
            <p:spPr bwMode="hidden">
              <a:xfrm>
                <a:off x="3089" y="0"/>
                <a:ext cx="174" cy="4316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12" y="0"/>
                  </a:cxn>
                  <a:cxn ang="0">
                    <a:pos x="42" y="216"/>
                  </a:cxn>
                  <a:cxn ang="0">
                    <a:pos x="72" y="444"/>
                  </a:cxn>
                  <a:cxn ang="0">
                    <a:pos x="96" y="689"/>
                  </a:cxn>
                  <a:cxn ang="0">
                    <a:pos x="120" y="947"/>
                  </a:cxn>
                  <a:cxn ang="0">
                    <a:pos x="132" y="1211"/>
                  </a:cxn>
                  <a:cxn ang="0">
                    <a:pos x="150" y="1487"/>
                  </a:cxn>
                  <a:cxn ang="0">
                    <a:pos x="156" y="1768"/>
                  </a:cxn>
                  <a:cxn ang="0">
                    <a:pos x="162" y="2062"/>
                  </a:cxn>
                  <a:cxn ang="0">
                    <a:pos x="156" y="2644"/>
                  </a:cxn>
                  <a:cxn ang="0">
                    <a:pos x="126" y="3225"/>
                  </a:cxn>
                  <a:cxn ang="0">
                    <a:pos x="108" y="3507"/>
                  </a:cxn>
                  <a:cxn ang="0">
                    <a:pos x="78" y="3788"/>
                  </a:cxn>
                  <a:cxn ang="0">
                    <a:pos x="42" y="4058"/>
                  </a:cxn>
                  <a:cxn ang="0">
                    <a:pos x="0" y="4316"/>
                  </a:cxn>
                  <a:cxn ang="0">
                    <a:pos x="12" y="4316"/>
                  </a:cxn>
                  <a:cxn ang="0">
                    <a:pos x="54" y="4058"/>
                  </a:cxn>
                  <a:cxn ang="0">
                    <a:pos x="90" y="3782"/>
                  </a:cxn>
                  <a:cxn ang="0">
                    <a:pos x="120" y="3507"/>
                  </a:cxn>
                  <a:cxn ang="0">
                    <a:pos x="138" y="3219"/>
                  </a:cxn>
                  <a:cxn ang="0">
                    <a:pos x="168" y="2638"/>
                  </a:cxn>
                  <a:cxn ang="0">
                    <a:pos x="174" y="2056"/>
                  </a:cxn>
                  <a:cxn ang="0">
                    <a:pos x="168" y="1768"/>
                  </a:cxn>
                  <a:cxn ang="0">
                    <a:pos x="162" y="1487"/>
                  </a:cxn>
                  <a:cxn ang="0">
                    <a:pos x="144" y="1211"/>
                  </a:cxn>
                  <a:cxn ang="0">
                    <a:pos x="132" y="941"/>
                  </a:cxn>
                  <a:cxn ang="0">
                    <a:pos x="108" y="689"/>
                  </a:cxn>
                  <a:cxn ang="0">
                    <a:pos x="84" y="444"/>
                  </a:cxn>
                  <a:cxn ang="0">
                    <a:pos x="54" y="216"/>
                  </a:cxn>
                  <a:cxn ang="0">
                    <a:pos x="24" y="0"/>
                  </a:cxn>
                  <a:cxn ang="0">
                    <a:pos x="24" y="0"/>
                  </a:cxn>
                </a:cxnLst>
                <a:rect l="0" t="0" r="r" b="b"/>
                <a:pathLst>
                  <a:path w="174" h="4316">
                    <a:moveTo>
                      <a:pt x="24" y="0"/>
                    </a:moveTo>
                    <a:lnTo>
                      <a:pt x="12" y="0"/>
                    </a:lnTo>
                    <a:lnTo>
                      <a:pt x="42" y="216"/>
                    </a:lnTo>
                    <a:lnTo>
                      <a:pt x="72" y="444"/>
                    </a:lnTo>
                    <a:lnTo>
                      <a:pt x="96" y="689"/>
                    </a:lnTo>
                    <a:lnTo>
                      <a:pt x="120" y="947"/>
                    </a:lnTo>
                    <a:lnTo>
                      <a:pt x="132" y="1211"/>
                    </a:lnTo>
                    <a:lnTo>
                      <a:pt x="150" y="1487"/>
                    </a:lnTo>
                    <a:lnTo>
                      <a:pt x="156" y="1768"/>
                    </a:lnTo>
                    <a:lnTo>
                      <a:pt x="162" y="2062"/>
                    </a:lnTo>
                    <a:lnTo>
                      <a:pt x="156" y="2644"/>
                    </a:lnTo>
                    <a:lnTo>
                      <a:pt x="126" y="3225"/>
                    </a:lnTo>
                    <a:lnTo>
                      <a:pt x="108" y="3507"/>
                    </a:lnTo>
                    <a:lnTo>
                      <a:pt x="78" y="3788"/>
                    </a:lnTo>
                    <a:lnTo>
                      <a:pt x="42" y="4058"/>
                    </a:lnTo>
                    <a:lnTo>
                      <a:pt x="0" y="4316"/>
                    </a:lnTo>
                    <a:lnTo>
                      <a:pt x="12" y="4316"/>
                    </a:lnTo>
                    <a:lnTo>
                      <a:pt x="54" y="4058"/>
                    </a:lnTo>
                    <a:lnTo>
                      <a:pt x="90" y="3782"/>
                    </a:lnTo>
                    <a:lnTo>
                      <a:pt x="120" y="3507"/>
                    </a:lnTo>
                    <a:lnTo>
                      <a:pt x="138" y="3219"/>
                    </a:lnTo>
                    <a:lnTo>
                      <a:pt x="168" y="2638"/>
                    </a:lnTo>
                    <a:lnTo>
                      <a:pt x="174" y="2056"/>
                    </a:lnTo>
                    <a:lnTo>
                      <a:pt x="168" y="1768"/>
                    </a:lnTo>
                    <a:lnTo>
                      <a:pt x="162" y="1487"/>
                    </a:lnTo>
                    <a:lnTo>
                      <a:pt x="144" y="1211"/>
                    </a:lnTo>
                    <a:lnTo>
                      <a:pt x="132" y="941"/>
                    </a:lnTo>
                    <a:lnTo>
                      <a:pt x="108" y="689"/>
                    </a:lnTo>
                    <a:lnTo>
                      <a:pt x="84" y="444"/>
                    </a:lnTo>
                    <a:lnTo>
                      <a:pt x="54" y="216"/>
                    </a:lnTo>
                    <a:lnTo>
                      <a:pt x="24" y="0"/>
                    </a:lnTo>
                    <a:lnTo>
                      <a:pt x="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TW" altLang="en-US"/>
              </a:p>
            </p:txBody>
          </p:sp>
          <p:sp>
            <p:nvSpPr>
              <p:cNvPr id="30" name="Freeform 9"/>
              <p:cNvSpPr>
                <a:spLocks/>
              </p:cNvSpPr>
              <p:nvPr userDrawn="1"/>
            </p:nvSpPr>
            <p:spPr bwMode="hidden">
              <a:xfrm>
                <a:off x="3358" y="0"/>
                <a:ext cx="337" cy="4316"/>
              </a:xfrm>
              <a:custGeom>
                <a:avLst/>
                <a:gdLst/>
                <a:ahLst/>
                <a:cxnLst>
                  <a:cxn ang="0">
                    <a:pos x="329" y="2014"/>
                  </a:cxn>
                  <a:cxn ang="0">
                    <a:pos x="317" y="1726"/>
                  </a:cxn>
                  <a:cxn ang="0">
                    <a:pos x="293" y="1445"/>
                  </a:cxn>
                  <a:cxn ang="0">
                    <a:pos x="263" y="1175"/>
                  </a:cxn>
                  <a:cxn ang="0">
                    <a:pos x="228" y="917"/>
                  </a:cxn>
                  <a:cxn ang="0">
                    <a:pos x="186" y="665"/>
                  </a:cxn>
                  <a:cxn ang="0">
                    <a:pos x="132" y="432"/>
                  </a:cxn>
                  <a:cxn ang="0">
                    <a:pos x="78" y="204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66" y="204"/>
                  </a:cxn>
                  <a:cxn ang="0">
                    <a:pos x="120" y="432"/>
                  </a:cxn>
                  <a:cxn ang="0">
                    <a:pos x="174" y="665"/>
                  </a:cxn>
                  <a:cxn ang="0">
                    <a:pos x="216" y="917"/>
                  </a:cxn>
                  <a:cxn ang="0">
                    <a:pos x="251" y="1175"/>
                  </a:cxn>
                  <a:cxn ang="0">
                    <a:pos x="281" y="1445"/>
                  </a:cxn>
                  <a:cxn ang="0">
                    <a:pos x="305" y="1726"/>
                  </a:cxn>
                  <a:cxn ang="0">
                    <a:pos x="317" y="2014"/>
                  </a:cxn>
                  <a:cxn ang="0">
                    <a:pos x="323" y="2314"/>
                  </a:cxn>
                  <a:cxn ang="0">
                    <a:pos x="317" y="2608"/>
                  </a:cxn>
                  <a:cxn ang="0">
                    <a:pos x="305" y="2907"/>
                  </a:cxn>
                  <a:cxn ang="0">
                    <a:pos x="281" y="3201"/>
                  </a:cxn>
                  <a:cxn ang="0">
                    <a:pos x="257" y="3489"/>
                  </a:cxn>
                  <a:cxn ang="0">
                    <a:pos x="216" y="3777"/>
                  </a:cxn>
                  <a:cxn ang="0">
                    <a:pos x="174" y="4052"/>
                  </a:cxn>
                  <a:cxn ang="0">
                    <a:pos x="120" y="4316"/>
                  </a:cxn>
                  <a:cxn ang="0">
                    <a:pos x="132" y="4316"/>
                  </a:cxn>
                  <a:cxn ang="0">
                    <a:pos x="186" y="4052"/>
                  </a:cxn>
                  <a:cxn ang="0">
                    <a:pos x="228" y="3777"/>
                  </a:cxn>
                  <a:cxn ang="0">
                    <a:pos x="269" y="3489"/>
                  </a:cxn>
                  <a:cxn ang="0">
                    <a:pos x="293" y="3201"/>
                  </a:cxn>
                  <a:cxn ang="0">
                    <a:pos x="317" y="2907"/>
                  </a:cxn>
                  <a:cxn ang="0">
                    <a:pos x="329" y="2608"/>
                  </a:cxn>
                  <a:cxn ang="0">
                    <a:pos x="335" y="2314"/>
                  </a:cxn>
                  <a:cxn ang="0">
                    <a:pos x="329" y="2014"/>
                  </a:cxn>
                  <a:cxn ang="0">
                    <a:pos x="329" y="2014"/>
                  </a:cxn>
                </a:cxnLst>
                <a:rect l="0" t="0" r="r" b="b"/>
                <a:pathLst>
                  <a:path w="335" h="4316">
                    <a:moveTo>
                      <a:pt x="329" y="2014"/>
                    </a:moveTo>
                    <a:lnTo>
                      <a:pt x="317" y="1726"/>
                    </a:lnTo>
                    <a:lnTo>
                      <a:pt x="293" y="1445"/>
                    </a:lnTo>
                    <a:lnTo>
                      <a:pt x="263" y="1175"/>
                    </a:lnTo>
                    <a:lnTo>
                      <a:pt x="228" y="917"/>
                    </a:lnTo>
                    <a:lnTo>
                      <a:pt x="186" y="665"/>
                    </a:lnTo>
                    <a:lnTo>
                      <a:pt x="132" y="432"/>
                    </a:lnTo>
                    <a:lnTo>
                      <a:pt x="78" y="204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66" y="204"/>
                    </a:lnTo>
                    <a:lnTo>
                      <a:pt x="120" y="432"/>
                    </a:lnTo>
                    <a:lnTo>
                      <a:pt x="174" y="665"/>
                    </a:lnTo>
                    <a:lnTo>
                      <a:pt x="216" y="917"/>
                    </a:lnTo>
                    <a:lnTo>
                      <a:pt x="251" y="1175"/>
                    </a:lnTo>
                    <a:lnTo>
                      <a:pt x="281" y="1445"/>
                    </a:lnTo>
                    <a:lnTo>
                      <a:pt x="305" y="1726"/>
                    </a:lnTo>
                    <a:lnTo>
                      <a:pt x="317" y="2014"/>
                    </a:lnTo>
                    <a:lnTo>
                      <a:pt x="323" y="2314"/>
                    </a:lnTo>
                    <a:lnTo>
                      <a:pt x="317" y="2608"/>
                    </a:lnTo>
                    <a:lnTo>
                      <a:pt x="305" y="2907"/>
                    </a:lnTo>
                    <a:lnTo>
                      <a:pt x="281" y="3201"/>
                    </a:lnTo>
                    <a:lnTo>
                      <a:pt x="257" y="3489"/>
                    </a:lnTo>
                    <a:lnTo>
                      <a:pt x="216" y="3777"/>
                    </a:lnTo>
                    <a:lnTo>
                      <a:pt x="174" y="4052"/>
                    </a:lnTo>
                    <a:lnTo>
                      <a:pt x="120" y="4316"/>
                    </a:lnTo>
                    <a:lnTo>
                      <a:pt x="132" y="4316"/>
                    </a:lnTo>
                    <a:lnTo>
                      <a:pt x="186" y="4052"/>
                    </a:lnTo>
                    <a:lnTo>
                      <a:pt x="228" y="3777"/>
                    </a:lnTo>
                    <a:lnTo>
                      <a:pt x="269" y="3489"/>
                    </a:lnTo>
                    <a:lnTo>
                      <a:pt x="293" y="3201"/>
                    </a:lnTo>
                    <a:lnTo>
                      <a:pt x="317" y="2907"/>
                    </a:lnTo>
                    <a:lnTo>
                      <a:pt x="329" y="2608"/>
                    </a:lnTo>
                    <a:lnTo>
                      <a:pt x="335" y="2314"/>
                    </a:lnTo>
                    <a:lnTo>
                      <a:pt x="329" y="2014"/>
                    </a:lnTo>
                    <a:lnTo>
                      <a:pt x="329" y="20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TW" altLang="en-US"/>
              </a:p>
            </p:txBody>
          </p:sp>
          <p:sp>
            <p:nvSpPr>
              <p:cNvPr id="31" name="Freeform 10"/>
              <p:cNvSpPr>
                <a:spLocks/>
              </p:cNvSpPr>
              <p:nvPr userDrawn="1"/>
            </p:nvSpPr>
            <p:spPr bwMode="hidden">
              <a:xfrm>
                <a:off x="3676" y="0"/>
                <a:ext cx="427" cy="4316"/>
              </a:xfrm>
              <a:custGeom>
                <a:avLst/>
                <a:gdLst/>
                <a:ahLst/>
                <a:cxnLst>
                  <a:cxn ang="0">
                    <a:pos x="413" y="1924"/>
                  </a:cxn>
                  <a:cxn ang="0">
                    <a:pos x="395" y="1690"/>
                  </a:cxn>
                  <a:cxn ang="0">
                    <a:pos x="365" y="1457"/>
                  </a:cxn>
                  <a:cxn ang="0">
                    <a:pos x="329" y="1229"/>
                  </a:cxn>
                  <a:cxn ang="0">
                    <a:pos x="281" y="1001"/>
                  </a:cxn>
                  <a:cxn ang="0">
                    <a:pos x="227" y="761"/>
                  </a:cxn>
                  <a:cxn ang="0">
                    <a:pos x="162" y="522"/>
                  </a:cxn>
                  <a:cxn ang="0">
                    <a:pos x="90" y="270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84" y="270"/>
                  </a:cxn>
                  <a:cxn ang="0">
                    <a:pos x="156" y="522"/>
                  </a:cxn>
                  <a:cxn ang="0">
                    <a:pos x="216" y="767"/>
                  </a:cxn>
                  <a:cxn ang="0">
                    <a:pos x="275" y="1001"/>
                  </a:cxn>
                  <a:cxn ang="0">
                    <a:pos x="317" y="1235"/>
                  </a:cxn>
                  <a:cxn ang="0">
                    <a:pos x="353" y="1463"/>
                  </a:cxn>
                  <a:cxn ang="0">
                    <a:pos x="383" y="1690"/>
                  </a:cxn>
                  <a:cxn ang="0">
                    <a:pos x="401" y="1924"/>
                  </a:cxn>
                  <a:cxn ang="0">
                    <a:pos x="413" y="2188"/>
                  </a:cxn>
                  <a:cxn ang="0">
                    <a:pos x="407" y="2458"/>
                  </a:cxn>
                  <a:cxn ang="0">
                    <a:pos x="395" y="2733"/>
                  </a:cxn>
                  <a:cxn ang="0">
                    <a:pos x="365" y="3021"/>
                  </a:cxn>
                  <a:cxn ang="0">
                    <a:pos x="329" y="3321"/>
                  </a:cxn>
                  <a:cxn ang="0">
                    <a:pos x="275" y="3639"/>
                  </a:cxn>
                  <a:cxn ang="0">
                    <a:pos x="204" y="3968"/>
                  </a:cxn>
                  <a:cxn ang="0">
                    <a:pos x="126" y="4316"/>
                  </a:cxn>
                  <a:cxn ang="0">
                    <a:pos x="138" y="4316"/>
                  </a:cxn>
                  <a:cxn ang="0">
                    <a:pos x="216" y="3968"/>
                  </a:cxn>
                  <a:cxn ang="0">
                    <a:pos x="287" y="3639"/>
                  </a:cxn>
                  <a:cxn ang="0">
                    <a:pos x="341" y="3321"/>
                  </a:cxn>
                  <a:cxn ang="0">
                    <a:pos x="377" y="3021"/>
                  </a:cxn>
                  <a:cxn ang="0">
                    <a:pos x="407" y="2733"/>
                  </a:cxn>
                  <a:cxn ang="0">
                    <a:pos x="419" y="2458"/>
                  </a:cxn>
                  <a:cxn ang="0">
                    <a:pos x="425" y="2188"/>
                  </a:cxn>
                  <a:cxn ang="0">
                    <a:pos x="413" y="1924"/>
                  </a:cxn>
                  <a:cxn ang="0">
                    <a:pos x="413" y="1924"/>
                  </a:cxn>
                </a:cxnLst>
                <a:rect l="0" t="0" r="r" b="b"/>
                <a:pathLst>
                  <a:path w="425" h="4316">
                    <a:moveTo>
                      <a:pt x="413" y="1924"/>
                    </a:moveTo>
                    <a:lnTo>
                      <a:pt x="395" y="1690"/>
                    </a:lnTo>
                    <a:lnTo>
                      <a:pt x="365" y="1457"/>
                    </a:lnTo>
                    <a:lnTo>
                      <a:pt x="329" y="1229"/>
                    </a:lnTo>
                    <a:lnTo>
                      <a:pt x="281" y="1001"/>
                    </a:lnTo>
                    <a:lnTo>
                      <a:pt x="227" y="761"/>
                    </a:lnTo>
                    <a:lnTo>
                      <a:pt x="162" y="522"/>
                    </a:lnTo>
                    <a:lnTo>
                      <a:pt x="90" y="27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84" y="270"/>
                    </a:lnTo>
                    <a:lnTo>
                      <a:pt x="156" y="522"/>
                    </a:lnTo>
                    <a:lnTo>
                      <a:pt x="216" y="767"/>
                    </a:lnTo>
                    <a:lnTo>
                      <a:pt x="275" y="1001"/>
                    </a:lnTo>
                    <a:lnTo>
                      <a:pt x="317" y="1235"/>
                    </a:lnTo>
                    <a:lnTo>
                      <a:pt x="353" y="1463"/>
                    </a:lnTo>
                    <a:lnTo>
                      <a:pt x="383" y="1690"/>
                    </a:lnTo>
                    <a:lnTo>
                      <a:pt x="401" y="1924"/>
                    </a:lnTo>
                    <a:lnTo>
                      <a:pt x="413" y="2188"/>
                    </a:lnTo>
                    <a:lnTo>
                      <a:pt x="407" y="2458"/>
                    </a:lnTo>
                    <a:lnTo>
                      <a:pt x="395" y="2733"/>
                    </a:lnTo>
                    <a:lnTo>
                      <a:pt x="365" y="3021"/>
                    </a:lnTo>
                    <a:lnTo>
                      <a:pt x="329" y="3321"/>
                    </a:lnTo>
                    <a:lnTo>
                      <a:pt x="275" y="3639"/>
                    </a:lnTo>
                    <a:lnTo>
                      <a:pt x="204" y="3968"/>
                    </a:lnTo>
                    <a:lnTo>
                      <a:pt x="126" y="4316"/>
                    </a:lnTo>
                    <a:lnTo>
                      <a:pt x="138" y="4316"/>
                    </a:lnTo>
                    <a:lnTo>
                      <a:pt x="216" y="3968"/>
                    </a:lnTo>
                    <a:lnTo>
                      <a:pt x="287" y="3639"/>
                    </a:lnTo>
                    <a:lnTo>
                      <a:pt x="341" y="3321"/>
                    </a:lnTo>
                    <a:lnTo>
                      <a:pt x="377" y="3021"/>
                    </a:lnTo>
                    <a:lnTo>
                      <a:pt x="407" y="2733"/>
                    </a:lnTo>
                    <a:lnTo>
                      <a:pt x="419" y="2458"/>
                    </a:lnTo>
                    <a:lnTo>
                      <a:pt x="425" y="2188"/>
                    </a:lnTo>
                    <a:lnTo>
                      <a:pt x="413" y="1924"/>
                    </a:lnTo>
                    <a:lnTo>
                      <a:pt x="413" y="192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TW" altLang="en-US"/>
              </a:p>
            </p:txBody>
          </p:sp>
          <p:sp>
            <p:nvSpPr>
              <p:cNvPr id="32" name="Freeform 11"/>
              <p:cNvSpPr>
                <a:spLocks/>
              </p:cNvSpPr>
              <p:nvPr userDrawn="1"/>
            </p:nvSpPr>
            <p:spPr bwMode="hidden">
              <a:xfrm>
                <a:off x="3946" y="0"/>
                <a:ext cx="558" cy="4316"/>
              </a:xfrm>
              <a:custGeom>
                <a:avLst/>
                <a:gdLst/>
                <a:ahLst/>
                <a:cxnLst>
                  <a:cxn ang="0">
                    <a:pos x="556" y="2020"/>
                  </a:cxn>
                  <a:cxn ang="0">
                    <a:pos x="538" y="1732"/>
                  </a:cxn>
                  <a:cxn ang="0">
                    <a:pos x="503" y="1445"/>
                  </a:cxn>
                  <a:cxn ang="0">
                    <a:pos x="455" y="1175"/>
                  </a:cxn>
                  <a:cxn ang="0">
                    <a:pos x="395" y="911"/>
                  </a:cxn>
                  <a:cxn ang="0">
                    <a:pos x="317" y="659"/>
                  </a:cxn>
                  <a:cxn ang="0">
                    <a:pos x="228" y="426"/>
                  </a:cxn>
                  <a:cxn ang="0">
                    <a:pos x="126" y="204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114" y="204"/>
                  </a:cxn>
                  <a:cxn ang="0">
                    <a:pos x="216" y="426"/>
                  </a:cxn>
                  <a:cxn ang="0">
                    <a:pos x="305" y="659"/>
                  </a:cxn>
                  <a:cxn ang="0">
                    <a:pos x="383" y="911"/>
                  </a:cxn>
                  <a:cxn ang="0">
                    <a:pos x="443" y="1175"/>
                  </a:cxn>
                  <a:cxn ang="0">
                    <a:pos x="491" y="1445"/>
                  </a:cxn>
                  <a:cxn ang="0">
                    <a:pos x="526" y="1732"/>
                  </a:cxn>
                  <a:cxn ang="0">
                    <a:pos x="544" y="2020"/>
                  </a:cxn>
                  <a:cxn ang="0">
                    <a:pos x="544" y="2326"/>
                  </a:cxn>
                  <a:cxn ang="0">
                    <a:pos x="532" y="2632"/>
                  </a:cxn>
                  <a:cxn ang="0">
                    <a:pos x="503" y="2931"/>
                  </a:cxn>
                  <a:cxn ang="0">
                    <a:pos x="455" y="3225"/>
                  </a:cxn>
                  <a:cxn ang="0">
                    <a:pos x="389" y="3513"/>
                  </a:cxn>
                  <a:cxn ang="0">
                    <a:pos x="311" y="3788"/>
                  </a:cxn>
                  <a:cxn ang="0">
                    <a:pos x="216" y="4058"/>
                  </a:cxn>
                  <a:cxn ang="0">
                    <a:pos x="102" y="4316"/>
                  </a:cxn>
                  <a:cxn ang="0">
                    <a:pos x="114" y="4316"/>
                  </a:cxn>
                  <a:cxn ang="0">
                    <a:pos x="228" y="4058"/>
                  </a:cxn>
                  <a:cxn ang="0">
                    <a:pos x="323" y="3788"/>
                  </a:cxn>
                  <a:cxn ang="0">
                    <a:pos x="401" y="3513"/>
                  </a:cxn>
                  <a:cxn ang="0">
                    <a:pos x="467" y="3225"/>
                  </a:cxn>
                  <a:cxn ang="0">
                    <a:pos x="515" y="2931"/>
                  </a:cxn>
                  <a:cxn ang="0">
                    <a:pos x="544" y="2632"/>
                  </a:cxn>
                  <a:cxn ang="0">
                    <a:pos x="556" y="2326"/>
                  </a:cxn>
                  <a:cxn ang="0">
                    <a:pos x="556" y="2020"/>
                  </a:cxn>
                  <a:cxn ang="0">
                    <a:pos x="556" y="2020"/>
                  </a:cxn>
                </a:cxnLst>
                <a:rect l="0" t="0" r="r" b="b"/>
                <a:pathLst>
                  <a:path w="556" h="4316">
                    <a:moveTo>
                      <a:pt x="556" y="2020"/>
                    </a:moveTo>
                    <a:lnTo>
                      <a:pt x="538" y="1732"/>
                    </a:lnTo>
                    <a:lnTo>
                      <a:pt x="503" y="1445"/>
                    </a:lnTo>
                    <a:lnTo>
                      <a:pt x="455" y="1175"/>
                    </a:lnTo>
                    <a:lnTo>
                      <a:pt x="395" y="911"/>
                    </a:lnTo>
                    <a:lnTo>
                      <a:pt x="317" y="659"/>
                    </a:lnTo>
                    <a:lnTo>
                      <a:pt x="228" y="426"/>
                    </a:lnTo>
                    <a:lnTo>
                      <a:pt x="126" y="204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14" y="204"/>
                    </a:lnTo>
                    <a:lnTo>
                      <a:pt x="216" y="426"/>
                    </a:lnTo>
                    <a:lnTo>
                      <a:pt x="305" y="659"/>
                    </a:lnTo>
                    <a:lnTo>
                      <a:pt x="383" y="911"/>
                    </a:lnTo>
                    <a:lnTo>
                      <a:pt x="443" y="1175"/>
                    </a:lnTo>
                    <a:lnTo>
                      <a:pt x="491" y="1445"/>
                    </a:lnTo>
                    <a:lnTo>
                      <a:pt x="526" y="1732"/>
                    </a:lnTo>
                    <a:lnTo>
                      <a:pt x="544" y="2020"/>
                    </a:lnTo>
                    <a:lnTo>
                      <a:pt x="544" y="2326"/>
                    </a:lnTo>
                    <a:lnTo>
                      <a:pt x="532" y="2632"/>
                    </a:lnTo>
                    <a:lnTo>
                      <a:pt x="503" y="2931"/>
                    </a:lnTo>
                    <a:lnTo>
                      <a:pt x="455" y="3225"/>
                    </a:lnTo>
                    <a:lnTo>
                      <a:pt x="389" y="3513"/>
                    </a:lnTo>
                    <a:lnTo>
                      <a:pt x="311" y="3788"/>
                    </a:lnTo>
                    <a:lnTo>
                      <a:pt x="216" y="4058"/>
                    </a:lnTo>
                    <a:lnTo>
                      <a:pt x="102" y="4316"/>
                    </a:lnTo>
                    <a:lnTo>
                      <a:pt x="114" y="4316"/>
                    </a:lnTo>
                    <a:lnTo>
                      <a:pt x="228" y="4058"/>
                    </a:lnTo>
                    <a:lnTo>
                      <a:pt x="323" y="3788"/>
                    </a:lnTo>
                    <a:lnTo>
                      <a:pt x="401" y="3513"/>
                    </a:lnTo>
                    <a:lnTo>
                      <a:pt x="467" y="3225"/>
                    </a:lnTo>
                    <a:lnTo>
                      <a:pt x="515" y="2931"/>
                    </a:lnTo>
                    <a:lnTo>
                      <a:pt x="544" y="2632"/>
                    </a:lnTo>
                    <a:lnTo>
                      <a:pt x="556" y="2326"/>
                    </a:lnTo>
                    <a:lnTo>
                      <a:pt x="556" y="2020"/>
                    </a:lnTo>
                    <a:lnTo>
                      <a:pt x="556" y="202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TW" altLang="en-US"/>
              </a:p>
            </p:txBody>
          </p:sp>
          <p:sp>
            <p:nvSpPr>
              <p:cNvPr id="33" name="Freeform 12"/>
              <p:cNvSpPr>
                <a:spLocks/>
              </p:cNvSpPr>
              <p:nvPr userDrawn="1"/>
            </p:nvSpPr>
            <p:spPr bwMode="hidden">
              <a:xfrm>
                <a:off x="4246" y="0"/>
                <a:ext cx="690" cy="4316"/>
              </a:xfrm>
              <a:custGeom>
                <a:avLst/>
                <a:gdLst/>
                <a:ahLst/>
                <a:cxnLst>
                  <a:cxn ang="0">
                    <a:pos x="688" y="2086"/>
                  </a:cxn>
                  <a:cxn ang="0">
                    <a:pos x="670" y="1810"/>
                  </a:cxn>
                  <a:cxn ang="0">
                    <a:pos x="634" y="1541"/>
                  </a:cxn>
                  <a:cxn ang="0">
                    <a:pos x="574" y="1271"/>
                  </a:cxn>
                  <a:cxn ang="0">
                    <a:pos x="497" y="1007"/>
                  </a:cxn>
                  <a:cxn ang="0">
                    <a:pos x="401" y="749"/>
                  </a:cxn>
                  <a:cxn ang="0">
                    <a:pos x="293" y="492"/>
                  </a:cxn>
                  <a:cxn ang="0">
                    <a:pos x="162" y="240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150" y="240"/>
                  </a:cxn>
                  <a:cxn ang="0">
                    <a:pos x="281" y="492"/>
                  </a:cxn>
                  <a:cxn ang="0">
                    <a:pos x="389" y="749"/>
                  </a:cxn>
                  <a:cxn ang="0">
                    <a:pos x="485" y="1007"/>
                  </a:cxn>
                  <a:cxn ang="0">
                    <a:pos x="562" y="1271"/>
                  </a:cxn>
                  <a:cxn ang="0">
                    <a:pos x="622" y="1541"/>
                  </a:cxn>
                  <a:cxn ang="0">
                    <a:pos x="658" y="1810"/>
                  </a:cxn>
                  <a:cxn ang="0">
                    <a:pos x="676" y="2086"/>
                  </a:cxn>
                  <a:cxn ang="0">
                    <a:pos x="676" y="2368"/>
                  </a:cxn>
                  <a:cxn ang="0">
                    <a:pos x="658" y="2650"/>
                  </a:cxn>
                  <a:cxn ang="0">
                    <a:pos x="616" y="2931"/>
                  </a:cxn>
                  <a:cxn ang="0">
                    <a:pos x="556" y="3213"/>
                  </a:cxn>
                  <a:cxn ang="0">
                    <a:pos x="473" y="3495"/>
                  </a:cxn>
                  <a:cxn ang="0">
                    <a:pos x="371" y="3777"/>
                  </a:cxn>
                  <a:cxn ang="0">
                    <a:pos x="251" y="4046"/>
                  </a:cxn>
                  <a:cxn ang="0">
                    <a:pos x="114" y="4316"/>
                  </a:cxn>
                  <a:cxn ang="0">
                    <a:pos x="126" y="4316"/>
                  </a:cxn>
                  <a:cxn ang="0">
                    <a:pos x="263" y="4046"/>
                  </a:cxn>
                  <a:cxn ang="0">
                    <a:pos x="383" y="3777"/>
                  </a:cxn>
                  <a:cxn ang="0">
                    <a:pos x="485" y="3495"/>
                  </a:cxn>
                  <a:cxn ang="0">
                    <a:pos x="568" y="3219"/>
                  </a:cxn>
                  <a:cxn ang="0">
                    <a:pos x="628" y="2937"/>
                  </a:cxn>
                  <a:cxn ang="0">
                    <a:pos x="670" y="2656"/>
                  </a:cxn>
                  <a:cxn ang="0">
                    <a:pos x="688" y="2368"/>
                  </a:cxn>
                  <a:cxn ang="0">
                    <a:pos x="688" y="2086"/>
                  </a:cxn>
                  <a:cxn ang="0">
                    <a:pos x="688" y="2086"/>
                  </a:cxn>
                </a:cxnLst>
                <a:rect l="0" t="0" r="r" b="b"/>
                <a:pathLst>
                  <a:path w="688" h="4316">
                    <a:moveTo>
                      <a:pt x="688" y="2086"/>
                    </a:moveTo>
                    <a:lnTo>
                      <a:pt x="670" y="1810"/>
                    </a:lnTo>
                    <a:lnTo>
                      <a:pt x="634" y="1541"/>
                    </a:lnTo>
                    <a:lnTo>
                      <a:pt x="574" y="1271"/>
                    </a:lnTo>
                    <a:lnTo>
                      <a:pt x="497" y="1007"/>
                    </a:lnTo>
                    <a:lnTo>
                      <a:pt x="401" y="749"/>
                    </a:lnTo>
                    <a:lnTo>
                      <a:pt x="293" y="492"/>
                    </a:lnTo>
                    <a:lnTo>
                      <a:pt x="162" y="24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50" y="240"/>
                    </a:lnTo>
                    <a:lnTo>
                      <a:pt x="281" y="492"/>
                    </a:lnTo>
                    <a:lnTo>
                      <a:pt x="389" y="749"/>
                    </a:lnTo>
                    <a:lnTo>
                      <a:pt x="485" y="1007"/>
                    </a:lnTo>
                    <a:lnTo>
                      <a:pt x="562" y="1271"/>
                    </a:lnTo>
                    <a:lnTo>
                      <a:pt x="622" y="1541"/>
                    </a:lnTo>
                    <a:lnTo>
                      <a:pt x="658" y="1810"/>
                    </a:lnTo>
                    <a:lnTo>
                      <a:pt x="676" y="2086"/>
                    </a:lnTo>
                    <a:lnTo>
                      <a:pt x="676" y="2368"/>
                    </a:lnTo>
                    <a:lnTo>
                      <a:pt x="658" y="2650"/>
                    </a:lnTo>
                    <a:lnTo>
                      <a:pt x="616" y="2931"/>
                    </a:lnTo>
                    <a:lnTo>
                      <a:pt x="556" y="3213"/>
                    </a:lnTo>
                    <a:lnTo>
                      <a:pt x="473" y="3495"/>
                    </a:lnTo>
                    <a:lnTo>
                      <a:pt x="371" y="3777"/>
                    </a:lnTo>
                    <a:lnTo>
                      <a:pt x="251" y="4046"/>
                    </a:lnTo>
                    <a:lnTo>
                      <a:pt x="114" y="4316"/>
                    </a:lnTo>
                    <a:lnTo>
                      <a:pt x="126" y="4316"/>
                    </a:lnTo>
                    <a:lnTo>
                      <a:pt x="263" y="4046"/>
                    </a:lnTo>
                    <a:lnTo>
                      <a:pt x="383" y="3777"/>
                    </a:lnTo>
                    <a:lnTo>
                      <a:pt x="485" y="3495"/>
                    </a:lnTo>
                    <a:lnTo>
                      <a:pt x="568" y="3219"/>
                    </a:lnTo>
                    <a:lnTo>
                      <a:pt x="628" y="2937"/>
                    </a:lnTo>
                    <a:lnTo>
                      <a:pt x="670" y="2656"/>
                    </a:lnTo>
                    <a:lnTo>
                      <a:pt x="688" y="2368"/>
                    </a:lnTo>
                    <a:lnTo>
                      <a:pt x="688" y="2086"/>
                    </a:lnTo>
                    <a:lnTo>
                      <a:pt x="688" y="208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TW" altLang="en-US"/>
              </a:p>
            </p:txBody>
          </p:sp>
          <p:sp>
            <p:nvSpPr>
              <p:cNvPr id="34" name="Freeform 13"/>
              <p:cNvSpPr>
                <a:spLocks/>
              </p:cNvSpPr>
              <p:nvPr userDrawn="1"/>
            </p:nvSpPr>
            <p:spPr bwMode="hidden">
              <a:xfrm>
                <a:off x="4522" y="0"/>
                <a:ext cx="864" cy="4316"/>
              </a:xfrm>
              <a:custGeom>
                <a:avLst/>
                <a:gdLst/>
                <a:ahLst/>
                <a:cxnLst>
                  <a:cxn ang="0">
                    <a:pos x="855" y="2128"/>
                  </a:cxn>
                  <a:cxn ang="0">
                    <a:pos x="831" y="1834"/>
                  </a:cxn>
                  <a:cxn ang="0">
                    <a:pos x="808" y="1684"/>
                  </a:cxn>
                  <a:cxn ang="0">
                    <a:pos x="784" y="1541"/>
                  </a:cxn>
                  <a:cxn ang="0">
                    <a:pos x="748" y="1397"/>
                  </a:cxn>
                  <a:cxn ang="0">
                    <a:pos x="712" y="1253"/>
                  </a:cxn>
                  <a:cxn ang="0">
                    <a:pos x="664" y="1115"/>
                  </a:cxn>
                  <a:cxn ang="0">
                    <a:pos x="610" y="977"/>
                  </a:cxn>
                  <a:cxn ang="0">
                    <a:pos x="491" y="719"/>
                  </a:cxn>
                  <a:cxn ang="0">
                    <a:pos x="353" y="468"/>
                  </a:cxn>
                  <a:cxn ang="0">
                    <a:pos x="192" y="228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180" y="228"/>
                  </a:cxn>
                  <a:cxn ang="0">
                    <a:pos x="341" y="468"/>
                  </a:cxn>
                  <a:cxn ang="0">
                    <a:pos x="479" y="719"/>
                  </a:cxn>
                  <a:cxn ang="0">
                    <a:pos x="598" y="983"/>
                  </a:cxn>
                  <a:cxn ang="0">
                    <a:pos x="652" y="1121"/>
                  </a:cxn>
                  <a:cxn ang="0">
                    <a:pos x="700" y="1259"/>
                  </a:cxn>
                  <a:cxn ang="0">
                    <a:pos x="736" y="1403"/>
                  </a:cxn>
                  <a:cxn ang="0">
                    <a:pos x="772" y="1547"/>
                  </a:cxn>
                  <a:cxn ang="0">
                    <a:pos x="802" y="1690"/>
                  </a:cxn>
                  <a:cxn ang="0">
                    <a:pos x="819" y="1834"/>
                  </a:cxn>
                  <a:cxn ang="0">
                    <a:pos x="837" y="1984"/>
                  </a:cxn>
                  <a:cxn ang="0">
                    <a:pos x="843" y="2128"/>
                  </a:cxn>
                  <a:cxn ang="0">
                    <a:pos x="849" y="2278"/>
                  </a:cxn>
                  <a:cxn ang="0">
                    <a:pos x="843" y="2428"/>
                  </a:cxn>
                  <a:cxn ang="0">
                    <a:pos x="831" y="2572"/>
                  </a:cxn>
                  <a:cxn ang="0">
                    <a:pos x="819" y="2721"/>
                  </a:cxn>
                  <a:cxn ang="0">
                    <a:pos x="796" y="2865"/>
                  </a:cxn>
                  <a:cxn ang="0">
                    <a:pos x="766" y="3015"/>
                  </a:cxn>
                  <a:cxn ang="0">
                    <a:pos x="724" y="3159"/>
                  </a:cxn>
                  <a:cxn ang="0">
                    <a:pos x="682" y="3303"/>
                  </a:cxn>
                  <a:cxn ang="0">
                    <a:pos x="586" y="3567"/>
                  </a:cxn>
                  <a:cxn ang="0">
                    <a:pos x="473" y="3824"/>
                  </a:cxn>
                  <a:cxn ang="0">
                    <a:pos x="335" y="4076"/>
                  </a:cxn>
                  <a:cxn ang="0">
                    <a:pos x="180" y="4316"/>
                  </a:cxn>
                  <a:cxn ang="0">
                    <a:pos x="192" y="4316"/>
                  </a:cxn>
                  <a:cxn ang="0">
                    <a:pos x="347" y="4076"/>
                  </a:cxn>
                  <a:cxn ang="0">
                    <a:pos x="485" y="3824"/>
                  </a:cxn>
                  <a:cxn ang="0">
                    <a:pos x="598" y="3573"/>
                  </a:cxn>
                  <a:cxn ang="0">
                    <a:pos x="694" y="3309"/>
                  </a:cxn>
                  <a:cxn ang="0">
                    <a:pos x="736" y="3165"/>
                  </a:cxn>
                  <a:cxn ang="0">
                    <a:pos x="778" y="3021"/>
                  </a:cxn>
                  <a:cxn ang="0">
                    <a:pos x="808" y="2871"/>
                  </a:cxn>
                  <a:cxn ang="0">
                    <a:pos x="831" y="2727"/>
                  </a:cxn>
                  <a:cxn ang="0">
                    <a:pos x="843" y="2578"/>
                  </a:cxn>
                  <a:cxn ang="0">
                    <a:pos x="855" y="2428"/>
                  </a:cxn>
                  <a:cxn ang="0">
                    <a:pos x="861" y="2278"/>
                  </a:cxn>
                  <a:cxn ang="0">
                    <a:pos x="855" y="2128"/>
                  </a:cxn>
                  <a:cxn ang="0">
                    <a:pos x="855" y="2128"/>
                  </a:cxn>
                </a:cxnLst>
                <a:rect l="0" t="0" r="r" b="b"/>
                <a:pathLst>
                  <a:path w="861" h="4316">
                    <a:moveTo>
                      <a:pt x="855" y="2128"/>
                    </a:moveTo>
                    <a:lnTo>
                      <a:pt x="831" y="1834"/>
                    </a:lnTo>
                    <a:lnTo>
                      <a:pt x="808" y="1684"/>
                    </a:lnTo>
                    <a:lnTo>
                      <a:pt x="784" y="1541"/>
                    </a:lnTo>
                    <a:lnTo>
                      <a:pt x="748" y="1397"/>
                    </a:lnTo>
                    <a:lnTo>
                      <a:pt x="712" y="1253"/>
                    </a:lnTo>
                    <a:lnTo>
                      <a:pt x="664" y="1115"/>
                    </a:lnTo>
                    <a:lnTo>
                      <a:pt x="610" y="977"/>
                    </a:lnTo>
                    <a:lnTo>
                      <a:pt x="491" y="719"/>
                    </a:lnTo>
                    <a:lnTo>
                      <a:pt x="353" y="468"/>
                    </a:lnTo>
                    <a:lnTo>
                      <a:pt x="192" y="228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80" y="228"/>
                    </a:lnTo>
                    <a:lnTo>
                      <a:pt x="341" y="468"/>
                    </a:lnTo>
                    <a:lnTo>
                      <a:pt x="479" y="719"/>
                    </a:lnTo>
                    <a:lnTo>
                      <a:pt x="598" y="983"/>
                    </a:lnTo>
                    <a:lnTo>
                      <a:pt x="652" y="1121"/>
                    </a:lnTo>
                    <a:lnTo>
                      <a:pt x="700" y="1259"/>
                    </a:lnTo>
                    <a:lnTo>
                      <a:pt x="736" y="1403"/>
                    </a:lnTo>
                    <a:lnTo>
                      <a:pt x="772" y="1547"/>
                    </a:lnTo>
                    <a:lnTo>
                      <a:pt x="802" y="1690"/>
                    </a:lnTo>
                    <a:lnTo>
                      <a:pt x="819" y="1834"/>
                    </a:lnTo>
                    <a:lnTo>
                      <a:pt x="837" y="1984"/>
                    </a:lnTo>
                    <a:lnTo>
                      <a:pt x="843" y="2128"/>
                    </a:lnTo>
                    <a:lnTo>
                      <a:pt x="849" y="2278"/>
                    </a:lnTo>
                    <a:lnTo>
                      <a:pt x="843" y="2428"/>
                    </a:lnTo>
                    <a:lnTo>
                      <a:pt x="831" y="2572"/>
                    </a:lnTo>
                    <a:lnTo>
                      <a:pt x="819" y="2721"/>
                    </a:lnTo>
                    <a:lnTo>
                      <a:pt x="796" y="2865"/>
                    </a:lnTo>
                    <a:lnTo>
                      <a:pt x="766" y="3015"/>
                    </a:lnTo>
                    <a:lnTo>
                      <a:pt x="724" y="3159"/>
                    </a:lnTo>
                    <a:lnTo>
                      <a:pt x="682" y="3303"/>
                    </a:lnTo>
                    <a:lnTo>
                      <a:pt x="586" y="3567"/>
                    </a:lnTo>
                    <a:lnTo>
                      <a:pt x="473" y="3824"/>
                    </a:lnTo>
                    <a:lnTo>
                      <a:pt x="335" y="4076"/>
                    </a:lnTo>
                    <a:lnTo>
                      <a:pt x="180" y="4316"/>
                    </a:lnTo>
                    <a:lnTo>
                      <a:pt x="192" y="4316"/>
                    </a:lnTo>
                    <a:lnTo>
                      <a:pt x="347" y="4076"/>
                    </a:lnTo>
                    <a:lnTo>
                      <a:pt x="485" y="3824"/>
                    </a:lnTo>
                    <a:lnTo>
                      <a:pt x="598" y="3573"/>
                    </a:lnTo>
                    <a:lnTo>
                      <a:pt x="694" y="3309"/>
                    </a:lnTo>
                    <a:lnTo>
                      <a:pt x="736" y="3165"/>
                    </a:lnTo>
                    <a:lnTo>
                      <a:pt x="778" y="3021"/>
                    </a:lnTo>
                    <a:lnTo>
                      <a:pt x="808" y="2871"/>
                    </a:lnTo>
                    <a:lnTo>
                      <a:pt x="831" y="2727"/>
                    </a:lnTo>
                    <a:lnTo>
                      <a:pt x="843" y="2578"/>
                    </a:lnTo>
                    <a:lnTo>
                      <a:pt x="855" y="2428"/>
                    </a:lnTo>
                    <a:lnTo>
                      <a:pt x="861" y="2278"/>
                    </a:lnTo>
                    <a:lnTo>
                      <a:pt x="855" y="2128"/>
                    </a:lnTo>
                    <a:lnTo>
                      <a:pt x="855" y="212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TW" altLang="en-US"/>
              </a:p>
            </p:txBody>
          </p:sp>
          <p:sp>
            <p:nvSpPr>
              <p:cNvPr id="35" name="Freeform 14"/>
              <p:cNvSpPr>
                <a:spLocks/>
              </p:cNvSpPr>
              <p:nvPr userDrawn="1"/>
            </p:nvSpPr>
            <p:spPr bwMode="hidden">
              <a:xfrm>
                <a:off x="2399" y="0"/>
                <a:ext cx="150" cy="4316"/>
              </a:xfrm>
              <a:custGeom>
                <a:avLst/>
                <a:gdLst/>
                <a:ahLst/>
                <a:cxnLst>
                  <a:cxn ang="0">
                    <a:pos x="18" y="1942"/>
                  </a:cxn>
                  <a:cxn ang="0">
                    <a:pos x="30" y="1630"/>
                  </a:cxn>
                  <a:cxn ang="0">
                    <a:pos x="42" y="1331"/>
                  </a:cxn>
                  <a:cxn ang="0">
                    <a:pos x="59" y="1055"/>
                  </a:cxn>
                  <a:cxn ang="0">
                    <a:pos x="77" y="791"/>
                  </a:cxn>
                  <a:cxn ang="0">
                    <a:pos x="83" y="671"/>
                  </a:cxn>
                  <a:cxn ang="0">
                    <a:pos x="95" y="557"/>
                  </a:cxn>
                  <a:cxn ang="0">
                    <a:pos x="107" y="444"/>
                  </a:cxn>
                  <a:cxn ang="0">
                    <a:pos x="113" y="342"/>
                  </a:cxn>
                  <a:cxn ang="0">
                    <a:pos x="125" y="246"/>
                  </a:cxn>
                  <a:cxn ang="0">
                    <a:pos x="131" y="156"/>
                  </a:cxn>
                  <a:cxn ang="0">
                    <a:pos x="143" y="72"/>
                  </a:cxn>
                  <a:cxn ang="0">
                    <a:pos x="149" y="0"/>
                  </a:cxn>
                  <a:cxn ang="0">
                    <a:pos x="137" y="0"/>
                  </a:cxn>
                  <a:cxn ang="0">
                    <a:pos x="131" y="72"/>
                  </a:cxn>
                  <a:cxn ang="0">
                    <a:pos x="119" y="156"/>
                  </a:cxn>
                  <a:cxn ang="0">
                    <a:pos x="113" y="246"/>
                  </a:cxn>
                  <a:cxn ang="0">
                    <a:pos x="101" y="342"/>
                  </a:cxn>
                  <a:cxn ang="0">
                    <a:pos x="95" y="444"/>
                  </a:cxn>
                  <a:cxn ang="0">
                    <a:pos x="83" y="557"/>
                  </a:cxn>
                  <a:cxn ang="0">
                    <a:pos x="71" y="671"/>
                  </a:cxn>
                  <a:cxn ang="0">
                    <a:pos x="65" y="791"/>
                  </a:cxn>
                  <a:cxn ang="0">
                    <a:pos x="48" y="1055"/>
                  </a:cxn>
                  <a:cxn ang="0">
                    <a:pos x="30" y="1331"/>
                  </a:cxn>
                  <a:cxn ang="0">
                    <a:pos x="18" y="1630"/>
                  </a:cxn>
                  <a:cxn ang="0">
                    <a:pos x="6" y="1942"/>
                  </a:cxn>
                  <a:cxn ang="0">
                    <a:pos x="0" y="2278"/>
                  </a:cxn>
                  <a:cxn ang="0">
                    <a:pos x="6" y="2602"/>
                  </a:cxn>
                  <a:cxn ang="0">
                    <a:pos x="12" y="2919"/>
                  </a:cxn>
                  <a:cxn ang="0">
                    <a:pos x="24" y="3219"/>
                  </a:cxn>
                  <a:cxn ang="0">
                    <a:pos x="36" y="3513"/>
                  </a:cxn>
                  <a:cxn ang="0">
                    <a:pos x="59" y="3794"/>
                  </a:cxn>
                  <a:cxn ang="0">
                    <a:pos x="89" y="4058"/>
                  </a:cxn>
                  <a:cxn ang="0">
                    <a:pos x="125" y="4316"/>
                  </a:cxn>
                  <a:cxn ang="0">
                    <a:pos x="137" y="4316"/>
                  </a:cxn>
                  <a:cxn ang="0">
                    <a:pos x="101" y="4058"/>
                  </a:cxn>
                  <a:cxn ang="0">
                    <a:pos x="71" y="3794"/>
                  </a:cxn>
                  <a:cxn ang="0">
                    <a:pos x="48" y="3513"/>
                  </a:cxn>
                  <a:cxn ang="0">
                    <a:pos x="36" y="3225"/>
                  </a:cxn>
                  <a:cxn ang="0">
                    <a:pos x="24" y="2919"/>
                  </a:cxn>
                  <a:cxn ang="0">
                    <a:pos x="18" y="2608"/>
                  </a:cxn>
                  <a:cxn ang="0">
                    <a:pos x="12" y="2278"/>
                  </a:cxn>
                  <a:cxn ang="0">
                    <a:pos x="18" y="1942"/>
                  </a:cxn>
                  <a:cxn ang="0">
                    <a:pos x="18" y="1942"/>
                  </a:cxn>
                </a:cxnLst>
                <a:rect l="0" t="0" r="r" b="b"/>
                <a:pathLst>
                  <a:path w="149" h="4316">
                    <a:moveTo>
                      <a:pt x="18" y="1942"/>
                    </a:moveTo>
                    <a:lnTo>
                      <a:pt x="30" y="1630"/>
                    </a:lnTo>
                    <a:lnTo>
                      <a:pt x="42" y="1331"/>
                    </a:lnTo>
                    <a:lnTo>
                      <a:pt x="59" y="1055"/>
                    </a:lnTo>
                    <a:lnTo>
                      <a:pt x="77" y="791"/>
                    </a:lnTo>
                    <a:lnTo>
                      <a:pt x="83" y="671"/>
                    </a:lnTo>
                    <a:lnTo>
                      <a:pt x="95" y="557"/>
                    </a:lnTo>
                    <a:lnTo>
                      <a:pt x="107" y="444"/>
                    </a:lnTo>
                    <a:lnTo>
                      <a:pt x="113" y="342"/>
                    </a:lnTo>
                    <a:lnTo>
                      <a:pt x="125" y="246"/>
                    </a:lnTo>
                    <a:lnTo>
                      <a:pt x="131" y="156"/>
                    </a:lnTo>
                    <a:lnTo>
                      <a:pt x="143" y="72"/>
                    </a:lnTo>
                    <a:lnTo>
                      <a:pt x="149" y="0"/>
                    </a:lnTo>
                    <a:lnTo>
                      <a:pt x="137" y="0"/>
                    </a:lnTo>
                    <a:lnTo>
                      <a:pt x="131" y="72"/>
                    </a:lnTo>
                    <a:lnTo>
                      <a:pt x="119" y="156"/>
                    </a:lnTo>
                    <a:lnTo>
                      <a:pt x="113" y="246"/>
                    </a:lnTo>
                    <a:lnTo>
                      <a:pt x="101" y="342"/>
                    </a:lnTo>
                    <a:lnTo>
                      <a:pt x="95" y="444"/>
                    </a:lnTo>
                    <a:lnTo>
                      <a:pt x="83" y="557"/>
                    </a:lnTo>
                    <a:lnTo>
                      <a:pt x="71" y="671"/>
                    </a:lnTo>
                    <a:lnTo>
                      <a:pt x="65" y="791"/>
                    </a:lnTo>
                    <a:lnTo>
                      <a:pt x="48" y="1055"/>
                    </a:lnTo>
                    <a:lnTo>
                      <a:pt x="30" y="1331"/>
                    </a:lnTo>
                    <a:lnTo>
                      <a:pt x="18" y="1630"/>
                    </a:lnTo>
                    <a:lnTo>
                      <a:pt x="6" y="1942"/>
                    </a:lnTo>
                    <a:lnTo>
                      <a:pt x="0" y="2278"/>
                    </a:lnTo>
                    <a:lnTo>
                      <a:pt x="6" y="2602"/>
                    </a:lnTo>
                    <a:lnTo>
                      <a:pt x="12" y="2919"/>
                    </a:lnTo>
                    <a:lnTo>
                      <a:pt x="24" y="3219"/>
                    </a:lnTo>
                    <a:lnTo>
                      <a:pt x="36" y="3513"/>
                    </a:lnTo>
                    <a:lnTo>
                      <a:pt x="59" y="3794"/>
                    </a:lnTo>
                    <a:lnTo>
                      <a:pt x="89" y="4058"/>
                    </a:lnTo>
                    <a:lnTo>
                      <a:pt x="125" y="4316"/>
                    </a:lnTo>
                    <a:lnTo>
                      <a:pt x="137" y="4316"/>
                    </a:lnTo>
                    <a:lnTo>
                      <a:pt x="101" y="4058"/>
                    </a:lnTo>
                    <a:lnTo>
                      <a:pt x="71" y="3794"/>
                    </a:lnTo>
                    <a:lnTo>
                      <a:pt x="48" y="3513"/>
                    </a:lnTo>
                    <a:lnTo>
                      <a:pt x="36" y="3225"/>
                    </a:lnTo>
                    <a:lnTo>
                      <a:pt x="24" y="2919"/>
                    </a:lnTo>
                    <a:lnTo>
                      <a:pt x="18" y="2608"/>
                    </a:lnTo>
                    <a:lnTo>
                      <a:pt x="12" y="2278"/>
                    </a:lnTo>
                    <a:lnTo>
                      <a:pt x="18" y="1942"/>
                    </a:lnTo>
                    <a:lnTo>
                      <a:pt x="18" y="194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TW" altLang="en-US"/>
              </a:p>
            </p:txBody>
          </p:sp>
          <p:sp>
            <p:nvSpPr>
              <p:cNvPr id="36" name="Freeform 15"/>
              <p:cNvSpPr>
                <a:spLocks/>
              </p:cNvSpPr>
              <p:nvPr userDrawn="1"/>
            </p:nvSpPr>
            <p:spPr bwMode="hidden">
              <a:xfrm>
                <a:off x="1967" y="0"/>
                <a:ext cx="300" cy="4316"/>
              </a:xfrm>
              <a:custGeom>
                <a:avLst/>
                <a:gdLst/>
                <a:ahLst/>
                <a:cxnLst>
                  <a:cxn ang="0">
                    <a:pos x="18" y="2062"/>
                  </a:cxn>
                  <a:cxn ang="0">
                    <a:pos x="30" y="1750"/>
                  </a:cxn>
                  <a:cxn ang="0">
                    <a:pos x="54" y="1451"/>
                  </a:cxn>
                  <a:cxn ang="0">
                    <a:pos x="84" y="1169"/>
                  </a:cxn>
                  <a:cxn ang="0">
                    <a:pos x="126" y="899"/>
                  </a:cxn>
                  <a:cxn ang="0">
                    <a:pos x="162" y="641"/>
                  </a:cxn>
                  <a:cxn ang="0">
                    <a:pos x="209" y="408"/>
                  </a:cxn>
                  <a:cxn ang="0">
                    <a:pos x="251" y="192"/>
                  </a:cxn>
                  <a:cxn ang="0">
                    <a:pos x="299" y="0"/>
                  </a:cxn>
                  <a:cxn ang="0">
                    <a:pos x="287" y="0"/>
                  </a:cxn>
                  <a:cxn ang="0">
                    <a:pos x="239" y="192"/>
                  </a:cxn>
                  <a:cxn ang="0">
                    <a:pos x="198" y="408"/>
                  </a:cxn>
                  <a:cxn ang="0">
                    <a:pos x="156" y="641"/>
                  </a:cxn>
                  <a:cxn ang="0">
                    <a:pos x="114" y="899"/>
                  </a:cxn>
                  <a:cxn ang="0">
                    <a:pos x="78" y="1169"/>
                  </a:cxn>
                  <a:cxn ang="0">
                    <a:pos x="48" y="1451"/>
                  </a:cxn>
                  <a:cxn ang="0">
                    <a:pos x="24" y="1750"/>
                  </a:cxn>
                  <a:cxn ang="0">
                    <a:pos x="6" y="2062"/>
                  </a:cxn>
                  <a:cxn ang="0">
                    <a:pos x="0" y="2374"/>
                  </a:cxn>
                  <a:cxn ang="0">
                    <a:pos x="12" y="2674"/>
                  </a:cxn>
                  <a:cxn ang="0">
                    <a:pos x="30" y="2973"/>
                  </a:cxn>
                  <a:cxn ang="0">
                    <a:pos x="54" y="3255"/>
                  </a:cxn>
                  <a:cxn ang="0">
                    <a:pos x="96" y="3537"/>
                  </a:cxn>
                  <a:cxn ang="0">
                    <a:pos x="144" y="3806"/>
                  </a:cxn>
                  <a:cxn ang="0">
                    <a:pos x="203" y="4064"/>
                  </a:cxn>
                  <a:cxn ang="0">
                    <a:pos x="275" y="4316"/>
                  </a:cxn>
                  <a:cxn ang="0">
                    <a:pos x="287" y="4316"/>
                  </a:cxn>
                  <a:cxn ang="0">
                    <a:pos x="215" y="4064"/>
                  </a:cxn>
                  <a:cxn ang="0">
                    <a:pos x="156" y="3806"/>
                  </a:cxn>
                  <a:cxn ang="0">
                    <a:pos x="108" y="3537"/>
                  </a:cxn>
                  <a:cxn ang="0">
                    <a:pos x="66" y="3261"/>
                  </a:cxn>
                  <a:cxn ang="0">
                    <a:pos x="42" y="2973"/>
                  </a:cxn>
                  <a:cxn ang="0">
                    <a:pos x="24" y="2680"/>
                  </a:cxn>
                  <a:cxn ang="0">
                    <a:pos x="12" y="2374"/>
                  </a:cxn>
                  <a:cxn ang="0">
                    <a:pos x="18" y="2062"/>
                  </a:cxn>
                  <a:cxn ang="0">
                    <a:pos x="18" y="2062"/>
                  </a:cxn>
                </a:cxnLst>
                <a:rect l="0" t="0" r="r" b="b"/>
                <a:pathLst>
                  <a:path w="299" h="4316">
                    <a:moveTo>
                      <a:pt x="18" y="2062"/>
                    </a:moveTo>
                    <a:lnTo>
                      <a:pt x="30" y="1750"/>
                    </a:lnTo>
                    <a:lnTo>
                      <a:pt x="54" y="1451"/>
                    </a:lnTo>
                    <a:lnTo>
                      <a:pt x="84" y="1169"/>
                    </a:lnTo>
                    <a:lnTo>
                      <a:pt x="126" y="899"/>
                    </a:lnTo>
                    <a:lnTo>
                      <a:pt x="162" y="641"/>
                    </a:lnTo>
                    <a:lnTo>
                      <a:pt x="209" y="408"/>
                    </a:lnTo>
                    <a:lnTo>
                      <a:pt x="251" y="192"/>
                    </a:lnTo>
                    <a:lnTo>
                      <a:pt x="299" y="0"/>
                    </a:lnTo>
                    <a:lnTo>
                      <a:pt x="287" y="0"/>
                    </a:lnTo>
                    <a:lnTo>
                      <a:pt x="239" y="192"/>
                    </a:lnTo>
                    <a:lnTo>
                      <a:pt x="198" y="408"/>
                    </a:lnTo>
                    <a:lnTo>
                      <a:pt x="156" y="641"/>
                    </a:lnTo>
                    <a:lnTo>
                      <a:pt x="114" y="899"/>
                    </a:lnTo>
                    <a:lnTo>
                      <a:pt x="78" y="1169"/>
                    </a:lnTo>
                    <a:lnTo>
                      <a:pt x="48" y="1451"/>
                    </a:lnTo>
                    <a:lnTo>
                      <a:pt x="24" y="1750"/>
                    </a:lnTo>
                    <a:lnTo>
                      <a:pt x="6" y="2062"/>
                    </a:lnTo>
                    <a:lnTo>
                      <a:pt x="0" y="2374"/>
                    </a:lnTo>
                    <a:lnTo>
                      <a:pt x="12" y="2674"/>
                    </a:lnTo>
                    <a:lnTo>
                      <a:pt x="30" y="2973"/>
                    </a:lnTo>
                    <a:lnTo>
                      <a:pt x="54" y="3255"/>
                    </a:lnTo>
                    <a:lnTo>
                      <a:pt x="96" y="3537"/>
                    </a:lnTo>
                    <a:lnTo>
                      <a:pt x="144" y="3806"/>
                    </a:lnTo>
                    <a:lnTo>
                      <a:pt x="203" y="4064"/>
                    </a:lnTo>
                    <a:lnTo>
                      <a:pt x="275" y="4316"/>
                    </a:lnTo>
                    <a:lnTo>
                      <a:pt x="287" y="4316"/>
                    </a:lnTo>
                    <a:lnTo>
                      <a:pt x="215" y="4064"/>
                    </a:lnTo>
                    <a:lnTo>
                      <a:pt x="156" y="3806"/>
                    </a:lnTo>
                    <a:lnTo>
                      <a:pt x="108" y="3537"/>
                    </a:lnTo>
                    <a:lnTo>
                      <a:pt x="66" y="3261"/>
                    </a:lnTo>
                    <a:lnTo>
                      <a:pt x="42" y="2973"/>
                    </a:lnTo>
                    <a:lnTo>
                      <a:pt x="24" y="2680"/>
                    </a:lnTo>
                    <a:lnTo>
                      <a:pt x="12" y="2374"/>
                    </a:lnTo>
                    <a:lnTo>
                      <a:pt x="18" y="2062"/>
                    </a:lnTo>
                    <a:lnTo>
                      <a:pt x="18" y="206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TW" altLang="en-US"/>
              </a:p>
            </p:txBody>
          </p:sp>
          <p:sp>
            <p:nvSpPr>
              <p:cNvPr id="37" name="Freeform 16"/>
              <p:cNvSpPr>
                <a:spLocks/>
              </p:cNvSpPr>
              <p:nvPr userDrawn="1"/>
            </p:nvSpPr>
            <p:spPr bwMode="hidden">
              <a:xfrm>
                <a:off x="1566" y="0"/>
                <a:ext cx="425" cy="4316"/>
              </a:xfrm>
              <a:custGeom>
                <a:avLst/>
                <a:gdLst/>
                <a:ahLst/>
                <a:cxnLst>
                  <a:cxn ang="0">
                    <a:pos x="424" y="0"/>
                  </a:cxn>
                  <a:cxn ang="0">
                    <a:pos x="412" y="0"/>
                  </a:cxn>
                  <a:cxn ang="0">
                    <a:pos x="316" y="222"/>
                  </a:cxn>
                  <a:cxn ang="0">
                    <a:pos x="239" y="462"/>
                  </a:cxn>
                  <a:cxn ang="0">
                    <a:pos x="167" y="707"/>
                  </a:cxn>
                  <a:cxn ang="0">
                    <a:pos x="107" y="971"/>
                  </a:cxn>
                  <a:cxn ang="0">
                    <a:pos x="65" y="1247"/>
                  </a:cxn>
                  <a:cxn ang="0">
                    <a:pos x="29" y="1529"/>
                  </a:cxn>
                  <a:cxn ang="0">
                    <a:pos x="6" y="1822"/>
                  </a:cxn>
                  <a:cxn ang="0">
                    <a:pos x="0" y="2122"/>
                  </a:cxn>
                  <a:cxn ang="0">
                    <a:pos x="6" y="2404"/>
                  </a:cxn>
                  <a:cxn ang="0">
                    <a:pos x="24" y="2686"/>
                  </a:cxn>
                  <a:cxn ang="0">
                    <a:pos x="47" y="2961"/>
                  </a:cxn>
                  <a:cxn ang="0">
                    <a:pos x="89" y="3243"/>
                  </a:cxn>
                  <a:cxn ang="0">
                    <a:pos x="137" y="3519"/>
                  </a:cxn>
                  <a:cxn ang="0">
                    <a:pos x="197" y="3788"/>
                  </a:cxn>
                  <a:cxn ang="0">
                    <a:pos x="269" y="4058"/>
                  </a:cxn>
                  <a:cxn ang="0">
                    <a:pos x="346" y="4316"/>
                  </a:cxn>
                  <a:cxn ang="0">
                    <a:pos x="358" y="4316"/>
                  </a:cxn>
                  <a:cxn ang="0">
                    <a:pos x="281" y="4058"/>
                  </a:cxn>
                  <a:cxn ang="0">
                    <a:pos x="209" y="3788"/>
                  </a:cxn>
                  <a:cxn ang="0">
                    <a:pos x="149" y="3519"/>
                  </a:cxn>
                  <a:cxn ang="0">
                    <a:pos x="101" y="3243"/>
                  </a:cxn>
                  <a:cxn ang="0">
                    <a:pos x="59" y="2961"/>
                  </a:cxn>
                  <a:cxn ang="0">
                    <a:pos x="35" y="2686"/>
                  </a:cxn>
                  <a:cxn ang="0">
                    <a:pos x="18" y="2404"/>
                  </a:cxn>
                  <a:cxn ang="0">
                    <a:pos x="12" y="2122"/>
                  </a:cxn>
                  <a:cxn ang="0">
                    <a:pos x="18" y="1822"/>
                  </a:cxn>
                  <a:cxn ang="0">
                    <a:pos x="41" y="1529"/>
                  </a:cxn>
                  <a:cxn ang="0">
                    <a:pos x="71" y="1247"/>
                  </a:cxn>
                  <a:cxn ang="0">
                    <a:pos x="119" y="971"/>
                  </a:cxn>
                  <a:cxn ang="0">
                    <a:pos x="179" y="707"/>
                  </a:cxn>
                  <a:cxn ang="0">
                    <a:pos x="245" y="462"/>
                  </a:cxn>
                  <a:cxn ang="0">
                    <a:pos x="328" y="222"/>
                  </a:cxn>
                  <a:cxn ang="0">
                    <a:pos x="424" y="0"/>
                  </a:cxn>
                  <a:cxn ang="0">
                    <a:pos x="424" y="0"/>
                  </a:cxn>
                </a:cxnLst>
                <a:rect l="0" t="0" r="r" b="b"/>
                <a:pathLst>
                  <a:path w="424" h="4316">
                    <a:moveTo>
                      <a:pt x="424" y="0"/>
                    </a:moveTo>
                    <a:lnTo>
                      <a:pt x="412" y="0"/>
                    </a:lnTo>
                    <a:lnTo>
                      <a:pt x="316" y="222"/>
                    </a:lnTo>
                    <a:lnTo>
                      <a:pt x="239" y="462"/>
                    </a:lnTo>
                    <a:lnTo>
                      <a:pt x="167" y="707"/>
                    </a:lnTo>
                    <a:lnTo>
                      <a:pt x="107" y="971"/>
                    </a:lnTo>
                    <a:lnTo>
                      <a:pt x="65" y="1247"/>
                    </a:lnTo>
                    <a:lnTo>
                      <a:pt x="29" y="1529"/>
                    </a:lnTo>
                    <a:lnTo>
                      <a:pt x="6" y="1822"/>
                    </a:lnTo>
                    <a:lnTo>
                      <a:pt x="0" y="2122"/>
                    </a:lnTo>
                    <a:lnTo>
                      <a:pt x="6" y="2404"/>
                    </a:lnTo>
                    <a:lnTo>
                      <a:pt x="24" y="2686"/>
                    </a:lnTo>
                    <a:lnTo>
                      <a:pt x="47" y="2961"/>
                    </a:lnTo>
                    <a:lnTo>
                      <a:pt x="89" y="3243"/>
                    </a:lnTo>
                    <a:lnTo>
                      <a:pt x="137" y="3519"/>
                    </a:lnTo>
                    <a:lnTo>
                      <a:pt x="197" y="3788"/>
                    </a:lnTo>
                    <a:lnTo>
                      <a:pt x="269" y="4058"/>
                    </a:lnTo>
                    <a:lnTo>
                      <a:pt x="346" y="4316"/>
                    </a:lnTo>
                    <a:lnTo>
                      <a:pt x="358" y="4316"/>
                    </a:lnTo>
                    <a:lnTo>
                      <a:pt x="281" y="4058"/>
                    </a:lnTo>
                    <a:lnTo>
                      <a:pt x="209" y="3788"/>
                    </a:lnTo>
                    <a:lnTo>
                      <a:pt x="149" y="3519"/>
                    </a:lnTo>
                    <a:lnTo>
                      <a:pt x="101" y="3243"/>
                    </a:lnTo>
                    <a:lnTo>
                      <a:pt x="59" y="2961"/>
                    </a:lnTo>
                    <a:lnTo>
                      <a:pt x="35" y="2686"/>
                    </a:lnTo>
                    <a:lnTo>
                      <a:pt x="18" y="2404"/>
                    </a:lnTo>
                    <a:lnTo>
                      <a:pt x="12" y="2122"/>
                    </a:lnTo>
                    <a:lnTo>
                      <a:pt x="18" y="1822"/>
                    </a:lnTo>
                    <a:lnTo>
                      <a:pt x="41" y="1529"/>
                    </a:lnTo>
                    <a:lnTo>
                      <a:pt x="71" y="1247"/>
                    </a:lnTo>
                    <a:lnTo>
                      <a:pt x="119" y="971"/>
                    </a:lnTo>
                    <a:lnTo>
                      <a:pt x="179" y="707"/>
                    </a:lnTo>
                    <a:lnTo>
                      <a:pt x="245" y="462"/>
                    </a:lnTo>
                    <a:lnTo>
                      <a:pt x="328" y="222"/>
                    </a:lnTo>
                    <a:lnTo>
                      <a:pt x="424" y="0"/>
                    </a:lnTo>
                    <a:lnTo>
                      <a:pt x="4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TW" altLang="en-US"/>
              </a:p>
            </p:txBody>
          </p:sp>
          <p:sp>
            <p:nvSpPr>
              <p:cNvPr id="38" name="Freeform 17"/>
              <p:cNvSpPr>
                <a:spLocks/>
              </p:cNvSpPr>
              <p:nvPr userDrawn="1"/>
            </p:nvSpPr>
            <p:spPr bwMode="hidden">
              <a:xfrm>
                <a:off x="1128" y="0"/>
                <a:ext cx="575" cy="4316"/>
              </a:xfrm>
              <a:custGeom>
                <a:avLst/>
                <a:gdLst/>
                <a:ahLst/>
                <a:cxnLst>
                  <a:cxn ang="0">
                    <a:pos x="12" y="2146"/>
                  </a:cxn>
                  <a:cxn ang="0">
                    <a:pos x="24" y="1846"/>
                  </a:cxn>
                  <a:cxn ang="0">
                    <a:pos x="54" y="1559"/>
                  </a:cxn>
                  <a:cxn ang="0">
                    <a:pos x="96" y="1277"/>
                  </a:cxn>
                  <a:cxn ang="0">
                    <a:pos x="162" y="1001"/>
                  </a:cxn>
                  <a:cxn ang="0">
                    <a:pos x="239" y="731"/>
                  </a:cxn>
                  <a:cxn ang="0">
                    <a:pos x="335" y="480"/>
                  </a:cxn>
                  <a:cxn ang="0">
                    <a:pos x="449" y="234"/>
                  </a:cxn>
                  <a:cxn ang="0">
                    <a:pos x="574" y="0"/>
                  </a:cxn>
                  <a:cxn ang="0">
                    <a:pos x="562" y="0"/>
                  </a:cxn>
                  <a:cxn ang="0">
                    <a:pos x="437" y="234"/>
                  </a:cxn>
                  <a:cxn ang="0">
                    <a:pos x="323" y="480"/>
                  </a:cxn>
                  <a:cxn ang="0">
                    <a:pos x="227" y="737"/>
                  </a:cxn>
                  <a:cxn ang="0">
                    <a:pos x="150" y="1001"/>
                  </a:cxn>
                  <a:cxn ang="0">
                    <a:pos x="84" y="1277"/>
                  </a:cxn>
                  <a:cxn ang="0">
                    <a:pos x="42" y="1559"/>
                  </a:cxn>
                  <a:cxn ang="0">
                    <a:pos x="12" y="1852"/>
                  </a:cxn>
                  <a:cxn ang="0">
                    <a:pos x="0" y="2146"/>
                  </a:cxn>
                  <a:cxn ang="0">
                    <a:pos x="6" y="2434"/>
                  </a:cxn>
                  <a:cxn ang="0">
                    <a:pos x="30" y="2715"/>
                  </a:cxn>
                  <a:cxn ang="0">
                    <a:pos x="66" y="2997"/>
                  </a:cxn>
                  <a:cxn ang="0">
                    <a:pos x="120" y="3273"/>
                  </a:cxn>
                  <a:cxn ang="0">
                    <a:pos x="191" y="3549"/>
                  </a:cxn>
                  <a:cxn ang="0">
                    <a:pos x="275" y="3812"/>
                  </a:cxn>
                  <a:cxn ang="0">
                    <a:pos x="371" y="4070"/>
                  </a:cxn>
                  <a:cxn ang="0">
                    <a:pos x="484" y="4316"/>
                  </a:cxn>
                  <a:cxn ang="0">
                    <a:pos x="496" y="4316"/>
                  </a:cxn>
                  <a:cxn ang="0">
                    <a:pos x="383" y="4070"/>
                  </a:cxn>
                  <a:cxn ang="0">
                    <a:pos x="287" y="3812"/>
                  </a:cxn>
                  <a:cxn ang="0">
                    <a:pos x="203" y="3549"/>
                  </a:cxn>
                  <a:cxn ang="0">
                    <a:pos x="132" y="3273"/>
                  </a:cxn>
                  <a:cxn ang="0">
                    <a:pos x="78" y="2997"/>
                  </a:cxn>
                  <a:cxn ang="0">
                    <a:pos x="42" y="2715"/>
                  </a:cxn>
                  <a:cxn ang="0">
                    <a:pos x="18" y="2434"/>
                  </a:cxn>
                  <a:cxn ang="0">
                    <a:pos x="12" y="2146"/>
                  </a:cxn>
                  <a:cxn ang="0">
                    <a:pos x="12" y="2146"/>
                  </a:cxn>
                </a:cxnLst>
                <a:rect l="0" t="0" r="r" b="b"/>
                <a:pathLst>
                  <a:path w="574" h="4316">
                    <a:moveTo>
                      <a:pt x="12" y="2146"/>
                    </a:moveTo>
                    <a:lnTo>
                      <a:pt x="24" y="1846"/>
                    </a:lnTo>
                    <a:lnTo>
                      <a:pt x="54" y="1559"/>
                    </a:lnTo>
                    <a:lnTo>
                      <a:pt x="96" y="1277"/>
                    </a:lnTo>
                    <a:lnTo>
                      <a:pt x="162" y="1001"/>
                    </a:lnTo>
                    <a:lnTo>
                      <a:pt x="239" y="731"/>
                    </a:lnTo>
                    <a:lnTo>
                      <a:pt x="335" y="480"/>
                    </a:lnTo>
                    <a:lnTo>
                      <a:pt x="449" y="234"/>
                    </a:lnTo>
                    <a:lnTo>
                      <a:pt x="574" y="0"/>
                    </a:lnTo>
                    <a:lnTo>
                      <a:pt x="562" y="0"/>
                    </a:lnTo>
                    <a:lnTo>
                      <a:pt x="437" y="234"/>
                    </a:lnTo>
                    <a:lnTo>
                      <a:pt x="323" y="480"/>
                    </a:lnTo>
                    <a:lnTo>
                      <a:pt x="227" y="737"/>
                    </a:lnTo>
                    <a:lnTo>
                      <a:pt x="150" y="1001"/>
                    </a:lnTo>
                    <a:lnTo>
                      <a:pt x="84" y="1277"/>
                    </a:lnTo>
                    <a:lnTo>
                      <a:pt x="42" y="1559"/>
                    </a:lnTo>
                    <a:lnTo>
                      <a:pt x="12" y="1852"/>
                    </a:lnTo>
                    <a:lnTo>
                      <a:pt x="0" y="2146"/>
                    </a:lnTo>
                    <a:lnTo>
                      <a:pt x="6" y="2434"/>
                    </a:lnTo>
                    <a:lnTo>
                      <a:pt x="30" y="2715"/>
                    </a:lnTo>
                    <a:lnTo>
                      <a:pt x="66" y="2997"/>
                    </a:lnTo>
                    <a:lnTo>
                      <a:pt x="120" y="3273"/>
                    </a:lnTo>
                    <a:lnTo>
                      <a:pt x="191" y="3549"/>
                    </a:lnTo>
                    <a:lnTo>
                      <a:pt x="275" y="3812"/>
                    </a:lnTo>
                    <a:lnTo>
                      <a:pt x="371" y="4070"/>
                    </a:lnTo>
                    <a:lnTo>
                      <a:pt x="484" y="4316"/>
                    </a:lnTo>
                    <a:lnTo>
                      <a:pt x="496" y="4316"/>
                    </a:lnTo>
                    <a:lnTo>
                      <a:pt x="383" y="4070"/>
                    </a:lnTo>
                    <a:lnTo>
                      <a:pt x="287" y="3812"/>
                    </a:lnTo>
                    <a:lnTo>
                      <a:pt x="203" y="3549"/>
                    </a:lnTo>
                    <a:lnTo>
                      <a:pt x="132" y="3273"/>
                    </a:lnTo>
                    <a:lnTo>
                      <a:pt x="78" y="2997"/>
                    </a:lnTo>
                    <a:lnTo>
                      <a:pt x="42" y="2715"/>
                    </a:lnTo>
                    <a:lnTo>
                      <a:pt x="18" y="2434"/>
                    </a:lnTo>
                    <a:lnTo>
                      <a:pt x="12" y="2146"/>
                    </a:lnTo>
                    <a:lnTo>
                      <a:pt x="12" y="214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TW" altLang="en-US"/>
              </a:p>
            </p:txBody>
          </p:sp>
          <p:sp>
            <p:nvSpPr>
              <p:cNvPr id="39" name="Freeform 18"/>
              <p:cNvSpPr>
                <a:spLocks/>
              </p:cNvSpPr>
              <p:nvPr userDrawn="1"/>
            </p:nvSpPr>
            <p:spPr bwMode="hidden">
              <a:xfrm>
                <a:off x="702" y="0"/>
                <a:ext cx="737" cy="4316"/>
              </a:xfrm>
              <a:custGeom>
                <a:avLst/>
                <a:gdLst/>
                <a:ahLst/>
                <a:cxnLst>
                  <a:cxn ang="0">
                    <a:pos x="12" y="2098"/>
                  </a:cxn>
                  <a:cxn ang="0">
                    <a:pos x="29" y="1798"/>
                  </a:cxn>
                  <a:cxn ang="0">
                    <a:pos x="71" y="1505"/>
                  </a:cxn>
                  <a:cxn ang="0">
                    <a:pos x="131" y="1223"/>
                  </a:cxn>
                  <a:cxn ang="0">
                    <a:pos x="215" y="941"/>
                  </a:cxn>
                  <a:cxn ang="0">
                    <a:pos x="316" y="689"/>
                  </a:cxn>
                  <a:cxn ang="0">
                    <a:pos x="442" y="444"/>
                  </a:cxn>
                  <a:cxn ang="0">
                    <a:pos x="580" y="216"/>
                  </a:cxn>
                  <a:cxn ang="0">
                    <a:pos x="735" y="0"/>
                  </a:cxn>
                  <a:cxn ang="0">
                    <a:pos x="723" y="0"/>
                  </a:cxn>
                  <a:cxn ang="0">
                    <a:pos x="568" y="210"/>
                  </a:cxn>
                  <a:cxn ang="0">
                    <a:pos x="430" y="438"/>
                  </a:cxn>
                  <a:cxn ang="0">
                    <a:pos x="311" y="683"/>
                  </a:cxn>
                  <a:cxn ang="0">
                    <a:pos x="209" y="941"/>
                  </a:cxn>
                  <a:cxn ang="0">
                    <a:pos x="125" y="1217"/>
                  </a:cxn>
                  <a:cxn ang="0">
                    <a:pos x="59" y="1505"/>
                  </a:cxn>
                  <a:cxn ang="0">
                    <a:pos x="18" y="1798"/>
                  </a:cxn>
                  <a:cxn ang="0">
                    <a:pos x="0" y="2098"/>
                  </a:cxn>
                  <a:cxn ang="0">
                    <a:pos x="6" y="2404"/>
                  </a:cxn>
                  <a:cxn ang="0">
                    <a:pos x="29" y="2709"/>
                  </a:cxn>
                  <a:cxn ang="0">
                    <a:pos x="77" y="3015"/>
                  </a:cxn>
                  <a:cxn ang="0">
                    <a:pos x="149" y="3315"/>
                  </a:cxn>
                  <a:cxn ang="0">
                    <a:pos x="227" y="3573"/>
                  </a:cxn>
                  <a:cxn ang="0">
                    <a:pos x="316" y="3824"/>
                  </a:cxn>
                  <a:cxn ang="0">
                    <a:pos x="424" y="4076"/>
                  </a:cxn>
                  <a:cxn ang="0">
                    <a:pos x="544" y="4316"/>
                  </a:cxn>
                  <a:cxn ang="0">
                    <a:pos x="556" y="4316"/>
                  </a:cxn>
                  <a:cxn ang="0">
                    <a:pos x="436" y="4076"/>
                  </a:cxn>
                  <a:cxn ang="0">
                    <a:pos x="328" y="3824"/>
                  </a:cxn>
                  <a:cxn ang="0">
                    <a:pos x="239" y="3573"/>
                  </a:cxn>
                  <a:cxn ang="0">
                    <a:pos x="161" y="3315"/>
                  </a:cxn>
                  <a:cxn ang="0">
                    <a:pos x="89" y="3015"/>
                  </a:cxn>
                  <a:cxn ang="0">
                    <a:pos x="41" y="2709"/>
                  </a:cxn>
                  <a:cxn ang="0">
                    <a:pos x="18" y="2404"/>
                  </a:cxn>
                  <a:cxn ang="0">
                    <a:pos x="12" y="2098"/>
                  </a:cxn>
                  <a:cxn ang="0">
                    <a:pos x="12" y="2098"/>
                  </a:cxn>
                </a:cxnLst>
                <a:rect l="0" t="0" r="r" b="b"/>
                <a:pathLst>
                  <a:path w="735" h="4316">
                    <a:moveTo>
                      <a:pt x="12" y="2098"/>
                    </a:moveTo>
                    <a:lnTo>
                      <a:pt x="29" y="1798"/>
                    </a:lnTo>
                    <a:lnTo>
                      <a:pt x="71" y="1505"/>
                    </a:lnTo>
                    <a:lnTo>
                      <a:pt x="131" y="1223"/>
                    </a:lnTo>
                    <a:lnTo>
                      <a:pt x="215" y="941"/>
                    </a:lnTo>
                    <a:lnTo>
                      <a:pt x="316" y="689"/>
                    </a:lnTo>
                    <a:lnTo>
                      <a:pt x="442" y="444"/>
                    </a:lnTo>
                    <a:lnTo>
                      <a:pt x="580" y="216"/>
                    </a:lnTo>
                    <a:lnTo>
                      <a:pt x="735" y="0"/>
                    </a:lnTo>
                    <a:lnTo>
                      <a:pt x="723" y="0"/>
                    </a:lnTo>
                    <a:lnTo>
                      <a:pt x="568" y="210"/>
                    </a:lnTo>
                    <a:lnTo>
                      <a:pt x="430" y="438"/>
                    </a:lnTo>
                    <a:lnTo>
                      <a:pt x="311" y="683"/>
                    </a:lnTo>
                    <a:lnTo>
                      <a:pt x="209" y="941"/>
                    </a:lnTo>
                    <a:lnTo>
                      <a:pt x="125" y="1217"/>
                    </a:lnTo>
                    <a:lnTo>
                      <a:pt x="59" y="1505"/>
                    </a:lnTo>
                    <a:lnTo>
                      <a:pt x="18" y="1798"/>
                    </a:lnTo>
                    <a:lnTo>
                      <a:pt x="0" y="2098"/>
                    </a:lnTo>
                    <a:lnTo>
                      <a:pt x="6" y="2404"/>
                    </a:lnTo>
                    <a:lnTo>
                      <a:pt x="29" y="2709"/>
                    </a:lnTo>
                    <a:lnTo>
                      <a:pt x="77" y="3015"/>
                    </a:lnTo>
                    <a:lnTo>
                      <a:pt x="149" y="3315"/>
                    </a:lnTo>
                    <a:lnTo>
                      <a:pt x="227" y="3573"/>
                    </a:lnTo>
                    <a:lnTo>
                      <a:pt x="316" y="3824"/>
                    </a:lnTo>
                    <a:lnTo>
                      <a:pt x="424" y="4076"/>
                    </a:lnTo>
                    <a:lnTo>
                      <a:pt x="544" y="4316"/>
                    </a:lnTo>
                    <a:lnTo>
                      <a:pt x="556" y="4316"/>
                    </a:lnTo>
                    <a:lnTo>
                      <a:pt x="436" y="4076"/>
                    </a:lnTo>
                    <a:lnTo>
                      <a:pt x="328" y="3824"/>
                    </a:lnTo>
                    <a:lnTo>
                      <a:pt x="239" y="3573"/>
                    </a:lnTo>
                    <a:lnTo>
                      <a:pt x="161" y="3315"/>
                    </a:lnTo>
                    <a:lnTo>
                      <a:pt x="89" y="3015"/>
                    </a:lnTo>
                    <a:lnTo>
                      <a:pt x="41" y="2709"/>
                    </a:lnTo>
                    <a:lnTo>
                      <a:pt x="18" y="2404"/>
                    </a:lnTo>
                    <a:lnTo>
                      <a:pt x="12" y="2098"/>
                    </a:lnTo>
                    <a:lnTo>
                      <a:pt x="12" y="209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TW" altLang="en-US"/>
              </a:p>
            </p:txBody>
          </p:sp>
          <p:sp>
            <p:nvSpPr>
              <p:cNvPr id="40" name="Freeform 19"/>
              <p:cNvSpPr>
                <a:spLocks/>
              </p:cNvSpPr>
              <p:nvPr userDrawn="1"/>
            </p:nvSpPr>
            <p:spPr bwMode="hidden">
              <a:xfrm>
                <a:off x="288" y="0"/>
                <a:ext cx="840" cy="4316"/>
              </a:xfrm>
              <a:custGeom>
                <a:avLst/>
                <a:gdLst/>
                <a:ahLst/>
                <a:cxnLst>
                  <a:cxn ang="0">
                    <a:pos x="18" y="1948"/>
                  </a:cxn>
                  <a:cxn ang="0">
                    <a:pos x="48" y="1708"/>
                  </a:cxn>
                  <a:cxn ang="0">
                    <a:pos x="96" y="1475"/>
                  </a:cxn>
                  <a:cxn ang="0">
                    <a:pos x="161" y="1235"/>
                  </a:cxn>
                  <a:cxn ang="0">
                    <a:pos x="251" y="995"/>
                  </a:cxn>
                  <a:cxn ang="0">
                    <a:pos x="365" y="755"/>
                  </a:cxn>
                  <a:cxn ang="0">
                    <a:pos x="496" y="510"/>
                  </a:cxn>
                  <a:cxn ang="0">
                    <a:pos x="658" y="258"/>
                  </a:cxn>
                  <a:cxn ang="0">
                    <a:pos x="741" y="132"/>
                  </a:cxn>
                  <a:cxn ang="0">
                    <a:pos x="837" y="0"/>
                  </a:cxn>
                  <a:cxn ang="0">
                    <a:pos x="825" y="0"/>
                  </a:cxn>
                  <a:cxn ang="0">
                    <a:pos x="729" y="132"/>
                  </a:cxn>
                  <a:cxn ang="0">
                    <a:pos x="640" y="258"/>
                  </a:cxn>
                  <a:cxn ang="0">
                    <a:pos x="562" y="384"/>
                  </a:cxn>
                  <a:cxn ang="0">
                    <a:pos x="484" y="510"/>
                  </a:cxn>
                  <a:cxn ang="0">
                    <a:pos x="353" y="755"/>
                  </a:cxn>
                  <a:cxn ang="0">
                    <a:pos x="239" y="995"/>
                  </a:cxn>
                  <a:cxn ang="0">
                    <a:pos x="150" y="1235"/>
                  </a:cxn>
                  <a:cxn ang="0">
                    <a:pos x="84" y="1469"/>
                  </a:cxn>
                  <a:cxn ang="0">
                    <a:pos x="36" y="1702"/>
                  </a:cxn>
                  <a:cxn ang="0">
                    <a:pos x="6" y="1942"/>
                  </a:cxn>
                  <a:cxn ang="0">
                    <a:pos x="0" y="2200"/>
                  </a:cxn>
                  <a:cxn ang="0">
                    <a:pos x="12" y="2470"/>
                  </a:cxn>
                  <a:cxn ang="0">
                    <a:pos x="48" y="2739"/>
                  </a:cxn>
                  <a:cxn ang="0">
                    <a:pos x="114" y="3027"/>
                  </a:cxn>
                  <a:cxn ang="0">
                    <a:pos x="150" y="3171"/>
                  </a:cxn>
                  <a:cxn ang="0">
                    <a:pos x="197" y="3321"/>
                  </a:cxn>
                  <a:cxn ang="0">
                    <a:pos x="245" y="3477"/>
                  </a:cxn>
                  <a:cxn ang="0">
                    <a:pos x="305" y="3639"/>
                  </a:cxn>
                  <a:cxn ang="0">
                    <a:pos x="365" y="3800"/>
                  </a:cxn>
                  <a:cxn ang="0">
                    <a:pos x="437" y="3968"/>
                  </a:cxn>
                  <a:cxn ang="0">
                    <a:pos x="508" y="4136"/>
                  </a:cxn>
                  <a:cxn ang="0">
                    <a:pos x="592" y="4316"/>
                  </a:cxn>
                  <a:cxn ang="0">
                    <a:pos x="604" y="4316"/>
                  </a:cxn>
                  <a:cxn ang="0">
                    <a:pos x="520" y="4136"/>
                  </a:cxn>
                  <a:cxn ang="0">
                    <a:pos x="448" y="3968"/>
                  </a:cxn>
                  <a:cxn ang="0">
                    <a:pos x="377" y="3800"/>
                  </a:cxn>
                  <a:cxn ang="0">
                    <a:pos x="317" y="3639"/>
                  </a:cxn>
                  <a:cxn ang="0">
                    <a:pos x="257" y="3477"/>
                  </a:cxn>
                  <a:cxn ang="0">
                    <a:pos x="209" y="3327"/>
                  </a:cxn>
                  <a:cxn ang="0">
                    <a:pos x="161" y="3171"/>
                  </a:cxn>
                  <a:cxn ang="0">
                    <a:pos x="126" y="3027"/>
                  </a:cxn>
                  <a:cxn ang="0">
                    <a:pos x="60" y="2739"/>
                  </a:cxn>
                  <a:cxn ang="0">
                    <a:pos x="24" y="2470"/>
                  </a:cxn>
                  <a:cxn ang="0">
                    <a:pos x="12" y="2206"/>
                  </a:cxn>
                  <a:cxn ang="0">
                    <a:pos x="18" y="1948"/>
                  </a:cxn>
                  <a:cxn ang="0">
                    <a:pos x="18" y="1948"/>
                  </a:cxn>
                </a:cxnLst>
                <a:rect l="0" t="0" r="r" b="b"/>
                <a:pathLst>
                  <a:path w="837" h="4316">
                    <a:moveTo>
                      <a:pt x="18" y="1948"/>
                    </a:moveTo>
                    <a:lnTo>
                      <a:pt x="48" y="1708"/>
                    </a:lnTo>
                    <a:lnTo>
                      <a:pt x="96" y="1475"/>
                    </a:lnTo>
                    <a:lnTo>
                      <a:pt x="161" y="1235"/>
                    </a:lnTo>
                    <a:lnTo>
                      <a:pt x="251" y="995"/>
                    </a:lnTo>
                    <a:lnTo>
                      <a:pt x="365" y="755"/>
                    </a:lnTo>
                    <a:lnTo>
                      <a:pt x="496" y="510"/>
                    </a:lnTo>
                    <a:lnTo>
                      <a:pt x="658" y="258"/>
                    </a:lnTo>
                    <a:lnTo>
                      <a:pt x="741" y="132"/>
                    </a:lnTo>
                    <a:lnTo>
                      <a:pt x="837" y="0"/>
                    </a:lnTo>
                    <a:lnTo>
                      <a:pt x="825" y="0"/>
                    </a:lnTo>
                    <a:lnTo>
                      <a:pt x="729" y="132"/>
                    </a:lnTo>
                    <a:lnTo>
                      <a:pt x="640" y="258"/>
                    </a:lnTo>
                    <a:lnTo>
                      <a:pt x="562" y="384"/>
                    </a:lnTo>
                    <a:lnTo>
                      <a:pt x="484" y="510"/>
                    </a:lnTo>
                    <a:lnTo>
                      <a:pt x="353" y="755"/>
                    </a:lnTo>
                    <a:lnTo>
                      <a:pt x="239" y="995"/>
                    </a:lnTo>
                    <a:lnTo>
                      <a:pt x="150" y="1235"/>
                    </a:lnTo>
                    <a:lnTo>
                      <a:pt x="84" y="1469"/>
                    </a:lnTo>
                    <a:lnTo>
                      <a:pt x="36" y="1702"/>
                    </a:lnTo>
                    <a:lnTo>
                      <a:pt x="6" y="1942"/>
                    </a:lnTo>
                    <a:lnTo>
                      <a:pt x="0" y="2200"/>
                    </a:lnTo>
                    <a:lnTo>
                      <a:pt x="12" y="2470"/>
                    </a:lnTo>
                    <a:lnTo>
                      <a:pt x="48" y="2739"/>
                    </a:lnTo>
                    <a:lnTo>
                      <a:pt x="114" y="3027"/>
                    </a:lnTo>
                    <a:lnTo>
                      <a:pt x="150" y="3171"/>
                    </a:lnTo>
                    <a:lnTo>
                      <a:pt x="197" y="3321"/>
                    </a:lnTo>
                    <a:lnTo>
                      <a:pt x="245" y="3477"/>
                    </a:lnTo>
                    <a:lnTo>
                      <a:pt x="305" y="3639"/>
                    </a:lnTo>
                    <a:lnTo>
                      <a:pt x="365" y="3800"/>
                    </a:lnTo>
                    <a:lnTo>
                      <a:pt x="437" y="3968"/>
                    </a:lnTo>
                    <a:lnTo>
                      <a:pt x="508" y="4136"/>
                    </a:lnTo>
                    <a:lnTo>
                      <a:pt x="592" y="4316"/>
                    </a:lnTo>
                    <a:lnTo>
                      <a:pt x="604" y="4316"/>
                    </a:lnTo>
                    <a:lnTo>
                      <a:pt x="520" y="4136"/>
                    </a:lnTo>
                    <a:lnTo>
                      <a:pt x="448" y="3968"/>
                    </a:lnTo>
                    <a:lnTo>
                      <a:pt x="377" y="3800"/>
                    </a:lnTo>
                    <a:lnTo>
                      <a:pt x="317" y="3639"/>
                    </a:lnTo>
                    <a:lnTo>
                      <a:pt x="257" y="3477"/>
                    </a:lnTo>
                    <a:lnTo>
                      <a:pt x="209" y="3327"/>
                    </a:lnTo>
                    <a:lnTo>
                      <a:pt x="161" y="3171"/>
                    </a:lnTo>
                    <a:lnTo>
                      <a:pt x="126" y="3027"/>
                    </a:lnTo>
                    <a:lnTo>
                      <a:pt x="60" y="2739"/>
                    </a:lnTo>
                    <a:lnTo>
                      <a:pt x="24" y="2470"/>
                    </a:lnTo>
                    <a:lnTo>
                      <a:pt x="12" y="2206"/>
                    </a:lnTo>
                    <a:lnTo>
                      <a:pt x="18" y="1948"/>
                    </a:lnTo>
                    <a:lnTo>
                      <a:pt x="18" y="194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TW" altLang="en-US"/>
              </a:p>
            </p:txBody>
          </p:sp>
        </p:grpSp>
        <p:sp>
          <p:nvSpPr>
            <p:cNvPr id="9" name="Freeform 20"/>
            <p:cNvSpPr>
              <a:spLocks/>
            </p:cNvSpPr>
            <p:nvPr/>
          </p:nvSpPr>
          <p:spPr bwMode="hidden">
            <a:xfrm>
              <a:off x="6" y="2901"/>
              <a:ext cx="606" cy="1415"/>
            </a:xfrm>
            <a:custGeom>
              <a:avLst/>
              <a:gdLst/>
              <a:ahLst/>
              <a:cxnLst>
                <a:cxn ang="0">
                  <a:pos x="0" y="54"/>
                </a:cxn>
                <a:cxn ang="0">
                  <a:pos x="42" y="228"/>
                </a:cxn>
                <a:cxn ang="0">
                  <a:pos x="96" y="402"/>
                </a:cxn>
                <a:cxn ang="0">
                  <a:pos x="161" y="576"/>
                </a:cxn>
                <a:cxn ang="0">
                  <a:pos x="227" y="744"/>
                </a:cxn>
                <a:cxn ang="0">
                  <a:pos x="305" y="917"/>
                </a:cxn>
                <a:cxn ang="0">
                  <a:pos x="389" y="1085"/>
                </a:cxn>
                <a:cxn ang="0">
                  <a:pos x="484" y="1253"/>
                </a:cxn>
                <a:cxn ang="0">
                  <a:pos x="586" y="1415"/>
                </a:cxn>
                <a:cxn ang="0">
                  <a:pos x="604" y="1415"/>
                </a:cxn>
                <a:cxn ang="0">
                  <a:pos x="496" y="1247"/>
                </a:cxn>
                <a:cxn ang="0">
                  <a:pos x="401" y="1073"/>
                </a:cxn>
                <a:cxn ang="0">
                  <a:pos x="311" y="899"/>
                </a:cxn>
                <a:cxn ang="0">
                  <a:pos x="233" y="720"/>
                </a:cxn>
                <a:cxn ang="0">
                  <a:pos x="161" y="546"/>
                </a:cxn>
                <a:cxn ang="0">
                  <a:pos x="102" y="366"/>
                </a:cxn>
                <a:cxn ang="0">
                  <a:pos x="48" y="180"/>
                </a:cxn>
                <a:cxn ang="0">
                  <a:pos x="0" y="0"/>
                </a:cxn>
                <a:cxn ang="0">
                  <a:pos x="0" y="54"/>
                </a:cxn>
                <a:cxn ang="0">
                  <a:pos x="0" y="54"/>
                </a:cxn>
              </a:cxnLst>
              <a:rect l="0" t="0" r="r" b="b"/>
              <a:pathLst>
                <a:path w="604" h="1415">
                  <a:moveTo>
                    <a:pt x="0" y="54"/>
                  </a:moveTo>
                  <a:lnTo>
                    <a:pt x="42" y="228"/>
                  </a:lnTo>
                  <a:lnTo>
                    <a:pt x="96" y="402"/>
                  </a:lnTo>
                  <a:lnTo>
                    <a:pt x="161" y="576"/>
                  </a:lnTo>
                  <a:lnTo>
                    <a:pt x="227" y="744"/>
                  </a:lnTo>
                  <a:lnTo>
                    <a:pt x="305" y="917"/>
                  </a:lnTo>
                  <a:lnTo>
                    <a:pt x="389" y="1085"/>
                  </a:lnTo>
                  <a:lnTo>
                    <a:pt x="484" y="1253"/>
                  </a:lnTo>
                  <a:lnTo>
                    <a:pt x="586" y="1415"/>
                  </a:lnTo>
                  <a:lnTo>
                    <a:pt x="604" y="1415"/>
                  </a:lnTo>
                  <a:lnTo>
                    <a:pt x="496" y="1247"/>
                  </a:lnTo>
                  <a:lnTo>
                    <a:pt x="401" y="1073"/>
                  </a:lnTo>
                  <a:lnTo>
                    <a:pt x="311" y="899"/>
                  </a:lnTo>
                  <a:lnTo>
                    <a:pt x="233" y="720"/>
                  </a:lnTo>
                  <a:lnTo>
                    <a:pt x="161" y="546"/>
                  </a:lnTo>
                  <a:lnTo>
                    <a:pt x="102" y="366"/>
                  </a:lnTo>
                  <a:lnTo>
                    <a:pt x="48" y="180"/>
                  </a:lnTo>
                  <a:lnTo>
                    <a:pt x="0" y="0"/>
                  </a:lnTo>
                  <a:lnTo>
                    <a:pt x="0" y="54"/>
                  </a:lnTo>
                  <a:lnTo>
                    <a:pt x="0" y="54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10" name="Freeform 21"/>
            <p:cNvSpPr>
              <a:spLocks/>
            </p:cNvSpPr>
            <p:nvPr/>
          </p:nvSpPr>
          <p:spPr bwMode="hidden">
            <a:xfrm>
              <a:off x="6" y="3890"/>
              <a:ext cx="228" cy="426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108" y="240"/>
                </a:cxn>
                <a:cxn ang="0">
                  <a:pos x="215" y="426"/>
                </a:cxn>
                <a:cxn ang="0">
                  <a:pos x="227" y="426"/>
                </a:cxn>
                <a:cxn ang="0">
                  <a:pos x="167" y="330"/>
                </a:cxn>
                <a:cxn ang="0">
                  <a:pos x="114" y="222"/>
                </a:cxn>
                <a:cxn ang="0">
                  <a:pos x="0" y="0"/>
                </a:cxn>
                <a:cxn ang="0">
                  <a:pos x="0" y="30"/>
                </a:cxn>
                <a:cxn ang="0">
                  <a:pos x="0" y="30"/>
                </a:cxn>
              </a:cxnLst>
              <a:rect l="0" t="0" r="r" b="b"/>
              <a:pathLst>
                <a:path w="227" h="426">
                  <a:moveTo>
                    <a:pt x="0" y="30"/>
                  </a:moveTo>
                  <a:lnTo>
                    <a:pt x="108" y="240"/>
                  </a:lnTo>
                  <a:lnTo>
                    <a:pt x="215" y="426"/>
                  </a:lnTo>
                  <a:lnTo>
                    <a:pt x="227" y="426"/>
                  </a:lnTo>
                  <a:lnTo>
                    <a:pt x="167" y="330"/>
                  </a:lnTo>
                  <a:lnTo>
                    <a:pt x="114" y="222"/>
                  </a:lnTo>
                  <a:lnTo>
                    <a:pt x="0" y="0"/>
                  </a:lnTo>
                  <a:lnTo>
                    <a:pt x="0" y="30"/>
                  </a:lnTo>
                  <a:lnTo>
                    <a:pt x="0" y="3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11" name="Freeform 22"/>
            <p:cNvSpPr>
              <a:spLocks/>
            </p:cNvSpPr>
            <p:nvPr/>
          </p:nvSpPr>
          <p:spPr bwMode="hidden">
            <a:xfrm>
              <a:off x="4776" y="0"/>
              <a:ext cx="984" cy="1786"/>
            </a:xfrm>
            <a:custGeom>
              <a:avLst/>
              <a:gdLst/>
              <a:ahLst/>
              <a:cxnLst>
                <a:cxn ang="0">
                  <a:pos x="981" y="1786"/>
                </a:cxn>
                <a:cxn ang="0">
                  <a:pos x="981" y="1720"/>
                </a:cxn>
                <a:cxn ang="0">
                  <a:pos x="969" y="1666"/>
                </a:cxn>
                <a:cxn ang="0">
                  <a:pos x="957" y="1613"/>
                </a:cxn>
                <a:cxn ang="0">
                  <a:pos x="921" y="1487"/>
                </a:cxn>
                <a:cxn ang="0">
                  <a:pos x="885" y="1361"/>
                </a:cxn>
                <a:cxn ang="0">
                  <a:pos x="796" y="1121"/>
                </a:cxn>
                <a:cxn ang="0">
                  <a:pos x="682" y="899"/>
                </a:cxn>
                <a:cxn ang="0">
                  <a:pos x="562" y="689"/>
                </a:cxn>
                <a:cxn ang="0">
                  <a:pos x="431" y="498"/>
                </a:cxn>
                <a:cxn ang="0">
                  <a:pos x="293" y="318"/>
                </a:cxn>
                <a:cxn ang="0">
                  <a:pos x="150" y="150"/>
                </a:cxn>
                <a:cxn ang="0">
                  <a:pos x="12" y="0"/>
                </a:cxn>
                <a:cxn ang="0">
                  <a:pos x="0" y="0"/>
                </a:cxn>
                <a:cxn ang="0">
                  <a:pos x="138" y="150"/>
                </a:cxn>
                <a:cxn ang="0">
                  <a:pos x="275" y="318"/>
                </a:cxn>
                <a:cxn ang="0">
                  <a:pos x="413" y="498"/>
                </a:cxn>
                <a:cxn ang="0">
                  <a:pos x="545" y="689"/>
                </a:cxn>
                <a:cxn ang="0">
                  <a:pos x="670" y="899"/>
                </a:cxn>
                <a:cxn ang="0">
                  <a:pos x="778" y="1121"/>
                </a:cxn>
                <a:cxn ang="0">
                  <a:pos x="873" y="1361"/>
                </a:cxn>
                <a:cxn ang="0">
                  <a:pos x="909" y="1487"/>
                </a:cxn>
                <a:cxn ang="0">
                  <a:pos x="945" y="1619"/>
                </a:cxn>
                <a:cxn ang="0">
                  <a:pos x="963" y="1702"/>
                </a:cxn>
                <a:cxn ang="0">
                  <a:pos x="981" y="1786"/>
                </a:cxn>
                <a:cxn ang="0">
                  <a:pos x="981" y="1786"/>
                </a:cxn>
              </a:cxnLst>
              <a:rect l="0" t="0" r="r" b="b"/>
              <a:pathLst>
                <a:path w="981" h="1786">
                  <a:moveTo>
                    <a:pt x="981" y="1786"/>
                  </a:moveTo>
                  <a:lnTo>
                    <a:pt x="981" y="1720"/>
                  </a:lnTo>
                  <a:lnTo>
                    <a:pt x="969" y="1666"/>
                  </a:lnTo>
                  <a:lnTo>
                    <a:pt x="957" y="1613"/>
                  </a:lnTo>
                  <a:lnTo>
                    <a:pt x="921" y="1487"/>
                  </a:lnTo>
                  <a:lnTo>
                    <a:pt x="885" y="1361"/>
                  </a:lnTo>
                  <a:lnTo>
                    <a:pt x="796" y="1121"/>
                  </a:lnTo>
                  <a:lnTo>
                    <a:pt x="682" y="899"/>
                  </a:lnTo>
                  <a:lnTo>
                    <a:pt x="562" y="689"/>
                  </a:lnTo>
                  <a:lnTo>
                    <a:pt x="431" y="498"/>
                  </a:lnTo>
                  <a:lnTo>
                    <a:pt x="293" y="318"/>
                  </a:lnTo>
                  <a:lnTo>
                    <a:pt x="150" y="15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138" y="150"/>
                  </a:lnTo>
                  <a:lnTo>
                    <a:pt x="275" y="318"/>
                  </a:lnTo>
                  <a:lnTo>
                    <a:pt x="413" y="498"/>
                  </a:lnTo>
                  <a:lnTo>
                    <a:pt x="545" y="689"/>
                  </a:lnTo>
                  <a:lnTo>
                    <a:pt x="670" y="899"/>
                  </a:lnTo>
                  <a:lnTo>
                    <a:pt x="778" y="1121"/>
                  </a:lnTo>
                  <a:lnTo>
                    <a:pt x="873" y="1361"/>
                  </a:lnTo>
                  <a:lnTo>
                    <a:pt x="909" y="1487"/>
                  </a:lnTo>
                  <a:lnTo>
                    <a:pt x="945" y="1619"/>
                  </a:lnTo>
                  <a:lnTo>
                    <a:pt x="963" y="1702"/>
                  </a:lnTo>
                  <a:lnTo>
                    <a:pt x="981" y="1786"/>
                  </a:lnTo>
                  <a:lnTo>
                    <a:pt x="981" y="178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4118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12" name="Freeform 23"/>
            <p:cNvSpPr>
              <a:spLocks/>
            </p:cNvSpPr>
            <p:nvPr/>
          </p:nvSpPr>
          <p:spPr bwMode="hidden">
            <a:xfrm>
              <a:off x="5041" y="0"/>
              <a:ext cx="719" cy="845"/>
            </a:xfrm>
            <a:custGeom>
              <a:avLst/>
              <a:gdLst>
                <a:gd name="T0" fmla="*/ 749 w 717"/>
                <a:gd name="T1" fmla="*/ 845 h 845"/>
                <a:gd name="T2" fmla="*/ 749 w 717"/>
                <a:gd name="T3" fmla="*/ 821 h 845"/>
                <a:gd name="T4" fmla="*/ 606 w 717"/>
                <a:gd name="T5" fmla="*/ 605 h 845"/>
                <a:gd name="T6" fmla="*/ 422 w 717"/>
                <a:gd name="T7" fmla="*/ 396 h 845"/>
                <a:gd name="T8" fmla="*/ 237 w 717"/>
                <a:gd name="T9" fmla="*/ 192 h 845"/>
                <a:gd name="T10" fmla="*/ 17 w 717"/>
                <a:gd name="T11" fmla="*/ 0 h 845"/>
                <a:gd name="T12" fmla="*/ 0 w 717"/>
                <a:gd name="T13" fmla="*/ 0 h 845"/>
                <a:gd name="T14" fmla="*/ 225 w 717"/>
                <a:gd name="T15" fmla="*/ 198 h 845"/>
                <a:gd name="T16" fmla="*/ 416 w 717"/>
                <a:gd name="T17" fmla="*/ 408 h 845"/>
                <a:gd name="T18" fmla="*/ 600 w 717"/>
                <a:gd name="T19" fmla="*/ 623 h 845"/>
                <a:gd name="T20" fmla="*/ 749 w 717"/>
                <a:gd name="T21" fmla="*/ 845 h 845"/>
                <a:gd name="T22" fmla="*/ 749 w 717"/>
                <a:gd name="T23" fmla="*/ 845 h 84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717" h="845">
                  <a:moveTo>
                    <a:pt x="717" y="845"/>
                  </a:moveTo>
                  <a:lnTo>
                    <a:pt x="717" y="821"/>
                  </a:lnTo>
                  <a:lnTo>
                    <a:pt x="574" y="605"/>
                  </a:lnTo>
                  <a:lnTo>
                    <a:pt x="406" y="396"/>
                  </a:lnTo>
                  <a:lnTo>
                    <a:pt x="221" y="192"/>
                  </a:lnTo>
                  <a:lnTo>
                    <a:pt x="17" y="0"/>
                  </a:lnTo>
                  <a:lnTo>
                    <a:pt x="0" y="0"/>
                  </a:lnTo>
                  <a:lnTo>
                    <a:pt x="209" y="198"/>
                  </a:lnTo>
                  <a:lnTo>
                    <a:pt x="400" y="408"/>
                  </a:lnTo>
                  <a:lnTo>
                    <a:pt x="568" y="623"/>
                  </a:lnTo>
                  <a:lnTo>
                    <a:pt x="717" y="84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a typeface="新細明體" charset="-120"/>
              </a:endParaRPr>
            </a:p>
          </p:txBody>
        </p:sp>
        <p:sp>
          <p:nvSpPr>
            <p:cNvPr id="13" name="Freeform 24"/>
            <p:cNvSpPr>
              <a:spLocks/>
            </p:cNvSpPr>
            <p:nvPr/>
          </p:nvSpPr>
          <p:spPr bwMode="hidden">
            <a:xfrm>
              <a:off x="5352" y="0"/>
              <a:ext cx="408" cy="414"/>
            </a:xfrm>
            <a:custGeom>
              <a:avLst/>
              <a:gdLst>
                <a:gd name="T0" fmla="*/ 423 w 407"/>
                <a:gd name="T1" fmla="*/ 414 h 414"/>
                <a:gd name="T2" fmla="*/ 423 w 407"/>
                <a:gd name="T3" fmla="*/ 396 h 414"/>
                <a:gd name="T4" fmla="*/ 238 w 407"/>
                <a:gd name="T5" fmla="*/ 192 h 414"/>
                <a:gd name="T6" fmla="*/ 12 w 407"/>
                <a:gd name="T7" fmla="*/ 0 h 414"/>
                <a:gd name="T8" fmla="*/ 0 w 407"/>
                <a:gd name="T9" fmla="*/ 0 h 414"/>
                <a:gd name="T10" fmla="*/ 108 w 407"/>
                <a:gd name="T11" fmla="*/ 102 h 414"/>
                <a:gd name="T12" fmla="*/ 232 w 407"/>
                <a:gd name="T13" fmla="*/ 204 h 414"/>
                <a:gd name="T14" fmla="*/ 423 w 407"/>
                <a:gd name="T15" fmla="*/ 414 h 414"/>
                <a:gd name="T16" fmla="*/ 423 w 407"/>
                <a:gd name="T17" fmla="*/ 414 h 41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07" h="414">
                  <a:moveTo>
                    <a:pt x="407" y="414"/>
                  </a:moveTo>
                  <a:lnTo>
                    <a:pt x="407" y="396"/>
                  </a:lnTo>
                  <a:lnTo>
                    <a:pt x="222" y="192"/>
                  </a:lnTo>
                  <a:lnTo>
                    <a:pt x="12" y="0"/>
                  </a:lnTo>
                  <a:lnTo>
                    <a:pt x="0" y="0"/>
                  </a:lnTo>
                  <a:lnTo>
                    <a:pt x="108" y="102"/>
                  </a:lnTo>
                  <a:lnTo>
                    <a:pt x="216" y="204"/>
                  </a:lnTo>
                  <a:lnTo>
                    <a:pt x="407" y="41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a typeface="新細明體" charset="-120"/>
              </a:endParaRPr>
            </a:p>
          </p:txBody>
        </p:sp>
        <p:sp>
          <p:nvSpPr>
            <p:cNvPr id="14" name="Freeform 25"/>
            <p:cNvSpPr>
              <a:spLocks/>
            </p:cNvSpPr>
            <p:nvPr/>
          </p:nvSpPr>
          <p:spPr bwMode="hidden">
            <a:xfrm>
              <a:off x="6" y="0"/>
              <a:ext cx="858" cy="1409"/>
            </a:xfrm>
            <a:custGeom>
              <a:avLst/>
              <a:gdLst/>
              <a:ahLst/>
              <a:cxnLst>
                <a:cxn ang="0">
                  <a:pos x="0" y="1361"/>
                </a:cxn>
                <a:cxn ang="0">
                  <a:pos x="0" y="1409"/>
                </a:cxn>
                <a:cxn ang="0">
                  <a:pos x="54" y="1211"/>
                </a:cxn>
                <a:cxn ang="0">
                  <a:pos x="126" y="1013"/>
                </a:cxn>
                <a:cxn ang="0">
                  <a:pos x="215" y="827"/>
                </a:cxn>
                <a:cxn ang="0">
                  <a:pos x="311" y="647"/>
                </a:cxn>
                <a:cxn ang="0">
                  <a:pos x="431" y="474"/>
                </a:cxn>
                <a:cxn ang="0">
                  <a:pos x="556" y="312"/>
                </a:cxn>
                <a:cxn ang="0">
                  <a:pos x="700" y="150"/>
                </a:cxn>
                <a:cxn ang="0">
                  <a:pos x="855" y="0"/>
                </a:cxn>
                <a:cxn ang="0">
                  <a:pos x="837" y="0"/>
                </a:cxn>
                <a:cxn ang="0">
                  <a:pos x="688" y="144"/>
                </a:cxn>
                <a:cxn ang="0">
                  <a:pos x="550" y="300"/>
                </a:cxn>
                <a:cxn ang="0">
                  <a:pos x="425" y="462"/>
                </a:cxn>
                <a:cxn ang="0">
                  <a:pos x="311" y="629"/>
                </a:cxn>
                <a:cxn ang="0">
                  <a:pos x="215" y="803"/>
                </a:cxn>
                <a:cxn ang="0">
                  <a:pos x="132" y="983"/>
                </a:cxn>
                <a:cxn ang="0">
                  <a:pos x="60" y="1169"/>
                </a:cxn>
                <a:cxn ang="0">
                  <a:pos x="0" y="1361"/>
                </a:cxn>
                <a:cxn ang="0">
                  <a:pos x="0" y="1361"/>
                </a:cxn>
              </a:cxnLst>
              <a:rect l="0" t="0" r="r" b="b"/>
              <a:pathLst>
                <a:path w="855" h="1409">
                  <a:moveTo>
                    <a:pt x="0" y="1361"/>
                  </a:moveTo>
                  <a:lnTo>
                    <a:pt x="0" y="1409"/>
                  </a:lnTo>
                  <a:lnTo>
                    <a:pt x="54" y="1211"/>
                  </a:lnTo>
                  <a:lnTo>
                    <a:pt x="126" y="1013"/>
                  </a:lnTo>
                  <a:lnTo>
                    <a:pt x="215" y="827"/>
                  </a:lnTo>
                  <a:lnTo>
                    <a:pt x="311" y="647"/>
                  </a:lnTo>
                  <a:lnTo>
                    <a:pt x="431" y="474"/>
                  </a:lnTo>
                  <a:lnTo>
                    <a:pt x="556" y="312"/>
                  </a:lnTo>
                  <a:lnTo>
                    <a:pt x="700" y="150"/>
                  </a:lnTo>
                  <a:lnTo>
                    <a:pt x="855" y="0"/>
                  </a:lnTo>
                  <a:lnTo>
                    <a:pt x="837" y="0"/>
                  </a:lnTo>
                  <a:lnTo>
                    <a:pt x="688" y="144"/>
                  </a:lnTo>
                  <a:lnTo>
                    <a:pt x="550" y="300"/>
                  </a:lnTo>
                  <a:lnTo>
                    <a:pt x="425" y="462"/>
                  </a:lnTo>
                  <a:lnTo>
                    <a:pt x="311" y="629"/>
                  </a:lnTo>
                  <a:lnTo>
                    <a:pt x="215" y="803"/>
                  </a:lnTo>
                  <a:lnTo>
                    <a:pt x="132" y="983"/>
                  </a:lnTo>
                  <a:lnTo>
                    <a:pt x="60" y="1169"/>
                  </a:lnTo>
                  <a:lnTo>
                    <a:pt x="0" y="1361"/>
                  </a:lnTo>
                  <a:lnTo>
                    <a:pt x="0" y="1361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4118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15" name="Freeform 26"/>
            <p:cNvSpPr>
              <a:spLocks/>
            </p:cNvSpPr>
            <p:nvPr/>
          </p:nvSpPr>
          <p:spPr bwMode="hidden">
            <a:xfrm>
              <a:off x="6" y="0"/>
              <a:ext cx="588" cy="599"/>
            </a:xfrm>
            <a:custGeom>
              <a:avLst/>
              <a:gdLst>
                <a:gd name="T0" fmla="*/ 618 w 586"/>
                <a:gd name="T1" fmla="*/ 0 h 599"/>
                <a:gd name="T2" fmla="*/ 600 w 586"/>
                <a:gd name="T3" fmla="*/ 0 h 599"/>
                <a:gd name="T4" fmla="*/ 423 w 586"/>
                <a:gd name="T5" fmla="*/ 132 h 599"/>
                <a:gd name="T6" fmla="*/ 273 w 586"/>
                <a:gd name="T7" fmla="*/ 270 h 599"/>
                <a:gd name="T8" fmla="*/ 120 w 586"/>
                <a:gd name="T9" fmla="*/ 420 h 599"/>
                <a:gd name="T10" fmla="*/ 0 w 586"/>
                <a:gd name="T11" fmla="*/ 575 h 599"/>
                <a:gd name="T12" fmla="*/ 0 w 586"/>
                <a:gd name="T13" fmla="*/ 599 h 599"/>
                <a:gd name="T14" fmla="*/ 120 w 586"/>
                <a:gd name="T15" fmla="*/ 432 h 599"/>
                <a:gd name="T16" fmla="*/ 273 w 586"/>
                <a:gd name="T17" fmla="*/ 282 h 599"/>
                <a:gd name="T18" fmla="*/ 429 w 586"/>
                <a:gd name="T19" fmla="*/ 138 h 599"/>
                <a:gd name="T20" fmla="*/ 618 w 586"/>
                <a:gd name="T21" fmla="*/ 0 h 599"/>
                <a:gd name="T22" fmla="*/ 618 w 586"/>
                <a:gd name="T23" fmla="*/ 0 h 59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586" h="599">
                  <a:moveTo>
                    <a:pt x="586" y="0"/>
                  </a:moveTo>
                  <a:lnTo>
                    <a:pt x="568" y="0"/>
                  </a:lnTo>
                  <a:lnTo>
                    <a:pt x="407" y="132"/>
                  </a:lnTo>
                  <a:lnTo>
                    <a:pt x="257" y="270"/>
                  </a:lnTo>
                  <a:lnTo>
                    <a:pt x="120" y="420"/>
                  </a:lnTo>
                  <a:lnTo>
                    <a:pt x="0" y="575"/>
                  </a:lnTo>
                  <a:lnTo>
                    <a:pt x="0" y="599"/>
                  </a:lnTo>
                  <a:lnTo>
                    <a:pt x="120" y="432"/>
                  </a:lnTo>
                  <a:lnTo>
                    <a:pt x="257" y="282"/>
                  </a:lnTo>
                  <a:lnTo>
                    <a:pt x="413" y="138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a typeface="新細明體" charset="-120"/>
              </a:endParaRPr>
            </a:p>
          </p:txBody>
        </p:sp>
        <p:sp>
          <p:nvSpPr>
            <p:cNvPr id="16" name="Freeform 27"/>
            <p:cNvSpPr>
              <a:spLocks/>
            </p:cNvSpPr>
            <p:nvPr/>
          </p:nvSpPr>
          <p:spPr bwMode="hidden">
            <a:xfrm>
              <a:off x="6" y="0"/>
              <a:ext cx="270" cy="252"/>
            </a:xfrm>
            <a:custGeom>
              <a:avLst/>
              <a:gdLst>
                <a:gd name="T0" fmla="*/ 285 w 269"/>
                <a:gd name="T1" fmla="*/ 0 h 252"/>
                <a:gd name="T2" fmla="*/ 267 w 269"/>
                <a:gd name="T3" fmla="*/ 0 h 252"/>
                <a:gd name="T4" fmla="*/ 120 w 269"/>
                <a:gd name="T5" fmla="*/ 114 h 252"/>
                <a:gd name="T6" fmla="*/ 60 w 269"/>
                <a:gd name="T7" fmla="*/ 174 h 252"/>
                <a:gd name="T8" fmla="*/ 0 w 269"/>
                <a:gd name="T9" fmla="*/ 234 h 252"/>
                <a:gd name="T10" fmla="*/ 0 w 269"/>
                <a:gd name="T11" fmla="*/ 252 h 252"/>
                <a:gd name="T12" fmla="*/ 126 w 269"/>
                <a:gd name="T13" fmla="*/ 120 h 252"/>
                <a:gd name="T14" fmla="*/ 285 w 269"/>
                <a:gd name="T15" fmla="*/ 0 h 252"/>
                <a:gd name="T16" fmla="*/ 285 w 269"/>
                <a:gd name="T17" fmla="*/ 0 h 25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69" h="252">
                  <a:moveTo>
                    <a:pt x="269" y="0"/>
                  </a:moveTo>
                  <a:lnTo>
                    <a:pt x="251" y="0"/>
                  </a:lnTo>
                  <a:lnTo>
                    <a:pt x="120" y="114"/>
                  </a:lnTo>
                  <a:lnTo>
                    <a:pt x="60" y="174"/>
                  </a:lnTo>
                  <a:lnTo>
                    <a:pt x="0" y="234"/>
                  </a:lnTo>
                  <a:lnTo>
                    <a:pt x="0" y="252"/>
                  </a:lnTo>
                  <a:lnTo>
                    <a:pt x="126" y="120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a typeface="新細明體" charset="-120"/>
              </a:endParaRPr>
            </a:p>
          </p:txBody>
        </p:sp>
        <p:sp>
          <p:nvSpPr>
            <p:cNvPr id="17" name="Line 28"/>
            <p:cNvSpPr>
              <a:spLocks noChangeShapeType="1"/>
            </p:cNvSpPr>
            <p:nvPr/>
          </p:nvSpPr>
          <p:spPr bwMode="hidden">
            <a:xfrm>
              <a:off x="1" y="2749"/>
              <a:ext cx="5758" cy="0"/>
            </a:xfrm>
            <a:prstGeom prst="line">
              <a:avLst/>
            </a:prstGeom>
            <a:noFill/>
            <a:ln w="1587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a typeface="新細明體" charset="-120"/>
              </a:endParaRPr>
            </a:p>
          </p:txBody>
        </p:sp>
        <p:sp>
          <p:nvSpPr>
            <p:cNvPr id="18" name="Line 29"/>
            <p:cNvSpPr>
              <a:spLocks noChangeShapeType="1"/>
            </p:cNvSpPr>
            <p:nvPr/>
          </p:nvSpPr>
          <p:spPr bwMode="hidden">
            <a:xfrm>
              <a:off x="1" y="2356"/>
              <a:ext cx="5758" cy="0"/>
            </a:xfrm>
            <a:prstGeom prst="line">
              <a:avLst/>
            </a:prstGeom>
            <a:noFill/>
            <a:ln w="1587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a typeface="新細明體" charset="-120"/>
              </a:endParaRPr>
            </a:p>
          </p:txBody>
        </p:sp>
        <p:sp>
          <p:nvSpPr>
            <p:cNvPr id="19" name="Line 30"/>
            <p:cNvSpPr>
              <a:spLocks noChangeShapeType="1"/>
            </p:cNvSpPr>
            <p:nvPr/>
          </p:nvSpPr>
          <p:spPr bwMode="hidden">
            <a:xfrm>
              <a:off x="1" y="3142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a typeface="新細明體" charset="-120"/>
              </a:endParaRPr>
            </a:p>
          </p:txBody>
        </p:sp>
        <p:grpSp>
          <p:nvGrpSpPr>
            <p:cNvPr id="20" name="Group 31"/>
            <p:cNvGrpSpPr>
              <a:grpSpLocks/>
            </p:cNvGrpSpPr>
            <p:nvPr/>
          </p:nvGrpSpPr>
          <p:grpSpPr bwMode="auto">
            <a:xfrm>
              <a:off x="1" y="392"/>
              <a:ext cx="5758" cy="1571"/>
              <a:chOff x="1" y="392"/>
              <a:chExt cx="5758" cy="1571"/>
            </a:xfrm>
          </p:grpSpPr>
          <p:sp>
            <p:nvSpPr>
              <p:cNvPr id="23" name="Line 32"/>
              <p:cNvSpPr>
                <a:spLocks noChangeShapeType="1"/>
              </p:cNvSpPr>
              <p:nvPr userDrawn="1"/>
            </p:nvSpPr>
            <p:spPr bwMode="hidden">
              <a:xfrm>
                <a:off x="1" y="784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TW" altLang="en-US">
                  <a:ea typeface="新細明體" charset="-120"/>
                </a:endParaRPr>
              </a:p>
            </p:txBody>
          </p:sp>
          <p:sp>
            <p:nvSpPr>
              <p:cNvPr id="24" name="Line 33"/>
              <p:cNvSpPr>
                <a:spLocks noChangeShapeType="1"/>
              </p:cNvSpPr>
              <p:nvPr userDrawn="1"/>
            </p:nvSpPr>
            <p:spPr bwMode="hidden">
              <a:xfrm>
                <a:off x="1" y="1963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TW" altLang="en-US">
                  <a:ea typeface="新細明體" charset="-120"/>
                </a:endParaRPr>
              </a:p>
            </p:txBody>
          </p:sp>
          <p:sp>
            <p:nvSpPr>
              <p:cNvPr id="25" name="Line 34"/>
              <p:cNvSpPr>
                <a:spLocks noChangeShapeType="1"/>
              </p:cNvSpPr>
              <p:nvPr userDrawn="1"/>
            </p:nvSpPr>
            <p:spPr bwMode="hidden">
              <a:xfrm>
                <a:off x="1" y="1570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TW" altLang="en-US">
                  <a:ea typeface="新細明體" charset="-120"/>
                </a:endParaRPr>
              </a:p>
            </p:txBody>
          </p:sp>
          <p:sp>
            <p:nvSpPr>
              <p:cNvPr id="26" name="Line 35"/>
              <p:cNvSpPr>
                <a:spLocks noChangeShapeType="1"/>
              </p:cNvSpPr>
              <p:nvPr userDrawn="1"/>
            </p:nvSpPr>
            <p:spPr bwMode="hidden">
              <a:xfrm>
                <a:off x="1" y="1177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TW" altLang="en-US">
                  <a:ea typeface="新細明體" charset="-120"/>
                </a:endParaRPr>
              </a:p>
            </p:txBody>
          </p:sp>
          <p:sp>
            <p:nvSpPr>
              <p:cNvPr id="27" name="Line 36"/>
              <p:cNvSpPr>
                <a:spLocks noChangeShapeType="1"/>
              </p:cNvSpPr>
              <p:nvPr userDrawn="1"/>
            </p:nvSpPr>
            <p:spPr bwMode="hidden">
              <a:xfrm>
                <a:off x="1" y="392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TW" altLang="en-US">
                  <a:ea typeface="新細明體" charset="-120"/>
                </a:endParaRPr>
              </a:p>
            </p:txBody>
          </p:sp>
        </p:grpSp>
        <p:sp>
          <p:nvSpPr>
            <p:cNvPr id="21" name="Line 37"/>
            <p:cNvSpPr>
              <a:spLocks noChangeShapeType="1"/>
            </p:cNvSpPr>
            <p:nvPr/>
          </p:nvSpPr>
          <p:spPr bwMode="hidden">
            <a:xfrm>
              <a:off x="1" y="3928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a typeface="新細明體" charset="-120"/>
              </a:endParaRPr>
            </a:p>
          </p:txBody>
        </p:sp>
        <p:sp>
          <p:nvSpPr>
            <p:cNvPr id="22" name="Line 38"/>
            <p:cNvSpPr>
              <a:spLocks noChangeShapeType="1"/>
            </p:cNvSpPr>
            <p:nvPr/>
          </p:nvSpPr>
          <p:spPr bwMode="hidden">
            <a:xfrm>
              <a:off x="1" y="3535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a typeface="新細明體" charset="-120"/>
              </a:endParaRPr>
            </a:p>
          </p:txBody>
        </p:sp>
      </p:grpSp>
      <p:sp>
        <p:nvSpPr>
          <p:cNvPr id="50215" name="Rectangle 39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692275"/>
            <a:ext cx="7772400" cy="1736725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50216" name="Rectangle 40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1" name="Rectangle 41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2" name="Rectangle 4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3" name="Rectangle 4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4D6A8A-3075-4C8A-9C3D-62A9E4646EAB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CC8746-10D6-4451-9824-A06CAEEB309D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50F43F-FCC1-4ECB-8501-20A316157781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9ECECF-9BE2-4DBB-B2E5-8420BED8AEA9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90C4A5-8CA1-4229-8A4A-58E9D47D9CF2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AB4715-ABDB-4613-81DA-3C9BC57D8159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E4B5F3-CEC5-4C95-8F73-362C0138F9AA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3F9D3D-21BD-44E9-A817-544B04612F48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D04309-F119-4225-B13B-1CEA53F29C78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630B86-C14A-4997-990D-0749FA46B538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6C10F9-3631-40BE-BB0C-7AADE7AFEB45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82A4A4-026E-4BCD-8D7A-F0461D005983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shade val="39216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4" name="Group 2"/>
          <p:cNvGrpSpPr>
            <a:grpSpLocks/>
          </p:cNvGrpSpPr>
          <p:nvPr/>
        </p:nvGrpSpPr>
        <p:grpSpPr bwMode="auto">
          <a:xfrm>
            <a:off x="1588" y="0"/>
            <a:ext cx="9148762" cy="6851650"/>
            <a:chOff x="1" y="0"/>
            <a:chExt cx="5763" cy="4316"/>
          </a:xfrm>
        </p:grpSpPr>
        <p:sp>
          <p:nvSpPr>
            <p:cNvPr id="49155" name="Freeform 3"/>
            <p:cNvSpPr>
              <a:spLocks/>
            </p:cNvSpPr>
            <p:nvPr/>
          </p:nvSpPr>
          <p:spPr bwMode="hidden">
            <a:xfrm>
              <a:off x="5045" y="2626"/>
              <a:ext cx="719" cy="1690"/>
            </a:xfrm>
            <a:custGeom>
              <a:avLst/>
              <a:gdLst/>
              <a:ahLst/>
              <a:cxnLst>
                <a:cxn ang="0">
                  <a:pos x="717" y="72"/>
                </a:cxn>
                <a:cxn ang="0">
                  <a:pos x="717" y="0"/>
                </a:cxn>
                <a:cxn ang="0">
                  <a:pos x="699" y="101"/>
                </a:cxn>
                <a:cxn ang="0">
                  <a:pos x="675" y="209"/>
                </a:cxn>
                <a:cxn ang="0">
                  <a:pos x="627" y="389"/>
                </a:cxn>
                <a:cxn ang="0">
                  <a:pos x="574" y="569"/>
                </a:cxn>
                <a:cxn ang="0">
                  <a:pos x="502" y="749"/>
                </a:cxn>
                <a:cxn ang="0">
                  <a:pos x="424" y="935"/>
                </a:cxn>
                <a:cxn ang="0">
                  <a:pos x="334" y="1121"/>
                </a:cxn>
                <a:cxn ang="0">
                  <a:pos x="233" y="1312"/>
                </a:cxn>
                <a:cxn ang="0">
                  <a:pos x="125" y="1498"/>
                </a:cxn>
                <a:cxn ang="0">
                  <a:pos x="0" y="1690"/>
                </a:cxn>
                <a:cxn ang="0">
                  <a:pos x="11" y="1690"/>
                </a:cxn>
                <a:cxn ang="0">
                  <a:pos x="137" y="1498"/>
                </a:cxn>
                <a:cxn ang="0">
                  <a:pos x="245" y="1312"/>
                </a:cxn>
                <a:cxn ang="0">
                  <a:pos x="346" y="1121"/>
                </a:cxn>
                <a:cxn ang="0">
                  <a:pos x="436" y="935"/>
                </a:cxn>
                <a:cxn ang="0">
                  <a:pos x="514" y="749"/>
                </a:cxn>
                <a:cxn ang="0">
                  <a:pos x="585" y="569"/>
                </a:cxn>
                <a:cxn ang="0">
                  <a:pos x="639" y="389"/>
                </a:cxn>
                <a:cxn ang="0">
                  <a:pos x="687" y="209"/>
                </a:cxn>
                <a:cxn ang="0">
                  <a:pos x="705" y="143"/>
                </a:cxn>
                <a:cxn ang="0">
                  <a:pos x="717" y="72"/>
                </a:cxn>
                <a:cxn ang="0">
                  <a:pos x="717" y="72"/>
                </a:cxn>
              </a:cxnLst>
              <a:rect l="0" t="0" r="r" b="b"/>
              <a:pathLst>
                <a:path w="717" h="1690">
                  <a:moveTo>
                    <a:pt x="717" y="72"/>
                  </a:moveTo>
                  <a:lnTo>
                    <a:pt x="717" y="0"/>
                  </a:lnTo>
                  <a:lnTo>
                    <a:pt x="699" y="101"/>
                  </a:lnTo>
                  <a:lnTo>
                    <a:pt x="675" y="209"/>
                  </a:lnTo>
                  <a:lnTo>
                    <a:pt x="627" y="389"/>
                  </a:lnTo>
                  <a:lnTo>
                    <a:pt x="574" y="569"/>
                  </a:lnTo>
                  <a:lnTo>
                    <a:pt x="502" y="749"/>
                  </a:lnTo>
                  <a:lnTo>
                    <a:pt x="424" y="935"/>
                  </a:lnTo>
                  <a:lnTo>
                    <a:pt x="334" y="1121"/>
                  </a:lnTo>
                  <a:lnTo>
                    <a:pt x="233" y="1312"/>
                  </a:lnTo>
                  <a:lnTo>
                    <a:pt x="125" y="1498"/>
                  </a:lnTo>
                  <a:lnTo>
                    <a:pt x="0" y="1690"/>
                  </a:lnTo>
                  <a:lnTo>
                    <a:pt x="11" y="1690"/>
                  </a:lnTo>
                  <a:lnTo>
                    <a:pt x="137" y="1498"/>
                  </a:lnTo>
                  <a:lnTo>
                    <a:pt x="245" y="1312"/>
                  </a:lnTo>
                  <a:lnTo>
                    <a:pt x="346" y="1121"/>
                  </a:lnTo>
                  <a:lnTo>
                    <a:pt x="436" y="935"/>
                  </a:lnTo>
                  <a:lnTo>
                    <a:pt x="514" y="749"/>
                  </a:lnTo>
                  <a:lnTo>
                    <a:pt x="585" y="569"/>
                  </a:lnTo>
                  <a:lnTo>
                    <a:pt x="639" y="389"/>
                  </a:lnTo>
                  <a:lnTo>
                    <a:pt x="687" y="209"/>
                  </a:lnTo>
                  <a:lnTo>
                    <a:pt x="705" y="143"/>
                  </a:lnTo>
                  <a:lnTo>
                    <a:pt x="717" y="72"/>
                  </a:lnTo>
                  <a:lnTo>
                    <a:pt x="717" y="7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49156" name="Freeform 4"/>
            <p:cNvSpPr>
              <a:spLocks/>
            </p:cNvSpPr>
            <p:nvPr/>
          </p:nvSpPr>
          <p:spPr bwMode="hidden">
            <a:xfrm>
              <a:off x="5386" y="3794"/>
              <a:ext cx="378" cy="522"/>
            </a:xfrm>
            <a:custGeom>
              <a:avLst/>
              <a:gdLst/>
              <a:ahLst/>
              <a:cxnLst>
                <a:cxn ang="0">
                  <a:pos x="377" y="0"/>
                </a:cxn>
                <a:cxn ang="0">
                  <a:pos x="293" y="132"/>
                </a:cxn>
                <a:cxn ang="0">
                  <a:pos x="204" y="264"/>
                </a:cxn>
                <a:cxn ang="0">
                  <a:pos x="102" y="396"/>
                </a:cxn>
                <a:cxn ang="0">
                  <a:pos x="0" y="522"/>
                </a:cxn>
                <a:cxn ang="0">
                  <a:pos x="12" y="522"/>
                </a:cxn>
                <a:cxn ang="0">
                  <a:pos x="114" y="402"/>
                </a:cxn>
                <a:cxn ang="0">
                  <a:pos x="204" y="282"/>
                </a:cxn>
                <a:cxn ang="0">
                  <a:pos x="377" y="24"/>
                </a:cxn>
                <a:cxn ang="0">
                  <a:pos x="377" y="0"/>
                </a:cxn>
                <a:cxn ang="0">
                  <a:pos x="377" y="0"/>
                </a:cxn>
              </a:cxnLst>
              <a:rect l="0" t="0" r="r" b="b"/>
              <a:pathLst>
                <a:path w="377" h="522">
                  <a:moveTo>
                    <a:pt x="377" y="0"/>
                  </a:moveTo>
                  <a:lnTo>
                    <a:pt x="293" y="132"/>
                  </a:lnTo>
                  <a:lnTo>
                    <a:pt x="204" y="264"/>
                  </a:lnTo>
                  <a:lnTo>
                    <a:pt x="102" y="396"/>
                  </a:lnTo>
                  <a:lnTo>
                    <a:pt x="0" y="522"/>
                  </a:lnTo>
                  <a:lnTo>
                    <a:pt x="12" y="522"/>
                  </a:lnTo>
                  <a:lnTo>
                    <a:pt x="114" y="402"/>
                  </a:lnTo>
                  <a:lnTo>
                    <a:pt x="204" y="282"/>
                  </a:lnTo>
                  <a:lnTo>
                    <a:pt x="377" y="24"/>
                  </a:lnTo>
                  <a:lnTo>
                    <a:pt x="377" y="0"/>
                  </a:lnTo>
                  <a:lnTo>
                    <a:pt x="377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49157" name="Freeform 5"/>
            <p:cNvSpPr>
              <a:spLocks/>
            </p:cNvSpPr>
            <p:nvPr/>
          </p:nvSpPr>
          <p:spPr bwMode="hidden">
            <a:xfrm>
              <a:off x="5680" y="4214"/>
              <a:ext cx="84" cy="102"/>
            </a:xfrm>
            <a:custGeom>
              <a:avLst/>
              <a:gdLst/>
              <a:ahLst/>
              <a:cxnLst>
                <a:cxn ang="0">
                  <a:pos x="0" y="102"/>
                </a:cxn>
                <a:cxn ang="0">
                  <a:pos x="18" y="102"/>
                </a:cxn>
                <a:cxn ang="0">
                  <a:pos x="48" y="60"/>
                </a:cxn>
                <a:cxn ang="0">
                  <a:pos x="84" y="24"/>
                </a:cxn>
                <a:cxn ang="0">
                  <a:pos x="84" y="0"/>
                </a:cxn>
                <a:cxn ang="0">
                  <a:pos x="42" y="54"/>
                </a:cxn>
                <a:cxn ang="0">
                  <a:pos x="0" y="102"/>
                </a:cxn>
                <a:cxn ang="0">
                  <a:pos x="0" y="102"/>
                </a:cxn>
              </a:cxnLst>
              <a:rect l="0" t="0" r="r" b="b"/>
              <a:pathLst>
                <a:path w="84" h="102">
                  <a:moveTo>
                    <a:pt x="0" y="102"/>
                  </a:moveTo>
                  <a:lnTo>
                    <a:pt x="18" y="102"/>
                  </a:lnTo>
                  <a:lnTo>
                    <a:pt x="48" y="60"/>
                  </a:lnTo>
                  <a:lnTo>
                    <a:pt x="84" y="24"/>
                  </a:lnTo>
                  <a:lnTo>
                    <a:pt x="84" y="0"/>
                  </a:lnTo>
                  <a:lnTo>
                    <a:pt x="42" y="54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/>
            </a:p>
          </p:txBody>
        </p:sp>
        <p:grpSp>
          <p:nvGrpSpPr>
            <p:cNvPr id="13323" name="Group 6"/>
            <p:cNvGrpSpPr>
              <a:grpSpLocks/>
            </p:cNvGrpSpPr>
            <p:nvPr/>
          </p:nvGrpSpPr>
          <p:grpSpPr bwMode="auto">
            <a:xfrm>
              <a:off x="288" y="0"/>
              <a:ext cx="5098" cy="4316"/>
              <a:chOff x="288" y="0"/>
              <a:chExt cx="5098" cy="4316"/>
            </a:xfrm>
          </p:grpSpPr>
          <p:sp>
            <p:nvSpPr>
              <p:cNvPr id="49159" name="Freeform 7"/>
              <p:cNvSpPr>
                <a:spLocks/>
              </p:cNvSpPr>
              <p:nvPr userDrawn="1"/>
            </p:nvSpPr>
            <p:spPr bwMode="hidden">
              <a:xfrm>
                <a:off x="2789" y="0"/>
                <a:ext cx="72" cy="431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0" y="4316"/>
                  </a:cxn>
                  <a:cxn ang="0">
                    <a:pos x="72" y="4316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72" h="4316">
                    <a:moveTo>
                      <a:pt x="0" y="0"/>
                    </a:moveTo>
                    <a:lnTo>
                      <a:pt x="60" y="4316"/>
                    </a:lnTo>
                    <a:lnTo>
                      <a:pt x="72" y="4316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TW" altLang="en-US"/>
              </a:p>
            </p:txBody>
          </p:sp>
          <p:sp>
            <p:nvSpPr>
              <p:cNvPr id="49160" name="Freeform 8"/>
              <p:cNvSpPr>
                <a:spLocks/>
              </p:cNvSpPr>
              <p:nvPr userDrawn="1"/>
            </p:nvSpPr>
            <p:spPr bwMode="hidden">
              <a:xfrm>
                <a:off x="3089" y="0"/>
                <a:ext cx="174" cy="4316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12" y="0"/>
                  </a:cxn>
                  <a:cxn ang="0">
                    <a:pos x="42" y="216"/>
                  </a:cxn>
                  <a:cxn ang="0">
                    <a:pos x="72" y="444"/>
                  </a:cxn>
                  <a:cxn ang="0">
                    <a:pos x="96" y="689"/>
                  </a:cxn>
                  <a:cxn ang="0">
                    <a:pos x="120" y="947"/>
                  </a:cxn>
                  <a:cxn ang="0">
                    <a:pos x="132" y="1211"/>
                  </a:cxn>
                  <a:cxn ang="0">
                    <a:pos x="150" y="1487"/>
                  </a:cxn>
                  <a:cxn ang="0">
                    <a:pos x="156" y="1768"/>
                  </a:cxn>
                  <a:cxn ang="0">
                    <a:pos x="162" y="2062"/>
                  </a:cxn>
                  <a:cxn ang="0">
                    <a:pos x="156" y="2644"/>
                  </a:cxn>
                  <a:cxn ang="0">
                    <a:pos x="126" y="3225"/>
                  </a:cxn>
                  <a:cxn ang="0">
                    <a:pos x="108" y="3507"/>
                  </a:cxn>
                  <a:cxn ang="0">
                    <a:pos x="78" y="3788"/>
                  </a:cxn>
                  <a:cxn ang="0">
                    <a:pos x="42" y="4058"/>
                  </a:cxn>
                  <a:cxn ang="0">
                    <a:pos x="0" y="4316"/>
                  </a:cxn>
                  <a:cxn ang="0">
                    <a:pos x="12" y="4316"/>
                  </a:cxn>
                  <a:cxn ang="0">
                    <a:pos x="54" y="4058"/>
                  </a:cxn>
                  <a:cxn ang="0">
                    <a:pos x="90" y="3782"/>
                  </a:cxn>
                  <a:cxn ang="0">
                    <a:pos x="120" y="3507"/>
                  </a:cxn>
                  <a:cxn ang="0">
                    <a:pos x="138" y="3219"/>
                  </a:cxn>
                  <a:cxn ang="0">
                    <a:pos x="168" y="2638"/>
                  </a:cxn>
                  <a:cxn ang="0">
                    <a:pos x="174" y="2056"/>
                  </a:cxn>
                  <a:cxn ang="0">
                    <a:pos x="168" y="1768"/>
                  </a:cxn>
                  <a:cxn ang="0">
                    <a:pos x="162" y="1487"/>
                  </a:cxn>
                  <a:cxn ang="0">
                    <a:pos x="144" y="1211"/>
                  </a:cxn>
                  <a:cxn ang="0">
                    <a:pos x="132" y="941"/>
                  </a:cxn>
                  <a:cxn ang="0">
                    <a:pos x="108" y="689"/>
                  </a:cxn>
                  <a:cxn ang="0">
                    <a:pos x="84" y="444"/>
                  </a:cxn>
                  <a:cxn ang="0">
                    <a:pos x="54" y="216"/>
                  </a:cxn>
                  <a:cxn ang="0">
                    <a:pos x="24" y="0"/>
                  </a:cxn>
                  <a:cxn ang="0">
                    <a:pos x="24" y="0"/>
                  </a:cxn>
                </a:cxnLst>
                <a:rect l="0" t="0" r="r" b="b"/>
                <a:pathLst>
                  <a:path w="174" h="4316">
                    <a:moveTo>
                      <a:pt x="24" y="0"/>
                    </a:moveTo>
                    <a:lnTo>
                      <a:pt x="12" y="0"/>
                    </a:lnTo>
                    <a:lnTo>
                      <a:pt x="42" y="216"/>
                    </a:lnTo>
                    <a:lnTo>
                      <a:pt x="72" y="444"/>
                    </a:lnTo>
                    <a:lnTo>
                      <a:pt x="96" y="689"/>
                    </a:lnTo>
                    <a:lnTo>
                      <a:pt x="120" y="947"/>
                    </a:lnTo>
                    <a:lnTo>
                      <a:pt x="132" y="1211"/>
                    </a:lnTo>
                    <a:lnTo>
                      <a:pt x="150" y="1487"/>
                    </a:lnTo>
                    <a:lnTo>
                      <a:pt x="156" y="1768"/>
                    </a:lnTo>
                    <a:lnTo>
                      <a:pt x="162" y="2062"/>
                    </a:lnTo>
                    <a:lnTo>
                      <a:pt x="156" y="2644"/>
                    </a:lnTo>
                    <a:lnTo>
                      <a:pt x="126" y="3225"/>
                    </a:lnTo>
                    <a:lnTo>
                      <a:pt x="108" y="3507"/>
                    </a:lnTo>
                    <a:lnTo>
                      <a:pt x="78" y="3788"/>
                    </a:lnTo>
                    <a:lnTo>
                      <a:pt x="42" y="4058"/>
                    </a:lnTo>
                    <a:lnTo>
                      <a:pt x="0" y="4316"/>
                    </a:lnTo>
                    <a:lnTo>
                      <a:pt x="12" y="4316"/>
                    </a:lnTo>
                    <a:lnTo>
                      <a:pt x="54" y="4058"/>
                    </a:lnTo>
                    <a:lnTo>
                      <a:pt x="90" y="3782"/>
                    </a:lnTo>
                    <a:lnTo>
                      <a:pt x="120" y="3507"/>
                    </a:lnTo>
                    <a:lnTo>
                      <a:pt x="138" y="3219"/>
                    </a:lnTo>
                    <a:lnTo>
                      <a:pt x="168" y="2638"/>
                    </a:lnTo>
                    <a:lnTo>
                      <a:pt x="174" y="2056"/>
                    </a:lnTo>
                    <a:lnTo>
                      <a:pt x="168" y="1768"/>
                    </a:lnTo>
                    <a:lnTo>
                      <a:pt x="162" y="1487"/>
                    </a:lnTo>
                    <a:lnTo>
                      <a:pt x="144" y="1211"/>
                    </a:lnTo>
                    <a:lnTo>
                      <a:pt x="132" y="941"/>
                    </a:lnTo>
                    <a:lnTo>
                      <a:pt x="108" y="689"/>
                    </a:lnTo>
                    <a:lnTo>
                      <a:pt x="84" y="444"/>
                    </a:lnTo>
                    <a:lnTo>
                      <a:pt x="54" y="216"/>
                    </a:lnTo>
                    <a:lnTo>
                      <a:pt x="24" y="0"/>
                    </a:lnTo>
                    <a:lnTo>
                      <a:pt x="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TW" altLang="en-US"/>
              </a:p>
            </p:txBody>
          </p:sp>
          <p:sp>
            <p:nvSpPr>
              <p:cNvPr id="49161" name="Freeform 9"/>
              <p:cNvSpPr>
                <a:spLocks/>
              </p:cNvSpPr>
              <p:nvPr userDrawn="1"/>
            </p:nvSpPr>
            <p:spPr bwMode="hidden">
              <a:xfrm>
                <a:off x="3358" y="0"/>
                <a:ext cx="337" cy="4316"/>
              </a:xfrm>
              <a:custGeom>
                <a:avLst/>
                <a:gdLst/>
                <a:ahLst/>
                <a:cxnLst>
                  <a:cxn ang="0">
                    <a:pos x="329" y="2014"/>
                  </a:cxn>
                  <a:cxn ang="0">
                    <a:pos x="317" y="1726"/>
                  </a:cxn>
                  <a:cxn ang="0">
                    <a:pos x="293" y="1445"/>
                  </a:cxn>
                  <a:cxn ang="0">
                    <a:pos x="263" y="1175"/>
                  </a:cxn>
                  <a:cxn ang="0">
                    <a:pos x="228" y="917"/>
                  </a:cxn>
                  <a:cxn ang="0">
                    <a:pos x="186" y="665"/>
                  </a:cxn>
                  <a:cxn ang="0">
                    <a:pos x="132" y="432"/>
                  </a:cxn>
                  <a:cxn ang="0">
                    <a:pos x="78" y="204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66" y="204"/>
                  </a:cxn>
                  <a:cxn ang="0">
                    <a:pos x="120" y="432"/>
                  </a:cxn>
                  <a:cxn ang="0">
                    <a:pos x="174" y="665"/>
                  </a:cxn>
                  <a:cxn ang="0">
                    <a:pos x="216" y="917"/>
                  </a:cxn>
                  <a:cxn ang="0">
                    <a:pos x="251" y="1175"/>
                  </a:cxn>
                  <a:cxn ang="0">
                    <a:pos x="281" y="1445"/>
                  </a:cxn>
                  <a:cxn ang="0">
                    <a:pos x="305" y="1726"/>
                  </a:cxn>
                  <a:cxn ang="0">
                    <a:pos x="317" y="2014"/>
                  </a:cxn>
                  <a:cxn ang="0">
                    <a:pos x="323" y="2314"/>
                  </a:cxn>
                  <a:cxn ang="0">
                    <a:pos x="317" y="2608"/>
                  </a:cxn>
                  <a:cxn ang="0">
                    <a:pos x="305" y="2907"/>
                  </a:cxn>
                  <a:cxn ang="0">
                    <a:pos x="281" y="3201"/>
                  </a:cxn>
                  <a:cxn ang="0">
                    <a:pos x="257" y="3489"/>
                  </a:cxn>
                  <a:cxn ang="0">
                    <a:pos x="216" y="3777"/>
                  </a:cxn>
                  <a:cxn ang="0">
                    <a:pos x="174" y="4052"/>
                  </a:cxn>
                  <a:cxn ang="0">
                    <a:pos x="120" y="4316"/>
                  </a:cxn>
                  <a:cxn ang="0">
                    <a:pos x="132" y="4316"/>
                  </a:cxn>
                  <a:cxn ang="0">
                    <a:pos x="186" y="4052"/>
                  </a:cxn>
                  <a:cxn ang="0">
                    <a:pos x="228" y="3777"/>
                  </a:cxn>
                  <a:cxn ang="0">
                    <a:pos x="269" y="3489"/>
                  </a:cxn>
                  <a:cxn ang="0">
                    <a:pos x="293" y="3201"/>
                  </a:cxn>
                  <a:cxn ang="0">
                    <a:pos x="317" y="2907"/>
                  </a:cxn>
                  <a:cxn ang="0">
                    <a:pos x="329" y="2608"/>
                  </a:cxn>
                  <a:cxn ang="0">
                    <a:pos x="335" y="2314"/>
                  </a:cxn>
                  <a:cxn ang="0">
                    <a:pos x="329" y="2014"/>
                  </a:cxn>
                  <a:cxn ang="0">
                    <a:pos x="329" y="2014"/>
                  </a:cxn>
                </a:cxnLst>
                <a:rect l="0" t="0" r="r" b="b"/>
                <a:pathLst>
                  <a:path w="335" h="4316">
                    <a:moveTo>
                      <a:pt x="329" y="2014"/>
                    </a:moveTo>
                    <a:lnTo>
                      <a:pt x="317" y="1726"/>
                    </a:lnTo>
                    <a:lnTo>
                      <a:pt x="293" y="1445"/>
                    </a:lnTo>
                    <a:lnTo>
                      <a:pt x="263" y="1175"/>
                    </a:lnTo>
                    <a:lnTo>
                      <a:pt x="228" y="917"/>
                    </a:lnTo>
                    <a:lnTo>
                      <a:pt x="186" y="665"/>
                    </a:lnTo>
                    <a:lnTo>
                      <a:pt x="132" y="432"/>
                    </a:lnTo>
                    <a:lnTo>
                      <a:pt x="78" y="204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66" y="204"/>
                    </a:lnTo>
                    <a:lnTo>
                      <a:pt x="120" y="432"/>
                    </a:lnTo>
                    <a:lnTo>
                      <a:pt x="174" y="665"/>
                    </a:lnTo>
                    <a:lnTo>
                      <a:pt x="216" y="917"/>
                    </a:lnTo>
                    <a:lnTo>
                      <a:pt x="251" y="1175"/>
                    </a:lnTo>
                    <a:lnTo>
                      <a:pt x="281" y="1445"/>
                    </a:lnTo>
                    <a:lnTo>
                      <a:pt x="305" y="1726"/>
                    </a:lnTo>
                    <a:lnTo>
                      <a:pt x="317" y="2014"/>
                    </a:lnTo>
                    <a:lnTo>
                      <a:pt x="323" y="2314"/>
                    </a:lnTo>
                    <a:lnTo>
                      <a:pt x="317" y="2608"/>
                    </a:lnTo>
                    <a:lnTo>
                      <a:pt x="305" y="2907"/>
                    </a:lnTo>
                    <a:lnTo>
                      <a:pt x="281" y="3201"/>
                    </a:lnTo>
                    <a:lnTo>
                      <a:pt x="257" y="3489"/>
                    </a:lnTo>
                    <a:lnTo>
                      <a:pt x="216" y="3777"/>
                    </a:lnTo>
                    <a:lnTo>
                      <a:pt x="174" y="4052"/>
                    </a:lnTo>
                    <a:lnTo>
                      <a:pt x="120" y="4316"/>
                    </a:lnTo>
                    <a:lnTo>
                      <a:pt x="132" y="4316"/>
                    </a:lnTo>
                    <a:lnTo>
                      <a:pt x="186" y="4052"/>
                    </a:lnTo>
                    <a:lnTo>
                      <a:pt x="228" y="3777"/>
                    </a:lnTo>
                    <a:lnTo>
                      <a:pt x="269" y="3489"/>
                    </a:lnTo>
                    <a:lnTo>
                      <a:pt x="293" y="3201"/>
                    </a:lnTo>
                    <a:lnTo>
                      <a:pt x="317" y="2907"/>
                    </a:lnTo>
                    <a:lnTo>
                      <a:pt x="329" y="2608"/>
                    </a:lnTo>
                    <a:lnTo>
                      <a:pt x="335" y="2314"/>
                    </a:lnTo>
                    <a:lnTo>
                      <a:pt x="329" y="2014"/>
                    </a:lnTo>
                    <a:lnTo>
                      <a:pt x="329" y="20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TW" altLang="en-US"/>
              </a:p>
            </p:txBody>
          </p:sp>
          <p:sp>
            <p:nvSpPr>
              <p:cNvPr id="49162" name="Freeform 10"/>
              <p:cNvSpPr>
                <a:spLocks/>
              </p:cNvSpPr>
              <p:nvPr userDrawn="1"/>
            </p:nvSpPr>
            <p:spPr bwMode="hidden">
              <a:xfrm>
                <a:off x="3676" y="0"/>
                <a:ext cx="427" cy="4316"/>
              </a:xfrm>
              <a:custGeom>
                <a:avLst/>
                <a:gdLst/>
                <a:ahLst/>
                <a:cxnLst>
                  <a:cxn ang="0">
                    <a:pos x="413" y="1924"/>
                  </a:cxn>
                  <a:cxn ang="0">
                    <a:pos x="395" y="1690"/>
                  </a:cxn>
                  <a:cxn ang="0">
                    <a:pos x="365" y="1457"/>
                  </a:cxn>
                  <a:cxn ang="0">
                    <a:pos x="329" y="1229"/>
                  </a:cxn>
                  <a:cxn ang="0">
                    <a:pos x="281" y="1001"/>
                  </a:cxn>
                  <a:cxn ang="0">
                    <a:pos x="227" y="761"/>
                  </a:cxn>
                  <a:cxn ang="0">
                    <a:pos x="162" y="522"/>
                  </a:cxn>
                  <a:cxn ang="0">
                    <a:pos x="90" y="270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84" y="270"/>
                  </a:cxn>
                  <a:cxn ang="0">
                    <a:pos x="156" y="522"/>
                  </a:cxn>
                  <a:cxn ang="0">
                    <a:pos x="216" y="767"/>
                  </a:cxn>
                  <a:cxn ang="0">
                    <a:pos x="275" y="1001"/>
                  </a:cxn>
                  <a:cxn ang="0">
                    <a:pos x="317" y="1235"/>
                  </a:cxn>
                  <a:cxn ang="0">
                    <a:pos x="353" y="1463"/>
                  </a:cxn>
                  <a:cxn ang="0">
                    <a:pos x="383" y="1690"/>
                  </a:cxn>
                  <a:cxn ang="0">
                    <a:pos x="401" y="1924"/>
                  </a:cxn>
                  <a:cxn ang="0">
                    <a:pos x="413" y="2188"/>
                  </a:cxn>
                  <a:cxn ang="0">
                    <a:pos x="407" y="2458"/>
                  </a:cxn>
                  <a:cxn ang="0">
                    <a:pos x="395" y="2733"/>
                  </a:cxn>
                  <a:cxn ang="0">
                    <a:pos x="365" y="3021"/>
                  </a:cxn>
                  <a:cxn ang="0">
                    <a:pos x="329" y="3321"/>
                  </a:cxn>
                  <a:cxn ang="0">
                    <a:pos x="275" y="3639"/>
                  </a:cxn>
                  <a:cxn ang="0">
                    <a:pos x="204" y="3968"/>
                  </a:cxn>
                  <a:cxn ang="0">
                    <a:pos x="126" y="4316"/>
                  </a:cxn>
                  <a:cxn ang="0">
                    <a:pos x="138" y="4316"/>
                  </a:cxn>
                  <a:cxn ang="0">
                    <a:pos x="216" y="3968"/>
                  </a:cxn>
                  <a:cxn ang="0">
                    <a:pos x="287" y="3639"/>
                  </a:cxn>
                  <a:cxn ang="0">
                    <a:pos x="341" y="3321"/>
                  </a:cxn>
                  <a:cxn ang="0">
                    <a:pos x="377" y="3021"/>
                  </a:cxn>
                  <a:cxn ang="0">
                    <a:pos x="407" y="2733"/>
                  </a:cxn>
                  <a:cxn ang="0">
                    <a:pos x="419" y="2458"/>
                  </a:cxn>
                  <a:cxn ang="0">
                    <a:pos x="425" y="2188"/>
                  </a:cxn>
                  <a:cxn ang="0">
                    <a:pos x="413" y="1924"/>
                  </a:cxn>
                  <a:cxn ang="0">
                    <a:pos x="413" y="1924"/>
                  </a:cxn>
                </a:cxnLst>
                <a:rect l="0" t="0" r="r" b="b"/>
                <a:pathLst>
                  <a:path w="425" h="4316">
                    <a:moveTo>
                      <a:pt x="413" y="1924"/>
                    </a:moveTo>
                    <a:lnTo>
                      <a:pt x="395" y="1690"/>
                    </a:lnTo>
                    <a:lnTo>
                      <a:pt x="365" y="1457"/>
                    </a:lnTo>
                    <a:lnTo>
                      <a:pt x="329" y="1229"/>
                    </a:lnTo>
                    <a:lnTo>
                      <a:pt x="281" y="1001"/>
                    </a:lnTo>
                    <a:lnTo>
                      <a:pt x="227" y="761"/>
                    </a:lnTo>
                    <a:lnTo>
                      <a:pt x="162" y="522"/>
                    </a:lnTo>
                    <a:lnTo>
                      <a:pt x="90" y="27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84" y="270"/>
                    </a:lnTo>
                    <a:lnTo>
                      <a:pt x="156" y="522"/>
                    </a:lnTo>
                    <a:lnTo>
                      <a:pt x="216" y="767"/>
                    </a:lnTo>
                    <a:lnTo>
                      <a:pt x="275" y="1001"/>
                    </a:lnTo>
                    <a:lnTo>
                      <a:pt x="317" y="1235"/>
                    </a:lnTo>
                    <a:lnTo>
                      <a:pt x="353" y="1463"/>
                    </a:lnTo>
                    <a:lnTo>
                      <a:pt x="383" y="1690"/>
                    </a:lnTo>
                    <a:lnTo>
                      <a:pt x="401" y="1924"/>
                    </a:lnTo>
                    <a:lnTo>
                      <a:pt x="413" y="2188"/>
                    </a:lnTo>
                    <a:lnTo>
                      <a:pt x="407" y="2458"/>
                    </a:lnTo>
                    <a:lnTo>
                      <a:pt x="395" y="2733"/>
                    </a:lnTo>
                    <a:lnTo>
                      <a:pt x="365" y="3021"/>
                    </a:lnTo>
                    <a:lnTo>
                      <a:pt x="329" y="3321"/>
                    </a:lnTo>
                    <a:lnTo>
                      <a:pt x="275" y="3639"/>
                    </a:lnTo>
                    <a:lnTo>
                      <a:pt x="204" y="3968"/>
                    </a:lnTo>
                    <a:lnTo>
                      <a:pt x="126" y="4316"/>
                    </a:lnTo>
                    <a:lnTo>
                      <a:pt x="138" y="4316"/>
                    </a:lnTo>
                    <a:lnTo>
                      <a:pt x="216" y="3968"/>
                    </a:lnTo>
                    <a:lnTo>
                      <a:pt x="287" y="3639"/>
                    </a:lnTo>
                    <a:lnTo>
                      <a:pt x="341" y="3321"/>
                    </a:lnTo>
                    <a:lnTo>
                      <a:pt x="377" y="3021"/>
                    </a:lnTo>
                    <a:lnTo>
                      <a:pt x="407" y="2733"/>
                    </a:lnTo>
                    <a:lnTo>
                      <a:pt x="419" y="2458"/>
                    </a:lnTo>
                    <a:lnTo>
                      <a:pt x="425" y="2188"/>
                    </a:lnTo>
                    <a:lnTo>
                      <a:pt x="413" y="1924"/>
                    </a:lnTo>
                    <a:lnTo>
                      <a:pt x="413" y="192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TW" altLang="en-US"/>
              </a:p>
            </p:txBody>
          </p:sp>
          <p:sp>
            <p:nvSpPr>
              <p:cNvPr id="49163" name="Freeform 11"/>
              <p:cNvSpPr>
                <a:spLocks/>
              </p:cNvSpPr>
              <p:nvPr userDrawn="1"/>
            </p:nvSpPr>
            <p:spPr bwMode="hidden">
              <a:xfrm>
                <a:off x="3946" y="0"/>
                <a:ext cx="558" cy="4316"/>
              </a:xfrm>
              <a:custGeom>
                <a:avLst/>
                <a:gdLst/>
                <a:ahLst/>
                <a:cxnLst>
                  <a:cxn ang="0">
                    <a:pos x="556" y="2020"/>
                  </a:cxn>
                  <a:cxn ang="0">
                    <a:pos x="538" y="1732"/>
                  </a:cxn>
                  <a:cxn ang="0">
                    <a:pos x="503" y="1445"/>
                  </a:cxn>
                  <a:cxn ang="0">
                    <a:pos x="455" y="1175"/>
                  </a:cxn>
                  <a:cxn ang="0">
                    <a:pos x="395" y="911"/>
                  </a:cxn>
                  <a:cxn ang="0">
                    <a:pos x="317" y="659"/>
                  </a:cxn>
                  <a:cxn ang="0">
                    <a:pos x="228" y="426"/>
                  </a:cxn>
                  <a:cxn ang="0">
                    <a:pos x="126" y="204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114" y="204"/>
                  </a:cxn>
                  <a:cxn ang="0">
                    <a:pos x="216" y="426"/>
                  </a:cxn>
                  <a:cxn ang="0">
                    <a:pos x="305" y="659"/>
                  </a:cxn>
                  <a:cxn ang="0">
                    <a:pos x="383" y="911"/>
                  </a:cxn>
                  <a:cxn ang="0">
                    <a:pos x="443" y="1175"/>
                  </a:cxn>
                  <a:cxn ang="0">
                    <a:pos x="491" y="1445"/>
                  </a:cxn>
                  <a:cxn ang="0">
                    <a:pos x="526" y="1732"/>
                  </a:cxn>
                  <a:cxn ang="0">
                    <a:pos x="544" y="2020"/>
                  </a:cxn>
                  <a:cxn ang="0">
                    <a:pos x="544" y="2326"/>
                  </a:cxn>
                  <a:cxn ang="0">
                    <a:pos x="532" y="2632"/>
                  </a:cxn>
                  <a:cxn ang="0">
                    <a:pos x="503" y="2931"/>
                  </a:cxn>
                  <a:cxn ang="0">
                    <a:pos x="455" y="3225"/>
                  </a:cxn>
                  <a:cxn ang="0">
                    <a:pos x="389" y="3513"/>
                  </a:cxn>
                  <a:cxn ang="0">
                    <a:pos x="311" y="3788"/>
                  </a:cxn>
                  <a:cxn ang="0">
                    <a:pos x="216" y="4058"/>
                  </a:cxn>
                  <a:cxn ang="0">
                    <a:pos x="102" y="4316"/>
                  </a:cxn>
                  <a:cxn ang="0">
                    <a:pos x="114" y="4316"/>
                  </a:cxn>
                  <a:cxn ang="0">
                    <a:pos x="228" y="4058"/>
                  </a:cxn>
                  <a:cxn ang="0">
                    <a:pos x="323" y="3788"/>
                  </a:cxn>
                  <a:cxn ang="0">
                    <a:pos x="401" y="3513"/>
                  </a:cxn>
                  <a:cxn ang="0">
                    <a:pos x="467" y="3225"/>
                  </a:cxn>
                  <a:cxn ang="0">
                    <a:pos x="515" y="2931"/>
                  </a:cxn>
                  <a:cxn ang="0">
                    <a:pos x="544" y="2632"/>
                  </a:cxn>
                  <a:cxn ang="0">
                    <a:pos x="556" y="2326"/>
                  </a:cxn>
                  <a:cxn ang="0">
                    <a:pos x="556" y="2020"/>
                  </a:cxn>
                  <a:cxn ang="0">
                    <a:pos x="556" y="2020"/>
                  </a:cxn>
                </a:cxnLst>
                <a:rect l="0" t="0" r="r" b="b"/>
                <a:pathLst>
                  <a:path w="556" h="4316">
                    <a:moveTo>
                      <a:pt x="556" y="2020"/>
                    </a:moveTo>
                    <a:lnTo>
                      <a:pt x="538" y="1732"/>
                    </a:lnTo>
                    <a:lnTo>
                      <a:pt x="503" y="1445"/>
                    </a:lnTo>
                    <a:lnTo>
                      <a:pt x="455" y="1175"/>
                    </a:lnTo>
                    <a:lnTo>
                      <a:pt x="395" y="911"/>
                    </a:lnTo>
                    <a:lnTo>
                      <a:pt x="317" y="659"/>
                    </a:lnTo>
                    <a:lnTo>
                      <a:pt x="228" y="426"/>
                    </a:lnTo>
                    <a:lnTo>
                      <a:pt x="126" y="204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14" y="204"/>
                    </a:lnTo>
                    <a:lnTo>
                      <a:pt x="216" y="426"/>
                    </a:lnTo>
                    <a:lnTo>
                      <a:pt x="305" y="659"/>
                    </a:lnTo>
                    <a:lnTo>
                      <a:pt x="383" y="911"/>
                    </a:lnTo>
                    <a:lnTo>
                      <a:pt x="443" y="1175"/>
                    </a:lnTo>
                    <a:lnTo>
                      <a:pt x="491" y="1445"/>
                    </a:lnTo>
                    <a:lnTo>
                      <a:pt x="526" y="1732"/>
                    </a:lnTo>
                    <a:lnTo>
                      <a:pt x="544" y="2020"/>
                    </a:lnTo>
                    <a:lnTo>
                      <a:pt x="544" y="2326"/>
                    </a:lnTo>
                    <a:lnTo>
                      <a:pt x="532" y="2632"/>
                    </a:lnTo>
                    <a:lnTo>
                      <a:pt x="503" y="2931"/>
                    </a:lnTo>
                    <a:lnTo>
                      <a:pt x="455" y="3225"/>
                    </a:lnTo>
                    <a:lnTo>
                      <a:pt x="389" y="3513"/>
                    </a:lnTo>
                    <a:lnTo>
                      <a:pt x="311" y="3788"/>
                    </a:lnTo>
                    <a:lnTo>
                      <a:pt x="216" y="4058"/>
                    </a:lnTo>
                    <a:lnTo>
                      <a:pt x="102" y="4316"/>
                    </a:lnTo>
                    <a:lnTo>
                      <a:pt x="114" y="4316"/>
                    </a:lnTo>
                    <a:lnTo>
                      <a:pt x="228" y="4058"/>
                    </a:lnTo>
                    <a:lnTo>
                      <a:pt x="323" y="3788"/>
                    </a:lnTo>
                    <a:lnTo>
                      <a:pt x="401" y="3513"/>
                    </a:lnTo>
                    <a:lnTo>
                      <a:pt x="467" y="3225"/>
                    </a:lnTo>
                    <a:lnTo>
                      <a:pt x="515" y="2931"/>
                    </a:lnTo>
                    <a:lnTo>
                      <a:pt x="544" y="2632"/>
                    </a:lnTo>
                    <a:lnTo>
                      <a:pt x="556" y="2326"/>
                    </a:lnTo>
                    <a:lnTo>
                      <a:pt x="556" y="2020"/>
                    </a:lnTo>
                    <a:lnTo>
                      <a:pt x="556" y="202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TW" altLang="en-US"/>
              </a:p>
            </p:txBody>
          </p:sp>
          <p:sp>
            <p:nvSpPr>
              <p:cNvPr id="49164" name="Freeform 12"/>
              <p:cNvSpPr>
                <a:spLocks/>
              </p:cNvSpPr>
              <p:nvPr userDrawn="1"/>
            </p:nvSpPr>
            <p:spPr bwMode="hidden">
              <a:xfrm>
                <a:off x="4246" y="0"/>
                <a:ext cx="690" cy="4316"/>
              </a:xfrm>
              <a:custGeom>
                <a:avLst/>
                <a:gdLst/>
                <a:ahLst/>
                <a:cxnLst>
                  <a:cxn ang="0">
                    <a:pos x="688" y="2086"/>
                  </a:cxn>
                  <a:cxn ang="0">
                    <a:pos x="670" y="1810"/>
                  </a:cxn>
                  <a:cxn ang="0">
                    <a:pos x="634" y="1541"/>
                  </a:cxn>
                  <a:cxn ang="0">
                    <a:pos x="574" y="1271"/>
                  </a:cxn>
                  <a:cxn ang="0">
                    <a:pos x="497" y="1007"/>
                  </a:cxn>
                  <a:cxn ang="0">
                    <a:pos x="401" y="749"/>
                  </a:cxn>
                  <a:cxn ang="0">
                    <a:pos x="293" y="492"/>
                  </a:cxn>
                  <a:cxn ang="0">
                    <a:pos x="162" y="240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150" y="240"/>
                  </a:cxn>
                  <a:cxn ang="0">
                    <a:pos x="281" y="492"/>
                  </a:cxn>
                  <a:cxn ang="0">
                    <a:pos x="389" y="749"/>
                  </a:cxn>
                  <a:cxn ang="0">
                    <a:pos x="485" y="1007"/>
                  </a:cxn>
                  <a:cxn ang="0">
                    <a:pos x="562" y="1271"/>
                  </a:cxn>
                  <a:cxn ang="0">
                    <a:pos x="622" y="1541"/>
                  </a:cxn>
                  <a:cxn ang="0">
                    <a:pos x="658" y="1810"/>
                  </a:cxn>
                  <a:cxn ang="0">
                    <a:pos x="676" y="2086"/>
                  </a:cxn>
                  <a:cxn ang="0">
                    <a:pos x="676" y="2368"/>
                  </a:cxn>
                  <a:cxn ang="0">
                    <a:pos x="658" y="2650"/>
                  </a:cxn>
                  <a:cxn ang="0">
                    <a:pos x="616" y="2931"/>
                  </a:cxn>
                  <a:cxn ang="0">
                    <a:pos x="556" y="3213"/>
                  </a:cxn>
                  <a:cxn ang="0">
                    <a:pos x="473" y="3495"/>
                  </a:cxn>
                  <a:cxn ang="0">
                    <a:pos x="371" y="3777"/>
                  </a:cxn>
                  <a:cxn ang="0">
                    <a:pos x="251" y="4046"/>
                  </a:cxn>
                  <a:cxn ang="0">
                    <a:pos x="114" y="4316"/>
                  </a:cxn>
                  <a:cxn ang="0">
                    <a:pos x="126" y="4316"/>
                  </a:cxn>
                  <a:cxn ang="0">
                    <a:pos x="263" y="4046"/>
                  </a:cxn>
                  <a:cxn ang="0">
                    <a:pos x="383" y="3777"/>
                  </a:cxn>
                  <a:cxn ang="0">
                    <a:pos x="485" y="3495"/>
                  </a:cxn>
                  <a:cxn ang="0">
                    <a:pos x="568" y="3219"/>
                  </a:cxn>
                  <a:cxn ang="0">
                    <a:pos x="628" y="2937"/>
                  </a:cxn>
                  <a:cxn ang="0">
                    <a:pos x="670" y="2656"/>
                  </a:cxn>
                  <a:cxn ang="0">
                    <a:pos x="688" y="2368"/>
                  </a:cxn>
                  <a:cxn ang="0">
                    <a:pos x="688" y="2086"/>
                  </a:cxn>
                  <a:cxn ang="0">
                    <a:pos x="688" y="2086"/>
                  </a:cxn>
                </a:cxnLst>
                <a:rect l="0" t="0" r="r" b="b"/>
                <a:pathLst>
                  <a:path w="688" h="4316">
                    <a:moveTo>
                      <a:pt x="688" y="2086"/>
                    </a:moveTo>
                    <a:lnTo>
                      <a:pt x="670" y="1810"/>
                    </a:lnTo>
                    <a:lnTo>
                      <a:pt x="634" y="1541"/>
                    </a:lnTo>
                    <a:lnTo>
                      <a:pt x="574" y="1271"/>
                    </a:lnTo>
                    <a:lnTo>
                      <a:pt x="497" y="1007"/>
                    </a:lnTo>
                    <a:lnTo>
                      <a:pt x="401" y="749"/>
                    </a:lnTo>
                    <a:lnTo>
                      <a:pt x="293" y="492"/>
                    </a:lnTo>
                    <a:lnTo>
                      <a:pt x="162" y="24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50" y="240"/>
                    </a:lnTo>
                    <a:lnTo>
                      <a:pt x="281" y="492"/>
                    </a:lnTo>
                    <a:lnTo>
                      <a:pt x="389" y="749"/>
                    </a:lnTo>
                    <a:lnTo>
                      <a:pt x="485" y="1007"/>
                    </a:lnTo>
                    <a:lnTo>
                      <a:pt x="562" y="1271"/>
                    </a:lnTo>
                    <a:lnTo>
                      <a:pt x="622" y="1541"/>
                    </a:lnTo>
                    <a:lnTo>
                      <a:pt x="658" y="1810"/>
                    </a:lnTo>
                    <a:lnTo>
                      <a:pt x="676" y="2086"/>
                    </a:lnTo>
                    <a:lnTo>
                      <a:pt x="676" y="2368"/>
                    </a:lnTo>
                    <a:lnTo>
                      <a:pt x="658" y="2650"/>
                    </a:lnTo>
                    <a:lnTo>
                      <a:pt x="616" y="2931"/>
                    </a:lnTo>
                    <a:lnTo>
                      <a:pt x="556" y="3213"/>
                    </a:lnTo>
                    <a:lnTo>
                      <a:pt x="473" y="3495"/>
                    </a:lnTo>
                    <a:lnTo>
                      <a:pt x="371" y="3777"/>
                    </a:lnTo>
                    <a:lnTo>
                      <a:pt x="251" y="4046"/>
                    </a:lnTo>
                    <a:lnTo>
                      <a:pt x="114" y="4316"/>
                    </a:lnTo>
                    <a:lnTo>
                      <a:pt x="126" y="4316"/>
                    </a:lnTo>
                    <a:lnTo>
                      <a:pt x="263" y="4046"/>
                    </a:lnTo>
                    <a:lnTo>
                      <a:pt x="383" y="3777"/>
                    </a:lnTo>
                    <a:lnTo>
                      <a:pt x="485" y="3495"/>
                    </a:lnTo>
                    <a:lnTo>
                      <a:pt x="568" y="3219"/>
                    </a:lnTo>
                    <a:lnTo>
                      <a:pt x="628" y="2937"/>
                    </a:lnTo>
                    <a:lnTo>
                      <a:pt x="670" y="2656"/>
                    </a:lnTo>
                    <a:lnTo>
                      <a:pt x="688" y="2368"/>
                    </a:lnTo>
                    <a:lnTo>
                      <a:pt x="688" y="2086"/>
                    </a:lnTo>
                    <a:lnTo>
                      <a:pt x="688" y="208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TW" altLang="en-US"/>
              </a:p>
            </p:txBody>
          </p:sp>
          <p:sp>
            <p:nvSpPr>
              <p:cNvPr id="49165" name="Freeform 13"/>
              <p:cNvSpPr>
                <a:spLocks/>
              </p:cNvSpPr>
              <p:nvPr userDrawn="1"/>
            </p:nvSpPr>
            <p:spPr bwMode="hidden">
              <a:xfrm>
                <a:off x="4522" y="0"/>
                <a:ext cx="864" cy="4316"/>
              </a:xfrm>
              <a:custGeom>
                <a:avLst/>
                <a:gdLst/>
                <a:ahLst/>
                <a:cxnLst>
                  <a:cxn ang="0">
                    <a:pos x="855" y="2128"/>
                  </a:cxn>
                  <a:cxn ang="0">
                    <a:pos x="831" y="1834"/>
                  </a:cxn>
                  <a:cxn ang="0">
                    <a:pos x="808" y="1684"/>
                  </a:cxn>
                  <a:cxn ang="0">
                    <a:pos x="784" y="1541"/>
                  </a:cxn>
                  <a:cxn ang="0">
                    <a:pos x="748" y="1397"/>
                  </a:cxn>
                  <a:cxn ang="0">
                    <a:pos x="712" y="1253"/>
                  </a:cxn>
                  <a:cxn ang="0">
                    <a:pos x="664" y="1115"/>
                  </a:cxn>
                  <a:cxn ang="0">
                    <a:pos x="610" y="977"/>
                  </a:cxn>
                  <a:cxn ang="0">
                    <a:pos x="491" y="719"/>
                  </a:cxn>
                  <a:cxn ang="0">
                    <a:pos x="353" y="468"/>
                  </a:cxn>
                  <a:cxn ang="0">
                    <a:pos x="192" y="228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180" y="228"/>
                  </a:cxn>
                  <a:cxn ang="0">
                    <a:pos x="341" y="468"/>
                  </a:cxn>
                  <a:cxn ang="0">
                    <a:pos x="479" y="719"/>
                  </a:cxn>
                  <a:cxn ang="0">
                    <a:pos x="598" y="983"/>
                  </a:cxn>
                  <a:cxn ang="0">
                    <a:pos x="652" y="1121"/>
                  </a:cxn>
                  <a:cxn ang="0">
                    <a:pos x="700" y="1259"/>
                  </a:cxn>
                  <a:cxn ang="0">
                    <a:pos x="736" y="1403"/>
                  </a:cxn>
                  <a:cxn ang="0">
                    <a:pos x="772" y="1547"/>
                  </a:cxn>
                  <a:cxn ang="0">
                    <a:pos x="802" y="1690"/>
                  </a:cxn>
                  <a:cxn ang="0">
                    <a:pos x="819" y="1834"/>
                  </a:cxn>
                  <a:cxn ang="0">
                    <a:pos x="837" y="1984"/>
                  </a:cxn>
                  <a:cxn ang="0">
                    <a:pos x="843" y="2128"/>
                  </a:cxn>
                  <a:cxn ang="0">
                    <a:pos x="849" y="2278"/>
                  </a:cxn>
                  <a:cxn ang="0">
                    <a:pos x="843" y="2428"/>
                  </a:cxn>
                  <a:cxn ang="0">
                    <a:pos x="831" y="2572"/>
                  </a:cxn>
                  <a:cxn ang="0">
                    <a:pos x="819" y="2721"/>
                  </a:cxn>
                  <a:cxn ang="0">
                    <a:pos x="796" y="2865"/>
                  </a:cxn>
                  <a:cxn ang="0">
                    <a:pos x="766" y="3015"/>
                  </a:cxn>
                  <a:cxn ang="0">
                    <a:pos x="724" y="3159"/>
                  </a:cxn>
                  <a:cxn ang="0">
                    <a:pos x="682" y="3303"/>
                  </a:cxn>
                  <a:cxn ang="0">
                    <a:pos x="586" y="3567"/>
                  </a:cxn>
                  <a:cxn ang="0">
                    <a:pos x="473" y="3824"/>
                  </a:cxn>
                  <a:cxn ang="0">
                    <a:pos x="335" y="4076"/>
                  </a:cxn>
                  <a:cxn ang="0">
                    <a:pos x="180" y="4316"/>
                  </a:cxn>
                  <a:cxn ang="0">
                    <a:pos x="192" y="4316"/>
                  </a:cxn>
                  <a:cxn ang="0">
                    <a:pos x="347" y="4076"/>
                  </a:cxn>
                  <a:cxn ang="0">
                    <a:pos x="485" y="3824"/>
                  </a:cxn>
                  <a:cxn ang="0">
                    <a:pos x="598" y="3573"/>
                  </a:cxn>
                  <a:cxn ang="0">
                    <a:pos x="694" y="3309"/>
                  </a:cxn>
                  <a:cxn ang="0">
                    <a:pos x="736" y="3165"/>
                  </a:cxn>
                  <a:cxn ang="0">
                    <a:pos x="778" y="3021"/>
                  </a:cxn>
                  <a:cxn ang="0">
                    <a:pos x="808" y="2871"/>
                  </a:cxn>
                  <a:cxn ang="0">
                    <a:pos x="831" y="2727"/>
                  </a:cxn>
                  <a:cxn ang="0">
                    <a:pos x="843" y="2578"/>
                  </a:cxn>
                  <a:cxn ang="0">
                    <a:pos x="855" y="2428"/>
                  </a:cxn>
                  <a:cxn ang="0">
                    <a:pos x="861" y="2278"/>
                  </a:cxn>
                  <a:cxn ang="0">
                    <a:pos x="855" y="2128"/>
                  </a:cxn>
                  <a:cxn ang="0">
                    <a:pos x="855" y="2128"/>
                  </a:cxn>
                </a:cxnLst>
                <a:rect l="0" t="0" r="r" b="b"/>
                <a:pathLst>
                  <a:path w="861" h="4316">
                    <a:moveTo>
                      <a:pt x="855" y="2128"/>
                    </a:moveTo>
                    <a:lnTo>
                      <a:pt x="831" y="1834"/>
                    </a:lnTo>
                    <a:lnTo>
                      <a:pt x="808" y="1684"/>
                    </a:lnTo>
                    <a:lnTo>
                      <a:pt x="784" y="1541"/>
                    </a:lnTo>
                    <a:lnTo>
                      <a:pt x="748" y="1397"/>
                    </a:lnTo>
                    <a:lnTo>
                      <a:pt x="712" y="1253"/>
                    </a:lnTo>
                    <a:lnTo>
                      <a:pt x="664" y="1115"/>
                    </a:lnTo>
                    <a:lnTo>
                      <a:pt x="610" y="977"/>
                    </a:lnTo>
                    <a:lnTo>
                      <a:pt x="491" y="719"/>
                    </a:lnTo>
                    <a:lnTo>
                      <a:pt x="353" y="468"/>
                    </a:lnTo>
                    <a:lnTo>
                      <a:pt x="192" y="228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80" y="228"/>
                    </a:lnTo>
                    <a:lnTo>
                      <a:pt x="341" y="468"/>
                    </a:lnTo>
                    <a:lnTo>
                      <a:pt x="479" y="719"/>
                    </a:lnTo>
                    <a:lnTo>
                      <a:pt x="598" y="983"/>
                    </a:lnTo>
                    <a:lnTo>
                      <a:pt x="652" y="1121"/>
                    </a:lnTo>
                    <a:lnTo>
                      <a:pt x="700" y="1259"/>
                    </a:lnTo>
                    <a:lnTo>
                      <a:pt x="736" y="1403"/>
                    </a:lnTo>
                    <a:lnTo>
                      <a:pt x="772" y="1547"/>
                    </a:lnTo>
                    <a:lnTo>
                      <a:pt x="802" y="1690"/>
                    </a:lnTo>
                    <a:lnTo>
                      <a:pt x="819" y="1834"/>
                    </a:lnTo>
                    <a:lnTo>
                      <a:pt x="837" y="1984"/>
                    </a:lnTo>
                    <a:lnTo>
                      <a:pt x="843" y="2128"/>
                    </a:lnTo>
                    <a:lnTo>
                      <a:pt x="849" y="2278"/>
                    </a:lnTo>
                    <a:lnTo>
                      <a:pt x="843" y="2428"/>
                    </a:lnTo>
                    <a:lnTo>
                      <a:pt x="831" y="2572"/>
                    </a:lnTo>
                    <a:lnTo>
                      <a:pt x="819" y="2721"/>
                    </a:lnTo>
                    <a:lnTo>
                      <a:pt x="796" y="2865"/>
                    </a:lnTo>
                    <a:lnTo>
                      <a:pt x="766" y="3015"/>
                    </a:lnTo>
                    <a:lnTo>
                      <a:pt x="724" y="3159"/>
                    </a:lnTo>
                    <a:lnTo>
                      <a:pt x="682" y="3303"/>
                    </a:lnTo>
                    <a:lnTo>
                      <a:pt x="586" y="3567"/>
                    </a:lnTo>
                    <a:lnTo>
                      <a:pt x="473" y="3824"/>
                    </a:lnTo>
                    <a:lnTo>
                      <a:pt x="335" y="4076"/>
                    </a:lnTo>
                    <a:lnTo>
                      <a:pt x="180" y="4316"/>
                    </a:lnTo>
                    <a:lnTo>
                      <a:pt x="192" y="4316"/>
                    </a:lnTo>
                    <a:lnTo>
                      <a:pt x="347" y="4076"/>
                    </a:lnTo>
                    <a:lnTo>
                      <a:pt x="485" y="3824"/>
                    </a:lnTo>
                    <a:lnTo>
                      <a:pt x="598" y="3573"/>
                    </a:lnTo>
                    <a:lnTo>
                      <a:pt x="694" y="3309"/>
                    </a:lnTo>
                    <a:lnTo>
                      <a:pt x="736" y="3165"/>
                    </a:lnTo>
                    <a:lnTo>
                      <a:pt x="778" y="3021"/>
                    </a:lnTo>
                    <a:lnTo>
                      <a:pt x="808" y="2871"/>
                    </a:lnTo>
                    <a:lnTo>
                      <a:pt x="831" y="2727"/>
                    </a:lnTo>
                    <a:lnTo>
                      <a:pt x="843" y="2578"/>
                    </a:lnTo>
                    <a:lnTo>
                      <a:pt x="855" y="2428"/>
                    </a:lnTo>
                    <a:lnTo>
                      <a:pt x="861" y="2278"/>
                    </a:lnTo>
                    <a:lnTo>
                      <a:pt x="855" y="2128"/>
                    </a:lnTo>
                    <a:lnTo>
                      <a:pt x="855" y="212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TW" altLang="en-US"/>
              </a:p>
            </p:txBody>
          </p:sp>
          <p:sp>
            <p:nvSpPr>
              <p:cNvPr id="49166" name="Freeform 14"/>
              <p:cNvSpPr>
                <a:spLocks/>
              </p:cNvSpPr>
              <p:nvPr userDrawn="1"/>
            </p:nvSpPr>
            <p:spPr bwMode="hidden">
              <a:xfrm>
                <a:off x="2399" y="0"/>
                <a:ext cx="150" cy="4316"/>
              </a:xfrm>
              <a:custGeom>
                <a:avLst/>
                <a:gdLst/>
                <a:ahLst/>
                <a:cxnLst>
                  <a:cxn ang="0">
                    <a:pos x="18" y="1942"/>
                  </a:cxn>
                  <a:cxn ang="0">
                    <a:pos x="30" y="1630"/>
                  </a:cxn>
                  <a:cxn ang="0">
                    <a:pos x="42" y="1331"/>
                  </a:cxn>
                  <a:cxn ang="0">
                    <a:pos x="59" y="1055"/>
                  </a:cxn>
                  <a:cxn ang="0">
                    <a:pos x="77" y="791"/>
                  </a:cxn>
                  <a:cxn ang="0">
                    <a:pos x="83" y="671"/>
                  </a:cxn>
                  <a:cxn ang="0">
                    <a:pos x="95" y="557"/>
                  </a:cxn>
                  <a:cxn ang="0">
                    <a:pos x="107" y="444"/>
                  </a:cxn>
                  <a:cxn ang="0">
                    <a:pos x="113" y="342"/>
                  </a:cxn>
                  <a:cxn ang="0">
                    <a:pos x="125" y="246"/>
                  </a:cxn>
                  <a:cxn ang="0">
                    <a:pos x="131" y="156"/>
                  </a:cxn>
                  <a:cxn ang="0">
                    <a:pos x="143" y="72"/>
                  </a:cxn>
                  <a:cxn ang="0">
                    <a:pos x="149" y="0"/>
                  </a:cxn>
                  <a:cxn ang="0">
                    <a:pos x="137" y="0"/>
                  </a:cxn>
                  <a:cxn ang="0">
                    <a:pos x="131" y="72"/>
                  </a:cxn>
                  <a:cxn ang="0">
                    <a:pos x="119" y="156"/>
                  </a:cxn>
                  <a:cxn ang="0">
                    <a:pos x="113" y="246"/>
                  </a:cxn>
                  <a:cxn ang="0">
                    <a:pos x="101" y="342"/>
                  </a:cxn>
                  <a:cxn ang="0">
                    <a:pos x="95" y="444"/>
                  </a:cxn>
                  <a:cxn ang="0">
                    <a:pos x="83" y="557"/>
                  </a:cxn>
                  <a:cxn ang="0">
                    <a:pos x="71" y="671"/>
                  </a:cxn>
                  <a:cxn ang="0">
                    <a:pos x="65" y="791"/>
                  </a:cxn>
                  <a:cxn ang="0">
                    <a:pos x="48" y="1055"/>
                  </a:cxn>
                  <a:cxn ang="0">
                    <a:pos x="30" y="1331"/>
                  </a:cxn>
                  <a:cxn ang="0">
                    <a:pos x="18" y="1630"/>
                  </a:cxn>
                  <a:cxn ang="0">
                    <a:pos x="6" y="1942"/>
                  </a:cxn>
                  <a:cxn ang="0">
                    <a:pos x="0" y="2278"/>
                  </a:cxn>
                  <a:cxn ang="0">
                    <a:pos x="6" y="2602"/>
                  </a:cxn>
                  <a:cxn ang="0">
                    <a:pos x="12" y="2919"/>
                  </a:cxn>
                  <a:cxn ang="0">
                    <a:pos x="24" y="3219"/>
                  </a:cxn>
                  <a:cxn ang="0">
                    <a:pos x="36" y="3513"/>
                  </a:cxn>
                  <a:cxn ang="0">
                    <a:pos x="59" y="3794"/>
                  </a:cxn>
                  <a:cxn ang="0">
                    <a:pos x="89" y="4058"/>
                  </a:cxn>
                  <a:cxn ang="0">
                    <a:pos x="125" y="4316"/>
                  </a:cxn>
                  <a:cxn ang="0">
                    <a:pos x="137" y="4316"/>
                  </a:cxn>
                  <a:cxn ang="0">
                    <a:pos x="101" y="4058"/>
                  </a:cxn>
                  <a:cxn ang="0">
                    <a:pos x="71" y="3794"/>
                  </a:cxn>
                  <a:cxn ang="0">
                    <a:pos x="48" y="3513"/>
                  </a:cxn>
                  <a:cxn ang="0">
                    <a:pos x="36" y="3225"/>
                  </a:cxn>
                  <a:cxn ang="0">
                    <a:pos x="24" y="2919"/>
                  </a:cxn>
                  <a:cxn ang="0">
                    <a:pos x="18" y="2608"/>
                  </a:cxn>
                  <a:cxn ang="0">
                    <a:pos x="12" y="2278"/>
                  </a:cxn>
                  <a:cxn ang="0">
                    <a:pos x="18" y="1942"/>
                  </a:cxn>
                  <a:cxn ang="0">
                    <a:pos x="18" y="1942"/>
                  </a:cxn>
                </a:cxnLst>
                <a:rect l="0" t="0" r="r" b="b"/>
                <a:pathLst>
                  <a:path w="149" h="4316">
                    <a:moveTo>
                      <a:pt x="18" y="1942"/>
                    </a:moveTo>
                    <a:lnTo>
                      <a:pt x="30" y="1630"/>
                    </a:lnTo>
                    <a:lnTo>
                      <a:pt x="42" y="1331"/>
                    </a:lnTo>
                    <a:lnTo>
                      <a:pt x="59" y="1055"/>
                    </a:lnTo>
                    <a:lnTo>
                      <a:pt x="77" y="791"/>
                    </a:lnTo>
                    <a:lnTo>
                      <a:pt x="83" y="671"/>
                    </a:lnTo>
                    <a:lnTo>
                      <a:pt x="95" y="557"/>
                    </a:lnTo>
                    <a:lnTo>
                      <a:pt x="107" y="444"/>
                    </a:lnTo>
                    <a:lnTo>
                      <a:pt x="113" y="342"/>
                    </a:lnTo>
                    <a:lnTo>
                      <a:pt x="125" y="246"/>
                    </a:lnTo>
                    <a:lnTo>
                      <a:pt x="131" y="156"/>
                    </a:lnTo>
                    <a:lnTo>
                      <a:pt x="143" y="72"/>
                    </a:lnTo>
                    <a:lnTo>
                      <a:pt x="149" y="0"/>
                    </a:lnTo>
                    <a:lnTo>
                      <a:pt x="137" y="0"/>
                    </a:lnTo>
                    <a:lnTo>
                      <a:pt x="131" y="72"/>
                    </a:lnTo>
                    <a:lnTo>
                      <a:pt x="119" y="156"/>
                    </a:lnTo>
                    <a:lnTo>
                      <a:pt x="113" y="246"/>
                    </a:lnTo>
                    <a:lnTo>
                      <a:pt x="101" y="342"/>
                    </a:lnTo>
                    <a:lnTo>
                      <a:pt x="95" y="444"/>
                    </a:lnTo>
                    <a:lnTo>
                      <a:pt x="83" y="557"/>
                    </a:lnTo>
                    <a:lnTo>
                      <a:pt x="71" y="671"/>
                    </a:lnTo>
                    <a:lnTo>
                      <a:pt x="65" y="791"/>
                    </a:lnTo>
                    <a:lnTo>
                      <a:pt x="48" y="1055"/>
                    </a:lnTo>
                    <a:lnTo>
                      <a:pt x="30" y="1331"/>
                    </a:lnTo>
                    <a:lnTo>
                      <a:pt x="18" y="1630"/>
                    </a:lnTo>
                    <a:lnTo>
                      <a:pt x="6" y="1942"/>
                    </a:lnTo>
                    <a:lnTo>
                      <a:pt x="0" y="2278"/>
                    </a:lnTo>
                    <a:lnTo>
                      <a:pt x="6" y="2602"/>
                    </a:lnTo>
                    <a:lnTo>
                      <a:pt x="12" y="2919"/>
                    </a:lnTo>
                    <a:lnTo>
                      <a:pt x="24" y="3219"/>
                    </a:lnTo>
                    <a:lnTo>
                      <a:pt x="36" y="3513"/>
                    </a:lnTo>
                    <a:lnTo>
                      <a:pt x="59" y="3794"/>
                    </a:lnTo>
                    <a:lnTo>
                      <a:pt x="89" y="4058"/>
                    </a:lnTo>
                    <a:lnTo>
                      <a:pt x="125" y="4316"/>
                    </a:lnTo>
                    <a:lnTo>
                      <a:pt x="137" y="4316"/>
                    </a:lnTo>
                    <a:lnTo>
                      <a:pt x="101" y="4058"/>
                    </a:lnTo>
                    <a:lnTo>
                      <a:pt x="71" y="3794"/>
                    </a:lnTo>
                    <a:lnTo>
                      <a:pt x="48" y="3513"/>
                    </a:lnTo>
                    <a:lnTo>
                      <a:pt x="36" y="3225"/>
                    </a:lnTo>
                    <a:lnTo>
                      <a:pt x="24" y="2919"/>
                    </a:lnTo>
                    <a:lnTo>
                      <a:pt x="18" y="2608"/>
                    </a:lnTo>
                    <a:lnTo>
                      <a:pt x="12" y="2278"/>
                    </a:lnTo>
                    <a:lnTo>
                      <a:pt x="18" y="1942"/>
                    </a:lnTo>
                    <a:lnTo>
                      <a:pt x="18" y="194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TW" altLang="en-US"/>
              </a:p>
            </p:txBody>
          </p:sp>
          <p:sp>
            <p:nvSpPr>
              <p:cNvPr id="49167" name="Freeform 15"/>
              <p:cNvSpPr>
                <a:spLocks/>
              </p:cNvSpPr>
              <p:nvPr userDrawn="1"/>
            </p:nvSpPr>
            <p:spPr bwMode="hidden">
              <a:xfrm>
                <a:off x="1967" y="0"/>
                <a:ext cx="300" cy="4316"/>
              </a:xfrm>
              <a:custGeom>
                <a:avLst/>
                <a:gdLst/>
                <a:ahLst/>
                <a:cxnLst>
                  <a:cxn ang="0">
                    <a:pos x="18" y="2062"/>
                  </a:cxn>
                  <a:cxn ang="0">
                    <a:pos x="30" y="1750"/>
                  </a:cxn>
                  <a:cxn ang="0">
                    <a:pos x="54" y="1451"/>
                  </a:cxn>
                  <a:cxn ang="0">
                    <a:pos x="84" y="1169"/>
                  </a:cxn>
                  <a:cxn ang="0">
                    <a:pos x="126" y="899"/>
                  </a:cxn>
                  <a:cxn ang="0">
                    <a:pos x="162" y="641"/>
                  </a:cxn>
                  <a:cxn ang="0">
                    <a:pos x="209" y="408"/>
                  </a:cxn>
                  <a:cxn ang="0">
                    <a:pos x="251" y="192"/>
                  </a:cxn>
                  <a:cxn ang="0">
                    <a:pos x="299" y="0"/>
                  </a:cxn>
                  <a:cxn ang="0">
                    <a:pos x="287" y="0"/>
                  </a:cxn>
                  <a:cxn ang="0">
                    <a:pos x="239" y="192"/>
                  </a:cxn>
                  <a:cxn ang="0">
                    <a:pos x="198" y="408"/>
                  </a:cxn>
                  <a:cxn ang="0">
                    <a:pos x="156" y="641"/>
                  </a:cxn>
                  <a:cxn ang="0">
                    <a:pos x="114" y="899"/>
                  </a:cxn>
                  <a:cxn ang="0">
                    <a:pos x="78" y="1169"/>
                  </a:cxn>
                  <a:cxn ang="0">
                    <a:pos x="48" y="1451"/>
                  </a:cxn>
                  <a:cxn ang="0">
                    <a:pos x="24" y="1750"/>
                  </a:cxn>
                  <a:cxn ang="0">
                    <a:pos x="6" y="2062"/>
                  </a:cxn>
                  <a:cxn ang="0">
                    <a:pos x="0" y="2374"/>
                  </a:cxn>
                  <a:cxn ang="0">
                    <a:pos x="12" y="2674"/>
                  </a:cxn>
                  <a:cxn ang="0">
                    <a:pos x="30" y="2973"/>
                  </a:cxn>
                  <a:cxn ang="0">
                    <a:pos x="54" y="3255"/>
                  </a:cxn>
                  <a:cxn ang="0">
                    <a:pos x="96" y="3537"/>
                  </a:cxn>
                  <a:cxn ang="0">
                    <a:pos x="144" y="3806"/>
                  </a:cxn>
                  <a:cxn ang="0">
                    <a:pos x="203" y="4064"/>
                  </a:cxn>
                  <a:cxn ang="0">
                    <a:pos x="275" y="4316"/>
                  </a:cxn>
                  <a:cxn ang="0">
                    <a:pos x="287" y="4316"/>
                  </a:cxn>
                  <a:cxn ang="0">
                    <a:pos x="215" y="4064"/>
                  </a:cxn>
                  <a:cxn ang="0">
                    <a:pos x="156" y="3806"/>
                  </a:cxn>
                  <a:cxn ang="0">
                    <a:pos x="108" y="3537"/>
                  </a:cxn>
                  <a:cxn ang="0">
                    <a:pos x="66" y="3261"/>
                  </a:cxn>
                  <a:cxn ang="0">
                    <a:pos x="42" y="2973"/>
                  </a:cxn>
                  <a:cxn ang="0">
                    <a:pos x="24" y="2680"/>
                  </a:cxn>
                  <a:cxn ang="0">
                    <a:pos x="12" y="2374"/>
                  </a:cxn>
                  <a:cxn ang="0">
                    <a:pos x="18" y="2062"/>
                  </a:cxn>
                  <a:cxn ang="0">
                    <a:pos x="18" y="2062"/>
                  </a:cxn>
                </a:cxnLst>
                <a:rect l="0" t="0" r="r" b="b"/>
                <a:pathLst>
                  <a:path w="299" h="4316">
                    <a:moveTo>
                      <a:pt x="18" y="2062"/>
                    </a:moveTo>
                    <a:lnTo>
                      <a:pt x="30" y="1750"/>
                    </a:lnTo>
                    <a:lnTo>
                      <a:pt x="54" y="1451"/>
                    </a:lnTo>
                    <a:lnTo>
                      <a:pt x="84" y="1169"/>
                    </a:lnTo>
                    <a:lnTo>
                      <a:pt x="126" y="899"/>
                    </a:lnTo>
                    <a:lnTo>
                      <a:pt x="162" y="641"/>
                    </a:lnTo>
                    <a:lnTo>
                      <a:pt x="209" y="408"/>
                    </a:lnTo>
                    <a:lnTo>
                      <a:pt x="251" y="192"/>
                    </a:lnTo>
                    <a:lnTo>
                      <a:pt x="299" y="0"/>
                    </a:lnTo>
                    <a:lnTo>
                      <a:pt x="287" y="0"/>
                    </a:lnTo>
                    <a:lnTo>
                      <a:pt x="239" y="192"/>
                    </a:lnTo>
                    <a:lnTo>
                      <a:pt x="198" y="408"/>
                    </a:lnTo>
                    <a:lnTo>
                      <a:pt x="156" y="641"/>
                    </a:lnTo>
                    <a:lnTo>
                      <a:pt x="114" y="899"/>
                    </a:lnTo>
                    <a:lnTo>
                      <a:pt x="78" y="1169"/>
                    </a:lnTo>
                    <a:lnTo>
                      <a:pt x="48" y="1451"/>
                    </a:lnTo>
                    <a:lnTo>
                      <a:pt x="24" y="1750"/>
                    </a:lnTo>
                    <a:lnTo>
                      <a:pt x="6" y="2062"/>
                    </a:lnTo>
                    <a:lnTo>
                      <a:pt x="0" y="2374"/>
                    </a:lnTo>
                    <a:lnTo>
                      <a:pt x="12" y="2674"/>
                    </a:lnTo>
                    <a:lnTo>
                      <a:pt x="30" y="2973"/>
                    </a:lnTo>
                    <a:lnTo>
                      <a:pt x="54" y="3255"/>
                    </a:lnTo>
                    <a:lnTo>
                      <a:pt x="96" y="3537"/>
                    </a:lnTo>
                    <a:lnTo>
                      <a:pt x="144" y="3806"/>
                    </a:lnTo>
                    <a:lnTo>
                      <a:pt x="203" y="4064"/>
                    </a:lnTo>
                    <a:lnTo>
                      <a:pt x="275" y="4316"/>
                    </a:lnTo>
                    <a:lnTo>
                      <a:pt x="287" y="4316"/>
                    </a:lnTo>
                    <a:lnTo>
                      <a:pt x="215" y="4064"/>
                    </a:lnTo>
                    <a:lnTo>
                      <a:pt x="156" y="3806"/>
                    </a:lnTo>
                    <a:lnTo>
                      <a:pt x="108" y="3537"/>
                    </a:lnTo>
                    <a:lnTo>
                      <a:pt x="66" y="3261"/>
                    </a:lnTo>
                    <a:lnTo>
                      <a:pt x="42" y="2973"/>
                    </a:lnTo>
                    <a:lnTo>
                      <a:pt x="24" y="2680"/>
                    </a:lnTo>
                    <a:lnTo>
                      <a:pt x="12" y="2374"/>
                    </a:lnTo>
                    <a:lnTo>
                      <a:pt x="18" y="2062"/>
                    </a:lnTo>
                    <a:lnTo>
                      <a:pt x="18" y="206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TW" altLang="en-US"/>
              </a:p>
            </p:txBody>
          </p:sp>
          <p:sp>
            <p:nvSpPr>
              <p:cNvPr id="49168" name="Freeform 16"/>
              <p:cNvSpPr>
                <a:spLocks/>
              </p:cNvSpPr>
              <p:nvPr userDrawn="1"/>
            </p:nvSpPr>
            <p:spPr bwMode="hidden">
              <a:xfrm>
                <a:off x="1566" y="0"/>
                <a:ext cx="425" cy="4316"/>
              </a:xfrm>
              <a:custGeom>
                <a:avLst/>
                <a:gdLst/>
                <a:ahLst/>
                <a:cxnLst>
                  <a:cxn ang="0">
                    <a:pos x="424" y="0"/>
                  </a:cxn>
                  <a:cxn ang="0">
                    <a:pos x="412" y="0"/>
                  </a:cxn>
                  <a:cxn ang="0">
                    <a:pos x="316" y="222"/>
                  </a:cxn>
                  <a:cxn ang="0">
                    <a:pos x="239" y="462"/>
                  </a:cxn>
                  <a:cxn ang="0">
                    <a:pos x="167" y="707"/>
                  </a:cxn>
                  <a:cxn ang="0">
                    <a:pos x="107" y="971"/>
                  </a:cxn>
                  <a:cxn ang="0">
                    <a:pos x="65" y="1247"/>
                  </a:cxn>
                  <a:cxn ang="0">
                    <a:pos x="29" y="1529"/>
                  </a:cxn>
                  <a:cxn ang="0">
                    <a:pos x="6" y="1822"/>
                  </a:cxn>
                  <a:cxn ang="0">
                    <a:pos x="0" y="2122"/>
                  </a:cxn>
                  <a:cxn ang="0">
                    <a:pos x="6" y="2404"/>
                  </a:cxn>
                  <a:cxn ang="0">
                    <a:pos x="24" y="2686"/>
                  </a:cxn>
                  <a:cxn ang="0">
                    <a:pos x="47" y="2961"/>
                  </a:cxn>
                  <a:cxn ang="0">
                    <a:pos x="89" y="3243"/>
                  </a:cxn>
                  <a:cxn ang="0">
                    <a:pos x="137" y="3519"/>
                  </a:cxn>
                  <a:cxn ang="0">
                    <a:pos x="197" y="3788"/>
                  </a:cxn>
                  <a:cxn ang="0">
                    <a:pos x="269" y="4058"/>
                  </a:cxn>
                  <a:cxn ang="0">
                    <a:pos x="346" y="4316"/>
                  </a:cxn>
                  <a:cxn ang="0">
                    <a:pos x="358" y="4316"/>
                  </a:cxn>
                  <a:cxn ang="0">
                    <a:pos x="281" y="4058"/>
                  </a:cxn>
                  <a:cxn ang="0">
                    <a:pos x="209" y="3788"/>
                  </a:cxn>
                  <a:cxn ang="0">
                    <a:pos x="149" y="3519"/>
                  </a:cxn>
                  <a:cxn ang="0">
                    <a:pos x="101" y="3243"/>
                  </a:cxn>
                  <a:cxn ang="0">
                    <a:pos x="59" y="2961"/>
                  </a:cxn>
                  <a:cxn ang="0">
                    <a:pos x="35" y="2686"/>
                  </a:cxn>
                  <a:cxn ang="0">
                    <a:pos x="18" y="2404"/>
                  </a:cxn>
                  <a:cxn ang="0">
                    <a:pos x="12" y="2122"/>
                  </a:cxn>
                  <a:cxn ang="0">
                    <a:pos x="18" y="1822"/>
                  </a:cxn>
                  <a:cxn ang="0">
                    <a:pos x="41" y="1529"/>
                  </a:cxn>
                  <a:cxn ang="0">
                    <a:pos x="71" y="1247"/>
                  </a:cxn>
                  <a:cxn ang="0">
                    <a:pos x="119" y="971"/>
                  </a:cxn>
                  <a:cxn ang="0">
                    <a:pos x="179" y="707"/>
                  </a:cxn>
                  <a:cxn ang="0">
                    <a:pos x="245" y="462"/>
                  </a:cxn>
                  <a:cxn ang="0">
                    <a:pos x="328" y="222"/>
                  </a:cxn>
                  <a:cxn ang="0">
                    <a:pos x="424" y="0"/>
                  </a:cxn>
                  <a:cxn ang="0">
                    <a:pos x="424" y="0"/>
                  </a:cxn>
                </a:cxnLst>
                <a:rect l="0" t="0" r="r" b="b"/>
                <a:pathLst>
                  <a:path w="424" h="4316">
                    <a:moveTo>
                      <a:pt x="424" y="0"/>
                    </a:moveTo>
                    <a:lnTo>
                      <a:pt x="412" y="0"/>
                    </a:lnTo>
                    <a:lnTo>
                      <a:pt x="316" y="222"/>
                    </a:lnTo>
                    <a:lnTo>
                      <a:pt x="239" y="462"/>
                    </a:lnTo>
                    <a:lnTo>
                      <a:pt x="167" y="707"/>
                    </a:lnTo>
                    <a:lnTo>
                      <a:pt x="107" y="971"/>
                    </a:lnTo>
                    <a:lnTo>
                      <a:pt x="65" y="1247"/>
                    </a:lnTo>
                    <a:lnTo>
                      <a:pt x="29" y="1529"/>
                    </a:lnTo>
                    <a:lnTo>
                      <a:pt x="6" y="1822"/>
                    </a:lnTo>
                    <a:lnTo>
                      <a:pt x="0" y="2122"/>
                    </a:lnTo>
                    <a:lnTo>
                      <a:pt x="6" y="2404"/>
                    </a:lnTo>
                    <a:lnTo>
                      <a:pt x="24" y="2686"/>
                    </a:lnTo>
                    <a:lnTo>
                      <a:pt x="47" y="2961"/>
                    </a:lnTo>
                    <a:lnTo>
                      <a:pt x="89" y="3243"/>
                    </a:lnTo>
                    <a:lnTo>
                      <a:pt x="137" y="3519"/>
                    </a:lnTo>
                    <a:lnTo>
                      <a:pt x="197" y="3788"/>
                    </a:lnTo>
                    <a:lnTo>
                      <a:pt x="269" y="4058"/>
                    </a:lnTo>
                    <a:lnTo>
                      <a:pt x="346" y="4316"/>
                    </a:lnTo>
                    <a:lnTo>
                      <a:pt x="358" y="4316"/>
                    </a:lnTo>
                    <a:lnTo>
                      <a:pt x="281" y="4058"/>
                    </a:lnTo>
                    <a:lnTo>
                      <a:pt x="209" y="3788"/>
                    </a:lnTo>
                    <a:lnTo>
                      <a:pt x="149" y="3519"/>
                    </a:lnTo>
                    <a:lnTo>
                      <a:pt x="101" y="3243"/>
                    </a:lnTo>
                    <a:lnTo>
                      <a:pt x="59" y="2961"/>
                    </a:lnTo>
                    <a:lnTo>
                      <a:pt x="35" y="2686"/>
                    </a:lnTo>
                    <a:lnTo>
                      <a:pt x="18" y="2404"/>
                    </a:lnTo>
                    <a:lnTo>
                      <a:pt x="12" y="2122"/>
                    </a:lnTo>
                    <a:lnTo>
                      <a:pt x="18" y="1822"/>
                    </a:lnTo>
                    <a:lnTo>
                      <a:pt x="41" y="1529"/>
                    </a:lnTo>
                    <a:lnTo>
                      <a:pt x="71" y="1247"/>
                    </a:lnTo>
                    <a:lnTo>
                      <a:pt x="119" y="971"/>
                    </a:lnTo>
                    <a:lnTo>
                      <a:pt x="179" y="707"/>
                    </a:lnTo>
                    <a:lnTo>
                      <a:pt x="245" y="462"/>
                    </a:lnTo>
                    <a:lnTo>
                      <a:pt x="328" y="222"/>
                    </a:lnTo>
                    <a:lnTo>
                      <a:pt x="424" y="0"/>
                    </a:lnTo>
                    <a:lnTo>
                      <a:pt x="4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TW" altLang="en-US"/>
              </a:p>
            </p:txBody>
          </p:sp>
          <p:sp>
            <p:nvSpPr>
              <p:cNvPr id="49169" name="Freeform 17"/>
              <p:cNvSpPr>
                <a:spLocks/>
              </p:cNvSpPr>
              <p:nvPr userDrawn="1"/>
            </p:nvSpPr>
            <p:spPr bwMode="hidden">
              <a:xfrm>
                <a:off x="1128" y="0"/>
                <a:ext cx="575" cy="4316"/>
              </a:xfrm>
              <a:custGeom>
                <a:avLst/>
                <a:gdLst/>
                <a:ahLst/>
                <a:cxnLst>
                  <a:cxn ang="0">
                    <a:pos x="12" y="2146"/>
                  </a:cxn>
                  <a:cxn ang="0">
                    <a:pos x="24" y="1846"/>
                  </a:cxn>
                  <a:cxn ang="0">
                    <a:pos x="54" y="1559"/>
                  </a:cxn>
                  <a:cxn ang="0">
                    <a:pos x="96" y="1277"/>
                  </a:cxn>
                  <a:cxn ang="0">
                    <a:pos x="162" y="1001"/>
                  </a:cxn>
                  <a:cxn ang="0">
                    <a:pos x="239" y="731"/>
                  </a:cxn>
                  <a:cxn ang="0">
                    <a:pos x="335" y="480"/>
                  </a:cxn>
                  <a:cxn ang="0">
                    <a:pos x="449" y="234"/>
                  </a:cxn>
                  <a:cxn ang="0">
                    <a:pos x="574" y="0"/>
                  </a:cxn>
                  <a:cxn ang="0">
                    <a:pos x="562" y="0"/>
                  </a:cxn>
                  <a:cxn ang="0">
                    <a:pos x="437" y="234"/>
                  </a:cxn>
                  <a:cxn ang="0">
                    <a:pos x="323" y="480"/>
                  </a:cxn>
                  <a:cxn ang="0">
                    <a:pos x="227" y="737"/>
                  </a:cxn>
                  <a:cxn ang="0">
                    <a:pos x="150" y="1001"/>
                  </a:cxn>
                  <a:cxn ang="0">
                    <a:pos x="84" y="1277"/>
                  </a:cxn>
                  <a:cxn ang="0">
                    <a:pos x="42" y="1559"/>
                  </a:cxn>
                  <a:cxn ang="0">
                    <a:pos x="12" y="1852"/>
                  </a:cxn>
                  <a:cxn ang="0">
                    <a:pos x="0" y="2146"/>
                  </a:cxn>
                  <a:cxn ang="0">
                    <a:pos x="6" y="2434"/>
                  </a:cxn>
                  <a:cxn ang="0">
                    <a:pos x="30" y="2715"/>
                  </a:cxn>
                  <a:cxn ang="0">
                    <a:pos x="66" y="2997"/>
                  </a:cxn>
                  <a:cxn ang="0">
                    <a:pos x="120" y="3273"/>
                  </a:cxn>
                  <a:cxn ang="0">
                    <a:pos x="191" y="3549"/>
                  </a:cxn>
                  <a:cxn ang="0">
                    <a:pos x="275" y="3812"/>
                  </a:cxn>
                  <a:cxn ang="0">
                    <a:pos x="371" y="4070"/>
                  </a:cxn>
                  <a:cxn ang="0">
                    <a:pos x="484" y="4316"/>
                  </a:cxn>
                  <a:cxn ang="0">
                    <a:pos x="496" y="4316"/>
                  </a:cxn>
                  <a:cxn ang="0">
                    <a:pos x="383" y="4070"/>
                  </a:cxn>
                  <a:cxn ang="0">
                    <a:pos x="287" y="3812"/>
                  </a:cxn>
                  <a:cxn ang="0">
                    <a:pos x="203" y="3549"/>
                  </a:cxn>
                  <a:cxn ang="0">
                    <a:pos x="132" y="3273"/>
                  </a:cxn>
                  <a:cxn ang="0">
                    <a:pos x="78" y="2997"/>
                  </a:cxn>
                  <a:cxn ang="0">
                    <a:pos x="42" y="2715"/>
                  </a:cxn>
                  <a:cxn ang="0">
                    <a:pos x="18" y="2434"/>
                  </a:cxn>
                  <a:cxn ang="0">
                    <a:pos x="12" y="2146"/>
                  </a:cxn>
                  <a:cxn ang="0">
                    <a:pos x="12" y="2146"/>
                  </a:cxn>
                </a:cxnLst>
                <a:rect l="0" t="0" r="r" b="b"/>
                <a:pathLst>
                  <a:path w="574" h="4316">
                    <a:moveTo>
                      <a:pt x="12" y="2146"/>
                    </a:moveTo>
                    <a:lnTo>
                      <a:pt x="24" y="1846"/>
                    </a:lnTo>
                    <a:lnTo>
                      <a:pt x="54" y="1559"/>
                    </a:lnTo>
                    <a:lnTo>
                      <a:pt x="96" y="1277"/>
                    </a:lnTo>
                    <a:lnTo>
                      <a:pt x="162" y="1001"/>
                    </a:lnTo>
                    <a:lnTo>
                      <a:pt x="239" y="731"/>
                    </a:lnTo>
                    <a:lnTo>
                      <a:pt x="335" y="480"/>
                    </a:lnTo>
                    <a:lnTo>
                      <a:pt x="449" y="234"/>
                    </a:lnTo>
                    <a:lnTo>
                      <a:pt x="574" y="0"/>
                    </a:lnTo>
                    <a:lnTo>
                      <a:pt x="562" y="0"/>
                    </a:lnTo>
                    <a:lnTo>
                      <a:pt x="437" y="234"/>
                    </a:lnTo>
                    <a:lnTo>
                      <a:pt x="323" y="480"/>
                    </a:lnTo>
                    <a:lnTo>
                      <a:pt x="227" y="737"/>
                    </a:lnTo>
                    <a:lnTo>
                      <a:pt x="150" y="1001"/>
                    </a:lnTo>
                    <a:lnTo>
                      <a:pt x="84" y="1277"/>
                    </a:lnTo>
                    <a:lnTo>
                      <a:pt x="42" y="1559"/>
                    </a:lnTo>
                    <a:lnTo>
                      <a:pt x="12" y="1852"/>
                    </a:lnTo>
                    <a:lnTo>
                      <a:pt x="0" y="2146"/>
                    </a:lnTo>
                    <a:lnTo>
                      <a:pt x="6" y="2434"/>
                    </a:lnTo>
                    <a:lnTo>
                      <a:pt x="30" y="2715"/>
                    </a:lnTo>
                    <a:lnTo>
                      <a:pt x="66" y="2997"/>
                    </a:lnTo>
                    <a:lnTo>
                      <a:pt x="120" y="3273"/>
                    </a:lnTo>
                    <a:lnTo>
                      <a:pt x="191" y="3549"/>
                    </a:lnTo>
                    <a:lnTo>
                      <a:pt x="275" y="3812"/>
                    </a:lnTo>
                    <a:lnTo>
                      <a:pt x="371" y="4070"/>
                    </a:lnTo>
                    <a:lnTo>
                      <a:pt x="484" y="4316"/>
                    </a:lnTo>
                    <a:lnTo>
                      <a:pt x="496" y="4316"/>
                    </a:lnTo>
                    <a:lnTo>
                      <a:pt x="383" y="4070"/>
                    </a:lnTo>
                    <a:lnTo>
                      <a:pt x="287" y="3812"/>
                    </a:lnTo>
                    <a:lnTo>
                      <a:pt x="203" y="3549"/>
                    </a:lnTo>
                    <a:lnTo>
                      <a:pt x="132" y="3273"/>
                    </a:lnTo>
                    <a:lnTo>
                      <a:pt x="78" y="2997"/>
                    </a:lnTo>
                    <a:lnTo>
                      <a:pt x="42" y="2715"/>
                    </a:lnTo>
                    <a:lnTo>
                      <a:pt x="18" y="2434"/>
                    </a:lnTo>
                    <a:lnTo>
                      <a:pt x="12" y="2146"/>
                    </a:lnTo>
                    <a:lnTo>
                      <a:pt x="12" y="214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TW" altLang="en-US"/>
              </a:p>
            </p:txBody>
          </p:sp>
          <p:sp>
            <p:nvSpPr>
              <p:cNvPr id="49170" name="Freeform 18"/>
              <p:cNvSpPr>
                <a:spLocks/>
              </p:cNvSpPr>
              <p:nvPr userDrawn="1"/>
            </p:nvSpPr>
            <p:spPr bwMode="hidden">
              <a:xfrm>
                <a:off x="702" y="0"/>
                <a:ext cx="737" cy="4316"/>
              </a:xfrm>
              <a:custGeom>
                <a:avLst/>
                <a:gdLst/>
                <a:ahLst/>
                <a:cxnLst>
                  <a:cxn ang="0">
                    <a:pos x="12" y="2098"/>
                  </a:cxn>
                  <a:cxn ang="0">
                    <a:pos x="29" y="1798"/>
                  </a:cxn>
                  <a:cxn ang="0">
                    <a:pos x="71" y="1505"/>
                  </a:cxn>
                  <a:cxn ang="0">
                    <a:pos x="131" y="1223"/>
                  </a:cxn>
                  <a:cxn ang="0">
                    <a:pos x="215" y="941"/>
                  </a:cxn>
                  <a:cxn ang="0">
                    <a:pos x="316" y="689"/>
                  </a:cxn>
                  <a:cxn ang="0">
                    <a:pos x="442" y="444"/>
                  </a:cxn>
                  <a:cxn ang="0">
                    <a:pos x="580" y="216"/>
                  </a:cxn>
                  <a:cxn ang="0">
                    <a:pos x="735" y="0"/>
                  </a:cxn>
                  <a:cxn ang="0">
                    <a:pos x="723" y="0"/>
                  </a:cxn>
                  <a:cxn ang="0">
                    <a:pos x="568" y="210"/>
                  </a:cxn>
                  <a:cxn ang="0">
                    <a:pos x="430" y="438"/>
                  </a:cxn>
                  <a:cxn ang="0">
                    <a:pos x="311" y="683"/>
                  </a:cxn>
                  <a:cxn ang="0">
                    <a:pos x="209" y="941"/>
                  </a:cxn>
                  <a:cxn ang="0">
                    <a:pos x="125" y="1217"/>
                  </a:cxn>
                  <a:cxn ang="0">
                    <a:pos x="59" y="1505"/>
                  </a:cxn>
                  <a:cxn ang="0">
                    <a:pos x="18" y="1798"/>
                  </a:cxn>
                  <a:cxn ang="0">
                    <a:pos x="0" y="2098"/>
                  </a:cxn>
                  <a:cxn ang="0">
                    <a:pos x="6" y="2404"/>
                  </a:cxn>
                  <a:cxn ang="0">
                    <a:pos x="29" y="2709"/>
                  </a:cxn>
                  <a:cxn ang="0">
                    <a:pos x="77" y="3015"/>
                  </a:cxn>
                  <a:cxn ang="0">
                    <a:pos x="149" y="3315"/>
                  </a:cxn>
                  <a:cxn ang="0">
                    <a:pos x="227" y="3573"/>
                  </a:cxn>
                  <a:cxn ang="0">
                    <a:pos x="316" y="3824"/>
                  </a:cxn>
                  <a:cxn ang="0">
                    <a:pos x="424" y="4076"/>
                  </a:cxn>
                  <a:cxn ang="0">
                    <a:pos x="544" y="4316"/>
                  </a:cxn>
                  <a:cxn ang="0">
                    <a:pos x="556" y="4316"/>
                  </a:cxn>
                  <a:cxn ang="0">
                    <a:pos x="436" y="4076"/>
                  </a:cxn>
                  <a:cxn ang="0">
                    <a:pos x="328" y="3824"/>
                  </a:cxn>
                  <a:cxn ang="0">
                    <a:pos x="239" y="3573"/>
                  </a:cxn>
                  <a:cxn ang="0">
                    <a:pos x="161" y="3315"/>
                  </a:cxn>
                  <a:cxn ang="0">
                    <a:pos x="89" y="3015"/>
                  </a:cxn>
                  <a:cxn ang="0">
                    <a:pos x="41" y="2709"/>
                  </a:cxn>
                  <a:cxn ang="0">
                    <a:pos x="18" y="2404"/>
                  </a:cxn>
                  <a:cxn ang="0">
                    <a:pos x="12" y="2098"/>
                  </a:cxn>
                  <a:cxn ang="0">
                    <a:pos x="12" y="2098"/>
                  </a:cxn>
                </a:cxnLst>
                <a:rect l="0" t="0" r="r" b="b"/>
                <a:pathLst>
                  <a:path w="735" h="4316">
                    <a:moveTo>
                      <a:pt x="12" y="2098"/>
                    </a:moveTo>
                    <a:lnTo>
                      <a:pt x="29" y="1798"/>
                    </a:lnTo>
                    <a:lnTo>
                      <a:pt x="71" y="1505"/>
                    </a:lnTo>
                    <a:lnTo>
                      <a:pt x="131" y="1223"/>
                    </a:lnTo>
                    <a:lnTo>
                      <a:pt x="215" y="941"/>
                    </a:lnTo>
                    <a:lnTo>
                      <a:pt x="316" y="689"/>
                    </a:lnTo>
                    <a:lnTo>
                      <a:pt x="442" y="444"/>
                    </a:lnTo>
                    <a:lnTo>
                      <a:pt x="580" y="216"/>
                    </a:lnTo>
                    <a:lnTo>
                      <a:pt x="735" y="0"/>
                    </a:lnTo>
                    <a:lnTo>
                      <a:pt x="723" y="0"/>
                    </a:lnTo>
                    <a:lnTo>
                      <a:pt x="568" y="210"/>
                    </a:lnTo>
                    <a:lnTo>
                      <a:pt x="430" y="438"/>
                    </a:lnTo>
                    <a:lnTo>
                      <a:pt x="311" y="683"/>
                    </a:lnTo>
                    <a:lnTo>
                      <a:pt x="209" y="941"/>
                    </a:lnTo>
                    <a:lnTo>
                      <a:pt x="125" y="1217"/>
                    </a:lnTo>
                    <a:lnTo>
                      <a:pt x="59" y="1505"/>
                    </a:lnTo>
                    <a:lnTo>
                      <a:pt x="18" y="1798"/>
                    </a:lnTo>
                    <a:lnTo>
                      <a:pt x="0" y="2098"/>
                    </a:lnTo>
                    <a:lnTo>
                      <a:pt x="6" y="2404"/>
                    </a:lnTo>
                    <a:lnTo>
                      <a:pt x="29" y="2709"/>
                    </a:lnTo>
                    <a:lnTo>
                      <a:pt x="77" y="3015"/>
                    </a:lnTo>
                    <a:lnTo>
                      <a:pt x="149" y="3315"/>
                    </a:lnTo>
                    <a:lnTo>
                      <a:pt x="227" y="3573"/>
                    </a:lnTo>
                    <a:lnTo>
                      <a:pt x="316" y="3824"/>
                    </a:lnTo>
                    <a:lnTo>
                      <a:pt x="424" y="4076"/>
                    </a:lnTo>
                    <a:lnTo>
                      <a:pt x="544" y="4316"/>
                    </a:lnTo>
                    <a:lnTo>
                      <a:pt x="556" y="4316"/>
                    </a:lnTo>
                    <a:lnTo>
                      <a:pt x="436" y="4076"/>
                    </a:lnTo>
                    <a:lnTo>
                      <a:pt x="328" y="3824"/>
                    </a:lnTo>
                    <a:lnTo>
                      <a:pt x="239" y="3573"/>
                    </a:lnTo>
                    <a:lnTo>
                      <a:pt x="161" y="3315"/>
                    </a:lnTo>
                    <a:lnTo>
                      <a:pt x="89" y="3015"/>
                    </a:lnTo>
                    <a:lnTo>
                      <a:pt x="41" y="2709"/>
                    </a:lnTo>
                    <a:lnTo>
                      <a:pt x="18" y="2404"/>
                    </a:lnTo>
                    <a:lnTo>
                      <a:pt x="12" y="2098"/>
                    </a:lnTo>
                    <a:lnTo>
                      <a:pt x="12" y="209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TW" altLang="en-US"/>
              </a:p>
            </p:txBody>
          </p:sp>
          <p:sp>
            <p:nvSpPr>
              <p:cNvPr id="49171" name="Freeform 19"/>
              <p:cNvSpPr>
                <a:spLocks/>
              </p:cNvSpPr>
              <p:nvPr userDrawn="1"/>
            </p:nvSpPr>
            <p:spPr bwMode="hidden">
              <a:xfrm>
                <a:off x="288" y="0"/>
                <a:ext cx="840" cy="4316"/>
              </a:xfrm>
              <a:custGeom>
                <a:avLst/>
                <a:gdLst/>
                <a:ahLst/>
                <a:cxnLst>
                  <a:cxn ang="0">
                    <a:pos x="18" y="1948"/>
                  </a:cxn>
                  <a:cxn ang="0">
                    <a:pos x="48" y="1708"/>
                  </a:cxn>
                  <a:cxn ang="0">
                    <a:pos x="96" y="1475"/>
                  </a:cxn>
                  <a:cxn ang="0">
                    <a:pos x="161" y="1235"/>
                  </a:cxn>
                  <a:cxn ang="0">
                    <a:pos x="251" y="995"/>
                  </a:cxn>
                  <a:cxn ang="0">
                    <a:pos x="365" y="755"/>
                  </a:cxn>
                  <a:cxn ang="0">
                    <a:pos x="496" y="510"/>
                  </a:cxn>
                  <a:cxn ang="0">
                    <a:pos x="658" y="258"/>
                  </a:cxn>
                  <a:cxn ang="0">
                    <a:pos x="741" y="132"/>
                  </a:cxn>
                  <a:cxn ang="0">
                    <a:pos x="837" y="0"/>
                  </a:cxn>
                  <a:cxn ang="0">
                    <a:pos x="825" y="0"/>
                  </a:cxn>
                  <a:cxn ang="0">
                    <a:pos x="729" y="132"/>
                  </a:cxn>
                  <a:cxn ang="0">
                    <a:pos x="640" y="258"/>
                  </a:cxn>
                  <a:cxn ang="0">
                    <a:pos x="562" y="384"/>
                  </a:cxn>
                  <a:cxn ang="0">
                    <a:pos x="484" y="510"/>
                  </a:cxn>
                  <a:cxn ang="0">
                    <a:pos x="353" y="755"/>
                  </a:cxn>
                  <a:cxn ang="0">
                    <a:pos x="239" y="995"/>
                  </a:cxn>
                  <a:cxn ang="0">
                    <a:pos x="150" y="1235"/>
                  </a:cxn>
                  <a:cxn ang="0">
                    <a:pos x="84" y="1469"/>
                  </a:cxn>
                  <a:cxn ang="0">
                    <a:pos x="36" y="1702"/>
                  </a:cxn>
                  <a:cxn ang="0">
                    <a:pos x="6" y="1942"/>
                  </a:cxn>
                  <a:cxn ang="0">
                    <a:pos x="0" y="2200"/>
                  </a:cxn>
                  <a:cxn ang="0">
                    <a:pos x="12" y="2470"/>
                  </a:cxn>
                  <a:cxn ang="0">
                    <a:pos x="48" y="2739"/>
                  </a:cxn>
                  <a:cxn ang="0">
                    <a:pos x="114" y="3027"/>
                  </a:cxn>
                  <a:cxn ang="0">
                    <a:pos x="150" y="3171"/>
                  </a:cxn>
                  <a:cxn ang="0">
                    <a:pos x="197" y="3321"/>
                  </a:cxn>
                  <a:cxn ang="0">
                    <a:pos x="245" y="3477"/>
                  </a:cxn>
                  <a:cxn ang="0">
                    <a:pos x="305" y="3639"/>
                  </a:cxn>
                  <a:cxn ang="0">
                    <a:pos x="365" y="3800"/>
                  </a:cxn>
                  <a:cxn ang="0">
                    <a:pos x="437" y="3968"/>
                  </a:cxn>
                  <a:cxn ang="0">
                    <a:pos x="508" y="4136"/>
                  </a:cxn>
                  <a:cxn ang="0">
                    <a:pos x="592" y="4316"/>
                  </a:cxn>
                  <a:cxn ang="0">
                    <a:pos x="604" y="4316"/>
                  </a:cxn>
                  <a:cxn ang="0">
                    <a:pos x="520" y="4136"/>
                  </a:cxn>
                  <a:cxn ang="0">
                    <a:pos x="448" y="3968"/>
                  </a:cxn>
                  <a:cxn ang="0">
                    <a:pos x="377" y="3800"/>
                  </a:cxn>
                  <a:cxn ang="0">
                    <a:pos x="317" y="3639"/>
                  </a:cxn>
                  <a:cxn ang="0">
                    <a:pos x="257" y="3477"/>
                  </a:cxn>
                  <a:cxn ang="0">
                    <a:pos x="209" y="3327"/>
                  </a:cxn>
                  <a:cxn ang="0">
                    <a:pos x="161" y="3171"/>
                  </a:cxn>
                  <a:cxn ang="0">
                    <a:pos x="126" y="3027"/>
                  </a:cxn>
                  <a:cxn ang="0">
                    <a:pos x="60" y="2739"/>
                  </a:cxn>
                  <a:cxn ang="0">
                    <a:pos x="24" y="2470"/>
                  </a:cxn>
                  <a:cxn ang="0">
                    <a:pos x="12" y="2206"/>
                  </a:cxn>
                  <a:cxn ang="0">
                    <a:pos x="18" y="1948"/>
                  </a:cxn>
                  <a:cxn ang="0">
                    <a:pos x="18" y="1948"/>
                  </a:cxn>
                </a:cxnLst>
                <a:rect l="0" t="0" r="r" b="b"/>
                <a:pathLst>
                  <a:path w="837" h="4316">
                    <a:moveTo>
                      <a:pt x="18" y="1948"/>
                    </a:moveTo>
                    <a:lnTo>
                      <a:pt x="48" y="1708"/>
                    </a:lnTo>
                    <a:lnTo>
                      <a:pt x="96" y="1475"/>
                    </a:lnTo>
                    <a:lnTo>
                      <a:pt x="161" y="1235"/>
                    </a:lnTo>
                    <a:lnTo>
                      <a:pt x="251" y="995"/>
                    </a:lnTo>
                    <a:lnTo>
                      <a:pt x="365" y="755"/>
                    </a:lnTo>
                    <a:lnTo>
                      <a:pt x="496" y="510"/>
                    </a:lnTo>
                    <a:lnTo>
                      <a:pt x="658" y="258"/>
                    </a:lnTo>
                    <a:lnTo>
                      <a:pt x="741" y="132"/>
                    </a:lnTo>
                    <a:lnTo>
                      <a:pt x="837" y="0"/>
                    </a:lnTo>
                    <a:lnTo>
                      <a:pt x="825" y="0"/>
                    </a:lnTo>
                    <a:lnTo>
                      <a:pt x="729" y="132"/>
                    </a:lnTo>
                    <a:lnTo>
                      <a:pt x="640" y="258"/>
                    </a:lnTo>
                    <a:lnTo>
                      <a:pt x="562" y="384"/>
                    </a:lnTo>
                    <a:lnTo>
                      <a:pt x="484" y="510"/>
                    </a:lnTo>
                    <a:lnTo>
                      <a:pt x="353" y="755"/>
                    </a:lnTo>
                    <a:lnTo>
                      <a:pt x="239" y="995"/>
                    </a:lnTo>
                    <a:lnTo>
                      <a:pt x="150" y="1235"/>
                    </a:lnTo>
                    <a:lnTo>
                      <a:pt x="84" y="1469"/>
                    </a:lnTo>
                    <a:lnTo>
                      <a:pt x="36" y="1702"/>
                    </a:lnTo>
                    <a:lnTo>
                      <a:pt x="6" y="1942"/>
                    </a:lnTo>
                    <a:lnTo>
                      <a:pt x="0" y="2200"/>
                    </a:lnTo>
                    <a:lnTo>
                      <a:pt x="12" y="2470"/>
                    </a:lnTo>
                    <a:lnTo>
                      <a:pt x="48" y="2739"/>
                    </a:lnTo>
                    <a:lnTo>
                      <a:pt x="114" y="3027"/>
                    </a:lnTo>
                    <a:lnTo>
                      <a:pt x="150" y="3171"/>
                    </a:lnTo>
                    <a:lnTo>
                      <a:pt x="197" y="3321"/>
                    </a:lnTo>
                    <a:lnTo>
                      <a:pt x="245" y="3477"/>
                    </a:lnTo>
                    <a:lnTo>
                      <a:pt x="305" y="3639"/>
                    </a:lnTo>
                    <a:lnTo>
                      <a:pt x="365" y="3800"/>
                    </a:lnTo>
                    <a:lnTo>
                      <a:pt x="437" y="3968"/>
                    </a:lnTo>
                    <a:lnTo>
                      <a:pt x="508" y="4136"/>
                    </a:lnTo>
                    <a:lnTo>
                      <a:pt x="592" y="4316"/>
                    </a:lnTo>
                    <a:lnTo>
                      <a:pt x="604" y="4316"/>
                    </a:lnTo>
                    <a:lnTo>
                      <a:pt x="520" y="4136"/>
                    </a:lnTo>
                    <a:lnTo>
                      <a:pt x="448" y="3968"/>
                    </a:lnTo>
                    <a:lnTo>
                      <a:pt x="377" y="3800"/>
                    </a:lnTo>
                    <a:lnTo>
                      <a:pt x="317" y="3639"/>
                    </a:lnTo>
                    <a:lnTo>
                      <a:pt x="257" y="3477"/>
                    </a:lnTo>
                    <a:lnTo>
                      <a:pt x="209" y="3327"/>
                    </a:lnTo>
                    <a:lnTo>
                      <a:pt x="161" y="3171"/>
                    </a:lnTo>
                    <a:lnTo>
                      <a:pt x="126" y="3027"/>
                    </a:lnTo>
                    <a:lnTo>
                      <a:pt x="60" y="2739"/>
                    </a:lnTo>
                    <a:lnTo>
                      <a:pt x="24" y="2470"/>
                    </a:lnTo>
                    <a:lnTo>
                      <a:pt x="12" y="2206"/>
                    </a:lnTo>
                    <a:lnTo>
                      <a:pt x="18" y="1948"/>
                    </a:lnTo>
                    <a:lnTo>
                      <a:pt x="18" y="194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TW" altLang="en-US"/>
              </a:p>
            </p:txBody>
          </p:sp>
        </p:grpSp>
        <p:sp>
          <p:nvSpPr>
            <p:cNvPr id="49172" name="Freeform 20"/>
            <p:cNvSpPr>
              <a:spLocks/>
            </p:cNvSpPr>
            <p:nvPr/>
          </p:nvSpPr>
          <p:spPr bwMode="hidden">
            <a:xfrm>
              <a:off x="6" y="2901"/>
              <a:ext cx="606" cy="1415"/>
            </a:xfrm>
            <a:custGeom>
              <a:avLst/>
              <a:gdLst/>
              <a:ahLst/>
              <a:cxnLst>
                <a:cxn ang="0">
                  <a:pos x="0" y="54"/>
                </a:cxn>
                <a:cxn ang="0">
                  <a:pos x="42" y="228"/>
                </a:cxn>
                <a:cxn ang="0">
                  <a:pos x="96" y="402"/>
                </a:cxn>
                <a:cxn ang="0">
                  <a:pos x="161" y="576"/>
                </a:cxn>
                <a:cxn ang="0">
                  <a:pos x="227" y="744"/>
                </a:cxn>
                <a:cxn ang="0">
                  <a:pos x="305" y="917"/>
                </a:cxn>
                <a:cxn ang="0">
                  <a:pos x="389" y="1085"/>
                </a:cxn>
                <a:cxn ang="0">
                  <a:pos x="484" y="1253"/>
                </a:cxn>
                <a:cxn ang="0">
                  <a:pos x="586" y="1415"/>
                </a:cxn>
                <a:cxn ang="0">
                  <a:pos x="604" y="1415"/>
                </a:cxn>
                <a:cxn ang="0">
                  <a:pos x="496" y="1247"/>
                </a:cxn>
                <a:cxn ang="0">
                  <a:pos x="401" y="1073"/>
                </a:cxn>
                <a:cxn ang="0">
                  <a:pos x="311" y="899"/>
                </a:cxn>
                <a:cxn ang="0">
                  <a:pos x="233" y="720"/>
                </a:cxn>
                <a:cxn ang="0">
                  <a:pos x="161" y="546"/>
                </a:cxn>
                <a:cxn ang="0">
                  <a:pos x="102" y="366"/>
                </a:cxn>
                <a:cxn ang="0">
                  <a:pos x="48" y="180"/>
                </a:cxn>
                <a:cxn ang="0">
                  <a:pos x="0" y="0"/>
                </a:cxn>
                <a:cxn ang="0">
                  <a:pos x="0" y="54"/>
                </a:cxn>
                <a:cxn ang="0">
                  <a:pos x="0" y="54"/>
                </a:cxn>
              </a:cxnLst>
              <a:rect l="0" t="0" r="r" b="b"/>
              <a:pathLst>
                <a:path w="604" h="1415">
                  <a:moveTo>
                    <a:pt x="0" y="54"/>
                  </a:moveTo>
                  <a:lnTo>
                    <a:pt x="42" y="228"/>
                  </a:lnTo>
                  <a:lnTo>
                    <a:pt x="96" y="402"/>
                  </a:lnTo>
                  <a:lnTo>
                    <a:pt x="161" y="576"/>
                  </a:lnTo>
                  <a:lnTo>
                    <a:pt x="227" y="744"/>
                  </a:lnTo>
                  <a:lnTo>
                    <a:pt x="305" y="917"/>
                  </a:lnTo>
                  <a:lnTo>
                    <a:pt x="389" y="1085"/>
                  </a:lnTo>
                  <a:lnTo>
                    <a:pt x="484" y="1253"/>
                  </a:lnTo>
                  <a:lnTo>
                    <a:pt x="586" y="1415"/>
                  </a:lnTo>
                  <a:lnTo>
                    <a:pt x="604" y="1415"/>
                  </a:lnTo>
                  <a:lnTo>
                    <a:pt x="496" y="1247"/>
                  </a:lnTo>
                  <a:lnTo>
                    <a:pt x="401" y="1073"/>
                  </a:lnTo>
                  <a:lnTo>
                    <a:pt x="311" y="899"/>
                  </a:lnTo>
                  <a:lnTo>
                    <a:pt x="233" y="720"/>
                  </a:lnTo>
                  <a:lnTo>
                    <a:pt x="161" y="546"/>
                  </a:lnTo>
                  <a:lnTo>
                    <a:pt x="102" y="366"/>
                  </a:lnTo>
                  <a:lnTo>
                    <a:pt x="48" y="180"/>
                  </a:lnTo>
                  <a:lnTo>
                    <a:pt x="0" y="0"/>
                  </a:lnTo>
                  <a:lnTo>
                    <a:pt x="0" y="54"/>
                  </a:lnTo>
                  <a:lnTo>
                    <a:pt x="0" y="54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49173" name="Freeform 21"/>
            <p:cNvSpPr>
              <a:spLocks/>
            </p:cNvSpPr>
            <p:nvPr/>
          </p:nvSpPr>
          <p:spPr bwMode="hidden">
            <a:xfrm>
              <a:off x="6" y="3890"/>
              <a:ext cx="228" cy="426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108" y="240"/>
                </a:cxn>
                <a:cxn ang="0">
                  <a:pos x="215" y="426"/>
                </a:cxn>
                <a:cxn ang="0">
                  <a:pos x="227" y="426"/>
                </a:cxn>
                <a:cxn ang="0">
                  <a:pos x="167" y="330"/>
                </a:cxn>
                <a:cxn ang="0">
                  <a:pos x="114" y="222"/>
                </a:cxn>
                <a:cxn ang="0">
                  <a:pos x="0" y="0"/>
                </a:cxn>
                <a:cxn ang="0">
                  <a:pos x="0" y="30"/>
                </a:cxn>
                <a:cxn ang="0">
                  <a:pos x="0" y="30"/>
                </a:cxn>
              </a:cxnLst>
              <a:rect l="0" t="0" r="r" b="b"/>
              <a:pathLst>
                <a:path w="227" h="426">
                  <a:moveTo>
                    <a:pt x="0" y="30"/>
                  </a:moveTo>
                  <a:lnTo>
                    <a:pt x="108" y="240"/>
                  </a:lnTo>
                  <a:lnTo>
                    <a:pt x="215" y="426"/>
                  </a:lnTo>
                  <a:lnTo>
                    <a:pt x="227" y="426"/>
                  </a:lnTo>
                  <a:lnTo>
                    <a:pt x="167" y="330"/>
                  </a:lnTo>
                  <a:lnTo>
                    <a:pt x="114" y="222"/>
                  </a:lnTo>
                  <a:lnTo>
                    <a:pt x="0" y="0"/>
                  </a:lnTo>
                  <a:lnTo>
                    <a:pt x="0" y="30"/>
                  </a:lnTo>
                  <a:lnTo>
                    <a:pt x="0" y="3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49174" name="Freeform 22"/>
            <p:cNvSpPr>
              <a:spLocks/>
            </p:cNvSpPr>
            <p:nvPr/>
          </p:nvSpPr>
          <p:spPr bwMode="hidden">
            <a:xfrm>
              <a:off x="4776" y="0"/>
              <a:ext cx="984" cy="1786"/>
            </a:xfrm>
            <a:custGeom>
              <a:avLst/>
              <a:gdLst/>
              <a:ahLst/>
              <a:cxnLst>
                <a:cxn ang="0">
                  <a:pos x="981" y="1786"/>
                </a:cxn>
                <a:cxn ang="0">
                  <a:pos x="981" y="1720"/>
                </a:cxn>
                <a:cxn ang="0">
                  <a:pos x="969" y="1666"/>
                </a:cxn>
                <a:cxn ang="0">
                  <a:pos x="957" y="1613"/>
                </a:cxn>
                <a:cxn ang="0">
                  <a:pos x="921" y="1487"/>
                </a:cxn>
                <a:cxn ang="0">
                  <a:pos x="885" y="1361"/>
                </a:cxn>
                <a:cxn ang="0">
                  <a:pos x="796" y="1121"/>
                </a:cxn>
                <a:cxn ang="0">
                  <a:pos x="682" y="899"/>
                </a:cxn>
                <a:cxn ang="0">
                  <a:pos x="562" y="689"/>
                </a:cxn>
                <a:cxn ang="0">
                  <a:pos x="431" y="498"/>
                </a:cxn>
                <a:cxn ang="0">
                  <a:pos x="293" y="318"/>
                </a:cxn>
                <a:cxn ang="0">
                  <a:pos x="150" y="150"/>
                </a:cxn>
                <a:cxn ang="0">
                  <a:pos x="12" y="0"/>
                </a:cxn>
                <a:cxn ang="0">
                  <a:pos x="0" y="0"/>
                </a:cxn>
                <a:cxn ang="0">
                  <a:pos x="138" y="150"/>
                </a:cxn>
                <a:cxn ang="0">
                  <a:pos x="275" y="318"/>
                </a:cxn>
                <a:cxn ang="0">
                  <a:pos x="413" y="498"/>
                </a:cxn>
                <a:cxn ang="0">
                  <a:pos x="545" y="689"/>
                </a:cxn>
                <a:cxn ang="0">
                  <a:pos x="670" y="899"/>
                </a:cxn>
                <a:cxn ang="0">
                  <a:pos x="778" y="1121"/>
                </a:cxn>
                <a:cxn ang="0">
                  <a:pos x="873" y="1361"/>
                </a:cxn>
                <a:cxn ang="0">
                  <a:pos x="909" y="1487"/>
                </a:cxn>
                <a:cxn ang="0">
                  <a:pos x="945" y="1619"/>
                </a:cxn>
                <a:cxn ang="0">
                  <a:pos x="963" y="1702"/>
                </a:cxn>
                <a:cxn ang="0">
                  <a:pos x="981" y="1786"/>
                </a:cxn>
                <a:cxn ang="0">
                  <a:pos x="981" y="1786"/>
                </a:cxn>
              </a:cxnLst>
              <a:rect l="0" t="0" r="r" b="b"/>
              <a:pathLst>
                <a:path w="981" h="1786">
                  <a:moveTo>
                    <a:pt x="981" y="1786"/>
                  </a:moveTo>
                  <a:lnTo>
                    <a:pt x="981" y="1720"/>
                  </a:lnTo>
                  <a:lnTo>
                    <a:pt x="969" y="1666"/>
                  </a:lnTo>
                  <a:lnTo>
                    <a:pt x="957" y="1613"/>
                  </a:lnTo>
                  <a:lnTo>
                    <a:pt x="921" y="1487"/>
                  </a:lnTo>
                  <a:lnTo>
                    <a:pt x="885" y="1361"/>
                  </a:lnTo>
                  <a:lnTo>
                    <a:pt x="796" y="1121"/>
                  </a:lnTo>
                  <a:lnTo>
                    <a:pt x="682" y="899"/>
                  </a:lnTo>
                  <a:lnTo>
                    <a:pt x="562" y="689"/>
                  </a:lnTo>
                  <a:lnTo>
                    <a:pt x="431" y="498"/>
                  </a:lnTo>
                  <a:lnTo>
                    <a:pt x="293" y="318"/>
                  </a:lnTo>
                  <a:lnTo>
                    <a:pt x="150" y="15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138" y="150"/>
                  </a:lnTo>
                  <a:lnTo>
                    <a:pt x="275" y="318"/>
                  </a:lnTo>
                  <a:lnTo>
                    <a:pt x="413" y="498"/>
                  </a:lnTo>
                  <a:lnTo>
                    <a:pt x="545" y="689"/>
                  </a:lnTo>
                  <a:lnTo>
                    <a:pt x="670" y="899"/>
                  </a:lnTo>
                  <a:lnTo>
                    <a:pt x="778" y="1121"/>
                  </a:lnTo>
                  <a:lnTo>
                    <a:pt x="873" y="1361"/>
                  </a:lnTo>
                  <a:lnTo>
                    <a:pt x="909" y="1487"/>
                  </a:lnTo>
                  <a:lnTo>
                    <a:pt x="945" y="1619"/>
                  </a:lnTo>
                  <a:lnTo>
                    <a:pt x="963" y="1702"/>
                  </a:lnTo>
                  <a:lnTo>
                    <a:pt x="981" y="1786"/>
                  </a:lnTo>
                  <a:lnTo>
                    <a:pt x="981" y="178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4118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1039" name="Freeform 23"/>
            <p:cNvSpPr>
              <a:spLocks/>
            </p:cNvSpPr>
            <p:nvPr/>
          </p:nvSpPr>
          <p:spPr bwMode="hidden">
            <a:xfrm>
              <a:off x="5041" y="0"/>
              <a:ext cx="719" cy="845"/>
            </a:xfrm>
            <a:custGeom>
              <a:avLst/>
              <a:gdLst>
                <a:gd name="T0" fmla="*/ 749 w 717"/>
                <a:gd name="T1" fmla="*/ 845 h 845"/>
                <a:gd name="T2" fmla="*/ 749 w 717"/>
                <a:gd name="T3" fmla="*/ 821 h 845"/>
                <a:gd name="T4" fmla="*/ 606 w 717"/>
                <a:gd name="T5" fmla="*/ 605 h 845"/>
                <a:gd name="T6" fmla="*/ 422 w 717"/>
                <a:gd name="T7" fmla="*/ 396 h 845"/>
                <a:gd name="T8" fmla="*/ 237 w 717"/>
                <a:gd name="T9" fmla="*/ 192 h 845"/>
                <a:gd name="T10" fmla="*/ 17 w 717"/>
                <a:gd name="T11" fmla="*/ 0 h 845"/>
                <a:gd name="T12" fmla="*/ 0 w 717"/>
                <a:gd name="T13" fmla="*/ 0 h 845"/>
                <a:gd name="T14" fmla="*/ 225 w 717"/>
                <a:gd name="T15" fmla="*/ 198 h 845"/>
                <a:gd name="T16" fmla="*/ 416 w 717"/>
                <a:gd name="T17" fmla="*/ 408 h 845"/>
                <a:gd name="T18" fmla="*/ 600 w 717"/>
                <a:gd name="T19" fmla="*/ 623 h 845"/>
                <a:gd name="T20" fmla="*/ 749 w 717"/>
                <a:gd name="T21" fmla="*/ 845 h 845"/>
                <a:gd name="T22" fmla="*/ 749 w 717"/>
                <a:gd name="T23" fmla="*/ 845 h 84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717" h="845">
                  <a:moveTo>
                    <a:pt x="717" y="845"/>
                  </a:moveTo>
                  <a:lnTo>
                    <a:pt x="717" y="821"/>
                  </a:lnTo>
                  <a:lnTo>
                    <a:pt x="574" y="605"/>
                  </a:lnTo>
                  <a:lnTo>
                    <a:pt x="406" y="396"/>
                  </a:lnTo>
                  <a:lnTo>
                    <a:pt x="221" y="192"/>
                  </a:lnTo>
                  <a:lnTo>
                    <a:pt x="17" y="0"/>
                  </a:lnTo>
                  <a:lnTo>
                    <a:pt x="0" y="0"/>
                  </a:lnTo>
                  <a:lnTo>
                    <a:pt x="209" y="198"/>
                  </a:lnTo>
                  <a:lnTo>
                    <a:pt x="400" y="408"/>
                  </a:lnTo>
                  <a:lnTo>
                    <a:pt x="568" y="623"/>
                  </a:lnTo>
                  <a:lnTo>
                    <a:pt x="717" y="84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a typeface="新細明體" charset="-120"/>
              </a:endParaRPr>
            </a:p>
          </p:txBody>
        </p:sp>
        <p:sp>
          <p:nvSpPr>
            <p:cNvPr id="1040" name="Freeform 24"/>
            <p:cNvSpPr>
              <a:spLocks/>
            </p:cNvSpPr>
            <p:nvPr/>
          </p:nvSpPr>
          <p:spPr bwMode="hidden">
            <a:xfrm>
              <a:off x="5352" y="0"/>
              <a:ext cx="408" cy="414"/>
            </a:xfrm>
            <a:custGeom>
              <a:avLst/>
              <a:gdLst>
                <a:gd name="T0" fmla="*/ 423 w 407"/>
                <a:gd name="T1" fmla="*/ 414 h 414"/>
                <a:gd name="T2" fmla="*/ 423 w 407"/>
                <a:gd name="T3" fmla="*/ 396 h 414"/>
                <a:gd name="T4" fmla="*/ 238 w 407"/>
                <a:gd name="T5" fmla="*/ 192 h 414"/>
                <a:gd name="T6" fmla="*/ 12 w 407"/>
                <a:gd name="T7" fmla="*/ 0 h 414"/>
                <a:gd name="T8" fmla="*/ 0 w 407"/>
                <a:gd name="T9" fmla="*/ 0 h 414"/>
                <a:gd name="T10" fmla="*/ 108 w 407"/>
                <a:gd name="T11" fmla="*/ 102 h 414"/>
                <a:gd name="T12" fmla="*/ 232 w 407"/>
                <a:gd name="T13" fmla="*/ 204 h 414"/>
                <a:gd name="T14" fmla="*/ 423 w 407"/>
                <a:gd name="T15" fmla="*/ 414 h 414"/>
                <a:gd name="T16" fmla="*/ 423 w 407"/>
                <a:gd name="T17" fmla="*/ 414 h 41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07" h="414">
                  <a:moveTo>
                    <a:pt x="407" y="414"/>
                  </a:moveTo>
                  <a:lnTo>
                    <a:pt x="407" y="396"/>
                  </a:lnTo>
                  <a:lnTo>
                    <a:pt x="222" y="192"/>
                  </a:lnTo>
                  <a:lnTo>
                    <a:pt x="12" y="0"/>
                  </a:lnTo>
                  <a:lnTo>
                    <a:pt x="0" y="0"/>
                  </a:lnTo>
                  <a:lnTo>
                    <a:pt x="108" y="102"/>
                  </a:lnTo>
                  <a:lnTo>
                    <a:pt x="216" y="204"/>
                  </a:lnTo>
                  <a:lnTo>
                    <a:pt x="407" y="41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a typeface="新細明體" charset="-120"/>
              </a:endParaRPr>
            </a:p>
          </p:txBody>
        </p:sp>
        <p:sp>
          <p:nvSpPr>
            <p:cNvPr id="49177" name="Freeform 25"/>
            <p:cNvSpPr>
              <a:spLocks/>
            </p:cNvSpPr>
            <p:nvPr/>
          </p:nvSpPr>
          <p:spPr bwMode="hidden">
            <a:xfrm>
              <a:off x="6" y="0"/>
              <a:ext cx="858" cy="1409"/>
            </a:xfrm>
            <a:custGeom>
              <a:avLst/>
              <a:gdLst/>
              <a:ahLst/>
              <a:cxnLst>
                <a:cxn ang="0">
                  <a:pos x="0" y="1361"/>
                </a:cxn>
                <a:cxn ang="0">
                  <a:pos x="0" y="1409"/>
                </a:cxn>
                <a:cxn ang="0">
                  <a:pos x="54" y="1211"/>
                </a:cxn>
                <a:cxn ang="0">
                  <a:pos x="126" y="1013"/>
                </a:cxn>
                <a:cxn ang="0">
                  <a:pos x="215" y="827"/>
                </a:cxn>
                <a:cxn ang="0">
                  <a:pos x="311" y="647"/>
                </a:cxn>
                <a:cxn ang="0">
                  <a:pos x="431" y="474"/>
                </a:cxn>
                <a:cxn ang="0">
                  <a:pos x="556" y="312"/>
                </a:cxn>
                <a:cxn ang="0">
                  <a:pos x="700" y="150"/>
                </a:cxn>
                <a:cxn ang="0">
                  <a:pos x="855" y="0"/>
                </a:cxn>
                <a:cxn ang="0">
                  <a:pos x="837" y="0"/>
                </a:cxn>
                <a:cxn ang="0">
                  <a:pos x="688" y="144"/>
                </a:cxn>
                <a:cxn ang="0">
                  <a:pos x="550" y="300"/>
                </a:cxn>
                <a:cxn ang="0">
                  <a:pos x="425" y="462"/>
                </a:cxn>
                <a:cxn ang="0">
                  <a:pos x="311" y="629"/>
                </a:cxn>
                <a:cxn ang="0">
                  <a:pos x="215" y="803"/>
                </a:cxn>
                <a:cxn ang="0">
                  <a:pos x="132" y="983"/>
                </a:cxn>
                <a:cxn ang="0">
                  <a:pos x="60" y="1169"/>
                </a:cxn>
                <a:cxn ang="0">
                  <a:pos x="0" y="1361"/>
                </a:cxn>
                <a:cxn ang="0">
                  <a:pos x="0" y="1361"/>
                </a:cxn>
              </a:cxnLst>
              <a:rect l="0" t="0" r="r" b="b"/>
              <a:pathLst>
                <a:path w="855" h="1409">
                  <a:moveTo>
                    <a:pt x="0" y="1361"/>
                  </a:moveTo>
                  <a:lnTo>
                    <a:pt x="0" y="1409"/>
                  </a:lnTo>
                  <a:lnTo>
                    <a:pt x="54" y="1211"/>
                  </a:lnTo>
                  <a:lnTo>
                    <a:pt x="126" y="1013"/>
                  </a:lnTo>
                  <a:lnTo>
                    <a:pt x="215" y="827"/>
                  </a:lnTo>
                  <a:lnTo>
                    <a:pt x="311" y="647"/>
                  </a:lnTo>
                  <a:lnTo>
                    <a:pt x="431" y="474"/>
                  </a:lnTo>
                  <a:lnTo>
                    <a:pt x="556" y="312"/>
                  </a:lnTo>
                  <a:lnTo>
                    <a:pt x="700" y="150"/>
                  </a:lnTo>
                  <a:lnTo>
                    <a:pt x="855" y="0"/>
                  </a:lnTo>
                  <a:lnTo>
                    <a:pt x="837" y="0"/>
                  </a:lnTo>
                  <a:lnTo>
                    <a:pt x="688" y="144"/>
                  </a:lnTo>
                  <a:lnTo>
                    <a:pt x="550" y="300"/>
                  </a:lnTo>
                  <a:lnTo>
                    <a:pt x="425" y="462"/>
                  </a:lnTo>
                  <a:lnTo>
                    <a:pt x="311" y="629"/>
                  </a:lnTo>
                  <a:lnTo>
                    <a:pt x="215" y="803"/>
                  </a:lnTo>
                  <a:lnTo>
                    <a:pt x="132" y="983"/>
                  </a:lnTo>
                  <a:lnTo>
                    <a:pt x="60" y="1169"/>
                  </a:lnTo>
                  <a:lnTo>
                    <a:pt x="0" y="1361"/>
                  </a:lnTo>
                  <a:lnTo>
                    <a:pt x="0" y="1361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4118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1042" name="Freeform 26"/>
            <p:cNvSpPr>
              <a:spLocks/>
            </p:cNvSpPr>
            <p:nvPr/>
          </p:nvSpPr>
          <p:spPr bwMode="hidden">
            <a:xfrm>
              <a:off x="6" y="0"/>
              <a:ext cx="588" cy="599"/>
            </a:xfrm>
            <a:custGeom>
              <a:avLst/>
              <a:gdLst>
                <a:gd name="T0" fmla="*/ 618 w 586"/>
                <a:gd name="T1" fmla="*/ 0 h 599"/>
                <a:gd name="T2" fmla="*/ 600 w 586"/>
                <a:gd name="T3" fmla="*/ 0 h 599"/>
                <a:gd name="T4" fmla="*/ 423 w 586"/>
                <a:gd name="T5" fmla="*/ 132 h 599"/>
                <a:gd name="T6" fmla="*/ 273 w 586"/>
                <a:gd name="T7" fmla="*/ 270 h 599"/>
                <a:gd name="T8" fmla="*/ 120 w 586"/>
                <a:gd name="T9" fmla="*/ 420 h 599"/>
                <a:gd name="T10" fmla="*/ 0 w 586"/>
                <a:gd name="T11" fmla="*/ 575 h 599"/>
                <a:gd name="T12" fmla="*/ 0 w 586"/>
                <a:gd name="T13" fmla="*/ 599 h 599"/>
                <a:gd name="T14" fmla="*/ 120 w 586"/>
                <a:gd name="T15" fmla="*/ 432 h 599"/>
                <a:gd name="T16" fmla="*/ 273 w 586"/>
                <a:gd name="T17" fmla="*/ 282 h 599"/>
                <a:gd name="T18" fmla="*/ 429 w 586"/>
                <a:gd name="T19" fmla="*/ 138 h 599"/>
                <a:gd name="T20" fmla="*/ 618 w 586"/>
                <a:gd name="T21" fmla="*/ 0 h 599"/>
                <a:gd name="T22" fmla="*/ 618 w 586"/>
                <a:gd name="T23" fmla="*/ 0 h 59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586" h="599">
                  <a:moveTo>
                    <a:pt x="586" y="0"/>
                  </a:moveTo>
                  <a:lnTo>
                    <a:pt x="568" y="0"/>
                  </a:lnTo>
                  <a:lnTo>
                    <a:pt x="407" y="132"/>
                  </a:lnTo>
                  <a:lnTo>
                    <a:pt x="257" y="270"/>
                  </a:lnTo>
                  <a:lnTo>
                    <a:pt x="120" y="420"/>
                  </a:lnTo>
                  <a:lnTo>
                    <a:pt x="0" y="575"/>
                  </a:lnTo>
                  <a:lnTo>
                    <a:pt x="0" y="599"/>
                  </a:lnTo>
                  <a:lnTo>
                    <a:pt x="120" y="432"/>
                  </a:lnTo>
                  <a:lnTo>
                    <a:pt x="257" y="282"/>
                  </a:lnTo>
                  <a:lnTo>
                    <a:pt x="413" y="138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a typeface="新細明體" charset="-120"/>
              </a:endParaRPr>
            </a:p>
          </p:txBody>
        </p:sp>
        <p:sp>
          <p:nvSpPr>
            <p:cNvPr id="1043" name="Freeform 27"/>
            <p:cNvSpPr>
              <a:spLocks/>
            </p:cNvSpPr>
            <p:nvPr/>
          </p:nvSpPr>
          <p:spPr bwMode="hidden">
            <a:xfrm>
              <a:off x="6" y="0"/>
              <a:ext cx="270" cy="252"/>
            </a:xfrm>
            <a:custGeom>
              <a:avLst/>
              <a:gdLst>
                <a:gd name="T0" fmla="*/ 285 w 269"/>
                <a:gd name="T1" fmla="*/ 0 h 252"/>
                <a:gd name="T2" fmla="*/ 267 w 269"/>
                <a:gd name="T3" fmla="*/ 0 h 252"/>
                <a:gd name="T4" fmla="*/ 120 w 269"/>
                <a:gd name="T5" fmla="*/ 114 h 252"/>
                <a:gd name="T6" fmla="*/ 60 w 269"/>
                <a:gd name="T7" fmla="*/ 174 h 252"/>
                <a:gd name="T8" fmla="*/ 0 w 269"/>
                <a:gd name="T9" fmla="*/ 234 h 252"/>
                <a:gd name="T10" fmla="*/ 0 w 269"/>
                <a:gd name="T11" fmla="*/ 252 h 252"/>
                <a:gd name="T12" fmla="*/ 126 w 269"/>
                <a:gd name="T13" fmla="*/ 120 h 252"/>
                <a:gd name="T14" fmla="*/ 285 w 269"/>
                <a:gd name="T15" fmla="*/ 0 h 252"/>
                <a:gd name="T16" fmla="*/ 285 w 269"/>
                <a:gd name="T17" fmla="*/ 0 h 25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69" h="252">
                  <a:moveTo>
                    <a:pt x="269" y="0"/>
                  </a:moveTo>
                  <a:lnTo>
                    <a:pt x="251" y="0"/>
                  </a:lnTo>
                  <a:lnTo>
                    <a:pt x="120" y="114"/>
                  </a:lnTo>
                  <a:lnTo>
                    <a:pt x="60" y="174"/>
                  </a:lnTo>
                  <a:lnTo>
                    <a:pt x="0" y="234"/>
                  </a:lnTo>
                  <a:lnTo>
                    <a:pt x="0" y="252"/>
                  </a:lnTo>
                  <a:lnTo>
                    <a:pt x="126" y="120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a typeface="新細明體" charset="-120"/>
              </a:endParaRPr>
            </a:p>
          </p:txBody>
        </p:sp>
        <p:sp>
          <p:nvSpPr>
            <p:cNvPr id="1044" name="Line 28"/>
            <p:cNvSpPr>
              <a:spLocks noChangeShapeType="1"/>
            </p:cNvSpPr>
            <p:nvPr/>
          </p:nvSpPr>
          <p:spPr bwMode="hidden">
            <a:xfrm>
              <a:off x="1" y="2749"/>
              <a:ext cx="5758" cy="0"/>
            </a:xfrm>
            <a:prstGeom prst="line">
              <a:avLst/>
            </a:prstGeom>
            <a:noFill/>
            <a:ln w="1587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a typeface="新細明體" charset="-120"/>
              </a:endParaRPr>
            </a:p>
          </p:txBody>
        </p:sp>
        <p:sp>
          <p:nvSpPr>
            <p:cNvPr id="1045" name="Line 29"/>
            <p:cNvSpPr>
              <a:spLocks noChangeShapeType="1"/>
            </p:cNvSpPr>
            <p:nvPr/>
          </p:nvSpPr>
          <p:spPr bwMode="hidden">
            <a:xfrm>
              <a:off x="1" y="2356"/>
              <a:ext cx="5758" cy="0"/>
            </a:xfrm>
            <a:prstGeom prst="line">
              <a:avLst/>
            </a:prstGeom>
            <a:noFill/>
            <a:ln w="1587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a typeface="新細明體" charset="-120"/>
              </a:endParaRPr>
            </a:p>
          </p:txBody>
        </p:sp>
        <p:sp>
          <p:nvSpPr>
            <p:cNvPr id="1046" name="Line 30"/>
            <p:cNvSpPr>
              <a:spLocks noChangeShapeType="1"/>
            </p:cNvSpPr>
            <p:nvPr/>
          </p:nvSpPr>
          <p:spPr bwMode="hidden">
            <a:xfrm>
              <a:off x="1" y="3142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a typeface="新細明體" charset="-120"/>
              </a:endParaRPr>
            </a:p>
          </p:txBody>
        </p:sp>
        <p:grpSp>
          <p:nvGrpSpPr>
            <p:cNvPr id="13335" name="Group 31"/>
            <p:cNvGrpSpPr>
              <a:grpSpLocks/>
            </p:cNvGrpSpPr>
            <p:nvPr/>
          </p:nvGrpSpPr>
          <p:grpSpPr bwMode="auto">
            <a:xfrm>
              <a:off x="1" y="392"/>
              <a:ext cx="5758" cy="1571"/>
              <a:chOff x="1" y="392"/>
              <a:chExt cx="5758" cy="1571"/>
            </a:xfrm>
          </p:grpSpPr>
          <p:sp>
            <p:nvSpPr>
              <p:cNvPr id="1050" name="Line 32"/>
              <p:cNvSpPr>
                <a:spLocks noChangeShapeType="1"/>
              </p:cNvSpPr>
              <p:nvPr userDrawn="1"/>
            </p:nvSpPr>
            <p:spPr bwMode="hidden">
              <a:xfrm>
                <a:off x="1" y="784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TW" altLang="en-US">
                  <a:ea typeface="新細明體" charset="-120"/>
                </a:endParaRPr>
              </a:p>
            </p:txBody>
          </p:sp>
          <p:sp>
            <p:nvSpPr>
              <p:cNvPr id="1051" name="Line 33"/>
              <p:cNvSpPr>
                <a:spLocks noChangeShapeType="1"/>
              </p:cNvSpPr>
              <p:nvPr userDrawn="1"/>
            </p:nvSpPr>
            <p:spPr bwMode="hidden">
              <a:xfrm>
                <a:off x="1" y="1963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TW" altLang="en-US">
                  <a:ea typeface="新細明體" charset="-120"/>
                </a:endParaRPr>
              </a:p>
            </p:txBody>
          </p:sp>
          <p:sp>
            <p:nvSpPr>
              <p:cNvPr id="1052" name="Line 34"/>
              <p:cNvSpPr>
                <a:spLocks noChangeShapeType="1"/>
              </p:cNvSpPr>
              <p:nvPr userDrawn="1"/>
            </p:nvSpPr>
            <p:spPr bwMode="hidden">
              <a:xfrm>
                <a:off x="1" y="1570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TW" altLang="en-US">
                  <a:ea typeface="新細明體" charset="-120"/>
                </a:endParaRPr>
              </a:p>
            </p:txBody>
          </p:sp>
          <p:sp>
            <p:nvSpPr>
              <p:cNvPr id="1053" name="Line 35"/>
              <p:cNvSpPr>
                <a:spLocks noChangeShapeType="1"/>
              </p:cNvSpPr>
              <p:nvPr userDrawn="1"/>
            </p:nvSpPr>
            <p:spPr bwMode="hidden">
              <a:xfrm>
                <a:off x="1" y="1177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TW" altLang="en-US">
                  <a:ea typeface="新細明體" charset="-120"/>
                </a:endParaRPr>
              </a:p>
            </p:txBody>
          </p:sp>
          <p:sp>
            <p:nvSpPr>
              <p:cNvPr id="1054" name="Line 36"/>
              <p:cNvSpPr>
                <a:spLocks noChangeShapeType="1"/>
              </p:cNvSpPr>
              <p:nvPr userDrawn="1"/>
            </p:nvSpPr>
            <p:spPr bwMode="hidden">
              <a:xfrm>
                <a:off x="1" y="392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TW" altLang="en-US">
                  <a:ea typeface="新細明體" charset="-120"/>
                </a:endParaRPr>
              </a:p>
            </p:txBody>
          </p:sp>
        </p:grpSp>
        <p:sp>
          <p:nvSpPr>
            <p:cNvPr id="1048" name="Line 37"/>
            <p:cNvSpPr>
              <a:spLocks noChangeShapeType="1"/>
            </p:cNvSpPr>
            <p:nvPr/>
          </p:nvSpPr>
          <p:spPr bwMode="hidden">
            <a:xfrm>
              <a:off x="1" y="3928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a typeface="新細明體" charset="-120"/>
              </a:endParaRPr>
            </a:p>
          </p:txBody>
        </p:sp>
        <p:sp>
          <p:nvSpPr>
            <p:cNvPr id="1049" name="Line 38"/>
            <p:cNvSpPr>
              <a:spLocks noChangeShapeType="1"/>
            </p:cNvSpPr>
            <p:nvPr/>
          </p:nvSpPr>
          <p:spPr bwMode="hidden">
            <a:xfrm>
              <a:off x="1" y="3535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a typeface="新細明體" charset="-120"/>
              </a:endParaRPr>
            </a:p>
          </p:txBody>
        </p:sp>
      </p:grpSp>
      <p:sp>
        <p:nvSpPr>
          <p:cNvPr id="49191" name="Rectangle 39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49192" name="Rectangle 4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000">
                <a:effectLst>
                  <a:outerShdw blurRad="38100" dist="38100" dir="2700000" algn="tl">
                    <a:srgbClr val="000000"/>
                  </a:outerShdw>
                </a:effectLst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9193" name="Rectangle 4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000">
                <a:effectLst>
                  <a:outerShdw blurRad="38100" dist="38100" dir="2700000" algn="tl">
                    <a:srgbClr val="000000"/>
                  </a:outerShdw>
                </a:effectLst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9194" name="Rectangle 4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000">
                <a:effectLst>
                  <a:outerShdw blurRad="38100" dist="38100" dir="2700000" algn="tl">
                    <a:srgbClr val="000000"/>
                  </a:outerShdw>
                </a:effectLst>
                <a:ea typeface="新細明體" pitchFamily="18" charset="-120"/>
              </a:defRPr>
            </a:lvl1pPr>
          </a:lstStyle>
          <a:p>
            <a:pPr>
              <a:defRPr/>
            </a:pPr>
            <a:fld id="{1D8C898B-99DD-437C-8A1F-8345704E3A4D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49195" name="Rectangle 4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93282" r:id="rId1"/>
    <p:sldLayoutId id="2147493271" r:id="rId2"/>
    <p:sldLayoutId id="2147493272" r:id="rId3"/>
    <p:sldLayoutId id="2147493273" r:id="rId4"/>
    <p:sldLayoutId id="2147493274" r:id="rId5"/>
    <p:sldLayoutId id="2147493275" r:id="rId6"/>
    <p:sldLayoutId id="2147493276" r:id="rId7"/>
    <p:sldLayoutId id="2147493277" r:id="rId8"/>
    <p:sldLayoutId id="2147493278" r:id="rId9"/>
    <p:sldLayoutId id="2147493279" r:id="rId10"/>
    <p:sldLayoutId id="2147493280" r:id="rId11"/>
    <p:sldLayoutId id="2147493281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kumimoji="1"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n"/>
        <a:defRPr kumimoji="1"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emf"/><Relationship Id="rId4" Type="http://schemas.openxmlformats.org/officeDocument/2006/relationships/oleObject" Target="../embeddings/Microsoft_Word_97_-_2003___1.doc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6.emf"/><Relationship Id="rId4" Type="http://schemas.openxmlformats.org/officeDocument/2006/relationships/oleObject" Target="../embeddings/Microsoft_Word_97_-_2003___2.doc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7.emf"/><Relationship Id="rId4" Type="http://schemas.openxmlformats.org/officeDocument/2006/relationships/oleObject" Target="../embeddings/Microsoft_Word_97_-_2003___3.doc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8.png"/><Relationship Id="rId4" Type="http://schemas.openxmlformats.org/officeDocument/2006/relationships/oleObject" Target="../embeddings/oleObject4.bin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94213"/>
          </a:xfrm>
        </p:spPr>
        <p:txBody>
          <a:bodyPr/>
          <a:lstStyle/>
          <a:p>
            <a:pPr>
              <a:buNone/>
            </a:pPr>
            <a:endParaRPr lang="en-US" altLang="zh-TW" sz="6600" dirty="0" smtClean="0">
              <a:latin typeface="標楷體" pitchFamily="65" charset="-120"/>
              <a:ea typeface="標楷體" pitchFamily="65" charset="-120"/>
            </a:endParaRPr>
          </a:p>
          <a:p>
            <a:pPr>
              <a:buNone/>
            </a:pPr>
            <a:r>
              <a:rPr lang="zh-TW" altLang="en-US" sz="4000" dirty="0" smtClean="0">
                <a:latin typeface="標楷體" pitchFamily="65" charset="-120"/>
                <a:ea typeface="標楷體" pitchFamily="65" charset="-120"/>
              </a:rPr>
              <a:t>        </a:t>
            </a:r>
            <a:endParaRPr lang="en-US" altLang="zh-TW" sz="4000" dirty="0" smtClean="0">
              <a:latin typeface="標楷體" pitchFamily="65" charset="-120"/>
              <a:ea typeface="標楷體" pitchFamily="65" charset="-120"/>
            </a:endParaRPr>
          </a:p>
          <a:p>
            <a:pPr>
              <a:buNone/>
            </a:pPr>
            <a:r>
              <a:rPr lang="zh-TW" altLang="en-US" sz="4000" dirty="0" smtClean="0">
                <a:latin typeface="標楷體" pitchFamily="65" charset="-120"/>
                <a:ea typeface="標楷體" pitchFamily="65" charset="-120"/>
              </a:rPr>
              <a:t>               </a:t>
            </a:r>
            <a:endParaRPr lang="en-US" altLang="zh-TW" sz="4000" dirty="0" smtClean="0">
              <a:latin typeface="標楷體" pitchFamily="65" charset="-120"/>
              <a:ea typeface="標楷體" pitchFamily="65" charset="-120"/>
            </a:endParaRPr>
          </a:p>
          <a:p>
            <a:pPr>
              <a:buNone/>
            </a:pPr>
            <a:endParaRPr lang="en-US" altLang="zh-TW" sz="4000" dirty="0" smtClean="0">
              <a:latin typeface="標楷體" pitchFamily="65" charset="-120"/>
              <a:ea typeface="標楷體" pitchFamily="65" charset="-120"/>
            </a:endParaRPr>
          </a:p>
          <a:p>
            <a:pPr>
              <a:buNone/>
            </a:pPr>
            <a:r>
              <a:rPr lang="en-US" altLang="zh-TW" sz="4000" dirty="0" smtClean="0">
                <a:latin typeface="標楷體" pitchFamily="65" charset="-120"/>
                <a:ea typeface="標楷體" pitchFamily="65" charset="-120"/>
              </a:rPr>
              <a:t>         </a:t>
            </a:r>
          </a:p>
          <a:p>
            <a:pPr>
              <a:buNone/>
            </a:pPr>
            <a:r>
              <a:rPr lang="zh-TW" altLang="en-US" sz="4000" dirty="0" smtClean="0">
                <a:latin typeface="標楷體" pitchFamily="65" charset="-120"/>
                <a:ea typeface="標楷體" pitchFamily="65" charset="-120"/>
              </a:rPr>
              <a:t>         中央大學資工系 </a:t>
            </a:r>
            <a:endParaRPr lang="en-US" altLang="zh-TW" sz="4000" dirty="0" smtClean="0">
              <a:latin typeface="標楷體" pitchFamily="65" charset="-120"/>
              <a:ea typeface="標楷體" pitchFamily="65" charset="-120"/>
            </a:endParaRPr>
          </a:p>
          <a:p>
            <a:pPr>
              <a:buNone/>
            </a:pPr>
            <a:r>
              <a:rPr lang="en-US" altLang="zh-TW" sz="4000" dirty="0" smtClean="0">
                <a:latin typeface="標楷體" pitchFamily="65" charset="-120"/>
                <a:ea typeface="標楷體" pitchFamily="65" charset="-120"/>
              </a:rPr>
              <a:t>            </a:t>
            </a:r>
            <a:r>
              <a:rPr lang="zh-TW" altLang="en-US" sz="4000" dirty="0" smtClean="0">
                <a:latin typeface="標楷體" pitchFamily="65" charset="-120"/>
                <a:ea typeface="標楷體" pitchFamily="65" charset="-120"/>
              </a:rPr>
              <a:t>陳振炎</a:t>
            </a:r>
            <a:endParaRPr lang="zh-TW" altLang="en-US" sz="4000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90C4A5-8CA1-4229-8A4A-58E9D47D9CF2}" type="slidenum">
              <a:rPr lang="zh-TW" altLang="en-US" smtClean="0"/>
              <a:pPr>
                <a:defRPr/>
              </a:pPr>
              <a:t>1</a:t>
            </a:fld>
            <a:endParaRPr lang="en-US" altLang="zh-TW"/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5400" dirty="0" smtClean="0">
                <a:latin typeface="標楷體" pitchFamily="65" charset="-120"/>
                <a:ea typeface="標楷體" pitchFamily="65" charset="-120"/>
              </a:rPr>
              <a:t/>
            </a:r>
            <a:br>
              <a:rPr lang="en-US" altLang="zh-TW" sz="5400" dirty="0" smtClean="0">
                <a:latin typeface="標楷體" pitchFamily="65" charset="-120"/>
                <a:ea typeface="標楷體" pitchFamily="65" charset="-120"/>
              </a:rPr>
            </a:br>
            <a:r>
              <a:rPr lang="en-US" altLang="zh-TW" sz="5400" dirty="0" smtClean="0">
                <a:latin typeface="標楷體" pitchFamily="65" charset="-120"/>
                <a:ea typeface="標楷體" pitchFamily="65" charset="-120"/>
              </a:rPr>
              <a:t/>
            </a:r>
            <a:br>
              <a:rPr lang="en-US" altLang="zh-TW" sz="5400" dirty="0" smtClean="0">
                <a:latin typeface="標楷體" pitchFamily="65" charset="-120"/>
                <a:ea typeface="標楷體" pitchFamily="65" charset="-120"/>
              </a:rPr>
            </a:br>
            <a:r>
              <a:rPr lang="en-US" altLang="zh-TW" sz="5400" dirty="0" smtClean="0">
                <a:latin typeface="標楷體" pitchFamily="65" charset="-120"/>
                <a:ea typeface="標楷體" pitchFamily="65" charset="-120"/>
              </a:rPr>
              <a:t/>
            </a:r>
            <a:br>
              <a:rPr lang="en-US" altLang="zh-TW" sz="5400" dirty="0" smtClean="0">
                <a:latin typeface="標楷體" pitchFamily="65" charset="-120"/>
                <a:ea typeface="標楷體" pitchFamily="65" charset="-120"/>
              </a:rPr>
            </a:br>
            <a:r>
              <a:rPr lang="en-US" altLang="zh-TW" sz="5400" dirty="0" smtClean="0">
                <a:latin typeface="標楷體" pitchFamily="65" charset="-120"/>
                <a:ea typeface="標楷體" pitchFamily="65" charset="-120"/>
              </a:rPr>
              <a:t/>
            </a:r>
            <a:br>
              <a:rPr lang="en-US" altLang="zh-TW" sz="5400" dirty="0" smtClean="0">
                <a:latin typeface="標楷體" pitchFamily="65" charset="-120"/>
                <a:ea typeface="標楷體" pitchFamily="65" charset="-120"/>
              </a:rPr>
            </a:br>
            <a:r>
              <a:rPr lang="zh-TW" altLang="en-US" sz="5400" b="1" dirty="0" smtClean="0">
                <a:latin typeface="新細明體" pitchFamily="18" charset="-120"/>
                <a:ea typeface="新細明體" pitchFamily="18" charset="-120"/>
              </a:rPr>
              <a:t>推動</a:t>
            </a:r>
            <a:r>
              <a:rPr lang="zh-TW" altLang="en-US" sz="5400" b="1" dirty="0" smtClean="0">
                <a:latin typeface="細明體" pitchFamily="49" charset="-120"/>
                <a:ea typeface="細明體" pitchFamily="49" charset="-120"/>
              </a:rPr>
              <a:t>敏捷方法</a:t>
            </a:r>
            <a:r>
              <a:rPr lang="en-US" altLang="zh-TW" sz="5400" dirty="0" smtClean="0">
                <a:latin typeface="細明體" pitchFamily="49" charset="-120"/>
                <a:ea typeface="細明體" pitchFamily="49" charset="-120"/>
              </a:rPr>
              <a:t/>
            </a:r>
            <a:br>
              <a:rPr lang="en-US" altLang="zh-TW" sz="5400" dirty="0" smtClean="0">
                <a:latin typeface="細明體" pitchFamily="49" charset="-120"/>
                <a:ea typeface="細明體" pitchFamily="49" charset="-120"/>
              </a:rPr>
            </a:br>
            <a:r>
              <a:rPr lang="en-US" altLang="zh-TW" sz="5400" dirty="0" smtClean="0">
                <a:latin typeface="標楷體" pitchFamily="65" charset="-120"/>
                <a:ea typeface="標楷體" pitchFamily="65" charset="-120"/>
              </a:rPr>
              <a:t/>
            </a:r>
            <a:br>
              <a:rPr lang="en-US" altLang="zh-TW" sz="5400" dirty="0" smtClean="0">
                <a:latin typeface="標楷體" pitchFamily="65" charset="-120"/>
                <a:ea typeface="標楷體" pitchFamily="65" charset="-120"/>
              </a:rPr>
            </a:br>
            <a:r>
              <a:rPr lang="en-US" altLang="zh-TW" sz="5400" dirty="0" err="1" smtClean="0">
                <a:latin typeface="標楷體" pitchFamily="65" charset="-120"/>
                <a:ea typeface="標楷體" pitchFamily="65" charset="-120"/>
              </a:rPr>
              <a:t>myAgile</a:t>
            </a:r>
            <a:r>
              <a:rPr lang="zh-TW" altLang="en-US" sz="5400" dirty="0" smtClean="0">
                <a:latin typeface="標楷體" pitchFamily="65" charset="-120"/>
                <a:ea typeface="標楷體" pitchFamily="65" charset="-120"/>
              </a:rPr>
              <a:t>方法之開發工序</a:t>
            </a:r>
            <a:r>
              <a:rPr lang="en-US" altLang="zh-TW" sz="5400" dirty="0" smtClean="0">
                <a:latin typeface="標楷體" pitchFamily="65" charset="-120"/>
                <a:ea typeface="標楷體" pitchFamily="65" charset="-120"/>
              </a:rPr>
              <a:t/>
            </a:r>
            <a:br>
              <a:rPr lang="en-US" altLang="zh-TW" sz="5400" dirty="0" smtClean="0">
                <a:latin typeface="標楷體" pitchFamily="65" charset="-120"/>
                <a:ea typeface="標楷體" pitchFamily="65" charset="-120"/>
              </a:rPr>
            </a:br>
            <a:r>
              <a:rPr lang="en-US" altLang="zh-TW" sz="5400" dirty="0" smtClean="0">
                <a:latin typeface="標楷體" pitchFamily="65" charset="-120"/>
                <a:ea typeface="標楷體" pitchFamily="65" charset="-120"/>
              </a:rPr>
              <a:t>-</a:t>
            </a:r>
            <a:r>
              <a:rPr lang="zh-TW" altLang="en-US" sz="5400" dirty="0" smtClean="0">
                <a:latin typeface="標楷體" pitchFamily="65" charset="-120"/>
                <a:ea typeface="標楷體" pitchFamily="65" charset="-120"/>
              </a:rPr>
              <a:t>以成績系統為例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/>
            </a:r>
            <a:br>
              <a:rPr lang="en-US" altLang="zh-TW" dirty="0" smtClean="0">
                <a:latin typeface="標楷體" pitchFamily="65" charset="-120"/>
                <a:ea typeface="標楷體" pitchFamily="65" charset="-120"/>
              </a:rPr>
            </a:b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zh-TW" altLang="en-US" dirty="0" smtClean="0"/>
              <a:t>   </a:t>
            </a:r>
            <a:r>
              <a:rPr lang="en-US" altLang="zh-TW" sz="8000" dirty="0" smtClean="0">
                <a:latin typeface="標楷體" pitchFamily="65" charset="-120"/>
                <a:ea typeface="標楷體" pitchFamily="65" charset="-120"/>
              </a:rPr>
              <a:t>  </a:t>
            </a:r>
            <a:r>
              <a:rPr lang="en-US" altLang="zh-TW" sz="9600" dirty="0" smtClean="0">
                <a:latin typeface="標楷體" pitchFamily="65" charset="-120"/>
                <a:ea typeface="標楷體" pitchFamily="65" charset="-120"/>
              </a:rPr>
              <a:t>1) </a:t>
            </a:r>
            <a:r>
              <a:rPr lang="en-US" altLang="zh-TW" sz="9600" dirty="0" err="1" smtClean="0">
                <a:latin typeface="標楷體" pitchFamily="65" charset="-120"/>
                <a:ea typeface="標楷體" pitchFamily="65" charset="-120"/>
              </a:rPr>
              <a:t>myAgile</a:t>
            </a:r>
            <a:r>
              <a:rPr lang="en-US" altLang="zh-TW" sz="9600" dirty="0" smtClean="0">
                <a:latin typeface="標楷體" pitchFamily="65" charset="-120"/>
                <a:ea typeface="標楷體" pitchFamily="65" charset="-120"/>
              </a:rPr>
              <a:t> </a:t>
            </a:r>
          </a:p>
          <a:p>
            <a:pPr>
              <a:buNone/>
            </a:pPr>
            <a:r>
              <a:rPr lang="en-US" altLang="zh-TW" sz="9600" dirty="0" smtClean="0">
                <a:latin typeface="標楷體" pitchFamily="65" charset="-120"/>
                <a:ea typeface="標楷體" pitchFamily="65" charset="-120"/>
              </a:rPr>
              <a:t>    </a:t>
            </a:r>
            <a:r>
              <a:rPr lang="zh-TW" altLang="en-US" sz="9600" dirty="0" smtClean="0">
                <a:latin typeface="標楷體" pitchFamily="65" charset="-120"/>
                <a:ea typeface="標楷體" pitchFamily="65" charset="-120"/>
              </a:rPr>
              <a:t>方法</a:t>
            </a:r>
            <a:endParaRPr lang="zh-TW" altLang="en-US" sz="9600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90C4A5-8CA1-4229-8A4A-58E9D47D9CF2}" type="slidenum">
              <a:rPr lang="zh-TW" altLang="en-US" smtClean="0"/>
              <a:pPr>
                <a:defRPr/>
              </a:pPr>
              <a:t>10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myAgile</a:t>
            </a:r>
            <a:r>
              <a:rPr lang="en-US" altLang="zh-TW" dirty="0" smtClean="0"/>
              <a:t> 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重點</a:t>
            </a:r>
            <a:endParaRPr lang="zh-TW" altLang="en-US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6181"/>
          </a:xfrm>
        </p:spPr>
        <p:txBody>
          <a:bodyPr/>
          <a:lstStyle/>
          <a:p>
            <a:pPr>
              <a:buNone/>
            </a:pPr>
            <a:r>
              <a:rPr lang="zh-TW" altLang="en-US" sz="2400" dirty="0" smtClean="0">
                <a:latin typeface="標楷體" pitchFamily="65" charset="-120"/>
                <a:ea typeface="標楷體" pitchFamily="65" charset="-120"/>
              </a:rPr>
              <a:t>需求工程 </a:t>
            </a:r>
            <a:r>
              <a:rPr lang="en-US" altLang="zh-TW" sz="2400" dirty="0" smtClean="0">
                <a:latin typeface="標楷體" pitchFamily="65" charset="-120"/>
                <a:ea typeface="標楷體" pitchFamily="65" charset="-120"/>
              </a:rPr>
              <a:t>(Step 0, 1, 2 see next page)</a:t>
            </a:r>
          </a:p>
          <a:p>
            <a:pPr>
              <a:buNone/>
            </a:pPr>
            <a:r>
              <a:rPr lang="zh-TW" altLang="en-US" sz="2400" dirty="0" smtClean="0">
                <a:latin typeface="標楷體" pitchFamily="65" charset="-120"/>
                <a:ea typeface="標楷體" pitchFamily="65" charset="-120"/>
              </a:rPr>
              <a:t>    </a:t>
            </a:r>
            <a:r>
              <a:rPr lang="en-US" altLang="zh-TW" sz="2400" dirty="0" err="1" smtClean="0">
                <a:latin typeface="標楷體" pitchFamily="65" charset="-120"/>
                <a:ea typeface="標楷體" pitchFamily="65" charset="-120"/>
              </a:rPr>
              <a:t>myAgile</a:t>
            </a:r>
            <a:r>
              <a:rPr lang="en-US" altLang="zh-TW" sz="2400" dirty="0" smtClean="0">
                <a:latin typeface="標楷體" pitchFamily="65" charset="-120"/>
                <a:ea typeface="標楷體" pitchFamily="65" charset="-120"/>
              </a:rPr>
              <a:t> </a:t>
            </a:r>
            <a:r>
              <a:rPr lang="zh-TW" altLang="en-US" sz="2400" dirty="0" smtClean="0">
                <a:latin typeface="標楷體" pitchFamily="65" charset="-120"/>
                <a:ea typeface="標楷體" pitchFamily="65" charset="-120"/>
              </a:rPr>
              <a:t>由簡而繁寫多個 驗收</a:t>
            </a:r>
            <a:r>
              <a:rPr lang="en-US" altLang="zh-TW" sz="2400" dirty="0" smtClean="0">
                <a:latin typeface="標楷體" pitchFamily="65" charset="-120"/>
                <a:ea typeface="標楷體" pitchFamily="65" charset="-120"/>
              </a:rPr>
              <a:t>cases </a:t>
            </a:r>
          </a:p>
          <a:p>
            <a:pPr>
              <a:buNone/>
            </a:pPr>
            <a:r>
              <a:rPr lang="zh-TW" altLang="en-US" sz="2400" dirty="0" smtClean="0">
                <a:latin typeface="標楷體" pitchFamily="65" charset="-120"/>
                <a:ea typeface="標楷體" pitchFamily="65" charset="-120"/>
              </a:rPr>
              <a:t>        比傳統軟工只寫一個</a:t>
            </a:r>
            <a:r>
              <a:rPr lang="en-US" altLang="zh-TW" sz="2400" dirty="0" smtClean="0">
                <a:latin typeface="標楷體" pitchFamily="65" charset="-120"/>
                <a:ea typeface="標楷體" pitchFamily="65" charset="-120"/>
              </a:rPr>
              <a:t>case </a:t>
            </a:r>
            <a:r>
              <a:rPr lang="zh-TW" altLang="en-US" sz="2400" dirty="0" smtClean="0">
                <a:latin typeface="標楷體" pitchFamily="65" charset="-120"/>
                <a:ea typeface="標楷體" pitchFamily="65" charset="-120"/>
              </a:rPr>
              <a:t>更為加強 </a:t>
            </a:r>
            <a:endParaRPr lang="en-US" altLang="zh-TW" sz="2400" dirty="0" smtClean="0">
              <a:latin typeface="標楷體" pitchFamily="65" charset="-120"/>
              <a:ea typeface="標楷體" pitchFamily="65" charset="-120"/>
            </a:endParaRPr>
          </a:p>
          <a:p>
            <a:pPr>
              <a:buNone/>
            </a:pPr>
            <a:r>
              <a:rPr lang="zh-TW" altLang="en-US" sz="2400" dirty="0" smtClean="0">
                <a:latin typeface="標楷體" pitchFamily="65" charset="-120"/>
                <a:ea typeface="標楷體" pitchFamily="65" charset="-120"/>
              </a:rPr>
              <a:t>     </a:t>
            </a:r>
            <a:endParaRPr lang="en-US" altLang="zh-TW" sz="2400" dirty="0" smtClean="0">
              <a:latin typeface="標楷體" pitchFamily="65" charset="-120"/>
              <a:ea typeface="標楷體" pitchFamily="65" charset="-120"/>
            </a:endParaRPr>
          </a:p>
          <a:p>
            <a:pPr>
              <a:buNone/>
            </a:pPr>
            <a:r>
              <a:rPr lang="zh-TW" altLang="en-US" sz="2400" dirty="0" smtClean="0">
                <a:latin typeface="標楷體" pitchFamily="65" charset="-120"/>
                <a:ea typeface="標楷體" pitchFamily="65" charset="-120"/>
              </a:rPr>
              <a:t>架構設計 </a:t>
            </a:r>
            <a:r>
              <a:rPr lang="en-US" altLang="zh-TW" sz="2400" dirty="0" smtClean="0">
                <a:latin typeface="標楷體" pitchFamily="65" charset="-120"/>
                <a:ea typeface="標楷體" pitchFamily="65" charset="-120"/>
              </a:rPr>
              <a:t>(Step 3, 4, 5, 6)</a:t>
            </a:r>
          </a:p>
          <a:p>
            <a:pPr>
              <a:buNone/>
            </a:pPr>
            <a:r>
              <a:rPr lang="en-US" altLang="zh-TW" sz="2400" dirty="0" smtClean="0">
                <a:latin typeface="標楷體" pitchFamily="65" charset="-120"/>
                <a:ea typeface="標楷體" pitchFamily="65" charset="-120"/>
              </a:rPr>
              <a:t>    </a:t>
            </a:r>
            <a:r>
              <a:rPr lang="en-US" altLang="zh-TW" sz="2400" dirty="0" err="1" smtClean="0">
                <a:latin typeface="標楷體" pitchFamily="65" charset="-120"/>
                <a:ea typeface="標楷體" pitchFamily="65" charset="-120"/>
              </a:rPr>
              <a:t>myAgile</a:t>
            </a:r>
            <a:r>
              <a:rPr lang="en-US" altLang="zh-TW" sz="2400" dirty="0" smtClean="0">
                <a:latin typeface="標楷體" pitchFamily="65" charset="-120"/>
                <a:ea typeface="標楷體" pitchFamily="65" charset="-120"/>
              </a:rPr>
              <a:t> </a:t>
            </a:r>
            <a:r>
              <a:rPr lang="zh-TW" altLang="en-US" sz="2400" dirty="0" smtClean="0">
                <a:latin typeface="標楷體" pitchFamily="65" charset="-120"/>
                <a:ea typeface="標楷體" pitchFamily="65" charset="-120"/>
              </a:rPr>
              <a:t>採用 </a:t>
            </a:r>
            <a:r>
              <a:rPr lang="en-US" altLang="zh-TW" sz="2400" dirty="0" smtClean="0">
                <a:latin typeface="標楷體" pitchFamily="65" charset="-120"/>
                <a:ea typeface="標楷體" pitchFamily="65" charset="-120"/>
              </a:rPr>
              <a:t>XP </a:t>
            </a:r>
            <a:r>
              <a:rPr lang="zh-TW" altLang="en-US" sz="2400" dirty="0" smtClean="0">
                <a:latin typeface="標楷體" pitchFamily="65" charset="-120"/>
                <a:ea typeface="標楷體" pitchFamily="65" charset="-120"/>
              </a:rPr>
              <a:t>的 </a:t>
            </a:r>
            <a:r>
              <a:rPr lang="en-US" altLang="zh-TW" sz="2400" dirty="0" smtClean="0">
                <a:latin typeface="標楷體" pitchFamily="65" charset="-120"/>
                <a:ea typeface="標楷體" pitchFamily="65" charset="-120"/>
              </a:rPr>
              <a:t>CRC</a:t>
            </a:r>
            <a:r>
              <a:rPr lang="zh-TW" altLang="en-US" sz="2400" dirty="0" smtClean="0">
                <a:latin typeface="標楷體" pitchFamily="65" charset="-120"/>
                <a:ea typeface="標楷體" pitchFamily="65" charset="-120"/>
              </a:rPr>
              <a:t> 快速做架構設計 又用 </a:t>
            </a:r>
            <a:endParaRPr lang="en-US" altLang="zh-TW" sz="2400" dirty="0" smtClean="0">
              <a:latin typeface="標楷體" pitchFamily="65" charset="-120"/>
              <a:ea typeface="標楷體" pitchFamily="65" charset="-120"/>
            </a:endParaRPr>
          </a:p>
          <a:p>
            <a:pPr>
              <a:buNone/>
            </a:pPr>
            <a:r>
              <a:rPr lang="zh-TW" altLang="en-US" sz="2400" dirty="0" smtClean="0">
                <a:latin typeface="標楷體" pitchFamily="65" charset="-120"/>
                <a:ea typeface="標楷體" pitchFamily="65" charset="-120"/>
              </a:rPr>
              <a:t>    逆向工程工具自動獲得設計圖 免畫圖</a:t>
            </a:r>
            <a:r>
              <a:rPr lang="en-US" altLang="zh-TW" sz="2400" dirty="0" smtClean="0">
                <a:latin typeface="標楷體" pitchFamily="65" charset="-120"/>
                <a:ea typeface="標楷體" pitchFamily="65" charset="-120"/>
              </a:rPr>
              <a:t>. </a:t>
            </a:r>
            <a:r>
              <a:rPr lang="zh-TW" altLang="en-US" sz="2400" dirty="0" smtClean="0">
                <a:latin typeface="標楷體" pitchFamily="65" charset="-120"/>
                <a:ea typeface="標楷體" pitchFamily="65" charset="-120"/>
              </a:rPr>
              <a:t> </a:t>
            </a:r>
            <a:endParaRPr lang="en-US" altLang="zh-TW" sz="2400" dirty="0" smtClean="0">
              <a:latin typeface="標楷體" pitchFamily="65" charset="-120"/>
              <a:ea typeface="標楷體" pitchFamily="65" charset="-120"/>
            </a:endParaRPr>
          </a:p>
          <a:p>
            <a:pPr>
              <a:buNone/>
            </a:pPr>
            <a:endParaRPr lang="en-US" altLang="zh-TW" sz="2400" dirty="0" smtClean="0">
              <a:latin typeface="標楷體" pitchFamily="65" charset="-120"/>
              <a:ea typeface="標楷體" pitchFamily="65" charset="-120"/>
            </a:endParaRPr>
          </a:p>
          <a:p>
            <a:pPr>
              <a:buNone/>
            </a:pPr>
            <a:r>
              <a:rPr lang="zh-TW" altLang="en-US" sz="2400" dirty="0" smtClean="0">
                <a:latin typeface="標楷體" pitchFamily="65" charset="-120"/>
                <a:ea typeface="標楷體" pitchFamily="65" charset="-120"/>
              </a:rPr>
              <a:t>細部設計 </a:t>
            </a:r>
            <a:r>
              <a:rPr lang="en-US" altLang="zh-TW" sz="2400" dirty="0" smtClean="0">
                <a:latin typeface="標楷體" pitchFamily="65" charset="-120"/>
                <a:ea typeface="標楷體" pitchFamily="65" charset="-120"/>
              </a:rPr>
              <a:t>(Step 7, 8, 9, 10)</a:t>
            </a:r>
            <a:endParaRPr lang="en-US" altLang="zh-TW" sz="2400" b="1" dirty="0" smtClean="0">
              <a:latin typeface="標楷體" pitchFamily="65" charset="-120"/>
              <a:ea typeface="標楷體" pitchFamily="65" charset="-120"/>
            </a:endParaRPr>
          </a:p>
          <a:p>
            <a:pPr>
              <a:buNone/>
            </a:pPr>
            <a:r>
              <a:rPr lang="zh-TW" altLang="en-US" sz="2400" dirty="0" smtClean="0">
                <a:latin typeface="標楷體" pitchFamily="65" charset="-120"/>
                <a:ea typeface="標楷體" pitchFamily="65" charset="-120"/>
              </a:rPr>
              <a:t>   </a:t>
            </a:r>
            <a:r>
              <a:rPr lang="en-US" altLang="zh-TW" sz="2400" dirty="0" err="1" smtClean="0">
                <a:latin typeface="標楷體" pitchFamily="65" charset="-120"/>
                <a:ea typeface="標楷體" pitchFamily="65" charset="-120"/>
              </a:rPr>
              <a:t>myAgile</a:t>
            </a:r>
            <a:r>
              <a:rPr lang="en-US" altLang="zh-TW" sz="2400" dirty="0" smtClean="0">
                <a:latin typeface="標楷體" pitchFamily="65" charset="-120"/>
                <a:ea typeface="標楷體" pitchFamily="65" charset="-120"/>
              </a:rPr>
              <a:t> </a:t>
            </a:r>
            <a:r>
              <a:rPr lang="zh-TW" altLang="en-US" sz="2400" dirty="0" smtClean="0">
                <a:latin typeface="標楷體" pitchFamily="65" charset="-120"/>
                <a:ea typeface="標楷體" pitchFamily="65" charset="-120"/>
              </a:rPr>
              <a:t>採用 </a:t>
            </a:r>
            <a:r>
              <a:rPr lang="en-US" altLang="zh-TW" sz="2400" dirty="0" smtClean="0">
                <a:latin typeface="標楷體" pitchFamily="65" charset="-120"/>
                <a:ea typeface="標楷體" pitchFamily="65" charset="-120"/>
              </a:rPr>
              <a:t>design sketch, pseudo-code</a:t>
            </a:r>
            <a:r>
              <a:rPr lang="zh-TW" altLang="en-US" sz="2400" dirty="0" smtClean="0">
                <a:latin typeface="標楷體" pitchFamily="65" charset="-120"/>
                <a:ea typeface="標楷體" pitchFamily="65" charset="-120"/>
              </a:rPr>
              <a:t> 相當細緻</a:t>
            </a:r>
            <a:r>
              <a:rPr lang="en-US" altLang="zh-TW" sz="2400" dirty="0" smtClean="0">
                <a:latin typeface="標楷體" pitchFamily="65" charset="-120"/>
                <a:ea typeface="標楷體" pitchFamily="65" charset="-120"/>
              </a:rPr>
              <a:t> </a:t>
            </a:r>
            <a:endParaRPr lang="zh-TW" altLang="en-US" sz="2400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90C4A5-8CA1-4229-8A4A-58E9D47D9CF2}" type="slidenum">
              <a:rPr lang="zh-TW" altLang="en-US" smtClean="0"/>
              <a:pPr>
                <a:defRPr/>
              </a:pPr>
              <a:t>11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1422995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zh-TW" sz="4000" dirty="0" err="1" smtClean="0">
                <a:ea typeface="標楷體" pitchFamily="65" charset="-120"/>
              </a:rPr>
              <a:t>myAgile</a:t>
            </a:r>
            <a:r>
              <a:rPr lang="en-US" altLang="zh-TW" sz="4000" dirty="0" smtClean="0">
                <a:ea typeface="標楷體" pitchFamily="65" charset="-120"/>
              </a:rPr>
              <a:t> </a:t>
            </a:r>
            <a:r>
              <a:rPr lang="zh-TW" altLang="en-US" sz="4000" dirty="0" smtClean="0">
                <a:ea typeface="標楷體" pitchFamily="65" charset="-120"/>
              </a:rPr>
              <a:t>敏捷方法 </a:t>
            </a:r>
            <a:r>
              <a:rPr lang="en-US" altLang="zh-TW" sz="4000" dirty="0" smtClean="0">
                <a:ea typeface="標楷體" pitchFamily="65" charset="-120"/>
              </a:rPr>
              <a:t>(11</a:t>
            </a:r>
            <a:r>
              <a:rPr lang="zh-TW" altLang="en-US" sz="4000" dirty="0" smtClean="0">
                <a:ea typeface="標楷體" pitchFamily="65" charset="-120"/>
              </a:rPr>
              <a:t>道工序</a:t>
            </a:r>
            <a:r>
              <a:rPr lang="en-US" altLang="zh-TW" sz="4000" dirty="0" smtClean="0">
                <a:ea typeface="標楷體" pitchFamily="65" charset="-120"/>
              </a:rPr>
              <a:t>)</a:t>
            </a:r>
            <a:br>
              <a:rPr lang="en-US" altLang="zh-TW" sz="4000" dirty="0" smtClean="0">
                <a:ea typeface="標楷體" pitchFamily="65" charset="-120"/>
              </a:rPr>
            </a:br>
            <a:r>
              <a:rPr lang="en-US" altLang="zh-TW" sz="2400" b="1" dirty="0" smtClean="0">
                <a:effectLst/>
                <a:latin typeface="Times New Roman" pitchFamily="18" charset="0"/>
                <a:ea typeface="標楷體" pitchFamily="65" charset="-120"/>
              </a:rPr>
              <a:t>(</a:t>
            </a:r>
            <a:r>
              <a:rPr lang="en-US" altLang="zh-TW" sz="2400" b="1" dirty="0" smtClean="0">
                <a:effectLst/>
                <a:latin typeface="微軟正黑體" pitchFamily="34" charset="-120"/>
                <a:ea typeface="微軟正黑體" pitchFamily="34" charset="-120"/>
              </a:rPr>
              <a:t>+</a:t>
            </a:r>
            <a:r>
              <a:rPr lang="zh-TW" altLang="en-US" sz="2400" b="1" dirty="0" smtClean="0">
                <a:effectLst/>
                <a:latin typeface="微軟正黑體" pitchFamily="34" charset="-120"/>
                <a:ea typeface="微軟正黑體" pitchFamily="34" charset="-120"/>
              </a:rPr>
              <a:t>補充工序</a:t>
            </a:r>
            <a:r>
              <a:rPr lang="en-US" altLang="zh-TW" sz="2400" b="1" dirty="0" smtClean="0">
                <a:effectLst/>
                <a:latin typeface="微軟正黑體" pitchFamily="34" charset="-120"/>
                <a:ea typeface="微軟正黑體" pitchFamily="34" charset="-120"/>
              </a:rPr>
              <a:t>,</a:t>
            </a:r>
            <a:r>
              <a:rPr lang="zh-TW" altLang="en-US" sz="2400" b="1" dirty="0" smtClean="0">
                <a:effectLst/>
                <a:latin typeface="微軟正黑體" pitchFamily="34" charset="-120"/>
                <a:ea typeface="微軟正黑體" pitchFamily="34" charset="-120"/>
              </a:rPr>
              <a:t> *</a:t>
            </a:r>
            <a:r>
              <a:rPr lang="en-US" altLang="zh-TW" sz="2400" b="1" dirty="0" smtClean="0">
                <a:effectLst/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2400" b="1" dirty="0" smtClean="0">
                <a:effectLst/>
                <a:latin typeface="微軟正黑體" pitchFamily="34" charset="-120"/>
                <a:ea typeface="微軟正黑體" pitchFamily="34" charset="-120"/>
              </a:rPr>
              <a:t>加強工序 </a:t>
            </a:r>
            <a:r>
              <a:rPr lang="en-US" altLang="zh-TW" sz="2400" b="1" dirty="0" smtClean="0">
                <a:effectLst/>
                <a:latin typeface="微軟正黑體" pitchFamily="34" charset="-120"/>
                <a:ea typeface="微軟正黑體" pitchFamily="34" charset="-120"/>
              </a:rPr>
              <a:t>,</a:t>
            </a:r>
            <a:r>
              <a:rPr lang="zh-TW" altLang="en-US" sz="2400" b="1" dirty="0" smtClean="0">
                <a:effectLst/>
                <a:latin typeface="微軟正黑體" pitchFamily="34" charset="-120"/>
                <a:ea typeface="微軟正黑體" pitchFamily="34" charset="-120"/>
              </a:rPr>
              <a:t> 另外即 </a:t>
            </a:r>
            <a:r>
              <a:rPr lang="en-US" altLang="zh-TW" sz="2400" b="1" dirty="0" smtClean="0">
                <a:effectLst/>
                <a:latin typeface="微軟正黑體" pitchFamily="34" charset="-120"/>
                <a:ea typeface="微軟正黑體" pitchFamily="34" charset="-120"/>
              </a:rPr>
              <a:t>XP </a:t>
            </a:r>
            <a:r>
              <a:rPr lang="zh-TW" altLang="en-US" sz="2400" b="1" dirty="0" smtClean="0">
                <a:effectLst/>
                <a:latin typeface="微軟正黑體" pitchFamily="34" charset="-120"/>
                <a:ea typeface="微軟正黑體" pitchFamily="34" charset="-120"/>
              </a:rPr>
              <a:t>原工序</a:t>
            </a:r>
            <a:r>
              <a:rPr lang="en-US" altLang="zh-TW" sz="2400" b="1" dirty="0" smtClean="0">
                <a:effectLst/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en-US" altLang="zh-TW" sz="4000" dirty="0" smtClean="0">
                <a:latin typeface="Times New Roman" pitchFamily="18" charset="0"/>
                <a:ea typeface="標楷體" pitchFamily="65" charset="-120"/>
              </a:rPr>
              <a:t/>
            </a:r>
            <a:br>
              <a:rPr lang="en-US" altLang="zh-TW" sz="4000" dirty="0" smtClean="0">
                <a:latin typeface="Times New Roman" pitchFamily="18" charset="0"/>
                <a:ea typeface="標楷體" pitchFamily="65" charset="-120"/>
              </a:rPr>
            </a:br>
            <a:r>
              <a:rPr lang="en-US" altLang="zh-TW" sz="4000" dirty="0" smtClean="0">
                <a:latin typeface="Times New Roman" pitchFamily="18" charset="0"/>
                <a:ea typeface="標楷體" pitchFamily="65" charset="-120"/>
              </a:rPr>
              <a:t/>
            </a:r>
            <a:br>
              <a:rPr lang="en-US" altLang="zh-TW" sz="4000" dirty="0" smtClean="0">
                <a:latin typeface="Times New Roman" pitchFamily="18" charset="0"/>
                <a:ea typeface="標楷體" pitchFamily="65" charset="-120"/>
              </a:rPr>
            </a:br>
            <a:r>
              <a:rPr lang="en-US" altLang="zh-TW" sz="4000" dirty="0" smtClean="0">
                <a:ea typeface="標楷體" pitchFamily="65" charset="-120"/>
              </a:rPr>
              <a:t>  </a:t>
            </a:r>
            <a:r>
              <a:rPr lang="zh-TW" altLang="en-US" b="1" dirty="0" smtClean="0"/>
              <a:t> </a:t>
            </a:r>
            <a:endParaRPr lang="zh-TW" altLang="en-US" sz="2400" b="1" dirty="0" smtClean="0"/>
          </a:p>
        </p:txBody>
      </p:sp>
      <p:sp>
        <p:nvSpPr>
          <p:cNvPr id="189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08720"/>
            <a:ext cx="8229600" cy="522220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TW" sz="2400" dirty="0" smtClean="0">
                <a:latin typeface="Times New Roman" pitchFamily="18" charset="0"/>
                <a:ea typeface="標楷體" pitchFamily="65" charset="-120"/>
              </a:rPr>
              <a:t>+</a:t>
            </a:r>
            <a:r>
              <a:rPr lang="en-US" altLang="zh-TW" sz="2400" b="1" dirty="0" smtClean="0">
                <a:latin typeface="標楷體" pitchFamily="65" charset="-120"/>
                <a:ea typeface="標楷體" pitchFamily="65" charset="-120"/>
              </a:rPr>
              <a:t> 0</a:t>
            </a:r>
            <a:r>
              <a:rPr lang="en-US" altLang="zh-TW" sz="2400" dirty="0" smtClean="0">
                <a:latin typeface="標楷體" pitchFamily="65" charset="-120"/>
                <a:ea typeface="標楷體" pitchFamily="65" charset="-120"/>
              </a:rPr>
              <a:t>.</a:t>
            </a:r>
            <a:r>
              <a:rPr lang="zh-TW" altLang="en-US" sz="2400" dirty="0" smtClean="0">
                <a:latin typeface="標楷體" pitchFamily="65" charset="-120"/>
                <a:ea typeface="標楷體" pitchFamily="65" charset="-120"/>
              </a:rPr>
              <a:t>探索需求    </a:t>
            </a:r>
            <a:r>
              <a:rPr lang="en-US" altLang="zh-TW" sz="2400" dirty="0" smtClean="0">
                <a:latin typeface="Times New Roman" pitchFamily="18" charset="0"/>
                <a:ea typeface="標楷體" pitchFamily="65" charset="-120"/>
              </a:rPr>
              <a:t>(Exploring requirements)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TW" sz="2400" dirty="0" smtClean="0">
                <a:ea typeface="標楷體" pitchFamily="65" charset="-120"/>
              </a:rPr>
              <a:t>*</a:t>
            </a:r>
            <a:r>
              <a:rPr lang="zh-TW" altLang="en-US" sz="2400" dirty="0" smtClean="0">
                <a:ea typeface="標楷體" pitchFamily="65" charset="-120"/>
              </a:rPr>
              <a:t> </a:t>
            </a:r>
            <a:r>
              <a:rPr lang="en-US" altLang="zh-TW" sz="2400" dirty="0" smtClean="0">
                <a:ea typeface="標楷體" pitchFamily="65" charset="-120"/>
              </a:rPr>
              <a:t>1.</a:t>
            </a:r>
            <a:r>
              <a:rPr lang="zh-TW" altLang="en-US" sz="2400" dirty="0" smtClean="0">
                <a:ea typeface="標楷體" pitchFamily="65" charset="-120"/>
              </a:rPr>
              <a:t>使用情節</a:t>
            </a:r>
            <a:r>
              <a:rPr lang="zh-TW" altLang="en-US" sz="2400" dirty="0" smtClean="0"/>
              <a:t>      </a:t>
            </a:r>
            <a:r>
              <a:rPr lang="en-US" altLang="zh-TW" sz="2400" dirty="0" smtClean="0">
                <a:latin typeface="Times New Roman" pitchFamily="18" charset="0"/>
              </a:rPr>
              <a:t>(Scenario)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TW" sz="2400" dirty="0" smtClean="0">
                <a:latin typeface="Times New Roman" pitchFamily="18" charset="0"/>
              </a:rPr>
              <a:t>*  2. </a:t>
            </a:r>
            <a:r>
              <a:rPr lang="zh-TW" altLang="en-US" sz="2400" dirty="0" smtClean="0">
                <a:latin typeface="標楷體" pitchFamily="65" charset="-120"/>
                <a:ea typeface="標楷體" pitchFamily="65" charset="-120"/>
              </a:rPr>
              <a:t>使用手冊及</a:t>
            </a:r>
            <a:r>
              <a:rPr lang="zh-TW" altLang="en-US" sz="2400" dirty="0" smtClean="0">
                <a:ea typeface="標楷體" pitchFamily="65" charset="-120"/>
              </a:rPr>
              <a:t>驗收測試案例</a:t>
            </a:r>
            <a:endParaRPr lang="en-US" altLang="zh-TW" sz="2400" dirty="0" smtClean="0">
              <a:ea typeface="標楷體" pitchFamily="65" charset="-12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zh-TW" altLang="en-US" sz="2400" dirty="0" smtClean="0">
                <a:latin typeface="Times New Roman" pitchFamily="18" charset="0"/>
                <a:ea typeface="標楷體" pitchFamily="65" charset="-120"/>
              </a:rPr>
              <a:t>                                </a:t>
            </a:r>
            <a:r>
              <a:rPr lang="en-US" altLang="zh-TW" sz="2400" dirty="0" smtClean="0">
                <a:latin typeface="Times New Roman" pitchFamily="18" charset="0"/>
                <a:ea typeface="標楷體" pitchFamily="65" charset="-120"/>
              </a:rPr>
              <a:t>(User manual &amp; Acceptance test case)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TW" sz="2400" dirty="0" smtClean="0">
                <a:latin typeface="Times New Roman" pitchFamily="18" charset="0"/>
                <a:ea typeface="標楷體" pitchFamily="65" charset="-120"/>
              </a:rPr>
              <a:t>+  3.</a:t>
            </a:r>
            <a:r>
              <a:rPr lang="zh-TW" altLang="en-US" sz="2400" dirty="0" smtClean="0">
                <a:latin typeface="標楷體" pitchFamily="65" charset="-120"/>
                <a:ea typeface="標楷體" pitchFamily="65" charset="-120"/>
              </a:rPr>
              <a:t>架構設計會議 </a:t>
            </a:r>
            <a:r>
              <a:rPr lang="en-US" altLang="zh-TW" sz="2400" dirty="0" smtClean="0">
                <a:latin typeface="Times New Roman" pitchFamily="18" charset="0"/>
                <a:ea typeface="標楷體" pitchFamily="65" charset="-120"/>
              </a:rPr>
              <a:t>(CRC session)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TW" sz="2400" dirty="0" smtClean="0">
                <a:latin typeface="Times New Roman" pitchFamily="18" charset="0"/>
                <a:ea typeface="標楷體" pitchFamily="65" charset="-120"/>
              </a:rPr>
              <a:t>+  4.</a:t>
            </a:r>
            <a:r>
              <a:rPr lang="zh-TW" altLang="en-US" sz="2400" dirty="0" smtClean="0">
                <a:latin typeface="Times New Roman" pitchFamily="18" charset="0"/>
                <a:ea typeface="標楷體" pitchFamily="65" charset="-120"/>
              </a:rPr>
              <a:t>逆向工程工具 </a:t>
            </a:r>
            <a:r>
              <a:rPr lang="en-US" altLang="zh-TW" sz="2400" dirty="0" smtClean="0">
                <a:latin typeface="Times New Roman" pitchFamily="18" charset="0"/>
                <a:ea typeface="標楷體" pitchFamily="65" charset="-120"/>
              </a:rPr>
              <a:t>(Reverse Engineering Tool)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2400" dirty="0" smtClean="0">
                <a:latin typeface="標楷體" pitchFamily="65" charset="-120"/>
                <a:ea typeface="標楷體" pitchFamily="65" charset="-120"/>
              </a:rPr>
              <a:t>5.</a:t>
            </a:r>
            <a:r>
              <a:rPr lang="zh-TW" altLang="en-US" sz="2400" dirty="0" smtClean="0">
                <a:ea typeface="標楷體" pitchFamily="65" charset="-120"/>
              </a:rPr>
              <a:t>派工及時程   </a:t>
            </a:r>
            <a:r>
              <a:rPr lang="en-US" altLang="zh-TW" sz="2400" dirty="0" smtClean="0">
                <a:latin typeface="Times New Roman" pitchFamily="18" charset="0"/>
                <a:ea typeface="標楷體" pitchFamily="65" charset="-120"/>
              </a:rPr>
              <a:t>(Dispatching and Scheduling)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2400" dirty="0" smtClean="0">
                <a:latin typeface="Times New Roman" pitchFamily="18" charset="0"/>
                <a:ea typeface="標楷體" pitchFamily="65" charset="-120"/>
              </a:rPr>
              <a:t>6. </a:t>
            </a:r>
            <a:r>
              <a:rPr lang="zh-TW" altLang="en-US" sz="2400" dirty="0" smtClean="0">
                <a:latin typeface="Times New Roman" pitchFamily="18" charset="0"/>
                <a:ea typeface="標楷體" pitchFamily="65" charset="-120"/>
              </a:rPr>
              <a:t>單元測試碼   </a:t>
            </a:r>
            <a:r>
              <a:rPr lang="en-US" altLang="zh-TW" sz="2400" dirty="0" smtClean="0">
                <a:latin typeface="Times New Roman" pitchFamily="18" charset="0"/>
                <a:ea typeface="標楷體" pitchFamily="65" charset="-120"/>
              </a:rPr>
              <a:t>(Unit test code)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altLang="zh-TW" sz="2400" dirty="0" smtClean="0">
              <a:latin typeface="Times New Roman" pitchFamily="18" charset="0"/>
              <a:ea typeface="標楷體" pitchFamily="65" charset="-12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TW" sz="2400" dirty="0" smtClean="0">
                <a:latin typeface="Times New Roman" pitchFamily="18" charset="0"/>
                <a:ea typeface="標楷體" pitchFamily="65" charset="-120"/>
              </a:rPr>
              <a:t>+  7.</a:t>
            </a:r>
            <a:r>
              <a:rPr lang="zh-TW" altLang="en-US" sz="2400" dirty="0" smtClean="0">
                <a:latin typeface="Times New Roman" pitchFamily="18" charset="0"/>
                <a:ea typeface="標楷體" pitchFamily="65" charset="-120"/>
              </a:rPr>
              <a:t>資料結構設計 </a:t>
            </a:r>
            <a:r>
              <a:rPr lang="en-US" altLang="zh-TW" sz="2400" dirty="0" smtClean="0">
                <a:latin typeface="Times New Roman" pitchFamily="18" charset="0"/>
                <a:ea typeface="標楷體" pitchFamily="65" charset="-120"/>
              </a:rPr>
              <a:t>(Data Structure Design)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TW" sz="2400" dirty="0" smtClean="0">
                <a:latin typeface="Times New Roman" pitchFamily="18" charset="0"/>
                <a:ea typeface="標楷體" pitchFamily="65" charset="-120"/>
              </a:rPr>
              <a:t>+ 8. </a:t>
            </a:r>
            <a:r>
              <a:rPr lang="zh-TW" altLang="en-US" sz="2400" dirty="0" smtClean="0">
                <a:ea typeface="標楷體" pitchFamily="65" charset="-120"/>
              </a:rPr>
              <a:t>演算法設計   </a:t>
            </a:r>
            <a:r>
              <a:rPr lang="en-US" altLang="zh-TW" sz="2400" dirty="0" smtClean="0">
                <a:latin typeface="Times New Roman" pitchFamily="18" charset="0"/>
                <a:ea typeface="標楷體" pitchFamily="65" charset="-120"/>
              </a:rPr>
              <a:t>(Algorithm Design) </a:t>
            </a:r>
            <a:r>
              <a:rPr lang="zh-TW" altLang="en-US" sz="2400" dirty="0" smtClean="0">
                <a:latin typeface="Times New Roman" pitchFamily="18" charset="0"/>
                <a:ea typeface="標楷體" pitchFamily="65" charset="-120"/>
              </a:rPr>
              <a:t>含設計草圖及虛擬碼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2400" dirty="0" smtClean="0">
                <a:latin typeface="Times New Roman" pitchFamily="18" charset="0"/>
                <a:ea typeface="標楷體" pitchFamily="65" charset="-120"/>
              </a:rPr>
              <a:t>9. </a:t>
            </a:r>
            <a:r>
              <a:rPr lang="zh-TW" altLang="en-US" sz="2400" dirty="0" smtClean="0">
                <a:latin typeface="Times New Roman" pitchFamily="18" charset="0"/>
                <a:ea typeface="標楷體" pitchFamily="65" charset="-120"/>
              </a:rPr>
              <a:t>補上程式碼   </a:t>
            </a:r>
            <a:r>
              <a:rPr lang="en-US" altLang="zh-TW" sz="2400" dirty="0" smtClean="0">
                <a:latin typeface="Times New Roman" pitchFamily="18" charset="0"/>
                <a:ea typeface="標楷體" pitchFamily="65" charset="-120"/>
              </a:rPr>
              <a:t>(Coding)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2400" dirty="0" smtClean="0">
                <a:latin typeface="Times New Roman" pitchFamily="18" charset="0"/>
                <a:ea typeface="標楷體" pitchFamily="65" charset="-120"/>
              </a:rPr>
              <a:t>10.</a:t>
            </a:r>
            <a:r>
              <a:rPr lang="zh-TW" altLang="en-US" sz="2400" dirty="0" smtClean="0">
                <a:latin typeface="Times New Roman" pitchFamily="18" charset="0"/>
                <a:ea typeface="標楷體" pitchFamily="65" charset="-120"/>
              </a:rPr>
              <a:t>單元及</a:t>
            </a:r>
            <a:r>
              <a:rPr lang="zh-TW" altLang="en-US" sz="2400" dirty="0" smtClean="0">
                <a:ea typeface="標楷體" pitchFamily="65" charset="-120"/>
              </a:rPr>
              <a:t>驗收</a:t>
            </a:r>
            <a:r>
              <a:rPr lang="zh-TW" altLang="en-US" sz="2400" dirty="0" smtClean="0">
                <a:latin typeface="Times New Roman" pitchFamily="18" charset="0"/>
                <a:ea typeface="標楷體" pitchFamily="65" charset="-120"/>
              </a:rPr>
              <a:t>測試  </a:t>
            </a:r>
            <a:r>
              <a:rPr lang="en-US" altLang="zh-TW" sz="2400" dirty="0" smtClean="0">
                <a:latin typeface="Times New Roman" pitchFamily="18" charset="0"/>
                <a:ea typeface="標楷體" pitchFamily="65" charset="-120"/>
              </a:rPr>
              <a:t>(Unit &amp; Acceptance testing)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 rot="8963370" flipV="1">
            <a:off x="6754813" y="6645275"/>
            <a:ext cx="2133600" cy="334963"/>
          </a:xfrm>
        </p:spPr>
        <p:txBody>
          <a:bodyPr/>
          <a:lstStyle/>
          <a:p>
            <a:pPr>
              <a:defRPr/>
            </a:pPr>
            <a:fld id="{12D0FD81-ACEE-4372-AC66-BC436652828C}" type="slidenum">
              <a:rPr lang="zh-TW" altLang="en-US" smtClean="0"/>
              <a:pPr>
                <a:defRPr/>
              </a:pPr>
              <a:t>12</a:t>
            </a:fld>
            <a:endParaRPr lang="en-US" altLang="zh-TW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4000" b="1" smtClean="0">
                <a:latin typeface="標楷體" pitchFamily="65" charset="-120"/>
                <a:ea typeface="標楷體" pitchFamily="65" charset="-120"/>
              </a:rPr>
              <a:t>0</a:t>
            </a:r>
            <a:r>
              <a:rPr lang="en-US" altLang="zh-TW" sz="4000" smtClean="0">
                <a:latin typeface="標楷體" pitchFamily="65" charset="-120"/>
                <a:ea typeface="標楷體" pitchFamily="65" charset="-120"/>
              </a:rPr>
              <a:t>.</a:t>
            </a:r>
            <a:r>
              <a:rPr lang="zh-TW" altLang="en-US" sz="4000" smtClean="0">
                <a:latin typeface="標楷體" pitchFamily="65" charset="-120"/>
                <a:ea typeface="標楷體" pitchFamily="65" charset="-120"/>
              </a:rPr>
              <a:t>探索需求* </a:t>
            </a:r>
            <a:br>
              <a:rPr lang="zh-TW" altLang="en-US" sz="4000" smtClean="0">
                <a:latin typeface="標楷體" pitchFamily="65" charset="-120"/>
                <a:ea typeface="標楷體" pitchFamily="65" charset="-120"/>
              </a:rPr>
            </a:br>
            <a:r>
              <a:rPr lang="en-US" altLang="zh-TW" sz="4000" smtClean="0">
                <a:latin typeface="標楷體" pitchFamily="65" charset="-120"/>
                <a:ea typeface="標楷體" pitchFamily="65" charset="-120"/>
              </a:rPr>
              <a:t>(Exploring requirements)</a:t>
            </a:r>
            <a:endParaRPr lang="zh-TW" altLang="en-US" sz="4000" smtClean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269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zh-TW" altLang="en-US" sz="2800" dirty="0" smtClean="0">
                <a:latin typeface="標楷體" pitchFamily="65" charset="-120"/>
                <a:ea typeface="標楷體" pitchFamily="65" charset="-120"/>
              </a:rPr>
              <a:t>客戶公司兩位資深人員做需求分析如下</a:t>
            </a:r>
            <a:r>
              <a:rPr lang="en-US" altLang="zh-TW" sz="2800" dirty="0" smtClean="0">
                <a:latin typeface="標楷體" pitchFamily="65" charset="-120"/>
                <a:ea typeface="標楷體" pitchFamily="65" charset="-120"/>
              </a:rPr>
              <a:t>: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2800" dirty="0" smtClean="0">
                <a:latin typeface="標楷體" pitchFamily="65" charset="-120"/>
                <a:ea typeface="標楷體" pitchFamily="65" charset="-120"/>
              </a:rPr>
              <a:t>1.</a:t>
            </a:r>
            <a:r>
              <a:rPr lang="zh-TW" altLang="en-US" sz="2800" dirty="0" smtClean="0">
                <a:latin typeface="標楷體" pitchFamily="65" charset="-120"/>
                <a:ea typeface="標楷體" pitchFamily="65" charset="-120"/>
              </a:rPr>
              <a:t>列出使用者名單，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zh-TW" altLang="en-US" sz="2800" dirty="0" smtClean="0">
                <a:latin typeface="標楷體" pitchFamily="65" charset="-120"/>
                <a:ea typeface="標楷體" pitchFamily="65" charset="-120"/>
              </a:rPr>
              <a:t>   如電梯資訊裝置案區分</a:t>
            </a:r>
            <a:r>
              <a:rPr lang="en-US" altLang="zh-TW" sz="2800" dirty="0" smtClean="0">
                <a:latin typeface="標楷體" pitchFamily="65" charset="-120"/>
                <a:ea typeface="標楷體" pitchFamily="65" charset="-120"/>
              </a:rPr>
              <a:t>: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2800" dirty="0" smtClean="0">
                <a:latin typeface="標楷體" pitchFamily="65" charset="-120"/>
                <a:ea typeface="標楷體" pitchFamily="65" charset="-120"/>
              </a:rPr>
              <a:t>   </a:t>
            </a:r>
            <a:r>
              <a:rPr lang="zh-TW" altLang="en-US" sz="2800" dirty="0" smtClean="0">
                <a:latin typeface="標楷體" pitchFamily="65" charset="-120"/>
                <a:ea typeface="標楷體" pitchFamily="65" charset="-120"/>
              </a:rPr>
              <a:t>友善</a:t>
            </a:r>
            <a:r>
              <a:rPr lang="en-US" altLang="zh-TW" sz="2800" dirty="0" smtClean="0">
                <a:latin typeface="標楷體" pitchFamily="65" charset="-120"/>
                <a:ea typeface="標楷體" pitchFamily="65" charset="-120"/>
              </a:rPr>
              <a:t>(</a:t>
            </a:r>
            <a:r>
              <a:rPr lang="zh-TW" altLang="en-US" sz="2800" dirty="0" smtClean="0">
                <a:latin typeface="標楷體" pitchFamily="65" charset="-120"/>
                <a:ea typeface="標楷體" pitchFamily="65" charset="-120"/>
              </a:rPr>
              <a:t>如殘友</a:t>
            </a:r>
            <a:r>
              <a:rPr lang="en-US" altLang="zh-TW" sz="2800" dirty="0" smtClean="0">
                <a:latin typeface="標楷體" pitchFamily="65" charset="-120"/>
                <a:ea typeface="標楷體" pitchFamily="65" charset="-120"/>
              </a:rPr>
              <a:t>) </a:t>
            </a:r>
            <a:r>
              <a:rPr lang="zh-TW" altLang="en-US" sz="2800" dirty="0" smtClean="0">
                <a:latin typeface="標楷體" pitchFamily="65" charset="-120"/>
                <a:ea typeface="標楷體" pitchFamily="65" charset="-120"/>
              </a:rPr>
              <a:t>不管</a:t>
            </a:r>
            <a:r>
              <a:rPr lang="en-US" altLang="zh-TW" sz="2800" dirty="0" smtClean="0">
                <a:latin typeface="標楷體" pitchFamily="65" charset="-120"/>
                <a:ea typeface="標楷體" pitchFamily="65" charset="-120"/>
              </a:rPr>
              <a:t>(</a:t>
            </a:r>
            <a:r>
              <a:rPr lang="zh-TW" altLang="en-US" sz="2800" dirty="0" smtClean="0">
                <a:latin typeface="標楷體" pitchFamily="65" charset="-120"/>
                <a:ea typeface="標楷體" pitchFamily="65" charset="-120"/>
              </a:rPr>
              <a:t>如文盲</a:t>
            </a:r>
            <a:r>
              <a:rPr lang="en-US" altLang="zh-TW" sz="2800" dirty="0" smtClean="0">
                <a:latin typeface="標楷體" pitchFamily="65" charset="-120"/>
                <a:ea typeface="標楷體" pitchFamily="65" charset="-120"/>
              </a:rPr>
              <a:t>) </a:t>
            </a:r>
            <a:r>
              <a:rPr lang="zh-TW" altLang="en-US" sz="2800" dirty="0" smtClean="0">
                <a:latin typeface="標楷體" pitchFamily="65" charset="-120"/>
                <a:ea typeface="標楷體" pitchFamily="65" charset="-120"/>
              </a:rPr>
              <a:t>不友善</a:t>
            </a:r>
            <a:r>
              <a:rPr lang="en-US" altLang="zh-TW" sz="2800" dirty="0" smtClean="0">
                <a:latin typeface="標楷體" pitchFamily="65" charset="-120"/>
                <a:ea typeface="標楷體" pitchFamily="65" charset="-120"/>
              </a:rPr>
              <a:t>(</a:t>
            </a:r>
            <a:r>
              <a:rPr lang="zh-TW" altLang="en-US" sz="2800" dirty="0" smtClean="0">
                <a:latin typeface="標楷體" pitchFamily="65" charset="-120"/>
                <a:ea typeface="標楷體" pitchFamily="65" charset="-120"/>
              </a:rPr>
              <a:t>如強盜</a:t>
            </a:r>
            <a:r>
              <a:rPr lang="en-US" altLang="zh-TW" sz="2800" dirty="0" smtClean="0">
                <a:latin typeface="標楷體" pitchFamily="65" charset="-120"/>
                <a:ea typeface="標楷體" pitchFamily="65" charset="-120"/>
              </a:rPr>
              <a:t>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2800" dirty="0" smtClean="0">
                <a:latin typeface="標楷體" pitchFamily="65" charset="-120"/>
                <a:ea typeface="標楷體" pitchFamily="65" charset="-120"/>
              </a:rPr>
              <a:t>2.</a:t>
            </a:r>
            <a:r>
              <a:rPr lang="zh-TW" altLang="en-US" sz="2800" dirty="0" smtClean="0">
                <a:latin typeface="標楷體" pitchFamily="65" charset="-120"/>
                <a:ea typeface="標楷體" pitchFamily="65" charset="-120"/>
              </a:rPr>
              <a:t>選取使用者樣本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2800" dirty="0" smtClean="0">
                <a:latin typeface="標楷體" pitchFamily="65" charset="-120"/>
                <a:ea typeface="標楷體" pitchFamily="65" charset="-120"/>
              </a:rPr>
              <a:t>3.</a:t>
            </a:r>
            <a:r>
              <a:rPr lang="zh-TW" altLang="en-US" sz="2800" dirty="0" smtClean="0">
                <a:latin typeface="標楷體" pitchFamily="65" charset="-120"/>
                <a:ea typeface="標楷體" pitchFamily="65" charset="-120"/>
              </a:rPr>
              <a:t>觀察、訪談</a:t>
            </a:r>
            <a:r>
              <a:rPr lang="en-US" altLang="zh-TW" sz="2800" dirty="0" smtClean="0">
                <a:latin typeface="標楷體" pitchFamily="65" charset="-120"/>
                <a:ea typeface="標楷體" pitchFamily="65" charset="-120"/>
              </a:rPr>
              <a:t>(2)</a:t>
            </a:r>
            <a:r>
              <a:rPr lang="zh-TW" altLang="en-US" sz="2800" dirty="0" smtClean="0">
                <a:latin typeface="標楷體" pitchFamily="65" charset="-120"/>
                <a:ea typeface="標楷體" pitchFamily="65" charset="-120"/>
              </a:rPr>
              <a:t>，與之開會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2800" dirty="0" smtClean="0">
                <a:latin typeface="標楷體" pitchFamily="65" charset="-120"/>
                <a:ea typeface="標楷體" pitchFamily="65" charset="-120"/>
              </a:rPr>
              <a:t>4.</a:t>
            </a:r>
            <a:r>
              <a:rPr lang="zh-TW" altLang="en-US" sz="2800" dirty="0" smtClean="0">
                <a:latin typeface="標楷體" pitchFamily="65" charset="-120"/>
                <a:ea typeface="標楷體" pitchFamily="65" charset="-120"/>
              </a:rPr>
              <a:t>開會要充份討論 </a:t>
            </a:r>
            <a:r>
              <a:rPr lang="en-US" altLang="zh-TW" sz="2800" dirty="0" smtClean="0">
                <a:latin typeface="標楷體" pitchFamily="65" charset="-120"/>
                <a:ea typeface="標楷體" pitchFamily="65" charset="-120"/>
              </a:rPr>
              <a:t>- </a:t>
            </a:r>
            <a:r>
              <a:rPr lang="zh-TW" altLang="en-US" sz="2800" dirty="0" smtClean="0">
                <a:latin typeface="標楷體" pitchFamily="65" charset="-120"/>
                <a:ea typeface="標楷體" pitchFamily="65" charset="-120"/>
              </a:rPr>
              <a:t>腦力激盪</a:t>
            </a:r>
            <a:r>
              <a:rPr lang="en-US" altLang="zh-TW" sz="2800" dirty="0" smtClean="0">
                <a:latin typeface="標楷體" pitchFamily="65" charset="-120"/>
                <a:ea typeface="標楷體" pitchFamily="65" charset="-120"/>
              </a:rPr>
              <a:t>(</a:t>
            </a:r>
            <a:r>
              <a:rPr lang="zh-TW" altLang="en-US" sz="2800" dirty="0" smtClean="0">
                <a:latin typeface="標楷體" pitchFamily="65" charset="-120"/>
                <a:ea typeface="標楷體" pitchFamily="65" charset="-120"/>
              </a:rPr>
              <a:t>用左腦語文</a:t>
            </a:r>
            <a:r>
              <a:rPr lang="en-US" altLang="zh-TW" sz="2800" dirty="0" smtClean="0">
                <a:latin typeface="標楷體" pitchFamily="65" charset="-120"/>
                <a:ea typeface="標楷體" pitchFamily="65" charset="-120"/>
              </a:rPr>
              <a:t>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zh-TW" altLang="en-US" sz="2800" dirty="0" smtClean="0">
                <a:latin typeface="標楷體" pitchFamily="65" charset="-120"/>
                <a:ea typeface="標楷體" pitchFamily="65" charset="-120"/>
              </a:rPr>
              <a:t>    腦力繪圖</a:t>
            </a:r>
            <a:r>
              <a:rPr lang="en-US" altLang="zh-TW" sz="2800" dirty="0" smtClean="0">
                <a:latin typeface="標楷體" pitchFamily="65" charset="-120"/>
                <a:ea typeface="標楷體" pitchFamily="65" charset="-120"/>
              </a:rPr>
              <a:t>(</a:t>
            </a:r>
            <a:r>
              <a:rPr lang="zh-TW" altLang="en-US" sz="2800" dirty="0" smtClean="0">
                <a:latin typeface="標楷體" pitchFamily="65" charset="-120"/>
                <a:ea typeface="標楷體" pitchFamily="65" charset="-120"/>
              </a:rPr>
              <a:t>用右腦視覺</a:t>
            </a:r>
            <a:r>
              <a:rPr lang="en-US" altLang="zh-TW" sz="2800" dirty="0" smtClean="0">
                <a:latin typeface="標楷體" pitchFamily="65" charset="-120"/>
                <a:ea typeface="標楷體" pitchFamily="65" charset="-120"/>
              </a:rPr>
              <a:t>) </a:t>
            </a:r>
            <a:r>
              <a:rPr lang="zh-TW" altLang="en-US" sz="2800" dirty="0" smtClean="0">
                <a:latin typeface="標楷體" pitchFamily="65" charset="-120"/>
                <a:ea typeface="標楷體" pitchFamily="65" charset="-120"/>
              </a:rPr>
              <a:t>以增加想法；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zh-TW" altLang="en-US" sz="2800" dirty="0" smtClean="0">
                <a:latin typeface="標楷體" pitchFamily="65" charset="-120"/>
                <a:ea typeface="標楷體" pitchFamily="65" charset="-120"/>
              </a:rPr>
              <a:t>  減少語意曖昧、投票過濾 以刪減想法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zh-TW" sz="2000" dirty="0" smtClean="0">
                <a:latin typeface="標楷體" pitchFamily="65" charset="-120"/>
                <a:ea typeface="標楷體" pitchFamily="65" charset="-120"/>
              </a:rPr>
              <a:t>* </a:t>
            </a:r>
            <a:r>
              <a:rPr lang="en-US" altLang="zh-TW" sz="2000" dirty="0" err="1" smtClean="0">
                <a:latin typeface="標楷體" pitchFamily="65" charset="-120"/>
                <a:ea typeface="標楷體" pitchFamily="65" charset="-120"/>
              </a:rPr>
              <a:t>Gause</a:t>
            </a:r>
            <a:r>
              <a:rPr lang="en-US" altLang="zh-TW" sz="2000" dirty="0" smtClean="0">
                <a:latin typeface="標楷體" pitchFamily="65" charset="-120"/>
                <a:ea typeface="標楷體" pitchFamily="65" charset="-120"/>
              </a:rPr>
              <a:t> and Weinberg, </a:t>
            </a:r>
            <a:r>
              <a:rPr lang="en-US" altLang="zh-TW" sz="2000" i="1" dirty="0" smtClean="0">
                <a:latin typeface="標楷體" pitchFamily="65" charset="-120"/>
                <a:ea typeface="標楷體" pitchFamily="65" charset="-120"/>
              </a:rPr>
              <a:t>Exploring requirements</a:t>
            </a:r>
            <a:r>
              <a:rPr lang="en-US" altLang="zh-TW" sz="2000" dirty="0" smtClean="0">
                <a:latin typeface="標楷體" pitchFamily="65" charset="-120"/>
                <a:ea typeface="標楷體" pitchFamily="65" charset="-120"/>
              </a:rPr>
              <a:t>,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zh-TW" altLang="en-US" sz="2000" dirty="0" smtClean="0">
                <a:latin typeface="標楷體" pitchFamily="65" charset="-120"/>
                <a:ea typeface="標楷體" pitchFamily="65" charset="-120"/>
              </a:rPr>
              <a:t>  中譯本 </a:t>
            </a:r>
            <a:r>
              <a:rPr lang="zh-TW" altLang="en-US" sz="2000" i="1" dirty="0" smtClean="0">
                <a:latin typeface="標楷體" pitchFamily="65" charset="-120"/>
                <a:ea typeface="標楷體" pitchFamily="65" charset="-120"/>
              </a:rPr>
              <a:t>從需求到設計</a:t>
            </a:r>
            <a:r>
              <a:rPr lang="en-US" altLang="zh-TW" sz="2000" dirty="0" smtClean="0">
                <a:latin typeface="標楷體" pitchFamily="65" charset="-120"/>
                <a:ea typeface="標楷體" pitchFamily="65" charset="-120"/>
              </a:rPr>
              <a:t>, 2007.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zh-TW" altLang="en-US" sz="2800" dirty="0" smtClean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190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90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90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90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90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90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90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90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90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E1B762A1-B707-4520-96E2-FB65F1172C7B}" type="slidenum">
              <a:rPr kumimoji="0" lang="zh-TW" altLang="en-US" sz="1000"/>
              <a:pPr eaLnBrk="1" hangingPunct="1"/>
              <a:t>13</a:t>
            </a:fld>
            <a:endParaRPr kumimoji="0" lang="en-US" altLang="zh-TW" sz="1000"/>
          </a:p>
        </p:txBody>
      </p:sp>
    </p:spTree>
    <p:extLst>
      <p:ext uri="{BB962C8B-B14F-4D97-AF65-F5344CB8AC3E}">
        <p14:creationId xmlns:p14="http://schemas.microsoft.com/office/powerpoint/2010/main" val="1619674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4000" b="1" dirty="0" smtClean="0">
                <a:latin typeface="標楷體" pitchFamily="65" charset="-120"/>
                <a:ea typeface="標楷體" pitchFamily="65" charset="-120"/>
              </a:rPr>
              <a:t>0</a:t>
            </a:r>
            <a:r>
              <a:rPr lang="en-US" altLang="zh-TW" sz="4000" dirty="0" smtClean="0">
                <a:latin typeface="標楷體" pitchFamily="65" charset="-120"/>
                <a:ea typeface="標楷體" pitchFamily="65" charset="-120"/>
              </a:rPr>
              <a:t>.</a:t>
            </a:r>
            <a:r>
              <a:rPr lang="zh-TW" altLang="en-US" sz="4000" dirty="0" smtClean="0">
                <a:latin typeface="標楷體" pitchFamily="65" charset="-120"/>
                <a:ea typeface="標楷體" pitchFamily="65" charset="-120"/>
              </a:rPr>
              <a:t>探索需求 </a:t>
            </a:r>
            <a:r>
              <a:rPr lang="en-US" altLang="zh-TW" sz="4000" dirty="0" smtClean="0">
                <a:latin typeface="標楷體" pitchFamily="65" charset="-120"/>
                <a:ea typeface="標楷體" pitchFamily="65" charset="-120"/>
              </a:rPr>
              <a:t>(Cont.)</a:t>
            </a:r>
          </a:p>
        </p:txBody>
      </p:sp>
      <p:sp>
        <p:nvSpPr>
          <p:cNvPr id="267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2800" dirty="0" smtClean="0">
                <a:latin typeface="標楷體" pitchFamily="65" charset="-120"/>
                <a:ea typeface="標楷體" pitchFamily="65" charset="-120"/>
              </a:rPr>
              <a:t>5.</a:t>
            </a:r>
            <a:r>
              <a:rPr lang="zh-TW" altLang="en-US" sz="2800" dirty="0" smtClean="0">
                <a:latin typeface="標楷體" pitchFamily="65" charset="-120"/>
                <a:ea typeface="標楷體" pitchFamily="65" charset="-120"/>
              </a:rPr>
              <a:t>會後得到</a:t>
            </a:r>
            <a:r>
              <a:rPr lang="zh-TW" altLang="en-US" sz="2800" b="1" dirty="0" smtClean="0">
                <a:latin typeface="新細明體" pitchFamily="18" charset="-120"/>
              </a:rPr>
              <a:t>功能清單，及相關特性、限制、偏好</a:t>
            </a:r>
            <a:endParaRPr lang="zh-TW" altLang="en-US" sz="2800" dirty="0" smtClean="0">
              <a:latin typeface="標楷體" pitchFamily="65" charset="-120"/>
              <a:ea typeface="標楷體" pitchFamily="65" charset="-12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TW" altLang="en-US" sz="2800" dirty="0" smtClean="0">
                <a:latin typeface="標楷體" pitchFamily="65" charset="-120"/>
                <a:ea typeface="標楷體" pitchFamily="65" charset="-120"/>
              </a:rPr>
              <a:t>例如</a:t>
            </a:r>
            <a:r>
              <a:rPr lang="en-US" altLang="zh-TW" sz="2800" dirty="0" smtClean="0">
                <a:latin typeface="標楷體" pitchFamily="65" charset="-120"/>
                <a:ea typeface="標楷體" pitchFamily="65" charset="-120"/>
              </a:rPr>
              <a:t>:</a:t>
            </a:r>
            <a:r>
              <a:rPr lang="zh-TW" altLang="en-US" sz="2800" dirty="0" smtClean="0">
                <a:latin typeface="標楷體" pitchFamily="65" charset="-120"/>
                <a:ea typeface="標楷體" pitchFamily="65" charset="-120"/>
              </a:rPr>
              <a:t>電梯資訊裝置案</a:t>
            </a:r>
            <a:endParaRPr lang="en-US" altLang="zh-TW" sz="2800" dirty="0" smtClean="0">
              <a:latin typeface="標楷體" pitchFamily="65" charset="-120"/>
              <a:ea typeface="標楷體" pitchFamily="65" charset="-12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TW" altLang="en-US" sz="2800" dirty="0" smtClean="0">
                <a:latin typeface="標楷體" pitchFamily="65" charset="-120"/>
                <a:ea typeface="標楷體" pitchFamily="65" charset="-120"/>
              </a:rPr>
              <a:t>功能 </a:t>
            </a:r>
            <a:r>
              <a:rPr lang="en-US" altLang="zh-TW" sz="2800" dirty="0" smtClean="0">
                <a:latin typeface="標楷體" pitchFamily="65" charset="-120"/>
                <a:ea typeface="標楷體" pitchFamily="65" charset="-120"/>
              </a:rPr>
              <a:t>feature, </a:t>
            </a:r>
            <a:r>
              <a:rPr lang="en-US" altLang="zh-TW" sz="2800" b="1" dirty="0" smtClean="0">
                <a:latin typeface="標楷體" pitchFamily="65" charset="-120"/>
                <a:ea typeface="標楷體" pitchFamily="65" charset="-120"/>
              </a:rPr>
              <a:t>user story </a:t>
            </a:r>
            <a:r>
              <a:rPr lang="en-US" altLang="zh-TW" sz="2800" dirty="0" smtClean="0">
                <a:latin typeface="標楷體" pitchFamily="65" charset="-120"/>
                <a:ea typeface="標楷體" pitchFamily="65" charset="-120"/>
              </a:rPr>
              <a:t>(</a:t>
            </a:r>
            <a:r>
              <a:rPr lang="zh-TW" altLang="en-US" sz="2800" dirty="0" smtClean="0">
                <a:latin typeface="標楷體" pitchFamily="65" charset="-120"/>
                <a:ea typeface="標楷體" pitchFamily="65" charset="-120"/>
              </a:rPr>
              <a:t>如</a:t>
            </a:r>
            <a:r>
              <a:rPr lang="en-US" altLang="zh-TW" sz="2800" dirty="0" smtClean="0">
                <a:latin typeface="標楷體" pitchFamily="65" charset="-120"/>
                <a:ea typeface="標楷體" pitchFamily="65" charset="-120"/>
              </a:rPr>
              <a:t>:</a:t>
            </a:r>
            <a:r>
              <a:rPr lang="zh-TW" altLang="en-US" sz="2800" dirty="0" smtClean="0">
                <a:latin typeface="標楷體" pitchFamily="65" charset="-120"/>
                <a:ea typeface="標楷體" pitchFamily="65" charset="-120"/>
              </a:rPr>
              <a:t>語音提示樓層</a:t>
            </a:r>
            <a:r>
              <a:rPr lang="en-US" altLang="zh-TW" sz="2800" dirty="0" smtClean="0">
                <a:latin typeface="標楷體" pitchFamily="65" charset="-120"/>
                <a:ea typeface="標楷體" pitchFamily="65" charset="-120"/>
              </a:rPr>
              <a:t>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TW" altLang="en-US" sz="2800" dirty="0" smtClean="0">
                <a:latin typeface="標楷體" pitchFamily="65" charset="-120"/>
                <a:ea typeface="標楷體" pitchFamily="65" charset="-120"/>
              </a:rPr>
              <a:t>特性 </a:t>
            </a:r>
            <a:r>
              <a:rPr lang="en-US" altLang="zh-TW" sz="2800" dirty="0" smtClean="0">
                <a:latin typeface="標楷體" pitchFamily="65" charset="-120"/>
                <a:ea typeface="標楷體" pitchFamily="65" charset="-120"/>
              </a:rPr>
              <a:t>attribute (</a:t>
            </a:r>
            <a:r>
              <a:rPr lang="zh-TW" altLang="en-US" sz="2800" dirty="0" smtClean="0">
                <a:latin typeface="標楷體" pitchFamily="65" charset="-120"/>
                <a:ea typeface="標楷體" pitchFamily="65" charset="-120"/>
              </a:rPr>
              <a:t>如</a:t>
            </a:r>
            <a:r>
              <a:rPr lang="en-US" altLang="zh-TW" sz="2800" dirty="0" smtClean="0">
                <a:latin typeface="標楷體" pitchFamily="65" charset="-120"/>
                <a:ea typeface="標楷體" pitchFamily="65" charset="-120"/>
              </a:rPr>
              <a:t>:</a:t>
            </a:r>
            <a:r>
              <a:rPr lang="zh-TW" altLang="en-US" sz="2800" b="1" dirty="0" smtClean="0">
                <a:latin typeface="新細明體" pitchFamily="18" charset="-120"/>
              </a:rPr>
              <a:t>快速</a:t>
            </a:r>
            <a:r>
              <a:rPr lang="zh-TW" altLang="en-US" sz="2800" dirty="0" smtClean="0">
                <a:latin typeface="標楷體" pitchFamily="65" charset="-120"/>
                <a:ea typeface="標楷體" pitchFamily="65" charset="-120"/>
              </a:rPr>
              <a:t>提示上述資訊</a:t>
            </a:r>
            <a:r>
              <a:rPr lang="en-US" altLang="zh-TW" sz="2800" dirty="0" smtClean="0">
                <a:latin typeface="標楷體" pitchFamily="65" charset="-120"/>
                <a:ea typeface="標楷體" pitchFamily="65" charset="-120"/>
              </a:rPr>
              <a:t>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TW" altLang="en-US" sz="2800" dirty="0" smtClean="0">
                <a:latin typeface="標楷體" pitchFamily="65" charset="-120"/>
                <a:ea typeface="標楷體" pitchFamily="65" charset="-120"/>
              </a:rPr>
              <a:t>限制 </a:t>
            </a:r>
            <a:r>
              <a:rPr lang="en-US" altLang="zh-TW" sz="2800" dirty="0" smtClean="0">
                <a:latin typeface="標楷體" pitchFamily="65" charset="-120"/>
                <a:ea typeface="標楷體" pitchFamily="65" charset="-120"/>
              </a:rPr>
              <a:t>constraint(</a:t>
            </a:r>
            <a:r>
              <a:rPr lang="zh-TW" altLang="en-US" sz="2800" dirty="0" smtClean="0">
                <a:latin typeface="標楷體" pitchFamily="65" charset="-120"/>
                <a:ea typeface="標楷體" pitchFamily="65" charset="-120"/>
              </a:rPr>
              <a:t>如</a:t>
            </a:r>
            <a:r>
              <a:rPr lang="en-US" altLang="zh-TW" sz="2800" dirty="0" smtClean="0">
                <a:latin typeface="標楷體" pitchFamily="65" charset="-120"/>
                <a:ea typeface="標楷體" pitchFamily="65" charset="-120"/>
              </a:rPr>
              <a:t>:</a:t>
            </a:r>
            <a:r>
              <a:rPr lang="zh-TW" altLang="en-US" sz="2800" dirty="0" smtClean="0">
                <a:latin typeface="標楷體" pitchFamily="65" charset="-120"/>
                <a:ea typeface="標楷體" pitchFamily="65" charset="-120"/>
              </a:rPr>
              <a:t>獲得該資訊</a:t>
            </a:r>
            <a:r>
              <a:rPr lang="zh-TW" altLang="en-US" sz="2800" b="1" dirty="0" smtClean="0">
                <a:latin typeface="新細明體" pitchFamily="18" charset="-120"/>
              </a:rPr>
              <a:t>要少於</a:t>
            </a:r>
            <a:r>
              <a:rPr lang="en-US" altLang="zh-TW" sz="2800" b="1" dirty="0" smtClean="0">
                <a:latin typeface="新細明體" pitchFamily="18" charset="-120"/>
              </a:rPr>
              <a:t>1.75</a:t>
            </a:r>
            <a:r>
              <a:rPr lang="zh-TW" altLang="en-US" sz="2800" b="1" dirty="0" smtClean="0">
                <a:latin typeface="新細明體" pitchFamily="18" charset="-120"/>
              </a:rPr>
              <a:t>秒</a:t>
            </a:r>
            <a:r>
              <a:rPr lang="en-US" altLang="zh-TW" sz="2800" dirty="0" smtClean="0">
                <a:latin typeface="標楷體" pitchFamily="65" charset="-120"/>
                <a:ea typeface="標楷體" pitchFamily="65" charset="-120"/>
              </a:rPr>
              <a:t>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TW" altLang="en-US" sz="2800" dirty="0" smtClean="0">
                <a:latin typeface="標楷體" pitchFamily="65" charset="-120"/>
                <a:ea typeface="標楷體" pitchFamily="65" charset="-120"/>
              </a:rPr>
              <a:t>偏好 </a:t>
            </a:r>
            <a:r>
              <a:rPr lang="en-US" altLang="zh-TW" sz="2800" dirty="0" smtClean="0">
                <a:latin typeface="標楷體" pitchFamily="65" charset="-120"/>
                <a:ea typeface="標楷體" pitchFamily="65" charset="-120"/>
              </a:rPr>
              <a:t>preference(</a:t>
            </a:r>
            <a:r>
              <a:rPr lang="zh-TW" altLang="en-US" sz="2800" dirty="0" smtClean="0">
                <a:latin typeface="標楷體" pitchFamily="65" charset="-120"/>
                <a:ea typeface="標楷體" pitchFamily="65" charset="-120"/>
              </a:rPr>
              <a:t>如</a:t>
            </a:r>
            <a:r>
              <a:rPr lang="en-US" altLang="zh-TW" sz="2800" dirty="0" smtClean="0">
                <a:latin typeface="標楷體" pitchFamily="65" charset="-120"/>
                <a:ea typeface="標楷體" pitchFamily="65" charset="-120"/>
              </a:rPr>
              <a:t>:</a:t>
            </a:r>
            <a:r>
              <a:rPr lang="zh-TW" altLang="en-US" sz="2800" dirty="0" smtClean="0">
                <a:latin typeface="標楷體" pitchFamily="65" charset="-120"/>
                <a:ea typeface="標楷體" pitchFamily="65" charset="-120"/>
              </a:rPr>
              <a:t>上述</a:t>
            </a:r>
            <a:r>
              <a:rPr lang="zh-TW" altLang="en-US" sz="2800" b="1" dirty="0" smtClean="0">
                <a:latin typeface="新細明體" pitchFamily="18" charset="-120"/>
              </a:rPr>
              <a:t>少於  </a:t>
            </a:r>
            <a:r>
              <a:rPr lang="en-US" altLang="zh-TW" sz="2800" b="1" dirty="0" smtClean="0">
                <a:latin typeface="新細明體" pitchFamily="18" charset="-120"/>
              </a:rPr>
              <a:t>1</a:t>
            </a:r>
            <a:r>
              <a:rPr lang="zh-TW" altLang="en-US" sz="2800" b="1" dirty="0" smtClean="0">
                <a:latin typeface="新細明體" pitchFamily="18" charset="-120"/>
              </a:rPr>
              <a:t>秒價值一百萬元，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TW" altLang="en-US" sz="2800" b="1" dirty="0" smtClean="0">
                <a:latin typeface="新細明體" pitchFamily="18" charset="-120"/>
              </a:rPr>
              <a:t> </a:t>
            </a:r>
            <a:r>
              <a:rPr lang="zh-TW" altLang="en-US" sz="2000" b="1" dirty="0" smtClean="0">
                <a:latin typeface="新細明體" pitchFamily="18" charset="-120"/>
              </a:rPr>
              <a:t>也許使用者不喜歡語音</a:t>
            </a:r>
            <a:r>
              <a:rPr lang="zh-TW" altLang="en-US" sz="2000" dirty="0" smtClean="0">
                <a:latin typeface="新細明體" pitchFamily="18" charset="-120"/>
              </a:rPr>
              <a:t>提</a:t>
            </a:r>
            <a:r>
              <a:rPr lang="zh-TW" altLang="en-US" sz="2000" b="1" dirty="0" smtClean="0">
                <a:latin typeface="新細明體" pitchFamily="18" charset="-120"/>
              </a:rPr>
              <a:t>示太快</a:t>
            </a:r>
            <a:r>
              <a:rPr lang="zh-TW" altLang="en-US" sz="2800" b="1" dirty="0" smtClean="0">
                <a:latin typeface="新細明體" pitchFamily="18" charset="-120"/>
              </a:rPr>
              <a:t>    少於</a:t>
            </a:r>
            <a:r>
              <a:rPr lang="en-US" altLang="zh-TW" sz="2800" b="1" dirty="0" smtClean="0">
                <a:latin typeface="新細明體" pitchFamily="18" charset="-120"/>
              </a:rPr>
              <a:t>0.05</a:t>
            </a:r>
            <a:r>
              <a:rPr lang="zh-TW" altLang="en-US" sz="2800" b="1" dirty="0" smtClean="0">
                <a:latin typeface="新細明體" pitchFamily="18" charset="-120"/>
              </a:rPr>
              <a:t>秒價值二十萬元</a:t>
            </a:r>
            <a:r>
              <a:rPr lang="en-US" altLang="zh-TW" sz="2800" dirty="0" smtClean="0">
                <a:latin typeface="標楷體" pitchFamily="65" charset="-120"/>
                <a:ea typeface="標楷體" pitchFamily="65" charset="-120"/>
              </a:rPr>
              <a:t>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lang="en-US" altLang="zh-TW" sz="2800" dirty="0" smtClean="0">
              <a:latin typeface="標楷體" pitchFamily="65" charset="-120"/>
              <a:ea typeface="標楷體" pitchFamily="65" charset="-12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2800" dirty="0" smtClean="0">
                <a:latin typeface="標楷體" pitchFamily="65" charset="-120"/>
                <a:ea typeface="標楷體" pitchFamily="65" charset="-120"/>
              </a:rPr>
              <a:t>6.</a:t>
            </a:r>
            <a:r>
              <a:rPr lang="zh-TW" altLang="en-US" sz="2800" dirty="0" smtClean="0">
                <a:latin typeface="標楷體" pitchFamily="65" charset="-120"/>
                <a:ea typeface="標楷體" pitchFamily="65" charset="-120"/>
              </a:rPr>
              <a:t>功能分次開發後，做喜好度調查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190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90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90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90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90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90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90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90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90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B7C06DEE-4F83-4831-BCC4-BC736CCE0E20}" type="slidenum">
              <a:rPr kumimoji="0" lang="zh-TW" altLang="en-US" sz="1000"/>
              <a:pPr eaLnBrk="1" hangingPunct="1"/>
              <a:t>14</a:t>
            </a:fld>
            <a:endParaRPr kumimoji="0" lang="en-US" altLang="zh-TW" sz="1000"/>
          </a:p>
        </p:txBody>
      </p:sp>
    </p:spTree>
    <p:extLst>
      <p:ext uri="{BB962C8B-B14F-4D97-AF65-F5344CB8AC3E}">
        <p14:creationId xmlns:p14="http://schemas.microsoft.com/office/powerpoint/2010/main" val="1490967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 smtClean="0">
                <a:ea typeface="標楷體" pitchFamily="65" charset="-120"/>
              </a:rPr>
              <a:t>1.</a:t>
            </a:r>
            <a:r>
              <a:rPr lang="zh-TW" altLang="en-US" dirty="0" smtClean="0">
                <a:ea typeface="標楷體" pitchFamily="65" charset="-120"/>
              </a:rPr>
              <a:t>使用情節</a:t>
            </a:r>
            <a:r>
              <a:rPr lang="zh-TW" altLang="en-US" dirty="0" smtClean="0"/>
              <a:t> </a:t>
            </a:r>
            <a:r>
              <a:rPr lang="en-US" altLang="zh-TW" dirty="0" smtClean="0">
                <a:latin typeface="Times New Roman" pitchFamily="18" charset="0"/>
              </a:rPr>
              <a:t>(Scenario)</a:t>
            </a:r>
          </a:p>
        </p:txBody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zh-TW" altLang="en-US" sz="2400" dirty="0" smtClean="0">
                <a:latin typeface="標楷體" pitchFamily="65" charset="-120"/>
                <a:ea typeface="標楷體" pitchFamily="65" charset="-120"/>
              </a:rPr>
              <a:t>  駐點客戶逐步用文字寫軟體</a:t>
            </a:r>
            <a:r>
              <a:rPr lang="zh-TW" altLang="en-US" sz="2400" b="1" dirty="0" smtClean="0">
                <a:latin typeface="新細明體" pitchFamily="18" charset="-120"/>
              </a:rPr>
              <a:t>某功能 </a:t>
            </a:r>
            <a:r>
              <a:rPr lang="en-US" altLang="zh-TW" sz="2400" b="1" dirty="0" smtClean="0">
                <a:latin typeface="新細明體" pitchFamily="18" charset="-120"/>
              </a:rPr>
              <a:t>( feature) </a:t>
            </a:r>
            <a:r>
              <a:rPr lang="zh-TW" altLang="en-US" sz="2400" dirty="0" smtClean="0">
                <a:latin typeface="標楷體" pitchFamily="65" charset="-120"/>
                <a:ea typeface="標楷體" pitchFamily="65" charset="-120"/>
              </a:rPr>
              <a:t>的</a:t>
            </a:r>
            <a:r>
              <a:rPr lang="zh-TW" altLang="en-US" sz="2400" b="1" dirty="0" smtClean="0">
                <a:latin typeface="微軟正黑體" pitchFamily="34" charset="-120"/>
                <a:ea typeface="微軟正黑體" pitchFamily="34" charset="-120"/>
              </a:rPr>
              <a:t>使用情節</a:t>
            </a:r>
            <a:r>
              <a:rPr lang="en-US" altLang="zh-TW" sz="2400" b="1" dirty="0" smtClean="0">
                <a:latin typeface="微軟正黑體" pitchFamily="34" charset="-120"/>
                <a:ea typeface="微軟正黑體" pitchFamily="34" charset="-120"/>
              </a:rPr>
              <a:t>(scenario)</a:t>
            </a:r>
            <a:r>
              <a:rPr lang="zh-TW" altLang="en-US" sz="2400" dirty="0" smtClean="0">
                <a:latin typeface="標楷體" pitchFamily="65" charset="-120"/>
                <a:ea typeface="標楷體" pitchFamily="65" charset="-120"/>
              </a:rPr>
              <a:t>，用</a:t>
            </a:r>
            <a:r>
              <a:rPr lang="en-US" altLang="zh-TW" sz="2400" dirty="0" smtClean="0">
                <a:latin typeface="標楷體" pitchFamily="65" charset="-120"/>
                <a:ea typeface="標楷體" pitchFamily="65" charset="-120"/>
              </a:rPr>
              <a:t>A4</a:t>
            </a:r>
            <a:r>
              <a:rPr lang="zh-TW" altLang="en-US" sz="2400" dirty="0" smtClean="0">
                <a:latin typeface="標楷體" pitchFamily="65" charset="-120"/>
                <a:ea typeface="標楷體" pitchFamily="65" charset="-120"/>
              </a:rPr>
              <a:t>紙以鉛筆記錄之，字跡工整可讀，不可鬼畫符；阿拉伯數字要慢寫清晰 </a:t>
            </a:r>
            <a:endParaRPr lang="en-US" altLang="zh-TW" sz="2400" dirty="0" smtClean="0">
              <a:latin typeface="標楷體" pitchFamily="65" charset="-120"/>
              <a:ea typeface="標楷體" pitchFamily="65" charset="-120"/>
            </a:endParaRPr>
          </a:p>
          <a:p>
            <a:pPr eaLnBrk="1" hangingPunct="1">
              <a:lnSpc>
                <a:spcPct val="90000"/>
              </a:lnSpc>
              <a:buNone/>
              <a:defRPr/>
            </a:pPr>
            <a:r>
              <a:rPr lang="zh-TW" altLang="en-US" sz="2400" dirty="0" smtClean="0">
                <a:latin typeface="標楷體" pitchFamily="65" charset="-120"/>
                <a:ea typeface="標楷體" pitchFamily="65" charset="-120"/>
              </a:rPr>
              <a:t>  探索找尋各種</a:t>
            </a:r>
            <a:r>
              <a:rPr lang="zh-TW" altLang="en-US" sz="2400" b="1" dirty="0" smtClean="0">
                <a:latin typeface="微軟正黑體" pitchFamily="34" charset="-120"/>
                <a:ea typeface="微軟正黑體" pitchFamily="34" charset="-120"/>
              </a:rPr>
              <a:t>使用情節  </a:t>
            </a:r>
            <a:r>
              <a:rPr lang="en-US" altLang="zh-TW" sz="2400" b="1" dirty="0" smtClean="0">
                <a:latin typeface="微軟正黑體" pitchFamily="34" charset="-120"/>
                <a:ea typeface="微軟正黑體" pitchFamily="34" charset="-120"/>
              </a:rPr>
              <a:t>- </a:t>
            </a:r>
            <a:r>
              <a:rPr lang="zh-TW" altLang="en-US" sz="2400" dirty="0" smtClean="0">
                <a:latin typeface="標楷體" pitchFamily="65" charset="-120"/>
                <a:ea typeface="標楷體" pitchFamily="65" charset="-120"/>
              </a:rPr>
              <a:t>由</a:t>
            </a:r>
            <a:r>
              <a:rPr lang="zh-TW" altLang="en-US" sz="2400" b="1" dirty="0" smtClean="0">
                <a:latin typeface="微軟正黑體" pitchFamily="34" charset="-120"/>
                <a:ea typeface="微軟正黑體" pitchFamily="34" charset="-120"/>
              </a:rPr>
              <a:t>簡單</a:t>
            </a:r>
            <a:r>
              <a:rPr lang="zh-TW" altLang="en-US" sz="2400" dirty="0" smtClean="0">
                <a:latin typeface="標楷體" pitchFamily="65" charset="-120"/>
                <a:ea typeface="標楷體" pitchFamily="65" charset="-120"/>
              </a:rPr>
              <a:t>而繁雜，由</a:t>
            </a:r>
            <a:r>
              <a:rPr lang="zh-TW" altLang="en-US" sz="2400" b="1" dirty="0" smtClean="0">
                <a:latin typeface="微軟正黑體" pitchFamily="34" charset="-120"/>
                <a:ea typeface="微軟正黑體" pitchFamily="34" charset="-120"/>
              </a:rPr>
              <a:t>正常</a:t>
            </a:r>
            <a:r>
              <a:rPr lang="en-US" altLang="zh-TW" sz="2400" b="1" dirty="0" smtClean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en-US" altLang="zh-TW" sz="2400" dirty="0" smtClean="0">
                <a:latin typeface="標楷體" pitchFamily="65" charset="-120"/>
                <a:ea typeface="標楷體" pitchFamily="65" charset="-120"/>
              </a:rPr>
              <a:t>normal)</a:t>
            </a:r>
            <a:r>
              <a:rPr lang="zh-TW" altLang="en-US" sz="2400" dirty="0" smtClean="0">
                <a:latin typeface="標楷體" pitchFamily="65" charset="-120"/>
                <a:ea typeface="標楷體" pitchFamily="65" charset="-120"/>
              </a:rPr>
              <a:t>而異常</a:t>
            </a:r>
            <a:r>
              <a:rPr lang="en-US" altLang="zh-TW" sz="2400" dirty="0" smtClean="0">
                <a:latin typeface="標楷體" pitchFamily="65" charset="-120"/>
                <a:ea typeface="標楷體" pitchFamily="65" charset="-120"/>
              </a:rPr>
              <a:t>(exceptional)</a:t>
            </a:r>
            <a:r>
              <a:rPr lang="zh-TW" altLang="en-US" sz="2400" dirty="0" smtClean="0">
                <a:latin typeface="標楷體" pitchFamily="65" charset="-120"/>
                <a:ea typeface="標楷體" pitchFamily="65" charset="-120"/>
              </a:rPr>
              <a:t>，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內容盡量不重複以精簡文件</a:t>
            </a:r>
            <a:endParaRPr lang="en-US" altLang="zh-TW" sz="2400" dirty="0" smtClean="0">
              <a:latin typeface="微軟正黑體" pitchFamily="34" charset="-120"/>
              <a:ea typeface="微軟正黑體" pitchFamily="34" charset="-12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TW" sz="2400" dirty="0" smtClean="0">
                <a:latin typeface="標楷體" pitchFamily="65" charset="-120"/>
                <a:ea typeface="標楷體" pitchFamily="65" charset="-120"/>
              </a:rPr>
              <a:t>  </a:t>
            </a:r>
            <a:r>
              <a:rPr lang="zh-TW" altLang="en-US" sz="2400" dirty="0" smtClean="0">
                <a:latin typeface="標楷體" pitchFamily="65" charset="-120"/>
                <a:ea typeface="標楷體" pitchFamily="65" charset="-120"/>
              </a:rPr>
              <a:t>同類 </a:t>
            </a:r>
            <a:r>
              <a:rPr lang="en-US" altLang="zh-TW" sz="2400" dirty="0" smtClean="0">
                <a:latin typeface="標楷體" pitchFamily="65" charset="-120"/>
                <a:ea typeface="標楷體" pitchFamily="65" charset="-120"/>
              </a:rPr>
              <a:t>scenarios </a:t>
            </a:r>
            <a:r>
              <a:rPr lang="zh-TW" altLang="en-US" sz="2400" dirty="0" smtClean="0">
                <a:latin typeface="標楷體" pitchFamily="65" charset="-120"/>
                <a:ea typeface="標楷體" pitchFamily="65" charset="-120"/>
              </a:rPr>
              <a:t>存放同</a:t>
            </a:r>
            <a:r>
              <a:rPr lang="en-US" altLang="zh-TW" sz="2400" dirty="0" smtClean="0">
                <a:latin typeface="標楷體" pitchFamily="65" charset="-120"/>
                <a:ea typeface="標楷體" pitchFamily="65" charset="-120"/>
              </a:rPr>
              <a:t>file</a:t>
            </a:r>
            <a:r>
              <a:rPr lang="zh-TW" altLang="en-US" sz="2400" dirty="0" smtClean="0">
                <a:latin typeface="標楷體" pitchFamily="65" charset="-120"/>
                <a:ea typeface="標楷體" pitchFamily="65" charset="-120"/>
              </a:rPr>
              <a:t> ，可用</a:t>
            </a:r>
            <a:r>
              <a:rPr lang="en-US" altLang="zh-TW" sz="2400" dirty="0" smtClean="0">
                <a:latin typeface="標楷體" pitchFamily="65" charset="-120"/>
                <a:ea typeface="標楷體" pitchFamily="65" charset="-120"/>
              </a:rPr>
              <a:t>editor</a:t>
            </a:r>
            <a:r>
              <a:rPr lang="zh-TW" altLang="en-US" sz="2400" dirty="0" smtClean="0">
                <a:latin typeface="標楷體" pitchFamily="65" charset="-120"/>
                <a:ea typeface="標楷體" pitchFamily="65" charset="-120"/>
              </a:rPr>
              <a:t>快速修改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n-US" altLang="zh-TW" sz="2400" dirty="0" smtClean="0">
              <a:latin typeface="標楷體" pitchFamily="65" charset="-120"/>
              <a:ea typeface="標楷體" pitchFamily="65" charset="-120"/>
            </a:endParaRPr>
          </a:p>
          <a:p>
            <a:pPr eaLnBrk="1" hangingPunct="1">
              <a:lnSpc>
                <a:spcPct val="90000"/>
              </a:lnSpc>
              <a:buNone/>
              <a:defRPr/>
            </a:pP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例子</a:t>
            </a:r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>:</a:t>
            </a:r>
            <a:r>
              <a:rPr lang="en-US" altLang="zh-TW" sz="2400" dirty="0" smtClean="0">
                <a:latin typeface="標楷體" pitchFamily="65" charset="-120"/>
                <a:ea typeface="標楷體" pitchFamily="65" charset="-120"/>
              </a:rPr>
              <a:t> </a:t>
            </a:r>
            <a:r>
              <a:rPr lang="zh-TW" altLang="en-US" sz="2400" dirty="0" smtClean="0">
                <a:latin typeface="標楷體" pitchFamily="65" charset="-120"/>
                <a:ea typeface="標楷體" pitchFamily="65" charset="-120"/>
              </a:rPr>
              <a:t>遊戲軟體最簡單的 </a:t>
            </a:r>
            <a:r>
              <a:rPr lang="en-US" altLang="zh-TW" sz="2400" dirty="0" smtClean="0">
                <a:latin typeface="標楷體" pitchFamily="65" charset="-120"/>
                <a:ea typeface="標楷體" pitchFamily="65" charset="-120"/>
              </a:rPr>
              <a:t>”</a:t>
            </a:r>
            <a:r>
              <a:rPr lang="zh-TW" altLang="en-US" sz="2400" dirty="0" smtClean="0">
                <a:ea typeface="標楷體" pitchFamily="65" charset="-120"/>
              </a:rPr>
              <a:t>使用</a:t>
            </a:r>
            <a:r>
              <a:rPr lang="zh-TW" altLang="en-US" sz="2400" dirty="0" smtClean="0">
                <a:latin typeface="標楷體" pitchFamily="65" charset="-120"/>
                <a:ea typeface="標楷體" pitchFamily="65" charset="-120"/>
              </a:rPr>
              <a:t>情節一</a:t>
            </a:r>
            <a:r>
              <a:rPr lang="en-US" altLang="zh-TW" sz="2400" dirty="0" smtClean="0">
                <a:latin typeface="標楷體" pitchFamily="65" charset="-120"/>
                <a:ea typeface="標楷體" pitchFamily="65" charset="-120"/>
              </a:rPr>
              <a:t>”: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TW" sz="2400" dirty="0" smtClean="0">
                <a:latin typeface="標楷體" pitchFamily="65" charset="-120"/>
                <a:ea typeface="標楷體" pitchFamily="65" charset="-120"/>
              </a:rPr>
              <a:t>     1.</a:t>
            </a:r>
            <a:r>
              <a:rPr lang="zh-TW" altLang="en-US" sz="2400" dirty="0" smtClean="0">
                <a:latin typeface="新細明體" pitchFamily="18" charset="-120"/>
              </a:rPr>
              <a:t>看到</a:t>
            </a:r>
            <a:r>
              <a:rPr lang="en-US" altLang="zh-TW" sz="2400" dirty="0" err="1" smtClean="0">
                <a:latin typeface="新細明體" pitchFamily="18" charset="-120"/>
              </a:rPr>
              <a:t>welcomeScreen</a:t>
            </a:r>
            <a:r>
              <a:rPr lang="en-US" altLang="zh-TW" sz="2400" dirty="0" smtClean="0">
                <a:latin typeface="新細明體" pitchFamily="18" charset="-120"/>
              </a:rPr>
              <a:t> </a:t>
            </a:r>
            <a:r>
              <a:rPr lang="zh-TW" altLang="en-US" sz="2400" dirty="0" smtClean="0">
                <a:latin typeface="新細明體" pitchFamily="18" charset="-120"/>
              </a:rPr>
              <a:t>，輸入</a:t>
            </a:r>
            <a:r>
              <a:rPr lang="en-US" altLang="zh-TW" sz="2400" dirty="0" smtClean="0">
                <a:latin typeface="新細明體" pitchFamily="18" charset="-120"/>
              </a:rPr>
              <a:t>password </a:t>
            </a:r>
            <a:r>
              <a:rPr lang="zh-TW" altLang="en-US" sz="2400" dirty="0" smtClean="0">
                <a:latin typeface="新細明體" pitchFamily="18" charset="-120"/>
              </a:rPr>
              <a:t>  </a:t>
            </a:r>
            <a:endParaRPr lang="en-US" altLang="zh-TW" sz="2400" dirty="0" smtClean="0">
              <a:latin typeface="新細明體" pitchFamily="18" charset="-12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TW" sz="2400" dirty="0" smtClean="0">
                <a:latin typeface="新細明體" pitchFamily="18" charset="-120"/>
              </a:rPr>
              <a:t>         2. </a:t>
            </a:r>
            <a:r>
              <a:rPr lang="zh-TW" altLang="en-US" sz="2400" dirty="0" smtClean="0">
                <a:latin typeface="新細明體" pitchFamily="18" charset="-120"/>
              </a:rPr>
              <a:t>看到 </a:t>
            </a:r>
            <a:r>
              <a:rPr lang="en-US" altLang="zh-TW" sz="2400" dirty="0" err="1" smtClean="0">
                <a:latin typeface="新細明體" pitchFamily="18" charset="-120"/>
              </a:rPr>
              <a:t>mainScreen</a:t>
            </a:r>
            <a:r>
              <a:rPr lang="en-US" altLang="zh-TW" sz="2400" dirty="0" smtClean="0">
                <a:latin typeface="新細明體" pitchFamily="18" charset="-120"/>
              </a:rPr>
              <a:t> ，</a:t>
            </a:r>
            <a:r>
              <a:rPr lang="zh-TW" altLang="en-US" sz="2400" dirty="0" smtClean="0">
                <a:latin typeface="新細明體" pitchFamily="18" charset="-120"/>
              </a:rPr>
              <a:t>離開系統</a:t>
            </a:r>
            <a:endParaRPr lang="en-US" altLang="zh-TW" sz="2400" dirty="0" smtClean="0">
              <a:latin typeface="新細明體" pitchFamily="18" charset="-12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TW" sz="2400" dirty="0" smtClean="0">
                <a:latin typeface="新細明體" pitchFamily="18" charset="-120"/>
              </a:rPr>
              <a:t>           </a:t>
            </a:r>
            <a:endParaRPr lang="zh-TW" altLang="en-US" sz="2400" dirty="0" smtClean="0">
              <a:latin typeface="新細明體" pitchFamily="18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A7FC38-16B2-451F-BA6A-41BB486B0F7D}" type="slidenum">
              <a:rPr lang="zh-TW" altLang="en-US" smtClean="0"/>
              <a:pPr>
                <a:defRPr/>
              </a:pPr>
              <a:t>15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4000" dirty="0" smtClean="0">
                <a:ea typeface="標楷體" pitchFamily="65" charset="-120"/>
              </a:rPr>
              <a:t>2.</a:t>
            </a:r>
            <a:r>
              <a:rPr lang="zh-TW" altLang="en-US" sz="4000" dirty="0" smtClean="0">
                <a:ea typeface="標楷體" pitchFamily="65" charset="-120"/>
              </a:rPr>
              <a:t> 驗收測試案例及使用手冊</a:t>
            </a:r>
            <a:br>
              <a:rPr lang="zh-TW" altLang="en-US" sz="4000" dirty="0" smtClean="0">
                <a:ea typeface="標楷體" pitchFamily="65" charset="-120"/>
              </a:rPr>
            </a:br>
            <a:r>
              <a:rPr lang="en-US" altLang="zh-TW" sz="4000" dirty="0" smtClean="0">
                <a:latin typeface="Times New Roman" pitchFamily="18" charset="0"/>
                <a:ea typeface="標楷體" pitchFamily="65" charset="-120"/>
              </a:rPr>
              <a:t>(Acceptance </a:t>
            </a:r>
            <a:r>
              <a:rPr lang="en-US" altLang="zh-TW" sz="4000" smtClean="0">
                <a:latin typeface="Times New Roman" pitchFamily="18" charset="0"/>
                <a:ea typeface="標楷體" pitchFamily="65" charset="-120"/>
              </a:rPr>
              <a:t>test case &amp; User Manual)</a:t>
            </a:r>
            <a:endParaRPr lang="en-US" altLang="zh-TW" sz="4000" dirty="0" smtClean="0"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zh-TW" altLang="en-US" sz="2800" dirty="0" smtClean="0">
                <a:ea typeface="標楷體" pitchFamily="65" charset="-120"/>
              </a:rPr>
              <a:t>  上述每個使用情節</a:t>
            </a:r>
            <a:r>
              <a:rPr lang="en-US" altLang="zh-TW" sz="2800" dirty="0" smtClean="0">
                <a:ea typeface="標楷體" pitchFamily="65" charset="-120"/>
              </a:rPr>
              <a:t>, </a:t>
            </a:r>
            <a:r>
              <a:rPr lang="zh-TW" altLang="en-US" sz="2800" dirty="0" smtClean="0">
                <a:ea typeface="標楷體" pitchFamily="65" charset="-120"/>
              </a:rPr>
              <a:t>加上</a:t>
            </a:r>
            <a:r>
              <a:rPr lang="zh-TW" altLang="en-US" sz="2800" dirty="0" smtClean="0">
                <a:latin typeface="微軟正黑體" pitchFamily="34" charset="-120"/>
                <a:ea typeface="微軟正黑體" pitchFamily="34" charset="-120"/>
              </a:rPr>
              <a:t>輸入資料</a:t>
            </a:r>
            <a:r>
              <a:rPr lang="zh-TW" altLang="en-US" sz="2800" dirty="0" smtClean="0">
                <a:ea typeface="標楷體" pitchFamily="65" charset="-120"/>
              </a:rPr>
              <a:t>及</a:t>
            </a:r>
            <a:r>
              <a:rPr lang="zh-TW" altLang="en-US" sz="2800" dirty="0" smtClean="0">
                <a:latin typeface="微軟正黑體" pitchFamily="34" charset="-120"/>
                <a:ea typeface="微軟正黑體" pitchFamily="34" charset="-120"/>
              </a:rPr>
              <a:t>預期輸出資料</a:t>
            </a:r>
            <a:r>
              <a:rPr lang="zh-TW" altLang="en-US" sz="2800" dirty="0" smtClean="0">
                <a:ea typeface="標楷體" pitchFamily="65" charset="-120"/>
              </a:rPr>
              <a:t>後</a:t>
            </a:r>
            <a:r>
              <a:rPr lang="en-US" altLang="zh-TW" sz="2800" dirty="0" smtClean="0">
                <a:ea typeface="標楷體" pitchFamily="65" charset="-120"/>
              </a:rPr>
              <a:t>,</a:t>
            </a:r>
            <a:r>
              <a:rPr lang="zh-TW" altLang="en-US" sz="2800" dirty="0" smtClean="0">
                <a:ea typeface="標楷體" pitchFamily="65" charset="-120"/>
              </a:rPr>
              <a:t>即做為測試該功能可否驗收之依據</a:t>
            </a:r>
            <a:r>
              <a:rPr lang="en-US" altLang="zh-TW" sz="2800" dirty="0" smtClean="0">
                <a:ea typeface="標楷體" pitchFamily="65" charset="-120"/>
              </a:rPr>
              <a:t>, </a:t>
            </a:r>
            <a:r>
              <a:rPr lang="zh-TW" altLang="en-US" sz="2800" dirty="0" smtClean="0">
                <a:ea typeface="標楷體" pitchFamily="65" charset="-120"/>
              </a:rPr>
              <a:t>叫一個驗收測試案例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zh-TW" altLang="en-US" sz="2800" dirty="0" smtClean="0">
                <a:ea typeface="標楷體" pitchFamily="65" charset="-120"/>
              </a:rPr>
              <a:t>   也就是，依每個案例跑程式</a:t>
            </a:r>
            <a:r>
              <a:rPr lang="en-US" altLang="zh-TW" sz="2800" dirty="0" smtClean="0">
                <a:ea typeface="標楷體" pitchFamily="65" charset="-120"/>
              </a:rPr>
              <a:t>; </a:t>
            </a:r>
            <a:r>
              <a:rPr lang="zh-TW" altLang="en-US" sz="2800" dirty="0" smtClean="0">
                <a:ea typeface="標楷體" pitchFamily="65" charset="-120"/>
              </a:rPr>
              <a:t>如順利跑完，則該驗收測試案例 </a:t>
            </a:r>
            <a:r>
              <a:rPr lang="en-US" altLang="zh-TW" sz="2800" dirty="0" smtClean="0">
                <a:latin typeface="Times New Roman" pitchFamily="18" charset="0"/>
                <a:ea typeface="標楷體" pitchFamily="65" charset="-120"/>
              </a:rPr>
              <a:t>(acceptance test case)</a:t>
            </a:r>
            <a:r>
              <a:rPr lang="en-US" altLang="zh-TW" sz="2800" dirty="0" smtClean="0">
                <a:ea typeface="標楷體" pitchFamily="65" charset="-120"/>
              </a:rPr>
              <a:t> </a:t>
            </a:r>
            <a:r>
              <a:rPr lang="zh-TW" altLang="en-US" sz="2800" dirty="0" smtClean="0">
                <a:ea typeface="標楷體" pitchFamily="65" charset="-120"/>
              </a:rPr>
              <a:t>通過</a:t>
            </a:r>
            <a:endParaRPr lang="en-US" altLang="zh-TW" sz="2800" dirty="0" smtClean="0">
              <a:latin typeface="微軟正黑體" pitchFamily="34" charset="-120"/>
              <a:ea typeface="微軟正黑體" pitchFamily="34" charset="-12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zh-TW" altLang="en-US" sz="2800" dirty="0" smtClean="0">
                <a:latin typeface="微軟正黑體" pitchFamily="34" charset="-120"/>
                <a:ea typeface="微軟正黑體" pitchFamily="34" charset="-120"/>
              </a:rPr>
              <a:t>例子</a:t>
            </a:r>
            <a:r>
              <a:rPr lang="en-US" altLang="zh-TW" sz="2800" dirty="0" smtClean="0">
                <a:latin typeface="標楷體" pitchFamily="65" charset="-120"/>
                <a:ea typeface="標楷體" pitchFamily="65" charset="-120"/>
              </a:rPr>
              <a:t>: </a:t>
            </a:r>
            <a:r>
              <a:rPr lang="zh-TW" altLang="en-US" sz="2800" dirty="0" smtClean="0">
                <a:latin typeface="標楷體" pitchFamily="65" charset="-120"/>
                <a:ea typeface="標楷體" pitchFamily="65" charset="-120"/>
              </a:rPr>
              <a:t>遊戲軟體最簡單的</a:t>
            </a:r>
            <a:r>
              <a:rPr lang="en-US" altLang="zh-TW" sz="2800" dirty="0" smtClean="0">
                <a:latin typeface="標楷體" pitchFamily="65" charset="-120"/>
                <a:ea typeface="標楷體" pitchFamily="65" charset="-120"/>
              </a:rPr>
              <a:t>”</a:t>
            </a:r>
            <a:r>
              <a:rPr lang="zh-TW" altLang="en-US" sz="2800" dirty="0" smtClean="0">
                <a:ea typeface="標楷體" pitchFamily="65" charset="-120"/>
              </a:rPr>
              <a:t>驗收測試</a:t>
            </a:r>
            <a:r>
              <a:rPr lang="zh-TW" altLang="en-US" sz="2800" dirty="0" smtClean="0">
                <a:latin typeface="標楷體" pitchFamily="65" charset="-120"/>
                <a:ea typeface="標楷體" pitchFamily="65" charset="-120"/>
              </a:rPr>
              <a:t>一</a:t>
            </a:r>
            <a:r>
              <a:rPr lang="en-US" altLang="zh-TW" sz="2800" dirty="0" smtClean="0">
                <a:latin typeface="標楷體" pitchFamily="65" charset="-120"/>
                <a:ea typeface="標楷體" pitchFamily="65" charset="-120"/>
              </a:rPr>
              <a:t>”: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TW" sz="2800" dirty="0" smtClean="0">
                <a:latin typeface="標楷體" pitchFamily="65" charset="-120"/>
                <a:ea typeface="標楷體" pitchFamily="65" charset="-120"/>
              </a:rPr>
              <a:t>  1.</a:t>
            </a:r>
            <a:r>
              <a:rPr lang="zh-TW" altLang="en-US" sz="2800" dirty="0" smtClean="0">
                <a:latin typeface="新細明體" pitchFamily="18" charset="-120"/>
              </a:rPr>
              <a:t>看到 </a:t>
            </a:r>
            <a:r>
              <a:rPr lang="en-US" altLang="zh-TW" sz="2800" dirty="0" err="1" smtClean="0">
                <a:latin typeface="新細明體" pitchFamily="18" charset="-120"/>
              </a:rPr>
              <a:t>welcomeScreen</a:t>
            </a:r>
            <a:r>
              <a:rPr lang="zh-TW" altLang="en-US" sz="2800" dirty="0" smtClean="0">
                <a:latin typeface="新細明體" pitchFamily="18" charset="-120"/>
              </a:rPr>
              <a:t>，輸入</a:t>
            </a:r>
            <a:r>
              <a:rPr lang="en-US" altLang="zh-TW" sz="2800" dirty="0" smtClean="0">
                <a:latin typeface="新細明體" pitchFamily="18" charset="-120"/>
              </a:rPr>
              <a:t>password </a:t>
            </a:r>
            <a:r>
              <a:rPr lang="en-US" altLang="zh-TW" sz="2800" b="1" dirty="0" smtClean="0">
                <a:latin typeface="微軟正黑體" pitchFamily="34" charset="-120"/>
                <a:ea typeface="微軟正黑體" pitchFamily="34" charset="-120"/>
              </a:rPr>
              <a:t>JFK2008</a:t>
            </a:r>
            <a:r>
              <a:rPr lang="zh-TW" altLang="en-US" sz="2800" dirty="0" smtClean="0">
                <a:latin typeface="新細明體" pitchFamily="18" charset="-120"/>
              </a:rPr>
              <a:t>，</a:t>
            </a:r>
            <a:endParaRPr lang="en-US" altLang="zh-TW" sz="2800" dirty="0" smtClean="0">
              <a:latin typeface="新細明體" pitchFamily="18" charset="-12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TW" sz="2800" dirty="0" smtClean="0">
                <a:latin typeface="新細明體" pitchFamily="18" charset="-120"/>
              </a:rPr>
              <a:t>    2. </a:t>
            </a:r>
            <a:r>
              <a:rPr lang="zh-TW" altLang="en-US" sz="2800" dirty="0" smtClean="0">
                <a:latin typeface="新細明體" pitchFamily="18" charset="-120"/>
              </a:rPr>
              <a:t>看到 </a:t>
            </a:r>
            <a:r>
              <a:rPr lang="en-US" altLang="zh-TW" sz="2800" dirty="0" err="1" smtClean="0">
                <a:latin typeface="新細明體" pitchFamily="18" charset="-120"/>
              </a:rPr>
              <a:t>mainScreen</a:t>
            </a:r>
            <a:r>
              <a:rPr lang="en-US" altLang="zh-TW" sz="2800" dirty="0" smtClean="0">
                <a:latin typeface="新細明體" pitchFamily="18" charset="-120"/>
              </a:rPr>
              <a:t>，</a:t>
            </a:r>
            <a:r>
              <a:rPr lang="zh-TW" altLang="en-US" sz="2800" dirty="0" smtClean="0">
                <a:latin typeface="微軟正黑體" pitchFamily="34" charset="-120"/>
                <a:ea typeface="微軟正黑體" pitchFamily="34" charset="-120"/>
              </a:rPr>
              <a:t>點選 </a:t>
            </a:r>
            <a:r>
              <a:rPr lang="en-US" altLang="zh-TW" sz="2800" b="1" dirty="0" smtClean="0">
                <a:latin typeface="微軟正黑體" pitchFamily="34" charset="-120"/>
                <a:ea typeface="微軟正黑體" pitchFamily="34" charset="-120"/>
              </a:rPr>
              <a:t>Exit</a:t>
            </a:r>
            <a:r>
              <a:rPr lang="en-US" altLang="zh-TW" sz="2800" dirty="0" smtClean="0">
                <a:latin typeface="新細明體" pitchFamily="18" charset="-120"/>
              </a:rPr>
              <a:t>，</a:t>
            </a:r>
            <a:r>
              <a:rPr lang="zh-TW" altLang="en-US" sz="2800" dirty="0" smtClean="0">
                <a:latin typeface="新細明體" pitchFamily="18" charset="-120"/>
              </a:rPr>
              <a:t>離開系統</a:t>
            </a:r>
            <a:endParaRPr lang="en-US" altLang="zh-TW" sz="2800" dirty="0" smtClean="0">
              <a:latin typeface="新細明體" pitchFamily="18" charset="-120"/>
            </a:endParaRPr>
          </a:p>
          <a:p>
            <a:pPr eaLnBrk="1" hangingPunct="1">
              <a:lnSpc>
                <a:spcPct val="80000"/>
              </a:lnSpc>
              <a:buNone/>
              <a:defRPr/>
            </a:pPr>
            <a:r>
              <a:rPr lang="zh-TW" altLang="en-US" sz="2800" dirty="0" smtClean="0">
                <a:latin typeface="新細明體" pitchFamily="18" charset="-120"/>
              </a:rPr>
              <a:t> 上面 </a:t>
            </a:r>
            <a:r>
              <a:rPr lang="en-US" altLang="zh-TW" sz="2800" dirty="0" smtClean="0">
                <a:latin typeface="新細明體" pitchFamily="18" charset="-120"/>
              </a:rPr>
              <a:t>JFK2008 </a:t>
            </a:r>
            <a:r>
              <a:rPr lang="zh-TW" altLang="en-US" sz="2800" dirty="0" smtClean="0">
                <a:latin typeface="新細明體" pitchFamily="18" charset="-120"/>
              </a:rPr>
              <a:t>及 </a:t>
            </a:r>
            <a:r>
              <a:rPr lang="en-US" altLang="zh-TW" sz="2800" dirty="0" smtClean="0">
                <a:latin typeface="新細明體" pitchFamily="18" charset="-120"/>
              </a:rPr>
              <a:t>Exit 是</a:t>
            </a:r>
            <a:r>
              <a:rPr lang="zh-TW" altLang="en-US" sz="2800" dirty="0" smtClean="0">
                <a:latin typeface="新細明體" pitchFamily="18" charset="-120"/>
              </a:rPr>
              <a:t> </a:t>
            </a:r>
            <a:r>
              <a:rPr lang="zh-TW" altLang="en-US" sz="2800" dirty="0" smtClean="0">
                <a:latin typeface="微軟正黑體" pitchFamily="34" charset="-120"/>
                <a:ea typeface="微軟正黑體" pitchFamily="34" charset="-120"/>
              </a:rPr>
              <a:t>輸入資料</a:t>
            </a:r>
            <a:endParaRPr lang="en-US" altLang="zh-TW" sz="2800" dirty="0" smtClean="0">
              <a:latin typeface="微軟正黑體" pitchFamily="34" charset="-120"/>
              <a:ea typeface="微軟正黑體" pitchFamily="34" charset="-120"/>
            </a:endParaRPr>
          </a:p>
          <a:p>
            <a:pPr eaLnBrk="1" hangingPunct="1">
              <a:lnSpc>
                <a:spcPct val="80000"/>
              </a:lnSpc>
              <a:buNone/>
              <a:defRPr/>
            </a:pPr>
            <a:endParaRPr lang="en-US" altLang="zh-TW" sz="2800" dirty="0" smtClean="0">
              <a:latin typeface="微軟正黑體" pitchFamily="34" charset="-120"/>
              <a:ea typeface="微軟正黑體" pitchFamily="34" charset="-120"/>
            </a:endParaRPr>
          </a:p>
          <a:p>
            <a:pPr eaLnBrk="1" hangingPunct="1">
              <a:lnSpc>
                <a:spcPct val="80000"/>
              </a:lnSpc>
              <a:buNone/>
              <a:defRPr/>
            </a:pPr>
            <a:r>
              <a:rPr lang="en-US" altLang="zh-TW" sz="2800" dirty="0" smtClean="0">
                <a:latin typeface="微軟正黑體" pitchFamily="34" charset="-120"/>
                <a:ea typeface="微軟正黑體" pitchFamily="34" charset="-120"/>
              </a:rPr>
              <a:t>   </a:t>
            </a:r>
            <a:r>
              <a:rPr lang="zh-TW" altLang="en-US" sz="2800" dirty="0" smtClean="0">
                <a:latin typeface="標楷體" pitchFamily="65" charset="-120"/>
                <a:ea typeface="標楷體" pitchFamily="65" charset="-120"/>
              </a:rPr>
              <a:t>之後歸納重要資料 編成簡易</a:t>
            </a:r>
            <a:r>
              <a:rPr lang="zh-TW" altLang="en-US" sz="2800" dirty="0" smtClean="0">
                <a:latin typeface="微軟正黑體" pitchFamily="34" charset="-120"/>
                <a:ea typeface="微軟正黑體" pitchFamily="34" charset="-120"/>
              </a:rPr>
              <a:t>使用手冊 </a:t>
            </a:r>
            <a:endParaRPr lang="en-US" altLang="zh-TW" sz="2800" dirty="0" smtClean="0">
              <a:latin typeface="微軟正黑體" pitchFamily="34" charset="-120"/>
              <a:ea typeface="微軟正黑體" pitchFamily="34" charset="-120"/>
            </a:endParaRPr>
          </a:p>
          <a:p>
            <a:pPr eaLnBrk="1" hangingPunct="1">
              <a:lnSpc>
                <a:spcPct val="80000"/>
              </a:lnSpc>
              <a:buNone/>
              <a:defRPr/>
            </a:pPr>
            <a:r>
              <a:rPr lang="zh-TW" altLang="en-US" sz="2800" dirty="0" smtClean="0">
                <a:latin typeface="微軟正黑體" pitchFamily="34" charset="-120"/>
                <a:ea typeface="微軟正黑體" pitchFamily="34" charset="-120"/>
              </a:rPr>
              <a:t>   </a:t>
            </a:r>
            <a:r>
              <a:rPr lang="zh-TW" altLang="en-US" sz="2800" dirty="0" smtClean="0">
                <a:latin typeface="標楷體" pitchFamily="65" charset="-120"/>
                <a:ea typeface="標楷體" pitchFamily="65" charset="-120"/>
              </a:rPr>
              <a:t>便於客戶了解系統</a:t>
            </a:r>
            <a:endParaRPr lang="en-US" altLang="zh-TW" sz="2800" dirty="0" smtClean="0">
              <a:latin typeface="標楷體" pitchFamily="65" charset="-120"/>
              <a:ea typeface="標楷體" pitchFamily="65" charset="-12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zh-TW" altLang="en-US" sz="2800" dirty="0" smtClean="0">
              <a:ea typeface="標楷體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1B1B52-4F17-4EA1-A6C9-8E544DFFDF31}" type="slidenum">
              <a:rPr lang="zh-TW" altLang="en-US" smtClean="0"/>
              <a:pPr>
                <a:defRPr/>
              </a:pPr>
              <a:t>16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4000" dirty="0" smtClean="0">
                <a:latin typeface="標楷體" pitchFamily="65" charset="-120"/>
                <a:ea typeface="標楷體" pitchFamily="65" charset="-120"/>
              </a:rPr>
              <a:t>3.</a:t>
            </a:r>
            <a:r>
              <a:rPr lang="zh-TW" altLang="en-US" sz="4000" dirty="0" smtClean="0">
                <a:latin typeface="標楷體" pitchFamily="65" charset="-120"/>
                <a:ea typeface="標楷體" pitchFamily="65" charset="-120"/>
              </a:rPr>
              <a:t>架構設計會議 </a:t>
            </a:r>
            <a:r>
              <a:rPr lang="en-US" altLang="zh-TW" sz="4000" dirty="0" smtClean="0">
                <a:latin typeface="標楷體" pitchFamily="65" charset="-120"/>
                <a:ea typeface="標楷體" pitchFamily="65" charset="-120"/>
              </a:rPr>
              <a:t>(CRC Session)</a:t>
            </a:r>
          </a:p>
        </p:txBody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68760"/>
            <a:ext cx="8229600" cy="530349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zh-TW" altLang="en-US" sz="2400" dirty="0" smtClean="0">
                <a:latin typeface="標楷體" pitchFamily="65" charset="-120"/>
                <a:ea typeface="標楷體" pitchFamily="65" charset="-120"/>
              </a:rPr>
              <a:t>   </a:t>
            </a:r>
            <a:r>
              <a:rPr lang="en-US" altLang="zh-TW" sz="2400" dirty="0" smtClean="0">
                <a:latin typeface="標楷體" pitchFamily="65" charset="-120"/>
                <a:ea typeface="標楷體" pitchFamily="65" charset="-120"/>
              </a:rPr>
              <a:t>CRC(</a:t>
            </a:r>
            <a:r>
              <a:rPr lang="en-US" altLang="zh-TW" sz="2400" dirty="0" err="1" smtClean="0">
                <a:latin typeface="標楷體" pitchFamily="65" charset="-120"/>
                <a:ea typeface="標楷體" pitchFamily="65" charset="-120"/>
              </a:rPr>
              <a:t>Class,Responsibility</a:t>
            </a:r>
            <a:r>
              <a:rPr lang="en-US" altLang="zh-TW" sz="2400" dirty="0" smtClean="0">
                <a:latin typeface="標楷體" pitchFamily="65" charset="-120"/>
                <a:ea typeface="標楷體" pitchFamily="65" charset="-120"/>
              </a:rPr>
              <a:t>, Collaborator)</a:t>
            </a:r>
            <a:r>
              <a:rPr lang="zh-TW" altLang="en-US" sz="2400" dirty="0" smtClean="0">
                <a:latin typeface="標楷體" pitchFamily="65" charset="-120"/>
                <a:ea typeface="標楷體" pitchFamily="65" charset="-120"/>
              </a:rPr>
              <a:t>會議：</a:t>
            </a:r>
            <a:endParaRPr lang="en-US" altLang="zh-TW" sz="2400" dirty="0" smtClean="0">
              <a:latin typeface="標楷體" pitchFamily="65" charset="-120"/>
              <a:ea typeface="標楷體" pitchFamily="65" charset="-12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zh-TW" altLang="en-US" sz="2400" dirty="0" smtClean="0">
                <a:latin typeface="標楷體" pitchFamily="65" charset="-120"/>
                <a:ea typeface="標楷體" pitchFamily="65" charset="-120"/>
              </a:rPr>
              <a:t>  五人圍坐，執行驗收測試案例，推敲切割</a:t>
            </a:r>
            <a:r>
              <a:rPr lang="en-US" altLang="zh-TW" sz="2400" dirty="0" smtClean="0">
                <a:latin typeface="標楷體" pitchFamily="65" charset="-120"/>
                <a:ea typeface="標楷體" pitchFamily="65" charset="-120"/>
              </a:rPr>
              <a:t>(partition), </a:t>
            </a:r>
            <a:r>
              <a:rPr lang="zh-TW" altLang="en-US" sz="2400" dirty="0" smtClean="0">
                <a:latin typeface="標楷體" pitchFamily="65" charset="-120"/>
                <a:ea typeface="標楷體" pitchFamily="65" charset="-120"/>
              </a:rPr>
              <a:t>找出</a:t>
            </a:r>
            <a:r>
              <a:rPr lang="zh-TW" altLang="en-US" sz="2400" b="1" dirty="0" smtClean="0">
                <a:latin typeface="標楷體" pitchFamily="65" charset="-120"/>
                <a:ea typeface="標楷體" pitchFamily="65" charset="-120"/>
              </a:rPr>
              <a:t>物件</a:t>
            </a:r>
            <a:r>
              <a:rPr lang="en-US" altLang="zh-TW" sz="2400" b="1" dirty="0" smtClean="0">
                <a:latin typeface="標楷體" pitchFamily="65" charset="-120"/>
                <a:ea typeface="標楷體" pitchFamily="65" charset="-120"/>
              </a:rPr>
              <a:t>(object)</a:t>
            </a:r>
            <a:r>
              <a:rPr lang="zh-TW" altLang="en-US" sz="2400" b="1" dirty="0" smtClean="0">
                <a:latin typeface="標楷體" pitchFamily="65" charset="-120"/>
                <a:ea typeface="標楷體" pitchFamily="65" charset="-120"/>
              </a:rPr>
              <a:t>及物件互動</a:t>
            </a:r>
            <a:r>
              <a:rPr lang="en-US" altLang="zh-TW" sz="2400" b="1" dirty="0" smtClean="0">
                <a:latin typeface="標楷體" pitchFamily="65" charset="-120"/>
                <a:ea typeface="標楷體" pitchFamily="65" charset="-120"/>
              </a:rPr>
              <a:t>(object </a:t>
            </a:r>
            <a:r>
              <a:rPr lang="en-US" altLang="zh-TW" sz="2400" b="1" dirty="0" err="1" smtClean="0">
                <a:latin typeface="標楷體" pitchFamily="65" charset="-120"/>
                <a:ea typeface="標楷體" pitchFamily="65" charset="-120"/>
              </a:rPr>
              <a:t>interaction，即method</a:t>
            </a:r>
            <a:r>
              <a:rPr lang="en-US" altLang="zh-TW" sz="2400" b="1" dirty="0" smtClean="0">
                <a:latin typeface="標楷體" pitchFamily="65" charset="-120"/>
                <a:ea typeface="標楷體" pitchFamily="65" charset="-120"/>
              </a:rPr>
              <a:t>)</a:t>
            </a:r>
            <a:r>
              <a:rPr lang="zh-TW" altLang="en-US" sz="2400" dirty="0" smtClean="0">
                <a:latin typeface="標楷體" pitchFamily="65" charset="-120"/>
                <a:ea typeface="標楷體" pitchFamily="65" charset="-120"/>
              </a:rPr>
              <a:t>，須含下層隱藏的合作物件</a:t>
            </a:r>
            <a:r>
              <a:rPr lang="en-US" altLang="zh-TW" sz="2400" dirty="0" smtClean="0">
                <a:latin typeface="標楷體" pitchFamily="65" charset="-120"/>
                <a:ea typeface="標楷體" pitchFamily="65" charset="-120"/>
              </a:rPr>
              <a:t>,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TW" sz="2400" dirty="0" smtClean="0">
                <a:latin typeface="標楷體" pitchFamily="65" charset="-120"/>
                <a:ea typeface="標楷體" pitchFamily="65" charset="-120"/>
              </a:rPr>
              <a:t> 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TW" sz="2400" dirty="0" smtClean="0">
                <a:latin typeface="標楷體" pitchFamily="65" charset="-120"/>
                <a:ea typeface="標楷體" pitchFamily="65" charset="-120"/>
              </a:rPr>
              <a:t>  </a:t>
            </a:r>
            <a:r>
              <a:rPr lang="zh-TW" altLang="en-US" sz="2400" dirty="0" smtClean="0">
                <a:latin typeface="標楷體" pitchFamily="65" charset="-120"/>
                <a:ea typeface="標楷體" pitchFamily="65" charset="-120"/>
              </a:rPr>
              <a:t>每張</a:t>
            </a:r>
            <a:r>
              <a:rPr lang="en-US" altLang="zh-TW" sz="2400" dirty="0" smtClean="0">
                <a:latin typeface="標楷體" pitchFamily="65" charset="-120"/>
                <a:ea typeface="標楷體" pitchFamily="65" charset="-120"/>
              </a:rPr>
              <a:t>CRC </a:t>
            </a:r>
            <a:r>
              <a:rPr lang="zh-TW" altLang="en-US" sz="2400" dirty="0" smtClean="0">
                <a:latin typeface="標楷體" pitchFamily="65" charset="-120"/>
                <a:ea typeface="標楷體" pitchFamily="65" charset="-120"/>
              </a:rPr>
              <a:t>卡片</a:t>
            </a:r>
            <a:r>
              <a:rPr lang="en-US" altLang="zh-TW" sz="2400" dirty="0" smtClean="0">
                <a:latin typeface="標楷體" pitchFamily="65" charset="-120"/>
                <a:ea typeface="標楷體" pitchFamily="65" charset="-120"/>
              </a:rPr>
              <a:t>(</a:t>
            </a:r>
            <a:r>
              <a:rPr lang="zh-TW" altLang="en-US" sz="2400" dirty="0" smtClean="0">
                <a:latin typeface="標楷體" pitchFamily="65" charset="-120"/>
                <a:ea typeface="標楷體" pitchFamily="65" charset="-120"/>
              </a:rPr>
              <a:t>可用</a:t>
            </a:r>
            <a:r>
              <a:rPr lang="en-US" altLang="zh-TW" sz="2400" dirty="0" smtClean="0">
                <a:latin typeface="標楷體" pitchFamily="65" charset="-120"/>
                <a:ea typeface="標楷體" pitchFamily="65" charset="-120"/>
              </a:rPr>
              <a:t>A4</a:t>
            </a:r>
            <a:r>
              <a:rPr lang="zh-TW" altLang="en-US" sz="2400" dirty="0" smtClean="0">
                <a:latin typeface="標楷體" pitchFamily="65" charset="-120"/>
                <a:ea typeface="標楷體" pitchFamily="65" charset="-120"/>
              </a:rPr>
              <a:t>紙</a:t>
            </a:r>
            <a:r>
              <a:rPr lang="en-US" altLang="zh-TW" sz="2400" dirty="0" smtClean="0">
                <a:latin typeface="標楷體" pitchFamily="65" charset="-120"/>
                <a:ea typeface="標楷體" pitchFamily="65" charset="-120"/>
              </a:rPr>
              <a:t>) </a:t>
            </a:r>
            <a:r>
              <a:rPr lang="zh-TW" altLang="en-US" sz="2400" dirty="0" smtClean="0">
                <a:latin typeface="標楷體" pitchFamily="65" charset="-120"/>
                <a:ea typeface="標楷體" pitchFamily="65" charset="-120"/>
              </a:rPr>
              <a:t>記錄</a:t>
            </a:r>
            <a:r>
              <a:rPr lang="en-US" altLang="zh-TW" sz="2400" dirty="0" smtClean="0">
                <a:latin typeface="標楷體" pitchFamily="65" charset="-120"/>
                <a:ea typeface="標楷體" pitchFamily="65" charset="-120"/>
              </a:rPr>
              <a:t>: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TW" sz="2400" dirty="0" smtClean="0">
                <a:latin typeface="標楷體" pitchFamily="65" charset="-120"/>
                <a:ea typeface="標楷體" pitchFamily="65" charset="-120"/>
              </a:rPr>
              <a:t>      1.Class name              (C),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zh-TW" altLang="en-US" sz="2400" dirty="0" smtClean="0">
                <a:latin typeface="標楷體" pitchFamily="65" charset="-120"/>
                <a:ea typeface="標楷體" pitchFamily="65" charset="-120"/>
              </a:rPr>
              <a:t>      </a:t>
            </a:r>
            <a:r>
              <a:rPr lang="en-US" altLang="zh-TW" sz="2400" dirty="0" smtClean="0">
                <a:latin typeface="標楷體" pitchFamily="65" charset="-120"/>
                <a:ea typeface="標楷體" pitchFamily="65" charset="-120"/>
              </a:rPr>
              <a:t>2.</a:t>
            </a:r>
            <a:r>
              <a:rPr lang="zh-TW" altLang="en-US" sz="2400" dirty="0" smtClean="0">
                <a:latin typeface="標楷體" pitchFamily="65" charset="-120"/>
                <a:ea typeface="標楷體" pitchFamily="65" charset="-120"/>
              </a:rPr>
              <a:t>要做何事 </a:t>
            </a:r>
            <a:r>
              <a:rPr lang="en-US" altLang="zh-TW" sz="2400" dirty="0" smtClean="0">
                <a:latin typeface="標楷體" pitchFamily="65" charset="-120"/>
                <a:ea typeface="標楷體" pitchFamily="65" charset="-120"/>
              </a:rPr>
              <a:t>Responsibility (R),(</a:t>
            </a:r>
            <a:r>
              <a:rPr lang="en-US" altLang="zh-TW" sz="2400" dirty="0" err="1" smtClean="0">
                <a:latin typeface="標楷體" pitchFamily="65" charset="-120"/>
                <a:ea typeface="標楷體" pitchFamily="65" charset="-120"/>
              </a:rPr>
              <a:t>將轉為</a:t>
            </a:r>
            <a:r>
              <a:rPr lang="en-US" altLang="zh-TW" sz="2400" dirty="0" smtClean="0">
                <a:latin typeface="標楷體" pitchFamily="65" charset="-120"/>
                <a:ea typeface="標楷體" pitchFamily="65" charset="-120"/>
              </a:rPr>
              <a:t> method)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TW" sz="2400" dirty="0" smtClean="0">
                <a:latin typeface="標楷體" pitchFamily="65" charset="-120"/>
                <a:ea typeface="標楷體" pitchFamily="65" charset="-120"/>
              </a:rPr>
              <a:t>      3.</a:t>
            </a:r>
            <a:r>
              <a:rPr lang="zh-TW" altLang="en-US" sz="2400" dirty="0" smtClean="0">
                <a:latin typeface="標楷體" pitchFamily="65" charset="-120"/>
                <a:ea typeface="標楷體" pitchFamily="65" charset="-120"/>
              </a:rPr>
              <a:t>要誰合作</a:t>
            </a:r>
            <a:r>
              <a:rPr lang="en-US" altLang="zh-TW" sz="2400" dirty="0" smtClean="0">
                <a:latin typeface="標楷體" pitchFamily="65" charset="-120"/>
                <a:ea typeface="標楷體" pitchFamily="65" charset="-120"/>
              </a:rPr>
              <a:t>(</a:t>
            </a:r>
            <a:r>
              <a:rPr lang="zh-TW" altLang="en-US" sz="2400" dirty="0" smtClean="0">
                <a:latin typeface="標楷體" pitchFamily="65" charset="-120"/>
                <a:ea typeface="標楷體" pitchFamily="65" charset="-120"/>
              </a:rPr>
              <a:t>即需呼叫誰的 </a:t>
            </a:r>
            <a:r>
              <a:rPr lang="en-US" altLang="zh-TW" sz="2400" dirty="0" smtClean="0">
                <a:latin typeface="標楷體" pitchFamily="65" charset="-120"/>
                <a:ea typeface="標楷體" pitchFamily="65" charset="-120"/>
              </a:rPr>
              <a:t>responsibility)    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zh-TW" altLang="en-US" sz="2400" dirty="0" smtClean="0">
                <a:latin typeface="標楷體" pitchFamily="65" charset="-120"/>
                <a:ea typeface="標楷體" pitchFamily="65" charset="-120"/>
              </a:rPr>
              <a:t>          叫 </a:t>
            </a:r>
            <a:r>
              <a:rPr lang="en-US" altLang="zh-TW" sz="2400" dirty="0" smtClean="0">
                <a:latin typeface="標楷體" pitchFamily="65" charset="-120"/>
                <a:ea typeface="標楷體" pitchFamily="65" charset="-120"/>
              </a:rPr>
              <a:t>Collaborator       (C)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zh-TW" altLang="en-US" sz="2400" dirty="0" smtClean="0">
              <a:latin typeface="標楷體" pitchFamily="65" charset="-120"/>
              <a:ea typeface="標楷體" pitchFamily="65" charset="-12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zh-TW" altLang="en-US" sz="2400" dirty="0" smtClean="0">
                <a:latin typeface="標楷體" pitchFamily="65" charset="-120"/>
                <a:ea typeface="標楷體" pitchFamily="65" charset="-120"/>
              </a:rPr>
              <a:t>  會議後所有 </a:t>
            </a:r>
            <a:r>
              <a:rPr lang="en-US" altLang="zh-TW" sz="2400" dirty="0" smtClean="0">
                <a:latin typeface="標楷體" pitchFamily="65" charset="-120"/>
                <a:ea typeface="標楷體" pitchFamily="65" charset="-120"/>
              </a:rPr>
              <a:t>CRC cards </a:t>
            </a:r>
            <a:r>
              <a:rPr lang="zh-TW" altLang="en-US" sz="2400" dirty="0" smtClean="0">
                <a:latin typeface="標楷體" pitchFamily="65" charset="-120"/>
                <a:ea typeface="標楷體" pitchFamily="65" charset="-120"/>
              </a:rPr>
              <a:t>即系統架構設計，</a:t>
            </a:r>
            <a:r>
              <a:rPr lang="en-US" altLang="zh-TW" sz="2400" dirty="0" smtClean="0">
                <a:latin typeface="標楷體" pitchFamily="65" charset="-120"/>
                <a:ea typeface="標楷體" pitchFamily="65" charset="-120"/>
              </a:rPr>
              <a:t>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TW" sz="2400" dirty="0" smtClean="0">
                <a:latin typeface="標楷體" pitchFamily="65" charset="-120"/>
                <a:ea typeface="標楷體" pitchFamily="65" charset="-120"/>
              </a:rPr>
              <a:t>   </a:t>
            </a:r>
            <a:r>
              <a:rPr lang="zh-TW" altLang="en-US" sz="2400" dirty="0" smtClean="0">
                <a:latin typeface="標楷體" pitchFamily="65" charset="-120"/>
                <a:ea typeface="標楷體" pitchFamily="65" charset="-120"/>
              </a:rPr>
              <a:t>此會議是</a:t>
            </a:r>
            <a:r>
              <a:rPr lang="zh-TW" altLang="en-US" sz="2400" b="1" dirty="0" smtClean="0">
                <a:latin typeface="標楷體" pitchFamily="65" charset="-120"/>
                <a:ea typeface="標楷體" pitchFamily="65" charset="-120"/>
              </a:rPr>
              <a:t>群體智慧</a:t>
            </a:r>
            <a:r>
              <a:rPr lang="en-US" altLang="zh-TW" sz="2400" dirty="0" smtClean="0">
                <a:latin typeface="標楷體" pitchFamily="65" charset="-120"/>
                <a:ea typeface="標楷體" pitchFamily="65" charset="-120"/>
              </a:rPr>
              <a:t>- </a:t>
            </a:r>
            <a:r>
              <a:rPr lang="zh-TW" altLang="en-US" sz="2400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腦力激盪，快速溝通</a:t>
            </a:r>
            <a:endParaRPr lang="en-US" altLang="zh-TW" sz="2400" b="1" dirty="0" smtClean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TW" sz="2400" b="1" dirty="0" smtClean="0">
                <a:latin typeface="標楷體" pitchFamily="65" charset="-120"/>
                <a:ea typeface="標楷體" pitchFamily="65" charset="-120"/>
              </a:rPr>
              <a:t>  </a:t>
            </a:r>
            <a:endParaRPr lang="en-US" altLang="zh-TW" sz="2400" dirty="0" smtClean="0">
              <a:latin typeface="標楷體" pitchFamily="65" charset="-120"/>
              <a:ea typeface="標楷體" pitchFamily="65" charset="-12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zh-TW" altLang="en-US" sz="2000" b="1" dirty="0" smtClean="0">
              <a:latin typeface="標楷體" pitchFamily="65" charset="-120"/>
              <a:ea typeface="標楷體" pitchFamily="65" charset="-12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zh-TW" altLang="en-US" sz="2400" dirty="0" smtClean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5236D9-3761-4B19-866C-FE5015BF432E}" type="slidenum">
              <a:rPr lang="zh-TW" altLang="en-US" smtClean="0"/>
              <a:pPr>
                <a:defRPr/>
              </a:pPr>
              <a:t>17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TW" altLang="en-US" sz="4000" dirty="0" smtClean="0">
                <a:latin typeface="標楷體" pitchFamily="65" charset="-120"/>
                <a:ea typeface="標楷體" pitchFamily="65" charset="-120"/>
              </a:rPr>
              <a:t>架構設計  例子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7925"/>
          </a:xfrm>
        </p:spPr>
        <p:txBody>
          <a:bodyPr/>
          <a:lstStyle/>
          <a:p>
            <a:pPr>
              <a:buNone/>
              <a:defRPr/>
            </a:pP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CRC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會議 執行下面驗收測試案例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,</a:t>
            </a:r>
          </a:p>
          <a:p>
            <a:pPr>
              <a:buNone/>
              <a:defRPr/>
            </a:pP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找出物件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(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如張三李四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)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及物件互動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(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如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捉拿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),</a:t>
            </a:r>
          </a:p>
          <a:p>
            <a:pPr>
              <a:buNone/>
              <a:defRPr/>
            </a:pP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並找出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user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看不到的下層隱藏物件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(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如王五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)</a:t>
            </a:r>
          </a:p>
          <a:p>
            <a:pPr>
              <a:buNone/>
              <a:defRPr/>
            </a:pP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pPr>
              <a:buFont typeface="Wingdings" pitchFamily="2" charset="2"/>
              <a:buNone/>
              <a:defRPr/>
            </a:pP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張三是位官兵 李四是個土匪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  </a:t>
            </a:r>
            <a:endParaRPr lang="en-US" altLang="zh-TW" sz="2400" dirty="0" smtClean="0">
              <a:latin typeface="標楷體" pitchFamily="65" charset="-120"/>
              <a:ea typeface="標楷體" pitchFamily="65" charset="-120"/>
            </a:endParaRPr>
          </a:p>
          <a:p>
            <a:pPr>
              <a:buFont typeface="Wingdings" pitchFamily="2" charset="2"/>
              <a:buNone/>
              <a:defRPr/>
            </a:pP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張三要用</a:t>
            </a:r>
            <a:r>
              <a:rPr lang="zh-TW" altLang="en-US" i="1" smtClean="0">
                <a:latin typeface="標楷體" pitchFamily="65" charset="-120"/>
                <a:ea typeface="標楷體" pitchFamily="65" charset="-120"/>
              </a:rPr>
              <a:t>繩子 </a:t>
            </a:r>
            <a:r>
              <a:rPr lang="zh-TW" altLang="en-US" b="1" smtClean="0">
                <a:latin typeface="微軟正黑體" pitchFamily="34" charset="-120"/>
                <a:ea typeface="微軟正黑體" pitchFamily="34" charset="-120"/>
              </a:rPr>
              <a:t>捉拿 </a:t>
            </a:r>
            <a:r>
              <a:rPr lang="zh-TW" altLang="en-US" smtClean="0">
                <a:latin typeface="標楷體" pitchFamily="65" charset="-120"/>
                <a:ea typeface="標楷體" pitchFamily="65" charset="-120"/>
              </a:rPr>
              <a:t>李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四</a:t>
            </a:r>
            <a:endParaRPr lang="en-US" altLang="zh-TW" dirty="0" smtClean="0">
              <a:solidFill>
                <a:srgbClr val="FF0000"/>
              </a:solidFill>
              <a:latin typeface="標楷體" pitchFamily="65" charset="-120"/>
              <a:ea typeface="標楷體" pitchFamily="65" charset="-12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altLang="zh-TW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   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李四問王五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綁何處 </a:t>
            </a:r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王五是位醫生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)</a:t>
            </a:r>
            <a:endParaRPr lang="en-US" altLang="zh-TW" sz="2400" dirty="0" smtClean="0">
              <a:latin typeface="標楷體" pitchFamily="65" charset="-120"/>
              <a:ea typeface="標楷體" pitchFamily="65" charset="-120"/>
            </a:endParaRPr>
          </a:p>
          <a:p>
            <a:pPr>
              <a:buFont typeface="Wingdings" pitchFamily="2" charset="2"/>
              <a:buNone/>
              <a:defRPr/>
            </a:pPr>
            <a:endParaRPr lang="en-US" altLang="zh-TW" sz="1600" dirty="0" smtClean="0">
              <a:latin typeface="標楷體" pitchFamily="65" charset="-120"/>
              <a:ea typeface="標楷體" pitchFamily="65" charset="-12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altLang="zh-TW" sz="1600" dirty="0" smtClean="0">
                <a:latin typeface="標楷體" pitchFamily="65" charset="-120"/>
                <a:ea typeface="標楷體" pitchFamily="65" charset="-120"/>
              </a:rPr>
              <a:t>*</a:t>
            </a:r>
            <a:r>
              <a:rPr lang="zh-TW" altLang="en-US" sz="1600" dirty="0" smtClean="0">
                <a:latin typeface="標楷體" pitchFamily="65" charset="-120"/>
                <a:ea typeface="標楷體" pitchFamily="65" charset="-120"/>
              </a:rPr>
              <a:t>一般英文書用</a:t>
            </a:r>
            <a:r>
              <a:rPr lang="en-US" altLang="zh-TW" sz="1600" dirty="0" smtClean="0">
                <a:latin typeface="標楷體" pitchFamily="65" charset="-120"/>
                <a:ea typeface="標楷體" pitchFamily="65" charset="-120"/>
              </a:rPr>
              <a:t>John, Mary</a:t>
            </a:r>
            <a:r>
              <a:rPr lang="zh-TW" altLang="en-US" sz="1600" dirty="0" smtClean="0">
                <a:latin typeface="標楷體" pitchFamily="65" charset="-120"/>
                <a:ea typeface="標楷體" pitchFamily="65" charset="-120"/>
              </a:rPr>
              <a:t>為物件名</a:t>
            </a:r>
            <a:r>
              <a:rPr lang="en-US" altLang="zh-TW" sz="1600" dirty="0" smtClean="0">
                <a:latin typeface="標楷體" pitchFamily="65" charset="-120"/>
                <a:ea typeface="標楷體" pitchFamily="65" charset="-120"/>
              </a:rPr>
              <a:t>, </a:t>
            </a:r>
            <a:r>
              <a:rPr lang="zh-TW" altLang="en-US" sz="1600" dirty="0" smtClean="0">
                <a:latin typeface="標楷體" pitchFamily="65" charset="-120"/>
                <a:ea typeface="標楷體" pitchFamily="65" charset="-120"/>
              </a:rPr>
              <a:t>國人感受不深</a:t>
            </a:r>
            <a:r>
              <a:rPr lang="en-US" altLang="zh-TW" sz="1600" dirty="0" smtClean="0">
                <a:latin typeface="標楷體" pitchFamily="65" charset="-120"/>
                <a:ea typeface="標楷體" pitchFamily="65" charset="-120"/>
              </a:rPr>
              <a:t>, </a:t>
            </a:r>
            <a:r>
              <a:rPr lang="zh-TW" altLang="en-US" sz="1600" dirty="0" smtClean="0">
                <a:latin typeface="標楷體" pitchFamily="65" charset="-120"/>
                <a:ea typeface="標楷體" pitchFamily="65" charset="-120"/>
              </a:rPr>
              <a:t>故用張三等</a:t>
            </a:r>
            <a:endParaRPr lang="en-US" altLang="zh-TW" sz="1600" dirty="0" smtClean="0">
              <a:latin typeface="標楷體" pitchFamily="65" charset="-120"/>
              <a:ea typeface="標楷體" pitchFamily="65" charset="-12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altLang="zh-TW" sz="1600" dirty="0" smtClean="0">
                <a:latin typeface="標楷體" pitchFamily="65" charset="-120"/>
                <a:ea typeface="標楷體" pitchFamily="65" charset="-120"/>
              </a:rPr>
              <a:t>**</a:t>
            </a:r>
            <a:r>
              <a:rPr lang="zh-TW" altLang="en-US" sz="1600" dirty="0" smtClean="0">
                <a:latin typeface="標楷體" pitchFamily="65" charset="-120"/>
                <a:ea typeface="標楷體" pitchFamily="65" charset="-120"/>
              </a:rPr>
              <a:t>直覺的說</a:t>
            </a:r>
            <a:r>
              <a:rPr lang="en-US" altLang="zh-TW" sz="1600" dirty="0" smtClean="0">
                <a:latin typeface="標楷體" pitchFamily="65" charset="-120"/>
                <a:ea typeface="標楷體" pitchFamily="65" charset="-120"/>
              </a:rPr>
              <a:t>: </a:t>
            </a:r>
            <a:r>
              <a:rPr lang="zh-TW" altLang="en-US" sz="1600" dirty="0" smtClean="0">
                <a:latin typeface="標楷體" pitchFamily="65" charset="-120"/>
                <a:ea typeface="標楷體" pitchFamily="65" charset="-120"/>
              </a:rPr>
              <a:t>張三用繩子捉拿李四  但 </a:t>
            </a:r>
            <a:r>
              <a:rPr lang="en-US" altLang="zh-TW" sz="1600" dirty="0" smtClean="0">
                <a:latin typeface="標楷體" pitchFamily="65" charset="-120"/>
                <a:ea typeface="標楷體" pitchFamily="65" charset="-120"/>
              </a:rPr>
              <a:t>O-O</a:t>
            </a:r>
            <a:r>
              <a:rPr lang="zh-TW" altLang="en-US" sz="1600" dirty="0" smtClean="0">
                <a:latin typeface="標楷體" pitchFamily="65" charset="-120"/>
                <a:ea typeface="標楷體" pitchFamily="65" charset="-120"/>
              </a:rPr>
              <a:t>程式不是這樣執行的</a:t>
            </a:r>
            <a:r>
              <a:rPr lang="en-US" altLang="zh-TW" sz="1600" dirty="0" smtClean="0">
                <a:latin typeface="標楷體" pitchFamily="65" charset="-120"/>
                <a:ea typeface="標楷體" pitchFamily="65" charset="-120"/>
              </a:rPr>
              <a:t>  method</a:t>
            </a:r>
            <a:r>
              <a:rPr lang="zh-TW" altLang="en-US" sz="1600" dirty="0" smtClean="0">
                <a:latin typeface="標楷體" pitchFamily="65" charset="-120"/>
                <a:ea typeface="標楷體" pitchFamily="65" charset="-120"/>
              </a:rPr>
              <a:t>捉拿屬於土匪</a:t>
            </a:r>
            <a:endParaRPr lang="en-US" altLang="zh-TW" sz="1600" dirty="0" smtClean="0">
              <a:latin typeface="標楷體" pitchFamily="65" charset="-120"/>
              <a:ea typeface="標楷體" pitchFamily="65" charset="-120"/>
            </a:endParaRPr>
          </a:p>
          <a:p>
            <a:pPr>
              <a:buFont typeface="Wingdings" pitchFamily="2" charset="2"/>
              <a:buNone/>
              <a:defRPr/>
            </a:pPr>
            <a:endParaRPr lang="en-US" altLang="zh-TW" sz="1600" dirty="0" smtClean="0">
              <a:latin typeface="標楷體" pitchFamily="65" charset="-120"/>
              <a:ea typeface="標楷體" pitchFamily="65" charset="-120"/>
            </a:endParaRPr>
          </a:p>
          <a:p>
            <a:pPr>
              <a:buFont typeface="Wingdings" pitchFamily="2" charset="2"/>
              <a:buNone/>
              <a:defRPr/>
            </a:pPr>
            <a:endParaRPr lang="zh-TW" altLang="en-US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B899D0-FA10-4853-9C8E-03D27DCDE36C}" type="slidenum">
              <a:rPr lang="zh-TW" altLang="en-US" smtClean="0"/>
              <a:pPr>
                <a:defRPr/>
              </a:pPr>
              <a:t>18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TW" altLang="en-US" sz="4000" dirty="0" smtClean="0">
                <a:latin typeface="標楷體" pitchFamily="65" charset="-120"/>
                <a:ea typeface="標楷體" pitchFamily="65" charset="-120"/>
              </a:rPr>
              <a:t>架構設計  例子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zh-TW" altLang="en-US" sz="2400" dirty="0" smtClean="0">
                <a:latin typeface="標楷體" pitchFamily="65" charset="-120"/>
                <a:ea typeface="標楷體" pitchFamily="65" charset="-120"/>
              </a:rPr>
              <a:t>由上述 可得下列設計</a:t>
            </a:r>
            <a:r>
              <a:rPr lang="en-US" altLang="zh-TW" sz="2400" dirty="0" smtClean="0">
                <a:latin typeface="標楷體" pitchFamily="65" charset="-120"/>
                <a:ea typeface="標楷體" pitchFamily="65" charset="-120"/>
              </a:rPr>
              <a:t>: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class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官兵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{..};            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官兵 張三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class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土匪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{.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捉拿</a:t>
            </a:r>
            <a:r>
              <a:rPr lang="en-US" altLang="zh-TW" b="1" i="1" dirty="0" smtClean="0">
                <a:latin typeface="標楷體" pitchFamily="65" charset="-120"/>
                <a:ea typeface="標楷體" pitchFamily="65" charset="-120"/>
              </a:rPr>
              <a:t>(</a:t>
            </a:r>
            <a:r>
              <a:rPr lang="zh-TW" altLang="en-US" i="1" dirty="0" smtClean="0">
                <a:latin typeface="標楷體" pitchFamily="65" charset="-120"/>
                <a:ea typeface="標楷體" pitchFamily="65" charset="-120"/>
              </a:rPr>
              <a:t>工具</a:t>
            </a:r>
            <a:r>
              <a:rPr lang="en-US" altLang="zh-TW" b="1" i="1" dirty="0" smtClean="0">
                <a:latin typeface="標楷體" pitchFamily="65" charset="-120"/>
                <a:ea typeface="標楷體" pitchFamily="65" charset="-120"/>
              </a:rPr>
              <a:t>)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};   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土匪 李四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class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醫生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{..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綁何處 </a:t>
            </a:r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</a:rPr>
              <a:t>( )};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     醫生 王五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  .....</a:t>
            </a:r>
          </a:p>
          <a:p>
            <a:pPr>
              <a:buFont typeface="Wingdings" pitchFamily="2" charset="2"/>
              <a:buNone/>
              <a:defRPr/>
            </a:pP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  李四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.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捉拿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(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繩子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); 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       ……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    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   王五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.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綁何處 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(</a:t>
            </a:r>
            <a:r>
              <a:rPr lang="zh-TW" altLang="en-US" i="1" dirty="0" smtClean="0">
                <a:latin typeface="標楷體" pitchFamily="65" charset="-120"/>
                <a:ea typeface="標楷體" pitchFamily="65" charset="-120"/>
              </a:rPr>
              <a:t> 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);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       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 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pPr>
              <a:buFont typeface="Wingdings" pitchFamily="2" charset="2"/>
              <a:buNone/>
              <a:defRPr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9731DD-CFE2-4701-9290-69125BB5D1CA}" type="slidenum">
              <a:rPr lang="zh-TW" altLang="en-US" smtClean="0"/>
              <a:pPr>
                <a:defRPr/>
              </a:pPr>
              <a:t>19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緣由</a:t>
            </a:r>
            <a:endParaRPr lang="zh-TW" altLang="en-US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90157"/>
          </a:xfrm>
        </p:spPr>
        <p:txBody>
          <a:bodyPr/>
          <a:lstStyle/>
          <a:p>
            <a:pPr>
              <a:buNone/>
            </a:pPr>
            <a:r>
              <a:rPr lang="en-US" altLang="zh-TW" dirty="0">
                <a:latin typeface="標楷體" pitchFamily="65" charset="-120"/>
                <a:ea typeface="標楷體" pitchFamily="65" charset="-120"/>
              </a:rPr>
              <a:t> 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產業未升級  </a:t>
            </a:r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使得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台灣員工薪資</a:t>
            </a:r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低 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pPr>
              <a:buNone/>
            </a:pP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 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觀念未更新  使得產業無力升級 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pPr>
              <a:buNone/>
            </a:pP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pPr>
              <a:buNone/>
            </a:pP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 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所以軟體業要推動新觀念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: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敏捷方法</a:t>
            </a:r>
            <a:endParaRPr lang="en-US" altLang="zh-TW" b="1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None/>
            </a:pP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dirty="0" smtClean="0">
                <a:effectLst/>
                <a:latin typeface="微軟正黑體" pitchFamily="34" charset="-120"/>
                <a:ea typeface="微軟正黑體" pitchFamily="34" charset="-120"/>
              </a:rPr>
              <a:t>全面從教育入手  跨校推動 </a:t>
            </a:r>
            <a:r>
              <a:rPr lang="en-US" altLang="zh-TW" dirty="0" smtClean="0">
                <a:effectLst/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dirty="0" smtClean="0">
                <a:effectLst/>
                <a:latin typeface="微軟正黑體" pitchFamily="34" charset="-120"/>
                <a:ea typeface="微軟正黑體" pitchFamily="34" charset="-120"/>
              </a:rPr>
              <a:t>目前五校參與</a:t>
            </a:r>
            <a:r>
              <a:rPr lang="en-US" altLang="zh-TW" dirty="0" smtClean="0">
                <a:effectLst/>
                <a:latin typeface="微軟正黑體" pitchFamily="34" charset="-120"/>
                <a:ea typeface="微軟正黑體" pitchFamily="34" charset="-120"/>
              </a:rPr>
              <a:t>)</a:t>
            </a:r>
          </a:p>
          <a:p>
            <a:pPr>
              <a:buNone/>
            </a:pPr>
            <a:endParaRPr lang="en-US" altLang="zh-TW" dirty="0" smtClean="0">
              <a:effectLst/>
              <a:latin typeface="微軟正黑體" pitchFamily="34" charset="-120"/>
              <a:ea typeface="微軟正黑體" pitchFamily="34" charset="-120"/>
            </a:endParaRPr>
          </a:p>
          <a:p>
            <a:pPr>
              <a:buNone/>
            </a:pPr>
            <a:r>
              <a:rPr lang="en-US" altLang="zh-TW" dirty="0" smtClean="0">
                <a:effectLst/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mtClean="0">
                <a:effectLst/>
                <a:latin typeface="微軟正黑體" pitchFamily="34" charset="-120"/>
                <a:ea typeface="微軟正黑體" pitchFamily="34" charset="-120"/>
              </a:rPr>
              <a:t> 學習本</a:t>
            </a:r>
            <a:r>
              <a:rPr lang="zh-TW" altLang="en-US" dirty="0" smtClean="0">
                <a:effectLst/>
                <a:latin typeface="微軟正黑體" pitchFamily="34" charset="-120"/>
                <a:ea typeface="微軟正黑體" pitchFamily="34" charset="-120"/>
              </a:rPr>
              <a:t>課程後 使產品提升</a:t>
            </a:r>
            <a:r>
              <a:rPr lang="zh-TW" altLang="en-US" smtClean="0">
                <a:effectLst/>
                <a:latin typeface="微軟正黑體" pitchFamily="34" charset="-120"/>
                <a:ea typeface="微軟正黑體" pitchFamily="34" charset="-120"/>
              </a:rPr>
              <a:t>品質 進而使</a:t>
            </a:r>
            <a:r>
              <a:rPr lang="zh-TW" altLang="en-US" dirty="0" smtClean="0">
                <a:effectLst/>
                <a:latin typeface="微軟正黑體" pitchFamily="34" charset="-120"/>
                <a:ea typeface="微軟正黑體" pitchFamily="34" charset="-120"/>
              </a:rPr>
              <a:t>員工快樂又</a:t>
            </a:r>
            <a:r>
              <a:rPr lang="zh-TW" altLang="en-US" smtClean="0">
                <a:effectLst/>
                <a:latin typeface="微軟正黑體" pitchFamily="34" charset="-120"/>
                <a:ea typeface="微軟正黑體" pitchFamily="34" charset="-120"/>
              </a:rPr>
              <a:t>高薪   根絕學用落差</a:t>
            </a:r>
            <a:endParaRPr lang="en-US" altLang="zh-TW" dirty="0" smtClean="0">
              <a:effectLst/>
              <a:latin typeface="微軟正黑體" pitchFamily="34" charset="-120"/>
              <a:ea typeface="微軟正黑體" pitchFamily="34" charset="-120"/>
            </a:endParaRPr>
          </a:p>
          <a:p>
            <a:pPr>
              <a:buNone/>
            </a:pP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 </a:t>
            </a:r>
            <a:endParaRPr lang="en-US" altLang="zh-TW" dirty="0" smtClean="0">
              <a:effectLst/>
              <a:latin typeface="微軟正黑體" pitchFamily="34" charset="-120"/>
              <a:ea typeface="微軟正黑體" pitchFamily="34" charset="-120"/>
            </a:endParaRPr>
          </a:p>
          <a:p>
            <a:pPr>
              <a:buNone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90C4A5-8CA1-4229-8A4A-58E9D47D9CF2}" type="slidenum">
              <a:rPr lang="zh-TW" altLang="en-US" smtClean="0"/>
              <a:pPr>
                <a:defRPr/>
              </a:pPr>
              <a:t>2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zh-TW" altLang="en-US" dirty="0" smtClean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4987925"/>
          </a:xfrm>
        </p:spPr>
        <p:txBody>
          <a:bodyPr/>
          <a:lstStyle/>
          <a:p>
            <a:pPr marL="609600" indent="-609600" eaLnBrk="1" hangingPunct="1">
              <a:buFont typeface="Wingdings" pitchFamily="2" charset="2"/>
              <a:buNone/>
              <a:defRPr/>
            </a:pP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藉精準命名 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class names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及其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method names </a:t>
            </a:r>
          </a:p>
          <a:p>
            <a:pPr marL="609600" indent="-609600" eaLnBrk="1" hangingPunct="1">
              <a:buFont typeface="Wingdings" pitchFamily="2" charset="2"/>
              <a:buNone/>
              <a:defRPr/>
            </a:pP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合稱 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(class interface)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 我們可精準捕捉客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pPr marL="609600" indent="-609600" eaLnBrk="1" hangingPunct="1">
              <a:buFont typeface="Wingdings" pitchFamily="2" charset="2"/>
              <a:buNone/>
              <a:defRPr/>
            </a:pP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戶觀念，這才落實物件導向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(O-O)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開發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pPr marL="609600" indent="-609600" eaLnBrk="1" hangingPunct="1">
              <a:buFont typeface="Wingdings" pitchFamily="2" charset="2"/>
              <a:buNone/>
              <a:defRPr/>
            </a:pP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pPr marL="609600" indent="-609600" eaLnBrk="1" hangingPunct="1">
              <a:buFont typeface="Wingdings" pitchFamily="2" charset="2"/>
              <a:buNone/>
              <a:defRPr/>
            </a:pP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如果客戶不懂這些 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names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，此時雖尚未開始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pPr marL="609600" indent="-609600" eaLnBrk="1" hangingPunct="1">
              <a:buFont typeface="Wingdings" pitchFamily="2" charset="2"/>
              <a:buNone/>
              <a:defRPr/>
            </a:pP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寫程式，但已確定 </a:t>
            </a:r>
            <a:r>
              <a:rPr lang="en-US" altLang="zh-TW" dirty="0" smtClean="0">
                <a:solidFill>
                  <a:schemeClr val="folHlink"/>
                </a:solidFill>
                <a:latin typeface="標楷體" pitchFamily="65" charset="-120"/>
                <a:ea typeface="標楷體" pitchFamily="65" charset="-120"/>
              </a:rPr>
              <a:t>O-O</a:t>
            </a:r>
            <a:r>
              <a:rPr lang="zh-TW" altLang="en-US" dirty="0" smtClean="0">
                <a:solidFill>
                  <a:schemeClr val="folHlink"/>
                </a:solidFill>
                <a:latin typeface="標楷體" pitchFamily="65" charset="-120"/>
                <a:ea typeface="標楷體" pitchFamily="65" charset="-120"/>
              </a:rPr>
              <a:t>失敗</a:t>
            </a:r>
            <a:r>
              <a:rPr lang="en-US" altLang="zh-TW" dirty="0" smtClean="0">
                <a:solidFill>
                  <a:schemeClr val="folHlink"/>
                </a:solidFill>
                <a:latin typeface="標楷體" pitchFamily="65" charset="-120"/>
                <a:ea typeface="標楷體" pitchFamily="65" charset="-120"/>
              </a:rPr>
              <a:t>! 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pPr marL="609600" indent="-609600" eaLnBrk="1" hangingPunct="1">
              <a:buFont typeface="Wingdings" pitchFamily="2" charset="2"/>
              <a:buNone/>
              <a:defRPr/>
            </a:pP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pPr marL="609600" indent="-609600" eaLnBrk="1" hangingPunct="1">
              <a:buFont typeface="Wingdings" pitchFamily="2" charset="2"/>
              <a:buNone/>
              <a:defRPr/>
            </a:pP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class interface 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要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補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上 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class header</a:t>
            </a:r>
          </a:p>
          <a:p>
            <a:pPr marL="609600" indent="-609600" eaLnBrk="1" hangingPunct="1">
              <a:buNone/>
              <a:defRPr/>
            </a:pP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其內要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補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上 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method headers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 註解說明之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C8B44D-F878-48B7-AB94-D96BEA0796C7}" type="slidenum">
              <a:rPr lang="zh-TW" altLang="en-US" smtClean="0"/>
              <a:pPr>
                <a:defRPr/>
              </a:pPr>
              <a:t>20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Class Interface </a:t>
            </a:r>
            <a:r>
              <a:rPr lang="zh-TW" altLang="en-US" dirty="0" smtClean="0">
                <a:latin typeface="Times New Roman" pitchFamily="18" charset="0"/>
                <a:ea typeface="標楷體" pitchFamily="65" charset="-120"/>
              </a:rPr>
              <a:t>例子</a:t>
            </a:r>
            <a:endParaRPr lang="en-US" altLang="zh-TW" dirty="0" smtClean="0"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240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18488" cy="49244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endParaRPr lang="en-US" altLang="zh-TW" dirty="0" smtClean="0">
              <a:solidFill>
                <a:schemeClr val="accent2"/>
              </a:solidFill>
              <a:latin typeface="Times New Roman" pitchFamily="18" charset="0"/>
              <a:ea typeface="標楷體" pitchFamily="65" charset="-120"/>
            </a:endParaRP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TW" dirty="0" smtClean="0">
                <a:solidFill>
                  <a:srgbClr val="99FF99"/>
                </a:solidFill>
                <a:latin typeface="Times New Roman" pitchFamily="18" charset="0"/>
                <a:ea typeface="標楷體" pitchFamily="65" charset="-120"/>
              </a:rPr>
              <a:t>         public class </a:t>
            </a:r>
            <a:r>
              <a:rPr lang="en-US" altLang="zh-TW" b="1" i="1" dirty="0" err="1" smtClean="0">
                <a:solidFill>
                  <a:srgbClr val="99FF99"/>
                </a:solidFill>
                <a:latin typeface="Times New Roman" pitchFamily="18" charset="0"/>
                <a:ea typeface="標楷體" pitchFamily="65" charset="-120"/>
              </a:rPr>
              <a:t>mySort</a:t>
            </a:r>
            <a:r>
              <a:rPr lang="en-US" altLang="zh-TW" b="1" dirty="0" smtClean="0">
                <a:solidFill>
                  <a:srgbClr val="99FF99"/>
                </a:solidFill>
                <a:latin typeface="Times New Roman" pitchFamily="18" charset="0"/>
                <a:ea typeface="標楷體" pitchFamily="65" charset="-120"/>
              </a:rPr>
              <a:t> </a:t>
            </a:r>
            <a:r>
              <a:rPr lang="en-US" altLang="zh-TW" dirty="0" smtClean="0">
                <a:solidFill>
                  <a:srgbClr val="99FF99"/>
                </a:solidFill>
                <a:latin typeface="Times New Roman" pitchFamily="18" charset="0"/>
                <a:ea typeface="標楷體" pitchFamily="65" charset="-120"/>
              </a:rPr>
              <a:t>{</a:t>
            </a:r>
          </a:p>
          <a:p>
            <a:pPr marL="342900" lvl="2" indent="-342900" eaLnBrk="1" hangingPunct="1">
              <a:buClr>
                <a:schemeClr val="hlink"/>
              </a:buClr>
              <a:buNone/>
              <a:defRPr/>
            </a:pPr>
            <a:r>
              <a:rPr lang="zh-TW" altLang="en-US" sz="3200" dirty="0" smtClean="0">
                <a:latin typeface="Times New Roman" pitchFamily="18" charset="0"/>
                <a:ea typeface="標楷體" pitchFamily="65" charset="-120"/>
              </a:rPr>
              <a:t>        </a:t>
            </a:r>
            <a:r>
              <a:rPr lang="en-US" altLang="zh-TW" sz="3200" dirty="0" smtClean="0">
                <a:latin typeface="Times New Roman" pitchFamily="18" charset="0"/>
                <a:ea typeface="標楷體" pitchFamily="65" charset="-120"/>
              </a:rPr>
              <a:t>/* data structure </a:t>
            </a:r>
            <a:r>
              <a:rPr lang="en-US" altLang="zh-TW" sz="3200" dirty="0" err="1" smtClean="0">
                <a:latin typeface="Times New Roman" pitchFamily="18" charset="0"/>
                <a:ea typeface="標楷體" pitchFamily="65" charset="-120"/>
              </a:rPr>
              <a:t>在此</a:t>
            </a:r>
            <a:r>
              <a:rPr lang="en-US" altLang="zh-TW" sz="3200" dirty="0" smtClean="0">
                <a:latin typeface="Times New Roman" pitchFamily="18" charset="0"/>
                <a:ea typeface="標楷體" pitchFamily="65" charset="-120"/>
              </a:rPr>
              <a:t> (</a:t>
            </a:r>
            <a:r>
              <a:rPr lang="en-US" altLang="zh-TW" sz="3200" dirty="0" err="1" smtClean="0">
                <a:latin typeface="Times New Roman" pitchFamily="18" charset="0"/>
                <a:ea typeface="標楷體" pitchFamily="65" charset="-120"/>
              </a:rPr>
              <a:t>稍後</a:t>
            </a:r>
            <a:r>
              <a:rPr lang="zh-TW" altLang="en-US" sz="3200" dirty="0" smtClean="0">
                <a:latin typeface="Times New Roman" pitchFamily="18" charset="0"/>
                <a:ea typeface="標楷體" pitchFamily="65" charset="-120"/>
              </a:rPr>
              <a:t>才開發</a:t>
            </a:r>
            <a:r>
              <a:rPr lang="en-US" altLang="zh-TW" sz="3200" dirty="0" smtClean="0">
                <a:latin typeface="Times New Roman" pitchFamily="18" charset="0"/>
                <a:ea typeface="標楷體" pitchFamily="65" charset="-120"/>
              </a:rPr>
              <a:t>)*/</a:t>
            </a:r>
          </a:p>
          <a:p>
            <a:pPr lvl="2" eaLnBrk="1" hangingPunct="1">
              <a:buClr>
                <a:schemeClr val="bg2"/>
              </a:buClr>
              <a:buFont typeface="Wingdings" pitchFamily="2" charset="2"/>
              <a:buNone/>
              <a:defRPr/>
            </a:pPr>
            <a:r>
              <a:rPr lang="en-US" altLang="zh-TW" sz="3200" dirty="0" smtClean="0">
                <a:solidFill>
                  <a:srgbClr val="99FF99"/>
                </a:solidFill>
                <a:latin typeface="Times New Roman" pitchFamily="18" charset="0"/>
                <a:ea typeface="標楷體" pitchFamily="65" charset="-120"/>
              </a:rPr>
              <a:t>   public          </a:t>
            </a:r>
            <a:r>
              <a:rPr lang="en-US" altLang="zh-TW" sz="3200" b="1" i="1" dirty="0" err="1" smtClean="0">
                <a:solidFill>
                  <a:srgbClr val="99FF99"/>
                </a:solidFill>
                <a:latin typeface="Times New Roman" pitchFamily="18" charset="0"/>
                <a:ea typeface="標楷體" pitchFamily="65" charset="-120"/>
              </a:rPr>
              <a:t>mySort</a:t>
            </a:r>
            <a:r>
              <a:rPr lang="en-US" altLang="zh-TW" sz="3200" dirty="0" smtClean="0">
                <a:solidFill>
                  <a:srgbClr val="99FF99"/>
                </a:solidFill>
                <a:latin typeface="Times New Roman" pitchFamily="18" charset="0"/>
                <a:ea typeface="標楷體" pitchFamily="65" charset="-120"/>
              </a:rPr>
              <a:t> (</a:t>
            </a:r>
            <a:r>
              <a:rPr lang="en-US" altLang="zh-TW" sz="3200" dirty="0" err="1" smtClean="0">
                <a:solidFill>
                  <a:srgbClr val="99FF99"/>
                </a:solidFill>
                <a:latin typeface="Times New Roman" pitchFamily="18" charset="0"/>
                <a:ea typeface="標楷體" pitchFamily="65" charset="-120"/>
              </a:rPr>
              <a:t>int</a:t>
            </a:r>
            <a:r>
              <a:rPr lang="en-US" altLang="zh-TW" sz="3200" dirty="0" smtClean="0">
                <a:solidFill>
                  <a:srgbClr val="99FF99"/>
                </a:solidFill>
                <a:latin typeface="Times New Roman" pitchFamily="18" charset="0"/>
                <a:ea typeface="標楷體" pitchFamily="65" charset="-120"/>
              </a:rPr>
              <a:t> </a:t>
            </a:r>
            <a:r>
              <a:rPr lang="en-US" altLang="zh-TW" sz="3200" dirty="0" err="1" smtClean="0">
                <a:solidFill>
                  <a:srgbClr val="99FF99"/>
                </a:solidFill>
                <a:latin typeface="Times New Roman" pitchFamily="18" charset="0"/>
                <a:ea typeface="標楷體" pitchFamily="65" charset="-120"/>
              </a:rPr>
              <a:t>inputArray</a:t>
            </a:r>
            <a:r>
              <a:rPr lang="en-US" altLang="zh-TW" sz="3200" dirty="0" smtClean="0">
                <a:solidFill>
                  <a:srgbClr val="99FF99"/>
                </a:solidFill>
                <a:latin typeface="Times New Roman" pitchFamily="18" charset="0"/>
                <a:ea typeface="標楷體" pitchFamily="65" charset="-120"/>
              </a:rPr>
              <a:t>[]){ }</a:t>
            </a:r>
          </a:p>
          <a:p>
            <a:pPr lvl="2" eaLnBrk="1" hangingPunct="1">
              <a:buClr>
                <a:schemeClr val="bg2"/>
              </a:buClr>
              <a:buFont typeface="Wingdings" pitchFamily="2" charset="2"/>
              <a:buNone/>
              <a:defRPr/>
            </a:pPr>
            <a:r>
              <a:rPr lang="en-US" altLang="zh-TW" sz="3200" dirty="0" smtClean="0">
                <a:solidFill>
                  <a:srgbClr val="99FF99"/>
                </a:solidFill>
                <a:latin typeface="Times New Roman" pitchFamily="18" charset="0"/>
                <a:ea typeface="標楷體" pitchFamily="65" charset="-120"/>
              </a:rPr>
              <a:t>   public </a:t>
            </a:r>
            <a:r>
              <a:rPr lang="en-US" altLang="zh-TW" sz="3200" dirty="0" err="1" smtClean="0">
                <a:solidFill>
                  <a:srgbClr val="99FF99"/>
                </a:solidFill>
                <a:latin typeface="Times New Roman" pitchFamily="18" charset="0"/>
                <a:ea typeface="標楷體" pitchFamily="65" charset="-120"/>
              </a:rPr>
              <a:t>int</a:t>
            </a:r>
            <a:r>
              <a:rPr lang="en-US" altLang="zh-TW" sz="3200" dirty="0" smtClean="0">
                <a:solidFill>
                  <a:srgbClr val="99FF99"/>
                </a:solidFill>
                <a:latin typeface="Times New Roman" pitchFamily="18" charset="0"/>
                <a:ea typeface="標楷體" pitchFamily="65" charset="-120"/>
              </a:rPr>
              <a:t> [] </a:t>
            </a:r>
            <a:r>
              <a:rPr lang="en-US" altLang="zh-TW" sz="3200" b="1" i="1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</a:rPr>
              <a:t>sort</a:t>
            </a:r>
            <a:r>
              <a:rPr lang="en-US" altLang="zh-TW" sz="3200" b="1" dirty="0" smtClean="0">
                <a:solidFill>
                  <a:srgbClr val="99FF99"/>
                </a:solidFill>
                <a:latin typeface="Times New Roman" pitchFamily="18" charset="0"/>
                <a:ea typeface="標楷體" pitchFamily="65" charset="-120"/>
              </a:rPr>
              <a:t> </a:t>
            </a:r>
            <a:r>
              <a:rPr lang="en-US" altLang="zh-TW" sz="3200" dirty="0" smtClean="0">
                <a:solidFill>
                  <a:srgbClr val="99FF99"/>
                </a:solidFill>
                <a:latin typeface="Times New Roman" pitchFamily="18" charset="0"/>
                <a:ea typeface="標楷體" pitchFamily="65" charset="-120"/>
              </a:rPr>
              <a:t>      ( )                        { }</a:t>
            </a:r>
          </a:p>
          <a:p>
            <a:pPr lvl="2" eaLnBrk="1" hangingPunct="1">
              <a:buClr>
                <a:schemeClr val="bg2"/>
              </a:buClr>
              <a:buFont typeface="Wingdings" pitchFamily="2" charset="2"/>
              <a:buNone/>
              <a:defRPr/>
            </a:pPr>
            <a:r>
              <a:rPr lang="en-US" altLang="zh-TW" sz="3200" dirty="0" smtClean="0">
                <a:solidFill>
                  <a:srgbClr val="99FF99"/>
                </a:solidFill>
                <a:latin typeface="Times New Roman" pitchFamily="18" charset="0"/>
                <a:ea typeface="標楷體" pitchFamily="65" charset="-120"/>
              </a:rPr>
              <a:t>} // end of </a:t>
            </a:r>
            <a:r>
              <a:rPr lang="en-US" altLang="zh-TW" sz="3200" dirty="0" err="1" smtClean="0">
                <a:solidFill>
                  <a:srgbClr val="99FF99"/>
                </a:solidFill>
                <a:latin typeface="Times New Roman" pitchFamily="18" charset="0"/>
                <a:ea typeface="標楷體" pitchFamily="65" charset="-120"/>
              </a:rPr>
              <a:t>mySort</a:t>
            </a:r>
            <a:r>
              <a:rPr lang="en-US" altLang="zh-TW" sz="3200" dirty="0" smtClean="0">
                <a:solidFill>
                  <a:srgbClr val="99FF99"/>
                </a:solidFill>
                <a:latin typeface="Times New Roman" pitchFamily="18" charset="0"/>
                <a:ea typeface="標楷體" pitchFamily="65" charset="-120"/>
              </a:rPr>
              <a:t>  </a:t>
            </a:r>
          </a:p>
          <a:p>
            <a:pPr lvl="2" eaLnBrk="1" hangingPunct="1">
              <a:buClr>
                <a:schemeClr val="bg2"/>
              </a:buClr>
              <a:buFont typeface="Wingdings" pitchFamily="2" charset="2"/>
              <a:buNone/>
              <a:defRPr/>
            </a:pPr>
            <a:endParaRPr lang="en-US" altLang="zh-TW" sz="3200" dirty="0" smtClean="0">
              <a:solidFill>
                <a:srgbClr val="99FF99"/>
              </a:solidFill>
              <a:latin typeface="Times New Roman" pitchFamily="18" charset="0"/>
              <a:ea typeface="標楷體" pitchFamily="65" charset="-120"/>
            </a:endParaRPr>
          </a:p>
          <a:p>
            <a:pPr lvl="2" eaLnBrk="1" hangingPunct="1">
              <a:buClr>
                <a:schemeClr val="bg2"/>
              </a:buClr>
              <a:buFont typeface="Wingdings" pitchFamily="2" charset="2"/>
              <a:buNone/>
              <a:defRPr/>
            </a:pPr>
            <a:r>
              <a:rPr lang="en-US" altLang="zh-TW" sz="3200" dirty="0" smtClean="0">
                <a:latin typeface="Times New Roman" pitchFamily="18" charset="0"/>
                <a:ea typeface="標楷體" pitchFamily="65" charset="-120"/>
              </a:rPr>
              <a:t>method interface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7143DE-0001-47F9-907B-6A4D94522BD2}" type="slidenum">
              <a:rPr lang="zh-TW" altLang="en-US" smtClean="0"/>
              <a:pPr>
                <a:defRPr/>
              </a:pPr>
              <a:t>21</a:t>
            </a:fld>
            <a:endParaRPr lang="en-US" altLang="zh-TW"/>
          </a:p>
        </p:txBody>
      </p:sp>
      <p:cxnSp>
        <p:nvCxnSpPr>
          <p:cNvPr id="6" name="直線單箭頭接點 5"/>
          <p:cNvCxnSpPr/>
          <p:nvPr/>
        </p:nvCxnSpPr>
        <p:spPr>
          <a:xfrm flipV="1">
            <a:off x="2500313" y="4437112"/>
            <a:ext cx="1279601" cy="142076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Method Header(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標頭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) 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例子</a:t>
            </a:r>
          </a:p>
        </p:txBody>
      </p:sp>
      <p:sp>
        <p:nvSpPr>
          <p:cNvPr id="201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57313"/>
            <a:ext cx="8229600" cy="4773612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kumimoji="0" lang="en-US" altLang="zh-TW" sz="1800" dirty="0" smtClean="0">
                <a:effectLst/>
              </a:rPr>
              <a:t>/* method  </a:t>
            </a:r>
            <a:r>
              <a:rPr kumimoji="0" lang="en-US" altLang="zh-TW" sz="1800" b="1" i="1" dirty="0" err="1" smtClean="0">
                <a:effectLst/>
              </a:rPr>
              <a:t>sub</a:t>
            </a:r>
            <a:r>
              <a:rPr kumimoji="0" lang="en-US" altLang="zh-TW" sz="1800" b="1" dirty="0" err="1" smtClean="0">
                <a:effectLst/>
              </a:rPr>
              <a:t>String</a:t>
            </a:r>
            <a:r>
              <a:rPr kumimoji="0" lang="en-US" altLang="zh-TW" sz="1800" b="1" dirty="0" smtClean="0">
                <a:effectLst/>
              </a:rPr>
              <a:t>  ----------------------------------------------                                                                                                    </a:t>
            </a:r>
            <a:endParaRPr kumimoji="0" lang="en-US" altLang="zh-TW" sz="1800" dirty="0" smtClean="0">
              <a:effectLst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kumimoji="0" lang="en-US" altLang="zh-TW" sz="1800" dirty="0" smtClean="0">
                <a:effectLst/>
              </a:rPr>
              <a:t>* A String object</a:t>
            </a:r>
            <a:r>
              <a:rPr kumimoji="0" lang="zh-TW" altLang="en-US" sz="1800" dirty="0" smtClean="0">
                <a:effectLst/>
              </a:rPr>
              <a:t>呼叫此 </a:t>
            </a:r>
            <a:r>
              <a:rPr kumimoji="0" lang="en-US" altLang="zh-TW" sz="1800" dirty="0" smtClean="0">
                <a:effectLst/>
              </a:rPr>
              <a:t>method</a:t>
            </a:r>
            <a:r>
              <a:rPr kumimoji="0" lang="zh-TW" altLang="en-US" sz="1800" dirty="0" smtClean="0">
                <a:effectLst/>
              </a:rPr>
              <a:t>，傳回介於兩個 </a:t>
            </a:r>
            <a:r>
              <a:rPr kumimoji="0" lang="en-US" altLang="zh-TW" sz="1800" dirty="0" smtClean="0">
                <a:effectLst/>
              </a:rPr>
              <a:t>indexes </a:t>
            </a:r>
            <a:r>
              <a:rPr kumimoji="0" lang="zh-TW" altLang="en-US" sz="1800" dirty="0" smtClean="0">
                <a:effectLst/>
              </a:rPr>
              <a:t>之間的子字串</a:t>
            </a:r>
            <a:endParaRPr kumimoji="0" lang="en-US" altLang="zh-TW" sz="1800" dirty="0" smtClean="0">
              <a:effectLst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kumimoji="0" lang="en-US" altLang="zh-TW" sz="1800" dirty="0" smtClean="0">
                <a:effectLst/>
              </a:rPr>
              <a:t>*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kumimoji="0" lang="en-US" altLang="zh-TW" sz="1800" dirty="0" smtClean="0">
                <a:effectLst/>
              </a:rPr>
              <a:t>* @</a:t>
            </a:r>
            <a:r>
              <a:rPr kumimoji="0" lang="en-US" altLang="zh-TW" sz="1800" b="1" dirty="0" err="1" smtClean="0">
                <a:effectLst/>
              </a:rPr>
              <a:t>param</a:t>
            </a:r>
            <a:r>
              <a:rPr kumimoji="0" lang="en-US" altLang="zh-TW" sz="1800" dirty="0" smtClean="0">
                <a:effectLst/>
              </a:rPr>
              <a:t> </a:t>
            </a:r>
            <a:r>
              <a:rPr kumimoji="0" lang="en-US" altLang="zh-TW" sz="1800" dirty="0" err="1" smtClean="0">
                <a:effectLst/>
              </a:rPr>
              <a:t>beginIndex</a:t>
            </a:r>
            <a:r>
              <a:rPr kumimoji="0" lang="en-US" altLang="zh-TW" sz="1800" dirty="0" smtClean="0">
                <a:effectLst/>
              </a:rPr>
              <a:t> </a:t>
            </a:r>
            <a:r>
              <a:rPr kumimoji="0" lang="en-US" altLang="zh-TW" sz="1800" dirty="0" smtClean="0">
                <a:effectLst/>
                <a:latin typeface="Arial"/>
              </a:rPr>
              <a:t> </a:t>
            </a:r>
            <a:r>
              <a:rPr kumimoji="0" lang="zh-TW" altLang="en-US" sz="1800" dirty="0" smtClean="0">
                <a:effectLst/>
              </a:rPr>
              <a:t>子字串起始的 </a:t>
            </a:r>
            <a:r>
              <a:rPr kumimoji="0" lang="en-US" altLang="zh-TW" sz="1800" dirty="0" smtClean="0">
                <a:effectLst/>
              </a:rPr>
              <a:t>index (</a:t>
            </a:r>
            <a:r>
              <a:rPr kumimoji="0" lang="zh-TW" altLang="en-US" sz="1800" dirty="0" smtClean="0">
                <a:effectLst/>
              </a:rPr>
              <a:t>含此 </a:t>
            </a:r>
            <a:r>
              <a:rPr kumimoji="0" lang="en-US" altLang="zh-TW" sz="1800" dirty="0" smtClean="0">
                <a:effectLst/>
              </a:rPr>
              <a:t>index)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kumimoji="0" lang="en-US" altLang="zh-TW" sz="1800" dirty="0" smtClean="0">
                <a:effectLst/>
              </a:rPr>
              <a:t>* @</a:t>
            </a:r>
            <a:r>
              <a:rPr kumimoji="0" lang="en-US" altLang="zh-TW" sz="1800" b="1" dirty="0" err="1" smtClean="0">
                <a:effectLst/>
              </a:rPr>
              <a:t>param</a:t>
            </a:r>
            <a:r>
              <a:rPr kumimoji="0" lang="en-US" altLang="zh-TW" sz="1800" dirty="0" smtClean="0">
                <a:effectLst/>
              </a:rPr>
              <a:t> </a:t>
            </a:r>
            <a:r>
              <a:rPr kumimoji="0" lang="en-US" altLang="zh-TW" sz="1800" dirty="0" err="1" smtClean="0">
                <a:effectLst/>
              </a:rPr>
              <a:t>endIndex</a:t>
            </a:r>
            <a:r>
              <a:rPr kumimoji="0" lang="en-US" altLang="zh-TW" sz="1800" dirty="0" smtClean="0">
                <a:effectLst/>
              </a:rPr>
              <a:t>    </a:t>
            </a:r>
            <a:r>
              <a:rPr kumimoji="0" lang="en-US" altLang="zh-TW" sz="1800" dirty="0" smtClean="0">
                <a:effectLst/>
                <a:latin typeface="Arial"/>
              </a:rPr>
              <a:t> </a:t>
            </a:r>
            <a:r>
              <a:rPr kumimoji="0" lang="zh-TW" altLang="en-US" sz="1800" dirty="0" smtClean="0">
                <a:effectLst/>
              </a:rPr>
              <a:t>子字串最後的 </a:t>
            </a:r>
            <a:r>
              <a:rPr kumimoji="0" lang="en-US" altLang="zh-TW" sz="1800" dirty="0" smtClean="0">
                <a:effectLst/>
              </a:rPr>
              <a:t>index (</a:t>
            </a:r>
            <a:r>
              <a:rPr kumimoji="0" lang="zh-TW" altLang="en-US" sz="1800" dirty="0" smtClean="0">
                <a:effectLst/>
              </a:rPr>
              <a:t>不含此 </a:t>
            </a:r>
            <a:r>
              <a:rPr kumimoji="0" lang="en-US" altLang="zh-TW" sz="1800" dirty="0" smtClean="0">
                <a:effectLst/>
              </a:rPr>
              <a:t>index)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kumimoji="0" lang="en-US" altLang="zh-TW" sz="1800" dirty="0" smtClean="0">
                <a:effectLst/>
              </a:rPr>
              <a:t>* @</a:t>
            </a:r>
            <a:r>
              <a:rPr kumimoji="0" lang="en-US" altLang="zh-TW" sz="1800" b="1" dirty="0" smtClean="0">
                <a:effectLst/>
              </a:rPr>
              <a:t>return</a:t>
            </a:r>
            <a:r>
              <a:rPr kumimoji="0" lang="en-US" altLang="zh-TW" sz="1800" dirty="0" smtClean="0">
                <a:effectLst/>
              </a:rPr>
              <a:t> </a:t>
            </a:r>
            <a:r>
              <a:rPr kumimoji="0" lang="zh-TW" altLang="en-US" sz="1800" dirty="0" smtClean="0">
                <a:effectLst/>
              </a:rPr>
              <a:t>由 </a:t>
            </a:r>
            <a:r>
              <a:rPr kumimoji="0" lang="en-US" altLang="zh-TW" sz="1800" dirty="0" err="1" smtClean="0">
                <a:effectLst/>
              </a:rPr>
              <a:t>beginIndex</a:t>
            </a:r>
            <a:r>
              <a:rPr kumimoji="0" lang="en-US" altLang="zh-TW" sz="1800" dirty="0" smtClean="0">
                <a:effectLst/>
              </a:rPr>
              <a:t> </a:t>
            </a:r>
            <a:r>
              <a:rPr kumimoji="0" lang="zh-TW" altLang="en-US" sz="1800" dirty="0" smtClean="0">
                <a:effectLst/>
              </a:rPr>
              <a:t>到 </a:t>
            </a:r>
            <a:r>
              <a:rPr kumimoji="0" lang="zh-TW" altLang="en-US" sz="1800" dirty="0" smtClean="0">
                <a:effectLst/>
                <a:latin typeface="Arial"/>
              </a:rPr>
              <a:t>“</a:t>
            </a:r>
            <a:r>
              <a:rPr kumimoji="0" lang="en-US" altLang="zh-TW" sz="1800" dirty="0" err="1" smtClean="0">
                <a:effectLst/>
              </a:rPr>
              <a:t>endIndex</a:t>
            </a:r>
            <a:r>
              <a:rPr kumimoji="0" lang="en-US" altLang="zh-TW" sz="1800" dirty="0" smtClean="0">
                <a:effectLst/>
              </a:rPr>
              <a:t> </a:t>
            </a:r>
            <a:r>
              <a:rPr kumimoji="0" lang="zh-TW" altLang="en-US" sz="1800" dirty="0" smtClean="0">
                <a:effectLst/>
              </a:rPr>
              <a:t>的前一個位置</a:t>
            </a:r>
            <a:r>
              <a:rPr kumimoji="0" lang="zh-TW" altLang="en-US" sz="1800" dirty="0" smtClean="0">
                <a:effectLst/>
                <a:latin typeface="Arial"/>
              </a:rPr>
              <a:t>”</a:t>
            </a:r>
            <a:r>
              <a:rPr kumimoji="0" lang="zh-TW" altLang="en-US" sz="1800" dirty="0" smtClean="0">
                <a:effectLst/>
              </a:rPr>
              <a:t> 的子字串</a:t>
            </a:r>
            <a:endParaRPr kumimoji="0" lang="en-US" altLang="zh-TW" sz="1800" dirty="0" smtClean="0">
              <a:effectLst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kumimoji="0" lang="en-US" altLang="zh-TW" sz="1800" dirty="0" smtClean="0">
                <a:effectLst/>
              </a:rPr>
              <a:t>*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kumimoji="0" lang="en-US" altLang="zh-TW" sz="1800" dirty="0" smtClean="0">
                <a:effectLst/>
              </a:rPr>
              <a:t>* @</a:t>
            </a:r>
            <a:r>
              <a:rPr kumimoji="0" lang="en-US" altLang="zh-TW" sz="1800" b="1" dirty="0" smtClean="0">
                <a:effectLst/>
              </a:rPr>
              <a:t>throws</a:t>
            </a:r>
            <a:r>
              <a:rPr kumimoji="0" lang="en-US" altLang="zh-TW" sz="1800" dirty="0" smtClean="0">
                <a:effectLst/>
              </a:rPr>
              <a:t> </a:t>
            </a:r>
            <a:r>
              <a:rPr kumimoji="0" lang="en-US" altLang="zh-TW" sz="1800" dirty="0" err="1" smtClean="0">
                <a:effectLst/>
              </a:rPr>
              <a:t>IndexOutOfBoundsException</a:t>
            </a:r>
            <a:r>
              <a:rPr kumimoji="0" lang="en-US" altLang="zh-TW" sz="1800" dirty="0" smtClean="0">
                <a:effectLst/>
              </a:rPr>
              <a:t> </a:t>
            </a:r>
            <a:r>
              <a:rPr kumimoji="0" lang="en-US" altLang="zh-TW" sz="1800" dirty="0" smtClean="0">
                <a:effectLst/>
                <a:latin typeface="Arial"/>
              </a:rPr>
              <a:t>–</a:t>
            </a:r>
            <a:r>
              <a:rPr kumimoji="0" lang="en-US" altLang="zh-TW" sz="1800" dirty="0" smtClean="0">
                <a:effectLst/>
              </a:rPr>
              <a:t>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kumimoji="0" lang="en-US" altLang="zh-TW" sz="1800" dirty="0" smtClean="0">
                <a:effectLst/>
              </a:rPr>
              <a:t>*			if  </a:t>
            </a:r>
            <a:r>
              <a:rPr kumimoji="0" lang="en-US" altLang="zh-TW" sz="1800" dirty="0" err="1" smtClean="0">
                <a:effectLst/>
              </a:rPr>
              <a:t>beginIndex</a:t>
            </a:r>
            <a:r>
              <a:rPr kumimoji="0" lang="en-US" altLang="zh-TW" sz="1800" dirty="0" smtClean="0">
                <a:effectLst/>
              </a:rPr>
              <a:t> </a:t>
            </a:r>
            <a:r>
              <a:rPr kumimoji="0" lang="zh-TW" altLang="en-US" sz="1800" dirty="0" smtClean="0">
                <a:effectLst/>
              </a:rPr>
              <a:t>是負數               </a:t>
            </a:r>
            <a:r>
              <a:rPr kumimoji="0" lang="en-US" altLang="zh-TW" sz="1800" dirty="0" smtClean="0">
                <a:effectLst/>
              </a:rPr>
              <a:t>or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kumimoji="0" lang="en-US" altLang="zh-TW" sz="1800" dirty="0" smtClean="0">
                <a:effectLst/>
              </a:rPr>
              <a:t>*			    </a:t>
            </a:r>
            <a:r>
              <a:rPr kumimoji="0" lang="en-US" altLang="zh-TW" sz="1800" dirty="0" err="1" smtClean="0">
                <a:effectLst/>
              </a:rPr>
              <a:t>beginIndex</a:t>
            </a:r>
            <a:r>
              <a:rPr kumimoji="0" lang="en-US" altLang="zh-TW" sz="1800" dirty="0" smtClean="0">
                <a:effectLst/>
              </a:rPr>
              <a:t> </a:t>
            </a:r>
            <a:r>
              <a:rPr kumimoji="0" lang="zh-TW" altLang="en-US" sz="1800" dirty="0" smtClean="0">
                <a:effectLst/>
              </a:rPr>
              <a:t>大於 </a:t>
            </a:r>
            <a:r>
              <a:rPr kumimoji="0" lang="en-US" altLang="zh-TW" sz="1800" dirty="0" err="1" smtClean="0">
                <a:effectLst/>
              </a:rPr>
              <a:t>endIndex</a:t>
            </a:r>
            <a:r>
              <a:rPr kumimoji="0" lang="en-US" altLang="zh-TW" sz="1800" dirty="0" smtClean="0">
                <a:effectLst/>
              </a:rPr>
              <a:t>   or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kumimoji="0" lang="en-US" altLang="zh-TW" sz="1800" dirty="0" smtClean="0">
                <a:effectLst/>
              </a:rPr>
              <a:t>*			    </a:t>
            </a:r>
            <a:r>
              <a:rPr kumimoji="0" lang="en-US" altLang="zh-TW" sz="1800" dirty="0" err="1" smtClean="0">
                <a:effectLst/>
              </a:rPr>
              <a:t>endIndex</a:t>
            </a:r>
            <a:r>
              <a:rPr kumimoji="0" lang="en-US" altLang="zh-TW" sz="1800" dirty="0" smtClean="0">
                <a:effectLst/>
              </a:rPr>
              <a:t>    </a:t>
            </a:r>
            <a:r>
              <a:rPr kumimoji="0" lang="zh-TW" altLang="en-US" sz="1800" dirty="0" smtClean="0">
                <a:effectLst/>
              </a:rPr>
              <a:t>大於 </a:t>
            </a:r>
            <a:r>
              <a:rPr kumimoji="0" lang="en-US" altLang="zh-TW" sz="1800" dirty="0" smtClean="0">
                <a:effectLst/>
              </a:rPr>
              <a:t>length()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kumimoji="0" lang="en-US" altLang="zh-TW" sz="1800" dirty="0" smtClean="0">
                <a:effectLst/>
              </a:rPr>
              <a:t>*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kumimoji="0" lang="en-US" altLang="zh-TW" sz="1800" b="1" dirty="0" smtClean="0">
                <a:effectLst/>
              </a:rPr>
              <a:t>* Time estimate </a:t>
            </a:r>
            <a:r>
              <a:rPr kumimoji="0" lang="en-US" altLang="zh-TW" sz="1800" dirty="0" smtClean="0">
                <a:effectLst/>
              </a:rPr>
              <a:t>: </a:t>
            </a:r>
            <a:r>
              <a:rPr kumimoji="0" lang="en-US" altLang="zh-TW" sz="1800" dirty="0" err="1" smtClean="0">
                <a:effectLst/>
              </a:rPr>
              <a:t>演算法設計後，才獲此資訊，如</a:t>
            </a:r>
            <a:r>
              <a:rPr kumimoji="0" lang="en-US" altLang="zh-TW" sz="1800" dirty="0" smtClean="0">
                <a:effectLst/>
              </a:rPr>
              <a:t> O (n)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kumimoji="0" lang="en-US" altLang="zh-TW" sz="1800" dirty="0" smtClean="0">
                <a:effectLst/>
              </a:rPr>
              <a:t>* </a:t>
            </a:r>
            <a:r>
              <a:rPr kumimoji="0" lang="en-US" altLang="zh-TW" sz="1800" b="1" dirty="0" smtClean="0">
                <a:effectLst/>
              </a:rPr>
              <a:t>Example:</a:t>
            </a:r>
            <a:r>
              <a:rPr kumimoji="0" lang="en-US" altLang="zh-TW" sz="1800" dirty="0" smtClean="0">
                <a:effectLst/>
              </a:rPr>
              <a:t> </a:t>
            </a:r>
            <a:r>
              <a:rPr kumimoji="0" lang="en-US" altLang="zh-TW" sz="1800" dirty="0" smtClean="0">
                <a:effectLst/>
                <a:latin typeface="Arial"/>
              </a:rPr>
              <a:t>“</a:t>
            </a:r>
            <a:r>
              <a:rPr kumimoji="0" lang="en-US" altLang="zh-TW" sz="1800" dirty="0" err="1" smtClean="0">
                <a:effectLst/>
              </a:rPr>
              <a:t>helloworld</a:t>
            </a:r>
            <a:r>
              <a:rPr kumimoji="0" lang="en-US" altLang="zh-TW" sz="1800" dirty="0" err="1" smtClean="0">
                <a:effectLst/>
                <a:latin typeface="Arial"/>
              </a:rPr>
              <a:t>”</a:t>
            </a:r>
            <a:r>
              <a:rPr kumimoji="0" lang="en-US" altLang="zh-TW" sz="1800" dirty="0" err="1" smtClean="0">
                <a:effectLst/>
              </a:rPr>
              <a:t>.subString</a:t>
            </a:r>
            <a:r>
              <a:rPr kumimoji="0" lang="en-US" altLang="zh-TW" sz="1800" dirty="0" smtClean="0">
                <a:effectLst/>
              </a:rPr>
              <a:t>(3,6) ; </a:t>
            </a:r>
            <a:r>
              <a:rPr kumimoji="0" lang="zh-TW" altLang="en-US" sz="1800" dirty="0" smtClean="0">
                <a:effectLst/>
              </a:rPr>
              <a:t>傳回結果為 </a:t>
            </a:r>
            <a:r>
              <a:rPr kumimoji="0" lang="zh-TW" altLang="en-US" sz="1800" dirty="0" smtClean="0">
                <a:effectLst/>
                <a:latin typeface="Arial"/>
              </a:rPr>
              <a:t>“</a:t>
            </a:r>
            <a:r>
              <a:rPr kumimoji="0" lang="en-US" altLang="zh-TW" sz="1800" dirty="0" smtClean="0">
                <a:effectLst/>
              </a:rPr>
              <a:t>low</a:t>
            </a:r>
            <a:r>
              <a:rPr kumimoji="0" lang="en-US" altLang="zh-TW" sz="1800" dirty="0" smtClean="0">
                <a:effectLst/>
                <a:latin typeface="Arial"/>
              </a:rPr>
              <a:t>”</a:t>
            </a:r>
            <a:endParaRPr kumimoji="0" lang="en-US" altLang="zh-TW" sz="1800" dirty="0" smtClean="0">
              <a:effectLst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kumimoji="0" lang="en-US" altLang="zh-TW" sz="1800" dirty="0" smtClean="0">
                <a:effectLst/>
              </a:rPr>
              <a:t>-------------------------------------------------------------------------*/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kumimoji="0" lang="en-US" altLang="zh-TW" sz="1800" dirty="0" smtClean="0">
                <a:effectLst/>
              </a:rPr>
              <a:t>public String </a:t>
            </a:r>
            <a:r>
              <a:rPr kumimoji="0" lang="en-US" altLang="zh-TW" sz="1800" b="1" dirty="0" err="1" smtClean="0">
                <a:effectLst/>
              </a:rPr>
              <a:t>subString</a:t>
            </a:r>
            <a:r>
              <a:rPr kumimoji="0" lang="en-US" altLang="zh-TW" sz="1800" dirty="0" smtClean="0">
                <a:effectLst/>
              </a:rPr>
              <a:t> (</a:t>
            </a:r>
            <a:r>
              <a:rPr kumimoji="0" lang="en-US" altLang="zh-TW" sz="1800" dirty="0" err="1" smtClean="0">
                <a:effectLst/>
              </a:rPr>
              <a:t>int</a:t>
            </a:r>
            <a:r>
              <a:rPr kumimoji="0" lang="en-US" altLang="zh-TW" sz="1800" dirty="0" smtClean="0">
                <a:effectLst/>
              </a:rPr>
              <a:t> </a:t>
            </a:r>
            <a:r>
              <a:rPr kumimoji="0" lang="en-US" altLang="zh-TW" sz="1800" dirty="0" err="1" smtClean="0">
                <a:effectLst/>
              </a:rPr>
              <a:t>beginIndex</a:t>
            </a:r>
            <a:r>
              <a:rPr kumimoji="0" lang="en-US" altLang="zh-TW" sz="1800" dirty="0" smtClean="0">
                <a:effectLst/>
              </a:rPr>
              <a:t>, </a:t>
            </a:r>
            <a:r>
              <a:rPr kumimoji="0" lang="en-US" altLang="zh-TW" sz="1800" dirty="0" err="1" smtClean="0">
                <a:effectLst/>
              </a:rPr>
              <a:t>int</a:t>
            </a:r>
            <a:r>
              <a:rPr kumimoji="0" lang="en-US" altLang="zh-TW" sz="1800" dirty="0" smtClean="0">
                <a:effectLst/>
              </a:rPr>
              <a:t> </a:t>
            </a:r>
            <a:r>
              <a:rPr kumimoji="0" lang="en-US" altLang="zh-TW" sz="1800" dirty="0" err="1" smtClean="0">
                <a:effectLst/>
              </a:rPr>
              <a:t>endIndex</a:t>
            </a:r>
            <a:r>
              <a:rPr kumimoji="0" lang="en-US" altLang="zh-TW" sz="1800" dirty="0" smtClean="0">
                <a:effectLst/>
              </a:rPr>
              <a:t>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kumimoji="0" lang="en-US" altLang="zh-TW" sz="1800" dirty="0" smtClean="0">
              <a:effectLst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kumimoji="0" lang="en-US" altLang="zh-TW" sz="1800" dirty="0" smtClean="0">
              <a:effectLst/>
            </a:endParaRPr>
          </a:p>
          <a:p>
            <a:pPr eaLnBrk="1" hangingPunct="1">
              <a:lnSpc>
                <a:spcPct val="80000"/>
              </a:lnSpc>
              <a:defRPr/>
            </a:pPr>
            <a:endParaRPr lang="zh-TW" altLang="en-US" sz="1800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FF8747-71DF-4A0B-9518-0A759D0FC356}" type="slidenum">
              <a:rPr lang="zh-TW" altLang="en-US" smtClean="0"/>
              <a:pPr>
                <a:defRPr/>
              </a:pPr>
              <a:t>22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標頭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(header)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的重要性</a:t>
            </a:r>
            <a:endParaRPr lang="zh-TW" altLang="en-US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285875"/>
            <a:ext cx="8229600" cy="4845050"/>
          </a:xfrm>
        </p:spPr>
        <p:txBody>
          <a:bodyPr/>
          <a:lstStyle/>
          <a:p>
            <a:pPr>
              <a:defRPr/>
            </a:pP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要搜尋閱讀開放程式碼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(open source)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標頭，才能重用程式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(reuse code)；</a:t>
            </a:r>
            <a:r>
              <a:rPr lang="en-US" altLang="zh-TW" dirty="0" err="1" smtClean="0">
                <a:latin typeface="標楷體" pitchFamily="65" charset="-120"/>
                <a:ea typeface="標楷體" pitchFamily="65" charset="-120"/>
              </a:rPr>
              <a:t>與開發程式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(developed code) </a:t>
            </a:r>
            <a:r>
              <a:rPr lang="en-US" altLang="zh-TW" dirty="0" err="1" smtClean="0">
                <a:latin typeface="標楷體" pitchFamily="65" charset="-120"/>
                <a:ea typeface="標楷體" pitchFamily="65" charset="-120"/>
              </a:rPr>
              <a:t>相較，應優先採用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之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pPr>
              <a:buNone/>
              <a:defRPr/>
            </a:pP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   1)</a:t>
            </a:r>
            <a:r>
              <a:rPr lang="en-US" altLang="zh-TW" dirty="0" err="1" smtClean="0">
                <a:latin typeface="標楷體" pitchFamily="65" charset="-120"/>
                <a:ea typeface="標楷體" pitchFamily="65" charset="-120"/>
              </a:rPr>
              <a:t>因大眾測試過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(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品質好 </a:t>
            </a:r>
            <a:r>
              <a:rPr lang="en-US" altLang="zh-TW" dirty="0" err="1" smtClean="0">
                <a:latin typeface="標楷體" pitchFamily="65" charset="-120"/>
                <a:ea typeface="標楷體" pitchFamily="65" charset="-120"/>
              </a:rPr>
              <a:t>可信任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)，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   2)</a:t>
            </a:r>
            <a:r>
              <a:rPr lang="en-US" altLang="zh-TW" dirty="0" err="1" smtClean="0">
                <a:latin typeface="標楷體" pitchFamily="65" charset="-120"/>
                <a:ea typeface="標楷體" pitchFamily="65" charset="-120"/>
              </a:rPr>
              <a:t>有效能評估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(Big O time estimate)</a:t>
            </a:r>
          </a:p>
          <a:p>
            <a:pPr>
              <a:buNone/>
              <a:defRPr/>
            </a:pP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   3)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大量重用程式，使小團隊能快速完成優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pPr>
              <a:buNone/>
              <a:defRPr/>
            </a:pP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     質大軟體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pPr>
              <a:buNone/>
              <a:defRPr/>
            </a:pP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pPr>
              <a:defRPr/>
            </a:pP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開發程式行數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(Line of code)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dirty="0" err="1" smtClean="0">
                <a:latin typeface="微軟正黑體" pitchFamily="34" charset="-120"/>
                <a:ea typeface="微軟正黑體" pitchFamily="34" charset="-120"/>
              </a:rPr>
              <a:t>無甚意義了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0DA42D-9931-4FC5-8A19-8347B3632129}" type="slidenum">
              <a:rPr lang="zh-TW" altLang="en-US" smtClean="0"/>
              <a:pPr>
                <a:defRPr/>
              </a:pPr>
              <a:t>23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工序一至三  例子</a:t>
            </a:r>
            <a:endParaRPr lang="zh-TW" altLang="en-US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125538"/>
            <a:ext cx="8229600" cy="5005387"/>
          </a:xfrm>
        </p:spPr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工序是前後聯貫的 例如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: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1.Scenario: show finish message (</a:t>
            </a:r>
            <a:r>
              <a:rPr lang="en-US" altLang="zh-TW" dirty="0" err="1" smtClean="0">
                <a:latin typeface="標楷體" pitchFamily="65" charset="-120"/>
                <a:ea typeface="標楷體" pitchFamily="65" charset="-120"/>
              </a:rPr>
              <a:t>msg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)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2.Acceptance test case: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 show finish message (</a:t>
            </a:r>
            <a:r>
              <a:rPr lang="en-US" altLang="zh-TW" dirty="0" err="1" smtClean="0">
                <a:latin typeface="標楷體" pitchFamily="65" charset="-120"/>
                <a:ea typeface="標楷體" pitchFamily="65" charset="-120"/>
              </a:rPr>
              <a:t>msg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) “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結束了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”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3.Architecture design: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   /*------------------------------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    show finish message “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結束了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”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   -------------------------------*/ 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  public void </a:t>
            </a:r>
            <a:r>
              <a:rPr lang="en-US" altLang="zh-TW" dirty="0" err="1" smtClean="0">
                <a:latin typeface="標楷體" pitchFamily="65" charset="-120"/>
                <a:ea typeface="標楷體" pitchFamily="65" charset="-120"/>
              </a:rPr>
              <a:t>showFinishMsg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()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ABFC3F-5712-4646-92FF-F3C9EEFA0184}" type="slidenum">
              <a:rPr lang="zh-TW" altLang="en-US" smtClean="0"/>
              <a:pPr>
                <a:defRPr/>
              </a:pPr>
              <a:t>24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 smtClean="0">
                <a:ea typeface="標楷體" pitchFamily="65" charset="-120"/>
              </a:rPr>
              <a:t>4. </a:t>
            </a:r>
            <a:r>
              <a:rPr lang="zh-TW" altLang="en-US" dirty="0" smtClean="0">
                <a:ea typeface="標楷體" pitchFamily="65" charset="-120"/>
              </a:rPr>
              <a:t>逆向工程  工具</a:t>
            </a:r>
          </a:p>
        </p:txBody>
      </p:sp>
      <p:sp>
        <p:nvSpPr>
          <p:cNvPr id="270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72816"/>
            <a:ext cx="8229600" cy="3888209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zh-TW" altLang="en-US" sz="2800" dirty="0" smtClean="0">
                <a:latin typeface="標楷體" pitchFamily="65" charset="-120"/>
                <a:ea typeface="標楷體" pitchFamily="65" charset="-120"/>
              </a:rPr>
              <a:t>利用逆向工程 工具 如 </a:t>
            </a:r>
            <a:r>
              <a:rPr lang="en-US" altLang="zh-TW" sz="2800" b="1" dirty="0" smtClean="0">
                <a:latin typeface="標楷體" pitchFamily="65" charset="-120"/>
                <a:ea typeface="標楷體" pitchFamily="65" charset="-120"/>
              </a:rPr>
              <a:t>eUML2</a:t>
            </a:r>
            <a:r>
              <a:rPr lang="en-US" altLang="zh-TW" sz="2800" dirty="0" smtClean="0">
                <a:latin typeface="標楷體" pitchFamily="65" charset="-120"/>
                <a:ea typeface="標楷體" pitchFamily="65" charset="-120"/>
              </a:rPr>
              <a:t>,</a:t>
            </a:r>
            <a:r>
              <a:rPr lang="en-US" altLang="zh-TW" sz="2800" dirty="0" smtClean="0"/>
              <a:t>AgileJ</a:t>
            </a:r>
            <a:endParaRPr lang="en-US" altLang="zh-TW" sz="2800" dirty="0" smtClean="0">
              <a:latin typeface="標楷體" pitchFamily="65" charset="-120"/>
              <a:ea typeface="標楷體" pitchFamily="65" charset="-12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zh-TW" altLang="en-US" sz="2800" dirty="0" smtClean="0">
                <a:latin typeface="標楷體" pitchFamily="65" charset="-120"/>
                <a:ea typeface="標楷體" pitchFamily="65" charset="-120"/>
              </a:rPr>
              <a:t>可由程式碼</a:t>
            </a:r>
            <a:r>
              <a:rPr lang="en-US" altLang="zh-TW" sz="2800" dirty="0" smtClean="0">
                <a:latin typeface="標楷體" pitchFamily="65" charset="-120"/>
                <a:ea typeface="標楷體" pitchFamily="65" charset="-120"/>
              </a:rPr>
              <a:t>(source file</a:t>
            </a:r>
            <a:r>
              <a:rPr lang="zh-TW" altLang="en-US" sz="2800" dirty="0" smtClean="0">
                <a:latin typeface="標楷體" pitchFamily="65" charset="-120"/>
                <a:ea typeface="標楷體" pitchFamily="65" charset="-120"/>
              </a:rPr>
              <a:t>；不含 </a:t>
            </a:r>
            <a:r>
              <a:rPr lang="en-US" altLang="zh-TW" sz="2800" dirty="0" smtClean="0">
                <a:latin typeface="標楷體" pitchFamily="65" charset="-120"/>
                <a:ea typeface="標楷體" pitchFamily="65" charset="-120"/>
              </a:rPr>
              <a:t>reused code)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zh-TW" altLang="en-US" sz="2800" dirty="0" smtClean="0">
                <a:latin typeface="標楷體" pitchFamily="65" charset="-120"/>
                <a:ea typeface="標楷體" pitchFamily="65" charset="-120"/>
              </a:rPr>
              <a:t>動態產生 </a:t>
            </a:r>
            <a:r>
              <a:rPr lang="en-US" altLang="zh-TW" sz="2800" dirty="0" smtClean="0">
                <a:latin typeface="標楷體" pitchFamily="65" charset="-120"/>
                <a:ea typeface="標楷體" pitchFamily="65" charset="-120"/>
              </a:rPr>
              <a:t>class diagram, sequence diagram </a:t>
            </a:r>
            <a:r>
              <a:rPr lang="zh-TW" altLang="en-US" sz="2800" dirty="0" smtClean="0">
                <a:latin typeface="標楷體" pitchFamily="65" charset="-120"/>
                <a:ea typeface="標楷體" pitchFamily="65" charset="-120"/>
              </a:rPr>
              <a:t>等設</a:t>
            </a:r>
            <a:endParaRPr lang="en-US" altLang="zh-TW" sz="2800" dirty="0" smtClean="0">
              <a:latin typeface="標楷體" pitchFamily="65" charset="-120"/>
              <a:ea typeface="標楷體" pitchFamily="65" charset="-12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zh-TW" altLang="en-US" sz="2800" dirty="0" smtClean="0">
                <a:latin typeface="標楷體" pitchFamily="65" charset="-120"/>
                <a:ea typeface="標楷體" pitchFamily="65" charset="-120"/>
              </a:rPr>
              <a:t>計</a:t>
            </a:r>
            <a:r>
              <a:rPr lang="zh-TW" altLang="en-US" sz="2800" dirty="0">
                <a:latin typeface="標楷體" pitchFamily="65" charset="-120"/>
                <a:ea typeface="標楷體" pitchFamily="65" charset="-120"/>
              </a:rPr>
              <a:t>圖</a:t>
            </a:r>
            <a:r>
              <a:rPr lang="zh-TW" altLang="en-US" sz="2800" dirty="0" smtClean="0">
                <a:latin typeface="標楷體" pitchFamily="65" charset="-120"/>
                <a:ea typeface="標楷體" pitchFamily="65" charset="-120"/>
              </a:rPr>
              <a:t>文件，供了解軟體全貌、決定維修那個</a:t>
            </a:r>
            <a:r>
              <a:rPr lang="en-US" altLang="zh-TW" sz="2800" dirty="0" smtClean="0">
                <a:latin typeface="標楷體" pitchFamily="65" charset="-120"/>
                <a:ea typeface="標楷體" pitchFamily="65" charset="-120"/>
              </a:rPr>
              <a:t>class</a:t>
            </a:r>
            <a:r>
              <a:rPr lang="zh-TW" altLang="en-US" sz="2800" dirty="0" smtClean="0">
                <a:latin typeface="標楷體" pitchFamily="65" charset="-120"/>
                <a:ea typeface="標楷體" pitchFamily="65" charset="-120"/>
              </a:rPr>
              <a:t> </a:t>
            </a:r>
            <a:endParaRPr lang="en-US" altLang="zh-TW" sz="2800" dirty="0" smtClean="0">
              <a:latin typeface="標楷體" pitchFamily="65" charset="-120"/>
              <a:ea typeface="標楷體" pitchFamily="65" charset="-120"/>
            </a:endParaRPr>
          </a:p>
          <a:p>
            <a:pPr eaLnBrk="1" hangingPunct="1">
              <a:lnSpc>
                <a:spcPct val="90000"/>
              </a:lnSpc>
              <a:buNone/>
              <a:defRPr/>
            </a:pPr>
            <a:r>
              <a:rPr lang="en-US" altLang="zh-TW" sz="2800" dirty="0" err="1" smtClean="0">
                <a:latin typeface="標楷體" pitchFamily="65" charset="-120"/>
                <a:ea typeface="標楷體" pitchFamily="65" charset="-120"/>
              </a:rPr>
              <a:t>及檢查相</a:t>
            </a:r>
            <a:r>
              <a:rPr lang="zh-TW" altLang="en-US" sz="2800" dirty="0" smtClean="0">
                <a:latin typeface="標楷體" pitchFamily="65" charset="-120"/>
                <a:ea typeface="標楷體" pitchFamily="65" charset="-120"/>
              </a:rPr>
              <a:t>關的</a:t>
            </a:r>
            <a:r>
              <a:rPr lang="en-US" altLang="zh-TW" sz="2800" dirty="0" smtClean="0">
                <a:latin typeface="標楷體" pitchFamily="65" charset="-120"/>
                <a:ea typeface="標楷體" pitchFamily="65" charset="-120"/>
              </a:rPr>
              <a:t>classes</a:t>
            </a:r>
            <a:r>
              <a:rPr lang="zh-TW" altLang="en-US" sz="2800" dirty="0" smtClean="0">
                <a:latin typeface="標楷體" pitchFamily="65" charset="-120"/>
                <a:ea typeface="標楷體" pitchFamily="65" charset="-120"/>
              </a:rPr>
              <a:t> </a:t>
            </a:r>
            <a:endParaRPr lang="en-US" altLang="zh-TW" sz="2800" dirty="0" smtClean="0">
              <a:latin typeface="標楷體" pitchFamily="65" charset="-120"/>
              <a:ea typeface="標楷體" pitchFamily="65" charset="-120"/>
            </a:endParaRPr>
          </a:p>
          <a:p>
            <a:pPr eaLnBrk="1" hangingPunct="1">
              <a:lnSpc>
                <a:spcPct val="90000"/>
              </a:lnSpc>
              <a:buNone/>
              <a:defRPr/>
            </a:pPr>
            <a:endParaRPr lang="en-US" altLang="zh-TW" sz="2800" dirty="0" smtClean="0">
              <a:latin typeface="標楷體" pitchFamily="65" charset="-120"/>
              <a:ea typeface="標楷體" pitchFamily="65" charset="-120"/>
            </a:endParaRPr>
          </a:p>
          <a:p>
            <a:pPr eaLnBrk="1" hangingPunct="1">
              <a:lnSpc>
                <a:spcPct val="90000"/>
              </a:lnSpc>
              <a:buNone/>
              <a:defRPr/>
            </a:pPr>
            <a:r>
              <a:rPr lang="zh-TW" altLang="en-US" sz="2800" dirty="0" smtClean="0">
                <a:latin typeface="標楷體" pitchFamily="65" charset="-120"/>
                <a:ea typeface="標楷體" pitchFamily="65" charset="-120"/>
              </a:rPr>
              <a:t>從</a:t>
            </a:r>
            <a:r>
              <a:rPr lang="en-US" altLang="zh-TW" sz="2800" dirty="0" smtClean="0">
                <a:latin typeface="標楷體" pitchFamily="65" charset="-120"/>
                <a:ea typeface="標楷體" pitchFamily="65" charset="-120"/>
              </a:rPr>
              <a:t>CRC</a:t>
            </a:r>
            <a:r>
              <a:rPr lang="zh-TW" altLang="en-US" sz="2800" dirty="0" smtClean="0">
                <a:latin typeface="標楷體" pitchFamily="65" charset="-120"/>
                <a:ea typeface="標楷體" pitchFamily="65" charset="-120"/>
              </a:rPr>
              <a:t>工序後 即可隨時使用此工具產生設計圖 </a:t>
            </a:r>
            <a:endParaRPr lang="en-US" altLang="zh-TW" sz="2800" dirty="0" smtClean="0">
              <a:latin typeface="標楷體" pitchFamily="65" charset="-120"/>
              <a:ea typeface="標楷體" pitchFamily="65" charset="-12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zh-TW" altLang="en-US" sz="2800" dirty="0" smtClean="0"/>
              <a:t> </a:t>
            </a:r>
            <a:endParaRPr lang="en-US" altLang="zh-TW" sz="2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C87FDE-6A04-48DF-8586-AC43D67FDBD1}" type="slidenum">
              <a:rPr lang="zh-TW" altLang="en-US" smtClean="0"/>
              <a:pPr>
                <a:defRPr/>
              </a:pPr>
              <a:t>25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 smtClean="0">
                <a:ea typeface="標楷體" pitchFamily="65" charset="-120"/>
              </a:rPr>
              <a:t>4. </a:t>
            </a:r>
            <a:r>
              <a:rPr lang="zh-TW" altLang="en-US" dirty="0" smtClean="0">
                <a:ea typeface="標楷體" pitchFamily="65" charset="-120"/>
              </a:rPr>
              <a:t>逆向工程  工具 </a:t>
            </a:r>
            <a:r>
              <a:rPr lang="en-US" altLang="zh-TW" dirty="0" smtClean="0">
                <a:ea typeface="標楷體" pitchFamily="65" charset="-120"/>
              </a:rPr>
              <a:t>(Cont.)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 一般人常直接 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coding  source code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 </a:t>
            </a:r>
            <a:r>
              <a:rPr lang="en-US" altLang="zh-TW" dirty="0" err="1" smtClean="0">
                <a:latin typeface="標楷體" pitchFamily="65" charset="-120"/>
                <a:ea typeface="標楷體" pitchFamily="65" charset="-120"/>
              </a:rPr>
              <a:t>這種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 source code </a:t>
            </a:r>
            <a:r>
              <a:rPr lang="en-US" altLang="zh-TW" dirty="0" err="1" smtClean="0">
                <a:latin typeface="標楷體" pitchFamily="65" charset="-120"/>
                <a:ea typeface="標楷體" pitchFamily="65" charset="-120"/>
              </a:rPr>
              <a:t>輸入逆向工具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後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 </a:t>
            </a:r>
            <a:r>
              <a:rPr lang="en-US" altLang="zh-TW" dirty="0" err="1" smtClean="0">
                <a:latin typeface="標楷體" pitchFamily="65" charset="-120"/>
                <a:ea typeface="標楷體" pitchFamily="65" charset="-120"/>
              </a:rPr>
              <a:t>產生的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 class diagram 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    </a:t>
            </a:r>
            <a:r>
              <a:rPr lang="en-US" altLang="zh-TW" sz="4000" dirty="0" err="1" smtClean="0">
                <a:latin typeface="標楷體" pitchFamily="65" charset="-120"/>
                <a:ea typeface="標楷體" pitchFamily="65" charset="-120"/>
              </a:rPr>
              <a:t>亂七八糟</a:t>
            </a:r>
            <a:r>
              <a:rPr lang="en-US" altLang="zh-TW" sz="4000" dirty="0" smtClean="0">
                <a:latin typeface="標楷體" pitchFamily="65" charset="-120"/>
                <a:ea typeface="標楷體" pitchFamily="65" charset="-120"/>
              </a:rPr>
              <a:t>  </a:t>
            </a:r>
            <a:r>
              <a:rPr lang="en-US" altLang="zh-TW" sz="4000" dirty="0" err="1" smtClean="0">
                <a:latin typeface="標楷體" pitchFamily="65" charset="-120"/>
                <a:ea typeface="標楷體" pitchFamily="65" charset="-120"/>
              </a:rPr>
              <a:t>慘不忍睹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  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pPr>
              <a:buFont typeface="Wingdings" pitchFamily="2" charset="2"/>
              <a:buNone/>
              <a:defRPr/>
            </a:pP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反映出 </a:t>
            </a:r>
            <a:r>
              <a:rPr lang="zh-TW" altLang="en-US" b="1" dirty="0" smtClean="0">
                <a:latin typeface="+mj-ea"/>
                <a:ea typeface="+mj-ea"/>
              </a:rPr>
              <a:t>軟體設計品質低落 的 </a:t>
            </a:r>
            <a:r>
              <a:rPr lang="zh-TW" altLang="en-US" b="1" dirty="0" smtClean="0">
                <a:solidFill>
                  <a:srgbClr val="FF0000"/>
                </a:solidFill>
                <a:latin typeface="+mj-ea"/>
                <a:ea typeface="+mj-ea"/>
              </a:rPr>
              <a:t>真相</a:t>
            </a:r>
            <a:endParaRPr lang="en-US" altLang="zh-TW" b="1" dirty="0" smtClean="0">
              <a:effectLst/>
              <a:latin typeface="標楷體" pitchFamily="65" charset="-120"/>
              <a:ea typeface="標楷體" pitchFamily="65" charset="-120"/>
            </a:endParaRPr>
          </a:p>
          <a:p>
            <a:pPr>
              <a:buFont typeface="Wingdings" pitchFamily="2" charset="2"/>
              <a:buNone/>
              <a:defRPr/>
            </a:pPr>
            <a:r>
              <a:rPr lang="zh-TW" altLang="en-US" b="1" dirty="0" smtClean="0">
                <a:effectLst/>
                <a:latin typeface="標楷體" pitchFamily="65" charset="-120"/>
                <a:ea typeface="標楷體" pitchFamily="65" charset="-120"/>
              </a:rPr>
              <a:t>雖另有工整的 工具畫的  </a:t>
            </a:r>
            <a:r>
              <a:rPr lang="en-US" altLang="zh-TW" b="1" dirty="0" smtClean="0">
                <a:effectLst/>
                <a:latin typeface="標楷體" pitchFamily="65" charset="-120"/>
                <a:ea typeface="標楷體" pitchFamily="65" charset="-120"/>
              </a:rPr>
              <a:t>class diagram</a:t>
            </a:r>
          </a:p>
          <a:p>
            <a:pPr>
              <a:buFont typeface="Wingdings" pitchFamily="2" charset="2"/>
              <a:buNone/>
              <a:defRPr/>
            </a:pPr>
            <a:r>
              <a:rPr lang="zh-TW" altLang="en-US" b="1" dirty="0" smtClean="0">
                <a:latin typeface="標楷體" pitchFamily="65" charset="-120"/>
                <a:ea typeface="標楷體" pitchFamily="65" charset="-120"/>
              </a:rPr>
              <a:t>但那與 </a:t>
            </a:r>
            <a:r>
              <a:rPr lang="en-US" altLang="zh-TW" b="1" dirty="0" smtClean="0">
                <a:latin typeface="標楷體" pitchFamily="65" charset="-120"/>
                <a:ea typeface="標楷體" pitchFamily="65" charset="-120"/>
              </a:rPr>
              <a:t>source code </a:t>
            </a:r>
            <a:r>
              <a:rPr lang="zh-TW" altLang="en-US" b="1" dirty="0" smtClean="0">
                <a:latin typeface="標楷體" pitchFamily="65" charset="-120"/>
                <a:ea typeface="標楷體" pitchFamily="65" charset="-120"/>
              </a:rPr>
              <a:t>不符 造假的！</a:t>
            </a:r>
            <a:endParaRPr lang="zh-TW" altLang="en-US" b="1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DCF41D-09FA-4F55-B064-DC408269B1BC}" type="slidenum">
              <a:rPr lang="zh-TW" altLang="en-US" smtClean="0"/>
              <a:pPr>
                <a:defRPr/>
              </a:pPr>
              <a:t>26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714375"/>
            <a:ext cx="8229600" cy="2143125"/>
          </a:xfrm>
        </p:spPr>
        <p:txBody>
          <a:bodyPr/>
          <a:lstStyle/>
          <a:p>
            <a:pPr>
              <a:defRPr/>
            </a:pPr>
            <a:r>
              <a:rPr lang="en-US" altLang="zh-TW" dirty="0" smtClean="0"/>
              <a:t>Class diagrams </a:t>
            </a:r>
            <a:br>
              <a:rPr lang="en-US" altLang="zh-TW" dirty="0" smtClean="0"/>
            </a:br>
            <a:r>
              <a:rPr lang="en-US" altLang="zh-TW" dirty="0" smtClean="0"/>
              <a:t>generated by tool</a:t>
            </a:r>
            <a:r>
              <a:rPr lang="zh-TW" altLang="en-US" dirty="0" smtClean="0"/>
              <a:t/>
            </a:r>
            <a:br>
              <a:rPr lang="zh-TW" altLang="en-US" dirty="0" smtClean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D487C-F644-4605-B369-F94E4557C0FA}" type="slidenum">
              <a:rPr lang="zh-TW" altLang="en-US" smtClean="0"/>
              <a:pPr>
                <a:defRPr/>
              </a:pPr>
              <a:t>27</a:t>
            </a:fld>
            <a:endParaRPr lang="en-US" altLang="zh-TW"/>
          </a:p>
        </p:txBody>
      </p:sp>
      <p:pic>
        <p:nvPicPr>
          <p:cNvPr id="285701" name="Picture 8" descr="Z:\VEAWMaintenance\Diagrams\ede_class_diagram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43063" y="2143125"/>
            <a:ext cx="5929312" cy="454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TW" altLang="en-US" dirty="0" smtClean="0">
                <a:ea typeface="標楷體" pitchFamily="65" charset="-120"/>
              </a:rPr>
              <a:t>傳統軟工設計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pitchFamily="2" charset="2"/>
              <a:buNone/>
              <a:defRPr/>
            </a:pPr>
            <a:r>
              <a:rPr lang="zh-TW" altLang="en-US" dirty="0">
                <a:latin typeface="+mj-ea"/>
              </a:rPr>
              <a:t>例子</a:t>
            </a:r>
            <a:r>
              <a:rPr lang="en-US" altLang="zh-TW" dirty="0">
                <a:latin typeface="+mj-ea"/>
              </a:rPr>
              <a:t>:</a:t>
            </a:r>
            <a:r>
              <a:rPr lang="en-US" altLang="zh-TW" dirty="0">
                <a:latin typeface="標楷體" pitchFamily="65" charset="-120"/>
                <a:ea typeface="標楷體" pitchFamily="65" charset="-120"/>
              </a:rPr>
              <a:t> </a:t>
            </a:r>
            <a:r>
              <a:rPr lang="en-US" altLang="zh-TW" dirty="0" err="1" smtClean="0">
                <a:latin typeface="標楷體" pitchFamily="65" charset="-120"/>
                <a:ea typeface="標楷體" pitchFamily="65" charset="-120"/>
              </a:rPr>
              <a:t>兩個軟體工程師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風格迥異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:</a:t>
            </a:r>
            <a:endParaRPr lang="en-US" altLang="zh-TW" dirty="0">
              <a:latin typeface="標楷體" pitchFamily="65" charset="-120"/>
              <a:ea typeface="標楷體" pitchFamily="65" charset="-12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altLang="zh-TW" dirty="0">
                <a:latin typeface="標楷體" pitchFamily="65" charset="-120"/>
                <a:ea typeface="標楷體" pitchFamily="65" charset="-120"/>
              </a:rPr>
              <a:t>  </a:t>
            </a:r>
            <a:r>
              <a:rPr lang="en-US" altLang="zh-TW" dirty="0" err="1" smtClean="0">
                <a:latin typeface="標楷體" pitchFamily="65" charset="-120"/>
                <a:ea typeface="標楷體" pitchFamily="65" charset="-120"/>
              </a:rPr>
              <a:t>小王</a:t>
            </a:r>
            <a:r>
              <a:rPr lang="en-US" altLang="zh-TW" dirty="0">
                <a:latin typeface="標楷體" pitchFamily="65" charset="-120"/>
                <a:ea typeface="標楷體" pitchFamily="65" charset="-120"/>
              </a:rPr>
              <a:t>: 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某程式寫二百行很快寫完</a:t>
            </a:r>
            <a:endParaRPr lang="en-US" altLang="zh-TW" dirty="0">
              <a:latin typeface="標楷體" pitchFamily="65" charset="-120"/>
              <a:ea typeface="標楷體" pitchFamily="65" charset="-120"/>
            </a:endParaRPr>
          </a:p>
          <a:p>
            <a:pPr>
              <a:buFont typeface="Wingdings" pitchFamily="2" charset="2"/>
              <a:buNone/>
              <a:defRPr/>
            </a:pPr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  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小</a:t>
            </a:r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林</a:t>
            </a:r>
            <a:r>
              <a:rPr lang="en-US" altLang="zh-TW" dirty="0">
                <a:latin typeface="標楷體" pitchFamily="65" charset="-120"/>
                <a:ea typeface="標楷體" pitchFamily="65" charset="-120"/>
              </a:rPr>
              <a:t>: 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上網查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API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直接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reuse 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一行也沒</a:t>
            </a:r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寫</a:t>
            </a:r>
            <a:endParaRPr lang="en-US" altLang="zh-TW" dirty="0">
              <a:latin typeface="標楷體" pitchFamily="65" charset="-120"/>
              <a:ea typeface="標楷體" pitchFamily="65" charset="-120"/>
            </a:endParaRPr>
          </a:p>
          <a:p>
            <a:pPr>
              <a:buFont typeface="Wingdings" pitchFamily="2" charset="2"/>
              <a:buNone/>
              <a:defRPr/>
            </a:pP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誰</a:t>
            </a:r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應加薪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?</a:t>
            </a:r>
          </a:p>
          <a:p>
            <a:pPr>
              <a:buFont typeface="Wingdings" pitchFamily="2" charset="2"/>
              <a:buNone/>
              <a:defRPr/>
            </a:pP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pPr>
              <a:buFont typeface="Wingdings" pitchFamily="2" charset="2"/>
              <a:buNone/>
              <a:defRPr/>
            </a:pPr>
            <a:r>
              <a:rPr lang="zh-TW" altLang="en-US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真相</a:t>
            </a:r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</a:rPr>
              <a:t>: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小林應加薪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pPr>
              <a:buFont typeface="Wingdings" pitchFamily="2" charset="2"/>
              <a:buNone/>
              <a:defRPr/>
            </a:pP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 因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reused code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不需測試 且日後永不需維修</a:t>
            </a:r>
            <a:endParaRPr lang="en-US" altLang="zh-TW" dirty="0">
              <a:latin typeface="標楷體" pitchFamily="65" charset="-120"/>
              <a:ea typeface="標楷體" pitchFamily="65" charset="-120"/>
            </a:endParaRPr>
          </a:p>
          <a:p>
            <a:pPr marL="0" indent="0">
              <a:buFont typeface="Wingdings" pitchFamily="2" charset="2"/>
              <a:buNone/>
              <a:defRPr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3E9E38-711E-45B5-AB24-100ACCF0B8FF}" type="slidenum">
              <a:rPr lang="zh-TW" altLang="en-US" smtClean="0"/>
              <a:pPr>
                <a:defRPr/>
              </a:pPr>
              <a:t>28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TW" altLang="en-US" dirty="0" smtClean="0">
                <a:ea typeface="標楷體" pitchFamily="65" charset="-120"/>
              </a:rPr>
              <a:t>傳統軟工設計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zh-TW" altLang="en-US" dirty="0" smtClean="0">
                <a:latin typeface="+mj-ea"/>
              </a:rPr>
              <a:t>例子</a:t>
            </a:r>
            <a:r>
              <a:rPr lang="en-US" altLang="zh-TW" dirty="0" smtClean="0">
                <a:latin typeface="+mj-ea"/>
              </a:rPr>
              <a:t>: </a:t>
            </a:r>
            <a:r>
              <a:rPr lang="en-US" altLang="zh-TW" dirty="0" err="1" smtClean="0">
                <a:latin typeface="標楷體" pitchFamily="65" charset="-120"/>
                <a:ea typeface="標楷體" pitchFamily="65" charset="-120"/>
              </a:rPr>
              <a:t>兩個軟體工程師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風格迥異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: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  </a:t>
            </a:r>
            <a:r>
              <a:rPr lang="en-US" altLang="zh-TW" dirty="0" err="1" smtClean="0">
                <a:latin typeface="標楷體" pitchFamily="65" charset="-120"/>
                <a:ea typeface="標楷體" pitchFamily="65" charset="-120"/>
              </a:rPr>
              <a:t>小王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: 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很快開發完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20K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的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class </a:t>
            </a:r>
          </a:p>
          <a:p>
            <a:pPr>
              <a:buFont typeface="Wingdings" pitchFamily="2" charset="2"/>
              <a:buNone/>
              <a:defRPr/>
            </a:pP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  小林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: 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仔細推敲不同切割方式 最後完成 多個 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2K 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的小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classes</a:t>
            </a:r>
          </a:p>
          <a:p>
            <a:pPr>
              <a:buFont typeface="Wingdings" pitchFamily="2" charset="2"/>
              <a:buNone/>
              <a:defRPr/>
            </a:pP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 誰應加薪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?</a:t>
            </a:r>
          </a:p>
          <a:p>
            <a:pPr>
              <a:buFont typeface="Wingdings" pitchFamily="2" charset="2"/>
              <a:buNone/>
              <a:defRPr/>
            </a:pP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pPr>
              <a:buFont typeface="Wingdings" pitchFamily="2" charset="2"/>
              <a:buNone/>
              <a:defRPr/>
            </a:pPr>
            <a:r>
              <a:rPr lang="zh-TW" altLang="en-US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 真相</a:t>
            </a:r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</a:rPr>
              <a:t>: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小林 他完成精品軟體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   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     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而</a:t>
            </a:r>
            <a:r>
              <a:rPr lang="en-US" altLang="zh-TW" dirty="0" err="1" smtClean="0">
                <a:latin typeface="標楷體" pitchFamily="65" charset="-120"/>
                <a:ea typeface="標楷體" pitchFamily="65" charset="-120"/>
              </a:rPr>
              <a:t>小王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只完成可用軟體 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pPr>
              <a:buFont typeface="Wingdings" pitchFamily="2" charset="2"/>
              <a:buNone/>
              <a:defRPr/>
            </a:pP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pPr>
              <a:buFont typeface="Wingdings" pitchFamily="2" charset="2"/>
              <a:buNone/>
              <a:defRPr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87DE3E-1D0B-4768-838F-49355F7C0451}" type="slidenum">
              <a:rPr lang="zh-TW" altLang="en-US" smtClean="0"/>
              <a:pPr>
                <a:defRPr/>
              </a:pPr>
              <a:t>29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54843"/>
          </a:xfrm>
        </p:spPr>
        <p:txBody>
          <a:bodyPr/>
          <a:lstStyle/>
          <a:p>
            <a:endParaRPr lang="zh-TW" altLang="en-US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6261"/>
          </a:xfrm>
        </p:spPr>
        <p:txBody>
          <a:bodyPr/>
          <a:lstStyle/>
          <a:p>
            <a:pPr>
              <a:buNone/>
            </a:pPr>
            <a:r>
              <a:rPr lang="zh-TW" altLang="en-US" sz="4400" dirty="0" smtClean="0">
                <a:latin typeface="標楷體" pitchFamily="65" charset="-120"/>
                <a:ea typeface="標楷體" pitchFamily="65" charset="-120"/>
              </a:rPr>
              <a:t>  做法</a:t>
            </a:r>
            <a:endParaRPr lang="en-US" altLang="zh-TW" sz="4400" dirty="0" smtClean="0"/>
          </a:p>
          <a:p>
            <a:pPr>
              <a:buNone/>
            </a:pP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         一個方法 </a:t>
            </a:r>
            <a:r>
              <a:rPr lang="en-US" altLang="zh-TW" dirty="0" err="1" smtClean="0">
                <a:latin typeface="標楷體" pitchFamily="65" charset="-120"/>
                <a:ea typeface="標楷體" pitchFamily="65" charset="-120"/>
              </a:rPr>
              <a:t>myAgile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 </a:t>
            </a:r>
          </a:p>
          <a:p>
            <a:pPr>
              <a:buNone/>
            </a:pP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          (Extreme Programming plus)</a:t>
            </a:r>
          </a:p>
          <a:p>
            <a:pPr>
              <a:buNone/>
            </a:pP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     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一個專案 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Grade System (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成績系統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)</a:t>
            </a:r>
          </a:p>
          <a:p>
            <a:pPr>
              <a:buNone/>
            </a:pP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          一個網站   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Agile Taiwan</a:t>
            </a:r>
          </a:p>
          <a:p>
            <a:pPr>
              <a:buNone/>
            </a:pP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            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(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台灣敏捷方法苗圃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)</a:t>
            </a:r>
          </a:p>
          <a:p>
            <a:pPr>
              <a:buNone/>
            </a:pP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   </a:t>
            </a:r>
            <a:r>
              <a:rPr lang="zh-TW" altLang="en-US" sz="4400" dirty="0" smtClean="0">
                <a:latin typeface="標楷體" pitchFamily="65" charset="-120"/>
                <a:ea typeface="標楷體" pitchFamily="65" charset="-120"/>
              </a:rPr>
              <a:t>今天談</a:t>
            </a:r>
            <a:r>
              <a:rPr lang="en-US" altLang="zh-TW" sz="4400" dirty="0" smtClean="0">
                <a:latin typeface="微軟正黑體" pitchFamily="34" charset="-120"/>
                <a:ea typeface="微軟正黑體" pitchFamily="34" charset="-120"/>
              </a:rPr>
              <a:t>: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  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pPr>
              <a:buNone/>
            </a:pP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       1) </a:t>
            </a:r>
            <a:r>
              <a:rPr lang="en-US" altLang="zh-TW" dirty="0" err="1" smtClean="0">
                <a:latin typeface="標楷體" pitchFamily="65" charset="-120"/>
                <a:ea typeface="標楷體" pitchFamily="65" charset="-120"/>
              </a:rPr>
              <a:t>myAgile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方法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pPr>
              <a:buNone/>
            </a:pP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       2) Grade System Project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90C4A5-8CA1-4229-8A4A-58E9D47D9CF2}" type="slidenum">
              <a:rPr lang="zh-TW" altLang="en-US" smtClean="0"/>
              <a:pPr>
                <a:defRPr/>
              </a:pPr>
              <a:t>3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 smtClean="0">
                <a:ea typeface="標楷體" pitchFamily="65" charset="-120"/>
              </a:rPr>
              <a:t>5.</a:t>
            </a:r>
            <a:r>
              <a:rPr lang="zh-TW" altLang="en-US" dirty="0" smtClean="0">
                <a:ea typeface="標楷體" pitchFamily="65" charset="-120"/>
              </a:rPr>
              <a:t>派工及時程</a:t>
            </a:r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4438"/>
            <a:ext cx="8229600" cy="4916487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依上述軟體架構 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(class interfaces)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，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  各個 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class 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由團隊某兩人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pair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認領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  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即為</a:t>
            </a:r>
            <a:r>
              <a:rPr lang="zh-TW" altLang="en-US" b="1" dirty="0" smtClean="0">
                <a:latin typeface="標楷體" pitchFamily="65" charset="-120"/>
                <a:ea typeface="標楷體" pitchFamily="65" charset="-120"/>
              </a:rPr>
              <a:t>派工 </a:t>
            </a:r>
            <a:r>
              <a:rPr lang="en-US" altLang="zh-TW" b="1" dirty="0" smtClean="0">
                <a:latin typeface="標楷體" pitchFamily="65" charset="-120"/>
                <a:ea typeface="標楷體" pitchFamily="65" charset="-120"/>
              </a:rPr>
              <a:t>(</a:t>
            </a:r>
            <a:r>
              <a:rPr lang="en-US" altLang="zh-TW" b="1" dirty="0" err="1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真義是:領工</a:t>
            </a:r>
            <a:r>
              <a:rPr lang="en-US" altLang="zh-TW" b="1" dirty="0" smtClean="0">
                <a:latin typeface="標楷體" pitchFamily="65" charset="-120"/>
                <a:ea typeface="標楷體" pitchFamily="65" charset="-120"/>
              </a:rPr>
              <a:t>)</a:t>
            </a:r>
            <a:endParaRPr lang="zh-TW" altLang="en-US" dirty="0" smtClean="0">
              <a:latin typeface="標楷體" pitchFamily="65" charset="-120"/>
              <a:ea typeface="標楷體" pitchFamily="65" charset="-120"/>
            </a:endParaRPr>
          </a:p>
          <a:p>
            <a:pPr eaLnBrk="1" hangingPunct="1">
              <a:defRPr/>
            </a:pP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由</a:t>
            </a:r>
            <a:r>
              <a:rPr lang="zh-TW" altLang="en-US" b="1" dirty="0" smtClean="0">
                <a:latin typeface="新細明體" pitchFamily="18" charset="-120"/>
              </a:rPr>
              <a:t>認領 </a:t>
            </a:r>
            <a:r>
              <a:rPr lang="en-US" altLang="zh-TW" b="1" dirty="0" smtClean="0">
                <a:latin typeface="新細明體" pitchFamily="18" charset="-120"/>
              </a:rPr>
              <a:t>pair </a:t>
            </a:r>
            <a:r>
              <a:rPr lang="zh-TW" altLang="en-US" b="1" dirty="0" smtClean="0">
                <a:latin typeface="新細明體" pitchFamily="18" charset="-120"/>
              </a:rPr>
              <a:t>依本身狀況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，</a:t>
            </a:r>
            <a:r>
              <a:rPr lang="zh-TW" altLang="en-US" b="1" dirty="0" smtClean="0">
                <a:latin typeface="新細明體" pitchFamily="18" charset="-120"/>
              </a:rPr>
              <a:t>估計工作天數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，乘上寬放係數後，即為</a:t>
            </a:r>
            <a:r>
              <a:rPr lang="zh-TW" altLang="en-US" b="1" dirty="0" smtClean="0">
                <a:latin typeface="標楷體" pitchFamily="65" charset="-120"/>
                <a:ea typeface="標楷體" pitchFamily="65" charset="-120"/>
              </a:rPr>
              <a:t>時程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，寫在白板上，每天檢查時程，即可精準</a:t>
            </a:r>
            <a:r>
              <a:rPr lang="zh-TW" altLang="en-US" b="1" dirty="0" smtClean="0">
                <a:latin typeface="新細明體" pitchFamily="18" charset="-120"/>
              </a:rPr>
              <a:t>交貨，達成承</a:t>
            </a:r>
            <a:r>
              <a:rPr lang="en-US" altLang="zh-TW" b="1" dirty="0" smtClean="0">
                <a:latin typeface="新細明體" pitchFamily="18" charset="-120"/>
              </a:rPr>
              <a:t>諾 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，才能取信感動客戶 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pPr eaLnBrk="1" hangingPunct="1">
              <a:defRPr/>
            </a:pPr>
            <a:endParaRPr lang="en-US" altLang="zh-TW" sz="2400" dirty="0" smtClean="0">
              <a:latin typeface="標楷體" pitchFamily="65" charset="-120"/>
              <a:ea typeface="標楷體" pitchFamily="65" charset="-120"/>
            </a:endParaRPr>
          </a:p>
          <a:p>
            <a:pPr eaLnBrk="1" hangingPunct="1">
              <a:defRPr/>
            </a:pP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此即敏捷方法的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專案管理 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約三週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)</a:t>
            </a:r>
            <a:endParaRPr lang="zh-TW" altLang="en-US" dirty="0" smtClean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611D55-E707-4F1E-9B21-A42F97E8979C}" type="slidenum">
              <a:rPr lang="zh-TW" altLang="en-US" smtClean="0"/>
              <a:pPr>
                <a:defRPr/>
              </a:pPr>
              <a:t>30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277813"/>
            <a:ext cx="8291512" cy="1782762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zh-TW" sz="4000" dirty="0" smtClean="0">
                <a:latin typeface="標楷體" pitchFamily="65" charset="-120"/>
                <a:ea typeface="標楷體" pitchFamily="65" charset="-120"/>
              </a:rPr>
              <a:t/>
            </a:r>
            <a:br>
              <a:rPr lang="en-US" altLang="zh-TW" sz="4000" dirty="0" smtClean="0">
                <a:latin typeface="標楷體" pitchFamily="65" charset="-120"/>
                <a:ea typeface="標楷體" pitchFamily="65" charset="-120"/>
              </a:rPr>
            </a:br>
            <a:r>
              <a:rPr lang="en-US" altLang="zh-TW" sz="4000" dirty="0" smtClean="0">
                <a:latin typeface="標楷體" pitchFamily="65" charset="-120"/>
                <a:ea typeface="標楷體" pitchFamily="65" charset="-120"/>
              </a:rPr>
              <a:t>Release   </a:t>
            </a:r>
            <a:r>
              <a:rPr lang="zh-TW" altLang="en-US" sz="4000" dirty="0" smtClean="0">
                <a:latin typeface="標楷體" pitchFamily="65" charset="-120"/>
                <a:ea typeface="標楷體" pitchFamily="65" charset="-120"/>
              </a:rPr>
              <a:t>交貨</a:t>
            </a:r>
            <a:r>
              <a:rPr lang="en-US" altLang="zh-TW" sz="4000" dirty="0" smtClean="0">
                <a:latin typeface="標楷體" pitchFamily="65" charset="-120"/>
                <a:ea typeface="標楷體" pitchFamily="65" charset="-120"/>
              </a:rPr>
              <a:t>  Increment </a:t>
            </a:r>
            <a:r>
              <a:rPr lang="zh-TW" altLang="en-US" sz="4000" dirty="0" smtClean="0">
                <a:latin typeface="標楷體" pitchFamily="65" charset="-120"/>
                <a:ea typeface="標楷體" pitchFamily="65" charset="-120"/>
              </a:rPr>
              <a:t>增量</a:t>
            </a:r>
            <a:r>
              <a:rPr lang="en-US" altLang="zh-TW" sz="4000" dirty="0" smtClean="0">
                <a:latin typeface="標楷體" pitchFamily="65" charset="-120"/>
                <a:ea typeface="標楷體" pitchFamily="65" charset="-120"/>
              </a:rPr>
              <a:t/>
            </a:r>
            <a:br>
              <a:rPr lang="en-US" altLang="zh-TW" sz="4000" dirty="0" smtClean="0">
                <a:latin typeface="標楷體" pitchFamily="65" charset="-120"/>
                <a:ea typeface="標楷體" pitchFamily="65" charset="-120"/>
              </a:rPr>
            </a:br>
            <a:r>
              <a:rPr lang="en-US" altLang="zh-TW" sz="4000" dirty="0" smtClean="0">
                <a:latin typeface="標楷體" pitchFamily="65" charset="-120"/>
                <a:ea typeface="標楷體" pitchFamily="65" charset="-120"/>
              </a:rPr>
              <a:t>Iteration </a:t>
            </a:r>
            <a:r>
              <a:rPr lang="zh-TW" altLang="en-US" sz="4000" dirty="0" smtClean="0">
                <a:latin typeface="標楷體" pitchFamily="65" charset="-120"/>
                <a:ea typeface="標楷體" pitchFamily="65" charset="-120"/>
              </a:rPr>
              <a:t>回合</a:t>
            </a:r>
            <a:br>
              <a:rPr lang="zh-TW" altLang="en-US" sz="4000" dirty="0" smtClean="0">
                <a:latin typeface="標楷體" pitchFamily="65" charset="-120"/>
                <a:ea typeface="標楷體" pitchFamily="65" charset="-120"/>
              </a:rPr>
            </a:br>
            <a:endParaRPr lang="zh-TW" altLang="en-US" sz="4000" dirty="0" smtClean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247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endParaRPr lang="zh-TW" altLang="en-US" dirty="0" smtClean="0">
              <a:latin typeface="標楷體" pitchFamily="65" charset="-120"/>
              <a:ea typeface="標楷體" pitchFamily="65" charset="-120"/>
            </a:endParaRPr>
          </a:p>
          <a:p>
            <a:pPr eaLnBrk="1" hangingPunct="1">
              <a:buFont typeface="Wingdings" pitchFamily="2" charset="2"/>
              <a:buNone/>
              <a:defRPr/>
            </a:pPr>
            <a:endParaRPr lang="zh-TW" altLang="en-US" dirty="0" smtClean="0">
              <a:latin typeface="標楷體" pitchFamily="65" charset="-120"/>
              <a:ea typeface="標楷體" pitchFamily="65" charset="-120"/>
            </a:endParaRPr>
          </a:p>
          <a:p>
            <a:pPr eaLnBrk="1" hangingPunct="1">
              <a:defRPr/>
            </a:pPr>
            <a:endParaRPr lang="zh-TW" altLang="en-US" dirty="0" smtClean="0"/>
          </a:p>
        </p:txBody>
      </p:sp>
      <p:sp>
        <p:nvSpPr>
          <p:cNvPr id="295940" name="Line 4"/>
          <p:cNvSpPr>
            <a:spLocks noChangeShapeType="1"/>
          </p:cNvSpPr>
          <p:nvPr/>
        </p:nvSpPr>
        <p:spPr bwMode="auto">
          <a:xfrm>
            <a:off x="827088" y="3213100"/>
            <a:ext cx="3240087" cy="0"/>
          </a:xfrm>
          <a:prstGeom prst="line">
            <a:avLst/>
          </a:prstGeom>
          <a:noFill/>
          <a:ln w="889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95941" name="Line 5"/>
          <p:cNvSpPr>
            <a:spLocks noChangeShapeType="1"/>
          </p:cNvSpPr>
          <p:nvPr/>
        </p:nvSpPr>
        <p:spPr bwMode="auto">
          <a:xfrm>
            <a:off x="4500563" y="3213100"/>
            <a:ext cx="3527425" cy="0"/>
          </a:xfrm>
          <a:prstGeom prst="line">
            <a:avLst/>
          </a:prstGeom>
          <a:noFill/>
          <a:ln w="88900">
            <a:solidFill>
              <a:schemeClr val="tx1"/>
            </a:solidFill>
            <a:prstDash val="sysDot"/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95942" name="Line 6"/>
          <p:cNvSpPr>
            <a:spLocks noChangeShapeType="1"/>
          </p:cNvSpPr>
          <p:nvPr/>
        </p:nvSpPr>
        <p:spPr bwMode="auto">
          <a:xfrm>
            <a:off x="827088" y="4941888"/>
            <a:ext cx="1081087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95943" name="Text Box 7"/>
          <p:cNvSpPr txBox="1">
            <a:spLocks noChangeArrowheads="1"/>
          </p:cNvSpPr>
          <p:nvPr/>
        </p:nvSpPr>
        <p:spPr bwMode="auto">
          <a:xfrm>
            <a:off x="3786188" y="3643313"/>
            <a:ext cx="14160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TW" altLang="en-US" sz="1800"/>
              <a:t>交貨</a:t>
            </a:r>
            <a:r>
              <a:rPr lang="en-US" altLang="zh-TW" sz="1800"/>
              <a:t> 1</a:t>
            </a:r>
          </a:p>
        </p:txBody>
      </p:sp>
      <p:sp>
        <p:nvSpPr>
          <p:cNvPr id="295944" name="Text Box 8"/>
          <p:cNvSpPr txBox="1">
            <a:spLocks noChangeArrowheads="1"/>
          </p:cNvSpPr>
          <p:nvPr/>
        </p:nvSpPr>
        <p:spPr bwMode="auto">
          <a:xfrm>
            <a:off x="6215063" y="3660775"/>
            <a:ext cx="25717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TW" altLang="en-US" sz="1800"/>
              <a:t>交貨</a:t>
            </a:r>
            <a:r>
              <a:rPr lang="en-US" altLang="zh-TW" sz="1800"/>
              <a:t>1 +增量2 =</a:t>
            </a:r>
            <a:r>
              <a:rPr lang="zh-TW" altLang="en-US" sz="1800"/>
              <a:t>交貨</a:t>
            </a:r>
            <a:r>
              <a:rPr lang="en-US" altLang="zh-TW" sz="1800"/>
              <a:t>2</a:t>
            </a:r>
          </a:p>
        </p:txBody>
      </p:sp>
      <p:sp>
        <p:nvSpPr>
          <p:cNvPr id="295945" name="Text Box 9"/>
          <p:cNvSpPr txBox="1">
            <a:spLocks noChangeArrowheads="1"/>
          </p:cNvSpPr>
          <p:nvPr/>
        </p:nvSpPr>
        <p:spPr bwMode="auto">
          <a:xfrm>
            <a:off x="735013" y="5387975"/>
            <a:ext cx="20907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800"/>
              <a:t>回合 (</a:t>
            </a:r>
            <a:r>
              <a:rPr lang="zh-TW" altLang="en-US" sz="1800"/>
              <a:t>派工及時程</a:t>
            </a:r>
            <a:r>
              <a:rPr lang="en-US" altLang="zh-TW" sz="1800"/>
              <a:t>)</a:t>
            </a:r>
            <a:endParaRPr lang="zh-TW" altLang="en-US" sz="1800"/>
          </a:p>
        </p:txBody>
      </p:sp>
      <p:sp>
        <p:nvSpPr>
          <p:cNvPr id="295946" name="Text Box 10"/>
          <p:cNvSpPr txBox="1">
            <a:spLocks noChangeArrowheads="1"/>
          </p:cNvSpPr>
          <p:nvPr/>
        </p:nvSpPr>
        <p:spPr bwMode="auto">
          <a:xfrm>
            <a:off x="755650" y="4243388"/>
            <a:ext cx="1293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TW" altLang="en-US" sz="2400"/>
              <a:t>約三週</a:t>
            </a:r>
          </a:p>
        </p:txBody>
      </p:sp>
      <p:sp>
        <p:nvSpPr>
          <p:cNvPr id="295947" name="Text Box 11"/>
          <p:cNvSpPr txBox="1">
            <a:spLocks noChangeArrowheads="1"/>
          </p:cNvSpPr>
          <p:nvPr/>
        </p:nvSpPr>
        <p:spPr bwMode="auto">
          <a:xfrm>
            <a:off x="1743075" y="2586038"/>
            <a:ext cx="1403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TW" altLang="en-US" sz="2400"/>
              <a:t>約二個月</a:t>
            </a:r>
          </a:p>
        </p:txBody>
      </p:sp>
      <p:sp>
        <p:nvSpPr>
          <p:cNvPr id="295948" name="Text Box 12"/>
          <p:cNvSpPr txBox="1">
            <a:spLocks noChangeArrowheads="1"/>
          </p:cNvSpPr>
          <p:nvPr/>
        </p:nvSpPr>
        <p:spPr bwMode="auto">
          <a:xfrm>
            <a:off x="4551363" y="2659063"/>
            <a:ext cx="2927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TW" altLang="en-US" sz="1800"/>
              <a:t>虛線表示：不確定、可變動</a:t>
            </a:r>
          </a:p>
        </p:txBody>
      </p:sp>
      <p:sp>
        <p:nvSpPr>
          <p:cNvPr id="295949" name="Text Box 13"/>
          <p:cNvSpPr txBox="1">
            <a:spLocks noChangeArrowheads="1"/>
          </p:cNvSpPr>
          <p:nvPr/>
        </p:nvSpPr>
        <p:spPr bwMode="auto">
          <a:xfrm>
            <a:off x="1714500" y="3357563"/>
            <a:ext cx="928688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1800"/>
              <a:t>增量 1</a:t>
            </a:r>
          </a:p>
        </p:txBody>
      </p:sp>
      <p:sp>
        <p:nvSpPr>
          <p:cNvPr id="295950" name="Text Box 14"/>
          <p:cNvSpPr txBox="1">
            <a:spLocks noChangeArrowheads="1"/>
          </p:cNvSpPr>
          <p:nvPr/>
        </p:nvSpPr>
        <p:spPr bwMode="auto">
          <a:xfrm>
            <a:off x="5500688" y="3357563"/>
            <a:ext cx="10001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1800"/>
              <a:t>增量 2</a:t>
            </a:r>
          </a:p>
        </p:txBody>
      </p:sp>
      <p:sp>
        <p:nvSpPr>
          <p:cNvPr id="15" name="投影片編號版面配置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C2AE91-FA72-429F-B8F8-187B07A7DFAF}" type="slidenum">
              <a:rPr lang="zh-TW" altLang="en-US" smtClean="0"/>
              <a:pPr>
                <a:defRPr/>
              </a:pPr>
              <a:t>31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6.</a:t>
            </a:r>
            <a:r>
              <a:rPr lang="zh-TW" altLang="en-US" dirty="0" smtClean="0">
                <a:latin typeface="Times New Roman" pitchFamily="18" charset="0"/>
                <a:ea typeface="標楷體" pitchFamily="65" charset="-120"/>
              </a:rPr>
              <a:t>單元測試碼 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(Unit test code)</a:t>
            </a:r>
            <a:endParaRPr lang="zh-TW" altLang="en-US" dirty="0" smtClean="0"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zh-TW" altLang="en-US" sz="2800" dirty="0" smtClean="0">
                <a:latin typeface="標楷體" pitchFamily="65" charset="-120"/>
                <a:ea typeface="標楷體" pitchFamily="65" charset="-120"/>
              </a:rPr>
              <a:t>  對某 </a:t>
            </a:r>
            <a:r>
              <a:rPr lang="en-US" altLang="zh-TW" sz="2800" dirty="0" smtClean="0">
                <a:latin typeface="標楷體" pitchFamily="65" charset="-120"/>
                <a:ea typeface="標楷體" pitchFamily="65" charset="-120"/>
              </a:rPr>
              <a:t>class </a:t>
            </a:r>
            <a:r>
              <a:rPr lang="zh-TW" altLang="en-US" sz="2800" dirty="0" smtClean="0">
                <a:latin typeface="標楷體" pitchFamily="65" charset="-120"/>
                <a:ea typeface="標楷體" pitchFamily="65" charset="-120"/>
              </a:rPr>
              <a:t>的每個 </a:t>
            </a:r>
            <a:r>
              <a:rPr lang="en-US" altLang="zh-TW" sz="2800" dirty="0" smtClean="0">
                <a:latin typeface="標楷體" pitchFamily="65" charset="-120"/>
                <a:ea typeface="標楷體" pitchFamily="65" charset="-120"/>
              </a:rPr>
              <a:t>method (</a:t>
            </a:r>
            <a:r>
              <a:rPr lang="zh-TW" altLang="en-US" sz="2800" dirty="0" smtClean="0">
                <a:latin typeface="標楷體" pitchFamily="65" charset="-120"/>
                <a:ea typeface="標楷體" pitchFamily="65" charset="-120"/>
              </a:rPr>
              <a:t>叫單元 </a:t>
            </a:r>
            <a:r>
              <a:rPr lang="en-US" altLang="zh-TW" sz="2800" dirty="0" smtClean="0">
                <a:latin typeface="標楷體" pitchFamily="65" charset="-120"/>
                <a:ea typeface="標楷體" pitchFamily="65" charset="-120"/>
              </a:rPr>
              <a:t>unit)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zh-TW" altLang="en-US" sz="2800" dirty="0" smtClean="0">
                <a:latin typeface="標楷體" pitchFamily="65" charset="-120"/>
                <a:ea typeface="標楷體" pitchFamily="65" charset="-120"/>
              </a:rPr>
              <a:t>  先想出多種測試狀況 </a:t>
            </a:r>
            <a:r>
              <a:rPr lang="en-US" altLang="zh-TW" sz="2800" dirty="0" smtClean="0">
                <a:latin typeface="標楷體" pitchFamily="65" charset="-120"/>
                <a:ea typeface="標楷體" pitchFamily="65" charset="-120"/>
              </a:rPr>
              <a:t>(test cases)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TW" sz="2800" dirty="0" smtClean="0">
                <a:latin typeface="標楷體" pitchFamily="65" charset="-120"/>
                <a:ea typeface="標楷體" pitchFamily="65" charset="-120"/>
              </a:rPr>
              <a:t>    </a:t>
            </a:r>
            <a:r>
              <a:rPr lang="en-US" altLang="zh-TW" sz="2800" dirty="0" err="1" smtClean="0">
                <a:latin typeface="標楷體" pitchFamily="65" charset="-120"/>
                <a:ea typeface="標楷體" pitchFamily="65" charset="-120"/>
              </a:rPr>
              <a:t>由簡而繁</a:t>
            </a:r>
            <a:r>
              <a:rPr lang="en-US" altLang="zh-TW" sz="2800" dirty="0" smtClean="0">
                <a:latin typeface="標楷體" pitchFamily="65" charset="-120"/>
                <a:ea typeface="標楷體" pitchFamily="65" charset="-120"/>
              </a:rPr>
              <a:t>(</a:t>
            </a:r>
            <a:r>
              <a:rPr lang="en-US" altLang="zh-TW" sz="2800" dirty="0" err="1" smtClean="0">
                <a:latin typeface="標楷體" pitchFamily="65" charset="-120"/>
                <a:ea typeface="標楷體" pitchFamily="65" charset="-120"/>
              </a:rPr>
              <a:t>最簡如</a:t>
            </a:r>
            <a:r>
              <a:rPr lang="en-US" altLang="zh-TW" sz="2800" dirty="0" smtClean="0">
                <a:latin typeface="標楷體" pitchFamily="65" charset="-120"/>
                <a:ea typeface="標楷體" pitchFamily="65" charset="-120"/>
              </a:rPr>
              <a:t> null input)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TW" sz="2800" dirty="0" smtClean="0">
                <a:latin typeface="標楷體" pitchFamily="65" charset="-120"/>
                <a:ea typeface="標楷體" pitchFamily="65" charset="-120"/>
              </a:rPr>
              <a:t>    </a:t>
            </a:r>
            <a:r>
              <a:rPr lang="en-US" altLang="zh-TW" sz="2800" dirty="0" err="1" smtClean="0">
                <a:latin typeface="標楷體" pitchFamily="65" charset="-120"/>
                <a:ea typeface="標楷體" pitchFamily="65" charset="-120"/>
              </a:rPr>
              <a:t>由正常</a:t>
            </a:r>
            <a:r>
              <a:rPr lang="en-US" altLang="zh-TW" sz="2800" dirty="0" smtClean="0">
                <a:latin typeface="標楷體" pitchFamily="65" charset="-120"/>
                <a:ea typeface="標楷體" pitchFamily="65" charset="-120"/>
              </a:rPr>
              <a:t>(normal)</a:t>
            </a:r>
            <a:r>
              <a:rPr lang="en-US" altLang="zh-TW" sz="2800" dirty="0" err="1" smtClean="0">
                <a:latin typeface="標楷體" pitchFamily="65" charset="-120"/>
                <a:ea typeface="標楷體" pitchFamily="65" charset="-120"/>
              </a:rPr>
              <a:t>而異常</a:t>
            </a:r>
            <a:r>
              <a:rPr lang="en-US" altLang="zh-TW" sz="2800" dirty="0" smtClean="0">
                <a:latin typeface="標楷體" pitchFamily="65" charset="-120"/>
                <a:ea typeface="標楷體" pitchFamily="65" charset="-120"/>
              </a:rPr>
              <a:t>(exceptional)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TW" sz="2800" dirty="0" smtClean="0">
                <a:latin typeface="標楷體" pitchFamily="65" charset="-120"/>
                <a:ea typeface="標楷體" pitchFamily="65" charset="-120"/>
              </a:rPr>
              <a:t>         (</a:t>
            </a:r>
            <a:r>
              <a:rPr lang="en-US" altLang="zh-TW" sz="2800" dirty="0" err="1" smtClean="0">
                <a:latin typeface="標楷體" pitchFamily="65" charset="-120"/>
                <a:ea typeface="標楷體" pitchFamily="65" charset="-120"/>
              </a:rPr>
              <a:t>異常若</a:t>
            </a:r>
            <a:r>
              <a:rPr lang="en-US" altLang="zh-TW" sz="2800" dirty="0" smtClean="0">
                <a:latin typeface="標楷體" pitchFamily="65" charset="-120"/>
                <a:ea typeface="標楷體" pitchFamily="65" charset="-120"/>
              </a:rPr>
              <a:t> handle </a:t>
            </a:r>
            <a:r>
              <a:rPr lang="en-US" altLang="zh-TW" sz="2800" dirty="0" err="1" smtClean="0">
                <a:latin typeface="標楷體" pitchFamily="65" charset="-120"/>
                <a:ea typeface="標楷體" pitchFamily="65" charset="-120"/>
              </a:rPr>
              <a:t>不好，軟體將不好用</a:t>
            </a:r>
            <a:r>
              <a:rPr lang="en-US" altLang="zh-TW" sz="2800" dirty="0" smtClean="0">
                <a:latin typeface="標楷體" pitchFamily="65" charset="-120"/>
                <a:ea typeface="標楷體" pitchFamily="65" charset="-120"/>
              </a:rPr>
              <a:t>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zh-TW" altLang="en-US" sz="2800" dirty="0" smtClean="0">
              <a:latin typeface="標楷體" pitchFamily="65" charset="-120"/>
              <a:ea typeface="標楷體" pitchFamily="65" charset="-12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zh-TW" altLang="en-US" sz="2800" dirty="0" smtClean="0">
                <a:latin typeface="標楷體" pitchFamily="65" charset="-120"/>
                <a:ea typeface="標楷體" pitchFamily="65" charset="-120"/>
              </a:rPr>
              <a:t>  每一狀況分別寫出其 </a:t>
            </a:r>
            <a:endParaRPr lang="en-US" altLang="zh-TW" sz="2800" dirty="0" smtClean="0">
              <a:latin typeface="標楷體" pitchFamily="65" charset="-120"/>
              <a:ea typeface="標楷體" pitchFamily="65" charset="-12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zh-TW" altLang="en-US" sz="2800" b="1" dirty="0" smtClean="0">
                <a:latin typeface="微軟正黑體" pitchFamily="34" charset="-120"/>
                <a:ea typeface="微軟正黑體" pitchFamily="34" charset="-120"/>
              </a:rPr>
              <a:t>    輸入 </a:t>
            </a:r>
            <a:r>
              <a:rPr lang="en-US" altLang="zh-TW" sz="2800" b="1" dirty="0" smtClean="0">
                <a:latin typeface="微軟正黑體" pitchFamily="34" charset="-120"/>
                <a:ea typeface="微軟正黑體" pitchFamily="34" charset="-120"/>
              </a:rPr>
              <a:t>(input) </a:t>
            </a:r>
            <a:r>
              <a:rPr lang="zh-TW" altLang="en-US" sz="2800" b="1" dirty="0" smtClean="0">
                <a:latin typeface="微軟正黑體" pitchFamily="34" charset="-120"/>
                <a:ea typeface="微軟正黑體" pitchFamily="34" charset="-120"/>
              </a:rPr>
              <a:t>及預期輸出 </a:t>
            </a:r>
            <a:r>
              <a:rPr lang="en-US" altLang="zh-TW" sz="2800" b="1" dirty="0" smtClean="0">
                <a:latin typeface="微軟正黑體" pitchFamily="34" charset="-120"/>
                <a:ea typeface="微軟正黑體" pitchFamily="34" charset="-120"/>
              </a:rPr>
              <a:t>(expected output) 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zh-TW" altLang="en-US" sz="2800" dirty="0" smtClean="0">
                <a:latin typeface="標楷體" pitchFamily="65" charset="-120"/>
                <a:ea typeface="標楷體" pitchFamily="65" charset="-120"/>
              </a:rPr>
              <a:t>  這叫一個單元測試案例 </a:t>
            </a:r>
            <a:r>
              <a:rPr lang="en-US" altLang="zh-TW" sz="2800" dirty="0" smtClean="0">
                <a:latin typeface="標楷體" pitchFamily="65" charset="-120"/>
                <a:ea typeface="標楷體" pitchFamily="65" charset="-120"/>
              </a:rPr>
              <a:t>(unit test case)</a:t>
            </a:r>
            <a:r>
              <a:rPr lang="zh-TW" altLang="en-US" sz="2800" dirty="0" smtClean="0">
                <a:latin typeface="標楷體" pitchFamily="65" charset="-120"/>
                <a:ea typeface="標楷體" pitchFamily="65" charset="-120"/>
              </a:rPr>
              <a:t>；</a:t>
            </a:r>
            <a:endParaRPr lang="en-US" altLang="zh-TW" sz="2800" dirty="0" smtClean="0">
              <a:latin typeface="標楷體" pitchFamily="65" charset="-120"/>
              <a:ea typeface="標楷體" pitchFamily="65" charset="-120"/>
            </a:endParaRPr>
          </a:p>
          <a:p>
            <a:pPr eaLnBrk="1" hangingPunct="1">
              <a:lnSpc>
                <a:spcPct val="80000"/>
              </a:lnSpc>
              <a:buNone/>
              <a:defRPr/>
            </a:pPr>
            <a:r>
              <a:rPr lang="en-US" altLang="zh-TW" sz="2800" dirty="0" smtClean="0">
                <a:latin typeface="標楷體" pitchFamily="65" charset="-120"/>
                <a:ea typeface="標楷體" pitchFamily="65" charset="-120"/>
              </a:rPr>
              <a:t>  </a:t>
            </a:r>
            <a:r>
              <a:rPr lang="zh-TW" altLang="en-US" sz="2800" dirty="0" smtClean="0">
                <a:latin typeface="標楷體" pitchFamily="65" charset="-120"/>
                <a:ea typeface="標楷體" pitchFamily="65" charset="-120"/>
              </a:rPr>
              <a:t>再寫成單元測試碼 </a:t>
            </a:r>
            <a:r>
              <a:rPr lang="en-US" altLang="zh-TW" sz="2800" dirty="0" smtClean="0">
                <a:latin typeface="標楷體" pitchFamily="65" charset="-120"/>
                <a:ea typeface="標楷體" pitchFamily="65" charset="-120"/>
              </a:rPr>
              <a:t>(unit</a:t>
            </a:r>
            <a:r>
              <a:rPr lang="zh-TW" altLang="en-US" sz="2800" dirty="0" smtClean="0">
                <a:latin typeface="標楷體" pitchFamily="65" charset="-120"/>
                <a:ea typeface="標楷體" pitchFamily="65" charset="-120"/>
              </a:rPr>
              <a:t> </a:t>
            </a:r>
            <a:r>
              <a:rPr lang="en-US" altLang="zh-TW" sz="2800" dirty="0" smtClean="0">
                <a:latin typeface="標楷體" pitchFamily="65" charset="-120"/>
                <a:ea typeface="標楷體" pitchFamily="65" charset="-120"/>
              </a:rPr>
              <a:t>test code)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TW" sz="2800" dirty="0" smtClean="0">
                <a:latin typeface="標楷體" pitchFamily="65" charset="-120"/>
                <a:ea typeface="標楷體" pitchFamily="65" charset="-120"/>
              </a:rPr>
              <a:t> </a:t>
            </a:r>
            <a:endParaRPr lang="zh-TW" altLang="en-US" sz="2800" dirty="0" smtClean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D209C6-10C5-44FC-A5C8-BF43A51E3887}" type="slidenum">
              <a:rPr lang="zh-TW" altLang="en-US" smtClean="0"/>
              <a:pPr>
                <a:defRPr/>
              </a:pPr>
              <a:t>32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TW" altLang="en-US" dirty="0" smtClean="0">
                <a:latin typeface="Times New Roman" pitchFamily="18" charset="0"/>
                <a:ea typeface="標楷體" pitchFamily="65" charset="-120"/>
              </a:rPr>
              <a:t>單元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測試碼  例子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18488" cy="492442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TW" sz="2000" dirty="0" smtClean="0">
                <a:solidFill>
                  <a:schemeClr val="folHlink"/>
                </a:solidFill>
                <a:latin typeface="Times New Roman" pitchFamily="18" charset="0"/>
                <a:ea typeface="標楷體" pitchFamily="65" charset="-120"/>
              </a:rPr>
              <a:t>//Test Case 1</a:t>
            </a:r>
            <a:r>
              <a:rPr lang="zh-TW" altLang="en-US" sz="2000" dirty="0" smtClean="0">
                <a:solidFill>
                  <a:schemeClr val="folHlink"/>
                </a:solidFill>
                <a:latin typeface="Times New Roman" pitchFamily="18" charset="0"/>
                <a:ea typeface="標楷體" pitchFamily="65" charset="-120"/>
              </a:rPr>
              <a:t>：</a:t>
            </a:r>
            <a:r>
              <a:rPr lang="en-US" altLang="zh-TW" sz="2000" dirty="0" smtClean="0">
                <a:solidFill>
                  <a:schemeClr val="folHlink"/>
                </a:solidFill>
                <a:latin typeface="Times New Roman" pitchFamily="18" charset="0"/>
                <a:ea typeface="標楷體" pitchFamily="65" charset="-120"/>
              </a:rPr>
              <a:t>input {3,1,4,2} expected output</a:t>
            </a:r>
            <a:r>
              <a:rPr lang="zh-TW" altLang="en-US" sz="2000" dirty="0" smtClean="0">
                <a:solidFill>
                  <a:schemeClr val="folHlink"/>
                </a:solidFill>
                <a:latin typeface="Times New Roman" pitchFamily="18" charset="0"/>
                <a:ea typeface="標楷體" pitchFamily="65" charset="-120"/>
              </a:rPr>
              <a:t>：</a:t>
            </a:r>
            <a:r>
              <a:rPr lang="en-US" altLang="zh-TW" sz="2000" dirty="0" smtClean="0">
                <a:solidFill>
                  <a:schemeClr val="folHlink"/>
                </a:solidFill>
                <a:latin typeface="Times New Roman" pitchFamily="18" charset="0"/>
                <a:ea typeface="標楷體" pitchFamily="65" charset="-120"/>
              </a:rPr>
              <a:t>{1,2,3,4}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TW" sz="2000" dirty="0" smtClean="0">
                <a:latin typeface="Times New Roman" pitchFamily="18" charset="0"/>
                <a:ea typeface="標楷體" pitchFamily="65" charset="-120"/>
              </a:rPr>
              <a:t> </a:t>
            </a:r>
            <a:r>
              <a:rPr lang="en-US" altLang="zh-TW" sz="2000" dirty="0" smtClean="0">
                <a:solidFill>
                  <a:srgbClr val="99FF99"/>
                </a:solidFill>
                <a:latin typeface="Times New Roman" pitchFamily="18" charset="0"/>
                <a:ea typeface="標楷體" pitchFamily="65" charset="-120"/>
              </a:rPr>
              <a:t>public void sortTest1()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altLang="zh-TW" sz="2000" dirty="0" smtClean="0">
              <a:solidFill>
                <a:srgbClr val="99FF99"/>
              </a:solidFill>
              <a:latin typeface="Times New Roman" pitchFamily="18" charset="0"/>
              <a:ea typeface="標楷體" pitchFamily="65" charset="-12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zh-TW" altLang="en-US" sz="2000" dirty="0" smtClean="0">
                <a:latin typeface="Times New Roman" pitchFamily="18" charset="0"/>
                <a:ea typeface="標楷體" pitchFamily="65" charset="-120"/>
              </a:rPr>
              <a:t>　</a:t>
            </a:r>
            <a:r>
              <a:rPr lang="en-US" altLang="zh-TW" sz="2000" dirty="0" smtClean="0">
                <a:latin typeface="Times New Roman" pitchFamily="18" charset="0"/>
                <a:ea typeface="標楷體" pitchFamily="65" charset="-120"/>
              </a:rPr>
              <a:t>/* input</a:t>
            </a:r>
            <a:r>
              <a:rPr lang="zh-TW" altLang="en-US" sz="2000" dirty="0" smtClean="0">
                <a:latin typeface="Times New Roman" pitchFamily="18" charset="0"/>
                <a:ea typeface="標楷體" pitchFamily="65" charset="-120"/>
              </a:rPr>
              <a:t>為待排序數列，</a:t>
            </a:r>
            <a:r>
              <a:rPr lang="en-US" altLang="zh-TW" sz="2000" dirty="0" smtClean="0">
                <a:latin typeface="Times New Roman" pitchFamily="18" charset="0"/>
                <a:ea typeface="標楷體" pitchFamily="65" charset="-120"/>
              </a:rPr>
              <a:t>expected</a:t>
            </a:r>
            <a:r>
              <a:rPr lang="zh-TW" altLang="en-US" sz="2000" dirty="0" smtClean="0">
                <a:latin typeface="Times New Roman" pitchFamily="18" charset="0"/>
                <a:ea typeface="標楷體" pitchFamily="65" charset="-120"/>
              </a:rPr>
              <a:t>為預期結果</a:t>
            </a:r>
            <a:r>
              <a:rPr lang="en-US" altLang="zh-TW" sz="2000" dirty="0" smtClean="0">
                <a:latin typeface="Times New Roman" pitchFamily="18" charset="0"/>
                <a:ea typeface="標楷體" pitchFamily="65" charset="-120"/>
              </a:rPr>
              <a:t>, actual</a:t>
            </a:r>
            <a:r>
              <a:rPr lang="zh-TW" altLang="en-US" sz="2000" dirty="0" smtClean="0">
                <a:latin typeface="Times New Roman" pitchFamily="18" charset="0"/>
                <a:ea typeface="標楷體" pitchFamily="65" charset="-120"/>
              </a:rPr>
              <a:t>為實際結果*</a:t>
            </a:r>
            <a:r>
              <a:rPr lang="en-US" altLang="zh-TW" sz="2000" dirty="0" smtClean="0">
                <a:latin typeface="Times New Roman" pitchFamily="18" charset="0"/>
                <a:ea typeface="標楷體" pitchFamily="65" charset="-120"/>
              </a:rPr>
              <a:t>/</a:t>
            </a:r>
            <a:r>
              <a:rPr lang="zh-TW" altLang="en-US" sz="2000" dirty="0" smtClean="0">
                <a:latin typeface="Times New Roman" pitchFamily="18" charset="0"/>
                <a:ea typeface="標楷體" pitchFamily="65" charset="-120"/>
              </a:rPr>
              <a:t>　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zh-TW" altLang="en-US" sz="2000" dirty="0" smtClean="0">
                <a:latin typeface="Times New Roman" pitchFamily="18" charset="0"/>
                <a:ea typeface="標楷體" pitchFamily="65" charset="-120"/>
              </a:rPr>
              <a:t>    </a:t>
            </a:r>
            <a:r>
              <a:rPr lang="en-US" altLang="zh-TW" sz="2000" dirty="0" err="1" smtClean="0">
                <a:solidFill>
                  <a:srgbClr val="99FF99"/>
                </a:solidFill>
                <a:latin typeface="Times New Roman" pitchFamily="18" charset="0"/>
                <a:ea typeface="標楷體" pitchFamily="65" charset="-120"/>
              </a:rPr>
              <a:t>int</a:t>
            </a:r>
            <a:r>
              <a:rPr lang="en-US" altLang="zh-TW" sz="2000" dirty="0" smtClean="0">
                <a:solidFill>
                  <a:srgbClr val="99FF99"/>
                </a:solidFill>
                <a:latin typeface="Times New Roman" pitchFamily="18" charset="0"/>
                <a:ea typeface="標楷體" pitchFamily="65" charset="-120"/>
              </a:rPr>
              <a:t> input[] = {3,1,4,2},expected[] = {1,2,3,4}; </a:t>
            </a:r>
            <a:r>
              <a:rPr lang="en-US" altLang="zh-TW" sz="2000" dirty="0" err="1" smtClean="0">
                <a:solidFill>
                  <a:srgbClr val="99FF99"/>
                </a:solidFill>
                <a:latin typeface="Times New Roman" pitchFamily="18" charset="0"/>
                <a:ea typeface="標楷體" pitchFamily="65" charset="-120"/>
              </a:rPr>
              <a:t>int</a:t>
            </a:r>
            <a:r>
              <a:rPr lang="en-US" altLang="zh-TW" sz="2000" dirty="0" smtClean="0">
                <a:solidFill>
                  <a:srgbClr val="99FF99"/>
                </a:solidFill>
                <a:latin typeface="Times New Roman" pitchFamily="18" charset="0"/>
                <a:ea typeface="標楷體" pitchFamily="65" charset="-120"/>
              </a:rPr>
              <a:t> actual[];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zh-TW" altLang="en-US" sz="2000" dirty="0" smtClean="0">
                <a:latin typeface="Times New Roman" pitchFamily="18" charset="0"/>
                <a:ea typeface="標楷體" pitchFamily="65" charset="-120"/>
              </a:rPr>
              <a:t>　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zh-TW" altLang="en-US" sz="2000" dirty="0" smtClean="0">
                <a:latin typeface="Times New Roman" pitchFamily="18" charset="0"/>
                <a:ea typeface="標楷體" pitchFamily="65" charset="-120"/>
              </a:rPr>
              <a:t>    </a:t>
            </a:r>
            <a:r>
              <a:rPr lang="en-US" altLang="zh-TW" sz="2000" dirty="0" smtClean="0">
                <a:latin typeface="Times New Roman" pitchFamily="18" charset="0"/>
                <a:ea typeface="標楷體" pitchFamily="65" charset="-120"/>
              </a:rPr>
              <a:t>/* new </a:t>
            </a:r>
            <a:r>
              <a:rPr lang="zh-TW" altLang="en-US" sz="2000" dirty="0" smtClean="0">
                <a:latin typeface="Times New Roman" pitchFamily="18" charset="0"/>
                <a:ea typeface="標楷體" pitchFamily="65" charset="-120"/>
              </a:rPr>
              <a:t>一個 </a:t>
            </a:r>
            <a:r>
              <a:rPr lang="en-US" altLang="zh-TW" sz="2000" dirty="0" err="1" smtClean="0">
                <a:latin typeface="Times New Roman" pitchFamily="18" charset="0"/>
                <a:ea typeface="標楷體" pitchFamily="65" charset="-120"/>
              </a:rPr>
              <a:t>mySort</a:t>
            </a:r>
            <a:r>
              <a:rPr lang="zh-TW" altLang="en-US" sz="2000" dirty="0" smtClean="0">
                <a:latin typeface="Times New Roman" pitchFamily="18" charset="0"/>
                <a:ea typeface="標楷體" pitchFamily="65" charset="-120"/>
              </a:rPr>
              <a:t>的物件，傳入參數</a:t>
            </a:r>
            <a:r>
              <a:rPr lang="en-US" altLang="zh-TW" sz="2000" dirty="0" smtClean="0">
                <a:latin typeface="Times New Roman" pitchFamily="18" charset="0"/>
                <a:ea typeface="標楷體" pitchFamily="65" charset="-120"/>
              </a:rPr>
              <a:t>input */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TW" sz="2000" dirty="0" smtClean="0">
                <a:latin typeface="Times New Roman" pitchFamily="18" charset="0"/>
                <a:ea typeface="標楷體" pitchFamily="65" charset="-120"/>
              </a:rPr>
              <a:t>    </a:t>
            </a:r>
            <a:r>
              <a:rPr lang="en-US" altLang="zh-TW" sz="2000" dirty="0" err="1" smtClean="0">
                <a:solidFill>
                  <a:srgbClr val="99FF99"/>
                </a:solidFill>
                <a:latin typeface="Times New Roman" pitchFamily="18" charset="0"/>
                <a:ea typeface="標楷體" pitchFamily="65" charset="-120"/>
              </a:rPr>
              <a:t>mySort</a:t>
            </a:r>
            <a:r>
              <a:rPr lang="en-US" altLang="zh-TW" sz="2000" dirty="0" smtClean="0">
                <a:solidFill>
                  <a:srgbClr val="99FF99"/>
                </a:solidFill>
                <a:latin typeface="Times New Roman" pitchFamily="18" charset="0"/>
                <a:ea typeface="標楷體" pitchFamily="65" charset="-120"/>
              </a:rPr>
              <a:t> </a:t>
            </a:r>
            <a:r>
              <a:rPr lang="en-US" altLang="zh-TW" sz="2000" dirty="0" err="1" smtClean="0">
                <a:solidFill>
                  <a:srgbClr val="99FF99"/>
                </a:solidFill>
                <a:latin typeface="Times New Roman" pitchFamily="18" charset="0"/>
                <a:ea typeface="標楷體" pitchFamily="65" charset="-120"/>
              </a:rPr>
              <a:t>obj</a:t>
            </a:r>
            <a:r>
              <a:rPr lang="en-US" altLang="zh-TW" sz="2000" dirty="0" smtClean="0">
                <a:solidFill>
                  <a:srgbClr val="99FF99"/>
                </a:solidFill>
                <a:latin typeface="Times New Roman" pitchFamily="18" charset="0"/>
                <a:ea typeface="標楷體" pitchFamily="65" charset="-120"/>
              </a:rPr>
              <a:t> = new </a:t>
            </a:r>
            <a:r>
              <a:rPr lang="en-US" altLang="zh-TW" sz="2000" dirty="0" err="1" smtClean="0">
                <a:solidFill>
                  <a:srgbClr val="99FF99"/>
                </a:solidFill>
                <a:latin typeface="Times New Roman" pitchFamily="18" charset="0"/>
                <a:ea typeface="標楷體" pitchFamily="65" charset="-120"/>
              </a:rPr>
              <a:t>mySort</a:t>
            </a:r>
            <a:r>
              <a:rPr lang="en-US" altLang="zh-TW" sz="2000" dirty="0" smtClean="0">
                <a:solidFill>
                  <a:srgbClr val="99FF99"/>
                </a:solidFill>
                <a:latin typeface="Times New Roman" pitchFamily="18" charset="0"/>
                <a:ea typeface="標楷體" pitchFamily="65" charset="-120"/>
              </a:rPr>
              <a:t>(input);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altLang="zh-TW" sz="2000" dirty="0" smtClean="0">
              <a:latin typeface="Times New Roman" pitchFamily="18" charset="0"/>
              <a:ea typeface="標楷體" pitchFamily="65" charset="-12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TW" sz="2000" dirty="0" smtClean="0">
                <a:latin typeface="Times New Roman" pitchFamily="18" charset="0"/>
                <a:ea typeface="標楷體" pitchFamily="65" charset="-120"/>
              </a:rPr>
              <a:t>    /*</a:t>
            </a:r>
            <a:r>
              <a:rPr lang="zh-TW" altLang="en-US" sz="2000" dirty="0" smtClean="0">
                <a:latin typeface="Times New Roman" pitchFamily="18" charset="0"/>
                <a:ea typeface="標楷體" pitchFamily="65" charset="-120"/>
              </a:rPr>
              <a:t>呼叫</a:t>
            </a:r>
            <a:r>
              <a:rPr lang="en-US" altLang="zh-TW" sz="2000" dirty="0" smtClean="0">
                <a:latin typeface="Times New Roman" pitchFamily="18" charset="0"/>
                <a:ea typeface="標楷體" pitchFamily="65" charset="-120"/>
              </a:rPr>
              <a:t>sort</a:t>
            </a:r>
            <a:r>
              <a:rPr lang="zh-TW" altLang="en-US" sz="2000" dirty="0" smtClean="0">
                <a:latin typeface="Times New Roman" pitchFamily="18" charset="0"/>
                <a:ea typeface="標楷體" pitchFamily="65" charset="-120"/>
              </a:rPr>
              <a:t>來排序 其實際結果存入</a:t>
            </a:r>
            <a:r>
              <a:rPr lang="en-US" altLang="zh-TW" sz="2000" dirty="0" smtClean="0">
                <a:latin typeface="Times New Roman" pitchFamily="18" charset="0"/>
                <a:ea typeface="標楷體" pitchFamily="65" charset="-120"/>
              </a:rPr>
              <a:t>actual</a:t>
            </a:r>
            <a:r>
              <a:rPr lang="zh-TW" altLang="en-US" sz="2000" dirty="0" smtClean="0">
                <a:latin typeface="Times New Roman" pitchFamily="18" charset="0"/>
                <a:ea typeface="標楷體" pitchFamily="65" charset="-120"/>
              </a:rPr>
              <a:t>*</a:t>
            </a:r>
            <a:r>
              <a:rPr lang="en-US" altLang="zh-TW" sz="2000" dirty="0" smtClean="0">
                <a:latin typeface="Times New Roman" pitchFamily="18" charset="0"/>
                <a:ea typeface="標楷體" pitchFamily="65" charset="-120"/>
              </a:rPr>
              <a:t>/ </a:t>
            </a:r>
            <a:r>
              <a:rPr lang="en-US" altLang="zh-TW" sz="2000" dirty="0" smtClean="0">
                <a:solidFill>
                  <a:srgbClr val="99FF99"/>
                </a:solidFill>
                <a:latin typeface="Times New Roman" pitchFamily="18" charset="0"/>
                <a:ea typeface="標楷體" pitchFamily="65" charset="-120"/>
              </a:rPr>
              <a:t>actual = </a:t>
            </a:r>
            <a:r>
              <a:rPr lang="en-US" altLang="zh-TW" sz="2000" dirty="0" err="1" smtClean="0">
                <a:solidFill>
                  <a:srgbClr val="99FF99"/>
                </a:solidFill>
                <a:latin typeface="Times New Roman" pitchFamily="18" charset="0"/>
                <a:ea typeface="標楷體" pitchFamily="65" charset="-120"/>
              </a:rPr>
              <a:t>obj.sort</a:t>
            </a:r>
            <a:r>
              <a:rPr lang="en-US" altLang="zh-TW" sz="2000" dirty="0" smtClean="0">
                <a:solidFill>
                  <a:srgbClr val="99FF99"/>
                </a:solidFill>
                <a:latin typeface="Times New Roman" pitchFamily="18" charset="0"/>
                <a:ea typeface="標楷體" pitchFamily="65" charset="-120"/>
              </a:rPr>
              <a:t>();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altLang="zh-TW" sz="2000" dirty="0" smtClean="0">
              <a:latin typeface="Times New Roman" pitchFamily="18" charset="0"/>
              <a:ea typeface="標楷體" pitchFamily="65" charset="-12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TW" sz="2000" dirty="0" smtClean="0">
                <a:latin typeface="Times New Roman" pitchFamily="18" charset="0"/>
                <a:ea typeface="標楷體" pitchFamily="65" charset="-120"/>
              </a:rPr>
              <a:t>    /* assert</a:t>
            </a:r>
            <a:r>
              <a:rPr lang="zh-TW" altLang="en-US" sz="2000" dirty="0" smtClean="0">
                <a:latin typeface="Times New Roman" pitchFamily="18" charset="0"/>
                <a:ea typeface="標楷體" pitchFamily="65" charset="-120"/>
              </a:rPr>
              <a:t>實際結果與預期結果是否 </a:t>
            </a:r>
            <a:r>
              <a:rPr lang="en-US" altLang="zh-TW" sz="2000" dirty="0" smtClean="0">
                <a:latin typeface="Times New Roman" pitchFamily="18" charset="0"/>
                <a:ea typeface="標楷體" pitchFamily="65" charset="-120"/>
              </a:rPr>
              <a:t>equal */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TW" sz="2000" dirty="0" smtClean="0">
                <a:latin typeface="Times New Roman" pitchFamily="18" charset="0"/>
                <a:ea typeface="標楷體" pitchFamily="65" charset="-120"/>
              </a:rPr>
              <a:t>   </a:t>
            </a:r>
            <a:r>
              <a:rPr lang="en-US" altLang="zh-TW" sz="2000" b="1" dirty="0" smtClean="0">
                <a:latin typeface="Times New Roman" pitchFamily="18" charset="0"/>
                <a:ea typeface="標楷體" pitchFamily="65" charset="-120"/>
              </a:rPr>
              <a:t> </a:t>
            </a:r>
            <a:r>
              <a:rPr lang="en-US" altLang="zh-TW" sz="2000" b="1" dirty="0" err="1" smtClean="0">
                <a:solidFill>
                  <a:srgbClr val="99FF99"/>
                </a:solidFill>
                <a:latin typeface="Times New Roman" pitchFamily="18" charset="0"/>
                <a:ea typeface="標楷體" pitchFamily="65" charset="-120"/>
              </a:rPr>
              <a:t>assertEquals</a:t>
            </a:r>
            <a:r>
              <a:rPr lang="en-US" altLang="zh-TW" sz="2000" dirty="0" smtClean="0">
                <a:solidFill>
                  <a:srgbClr val="99FF99"/>
                </a:solidFill>
                <a:latin typeface="Times New Roman" pitchFamily="18" charset="0"/>
                <a:ea typeface="標楷體" pitchFamily="65" charset="-120"/>
              </a:rPr>
              <a:t> (</a:t>
            </a:r>
            <a:r>
              <a:rPr lang="en-US" altLang="zh-TW" sz="2000" dirty="0" err="1" smtClean="0">
                <a:solidFill>
                  <a:srgbClr val="99FF99"/>
                </a:solidFill>
                <a:latin typeface="Times New Roman" pitchFamily="18" charset="0"/>
                <a:ea typeface="標楷體" pitchFamily="65" charset="-120"/>
              </a:rPr>
              <a:t>toString</a:t>
            </a:r>
            <a:r>
              <a:rPr lang="en-US" altLang="zh-TW" sz="2000" dirty="0" smtClean="0">
                <a:solidFill>
                  <a:srgbClr val="99FF99"/>
                </a:solidFill>
                <a:latin typeface="Times New Roman" pitchFamily="18" charset="0"/>
                <a:ea typeface="標楷體" pitchFamily="65" charset="-120"/>
              </a:rPr>
              <a:t>(actual), </a:t>
            </a:r>
            <a:r>
              <a:rPr lang="en-US" altLang="zh-TW" sz="2000" dirty="0" err="1" smtClean="0">
                <a:solidFill>
                  <a:srgbClr val="99FF99"/>
                </a:solidFill>
                <a:latin typeface="Times New Roman" pitchFamily="18" charset="0"/>
                <a:ea typeface="標楷體" pitchFamily="65" charset="-120"/>
              </a:rPr>
              <a:t>toString</a:t>
            </a:r>
            <a:r>
              <a:rPr lang="en-US" altLang="zh-TW" sz="2000" dirty="0" smtClean="0">
                <a:solidFill>
                  <a:srgbClr val="99FF99"/>
                </a:solidFill>
                <a:latin typeface="Times New Roman" pitchFamily="18" charset="0"/>
                <a:ea typeface="標楷體" pitchFamily="65" charset="-120"/>
              </a:rPr>
              <a:t>(expected));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TW" sz="2000" dirty="0" smtClean="0">
                <a:latin typeface="Times New Roman" pitchFamily="18" charset="0"/>
                <a:ea typeface="標楷體" pitchFamily="65" charset="-120"/>
              </a:rPr>
              <a:t> }</a:t>
            </a:r>
          </a:p>
          <a:p>
            <a:pPr eaLnBrk="1" hangingPunct="1">
              <a:lnSpc>
                <a:spcPct val="80000"/>
              </a:lnSpc>
              <a:defRPr/>
            </a:pPr>
            <a:endParaRPr lang="zh-TW" altLang="en-US" sz="2000" dirty="0" smtClean="0"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5AE835-B86A-4F81-9079-B3F49E4E8D37}" type="slidenum">
              <a:rPr lang="zh-TW" altLang="en-US" smtClean="0"/>
              <a:pPr>
                <a:defRPr/>
              </a:pPr>
              <a:t>33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altLang="zh-TW" sz="2000" dirty="0" smtClean="0">
              <a:solidFill>
                <a:schemeClr val="folHlink"/>
              </a:solidFill>
              <a:latin typeface="Times New Roman" pitchFamily="18" charset="0"/>
              <a:ea typeface="標楷體" pitchFamily="65" charset="-12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TW" sz="2000" dirty="0" smtClean="0">
                <a:solidFill>
                  <a:schemeClr val="folHlink"/>
                </a:solidFill>
                <a:latin typeface="Times New Roman" pitchFamily="18" charset="0"/>
                <a:ea typeface="標楷體" pitchFamily="65" charset="-120"/>
              </a:rPr>
              <a:t>//Test Case 1: input {3,1,4,2} expected output</a:t>
            </a:r>
            <a:r>
              <a:rPr lang="zh-TW" altLang="en-US" sz="2000" dirty="0" smtClean="0">
                <a:solidFill>
                  <a:schemeClr val="folHlink"/>
                </a:solidFill>
                <a:latin typeface="Times New Roman" pitchFamily="18" charset="0"/>
                <a:ea typeface="標楷體" pitchFamily="65" charset="-120"/>
              </a:rPr>
              <a:t>：</a:t>
            </a:r>
            <a:r>
              <a:rPr lang="en-US" altLang="zh-TW" sz="2000" dirty="0" smtClean="0">
                <a:solidFill>
                  <a:schemeClr val="folHlink"/>
                </a:solidFill>
                <a:latin typeface="Times New Roman" pitchFamily="18" charset="0"/>
                <a:ea typeface="標楷體" pitchFamily="65" charset="-120"/>
              </a:rPr>
              <a:t>{1,2,3,4}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TW" sz="2000" dirty="0" smtClean="0">
                <a:solidFill>
                  <a:schemeClr val="folHlink"/>
                </a:solidFill>
                <a:latin typeface="Times New Roman" pitchFamily="18" charset="0"/>
                <a:ea typeface="標楷體" pitchFamily="65" charset="-120"/>
              </a:rPr>
              <a:t>//Test Case 2: input {1,1,1,1} expected output</a:t>
            </a:r>
            <a:r>
              <a:rPr lang="zh-TW" altLang="en-US" sz="2000" dirty="0" smtClean="0">
                <a:solidFill>
                  <a:schemeClr val="folHlink"/>
                </a:solidFill>
                <a:latin typeface="Times New Roman" pitchFamily="18" charset="0"/>
                <a:ea typeface="標楷體" pitchFamily="65" charset="-120"/>
              </a:rPr>
              <a:t>：</a:t>
            </a:r>
            <a:r>
              <a:rPr lang="en-US" altLang="zh-TW" sz="2000" dirty="0" smtClean="0">
                <a:solidFill>
                  <a:schemeClr val="folHlink"/>
                </a:solidFill>
                <a:latin typeface="Times New Roman" pitchFamily="18" charset="0"/>
                <a:ea typeface="標楷體" pitchFamily="65" charset="-120"/>
              </a:rPr>
              <a:t>{1,1,1,1}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TW" sz="2000" dirty="0" smtClean="0">
                <a:solidFill>
                  <a:schemeClr val="folHlink"/>
                </a:solidFill>
                <a:latin typeface="Times New Roman" pitchFamily="18" charset="0"/>
                <a:ea typeface="標楷體" pitchFamily="65" charset="-120"/>
              </a:rPr>
              <a:t>//Test Case 3: input {3,2,4,2} expected output</a:t>
            </a:r>
            <a:r>
              <a:rPr lang="zh-TW" altLang="en-US" sz="2000" dirty="0" smtClean="0">
                <a:solidFill>
                  <a:schemeClr val="folHlink"/>
                </a:solidFill>
                <a:latin typeface="Times New Roman" pitchFamily="18" charset="0"/>
                <a:ea typeface="標楷體" pitchFamily="65" charset="-120"/>
              </a:rPr>
              <a:t>：</a:t>
            </a:r>
            <a:r>
              <a:rPr lang="en-US" altLang="zh-TW" sz="2000" dirty="0" smtClean="0">
                <a:solidFill>
                  <a:schemeClr val="folHlink"/>
                </a:solidFill>
                <a:latin typeface="Times New Roman" pitchFamily="18" charset="0"/>
                <a:ea typeface="標楷體" pitchFamily="65" charset="-120"/>
              </a:rPr>
              <a:t>{2,2,3,4}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TW" sz="2000" dirty="0" smtClean="0">
                <a:latin typeface="Times New Roman" pitchFamily="18" charset="0"/>
                <a:ea typeface="標楷體" pitchFamily="65" charset="-120"/>
              </a:rPr>
              <a:t>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TW" sz="2000" dirty="0" smtClean="0">
                <a:solidFill>
                  <a:srgbClr val="99FF99"/>
                </a:solidFill>
                <a:latin typeface="Times New Roman" pitchFamily="18" charset="0"/>
                <a:ea typeface="標楷體" pitchFamily="65" charset="-120"/>
              </a:rPr>
              <a:t>public void sortTest1()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zh-TW" altLang="en-US" sz="2000" dirty="0" smtClean="0">
                <a:latin typeface="Times New Roman" pitchFamily="18" charset="0"/>
                <a:ea typeface="標楷體" pitchFamily="65" charset="-120"/>
              </a:rPr>
              <a:t>　</a:t>
            </a:r>
            <a:r>
              <a:rPr lang="en-US" altLang="zh-TW" sz="2000" dirty="0" smtClean="0">
                <a:latin typeface="Times New Roman" pitchFamily="18" charset="0"/>
                <a:ea typeface="標楷體" pitchFamily="65" charset="-120"/>
              </a:rPr>
              <a:t>/* input</a:t>
            </a:r>
            <a:r>
              <a:rPr lang="zh-TW" altLang="en-US" sz="2000" dirty="0" smtClean="0">
                <a:latin typeface="Times New Roman" pitchFamily="18" charset="0"/>
                <a:ea typeface="標楷體" pitchFamily="65" charset="-120"/>
              </a:rPr>
              <a:t>為待排序數列，</a:t>
            </a:r>
            <a:r>
              <a:rPr lang="en-US" altLang="zh-TW" sz="2000" dirty="0" smtClean="0">
                <a:latin typeface="Times New Roman" pitchFamily="18" charset="0"/>
                <a:ea typeface="標楷體" pitchFamily="65" charset="-120"/>
              </a:rPr>
              <a:t>expected</a:t>
            </a:r>
            <a:r>
              <a:rPr lang="zh-TW" altLang="en-US" sz="2000" dirty="0" smtClean="0">
                <a:latin typeface="Times New Roman" pitchFamily="18" charset="0"/>
                <a:ea typeface="標楷體" pitchFamily="65" charset="-120"/>
              </a:rPr>
              <a:t>為預期結果</a:t>
            </a:r>
            <a:r>
              <a:rPr lang="en-US" altLang="zh-TW" sz="2000" dirty="0" smtClean="0">
                <a:latin typeface="Times New Roman" pitchFamily="18" charset="0"/>
                <a:ea typeface="標楷體" pitchFamily="65" charset="-120"/>
              </a:rPr>
              <a:t>, actual</a:t>
            </a:r>
            <a:r>
              <a:rPr lang="zh-TW" altLang="en-US" sz="2000" dirty="0" smtClean="0">
                <a:latin typeface="Times New Roman" pitchFamily="18" charset="0"/>
                <a:ea typeface="標楷體" pitchFamily="65" charset="-120"/>
              </a:rPr>
              <a:t>為實際結果*</a:t>
            </a:r>
            <a:r>
              <a:rPr lang="en-US" altLang="zh-TW" sz="2000" dirty="0" smtClean="0">
                <a:latin typeface="Times New Roman" pitchFamily="18" charset="0"/>
                <a:ea typeface="標楷體" pitchFamily="65" charset="-120"/>
              </a:rPr>
              <a:t>/</a:t>
            </a:r>
            <a:r>
              <a:rPr lang="zh-TW" altLang="en-US" sz="2000" dirty="0" smtClean="0">
                <a:latin typeface="Times New Roman" pitchFamily="18" charset="0"/>
                <a:ea typeface="標楷體" pitchFamily="65" charset="-120"/>
              </a:rPr>
              <a:t>　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zh-TW" altLang="en-US" sz="2000" dirty="0" smtClean="0">
                <a:latin typeface="Times New Roman" pitchFamily="18" charset="0"/>
                <a:ea typeface="標楷體" pitchFamily="65" charset="-120"/>
              </a:rPr>
              <a:t>    </a:t>
            </a:r>
            <a:r>
              <a:rPr lang="en-US" altLang="zh-TW" sz="2000" dirty="0" err="1" smtClean="0">
                <a:solidFill>
                  <a:srgbClr val="99FF99"/>
                </a:solidFill>
                <a:latin typeface="Times New Roman" pitchFamily="18" charset="0"/>
                <a:ea typeface="標楷體" pitchFamily="65" charset="-120"/>
              </a:rPr>
              <a:t>int</a:t>
            </a:r>
            <a:r>
              <a:rPr lang="en-US" altLang="zh-TW" sz="2000" dirty="0" smtClean="0">
                <a:solidFill>
                  <a:srgbClr val="99FF99"/>
                </a:solidFill>
                <a:latin typeface="Times New Roman" pitchFamily="18" charset="0"/>
                <a:ea typeface="標楷體" pitchFamily="65" charset="-120"/>
              </a:rPr>
              <a:t> input[] = {3,1,4,2},expected[] = {1,2,3,4}; </a:t>
            </a:r>
            <a:r>
              <a:rPr lang="en-US" altLang="zh-TW" sz="2000" dirty="0" err="1" smtClean="0">
                <a:solidFill>
                  <a:srgbClr val="99FF99"/>
                </a:solidFill>
                <a:latin typeface="Times New Roman" pitchFamily="18" charset="0"/>
                <a:ea typeface="標楷體" pitchFamily="65" charset="-120"/>
              </a:rPr>
              <a:t>int</a:t>
            </a:r>
            <a:r>
              <a:rPr lang="en-US" altLang="zh-TW" sz="2000" dirty="0" smtClean="0">
                <a:solidFill>
                  <a:srgbClr val="99FF99"/>
                </a:solidFill>
                <a:latin typeface="Times New Roman" pitchFamily="18" charset="0"/>
                <a:ea typeface="標楷體" pitchFamily="65" charset="-120"/>
              </a:rPr>
              <a:t> actual[];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TW" sz="2000" dirty="0" smtClean="0">
                <a:solidFill>
                  <a:srgbClr val="99FF99"/>
                </a:solidFill>
                <a:latin typeface="Times New Roman" pitchFamily="18" charset="0"/>
                <a:ea typeface="標楷體" pitchFamily="65" charset="-120"/>
              </a:rPr>
              <a:t>……..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TW" sz="2000" dirty="0" smtClean="0">
                <a:solidFill>
                  <a:srgbClr val="99FF99"/>
                </a:solidFill>
                <a:latin typeface="Times New Roman" pitchFamily="18" charset="0"/>
                <a:ea typeface="標楷體" pitchFamily="65" charset="-120"/>
              </a:rPr>
              <a:t>public void sortTest2()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TW" sz="2000" dirty="0" smtClean="0">
                <a:solidFill>
                  <a:srgbClr val="99FF99"/>
                </a:solidFill>
                <a:latin typeface="Times New Roman" pitchFamily="18" charset="0"/>
                <a:ea typeface="標楷體" pitchFamily="65" charset="-120"/>
              </a:rPr>
              <a:t>……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TW" sz="2000" dirty="0" smtClean="0">
                <a:solidFill>
                  <a:srgbClr val="99FF99"/>
                </a:solidFill>
                <a:latin typeface="Times New Roman" pitchFamily="18" charset="0"/>
                <a:ea typeface="標楷體" pitchFamily="65" charset="-120"/>
              </a:rPr>
              <a:t>public void sortTest3()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TW" sz="2000" dirty="0" smtClean="0">
                <a:solidFill>
                  <a:srgbClr val="99FF99"/>
                </a:solidFill>
                <a:latin typeface="Times New Roman" pitchFamily="18" charset="0"/>
                <a:ea typeface="標楷體" pitchFamily="65" charset="-120"/>
              </a:rPr>
              <a:t>………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altLang="zh-TW" sz="2000" dirty="0" smtClean="0">
              <a:solidFill>
                <a:srgbClr val="99FF99"/>
              </a:solidFill>
              <a:latin typeface="Times New Roman" pitchFamily="18" charset="0"/>
              <a:ea typeface="標楷體" pitchFamily="65" charset="-12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altLang="zh-TW" sz="2000" dirty="0" smtClean="0">
              <a:solidFill>
                <a:srgbClr val="99FF99"/>
              </a:solidFill>
              <a:latin typeface="Times New Roman" pitchFamily="18" charset="0"/>
              <a:ea typeface="標楷體" pitchFamily="65" charset="-12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zh-TW" altLang="en-US" dirty="0" smtClean="0">
                <a:latin typeface="Times New Roman" pitchFamily="18" charset="0"/>
                <a:ea typeface="標楷體" pitchFamily="65" charset="-120"/>
              </a:rPr>
              <a:t>　</a:t>
            </a:r>
          </a:p>
          <a:p>
            <a:pPr>
              <a:buFont typeface="Wingdings" pitchFamily="2" charset="2"/>
              <a:buNone/>
              <a:defRPr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A9BE49-11FC-42F4-8CF8-7A1F69BD4ECC}" type="slidenum">
              <a:rPr lang="zh-TW" altLang="en-US" smtClean="0"/>
              <a:pPr>
                <a:defRPr/>
              </a:pPr>
              <a:t>34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4000" dirty="0" smtClean="0">
                <a:latin typeface="Times New Roman" pitchFamily="18" charset="0"/>
                <a:ea typeface="標楷體" pitchFamily="65" charset="-120"/>
              </a:rPr>
              <a:t>7.</a:t>
            </a:r>
            <a:r>
              <a:rPr lang="zh-TW" altLang="en-US" sz="4000" dirty="0" smtClean="0">
                <a:latin typeface="Times New Roman" pitchFamily="18" charset="0"/>
                <a:ea typeface="標楷體" pitchFamily="65" charset="-120"/>
              </a:rPr>
              <a:t>資料結構設計 </a:t>
            </a:r>
            <a:br>
              <a:rPr lang="zh-TW" altLang="en-US" sz="4000" dirty="0" smtClean="0">
                <a:latin typeface="Times New Roman" pitchFamily="18" charset="0"/>
                <a:ea typeface="標楷體" pitchFamily="65" charset="-120"/>
              </a:rPr>
            </a:br>
            <a:r>
              <a:rPr lang="en-US" altLang="zh-TW" sz="4000" dirty="0" smtClean="0">
                <a:latin typeface="Times New Roman" pitchFamily="18" charset="0"/>
                <a:ea typeface="標楷體" pitchFamily="65" charset="-120"/>
              </a:rPr>
              <a:t>(Data Structure Design)</a:t>
            </a:r>
          </a:p>
        </p:txBody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對每個 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class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，要設計這 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class 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所含的 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public methods 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共同要用的 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data 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的 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structure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zh-TW" altLang="en-US" dirty="0" smtClean="0">
              <a:latin typeface="標楷體" pitchFamily="65" charset="-120"/>
              <a:ea typeface="標楷體" pitchFamily="65" charset="-120"/>
            </a:endParaRPr>
          </a:p>
          <a:p>
            <a:pPr eaLnBrk="1" hangingPunct="1">
              <a:defRPr/>
            </a:pP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儘可能設計出 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  high-level data structure 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如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tree 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而非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  low-level  data structure 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如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array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  這樣可簡化 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method 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演算法設計 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zh-TW" altLang="en-US" dirty="0" smtClean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0E8EB7-9A13-4064-A081-E4DED695438D}" type="slidenum">
              <a:rPr lang="zh-TW" altLang="en-US" smtClean="0"/>
              <a:pPr>
                <a:defRPr/>
              </a:pPr>
              <a:t>35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7.</a:t>
            </a:r>
            <a:r>
              <a:rPr lang="zh-TW" altLang="en-US" dirty="0" smtClean="0">
                <a:latin typeface="Times New Roman" pitchFamily="18" charset="0"/>
                <a:ea typeface="標楷體" pitchFamily="65" charset="-120"/>
              </a:rPr>
              <a:t>資料結構設計 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(Cont.)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資料結構設計與演算法設計互有關連，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pPr>
              <a:buNone/>
              <a:defRPr/>
            </a:pP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 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前者高階 則後者精簡、品質高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pPr>
              <a:defRPr/>
            </a:pP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pPr>
              <a:defRPr/>
            </a:pP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目前很多人寫程式，不落實資料結構設計，直接進入演算法設計，甚至直接進入程式設計，其資料結構只用很多基本的陣列 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(array) 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這</a:t>
            </a:r>
            <a:r>
              <a:rPr lang="en-US" altLang="zh-TW" dirty="0" err="1" smtClean="0">
                <a:latin typeface="標楷體" pitchFamily="65" charset="-120"/>
                <a:ea typeface="標楷體" pitchFamily="65" charset="-120"/>
              </a:rPr>
              <a:t>使得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演算法繁複，導致</a:t>
            </a:r>
            <a:r>
              <a:rPr lang="en-US" altLang="zh-TW" dirty="0" err="1" smtClean="0">
                <a:latin typeface="標楷體" pitchFamily="65" charset="-120"/>
                <a:ea typeface="標楷體" pitchFamily="65" charset="-120"/>
              </a:rPr>
              <a:t>程式冗長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，</a:t>
            </a:r>
            <a:r>
              <a:rPr lang="en-US" altLang="zh-TW" dirty="0" err="1" smtClean="0">
                <a:latin typeface="標楷體" pitchFamily="65" charset="-120"/>
                <a:ea typeface="標楷體" pitchFamily="65" charset="-120"/>
              </a:rPr>
              <a:t>不易閱讀維修</a:t>
            </a:r>
            <a:endParaRPr lang="zh-TW" altLang="en-US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D5B569-7E3C-4788-B708-D334F92E916B}" type="slidenum">
              <a:rPr lang="zh-TW" altLang="en-US" smtClean="0"/>
              <a:pPr>
                <a:defRPr/>
              </a:pPr>
              <a:t>36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TW" altLang="en-US" dirty="0" smtClean="0">
                <a:latin typeface="Times New Roman" pitchFamily="18" charset="0"/>
                <a:ea typeface="標楷體" pitchFamily="65" charset="-120"/>
              </a:rPr>
              <a:t>資料結構 設計  例子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4213" y="1125538"/>
            <a:ext cx="8229600" cy="4914900"/>
          </a:xfrm>
        </p:spPr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zh-TW" altLang="en-US" sz="2000" dirty="0" smtClean="0">
                <a:latin typeface="標楷體" pitchFamily="65" charset="-120"/>
                <a:ea typeface="標楷體" pitchFamily="65" charset="-120"/>
              </a:rPr>
              <a:t>開發 </a:t>
            </a:r>
            <a:r>
              <a:rPr lang="en-US" altLang="zh-TW" sz="2000" b="1" dirty="0" err="1" smtClean="0">
                <a:latin typeface="微軟正黑體" pitchFamily="34" charset="-120"/>
                <a:ea typeface="微軟正黑體" pitchFamily="34" charset="-120"/>
              </a:rPr>
              <a:t>findMin</a:t>
            </a:r>
            <a:r>
              <a:rPr lang="en-US" altLang="zh-TW" sz="2000" b="1" dirty="0" smtClean="0">
                <a:latin typeface="微軟正黑體" pitchFamily="34" charset="-120"/>
                <a:ea typeface="微軟正黑體" pitchFamily="34" charset="-120"/>
              </a:rPr>
              <a:t>(): </a:t>
            </a:r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</a:rPr>
              <a:t>找</a:t>
            </a:r>
            <a:r>
              <a:rPr lang="en-US" altLang="zh-TW" sz="2000" b="1" dirty="0" err="1" smtClean="0">
                <a:latin typeface="微軟正黑體" pitchFamily="34" charset="-120"/>
                <a:ea typeface="微軟正黑體" pitchFamily="34" charset="-120"/>
              </a:rPr>
              <a:t>a,b,c</a:t>
            </a:r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</a:rPr>
              <a:t>等</a:t>
            </a:r>
            <a:r>
              <a:rPr lang="en-US" altLang="zh-TW" sz="2000" b="1" dirty="0" smtClean="0">
                <a:latin typeface="微軟正黑體" pitchFamily="34" charset="-120"/>
                <a:ea typeface="微軟正黑體" pitchFamily="34" charset="-120"/>
              </a:rPr>
              <a:t>10000</a:t>
            </a:r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</a:rPr>
              <a:t>個 </a:t>
            </a:r>
            <a:r>
              <a:rPr lang="en-US" altLang="zh-TW" sz="2000" b="1" dirty="0" smtClean="0">
                <a:latin typeface="微軟正黑體" pitchFamily="34" charset="-120"/>
                <a:ea typeface="微軟正黑體" pitchFamily="34" charset="-120"/>
              </a:rPr>
              <a:t>elements </a:t>
            </a:r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</a:rPr>
              <a:t>的最小值</a:t>
            </a:r>
            <a:endParaRPr lang="en-US" altLang="zh-TW" sz="2000" b="1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altLang="zh-TW" sz="2000" dirty="0" smtClean="0">
                <a:latin typeface="標楷體" pitchFamily="65" charset="-120"/>
                <a:ea typeface="標楷體" pitchFamily="65" charset="-120"/>
              </a:rPr>
              <a:t>1.</a:t>
            </a:r>
            <a:r>
              <a:rPr lang="zh-TW" altLang="en-US" sz="2000" dirty="0" smtClean="0">
                <a:latin typeface="標楷體" pitchFamily="65" charset="-120"/>
                <a:ea typeface="標楷體" pitchFamily="65" charset="-120"/>
              </a:rPr>
              <a:t>資料結構如用</a:t>
            </a:r>
            <a:r>
              <a:rPr lang="en-US" altLang="zh-TW" sz="2000" dirty="0" smtClean="0">
                <a:latin typeface="標楷體" pitchFamily="65" charset="-120"/>
                <a:ea typeface="標楷體" pitchFamily="65" charset="-120"/>
              </a:rPr>
              <a:t>array</a:t>
            </a:r>
            <a:r>
              <a:rPr lang="zh-TW" altLang="en-US" sz="2000" dirty="0" smtClean="0">
                <a:latin typeface="標楷體" pitchFamily="65" charset="-120"/>
                <a:ea typeface="標楷體" pitchFamily="65" charset="-120"/>
              </a:rPr>
              <a:t> 則演算法為</a:t>
            </a:r>
            <a:r>
              <a:rPr lang="en-US" altLang="zh-TW" sz="2000" dirty="0" smtClean="0">
                <a:latin typeface="標楷體" pitchFamily="65" charset="-120"/>
                <a:ea typeface="標楷體" pitchFamily="65" charset="-120"/>
              </a:rPr>
              <a:t>:</a:t>
            </a:r>
          </a:p>
          <a:p>
            <a:pPr>
              <a:buFont typeface="Wingdings" pitchFamily="2" charset="2"/>
              <a:buNone/>
              <a:defRPr/>
            </a:pPr>
            <a:r>
              <a:rPr lang="zh-TW" altLang="en-US" sz="2000" dirty="0" smtClean="0">
                <a:latin typeface="標楷體" pitchFamily="65" charset="-120"/>
                <a:ea typeface="標楷體" pitchFamily="65" charset="-120"/>
              </a:rPr>
              <a:t>     令</a:t>
            </a:r>
            <a:r>
              <a:rPr lang="en-US" altLang="zh-TW" sz="2000" dirty="0" smtClean="0">
                <a:latin typeface="標楷體" pitchFamily="65" charset="-120"/>
                <a:ea typeface="標楷體" pitchFamily="65" charset="-120"/>
              </a:rPr>
              <a:t>min</a:t>
            </a:r>
            <a:r>
              <a:rPr lang="zh-TW" altLang="en-US" sz="2000" dirty="0" smtClean="0">
                <a:latin typeface="標楷體" pitchFamily="65" charset="-120"/>
                <a:ea typeface="標楷體" pitchFamily="65" charset="-120"/>
              </a:rPr>
              <a:t>為</a:t>
            </a:r>
            <a:r>
              <a:rPr lang="en-US" altLang="zh-TW" sz="2000" dirty="0" smtClean="0">
                <a:latin typeface="標楷體" pitchFamily="65" charset="-120"/>
                <a:ea typeface="標楷體" pitchFamily="65" charset="-120"/>
              </a:rPr>
              <a:t>array</a:t>
            </a:r>
            <a:r>
              <a:rPr lang="zh-TW" altLang="en-US" sz="2000" dirty="0" smtClean="0">
                <a:latin typeface="標楷體" pitchFamily="65" charset="-120"/>
                <a:ea typeface="標楷體" pitchFamily="65" charset="-120"/>
              </a:rPr>
              <a:t>第一個元素 </a:t>
            </a:r>
            <a:endParaRPr lang="en-US" altLang="zh-TW" sz="2000" dirty="0" smtClean="0">
              <a:latin typeface="標楷體" pitchFamily="65" charset="-120"/>
              <a:ea typeface="標楷體" pitchFamily="65" charset="-12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altLang="zh-TW" sz="2000" dirty="0" smtClean="0">
                <a:latin typeface="標楷體" pitchFamily="65" charset="-120"/>
                <a:ea typeface="標楷體" pitchFamily="65" charset="-120"/>
              </a:rPr>
              <a:t>     for each array</a:t>
            </a:r>
            <a:r>
              <a:rPr lang="zh-TW" altLang="en-US" sz="2000" dirty="0" smtClean="0">
                <a:latin typeface="標楷體" pitchFamily="65" charset="-120"/>
                <a:ea typeface="標楷體" pitchFamily="65" charset="-120"/>
              </a:rPr>
              <a:t>元素 </a:t>
            </a:r>
            <a:endParaRPr lang="en-US" altLang="zh-TW" sz="2000" dirty="0" smtClean="0">
              <a:latin typeface="標楷體" pitchFamily="65" charset="-120"/>
              <a:ea typeface="標楷體" pitchFamily="65" charset="-12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altLang="zh-TW" sz="2000" dirty="0" smtClean="0">
                <a:latin typeface="標楷體" pitchFamily="65" charset="-120"/>
                <a:ea typeface="標楷體" pitchFamily="65" charset="-120"/>
              </a:rPr>
              <a:t>        if </a:t>
            </a:r>
            <a:r>
              <a:rPr lang="zh-TW" altLang="en-US" sz="2000" dirty="0" smtClean="0">
                <a:latin typeface="標楷體" pitchFamily="65" charset="-120"/>
                <a:ea typeface="標楷體" pitchFamily="65" charset="-120"/>
              </a:rPr>
              <a:t>它比</a:t>
            </a:r>
            <a:r>
              <a:rPr lang="en-US" altLang="zh-TW" sz="2000" dirty="0" smtClean="0">
                <a:latin typeface="標楷體" pitchFamily="65" charset="-120"/>
                <a:ea typeface="標楷體" pitchFamily="65" charset="-120"/>
              </a:rPr>
              <a:t>min</a:t>
            </a:r>
            <a:r>
              <a:rPr lang="zh-TW" altLang="en-US" sz="2000" dirty="0" smtClean="0">
                <a:latin typeface="標楷體" pitchFamily="65" charset="-120"/>
                <a:ea typeface="標楷體" pitchFamily="65" charset="-120"/>
              </a:rPr>
              <a:t>小 </a:t>
            </a:r>
            <a:r>
              <a:rPr lang="en-US" altLang="zh-TW" sz="2000" dirty="0" smtClean="0">
                <a:latin typeface="標楷體" pitchFamily="65" charset="-120"/>
                <a:ea typeface="標楷體" pitchFamily="65" charset="-120"/>
              </a:rPr>
              <a:t>then </a:t>
            </a:r>
            <a:r>
              <a:rPr lang="zh-TW" altLang="en-US" sz="2000" dirty="0" smtClean="0">
                <a:latin typeface="標楷體" pitchFamily="65" charset="-120"/>
                <a:ea typeface="標楷體" pitchFamily="65" charset="-120"/>
              </a:rPr>
              <a:t>令</a:t>
            </a:r>
            <a:r>
              <a:rPr lang="en-US" altLang="zh-TW" sz="2000" dirty="0" smtClean="0">
                <a:latin typeface="標楷體" pitchFamily="65" charset="-120"/>
                <a:ea typeface="標楷體" pitchFamily="65" charset="-120"/>
              </a:rPr>
              <a:t>min</a:t>
            </a:r>
            <a:r>
              <a:rPr lang="zh-TW" altLang="en-US" sz="2000" dirty="0" smtClean="0">
                <a:latin typeface="標楷體" pitchFamily="65" charset="-120"/>
                <a:ea typeface="標楷體" pitchFamily="65" charset="-120"/>
              </a:rPr>
              <a:t>為它</a:t>
            </a:r>
            <a:endParaRPr lang="en-US" altLang="zh-TW" sz="2000" dirty="0" smtClean="0">
              <a:latin typeface="標楷體" pitchFamily="65" charset="-120"/>
              <a:ea typeface="標楷體" pitchFamily="65" charset="-12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altLang="zh-TW" sz="2000" dirty="0" smtClean="0">
                <a:latin typeface="標楷體" pitchFamily="65" charset="-120"/>
                <a:ea typeface="標楷體" pitchFamily="65" charset="-120"/>
              </a:rPr>
              <a:t>     end for</a:t>
            </a:r>
          </a:p>
          <a:p>
            <a:pPr>
              <a:buFont typeface="Wingdings" pitchFamily="2" charset="2"/>
              <a:buNone/>
              <a:defRPr/>
            </a:pPr>
            <a:endParaRPr lang="en-US" altLang="zh-TW" sz="2000" dirty="0" smtClean="0">
              <a:latin typeface="標楷體" pitchFamily="65" charset="-120"/>
              <a:ea typeface="標楷體" pitchFamily="65" charset="-12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altLang="zh-TW" sz="2000" dirty="0" smtClean="0">
                <a:latin typeface="標楷體" pitchFamily="65" charset="-120"/>
                <a:ea typeface="標楷體" pitchFamily="65" charset="-120"/>
              </a:rPr>
              <a:t>2.</a:t>
            </a:r>
            <a:r>
              <a:rPr lang="zh-TW" altLang="en-US" sz="2000" dirty="0" smtClean="0">
                <a:latin typeface="標楷體" pitchFamily="65" charset="-120"/>
                <a:ea typeface="標楷體" pitchFamily="65" charset="-120"/>
              </a:rPr>
              <a:t>資料結構如用</a:t>
            </a:r>
            <a:r>
              <a:rPr lang="en-US" altLang="zh-TW" sz="2000" dirty="0" smtClean="0">
                <a:latin typeface="標楷體" pitchFamily="65" charset="-120"/>
                <a:ea typeface="標楷體" pitchFamily="65" charset="-120"/>
              </a:rPr>
              <a:t> min-heap </a:t>
            </a:r>
            <a:r>
              <a:rPr lang="zh-TW" altLang="en-US" sz="2000" dirty="0" smtClean="0">
                <a:latin typeface="標楷體" pitchFamily="65" charset="-120"/>
                <a:ea typeface="標楷體" pitchFamily="65" charset="-120"/>
              </a:rPr>
              <a:t>則演算法更簡單</a:t>
            </a:r>
            <a:r>
              <a:rPr lang="en-US" altLang="zh-TW" sz="2000" dirty="0" smtClean="0">
                <a:latin typeface="標楷體" pitchFamily="65" charset="-120"/>
                <a:ea typeface="標楷體" pitchFamily="65" charset="-120"/>
              </a:rPr>
              <a:t>:</a:t>
            </a:r>
          </a:p>
          <a:p>
            <a:pPr>
              <a:buFont typeface="Wingdings" pitchFamily="2" charset="2"/>
              <a:buNone/>
              <a:defRPr/>
            </a:pPr>
            <a:r>
              <a:rPr lang="zh-TW" altLang="en-US" sz="2000" dirty="0" smtClean="0">
                <a:latin typeface="標楷體" pitchFamily="65" charset="-120"/>
                <a:ea typeface="標楷體" pitchFamily="65" charset="-120"/>
              </a:rPr>
              <a:t>     令</a:t>
            </a:r>
            <a:r>
              <a:rPr lang="en-US" altLang="zh-TW" sz="2000" dirty="0" smtClean="0">
                <a:latin typeface="標楷體" pitchFamily="65" charset="-120"/>
                <a:ea typeface="標楷體" pitchFamily="65" charset="-120"/>
              </a:rPr>
              <a:t>min</a:t>
            </a:r>
            <a:r>
              <a:rPr lang="zh-TW" altLang="en-US" sz="2000" dirty="0" smtClean="0">
                <a:latin typeface="標楷體" pitchFamily="65" charset="-120"/>
                <a:ea typeface="標楷體" pitchFamily="65" charset="-120"/>
              </a:rPr>
              <a:t>為</a:t>
            </a:r>
            <a:r>
              <a:rPr lang="en-US" altLang="zh-TW" sz="2000" dirty="0" smtClean="0">
                <a:latin typeface="標楷體" pitchFamily="65" charset="-120"/>
                <a:ea typeface="標楷體" pitchFamily="65" charset="-120"/>
              </a:rPr>
              <a:t>array</a:t>
            </a:r>
            <a:r>
              <a:rPr lang="zh-TW" altLang="en-US" sz="2000" dirty="0" smtClean="0">
                <a:latin typeface="標楷體" pitchFamily="65" charset="-120"/>
                <a:ea typeface="標楷體" pitchFamily="65" charset="-120"/>
              </a:rPr>
              <a:t>第一個元素</a:t>
            </a:r>
            <a:endParaRPr lang="en-US" altLang="zh-TW" sz="2000" dirty="0" smtClean="0">
              <a:latin typeface="標楷體" pitchFamily="65" charset="-120"/>
              <a:ea typeface="標楷體" pitchFamily="65" charset="-120"/>
            </a:endParaRPr>
          </a:p>
          <a:p>
            <a:pPr>
              <a:buFont typeface="Wingdings" pitchFamily="2" charset="2"/>
              <a:buNone/>
              <a:defRPr/>
            </a:pPr>
            <a:endParaRPr lang="en-US" altLang="zh-TW" sz="2000" dirty="0" smtClean="0">
              <a:latin typeface="標楷體" pitchFamily="65" charset="-120"/>
              <a:ea typeface="標楷體" pitchFamily="65" charset="-12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altLang="zh-TW" sz="2000" dirty="0" smtClean="0">
                <a:latin typeface="標楷體" pitchFamily="65" charset="-120"/>
                <a:ea typeface="標楷體" pitchFamily="65" charset="-120"/>
              </a:rPr>
              <a:t>3.</a:t>
            </a:r>
            <a:r>
              <a:rPr lang="zh-TW" altLang="en-US" sz="2000" dirty="0" smtClean="0">
                <a:latin typeface="標楷體" pitchFamily="65" charset="-120"/>
                <a:ea typeface="標楷體" pitchFamily="65" charset="-120"/>
              </a:rPr>
              <a:t>如無資料結構</a:t>
            </a:r>
            <a:r>
              <a:rPr lang="en-US" altLang="zh-TW" sz="2000" dirty="0" smtClean="0">
                <a:latin typeface="標楷體" pitchFamily="65" charset="-120"/>
                <a:ea typeface="標楷體" pitchFamily="65" charset="-120"/>
              </a:rPr>
              <a:t>,</a:t>
            </a:r>
            <a:r>
              <a:rPr lang="zh-TW" altLang="en-US" sz="2000" dirty="0" smtClean="0">
                <a:latin typeface="標楷體" pitchFamily="65" charset="-120"/>
                <a:ea typeface="標楷體" pitchFamily="65" charset="-120"/>
              </a:rPr>
              <a:t>則無演算法</a:t>
            </a:r>
            <a:r>
              <a:rPr lang="en-US" altLang="zh-TW" sz="2000" dirty="0" smtClean="0">
                <a:latin typeface="標楷體" pitchFamily="65" charset="-120"/>
                <a:ea typeface="標楷體" pitchFamily="65" charset="-120"/>
              </a:rPr>
              <a:t>:</a:t>
            </a:r>
          </a:p>
          <a:p>
            <a:pPr>
              <a:buFont typeface="Wingdings" pitchFamily="2" charset="2"/>
              <a:buNone/>
              <a:defRPr/>
            </a:pPr>
            <a:r>
              <a:rPr lang="zh-TW" altLang="en-US" sz="2000" dirty="0" smtClean="0">
                <a:latin typeface="標楷體" pitchFamily="65" charset="-120"/>
                <a:ea typeface="標楷體" pitchFamily="65" charset="-120"/>
              </a:rPr>
              <a:t>     令</a:t>
            </a:r>
            <a:r>
              <a:rPr lang="en-US" altLang="zh-TW" sz="2000" dirty="0" smtClean="0">
                <a:latin typeface="標楷體" pitchFamily="65" charset="-120"/>
                <a:ea typeface="標楷體" pitchFamily="65" charset="-120"/>
              </a:rPr>
              <a:t>min</a:t>
            </a:r>
            <a:r>
              <a:rPr lang="zh-TW" altLang="en-US" sz="2000" dirty="0" smtClean="0">
                <a:latin typeface="標楷體" pitchFamily="65" charset="-120"/>
                <a:ea typeface="標楷體" pitchFamily="65" charset="-120"/>
              </a:rPr>
              <a:t>為</a:t>
            </a:r>
            <a:r>
              <a:rPr lang="en-US" altLang="zh-TW" sz="2000" dirty="0" smtClean="0">
                <a:latin typeface="標楷體" pitchFamily="65" charset="-120"/>
                <a:ea typeface="標楷體" pitchFamily="65" charset="-120"/>
              </a:rPr>
              <a:t>a if b</a:t>
            </a:r>
            <a:r>
              <a:rPr lang="zh-TW" altLang="en-US" sz="2000" dirty="0" smtClean="0">
                <a:latin typeface="標楷體" pitchFamily="65" charset="-120"/>
                <a:ea typeface="標楷體" pitchFamily="65" charset="-120"/>
              </a:rPr>
              <a:t>比</a:t>
            </a:r>
            <a:r>
              <a:rPr lang="en-US" altLang="zh-TW" sz="2000" dirty="0" smtClean="0">
                <a:latin typeface="標楷體" pitchFamily="65" charset="-120"/>
                <a:ea typeface="標楷體" pitchFamily="65" charset="-120"/>
              </a:rPr>
              <a:t>min</a:t>
            </a:r>
            <a:r>
              <a:rPr lang="zh-TW" altLang="en-US" sz="2000" dirty="0" smtClean="0">
                <a:latin typeface="標楷體" pitchFamily="65" charset="-120"/>
                <a:ea typeface="標楷體" pitchFamily="65" charset="-120"/>
              </a:rPr>
              <a:t>小 </a:t>
            </a:r>
            <a:r>
              <a:rPr lang="en-US" altLang="zh-TW" sz="2000" dirty="0" smtClean="0">
                <a:latin typeface="標楷體" pitchFamily="65" charset="-120"/>
                <a:ea typeface="標楷體" pitchFamily="65" charset="-120"/>
              </a:rPr>
              <a:t>then </a:t>
            </a:r>
            <a:r>
              <a:rPr lang="zh-TW" altLang="en-US" sz="2000" dirty="0" smtClean="0">
                <a:latin typeface="標楷體" pitchFamily="65" charset="-120"/>
                <a:ea typeface="標楷體" pitchFamily="65" charset="-120"/>
              </a:rPr>
              <a:t>令</a:t>
            </a:r>
            <a:r>
              <a:rPr lang="en-US" altLang="zh-TW" sz="2000" dirty="0" smtClean="0">
                <a:latin typeface="標楷體" pitchFamily="65" charset="-120"/>
                <a:ea typeface="標楷體" pitchFamily="65" charset="-120"/>
              </a:rPr>
              <a:t>min</a:t>
            </a:r>
            <a:r>
              <a:rPr lang="zh-TW" altLang="en-US" sz="2000" dirty="0" smtClean="0">
                <a:latin typeface="標楷體" pitchFamily="65" charset="-120"/>
                <a:ea typeface="標楷體" pitchFamily="65" charset="-120"/>
              </a:rPr>
              <a:t>為</a:t>
            </a:r>
            <a:r>
              <a:rPr lang="en-US" altLang="zh-TW" sz="2000" dirty="0" smtClean="0">
                <a:latin typeface="標楷體" pitchFamily="65" charset="-120"/>
                <a:ea typeface="標楷體" pitchFamily="65" charset="-120"/>
              </a:rPr>
              <a:t>b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zh-TW" sz="2000" dirty="0" smtClean="0">
                <a:latin typeface="標楷體" pitchFamily="65" charset="-120"/>
                <a:ea typeface="標楷體" pitchFamily="65" charset="-120"/>
              </a:rPr>
              <a:t>              if c</a:t>
            </a:r>
            <a:r>
              <a:rPr lang="zh-TW" altLang="en-US" sz="2000" dirty="0" smtClean="0">
                <a:latin typeface="標楷體" pitchFamily="65" charset="-120"/>
                <a:ea typeface="標楷體" pitchFamily="65" charset="-120"/>
              </a:rPr>
              <a:t>比</a:t>
            </a:r>
            <a:r>
              <a:rPr lang="en-US" altLang="zh-TW" sz="2000" dirty="0" smtClean="0">
                <a:latin typeface="標楷體" pitchFamily="65" charset="-120"/>
                <a:ea typeface="標楷體" pitchFamily="65" charset="-120"/>
              </a:rPr>
              <a:t>min</a:t>
            </a:r>
            <a:r>
              <a:rPr lang="zh-TW" altLang="en-US" sz="2000" dirty="0" smtClean="0">
                <a:latin typeface="標楷體" pitchFamily="65" charset="-120"/>
                <a:ea typeface="標楷體" pitchFamily="65" charset="-120"/>
              </a:rPr>
              <a:t>小 </a:t>
            </a:r>
            <a:r>
              <a:rPr lang="en-US" altLang="zh-TW" sz="2000" dirty="0" smtClean="0">
                <a:latin typeface="標楷體" pitchFamily="65" charset="-120"/>
                <a:ea typeface="標楷體" pitchFamily="65" charset="-120"/>
              </a:rPr>
              <a:t>then </a:t>
            </a:r>
            <a:r>
              <a:rPr lang="zh-TW" altLang="en-US" sz="2000" dirty="0" smtClean="0">
                <a:latin typeface="標楷體" pitchFamily="65" charset="-120"/>
                <a:ea typeface="標楷體" pitchFamily="65" charset="-120"/>
              </a:rPr>
              <a:t>令</a:t>
            </a:r>
            <a:r>
              <a:rPr lang="en-US" altLang="zh-TW" sz="2000" dirty="0" smtClean="0">
                <a:latin typeface="標楷體" pitchFamily="65" charset="-120"/>
                <a:ea typeface="標楷體" pitchFamily="65" charset="-120"/>
              </a:rPr>
              <a:t>min</a:t>
            </a:r>
            <a:r>
              <a:rPr lang="zh-TW" altLang="en-US" sz="2000" dirty="0" smtClean="0">
                <a:latin typeface="標楷體" pitchFamily="65" charset="-120"/>
                <a:ea typeface="標楷體" pitchFamily="65" charset="-120"/>
              </a:rPr>
              <a:t>為</a:t>
            </a:r>
            <a:r>
              <a:rPr lang="en-US" altLang="zh-TW" sz="2000" dirty="0" smtClean="0">
                <a:latin typeface="標楷體" pitchFamily="65" charset="-120"/>
                <a:ea typeface="標楷體" pitchFamily="65" charset="-120"/>
              </a:rPr>
              <a:t>c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zh-TW" sz="2000" dirty="0" smtClean="0">
                <a:latin typeface="標楷體" pitchFamily="65" charset="-120"/>
                <a:ea typeface="標楷體" pitchFamily="65" charset="-120"/>
              </a:rPr>
              <a:t>  </a:t>
            </a:r>
            <a:r>
              <a:rPr lang="zh-TW" altLang="en-US" sz="2000" b="1" dirty="0" smtClean="0">
                <a:latin typeface="標楷體" pitchFamily="65" charset="-120"/>
                <a:ea typeface="標楷體" pitchFamily="65" charset="-120"/>
              </a:rPr>
              <a:t>這要寫</a:t>
            </a:r>
            <a:r>
              <a:rPr lang="en-US" altLang="zh-TW" sz="2000" b="1" dirty="0" smtClean="0">
                <a:latin typeface="標楷體" pitchFamily="65" charset="-120"/>
                <a:ea typeface="標楷體" pitchFamily="65" charset="-120"/>
              </a:rPr>
              <a:t>(10000-1)</a:t>
            </a:r>
            <a:r>
              <a:rPr lang="zh-TW" altLang="en-US" sz="2000" b="1" dirty="0" smtClean="0">
                <a:latin typeface="標楷體" pitchFamily="65" charset="-120"/>
                <a:ea typeface="標楷體" pitchFamily="65" charset="-120"/>
              </a:rPr>
              <a:t>行程式 不可思議</a:t>
            </a:r>
            <a:r>
              <a:rPr lang="en-US" altLang="zh-TW" sz="2000" b="1" dirty="0" smtClean="0">
                <a:latin typeface="標楷體" pitchFamily="65" charset="-120"/>
                <a:ea typeface="標楷體" pitchFamily="65" charset="-120"/>
              </a:rPr>
              <a:t>!</a:t>
            </a:r>
            <a:endParaRPr lang="zh-TW" altLang="en-US" sz="2000" b="1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74ACF4-B5D6-4A0C-9582-FFBC421DE0B9}" type="slidenum">
              <a:rPr lang="zh-TW" altLang="en-US" smtClean="0"/>
              <a:pPr>
                <a:defRPr/>
              </a:pPr>
              <a:t>37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162" name="Object 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4342649"/>
              </p:ext>
            </p:extLst>
          </p:nvPr>
        </p:nvGraphicFramePr>
        <p:xfrm>
          <a:off x="673100" y="565150"/>
          <a:ext cx="8134350" cy="557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05" name="Document" r:id="rId4" imgW="8193384" imgH="5599644" progId="Word.Document.8">
                  <p:embed/>
                </p:oleObj>
              </mc:Choice>
              <mc:Fallback>
                <p:oleObj name="Document" r:id="rId4" imgW="8193384" imgH="5599644" progId="Word.Document.8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100" y="565150"/>
                        <a:ext cx="8134350" cy="5570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18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4406096"/>
              </p:ext>
            </p:extLst>
          </p:nvPr>
        </p:nvGraphicFramePr>
        <p:xfrm>
          <a:off x="673100" y="457200"/>
          <a:ext cx="8470900" cy="1178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29" name="Document" r:id="rId4" imgW="8495362" imgH="12017513" progId="Word.Document.8">
                  <p:embed/>
                </p:oleObj>
              </mc:Choice>
              <mc:Fallback>
                <p:oleObj name="Document" r:id="rId4" imgW="8495362" imgH="12017513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100" y="457200"/>
                        <a:ext cx="8470900" cy="1178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TW" altLang="en-US" smtClean="0">
                <a:ea typeface="標楷體" pitchFamily="65" charset="-120"/>
              </a:rPr>
              <a:t>美國先進軟體公司 佈置圖</a:t>
            </a:r>
          </a:p>
        </p:txBody>
      </p:sp>
      <p:pic>
        <p:nvPicPr>
          <p:cNvPr id="45059" name="Picture 3" descr="docu0097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76" t="4713" r="3983" b="5388"/>
          <a:stretch>
            <a:fillRect/>
          </a:stretch>
        </p:blipFill>
        <p:spPr>
          <a:xfrm>
            <a:off x="2411413" y="1341438"/>
            <a:ext cx="4322762" cy="5113337"/>
          </a:xfrm>
        </p:spPr>
      </p:pic>
      <p:sp>
        <p:nvSpPr>
          <p:cNvPr id="4" name="橢圓形圖說文字 3"/>
          <p:cNvSpPr/>
          <p:nvPr/>
        </p:nvSpPr>
        <p:spPr>
          <a:xfrm>
            <a:off x="6858000" y="4143375"/>
            <a:ext cx="1714500" cy="1000125"/>
          </a:xfrm>
          <a:prstGeom prst="wedgeEllipseCallout">
            <a:avLst>
              <a:gd name="adj1" fmla="val -141721"/>
              <a:gd name="adj2" fmla="val 877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000" dirty="0"/>
              <a:t>caves</a:t>
            </a:r>
            <a:endParaRPr lang="zh-TW" altLang="en-US" sz="2000" dirty="0"/>
          </a:p>
        </p:txBody>
      </p:sp>
      <p:sp>
        <p:nvSpPr>
          <p:cNvPr id="5" name="橢圓形圖說文字 4"/>
          <p:cNvSpPr/>
          <p:nvPr/>
        </p:nvSpPr>
        <p:spPr>
          <a:xfrm>
            <a:off x="6786563" y="1500188"/>
            <a:ext cx="2071687" cy="1285875"/>
          </a:xfrm>
          <a:prstGeom prst="wedgeEllipseCallout">
            <a:avLst>
              <a:gd name="adj1" fmla="val -134310"/>
              <a:gd name="adj2" fmla="val 10199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000" dirty="0"/>
              <a:t>common</a:t>
            </a:r>
            <a:endParaRPr lang="zh-TW" altLang="en-US" sz="2000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F77602-87C4-41B4-878B-567609FEF880}" type="slidenum">
              <a:rPr lang="zh-TW" altLang="en-US" smtClean="0"/>
              <a:pPr>
                <a:defRPr/>
              </a:pPr>
              <a:t>4</a:t>
            </a:fld>
            <a:endParaRPr lang="en-US" altLang="zh-TW"/>
          </a:p>
        </p:txBody>
      </p:sp>
      <p:sp>
        <p:nvSpPr>
          <p:cNvPr id="8" name="橢圓形圖說文字 7"/>
          <p:cNvSpPr/>
          <p:nvPr/>
        </p:nvSpPr>
        <p:spPr>
          <a:xfrm>
            <a:off x="214313" y="2214563"/>
            <a:ext cx="2000250" cy="1000125"/>
          </a:xfrm>
          <a:prstGeom prst="wedgeEllipseCallout">
            <a:avLst>
              <a:gd name="adj1" fmla="val 75922"/>
              <a:gd name="adj2" fmla="val 1640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000" dirty="0"/>
              <a:t>white</a:t>
            </a:r>
          </a:p>
          <a:p>
            <a:pPr algn="ctr">
              <a:defRPr/>
            </a:pPr>
            <a:r>
              <a:rPr lang="en-US" altLang="zh-TW" sz="2000" dirty="0"/>
              <a:t>board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271612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1138" name="Object 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3005848"/>
              </p:ext>
            </p:extLst>
          </p:nvPr>
        </p:nvGraphicFramePr>
        <p:xfrm>
          <a:off x="439738" y="158750"/>
          <a:ext cx="8599487" cy="671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53" name="Document" r:id="rId4" imgW="8968507" imgH="7015816" progId="Word.Document.8">
                  <p:embed/>
                </p:oleObj>
              </mc:Choice>
              <mc:Fallback>
                <p:oleObj name="Document" r:id="rId4" imgW="8968507" imgH="7015816" progId="Word.Document.8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738" y="158750"/>
                        <a:ext cx="8599487" cy="6716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 smtClean="0">
                <a:ea typeface="標楷體" pitchFamily="65" charset="-120"/>
              </a:rPr>
              <a:t>8.</a:t>
            </a:r>
            <a:r>
              <a:rPr lang="zh-TW" altLang="en-US" dirty="0" smtClean="0">
                <a:ea typeface="標楷體" pitchFamily="65" charset="-120"/>
              </a:rPr>
              <a:t>演算法設計 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(Algorithm Design)</a:t>
            </a:r>
          </a:p>
        </p:txBody>
      </p:sp>
      <p:sp>
        <p:nvSpPr>
          <p:cNvPr id="188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484313"/>
            <a:ext cx="8229600" cy="5373687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zh-TW" altLang="en-US" sz="2800" dirty="0" smtClean="0">
                <a:latin typeface="標楷體" pitchFamily="65" charset="-120"/>
                <a:ea typeface="標楷體" pitchFamily="65" charset="-120"/>
              </a:rPr>
              <a:t>  先依資料結構及</a:t>
            </a:r>
            <a:r>
              <a:rPr lang="zh-TW" altLang="en-US" sz="2800" dirty="0" smtClean="0">
                <a:latin typeface="Times New Roman" pitchFamily="18" charset="0"/>
                <a:ea typeface="標楷體" pitchFamily="65" charset="-120"/>
              </a:rPr>
              <a:t>單元測試資料，</a:t>
            </a:r>
            <a:endParaRPr lang="en-US" altLang="zh-TW" sz="2800" dirty="0" smtClean="0">
              <a:latin typeface="Times New Roman" pitchFamily="18" charset="0"/>
              <a:ea typeface="標楷體" pitchFamily="65" charset="-12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TW" sz="2800" dirty="0" smtClean="0">
                <a:latin typeface="Times New Roman" pitchFamily="18" charset="0"/>
                <a:ea typeface="標楷體" pitchFamily="65" charset="-120"/>
              </a:rPr>
              <a:t>    </a:t>
            </a:r>
            <a:r>
              <a:rPr lang="zh-TW" altLang="en-US" sz="2800" dirty="0" smtClean="0">
                <a:latin typeface="標楷體" pitchFamily="65" charset="-120"/>
                <a:ea typeface="標楷體" pitchFamily="65" charset="-120"/>
              </a:rPr>
              <a:t>畫出</a:t>
            </a:r>
            <a:r>
              <a:rPr lang="zh-TW" altLang="en-US" sz="2800" b="1" dirty="0" smtClean="0">
                <a:solidFill>
                  <a:srgbClr val="FF0000"/>
                </a:solidFill>
                <a:latin typeface="新細明體" pitchFamily="18" charset="-120"/>
              </a:rPr>
              <a:t>設計草圖 </a:t>
            </a:r>
            <a:r>
              <a:rPr lang="en-US" altLang="zh-TW" sz="2800" b="1" dirty="0" smtClean="0">
                <a:solidFill>
                  <a:srgbClr val="FF0000"/>
                </a:solidFill>
                <a:latin typeface="新細明體" pitchFamily="18" charset="-120"/>
              </a:rPr>
              <a:t>(design sketch)</a:t>
            </a:r>
            <a:r>
              <a:rPr lang="zh-TW" altLang="en-US" sz="2800" dirty="0" smtClean="0">
                <a:latin typeface="標楷體" pitchFamily="65" charset="-120"/>
                <a:ea typeface="標楷體" pitchFamily="65" charset="-120"/>
              </a:rPr>
              <a:t>並想出解題想法</a:t>
            </a:r>
            <a:r>
              <a:rPr lang="zh-TW" altLang="en-US" sz="2800" dirty="0" smtClean="0">
                <a:latin typeface="Times New Roman" pitchFamily="18" charset="0"/>
                <a:ea typeface="標楷體" pitchFamily="65" charset="-120"/>
              </a:rPr>
              <a:t>，</a:t>
            </a:r>
            <a:endParaRPr lang="en-US" altLang="zh-TW" sz="2800" dirty="0" smtClean="0">
              <a:latin typeface="Times New Roman" pitchFamily="18" charset="0"/>
              <a:ea typeface="標楷體" pitchFamily="65" charset="-12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zh-TW" altLang="en-US" sz="2800" dirty="0" smtClean="0">
                <a:latin typeface="Times New Roman" pitchFamily="18" charset="0"/>
                <a:ea typeface="標楷體" pitchFamily="65" charset="-120"/>
              </a:rPr>
              <a:t>    </a:t>
            </a:r>
            <a:r>
              <a:rPr lang="zh-TW" altLang="en-US" sz="2800" dirty="0" smtClean="0">
                <a:latin typeface="標楷體" pitchFamily="65" charset="-120"/>
                <a:ea typeface="標楷體" pitchFamily="65" charset="-120"/>
              </a:rPr>
              <a:t>再用</a:t>
            </a:r>
            <a:r>
              <a:rPr lang="zh-TW" altLang="en-US" sz="2800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英詞中句虛</a:t>
            </a:r>
            <a:r>
              <a:rPr lang="zh-TW" altLang="en-US" sz="2800" b="1" dirty="0" smtClean="0">
                <a:solidFill>
                  <a:srgbClr val="FF0000"/>
                </a:solidFill>
                <a:latin typeface="新細明體" pitchFamily="18" charset="-120"/>
              </a:rPr>
              <a:t>擬碼 </a:t>
            </a:r>
            <a:r>
              <a:rPr lang="en-US" altLang="zh-TW" sz="2800" b="1" dirty="0" smtClean="0">
                <a:solidFill>
                  <a:srgbClr val="FF0000"/>
                </a:solidFill>
                <a:latin typeface="新細明體" pitchFamily="18" charset="-120"/>
              </a:rPr>
              <a:t>(pseudo code)</a:t>
            </a:r>
            <a:r>
              <a:rPr lang="zh-TW" altLang="en-US" sz="2800" dirty="0" smtClean="0">
                <a:latin typeface="標楷體" pitchFamily="65" charset="-120"/>
                <a:ea typeface="標楷體" pitchFamily="65" charset="-120"/>
              </a:rPr>
              <a:t>寫出該想法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TW" sz="2800" dirty="0" smtClean="0">
                <a:latin typeface="標楷體" pitchFamily="65" charset="-120"/>
                <a:ea typeface="標楷體" pitchFamily="65" charset="-120"/>
              </a:rPr>
              <a:t> 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zh-TW" altLang="en-US" sz="2800" dirty="0" smtClean="0">
                <a:latin typeface="標楷體" pitchFamily="65" charset="-120"/>
                <a:ea typeface="標楷體" pitchFamily="65" charset="-120"/>
              </a:rPr>
              <a:t>  要依不同抽象層次 </a:t>
            </a:r>
            <a:r>
              <a:rPr lang="en-US" altLang="zh-TW" sz="2800" dirty="0" smtClean="0">
                <a:latin typeface="標楷體" pitchFamily="65" charset="-120"/>
                <a:ea typeface="標楷體" pitchFamily="65" charset="-120"/>
              </a:rPr>
              <a:t> </a:t>
            </a:r>
            <a:r>
              <a:rPr lang="zh-TW" altLang="en-US" sz="2800" dirty="0" smtClean="0">
                <a:latin typeface="標楷體" pitchFamily="65" charset="-120"/>
                <a:ea typeface="標楷體" pitchFamily="65" charset="-120"/>
              </a:rPr>
              <a:t>由上而下逐層寫出虛擬碼 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zh-TW" altLang="en-US" sz="2800" dirty="0" smtClean="0">
                <a:latin typeface="標楷體" pitchFamily="65" charset="-120"/>
                <a:ea typeface="標楷體" pitchFamily="65" charset="-120"/>
              </a:rPr>
              <a:t>  每層都要 </a:t>
            </a:r>
            <a:r>
              <a:rPr lang="en-US" altLang="zh-TW" sz="2800" dirty="0" smtClean="0">
                <a:latin typeface="標楷體" pitchFamily="65" charset="-120"/>
                <a:ea typeface="標楷體" pitchFamily="65" charset="-120"/>
              </a:rPr>
              <a:t>trace to debug</a:t>
            </a:r>
            <a:r>
              <a:rPr lang="zh-TW" altLang="en-US" sz="2800" dirty="0" smtClean="0">
                <a:latin typeface="標楷體" pitchFamily="65" charset="-120"/>
                <a:ea typeface="標楷體" pitchFamily="65" charset="-120"/>
              </a:rPr>
              <a:t>，即</a:t>
            </a:r>
            <a:r>
              <a:rPr lang="zh-TW" altLang="en-US" sz="2800" dirty="0" smtClean="0">
                <a:latin typeface="Times New Roman" pitchFamily="18" charset="0"/>
              </a:rPr>
              <a:t>演算法 </a:t>
            </a:r>
            <a:r>
              <a:rPr lang="zh-TW" altLang="en-US" sz="2800" b="1" dirty="0" smtClean="0">
                <a:latin typeface="Times New Roman" pitchFamily="18" charset="0"/>
              </a:rPr>
              <a:t>除錯</a:t>
            </a:r>
            <a:endParaRPr lang="en-US" altLang="zh-TW" sz="2800" b="1" dirty="0" smtClean="0">
              <a:latin typeface="標楷體" pitchFamily="65" charset="-120"/>
              <a:ea typeface="標楷體" pitchFamily="65" charset="-12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altLang="zh-TW" sz="2800" dirty="0" smtClean="0">
              <a:latin typeface="標楷體" pitchFamily="65" charset="-120"/>
              <a:ea typeface="標楷體" pitchFamily="65" charset="-12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TW" sz="2800" dirty="0" smtClean="0">
                <a:latin typeface="標楷體" pitchFamily="65" charset="-120"/>
                <a:ea typeface="標楷體" pitchFamily="65" charset="-120"/>
              </a:rPr>
              <a:t>  </a:t>
            </a:r>
            <a:r>
              <a:rPr lang="zh-TW" altLang="en-US" sz="2800" dirty="0" smtClean="0">
                <a:latin typeface="標楷體" pitchFamily="65" charset="-120"/>
                <a:ea typeface="標楷體" pitchFamily="65" charset="-120"/>
              </a:rPr>
              <a:t>最下層虛擬碼即</a:t>
            </a:r>
            <a:r>
              <a:rPr lang="zh-TW" altLang="en-US" sz="2800" dirty="0" smtClean="0">
                <a:latin typeface="細明體" pitchFamily="49" charset="-120"/>
                <a:ea typeface="細明體" pitchFamily="49" charset="-120"/>
              </a:rPr>
              <a:t>演算法 </a:t>
            </a:r>
            <a:r>
              <a:rPr lang="en-US" altLang="zh-TW" sz="2800" dirty="0" smtClean="0">
                <a:latin typeface="細明體" pitchFamily="49" charset="-120"/>
                <a:ea typeface="細明體" pitchFamily="49" charset="-120"/>
              </a:rPr>
              <a:t>(algorithm)</a:t>
            </a:r>
            <a:r>
              <a:rPr lang="zh-TW" altLang="en-US" sz="2800" dirty="0" smtClean="0">
                <a:ea typeface="標楷體" pitchFamily="65" charset="-120"/>
              </a:rPr>
              <a:t>，要做時間估算 </a:t>
            </a:r>
            <a:r>
              <a:rPr lang="en-US" altLang="zh-TW" sz="2800" dirty="0" smtClean="0">
                <a:latin typeface="Times New Roman" pitchFamily="18" charset="0"/>
                <a:ea typeface="標楷體" pitchFamily="65" charset="-120"/>
              </a:rPr>
              <a:t>(time estimate)</a:t>
            </a:r>
            <a:r>
              <a:rPr lang="zh-TW" altLang="en-US" sz="2800" dirty="0" smtClean="0">
                <a:latin typeface="Times New Roman" pitchFamily="18" charset="0"/>
                <a:ea typeface="標楷體" pitchFamily="65" charset="-120"/>
              </a:rPr>
              <a:t>，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zh-TW" altLang="en-US" sz="2800" dirty="0" smtClean="0">
                <a:latin typeface="Times New Roman" pitchFamily="18" charset="0"/>
                <a:ea typeface="標楷體" pitchFamily="65" charset="-120"/>
              </a:rPr>
              <a:t>         若</a:t>
            </a:r>
            <a:r>
              <a:rPr lang="zh-TW" altLang="en-US" sz="2800" dirty="0" smtClean="0">
                <a:ea typeface="標楷體" pitchFamily="65" charset="-120"/>
              </a:rPr>
              <a:t>時間</a:t>
            </a:r>
            <a:r>
              <a:rPr lang="zh-TW" altLang="en-US" sz="2800" dirty="0" smtClean="0">
                <a:latin typeface="Times New Roman" pitchFamily="18" charset="0"/>
                <a:ea typeface="標楷體" pitchFamily="65" charset="-120"/>
              </a:rPr>
              <a:t>太長，如</a:t>
            </a:r>
            <a:r>
              <a:rPr lang="en-US" altLang="zh-TW" sz="2800" dirty="0" smtClean="0">
                <a:latin typeface="Times New Roman" pitchFamily="18" charset="0"/>
                <a:ea typeface="標楷體" pitchFamily="65" charset="-120"/>
              </a:rPr>
              <a:t>O(n</a:t>
            </a:r>
            <a:r>
              <a:rPr lang="en-US" altLang="zh-TW" sz="2800" baseline="30000" dirty="0" smtClean="0">
                <a:latin typeface="Times New Roman" pitchFamily="18" charset="0"/>
                <a:ea typeface="標楷體" pitchFamily="65" charset="-120"/>
              </a:rPr>
              <a:t>3</a:t>
            </a:r>
            <a:r>
              <a:rPr lang="en-US" altLang="zh-TW" sz="2800" dirty="0" smtClean="0">
                <a:latin typeface="Times New Roman" pitchFamily="18" charset="0"/>
                <a:ea typeface="標楷體" pitchFamily="65" charset="-120"/>
              </a:rPr>
              <a:t>)</a:t>
            </a:r>
            <a:r>
              <a:rPr lang="zh-TW" altLang="en-US" sz="2800" dirty="0" smtClean="0">
                <a:latin typeface="Times New Roman" pitchFamily="18" charset="0"/>
                <a:ea typeface="標楷體" pitchFamily="65" charset="-120"/>
              </a:rPr>
              <a:t>，則重做資料結構設計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TW" sz="2000" dirty="0" smtClean="0">
                <a:latin typeface="Times New Roman" pitchFamily="18" charset="0"/>
                <a:ea typeface="標楷體" pitchFamily="65" charset="-120"/>
              </a:rPr>
              <a:t> </a:t>
            </a:r>
            <a:endParaRPr lang="en-US" altLang="zh-TW" sz="2400" dirty="0" smtClean="0">
              <a:solidFill>
                <a:srgbClr val="FF0000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altLang="zh-TW" sz="2400" dirty="0" smtClean="0">
              <a:ea typeface="標楷體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12985A-ABAB-4A75-8852-39948A10790C}" type="slidenum">
              <a:rPr lang="zh-TW" altLang="en-US" smtClean="0"/>
              <a:pPr>
                <a:defRPr/>
              </a:pPr>
              <a:t>41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 smtClean="0">
                <a:latin typeface="Times New Roman" pitchFamily="18" charset="0"/>
              </a:rPr>
              <a:t>SORT  Design Sketch </a:t>
            </a:r>
            <a:endParaRPr lang="zh-TW" altLang="en-US" dirty="0" smtClean="0"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68313" y="1268413"/>
            <a:ext cx="8435975" cy="6477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sz="2800" dirty="0" smtClean="0">
                <a:latin typeface="Times New Roman" pitchFamily="18" charset="0"/>
                <a:ea typeface="標楷體" pitchFamily="65" charset="-120"/>
              </a:rPr>
              <a:t>利用紙、鉛筆、橡皮擦、尺描繪出</a:t>
            </a:r>
            <a:r>
              <a:rPr lang="en-US" altLang="zh-TW" sz="2800" dirty="0" smtClean="0">
                <a:latin typeface="Times New Roman" pitchFamily="18" charset="0"/>
                <a:ea typeface="標楷體" pitchFamily="65" charset="-120"/>
              </a:rPr>
              <a:t>design sketch</a:t>
            </a:r>
            <a:endParaRPr lang="zh-TW" altLang="en-US" sz="2800" dirty="0" smtClean="0"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4E382E-5112-4642-BBEA-F4775C3BD091}" type="slidenum">
              <a:rPr lang="zh-TW" altLang="en-US" smtClean="0"/>
              <a:pPr>
                <a:defRPr/>
              </a:pPr>
              <a:t>42</a:t>
            </a:fld>
            <a:endParaRPr lang="en-US" altLang="zh-TW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857250" y="2357438"/>
          <a:ext cx="2743200" cy="419100"/>
        </p:xfrm>
        <a:graphic>
          <a:graphicData uri="http://schemas.openxmlformats.org/drawingml/2006/table">
            <a:tbl>
              <a:tblPr/>
              <a:tblGrid>
                <a:gridCol w="685800"/>
                <a:gridCol w="685800"/>
                <a:gridCol w="685800"/>
                <a:gridCol w="685800"/>
              </a:tblGrid>
              <a:tr h="2095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 smtClean="0">
                          <a:solidFill>
                            <a:schemeClr val="tx1"/>
                          </a:solidFill>
                          <a:latin typeface="新細明體"/>
                          <a:ea typeface="新細明體"/>
                          <a:cs typeface="新細明體"/>
                        </a:rPr>
                        <a:t>0</a:t>
                      </a:r>
                      <a:r>
                        <a:rPr lang="zh-TW" altLang="en-US" sz="1200" kern="0" dirty="0" smtClean="0">
                          <a:solidFill>
                            <a:schemeClr val="tx1"/>
                          </a:solidFill>
                          <a:latin typeface="新細明體"/>
                          <a:ea typeface="新細明體"/>
                          <a:cs typeface="新細明體"/>
                        </a:rPr>
                        <a:t>  </a:t>
                      </a:r>
                      <a:endParaRPr lang="zh-TW" sz="1200" kern="100" dirty="0">
                        <a:solidFill>
                          <a:schemeClr val="tx1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17780" marR="177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chemeClr val="tx1"/>
                          </a:solidFill>
                          <a:latin typeface="新細明體"/>
                          <a:ea typeface="新細明體"/>
                          <a:cs typeface="新細明體"/>
                        </a:rPr>
                        <a:t>1 </a:t>
                      </a:r>
                      <a:r>
                        <a:rPr lang="en-US" sz="1200" kern="0" dirty="0" smtClean="0">
                          <a:solidFill>
                            <a:schemeClr val="tx1"/>
                          </a:solidFill>
                          <a:latin typeface="新細明體"/>
                          <a:ea typeface="新細明體"/>
                          <a:cs typeface="新細明體"/>
                        </a:rPr>
                        <a:t>     </a:t>
                      </a:r>
                      <a:r>
                        <a:rPr lang="en-US" sz="1200" kern="0" dirty="0">
                          <a:solidFill>
                            <a:schemeClr val="tx1"/>
                          </a:solidFill>
                          <a:latin typeface="新細明體"/>
                          <a:ea typeface="新細明體"/>
                          <a:cs typeface="新細明體"/>
                        </a:rPr>
                        <a:t>..</a:t>
                      </a:r>
                      <a:endParaRPr lang="zh-TW" sz="1200" kern="100" dirty="0">
                        <a:solidFill>
                          <a:schemeClr val="tx1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17780" marR="177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chemeClr val="tx1"/>
                          </a:solidFill>
                          <a:latin typeface="新細明體"/>
                          <a:ea typeface="新細明體"/>
                          <a:cs typeface="新細明體"/>
                        </a:rPr>
                        <a:t>..  </a:t>
                      </a:r>
                      <a:r>
                        <a:rPr lang="en-US" sz="1200" kern="0" dirty="0" smtClean="0">
                          <a:solidFill>
                            <a:schemeClr val="tx1"/>
                          </a:solidFill>
                          <a:latin typeface="新細明體"/>
                          <a:ea typeface="新細明體"/>
                          <a:cs typeface="新細明體"/>
                        </a:rPr>
                        <a:t>  n-2</a:t>
                      </a:r>
                      <a:endParaRPr lang="zh-TW" sz="1200" kern="100" dirty="0">
                        <a:solidFill>
                          <a:schemeClr val="tx1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17780" marR="177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chemeClr val="tx1"/>
                          </a:solidFill>
                          <a:latin typeface="新細明體"/>
                          <a:ea typeface="新細明體"/>
                          <a:cs typeface="新細明體"/>
                        </a:rPr>
                        <a:t>n-1</a:t>
                      </a:r>
                      <a:endParaRPr lang="zh-TW" sz="1200" kern="100" dirty="0">
                        <a:solidFill>
                          <a:schemeClr val="tx1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17780" marR="177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新細明體"/>
                          <a:ea typeface="新細明體"/>
                          <a:cs typeface="新細明體"/>
                        </a:rPr>
                        <a:t>3</a:t>
                      </a:r>
                      <a:endParaRPr lang="zh-TW" sz="1200" kern="100" dirty="0">
                        <a:latin typeface="Times New Roman"/>
                        <a:ea typeface="新細明體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FF3300"/>
                          </a:solidFill>
                          <a:latin typeface="新細明體"/>
                          <a:ea typeface="新細明體"/>
                          <a:cs typeface="新細明體"/>
                        </a:rPr>
                        <a:t>1</a:t>
                      </a:r>
                      <a:endParaRPr lang="zh-TW" sz="1200" kern="100" dirty="0">
                        <a:solidFill>
                          <a:srgbClr val="FF3300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新細明體"/>
                          <a:ea typeface="新細明體"/>
                          <a:cs typeface="新細明體"/>
                        </a:rPr>
                        <a:t>4</a:t>
                      </a:r>
                      <a:endParaRPr lang="zh-TW" sz="1200" kern="100" dirty="0">
                        <a:latin typeface="Times New Roman"/>
                        <a:ea typeface="新細明體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新細明體"/>
                          <a:ea typeface="新細明體"/>
                          <a:cs typeface="新細明體"/>
                        </a:rPr>
                        <a:t>2</a:t>
                      </a:r>
                      <a:endParaRPr lang="zh-TW" sz="1200" kern="100" dirty="0">
                        <a:latin typeface="Times New Roman"/>
                        <a:ea typeface="新細明體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857250" y="2928938"/>
          <a:ext cx="2743200" cy="419100"/>
        </p:xfrm>
        <a:graphic>
          <a:graphicData uri="http://schemas.openxmlformats.org/drawingml/2006/table">
            <a:tbl>
              <a:tblPr/>
              <a:tblGrid>
                <a:gridCol w="685800"/>
                <a:gridCol w="685800"/>
                <a:gridCol w="685800"/>
                <a:gridCol w="685800"/>
              </a:tblGrid>
              <a:tr h="2095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chemeClr val="tx1"/>
                          </a:solidFill>
                          <a:latin typeface="新細明體"/>
                          <a:ea typeface="新細明體"/>
                          <a:cs typeface="新細明體"/>
                        </a:rPr>
                        <a:t>0</a:t>
                      </a:r>
                      <a:endParaRPr lang="zh-TW" sz="1200" kern="100" dirty="0">
                        <a:solidFill>
                          <a:schemeClr val="tx1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17780" marR="177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chemeClr val="tx1"/>
                          </a:solidFill>
                          <a:latin typeface="新細明體"/>
                          <a:ea typeface="新細明體"/>
                          <a:cs typeface="新細明體"/>
                        </a:rPr>
                        <a:t>1 </a:t>
                      </a:r>
                      <a:r>
                        <a:rPr lang="en-US" sz="1200" kern="0" dirty="0" smtClean="0">
                          <a:solidFill>
                            <a:schemeClr val="tx1"/>
                          </a:solidFill>
                          <a:latin typeface="新細明體"/>
                          <a:ea typeface="新細明體"/>
                          <a:cs typeface="新細明體"/>
                        </a:rPr>
                        <a:t>( </a:t>
                      </a:r>
                      <a:r>
                        <a:rPr lang="en-US" sz="1200" kern="0" dirty="0" err="1" smtClean="0">
                          <a:solidFill>
                            <a:schemeClr val="tx1"/>
                          </a:solidFill>
                          <a:latin typeface="新細明體"/>
                          <a:ea typeface="新細明體"/>
                          <a:cs typeface="新細明體"/>
                        </a:rPr>
                        <a:t>i</a:t>
                      </a:r>
                      <a:r>
                        <a:rPr lang="en-US" sz="1200" kern="0" dirty="0" smtClean="0">
                          <a:solidFill>
                            <a:schemeClr val="tx1"/>
                          </a:solidFill>
                          <a:latin typeface="新細明體"/>
                          <a:ea typeface="新細明體"/>
                          <a:cs typeface="新細明體"/>
                        </a:rPr>
                        <a:t> )  </a:t>
                      </a:r>
                      <a:r>
                        <a:rPr lang="en-US" sz="1200" kern="0" dirty="0">
                          <a:solidFill>
                            <a:schemeClr val="tx1"/>
                          </a:solidFill>
                          <a:latin typeface="新細明體"/>
                          <a:ea typeface="新細明體"/>
                          <a:cs typeface="新細明體"/>
                        </a:rPr>
                        <a:t>..</a:t>
                      </a:r>
                      <a:endParaRPr lang="zh-TW" sz="1200" kern="100" dirty="0">
                        <a:solidFill>
                          <a:schemeClr val="tx1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17780" marR="177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chemeClr val="tx1"/>
                          </a:solidFill>
                          <a:latin typeface="新細明體"/>
                          <a:ea typeface="新細明體"/>
                          <a:cs typeface="新細明體"/>
                        </a:rPr>
                        <a:t>..  </a:t>
                      </a:r>
                      <a:r>
                        <a:rPr lang="en-US" sz="1200" kern="0" dirty="0" smtClean="0">
                          <a:solidFill>
                            <a:schemeClr val="tx1"/>
                          </a:solidFill>
                          <a:latin typeface="新細明體"/>
                          <a:ea typeface="新細明體"/>
                          <a:cs typeface="新細明體"/>
                        </a:rPr>
                        <a:t>  n-2</a:t>
                      </a:r>
                      <a:endParaRPr lang="zh-TW" sz="1200" kern="100" dirty="0">
                        <a:solidFill>
                          <a:schemeClr val="tx1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17780" marR="177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chemeClr val="tx1"/>
                          </a:solidFill>
                          <a:latin typeface="新細明體"/>
                          <a:ea typeface="新細明體"/>
                          <a:cs typeface="新細明體"/>
                        </a:rPr>
                        <a:t>n-1</a:t>
                      </a:r>
                      <a:endParaRPr lang="zh-TW" sz="1200" kern="100" dirty="0">
                        <a:solidFill>
                          <a:schemeClr val="tx1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17780" marR="177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新細明體"/>
                          <a:ea typeface="新細明體"/>
                          <a:cs typeface="新細明體"/>
                        </a:rPr>
                        <a:t>1</a:t>
                      </a:r>
                      <a:endParaRPr lang="zh-TW" sz="1200" kern="100" dirty="0">
                        <a:latin typeface="Times New Roman"/>
                        <a:ea typeface="新細明體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新細明體"/>
                          <a:ea typeface="新細明體"/>
                          <a:cs typeface="新細明體"/>
                        </a:rPr>
                        <a:t>3</a:t>
                      </a:r>
                      <a:endParaRPr lang="zh-TW" sz="1200" kern="100" dirty="0">
                        <a:latin typeface="Times New Roman"/>
                        <a:ea typeface="新細明體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新細明體"/>
                          <a:ea typeface="新細明體"/>
                          <a:cs typeface="新細明體"/>
                        </a:rPr>
                        <a:t>4</a:t>
                      </a:r>
                      <a:endParaRPr lang="zh-TW" sz="1200" kern="100" dirty="0">
                        <a:latin typeface="Times New Roman"/>
                        <a:ea typeface="新細明體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新細明體"/>
                          <a:ea typeface="新細明體"/>
                          <a:cs typeface="新細明體"/>
                        </a:rPr>
                        <a:t>2</a:t>
                      </a:r>
                      <a:endParaRPr lang="zh-TW" sz="1200" kern="100" dirty="0">
                        <a:latin typeface="Times New Roman"/>
                        <a:ea typeface="新細明體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857250" y="3857625"/>
          <a:ext cx="2743200" cy="392113"/>
        </p:xfrm>
        <a:graphic>
          <a:graphicData uri="http://schemas.openxmlformats.org/drawingml/2006/table">
            <a:tbl>
              <a:tblPr/>
              <a:tblGrid>
                <a:gridCol w="685800"/>
                <a:gridCol w="685800"/>
                <a:gridCol w="685800"/>
                <a:gridCol w="685800"/>
              </a:tblGrid>
              <a:tr h="18288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chemeClr val="tx1"/>
                          </a:solidFill>
                          <a:latin typeface="新細明體"/>
                          <a:ea typeface="新細明體"/>
                          <a:cs typeface="新細明體"/>
                        </a:rPr>
                        <a:t>0</a:t>
                      </a:r>
                      <a:endParaRPr lang="zh-TW" sz="1200" kern="100" dirty="0">
                        <a:solidFill>
                          <a:schemeClr val="tx1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17780" marR="177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>
                        <a:spcAft>
                          <a:spcPts val="0"/>
                        </a:spcAft>
                      </a:pPr>
                      <a:r>
                        <a:rPr lang="en-US" sz="1200" kern="0" dirty="0" smtClean="0">
                          <a:solidFill>
                            <a:schemeClr val="tx1"/>
                          </a:solidFill>
                          <a:latin typeface="新細明體"/>
                          <a:ea typeface="新細明體"/>
                          <a:cs typeface="新細明體"/>
                        </a:rPr>
                        <a:t> 1  ( </a:t>
                      </a:r>
                      <a:r>
                        <a:rPr lang="en-US" sz="1200" kern="0" dirty="0" err="1" smtClean="0">
                          <a:solidFill>
                            <a:schemeClr val="tx1"/>
                          </a:solidFill>
                          <a:latin typeface="新細明體"/>
                          <a:ea typeface="新細明體"/>
                          <a:cs typeface="新細明體"/>
                        </a:rPr>
                        <a:t>i</a:t>
                      </a:r>
                      <a:r>
                        <a:rPr lang="en-US" sz="1200" kern="0" dirty="0" smtClean="0">
                          <a:solidFill>
                            <a:schemeClr val="tx1"/>
                          </a:solidFill>
                          <a:latin typeface="新細明體"/>
                          <a:ea typeface="新細明體"/>
                          <a:cs typeface="新細明體"/>
                        </a:rPr>
                        <a:t> ) </a:t>
                      </a:r>
                      <a:r>
                        <a:rPr lang="en-US" sz="1200" kern="0" dirty="0">
                          <a:solidFill>
                            <a:schemeClr val="tx1"/>
                          </a:solidFill>
                          <a:latin typeface="新細明體"/>
                          <a:ea typeface="新細明體"/>
                          <a:cs typeface="新細明體"/>
                        </a:rPr>
                        <a:t>..</a:t>
                      </a:r>
                      <a:endParaRPr lang="zh-TW" sz="1200" kern="100" dirty="0">
                        <a:solidFill>
                          <a:schemeClr val="tx1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17780" marR="177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chemeClr val="tx1"/>
                          </a:solidFill>
                          <a:latin typeface="新細明體"/>
                          <a:ea typeface="新細明體"/>
                          <a:cs typeface="新細明體"/>
                        </a:rPr>
                        <a:t>..  </a:t>
                      </a:r>
                      <a:r>
                        <a:rPr lang="en-US" sz="1200" kern="0" dirty="0" smtClean="0">
                          <a:solidFill>
                            <a:schemeClr val="tx1"/>
                          </a:solidFill>
                          <a:latin typeface="新細明體"/>
                          <a:ea typeface="新細明體"/>
                          <a:cs typeface="新細明體"/>
                        </a:rPr>
                        <a:t>  n-2</a:t>
                      </a:r>
                      <a:endParaRPr lang="zh-TW" sz="1200" kern="100" dirty="0">
                        <a:solidFill>
                          <a:schemeClr val="tx1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17780" marR="177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chemeClr val="tx1"/>
                          </a:solidFill>
                          <a:latin typeface="新細明體"/>
                          <a:ea typeface="新細明體"/>
                          <a:cs typeface="新細明體"/>
                        </a:rPr>
                        <a:t>n-1</a:t>
                      </a:r>
                      <a:endParaRPr lang="zh-TW" sz="1200" kern="100" dirty="0">
                        <a:solidFill>
                          <a:schemeClr val="tx1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17780" marR="177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23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新細明體"/>
                          <a:ea typeface="新細明體"/>
                          <a:cs typeface="新細明體"/>
                        </a:rPr>
                        <a:t>1</a:t>
                      </a:r>
                      <a:endParaRPr lang="zh-TW" sz="1200" kern="100" dirty="0">
                        <a:latin typeface="Times New Roman"/>
                        <a:ea typeface="新細明體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新細明體"/>
                          <a:ea typeface="新細明體"/>
                          <a:cs typeface="新細明體"/>
                        </a:rPr>
                        <a:t>3</a:t>
                      </a:r>
                      <a:endParaRPr lang="zh-TW" sz="1200" kern="100" dirty="0">
                        <a:latin typeface="Times New Roman"/>
                        <a:ea typeface="新細明體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新細明體"/>
                          <a:ea typeface="新細明體"/>
                          <a:cs typeface="新細明體"/>
                        </a:rPr>
                        <a:t>4</a:t>
                      </a:r>
                      <a:endParaRPr lang="zh-TW" sz="1200" kern="100" dirty="0">
                        <a:latin typeface="Times New Roman"/>
                        <a:ea typeface="新細明體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FF3300"/>
                          </a:solidFill>
                          <a:latin typeface="新細明體"/>
                          <a:ea typeface="新細明體"/>
                          <a:cs typeface="新細明體"/>
                        </a:rPr>
                        <a:t>2</a:t>
                      </a:r>
                      <a:endParaRPr lang="zh-TW" sz="1200" kern="100" dirty="0">
                        <a:solidFill>
                          <a:srgbClr val="FF3300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857250" y="6143625"/>
          <a:ext cx="2743200" cy="419100"/>
        </p:xfrm>
        <a:graphic>
          <a:graphicData uri="http://schemas.openxmlformats.org/drawingml/2006/table">
            <a:tbl>
              <a:tblPr/>
              <a:tblGrid>
                <a:gridCol w="685800"/>
                <a:gridCol w="685800"/>
                <a:gridCol w="685800"/>
                <a:gridCol w="685800"/>
              </a:tblGrid>
              <a:tr h="2095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chemeClr val="tx1"/>
                          </a:solidFill>
                          <a:latin typeface="新細明體"/>
                          <a:ea typeface="新細明體"/>
                          <a:cs typeface="新細明體"/>
                        </a:rPr>
                        <a:t>0</a:t>
                      </a:r>
                      <a:endParaRPr lang="zh-TW" sz="1200" kern="100" dirty="0">
                        <a:solidFill>
                          <a:schemeClr val="tx1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17780" marR="177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chemeClr val="tx1"/>
                          </a:solidFill>
                          <a:latin typeface="新細明體"/>
                          <a:ea typeface="新細明體"/>
                          <a:cs typeface="新細明體"/>
                        </a:rPr>
                        <a:t>1  </a:t>
                      </a:r>
                      <a:r>
                        <a:rPr lang="en-US" sz="1200" kern="0" dirty="0" smtClean="0">
                          <a:solidFill>
                            <a:schemeClr val="tx1"/>
                          </a:solidFill>
                          <a:latin typeface="新細明體"/>
                          <a:ea typeface="新細明體"/>
                          <a:cs typeface="新細明體"/>
                        </a:rPr>
                        <a:t>   </a:t>
                      </a:r>
                      <a:r>
                        <a:rPr lang="en-US" sz="1200" kern="0" dirty="0">
                          <a:solidFill>
                            <a:schemeClr val="tx1"/>
                          </a:solidFill>
                          <a:latin typeface="新細明體"/>
                          <a:ea typeface="新細明體"/>
                          <a:cs typeface="新細明體"/>
                        </a:rPr>
                        <a:t>..</a:t>
                      </a:r>
                      <a:endParaRPr lang="zh-TW" sz="1200" kern="100" dirty="0">
                        <a:solidFill>
                          <a:schemeClr val="tx1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17780" marR="177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chemeClr val="tx1"/>
                          </a:solidFill>
                          <a:latin typeface="新細明體"/>
                          <a:ea typeface="新細明體"/>
                          <a:cs typeface="新細明體"/>
                        </a:rPr>
                        <a:t>..  </a:t>
                      </a:r>
                      <a:r>
                        <a:rPr lang="en-US" sz="1200" kern="0" dirty="0" smtClean="0">
                          <a:solidFill>
                            <a:schemeClr val="tx1"/>
                          </a:solidFill>
                          <a:latin typeface="新細明體"/>
                          <a:ea typeface="新細明體"/>
                          <a:cs typeface="新細明體"/>
                        </a:rPr>
                        <a:t>  n-2</a:t>
                      </a:r>
                      <a:endParaRPr lang="zh-TW" sz="1200" kern="100" dirty="0">
                        <a:solidFill>
                          <a:schemeClr val="tx1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17780" marR="177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chemeClr val="tx1"/>
                          </a:solidFill>
                          <a:latin typeface="新細明體"/>
                          <a:ea typeface="新細明體"/>
                          <a:cs typeface="新細明體"/>
                        </a:rPr>
                        <a:t>n-1</a:t>
                      </a:r>
                      <a:endParaRPr lang="zh-TW" sz="1200" kern="100" dirty="0">
                        <a:solidFill>
                          <a:schemeClr val="tx1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17780" marR="177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新細明體"/>
                          <a:ea typeface="新細明體"/>
                          <a:cs typeface="新細明體"/>
                        </a:rPr>
                        <a:t>1</a:t>
                      </a:r>
                      <a:endParaRPr lang="zh-TW" sz="1200" kern="100" dirty="0">
                        <a:latin typeface="Times New Roman"/>
                        <a:ea typeface="新細明體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新細明體"/>
                          <a:ea typeface="新細明體"/>
                          <a:cs typeface="新細明體"/>
                        </a:rPr>
                        <a:t>2</a:t>
                      </a:r>
                      <a:endParaRPr lang="zh-TW" sz="1200" kern="100" dirty="0">
                        <a:latin typeface="Times New Roman"/>
                        <a:ea typeface="新細明體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新細明體"/>
                          <a:ea typeface="新細明體"/>
                          <a:cs typeface="新細明體"/>
                        </a:rPr>
                        <a:t>3</a:t>
                      </a:r>
                      <a:endParaRPr lang="zh-TW" sz="1200" kern="100" dirty="0">
                        <a:latin typeface="Times New Roman"/>
                        <a:ea typeface="新細明體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新細明體"/>
                          <a:ea typeface="新細明體"/>
                          <a:cs typeface="新細明體"/>
                        </a:rPr>
                        <a:t>4</a:t>
                      </a:r>
                      <a:endParaRPr lang="zh-TW" sz="1200" kern="100" dirty="0">
                        <a:latin typeface="Times New Roman"/>
                        <a:ea typeface="新細明體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857250" y="4857750"/>
          <a:ext cx="2743200" cy="419100"/>
        </p:xfrm>
        <a:graphic>
          <a:graphicData uri="http://schemas.openxmlformats.org/drawingml/2006/table">
            <a:tbl>
              <a:tblPr/>
              <a:tblGrid>
                <a:gridCol w="685800"/>
                <a:gridCol w="685800"/>
                <a:gridCol w="685800"/>
                <a:gridCol w="685800"/>
              </a:tblGrid>
              <a:tr h="2095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chemeClr val="tx1"/>
                          </a:solidFill>
                          <a:latin typeface="新細明體"/>
                          <a:ea typeface="新細明體"/>
                          <a:cs typeface="新細明體"/>
                        </a:rPr>
                        <a:t>0</a:t>
                      </a:r>
                      <a:endParaRPr lang="zh-TW" sz="1200" kern="100" dirty="0">
                        <a:solidFill>
                          <a:schemeClr val="tx1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17780" marR="177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chemeClr val="tx1"/>
                          </a:solidFill>
                          <a:latin typeface="新細明體"/>
                          <a:ea typeface="新細明體"/>
                          <a:cs typeface="新細明體"/>
                        </a:rPr>
                        <a:t>1 </a:t>
                      </a:r>
                      <a:r>
                        <a:rPr lang="zh-TW" altLang="en-US" sz="1200" kern="0" dirty="0" smtClean="0">
                          <a:solidFill>
                            <a:schemeClr val="tx1"/>
                          </a:solidFill>
                          <a:latin typeface="新細明體"/>
                          <a:ea typeface="新細明體"/>
                          <a:cs typeface="新細明體"/>
                        </a:rPr>
                        <a:t>  </a:t>
                      </a:r>
                      <a:r>
                        <a:rPr lang="en-US" sz="1200" kern="0" dirty="0" smtClean="0">
                          <a:solidFill>
                            <a:schemeClr val="tx1"/>
                          </a:solidFill>
                          <a:latin typeface="新細明體"/>
                          <a:ea typeface="新細明體"/>
                          <a:cs typeface="新細明體"/>
                        </a:rPr>
                        <a:t>  </a:t>
                      </a:r>
                      <a:r>
                        <a:rPr lang="en-US" sz="1200" kern="0" dirty="0">
                          <a:solidFill>
                            <a:schemeClr val="tx1"/>
                          </a:solidFill>
                          <a:latin typeface="新細明體"/>
                          <a:ea typeface="新細明體"/>
                          <a:cs typeface="新細明體"/>
                        </a:rPr>
                        <a:t>..</a:t>
                      </a:r>
                      <a:endParaRPr lang="zh-TW" sz="1200" kern="100" dirty="0">
                        <a:solidFill>
                          <a:schemeClr val="tx1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17780" marR="177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chemeClr val="tx1"/>
                          </a:solidFill>
                          <a:latin typeface="新細明體"/>
                          <a:ea typeface="新細明體"/>
                          <a:cs typeface="新細明體"/>
                        </a:rPr>
                        <a:t>..  </a:t>
                      </a:r>
                      <a:r>
                        <a:rPr lang="en-US" sz="1200" kern="0" dirty="0" smtClean="0">
                          <a:solidFill>
                            <a:schemeClr val="tx1"/>
                          </a:solidFill>
                          <a:latin typeface="新細明體"/>
                          <a:ea typeface="新細明體"/>
                          <a:cs typeface="新細明體"/>
                        </a:rPr>
                        <a:t>n-2 ( </a:t>
                      </a:r>
                      <a:r>
                        <a:rPr lang="en-US" sz="1200" kern="0" dirty="0" err="1" smtClean="0">
                          <a:solidFill>
                            <a:schemeClr val="tx1"/>
                          </a:solidFill>
                          <a:latin typeface="新細明體"/>
                          <a:ea typeface="新細明體"/>
                          <a:cs typeface="新細明體"/>
                        </a:rPr>
                        <a:t>i</a:t>
                      </a:r>
                      <a:r>
                        <a:rPr lang="en-US" sz="1200" kern="0" dirty="0" smtClean="0">
                          <a:solidFill>
                            <a:schemeClr val="tx1"/>
                          </a:solidFill>
                          <a:latin typeface="新細明體"/>
                          <a:ea typeface="新細明體"/>
                          <a:cs typeface="新細明體"/>
                        </a:rPr>
                        <a:t> )</a:t>
                      </a:r>
                      <a:endParaRPr lang="zh-TW" sz="1200" kern="100" dirty="0">
                        <a:solidFill>
                          <a:schemeClr val="tx1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17780" marR="177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chemeClr val="tx1"/>
                          </a:solidFill>
                          <a:latin typeface="新細明體"/>
                          <a:ea typeface="新細明體"/>
                          <a:cs typeface="新細明體"/>
                        </a:rPr>
                        <a:t>n-1</a:t>
                      </a:r>
                      <a:endParaRPr lang="zh-TW" sz="1200" kern="100" dirty="0">
                        <a:solidFill>
                          <a:schemeClr val="tx1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17780" marR="177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新細明體"/>
                          <a:ea typeface="新細明體"/>
                          <a:cs typeface="新細明體"/>
                        </a:rPr>
                        <a:t>1</a:t>
                      </a:r>
                      <a:endParaRPr lang="zh-TW" sz="1200" kern="100" dirty="0">
                        <a:latin typeface="Times New Roman"/>
                        <a:ea typeface="新細明體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新細明體"/>
                          <a:ea typeface="新細明體"/>
                          <a:cs typeface="新細明體"/>
                        </a:rPr>
                        <a:t>2</a:t>
                      </a:r>
                      <a:endParaRPr lang="zh-TW" sz="1200" kern="100" dirty="0">
                        <a:latin typeface="Times New Roman"/>
                        <a:ea typeface="新細明體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新細明體"/>
                          <a:ea typeface="新細明體"/>
                          <a:cs typeface="新細明體"/>
                        </a:rPr>
                        <a:t>4</a:t>
                      </a:r>
                      <a:endParaRPr lang="zh-TW" sz="1200" kern="100" dirty="0">
                        <a:latin typeface="Times New Roman"/>
                        <a:ea typeface="新細明體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新細明體"/>
                          <a:ea typeface="新細明體"/>
                          <a:cs typeface="新細明體"/>
                        </a:rPr>
                        <a:t>3</a:t>
                      </a:r>
                      <a:endParaRPr lang="zh-TW" sz="1200" kern="100" dirty="0">
                        <a:latin typeface="Times New Roman"/>
                        <a:ea typeface="新細明體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318549" name="文字方塊 14"/>
          <p:cNvSpPr txBox="1">
            <a:spLocks noChangeArrowheads="1"/>
          </p:cNvSpPr>
          <p:nvPr/>
        </p:nvSpPr>
        <p:spPr bwMode="auto">
          <a:xfrm>
            <a:off x="3643313" y="2143125"/>
            <a:ext cx="528637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TW" altLang="zh-TW" sz="2000" dirty="0"/>
              <a:t>首先從</a:t>
            </a:r>
            <a:r>
              <a:rPr lang="zh-TW" altLang="zh-TW" sz="2000" b="1" dirty="0"/>
              <a:t>數列</a:t>
            </a:r>
            <a:r>
              <a:rPr lang="zh-TW" altLang="zh-TW" sz="2000" dirty="0"/>
              <a:t>中</a:t>
            </a:r>
            <a:r>
              <a:rPr lang="en-US" altLang="zh-TW" sz="2000" dirty="0"/>
              <a:t> select </a:t>
            </a:r>
            <a:r>
              <a:rPr lang="zh-TW" altLang="zh-TW" sz="2000" dirty="0"/>
              <a:t>出</a:t>
            </a:r>
            <a:r>
              <a:rPr lang="en-US" altLang="zh-TW" sz="2000" dirty="0"/>
              <a:t> min</a:t>
            </a:r>
            <a:r>
              <a:rPr lang="zh-TW" altLang="zh-TW" sz="2000" dirty="0"/>
              <a:t>（即</a:t>
            </a:r>
            <a:r>
              <a:rPr lang="zh-TW" altLang="en-US" sz="2000" dirty="0"/>
              <a:t> 數值</a:t>
            </a:r>
            <a:r>
              <a:rPr lang="en-US" altLang="zh-TW" sz="2000" dirty="0"/>
              <a:t> 1</a:t>
            </a:r>
            <a:r>
              <a:rPr lang="zh-TW" altLang="zh-TW" sz="2000" dirty="0"/>
              <a:t>），並放到數列的第一個位置</a:t>
            </a:r>
            <a:r>
              <a:rPr lang="zh-TW" altLang="en-US" sz="2000" dirty="0"/>
              <a:t>（</a:t>
            </a:r>
            <a:r>
              <a:rPr lang="zh-TW" altLang="zh-TW" sz="2000" dirty="0"/>
              <a:t>即</a:t>
            </a:r>
            <a:r>
              <a:rPr lang="en-US" altLang="zh-TW" sz="2000" dirty="0"/>
              <a:t> </a:t>
            </a:r>
            <a:r>
              <a:rPr lang="zh-TW" altLang="en-US" sz="2000" dirty="0"/>
              <a:t>索引  </a:t>
            </a:r>
            <a:r>
              <a:rPr lang="en-US" altLang="zh-TW" sz="2000" dirty="0"/>
              <a:t>0</a:t>
            </a:r>
            <a:r>
              <a:rPr lang="zh-TW" altLang="en-US" sz="2000" dirty="0"/>
              <a:t>）</a:t>
            </a:r>
            <a:r>
              <a:rPr lang="zh-TW" altLang="zh-TW" sz="2000" dirty="0"/>
              <a:t>。</a:t>
            </a:r>
          </a:p>
        </p:txBody>
      </p:sp>
      <p:sp>
        <p:nvSpPr>
          <p:cNvPr id="318550" name="文字方塊 16"/>
          <p:cNvSpPr txBox="1">
            <a:spLocks noChangeArrowheads="1"/>
          </p:cNvSpPr>
          <p:nvPr/>
        </p:nvSpPr>
        <p:spPr bwMode="auto">
          <a:xfrm>
            <a:off x="3714750" y="3000375"/>
            <a:ext cx="24923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TW" altLang="zh-TW" sz="2000"/>
              <a:t>固定此數不再變動。</a:t>
            </a:r>
          </a:p>
        </p:txBody>
      </p:sp>
      <p:sp>
        <p:nvSpPr>
          <p:cNvPr id="318551" name="矩形 19"/>
          <p:cNvSpPr>
            <a:spLocks noChangeArrowheads="1"/>
          </p:cNvSpPr>
          <p:nvPr/>
        </p:nvSpPr>
        <p:spPr bwMode="auto">
          <a:xfrm>
            <a:off x="3714750" y="3643313"/>
            <a:ext cx="5429250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TW" altLang="zh-TW" sz="2000" dirty="0"/>
              <a:t>再從</a:t>
            </a:r>
            <a:r>
              <a:rPr lang="zh-TW" altLang="zh-TW" sz="2000" b="1" dirty="0"/>
              <a:t>剩餘數列</a:t>
            </a:r>
            <a:r>
              <a:rPr lang="zh-TW" altLang="zh-TW" sz="2000" dirty="0"/>
              <a:t>中</a:t>
            </a:r>
            <a:r>
              <a:rPr lang="en-US" altLang="zh-TW" sz="2000" dirty="0"/>
              <a:t> select </a:t>
            </a:r>
            <a:r>
              <a:rPr lang="zh-TW" altLang="zh-TW" sz="2000" dirty="0"/>
              <a:t>出</a:t>
            </a:r>
            <a:r>
              <a:rPr lang="en-US" altLang="zh-TW" sz="2000" dirty="0"/>
              <a:t> min</a:t>
            </a:r>
            <a:r>
              <a:rPr lang="zh-TW" altLang="zh-TW" sz="2000" dirty="0"/>
              <a:t>（即</a:t>
            </a:r>
            <a:r>
              <a:rPr lang="zh-TW" altLang="en-US" sz="2000" dirty="0"/>
              <a:t> 數值 </a:t>
            </a:r>
            <a:r>
              <a:rPr lang="en-US" altLang="zh-TW" sz="2000" dirty="0"/>
              <a:t>2</a:t>
            </a:r>
            <a:r>
              <a:rPr lang="zh-TW" altLang="zh-TW" sz="2000" dirty="0"/>
              <a:t>），並放到剩餘數列</a:t>
            </a:r>
            <a:r>
              <a:rPr lang="zh-TW" altLang="en-US" sz="2000" dirty="0"/>
              <a:t>（</a:t>
            </a:r>
            <a:r>
              <a:rPr lang="zh-TW" altLang="zh-TW" sz="2000" dirty="0"/>
              <a:t>即</a:t>
            </a:r>
            <a:r>
              <a:rPr lang="en-US" altLang="zh-TW" sz="2000" dirty="0"/>
              <a:t> </a:t>
            </a:r>
            <a:r>
              <a:rPr lang="zh-TW" altLang="en-US" sz="2000" dirty="0"/>
              <a:t>索引  </a:t>
            </a:r>
            <a:r>
              <a:rPr lang="en-US" altLang="zh-TW" sz="2000" dirty="0" smtClean="0"/>
              <a:t>1 </a:t>
            </a:r>
            <a:r>
              <a:rPr lang="en-US" altLang="zh-TW" sz="2000" dirty="0"/>
              <a:t>~ n-1</a:t>
            </a:r>
            <a:r>
              <a:rPr lang="zh-TW" altLang="en-US" sz="2000" dirty="0"/>
              <a:t>）</a:t>
            </a:r>
            <a:r>
              <a:rPr lang="zh-TW" altLang="zh-TW" sz="2000" dirty="0"/>
              <a:t>的</a:t>
            </a:r>
            <a:endParaRPr lang="en-US" altLang="zh-TW" sz="2000" dirty="0"/>
          </a:p>
          <a:p>
            <a:r>
              <a:rPr lang="zh-TW" altLang="zh-TW" sz="2000" dirty="0"/>
              <a:t>第一個位置</a:t>
            </a:r>
            <a:r>
              <a:rPr lang="zh-TW" altLang="en-US" sz="2000" dirty="0"/>
              <a:t> （</a:t>
            </a:r>
            <a:r>
              <a:rPr lang="zh-TW" altLang="zh-TW" sz="2000" dirty="0"/>
              <a:t>即</a:t>
            </a:r>
            <a:r>
              <a:rPr lang="en-US" altLang="zh-TW" sz="2000" dirty="0"/>
              <a:t> </a:t>
            </a:r>
            <a:r>
              <a:rPr lang="zh-TW" altLang="en-US" sz="2000" dirty="0"/>
              <a:t>索引  </a:t>
            </a:r>
            <a:r>
              <a:rPr lang="en-US" altLang="zh-TW" sz="2000" dirty="0"/>
              <a:t>1</a:t>
            </a:r>
            <a:r>
              <a:rPr lang="zh-TW" altLang="en-US" sz="2000" dirty="0"/>
              <a:t>）</a:t>
            </a:r>
            <a:r>
              <a:rPr lang="zh-TW" altLang="zh-TW" sz="2000" dirty="0"/>
              <a:t>。</a:t>
            </a:r>
          </a:p>
        </p:txBody>
      </p:sp>
      <p:sp>
        <p:nvSpPr>
          <p:cNvPr id="318552" name="文字方塊 20"/>
          <p:cNvSpPr txBox="1">
            <a:spLocks noChangeArrowheads="1"/>
          </p:cNvSpPr>
          <p:nvPr/>
        </p:nvSpPr>
        <p:spPr bwMode="auto">
          <a:xfrm>
            <a:off x="3714750" y="4929188"/>
            <a:ext cx="24923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TW" altLang="zh-TW" sz="2000"/>
              <a:t>固定此數不再變動。</a:t>
            </a:r>
          </a:p>
        </p:txBody>
      </p:sp>
      <p:sp>
        <p:nvSpPr>
          <p:cNvPr id="318553" name="矩形 21"/>
          <p:cNvSpPr>
            <a:spLocks noChangeArrowheads="1"/>
          </p:cNvSpPr>
          <p:nvPr/>
        </p:nvSpPr>
        <p:spPr bwMode="auto">
          <a:xfrm>
            <a:off x="2000250" y="5429250"/>
            <a:ext cx="44132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TW" altLang="en-US" sz="2000"/>
              <a:t>：</a:t>
            </a:r>
          </a:p>
          <a:p>
            <a:r>
              <a:rPr lang="zh-TW" altLang="en-US" sz="2000"/>
              <a:t>：</a:t>
            </a:r>
            <a:endParaRPr lang="en-US" altLang="zh-TW" sz="2000"/>
          </a:p>
        </p:txBody>
      </p:sp>
      <p:sp>
        <p:nvSpPr>
          <p:cNvPr id="318554" name="矩形 22"/>
          <p:cNvSpPr>
            <a:spLocks noChangeArrowheads="1"/>
          </p:cNvSpPr>
          <p:nvPr/>
        </p:nvSpPr>
        <p:spPr bwMode="auto">
          <a:xfrm>
            <a:off x="3786188" y="5500688"/>
            <a:ext cx="5357812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TW" altLang="zh-TW" sz="2000"/>
              <a:t>依此方式直到走訪完，</a:t>
            </a:r>
            <a:r>
              <a:rPr lang="en-US" altLang="zh-TW" sz="2000"/>
              <a:t/>
            </a:r>
            <a:br>
              <a:rPr lang="en-US" altLang="zh-TW" sz="2000"/>
            </a:br>
            <a:r>
              <a:rPr lang="zh-TW" altLang="en-US" sz="2000"/>
              <a:t>走訪至</a:t>
            </a:r>
            <a:r>
              <a:rPr lang="zh-TW" altLang="zh-TW" sz="2000"/>
              <a:t>數列倒數第二個數（即</a:t>
            </a:r>
            <a:r>
              <a:rPr lang="en-US" altLang="zh-TW" sz="2000"/>
              <a:t> </a:t>
            </a:r>
            <a:r>
              <a:rPr lang="zh-TW" altLang="en-US" sz="2000"/>
              <a:t>索引 </a:t>
            </a:r>
            <a:r>
              <a:rPr lang="en-US" altLang="zh-TW" sz="2000"/>
              <a:t>n-2</a:t>
            </a:r>
            <a:r>
              <a:rPr lang="zh-TW" altLang="zh-TW" sz="2000"/>
              <a:t>）。</a:t>
            </a:r>
          </a:p>
        </p:txBody>
      </p:sp>
      <p:sp>
        <p:nvSpPr>
          <p:cNvPr id="318555" name="矩形 23"/>
          <p:cNvSpPr>
            <a:spLocks noChangeArrowheads="1"/>
          </p:cNvSpPr>
          <p:nvPr/>
        </p:nvSpPr>
        <p:spPr bwMode="auto">
          <a:xfrm>
            <a:off x="3786188" y="6286500"/>
            <a:ext cx="44291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TW" altLang="zh-TW" sz="2000" dirty="0"/>
              <a:t>即完成數列小到大</a:t>
            </a:r>
            <a:r>
              <a:rPr lang="en-US" altLang="zh-TW" sz="2000" dirty="0"/>
              <a:t>sort </a:t>
            </a:r>
            <a:endParaRPr lang="zh-TW" altLang="zh-TW" sz="2000" b="1" dirty="0"/>
          </a:p>
        </p:txBody>
      </p:sp>
      <p:graphicFrame>
        <p:nvGraphicFramePr>
          <p:cNvPr id="26" name="表格 25"/>
          <p:cNvGraphicFramePr>
            <a:graphicFrameLocks noGrp="1"/>
          </p:cNvGraphicFramePr>
          <p:nvPr/>
        </p:nvGraphicFramePr>
        <p:xfrm>
          <a:off x="214313" y="2357438"/>
          <a:ext cx="571500" cy="419100"/>
        </p:xfrm>
        <a:graphic>
          <a:graphicData uri="http://schemas.openxmlformats.org/drawingml/2006/table">
            <a:tbl>
              <a:tblPr/>
              <a:tblGrid>
                <a:gridCol w="571500"/>
              </a:tblGrid>
              <a:tr h="2095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kern="0" dirty="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  <a:cs typeface="新細明體"/>
                        </a:rPr>
                        <a:t>索引</a:t>
                      </a:r>
                      <a:endParaRPr lang="zh-TW" sz="1200" kern="100" dirty="0">
                        <a:solidFill>
                          <a:schemeClr val="tx1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17780" marR="177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kern="0" dirty="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  <a:cs typeface="新細明體"/>
                        </a:rPr>
                        <a:t>數值</a:t>
                      </a:r>
                      <a:endParaRPr lang="zh-TW" sz="1200" kern="100" dirty="0">
                        <a:solidFill>
                          <a:schemeClr val="tx1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17780" marR="177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15888"/>
            <a:ext cx="8229600" cy="113982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dirty="0" smtClean="0">
                <a:latin typeface="Times New Roman" pitchFamily="18" charset="0"/>
              </a:rPr>
              <a:t>SORT Pseudo Code </a:t>
            </a:r>
            <a:endParaRPr lang="zh-TW" altLang="en-US" dirty="0" smtClean="0">
              <a:latin typeface="Times New Roman" pitchFamily="18" charset="0"/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2875" y="1412875"/>
            <a:ext cx="9001125" cy="5329238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Clr>
                <a:schemeClr val="bg2"/>
              </a:buClr>
              <a:buFontTx/>
              <a:buNone/>
              <a:defRPr/>
            </a:pPr>
            <a:r>
              <a:rPr lang="en-US" altLang="zh-TW" sz="2800" dirty="0" smtClean="0">
                <a:latin typeface="Times New Roman" pitchFamily="18" charset="0"/>
                <a:ea typeface="標楷體" pitchFamily="65" charset="-120"/>
              </a:rPr>
              <a:t>1. </a:t>
            </a:r>
            <a:r>
              <a:rPr lang="zh-TW" altLang="en-US" sz="2800" dirty="0" smtClean="0">
                <a:latin typeface="Times New Roman" pitchFamily="18" charset="0"/>
                <a:ea typeface="標楷體" pitchFamily="65" charset="-120"/>
              </a:rPr>
              <a:t>最高抽象層次為：</a:t>
            </a:r>
          </a:p>
          <a:p>
            <a:pPr marL="990600" lvl="1" indent="-533400" eaLnBrk="1" hangingPunct="1">
              <a:lnSpc>
                <a:spcPct val="90000"/>
              </a:lnSpc>
              <a:buClr>
                <a:schemeClr val="bg2"/>
              </a:buClr>
              <a:buFontTx/>
              <a:buNone/>
              <a:defRPr/>
            </a:pPr>
            <a:r>
              <a:rPr lang="en-US" altLang="zh-TW" sz="2400" dirty="0" smtClean="0">
                <a:latin typeface="Times New Roman" pitchFamily="18" charset="0"/>
                <a:ea typeface="標楷體" pitchFamily="65" charset="-120"/>
              </a:rPr>
              <a:t>  1.  </a:t>
            </a:r>
            <a:r>
              <a:rPr lang="zh-TW" altLang="en-US" sz="2400" dirty="0" smtClean="0">
                <a:latin typeface="Times New Roman" pitchFamily="18" charset="0"/>
                <a:ea typeface="標楷體" pitchFamily="65" charset="-120"/>
              </a:rPr>
              <a:t>首先從</a:t>
            </a:r>
            <a:r>
              <a:rPr lang="zh-TW" altLang="en-US" sz="2400" i="1" dirty="0" smtClean="0">
                <a:solidFill>
                  <a:srgbClr val="FFFF66"/>
                </a:solidFill>
                <a:latin typeface="Times New Roman" pitchFamily="18" charset="0"/>
                <a:ea typeface="標楷體" pitchFamily="65" charset="-120"/>
              </a:rPr>
              <a:t>數列 </a:t>
            </a:r>
            <a:r>
              <a:rPr lang="zh-TW" altLang="en-US" sz="2400" dirty="0" smtClean="0">
                <a:latin typeface="Times New Roman" pitchFamily="18" charset="0"/>
                <a:ea typeface="標楷體" pitchFamily="65" charset="-120"/>
              </a:rPr>
              <a:t>中</a:t>
            </a:r>
            <a:r>
              <a:rPr lang="en-US" altLang="zh-TW" sz="2400" dirty="0" smtClean="0">
                <a:latin typeface="Times New Roman" pitchFamily="18" charset="0"/>
                <a:ea typeface="標楷體" pitchFamily="65" charset="-120"/>
              </a:rPr>
              <a:t>select</a:t>
            </a:r>
            <a:r>
              <a:rPr lang="zh-TW" altLang="en-US" sz="2400" dirty="0" smtClean="0">
                <a:latin typeface="Times New Roman" pitchFamily="18" charset="0"/>
                <a:ea typeface="標楷體" pitchFamily="65" charset="-120"/>
              </a:rPr>
              <a:t>出</a:t>
            </a:r>
            <a:r>
              <a:rPr lang="zh-TW" altLang="en-US" sz="2400" dirty="0" smtClean="0">
                <a:solidFill>
                  <a:schemeClr val="accent2"/>
                </a:solidFill>
                <a:latin typeface="Times New Roman" pitchFamily="18" charset="0"/>
                <a:ea typeface="標楷體" pitchFamily="65" charset="-120"/>
              </a:rPr>
              <a:t> </a:t>
            </a:r>
            <a:r>
              <a:rPr lang="en-US" altLang="zh-TW" sz="2400" dirty="0" smtClean="0">
                <a:solidFill>
                  <a:srgbClr val="99FF99"/>
                </a:solidFill>
                <a:latin typeface="Times New Roman" pitchFamily="18" charset="0"/>
                <a:ea typeface="標楷體" pitchFamily="65" charset="-120"/>
              </a:rPr>
              <a:t>min</a:t>
            </a:r>
            <a:r>
              <a:rPr lang="zh-TW" altLang="en-US" sz="2400" dirty="0" smtClean="0">
                <a:latin typeface="Times New Roman" pitchFamily="18" charset="0"/>
                <a:ea typeface="標楷體" pitchFamily="65" charset="-120"/>
              </a:rPr>
              <a:t>，放到</a:t>
            </a:r>
            <a:r>
              <a:rPr lang="zh-TW" altLang="en-US" sz="2400" dirty="0" smtClean="0">
                <a:solidFill>
                  <a:srgbClr val="99FF99"/>
                </a:solidFill>
                <a:latin typeface="Times New Roman" pitchFamily="18" charset="0"/>
                <a:ea typeface="標楷體" pitchFamily="65" charset="-120"/>
              </a:rPr>
              <a:t>它</a:t>
            </a:r>
            <a:r>
              <a:rPr lang="zh-TW" altLang="en-US" sz="2400" dirty="0" smtClean="0">
                <a:latin typeface="Times New Roman" pitchFamily="18" charset="0"/>
                <a:ea typeface="標楷體" pitchFamily="65" charset="-120"/>
              </a:rPr>
              <a:t>的第一個位置，</a:t>
            </a:r>
            <a:endParaRPr lang="en-US" altLang="zh-TW" sz="2400" dirty="0" smtClean="0">
              <a:latin typeface="Times New Roman" pitchFamily="18" charset="0"/>
              <a:ea typeface="標楷體" pitchFamily="65" charset="-120"/>
            </a:endParaRPr>
          </a:p>
          <a:p>
            <a:pPr marL="990600" lvl="1" indent="-533400" eaLnBrk="1" hangingPunct="1">
              <a:lnSpc>
                <a:spcPct val="90000"/>
              </a:lnSpc>
              <a:buClr>
                <a:schemeClr val="bg2"/>
              </a:buClr>
              <a:buFontTx/>
              <a:buNone/>
              <a:defRPr/>
            </a:pPr>
            <a:r>
              <a:rPr lang="zh-TW" altLang="en-US" sz="2400" dirty="0" smtClean="0">
                <a:latin typeface="Times New Roman" pitchFamily="18" charset="0"/>
                <a:ea typeface="標楷體" pitchFamily="65" charset="-120"/>
              </a:rPr>
              <a:t>       並固定此數不再更動</a:t>
            </a:r>
          </a:p>
          <a:p>
            <a:pPr marL="990600" lvl="1" indent="-533400" eaLnBrk="1" hangingPunct="1">
              <a:lnSpc>
                <a:spcPct val="90000"/>
              </a:lnSpc>
              <a:buClr>
                <a:schemeClr val="bg2"/>
              </a:buClr>
              <a:buFontTx/>
              <a:buNone/>
              <a:defRPr/>
            </a:pPr>
            <a:r>
              <a:rPr lang="en-US" altLang="zh-TW" sz="2400" dirty="0" smtClean="0">
                <a:latin typeface="Times New Roman" pitchFamily="18" charset="0"/>
                <a:ea typeface="標楷體" pitchFamily="65" charset="-120"/>
              </a:rPr>
              <a:t>  2.  </a:t>
            </a:r>
            <a:r>
              <a:rPr lang="zh-TW" altLang="en-US" sz="2400" dirty="0" smtClean="0">
                <a:latin typeface="Times New Roman" pitchFamily="18" charset="0"/>
                <a:ea typeface="標楷體" pitchFamily="65" charset="-120"/>
              </a:rPr>
              <a:t>再從</a:t>
            </a:r>
            <a:r>
              <a:rPr lang="zh-TW" altLang="en-US" sz="2400" i="1" dirty="0" smtClean="0">
                <a:solidFill>
                  <a:srgbClr val="FFFF66"/>
                </a:solidFill>
                <a:latin typeface="Times New Roman" pitchFamily="18" charset="0"/>
                <a:ea typeface="標楷體" pitchFamily="65" charset="-120"/>
              </a:rPr>
              <a:t>剩餘數列</a:t>
            </a:r>
            <a:r>
              <a:rPr lang="zh-TW" altLang="en-US" sz="2400" dirty="0" smtClean="0">
                <a:latin typeface="Times New Roman" pitchFamily="18" charset="0"/>
                <a:ea typeface="標楷體" pitchFamily="65" charset="-120"/>
              </a:rPr>
              <a:t>中，</a:t>
            </a:r>
            <a:r>
              <a:rPr lang="en-US" altLang="zh-TW" sz="2400" dirty="0" smtClean="0">
                <a:latin typeface="Times New Roman" pitchFamily="18" charset="0"/>
                <a:ea typeface="標楷體" pitchFamily="65" charset="-120"/>
              </a:rPr>
              <a:t>select</a:t>
            </a:r>
            <a:r>
              <a:rPr lang="zh-TW" altLang="en-US" sz="2400" dirty="0" smtClean="0">
                <a:latin typeface="Times New Roman" pitchFamily="18" charset="0"/>
                <a:ea typeface="標楷體" pitchFamily="65" charset="-120"/>
              </a:rPr>
              <a:t>出 </a:t>
            </a:r>
            <a:r>
              <a:rPr lang="en-US" altLang="zh-TW" sz="2400" dirty="0" smtClean="0">
                <a:solidFill>
                  <a:srgbClr val="99FF99"/>
                </a:solidFill>
                <a:latin typeface="Times New Roman" pitchFamily="18" charset="0"/>
                <a:ea typeface="標楷體" pitchFamily="65" charset="-120"/>
              </a:rPr>
              <a:t>min</a:t>
            </a:r>
            <a:r>
              <a:rPr lang="zh-TW" altLang="en-US" sz="2400" dirty="0" smtClean="0">
                <a:latin typeface="Times New Roman" pitchFamily="18" charset="0"/>
                <a:ea typeface="標楷體" pitchFamily="65" charset="-120"/>
              </a:rPr>
              <a:t>，並且放到</a:t>
            </a:r>
            <a:r>
              <a:rPr lang="zh-TW" altLang="en-US" sz="2400" dirty="0" smtClean="0">
                <a:solidFill>
                  <a:srgbClr val="99FF99"/>
                </a:solidFill>
                <a:latin typeface="Times New Roman" pitchFamily="18" charset="0"/>
                <a:ea typeface="標楷體" pitchFamily="65" charset="-120"/>
              </a:rPr>
              <a:t>它</a:t>
            </a:r>
            <a:r>
              <a:rPr lang="zh-TW" altLang="en-US" sz="2400" dirty="0" smtClean="0">
                <a:latin typeface="Times New Roman" pitchFamily="18" charset="0"/>
                <a:ea typeface="標楷體" pitchFamily="65" charset="-120"/>
              </a:rPr>
              <a:t>的第一個位置</a:t>
            </a:r>
          </a:p>
          <a:p>
            <a:pPr marL="990600" lvl="1" indent="-533400" eaLnBrk="1" hangingPunct="1">
              <a:lnSpc>
                <a:spcPct val="90000"/>
              </a:lnSpc>
              <a:buClr>
                <a:schemeClr val="bg2"/>
              </a:buClr>
              <a:buFontTx/>
              <a:buNone/>
              <a:defRPr/>
            </a:pPr>
            <a:r>
              <a:rPr lang="en-US" altLang="zh-TW" sz="2400" dirty="0" smtClean="0">
                <a:latin typeface="Times New Roman" pitchFamily="18" charset="0"/>
                <a:ea typeface="標楷體" pitchFamily="65" charset="-120"/>
              </a:rPr>
              <a:t>  3.  </a:t>
            </a:r>
            <a:r>
              <a:rPr lang="zh-TW" altLang="en-US" sz="2400" dirty="0" smtClean="0">
                <a:latin typeface="Times New Roman" pitchFamily="18" charset="0"/>
                <a:ea typeface="標楷體" pitchFamily="65" charset="-120"/>
              </a:rPr>
              <a:t>依此方式</a:t>
            </a:r>
            <a:r>
              <a:rPr lang="en-US" altLang="zh-TW" sz="2400" dirty="0" smtClean="0">
                <a:latin typeface="Times New Roman" pitchFamily="18" charset="0"/>
                <a:ea typeface="標楷體" pitchFamily="65" charset="-120"/>
              </a:rPr>
              <a:t>(repeat)</a:t>
            </a:r>
            <a:r>
              <a:rPr lang="zh-TW" altLang="en-US" sz="2400" dirty="0" smtClean="0">
                <a:latin typeface="Times New Roman" pitchFamily="18" charset="0"/>
                <a:ea typeface="標楷體" pitchFamily="65" charset="-120"/>
              </a:rPr>
              <a:t>，直到</a:t>
            </a:r>
            <a:r>
              <a:rPr lang="en-US" altLang="zh-TW" sz="2400" dirty="0" smtClean="0">
                <a:latin typeface="Times New Roman" pitchFamily="18" charset="0"/>
                <a:ea typeface="標楷體" pitchFamily="65" charset="-120"/>
              </a:rPr>
              <a:t>(until)</a:t>
            </a:r>
            <a:r>
              <a:rPr lang="zh-TW" altLang="en-US" sz="2400" dirty="0" smtClean="0">
                <a:latin typeface="Times New Roman" pitchFamily="18" charset="0"/>
                <a:ea typeface="標楷體" pitchFamily="65" charset="-120"/>
              </a:rPr>
              <a:t> 走訪完</a:t>
            </a:r>
            <a:r>
              <a:rPr lang="zh-TW" altLang="en-US" sz="2400" i="1" dirty="0" smtClean="0">
                <a:solidFill>
                  <a:srgbClr val="FFFF66"/>
                </a:solidFill>
                <a:latin typeface="Times New Roman" pitchFamily="18" charset="0"/>
                <a:ea typeface="標楷體" pitchFamily="65" charset="-120"/>
              </a:rPr>
              <a:t>數列</a:t>
            </a:r>
            <a:r>
              <a:rPr lang="en-US" altLang="zh-TW" sz="2400" dirty="0" smtClean="0">
                <a:latin typeface="Times New Roman" pitchFamily="18" charset="0"/>
                <a:ea typeface="標楷體" pitchFamily="65" charset="-120"/>
              </a:rPr>
              <a:t> </a:t>
            </a:r>
            <a:r>
              <a:rPr lang="zh-TW" altLang="en-US" sz="2400" dirty="0" smtClean="0">
                <a:latin typeface="Times New Roman" pitchFamily="18" charset="0"/>
                <a:ea typeface="標楷體" pitchFamily="65" charset="-120"/>
              </a:rPr>
              <a:t>倒數第二</a:t>
            </a:r>
            <a:r>
              <a:rPr kumimoji="0" lang="zh-TW" altLang="en-US" sz="2400" dirty="0" smtClean="0">
                <a:latin typeface="Times New Roman" pitchFamily="18" charset="0"/>
                <a:ea typeface="標楷體" pitchFamily="65" charset="-120"/>
              </a:rPr>
              <a:t>個</a:t>
            </a:r>
            <a:r>
              <a:rPr lang="zh-TW" altLang="en-US" sz="2400" dirty="0" smtClean="0">
                <a:latin typeface="Times New Roman" pitchFamily="18" charset="0"/>
                <a:ea typeface="標楷體" pitchFamily="65" charset="-120"/>
              </a:rPr>
              <a:t>數</a:t>
            </a:r>
          </a:p>
          <a:p>
            <a:pPr marL="609600" indent="-609600" eaLnBrk="1" hangingPunct="1">
              <a:lnSpc>
                <a:spcPct val="90000"/>
              </a:lnSpc>
              <a:buClr>
                <a:schemeClr val="bg2"/>
              </a:buClr>
              <a:buFontTx/>
              <a:buNone/>
              <a:defRPr/>
            </a:pPr>
            <a:r>
              <a:rPr lang="en-US" altLang="zh-TW" sz="2800" dirty="0" smtClean="0">
                <a:latin typeface="Times New Roman" pitchFamily="18" charset="0"/>
                <a:ea typeface="標楷體" pitchFamily="65" charset="-120"/>
              </a:rPr>
              <a:t>2. </a:t>
            </a:r>
            <a:r>
              <a:rPr lang="zh-TW" altLang="en-US" sz="2800" dirty="0" smtClean="0">
                <a:latin typeface="Times New Roman" pitchFamily="18" charset="0"/>
                <a:ea typeface="標楷體" pitchFamily="65" charset="-120"/>
              </a:rPr>
              <a:t>中等抽象層次為：</a:t>
            </a:r>
          </a:p>
          <a:p>
            <a:pPr marL="990600" lvl="1" indent="-533400" eaLnBrk="1" hangingPunct="1">
              <a:lnSpc>
                <a:spcPct val="90000"/>
              </a:lnSpc>
              <a:buClr>
                <a:schemeClr val="bg2"/>
              </a:buClr>
              <a:buFontTx/>
              <a:buNone/>
              <a:defRPr/>
            </a:pPr>
            <a:r>
              <a:rPr lang="en-US" altLang="zh-TW" sz="2400" dirty="0" smtClean="0">
                <a:latin typeface="Times New Roman" pitchFamily="18" charset="0"/>
                <a:ea typeface="標楷體" pitchFamily="65" charset="-120"/>
              </a:rPr>
              <a:t>repeat</a:t>
            </a:r>
          </a:p>
          <a:p>
            <a:pPr marL="990600" lvl="1" indent="-533400" eaLnBrk="1" hangingPunct="1">
              <a:lnSpc>
                <a:spcPct val="90000"/>
              </a:lnSpc>
              <a:buClr>
                <a:schemeClr val="bg2"/>
              </a:buClr>
              <a:buFontTx/>
              <a:buNone/>
              <a:defRPr/>
            </a:pPr>
            <a:r>
              <a:rPr lang="en-US" altLang="zh-TW" sz="2400" dirty="0" smtClean="0">
                <a:latin typeface="Times New Roman" pitchFamily="18" charset="0"/>
                <a:ea typeface="標楷體" pitchFamily="65" charset="-120"/>
              </a:rPr>
              <a:t>  1.  </a:t>
            </a:r>
            <a:r>
              <a:rPr lang="zh-TW" altLang="en-US" sz="2400" dirty="0" smtClean="0">
                <a:latin typeface="Times New Roman" pitchFamily="18" charset="0"/>
                <a:ea typeface="標楷體" pitchFamily="65" charset="-120"/>
              </a:rPr>
              <a:t>從</a:t>
            </a:r>
            <a:r>
              <a:rPr lang="zh-TW" altLang="en-US" sz="2400" i="1" dirty="0" smtClean="0">
                <a:solidFill>
                  <a:srgbClr val="FFFF66"/>
                </a:solidFill>
                <a:latin typeface="Times New Roman" pitchFamily="18" charset="0"/>
                <a:ea typeface="標楷體" pitchFamily="65" charset="-120"/>
              </a:rPr>
              <a:t>數列  </a:t>
            </a:r>
            <a:r>
              <a:rPr lang="en-US" altLang="zh-TW" sz="2400" dirty="0" smtClean="0">
                <a:latin typeface="Times New Roman" pitchFamily="18" charset="0"/>
                <a:ea typeface="標楷體" pitchFamily="65" charset="-120"/>
              </a:rPr>
              <a:t>(</a:t>
            </a:r>
            <a:r>
              <a:rPr lang="zh-TW" altLang="en-US" sz="2400" dirty="0" smtClean="0">
                <a:latin typeface="Times New Roman" pitchFamily="18" charset="0"/>
                <a:ea typeface="標楷體" pitchFamily="65" charset="-120"/>
              </a:rPr>
              <a:t>第一次是 </a:t>
            </a:r>
            <a:r>
              <a:rPr lang="en-US" altLang="zh-TW" sz="2400" dirty="0" smtClean="0">
                <a:latin typeface="Times New Roman" pitchFamily="18" charset="0"/>
                <a:ea typeface="標楷體" pitchFamily="65" charset="-120"/>
              </a:rPr>
              <a:t>0 ~ n-1)</a:t>
            </a:r>
            <a:r>
              <a:rPr lang="zh-TW" altLang="en-US" sz="2400" dirty="0" smtClean="0">
                <a:latin typeface="Times New Roman" pitchFamily="18" charset="0"/>
                <a:ea typeface="標楷體" pitchFamily="65" charset="-120"/>
              </a:rPr>
              <a:t>中</a:t>
            </a:r>
            <a:r>
              <a:rPr lang="en-US" altLang="zh-TW" sz="2400" dirty="0" smtClean="0">
                <a:latin typeface="Times New Roman" pitchFamily="18" charset="0"/>
                <a:ea typeface="標楷體" pitchFamily="65" charset="-120"/>
              </a:rPr>
              <a:t>select</a:t>
            </a:r>
            <a:r>
              <a:rPr lang="zh-TW" altLang="en-US" sz="2400" dirty="0" smtClean="0">
                <a:latin typeface="Times New Roman" pitchFamily="18" charset="0"/>
                <a:ea typeface="標楷體" pitchFamily="65" charset="-120"/>
              </a:rPr>
              <a:t>出 </a:t>
            </a:r>
            <a:r>
              <a:rPr lang="en-US" altLang="zh-TW" sz="2400" dirty="0" smtClean="0">
                <a:solidFill>
                  <a:srgbClr val="99FF99"/>
                </a:solidFill>
                <a:latin typeface="Times New Roman" pitchFamily="18" charset="0"/>
                <a:ea typeface="標楷體" pitchFamily="65" charset="-120"/>
              </a:rPr>
              <a:t>min</a:t>
            </a:r>
            <a:r>
              <a:rPr lang="zh-TW" altLang="en-US" sz="2400" dirty="0" smtClean="0">
                <a:latin typeface="Times New Roman" pitchFamily="18" charset="0"/>
                <a:ea typeface="標楷體" pitchFamily="65" charset="-120"/>
              </a:rPr>
              <a:t>，</a:t>
            </a:r>
            <a:endParaRPr lang="en-US" altLang="zh-TW" sz="2400" dirty="0" smtClean="0">
              <a:latin typeface="Times New Roman" pitchFamily="18" charset="0"/>
              <a:ea typeface="標楷體" pitchFamily="65" charset="-120"/>
            </a:endParaRPr>
          </a:p>
          <a:p>
            <a:pPr marL="990600" lvl="1" indent="-533400" eaLnBrk="1" hangingPunct="1">
              <a:lnSpc>
                <a:spcPct val="90000"/>
              </a:lnSpc>
              <a:buClr>
                <a:schemeClr val="bg2"/>
              </a:buClr>
              <a:buFontTx/>
              <a:buNone/>
              <a:defRPr/>
            </a:pPr>
            <a:r>
              <a:rPr lang="zh-TW" altLang="en-US" sz="2400" dirty="0" smtClean="0">
                <a:latin typeface="Times New Roman" pitchFamily="18" charset="0"/>
                <a:ea typeface="標楷體" pitchFamily="65" charset="-120"/>
              </a:rPr>
              <a:t>       放到</a:t>
            </a:r>
            <a:r>
              <a:rPr lang="zh-TW" altLang="en-US" sz="2400" dirty="0" smtClean="0">
                <a:solidFill>
                  <a:srgbClr val="99FF99"/>
                </a:solidFill>
                <a:latin typeface="Times New Roman" pitchFamily="18" charset="0"/>
                <a:ea typeface="標楷體" pitchFamily="65" charset="-120"/>
              </a:rPr>
              <a:t>它</a:t>
            </a:r>
            <a:r>
              <a:rPr lang="zh-TW" altLang="en-US" sz="2400" dirty="0" smtClean="0">
                <a:latin typeface="Times New Roman" pitchFamily="18" charset="0"/>
                <a:ea typeface="標楷體" pitchFamily="65" charset="-120"/>
              </a:rPr>
              <a:t>的第一個位置</a:t>
            </a:r>
            <a:r>
              <a:rPr lang="en-US" altLang="zh-TW" sz="2400" dirty="0" smtClean="0">
                <a:latin typeface="Times New Roman" pitchFamily="18" charset="0"/>
                <a:ea typeface="標楷體" pitchFamily="65" charset="-120"/>
              </a:rPr>
              <a:t>(</a:t>
            </a:r>
            <a:r>
              <a:rPr lang="zh-TW" altLang="en-US" sz="2400" dirty="0" smtClean="0">
                <a:latin typeface="Times New Roman" pitchFamily="18" charset="0"/>
                <a:ea typeface="標楷體" pitchFamily="65" charset="-120"/>
              </a:rPr>
              <a:t>即索引</a:t>
            </a:r>
            <a:r>
              <a:rPr lang="en-US" altLang="zh-TW" sz="2400" dirty="0" smtClean="0">
                <a:latin typeface="Times New Roman" pitchFamily="18" charset="0"/>
                <a:ea typeface="標楷體" pitchFamily="65" charset="-120"/>
              </a:rPr>
              <a:t>0) </a:t>
            </a:r>
            <a:r>
              <a:rPr lang="zh-TW" altLang="en-US" sz="2400" dirty="0" smtClean="0">
                <a:latin typeface="Times New Roman" pitchFamily="18" charset="0"/>
                <a:ea typeface="標楷體" pitchFamily="65" charset="-120"/>
              </a:rPr>
              <a:t>，並固定此數不再更動。</a:t>
            </a:r>
          </a:p>
          <a:p>
            <a:pPr marL="990600" lvl="1" indent="-533400" eaLnBrk="1" hangingPunct="1">
              <a:lnSpc>
                <a:spcPct val="90000"/>
              </a:lnSpc>
              <a:buClr>
                <a:schemeClr val="bg2"/>
              </a:buClr>
              <a:buFontTx/>
              <a:buNone/>
              <a:defRPr/>
            </a:pPr>
            <a:r>
              <a:rPr lang="zh-TW" altLang="en-US" sz="2400" i="1" dirty="0" smtClean="0">
                <a:latin typeface="Times New Roman" pitchFamily="18" charset="0"/>
                <a:ea typeface="標楷體" pitchFamily="65" charset="-120"/>
              </a:rPr>
              <a:t>  </a:t>
            </a:r>
            <a:r>
              <a:rPr lang="en-US" altLang="zh-TW" sz="2400" i="1" dirty="0" smtClean="0">
                <a:latin typeface="Times New Roman" pitchFamily="18" charset="0"/>
                <a:ea typeface="標楷體" pitchFamily="65" charset="-120"/>
              </a:rPr>
              <a:t>2.  </a:t>
            </a:r>
            <a:r>
              <a:rPr lang="zh-TW" altLang="en-US" sz="2400" i="1" dirty="0" smtClean="0">
                <a:latin typeface="Times New Roman" pitchFamily="18" charset="0"/>
                <a:ea typeface="標楷體" pitchFamily="65" charset="-120"/>
              </a:rPr>
              <a:t>繼續走訪</a:t>
            </a:r>
            <a:r>
              <a:rPr lang="zh-TW" altLang="en-US" sz="2400" i="1" dirty="0" smtClean="0">
                <a:solidFill>
                  <a:srgbClr val="FFFF66"/>
                </a:solidFill>
                <a:latin typeface="Times New Roman" pitchFamily="18" charset="0"/>
                <a:ea typeface="標楷體" pitchFamily="65" charset="-120"/>
              </a:rPr>
              <a:t>剩餘數列  </a:t>
            </a:r>
            <a:r>
              <a:rPr lang="en-US" altLang="zh-TW" sz="2400" dirty="0" smtClean="0">
                <a:latin typeface="Times New Roman" pitchFamily="18" charset="0"/>
                <a:ea typeface="標楷體" pitchFamily="65" charset="-120"/>
              </a:rPr>
              <a:t>(</a:t>
            </a:r>
            <a:r>
              <a:rPr lang="zh-TW" altLang="en-US" sz="2400" dirty="0" smtClean="0">
                <a:latin typeface="Times New Roman" pitchFamily="18" charset="0"/>
                <a:ea typeface="標楷體" pitchFamily="65" charset="-120"/>
              </a:rPr>
              <a:t>第一次是</a:t>
            </a:r>
            <a:r>
              <a:rPr lang="en-US" altLang="zh-TW" sz="2400" dirty="0" smtClean="0">
                <a:latin typeface="Times New Roman" pitchFamily="18" charset="0"/>
                <a:ea typeface="標楷體" pitchFamily="65" charset="-120"/>
              </a:rPr>
              <a:t>1 ~ n-1)</a:t>
            </a:r>
            <a:endParaRPr lang="zh-TW" altLang="en-US" sz="2400" dirty="0" smtClean="0">
              <a:latin typeface="Times New Roman" pitchFamily="18" charset="0"/>
              <a:ea typeface="標楷體" pitchFamily="65" charset="-120"/>
            </a:endParaRPr>
          </a:p>
          <a:p>
            <a:pPr marL="990600" lvl="1" indent="-533400" eaLnBrk="1" hangingPunct="1">
              <a:lnSpc>
                <a:spcPct val="90000"/>
              </a:lnSpc>
              <a:buClr>
                <a:schemeClr val="bg2"/>
              </a:buClr>
              <a:buFontTx/>
              <a:buNone/>
              <a:defRPr/>
            </a:pPr>
            <a:r>
              <a:rPr lang="en-US" altLang="zh-TW" sz="2400" dirty="0" smtClean="0">
                <a:latin typeface="Times New Roman" pitchFamily="18" charset="0"/>
                <a:ea typeface="標楷體" pitchFamily="65" charset="-120"/>
              </a:rPr>
              <a:t>until </a:t>
            </a:r>
            <a:r>
              <a:rPr lang="zh-TW" altLang="en-US" sz="2400" dirty="0" smtClean="0">
                <a:latin typeface="Times New Roman" pitchFamily="18" charset="0"/>
                <a:ea typeface="標楷體" pitchFamily="65" charset="-120"/>
              </a:rPr>
              <a:t>走訪到</a:t>
            </a:r>
            <a:r>
              <a:rPr lang="zh-TW" altLang="en-US" sz="2400" i="1" dirty="0" smtClean="0">
                <a:solidFill>
                  <a:srgbClr val="FFFF66"/>
                </a:solidFill>
                <a:latin typeface="Times New Roman" pitchFamily="18" charset="0"/>
                <a:ea typeface="標楷體" pitchFamily="65" charset="-120"/>
              </a:rPr>
              <a:t>數列</a:t>
            </a:r>
            <a:r>
              <a:rPr lang="en-US" altLang="zh-TW" sz="2400" b="1" i="1" dirty="0" smtClean="0">
                <a:solidFill>
                  <a:schemeClr val="accent2"/>
                </a:solidFill>
                <a:latin typeface="Times New Roman" pitchFamily="18" charset="0"/>
                <a:ea typeface="標楷體" pitchFamily="65" charset="-120"/>
              </a:rPr>
              <a:t> </a:t>
            </a:r>
            <a:r>
              <a:rPr lang="zh-TW" altLang="en-US" sz="2400" dirty="0" smtClean="0">
                <a:latin typeface="Times New Roman" pitchFamily="18" charset="0"/>
                <a:ea typeface="標楷體" pitchFamily="65" charset="-120"/>
              </a:rPr>
              <a:t>倒數第二個數 </a:t>
            </a:r>
            <a:r>
              <a:rPr lang="en-US" altLang="zh-TW" sz="2400" dirty="0" smtClean="0">
                <a:latin typeface="Times New Roman" pitchFamily="18" charset="0"/>
                <a:ea typeface="標楷體" pitchFamily="65" charset="-120"/>
              </a:rPr>
              <a:t>(</a:t>
            </a:r>
            <a:r>
              <a:rPr lang="zh-TW" altLang="en-US" sz="2400" dirty="0" smtClean="0">
                <a:latin typeface="Times New Roman" pitchFamily="18" charset="0"/>
                <a:ea typeface="標楷體" pitchFamily="65" charset="-120"/>
              </a:rPr>
              <a:t>即索引 </a:t>
            </a:r>
            <a:r>
              <a:rPr lang="en-US" altLang="zh-TW" sz="2400" dirty="0" smtClean="0">
                <a:latin typeface="Times New Roman" pitchFamily="18" charset="0"/>
                <a:ea typeface="標楷體" pitchFamily="65" charset="-120"/>
              </a:rPr>
              <a:t>n-2)</a:t>
            </a:r>
            <a:endParaRPr lang="zh-TW" altLang="en-US" sz="2400" dirty="0" smtClean="0"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9C07B6-3FE3-4F9D-A67F-22B73BFDC7C4}" type="slidenum">
              <a:rPr lang="zh-TW" altLang="en-US" smtClean="0"/>
              <a:pPr>
                <a:defRPr/>
              </a:pPr>
              <a:t>43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 smtClean="0">
                <a:latin typeface="Times New Roman" pitchFamily="18" charset="0"/>
              </a:rPr>
              <a:t>SORT  Algorithm </a:t>
            </a:r>
            <a:endParaRPr lang="zh-TW" altLang="en-US" dirty="0" smtClean="0">
              <a:latin typeface="Times New Roman" pitchFamily="18" charset="0"/>
            </a:endParaRP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5750" y="1357313"/>
            <a:ext cx="8501063" cy="528637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Clr>
                <a:schemeClr val="bg2"/>
              </a:buClr>
              <a:buFontTx/>
              <a:buNone/>
              <a:defRPr/>
            </a:pPr>
            <a:endParaRPr lang="zh-TW" altLang="en-US" sz="2800" dirty="0" smtClean="0">
              <a:solidFill>
                <a:schemeClr val="folHlink"/>
              </a:solidFill>
              <a:latin typeface="Times New Roman" pitchFamily="18" charset="0"/>
              <a:ea typeface="標楷體" pitchFamily="65" charset="-120"/>
            </a:endParaRPr>
          </a:p>
          <a:p>
            <a:pPr eaLnBrk="1" hangingPunct="1">
              <a:lnSpc>
                <a:spcPct val="80000"/>
              </a:lnSpc>
              <a:buClr>
                <a:schemeClr val="bg2"/>
              </a:buClr>
              <a:buFont typeface="Wingdings" pitchFamily="2" charset="2"/>
              <a:buNone/>
              <a:defRPr/>
            </a:pPr>
            <a:r>
              <a:rPr lang="zh-TW" altLang="en-US" sz="2800" dirty="0" smtClean="0">
                <a:latin typeface="Times New Roman" pitchFamily="18" charset="0"/>
                <a:ea typeface="標楷體" pitchFamily="65" charset="-120"/>
              </a:rPr>
              <a:t> </a:t>
            </a:r>
            <a:r>
              <a:rPr lang="en-US" altLang="zh-TW" sz="2800" dirty="0" smtClean="0">
                <a:latin typeface="Times New Roman" pitchFamily="18" charset="0"/>
                <a:ea typeface="標楷體" pitchFamily="65" charset="-120"/>
              </a:rPr>
              <a:t>for </a:t>
            </a:r>
            <a:r>
              <a:rPr lang="en-US" altLang="zh-TW" sz="2800" dirty="0" err="1" smtClean="0">
                <a:latin typeface="Times New Roman" pitchFamily="18" charset="0"/>
                <a:ea typeface="標楷體" pitchFamily="65" charset="-120"/>
              </a:rPr>
              <a:t>i</a:t>
            </a:r>
            <a:r>
              <a:rPr lang="en-US" altLang="zh-TW" sz="2800" dirty="0" smtClean="0">
                <a:latin typeface="Times New Roman" pitchFamily="18" charset="0"/>
                <a:ea typeface="標楷體" pitchFamily="65" charset="-120"/>
              </a:rPr>
              <a:t> from</a:t>
            </a:r>
            <a:r>
              <a:rPr lang="zh-TW" altLang="en-US" sz="2800" dirty="0" smtClean="0">
                <a:latin typeface="Times New Roman" pitchFamily="18" charset="0"/>
                <a:ea typeface="標楷體" pitchFamily="65" charset="-120"/>
              </a:rPr>
              <a:t> </a:t>
            </a:r>
            <a:r>
              <a:rPr lang="en-US" altLang="zh-TW" sz="2800" b="1" dirty="0" smtClean="0">
                <a:latin typeface="Times New Roman" pitchFamily="18" charset="0"/>
                <a:ea typeface="標楷體" pitchFamily="65" charset="-120"/>
              </a:rPr>
              <a:t>0 </a:t>
            </a:r>
            <a:r>
              <a:rPr lang="en-US" altLang="zh-TW" sz="2800" b="1" dirty="0" err="1" smtClean="0">
                <a:latin typeface="Times New Roman" pitchFamily="18" charset="0"/>
                <a:ea typeface="標楷體" pitchFamily="65" charset="-120"/>
              </a:rPr>
              <a:t>upto</a:t>
            </a:r>
            <a:r>
              <a:rPr lang="zh-TW" altLang="en-US" sz="2800" b="1" dirty="0" smtClean="0">
                <a:latin typeface="Times New Roman" pitchFamily="18" charset="0"/>
                <a:ea typeface="標楷體" pitchFamily="65" charset="-120"/>
              </a:rPr>
              <a:t> </a:t>
            </a:r>
            <a:r>
              <a:rPr lang="en-US" altLang="zh-TW" sz="2800" b="1" dirty="0" smtClean="0">
                <a:latin typeface="Times New Roman" pitchFamily="18" charset="0"/>
                <a:ea typeface="標楷體" pitchFamily="65" charset="-120"/>
              </a:rPr>
              <a:t>N-2 </a:t>
            </a:r>
          </a:p>
          <a:p>
            <a:pPr eaLnBrk="1" hangingPunct="1">
              <a:lnSpc>
                <a:spcPct val="80000"/>
              </a:lnSpc>
              <a:buClr>
                <a:schemeClr val="bg2"/>
              </a:buClr>
              <a:buNone/>
              <a:defRPr/>
            </a:pPr>
            <a:r>
              <a:rPr lang="en-US" altLang="zh-TW" sz="2800" dirty="0" smtClean="0">
                <a:latin typeface="Times New Roman" pitchFamily="18" charset="0"/>
                <a:ea typeface="標楷體" pitchFamily="65" charset="-120"/>
              </a:rPr>
              <a:t>   1.min(</a:t>
            </a:r>
            <a:r>
              <a:rPr lang="zh-TW" altLang="en-US" sz="2800" dirty="0" smtClean="0">
                <a:latin typeface="Times New Roman" pitchFamily="18" charset="0"/>
                <a:ea typeface="標楷體" pitchFamily="65" charset="-120"/>
              </a:rPr>
              <a:t>最小數的索引</a:t>
            </a:r>
            <a:r>
              <a:rPr lang="en-US" altLang="zh-TW" sz="2800" dirty="0" smtClean="0">
                <a:latin typeface="Times New Roman" pitchFamily="18" charset="0"/>
                <a:ea typeface="標楷體" pitchFamily="65" charset="-120"/>
              </a:rPr>
              <a:t>)</a:t>
            </a:r>
            <a:r>
              <a:rPr lang="zh-TW" altLang="en-US" sz="2800" dirty="0" smtClean="0">
                <a:latin typeface="Times New Roman" pitchFamily="18" charset="0"/>
                <a:ea typeface="標楷體" pitchFamily="65" charset="-120"/>
              </a:rPr>
              <a:t>指著</a:t>
            </a:r>
            <a:r>
              <a:rPr lang="en-US" altLang="zh-TW" sz="2800" i="1" dirty="0" smtClean="0">
                <a:latin typeface="Times New Roman" pitchFamily="18" charset="0"/>
                <a:ea typeface="標楷體" pitchFamily="65" charset="-120"/>
              </a:rPr>
              <a:t>array[</a:t>
            </a:r>
            <a:r>
              <a:rPr lang="en-US" altLang="zh-TW" sz="2800" i="1" dirty="0" err="1" smtClean="0">
                <a:latin typeface="Times New Roman" pitchFamily="18" charset="0"/>
                <a:ea typeface="標楷體" pitchFamily="65" charset="-120"/>
              </a:rPr>
              <a:t>i</a:t>
            </a:r>
            <a:r>
              <a:rPr lang="en-US" altLang="zh-TW" sz="2800" i="1" dirty="0" smtClean="0">
                <a:latin typeface="Times New Roman" pitchFamily="18" charset="0"/>
                <a:ea typeface="標楷體" pitchFamily="65" charset="-120"/>
              </a:rPr>
              <a:t>..N-1]</a:t>
            </a:r>
            <a:r>
              <a:rPr lang="zh-TW" altLang="en-US" sz="2800" dirty="0" smtClean="0">
                <a:latin typeface="Times New Roman" pitchFamily="18" charset="0"/>
                <a:ea typeface="標楷體" pitchFamily="65" charset="-120"/>
              </a:rPr>
              <a:t>的第一個位置</a:t>
            </a:r>
            <a:endParaRPr lang="en-US" altLang="zh-TW" sz="2800" dirty="0" smtClean="0">
              <a:latin typeface="Times New Roman" pitchFamily="18" charset="0"/>
              <a:ea typeface="標楷體" pitchFamily="65" charset="-120"/>
            </a:endParaRPr>
          </a:p>
          <a:p>
            <a:pPr eaLnBrk="1" hangingPunct="1">
              <a:lnSpc>
                <a:spcPct val="80000"/>
              </a:lnSpc>
              <a:buClr>
                <a:schemeClr val="bg2"/>
              </a:buClr>
              <a:buFont typeface="Wingdings" pitchFamily="2" charset="2"/>
              <a:buNone/>
              <a:defRPr/>
            </a:pPr>
            <a:r>
              <a:rPr lang="zh-TW" altLang="en-US" sz="2800" dirty="0" smtClean="0">
                <a:latin typeface="Times New Roman" pitchFamily="18" charset="0"/>
                <a:ea typeface="標楷體" pitchFamily="65" charset="-120"/>
              </a:rPr>
              <a:t>      </a:t>
            </a:r>
            <a:r>
              <a:rPr lang="en-US" altLang="zh-TW" sz="2800" dirty="0" smtClean="0">
                <a:latin typeface="Times New Roman" pitchFamily="18" charset="0"/>
                <a:ea typeface="標楷體" pitchFamily="65" charset="-120"/>
              </a:rPr>
              <a:t>(</a:t>
            </a:r>
            <a:r>
              <a:rPr lang="zh-TW" altLang="en-US" sz="2800" dirty="0" smtClean="0">
                <a:latin typeface="Times New Roman" pitchFamily="18" charset="0"/>
                <a:ea typeface="標楷體" pitchFamily="65" charset="-120"/>
              </a:rPr>
              <a:t>即</a:t>
            </a:r>
            <a:r>
              <a:rPr lang="en-US" altLang="zh-TW" sz="2800" i="1" dirty="0" smtClean="0">
                <a:solidFill>
                  <a:srgbClr val="99FF99"/>
                </a:solidFill>
                <a:latin typeface="Times New Roman" pitchFamily="18" charset="0"/>
                <a:ea typeface="標楷體" pitchFamily="65" charset="-120"/>
              </a:rPr>
              <a:t>array[i]</a:t>
            </a:r>
            <a:r>
              <a:rPr lang="en-US" altLang="zh-TW" sz="2800" dirty="0" smtClean="0">
                <a:latin typeface="Times New Roman" pitchFamily="18" charset="0"/>
                <a:ea typeface="標楷體" pitchFamily="65" charset="-120"/>
              </a:rPr>
              <a:t>)</a:t>
            </a:r>
            <a:endParaRPr lang="zh-TW" altLang="en-US" sz="2800" dirty="0" smtClean="0">
              <a:latin typeface="Times New Roman" pitchFamily="18" charset="0"/>
              <a:ea typeface="標楷體" pitchFamily="65" charset="-120"/>
            </a:endParaRPr>
          </a:p>
          <a:p>
            <a:pPr eaLnBrk="1" hangingPunct="1">
              <a:lnSpc>
                <a:spcPct val="80000"/>
              </a:lnSpc>
              <a:buClr>
                <a:schemeClr val="bg2"/>
              </a:buClr>
              <a:buFont typeface="Wingdings" pitchFamily="2" charset="2"/>
              <a:buNone/>
              <a:defRPr/>
            </a:pPr>
            <a:r>
              <a:rPr lang="zh-TW" altLang="en-US" sz="2800" dirty="0" smtClean="0">
                <a:latin typeface="Times New Roman" pitchFamily="18" charset="0"/>
                <a:ea typeface="標楷體" pitchFamily="65" charset="-120"/>
              </a:rPr>
              <a:t>   </a:t>
            </a:r>
            <a:r>
              <a:rPr lang="en-US" altLang="zh-TW" sz="2800" dirty="0" smtClean="0">
                <a:latin typeface="Times New Roman" pitchFamily="18" charset="0"/>
                <a:ea typeface="標楷體" pitchFamily="65" charset="-120"/>
              </a:rPr>
              <a:t>2.</a:t>
            </a:r>
            <a:r>
              <a:rPr lang="zh-TW" altLang="en-US" sz="2800" dirty="0" smtClean="0">
                <a:latin typeface="Times New Roman" pitchFamily="18" charset="0"/>
                <a:ea typeface="標楷體" pitchFamily="65" charset="-120"/>
              </a:rPr>
              <a:t>從 </a:t>
            </a:r>
            <a:r>
              <a:rPr lang="en-US" altLang="zh-TW" sz="2800" i="1" dirty="0" smtClean="0">
                <a:latin typeface="Times New Roman" pitchFamily="18" charset="0"/>
                <a:ea typeface="標楷體" pitchFamily="65" charset="-120"/>
              </a:rPr>
              <a:t>array[</a:t>
            </a:r>
            <a:r>
              <a:rPr lang="en-US" altLang="zh-TW" sz="2800" i="1" dirty="0" err="1" smtClean="0">
                <a:latin typeface="Times New Roman" pitchFamily="18" charset="0"/>
                <a:ea typeface="標楷體" pitchFamily="65" charset="-120"/>
              </a:rPr>
              <a:t>i</a:t>
            </a:r>
            <a:r>
              <a:rPr lang="en-US" altLang="zh-TW" sz="2800" i="1" dirty="0" smtClean="0">
                <a:latin typeface="Times New Roman" pitchFamily="18" charset="0"/>
                <a:ea typeface="標楷體" pitchFamily="65" charset="-120"/>
              </a:rPr>
              <a:t>..N-1] </a:t>
            </a:r>
            <a:r>
              <a:rPr lang="zh-TW" altLang="en-US" sz="2800" dirty="0" smtClean="0">
                <a:latin typeface="Times New Roman" pitchFamily="18" charset="0"/>
                <a:ea typeface="標楷體" pitchFamily="65" charset="-120"/>
              </a:rPr>
              <a:t>中</a:t>
            </a:r>
            <a:r>
              <a:rPr lang="en-US" altLang="zh-TW" sz="2800" dirty="0" smtClean="0">
                <a:latin typeface="Times New Roman" pitchFamily="18" charset="0"/>
                <a:ea typeface="標楷體" pitchFamily="65" charset="-120"/>
              </a:rPr>
              <a:t>select</a:t>
            </a:r>
            <a:r>
              <a:rPr lang="zh-TW" altLang="en-US" sz="2800" dirty="0" smtClean="0">
                <a:latin typeface="Times New Roman" pitchFamily="18" charset="0"/>
                <a:ea typeface="標楷體" pitchFamily="65" charset="-120"/>
              </a:rPr>
              <a:t>出 </a:t>
            </a:r>
            <a:r>
              <a:rPr lang="en-US" altLang="zh-TW" sz="2800" dirty="0" smtClean="0">
                <a:latin typeface="Times New Roman" pitchFamily="18" charset="0"/>
                <a:ea typeface="標楷體" pitchFamily="65" charset="-120"/>
              </a:rPr>
              <a:t>min </a:t>
            </a:r>
          </a:p>
          <a:p>
            <a:pPr eaLnBrk="1" hangingPunct="1">
              <a:lnSpc>
                <a:spcPct val="80000"/>
              </a:lnSpc>
              <a:buClr>
                <a:schemeClr val="bg2"/>
              </a:buClr>
              <a:buFont typeface="Wingdings" pitchFamily="2" charset="2"/>
              <a:buNone/>
              <a:defRPr/>
            </a:pPr>
            <a:r>
              <a:rPr lang="en-US" altLang="zh-TW" sz="2000" dirty="0" smtClean="0">
                <a:latin typeface="Times New Roman" pitchFamily="18" charset="0"/>
                <a:ea typeface="標楷體" pitchFamily="65" charset="-120"/>
              </a:rPr>
              <a:t>        for  j </a:t>
            </a:r>
            <a:r>
              <a:rPr lang="en-US" altLang="zh-TW" sz="2000" b="1" dirty="0" smtClean="0">
                <a:latin typeface="Times New Roman" pitchFamily="18" charset="0"/>
                <a:ea typeface="標楷體" pitchFamily="65" charset="-120"/>
              </a:rPr>
              <a:t>from</a:t>
            </a:r>
            <a:r>
              <a:rPr lang="zh-TW" altLang="en-US" sz="2000" b="1" dirty="0" smtClean="0">
                <a:latin typeface="Times New Roman" pitchFamily="18" charset="0"/>
                <a:ea typeface="標楷體" pitchFamily="65" charset="-120"/>
              </a:rPr>
              <a:t> </a:t>
            </a:r>
            <a:r>
              <a:rPr lang="en-US" altLang="zh-TW" sz="2000" b="1" dirty="0" smtClean="0">
                <a:latin typeface="Times New Roman" pitchFamily="18" charset="0"/>
                <a:ea typeface="標楷體" pitchFamily="65" charset="-120"/>
              </a:rPr>
              <a:t>i+1 </a:t>
            </a:r>
            <a:r>
              <a:rPr lang="en-US" altLang="zh-TW" sz="2000" b="1" dirty="0" err="1" smtClean="0">
                <a:latin typeface="Times New Roman" pitchFamily="18" charset="0"/>
                <a:ea typeface="標楷體" pitchFamily="65" charset="-120"/>
              </a:rPr>
              <a:t>upto</a:t>
            </a:r>
            <a:r>
              <a:rPr lang="zh-TW" altLang="en-US" sz="2000" b="1" dirty="0" smtClean="0">
                <a:latin typeface="Times New Roman" pitchFamily="18" charset="0"/>
                <a:ea typeface="標楷體" pitchFamily="65" charset="-120"/>
              </a:rPr>
              <a:t> </a:t>
            </a:r>
            <a:r>
              <a:rPr lang="en-US" altLang="zh-TW" sz="2000" b="1" dirty="0" smtClean="0">
                <a:latin typeface="Times New Roman" pitchFamily="18" charset="0"/>
                <a:ea typeface="標楷體" pitchFamily="65" charset="-120"/>
              </a:rPr>
              <a:t>N-1 </a:t>
            </a:r>
          </a:p>
          <a:p>
            <a:pPr eaLnBrk="1" hangingPunct="1">
              <a:lnSpc>
                <a:spcPct val="80000"/>
              </a:lnSpc>
              <a:buClr>
                <a:schemeClr val="bg2"/>
              </a:buClr>
              <a:buFont typeface="Wingdings" pitchFamily="2" charset="2"/>
              <a:buNone/>
              <a:defRPr/>
            </a:pPr>
            <a:r>
              <a:rPr lang="zh-TW" altLang="en-US" sz="2000" dirty="0" smtClean="0">
                <a:solidFill>
                  <a:srgbClr val="99FF99"/>
                </a:solidFill>
                <a:latin typeface="Times New Roman" pitchFamily="18" charset="0"/>
                <a:ea typeface="標楷體" pitchFamily="65" charset="-120"/>
              </a:rPr>
              <a:t>            </a:t>
            </a:r>
            <a:r>
              <a:rPr lang="en-US" altLang="zh-TW" sz="2000" dirty="0" smtClean="0">
                <a:latin typeface="Times New Roman" pitchFamily="18" charset="0"/>
                <a:ea typeface="標楷體" pitchFamily="65" charset="-120"/>
              </a:rPr>
              <a:t>if </a:t>
            </a:r>
            <a:r>
              <a:rPr lang="zh-TW" altLang="en-US" sz="2000" dirty="0" smtClean="0">
                <a:latin typeface="Times New Roman" pitchFamily="18" charset="0"/>
                <a:ea typeface="標楷體" pitchFamily="65" charset="-120"/>
              </a:rPr>
              <a:t>第 </a:t>
            </a:r>
            <a:r>
              <a:rPr lang="en-US" altLang="zh-TW" sz="2000" dirty="0" smtClean="0">
                <a:latin typeface="Times New Roman" pitchFamily="18" charset="0"/>
                <a:ea typeface="標楷體" pitchFamily="65" charset="-120"/>
              </a:rPr>
              <a:t>j </a:t>
            </a:r>
            <a:r>
              <a:rPr lang="zh-TW" altLang="en-US" sz="2000" dirty="0" smtClean="0">
                <a:latin typeface="Times New Roman" pitchFamily="18" charset="0"/>
                <a:ea typeface="標楷體" pitchFamily="65" charset="-120"/>
              </a:rPr>
              <a:t>個數比 </a:t>
            </a:r>
            <a:r>
              <a:rPr lang="en-US" altLang="zh-TW" sz="2000" dirty="0" smtClean="0">
                <a:latin typeface="Times New Roman" pitchFamily="18" charset="0"/>
                <a:ea typeface="標楷體" pitchFamily="65" charset="-120"/>
              </a:rPr>
              <a:t>min </a:t>
            </a:r>
            <a:r>
              <a:rPr lang="zh-TW" altLang="en-US" sz="2000" dirty="0" smtClean="0">
                <a:latin typeface="Times New Roman" pitchFamily="18" charset="0"/>
                <a:ea typeface="標楷體" pitchFamily="65" charset="-120"/>
              </a:rPr>
              <a:t>所指的數小</a:t>
            </a:r>
            <a:r>
              <a:rPr lang="en-US" altLang="zh-TW" sz="2000" dirty="0" smtClean="0">
                <a:latin typeface="Times New Roman" pitchFamily="18" charset="0"/>
                <a:ea typeface="標楷體" pitchFamily="65" charset="-120"/>
              </a:rPr>
              <a:t>then </a:t>
            </a:r>
            <a:r>
              <a:rPr lang="zh-TW" altLang="en-US" sz="2000" dirty="0" smtClean="0">
                <a:latin typeface="Times New Roman" pitchFamily="18" charset="0"/>
                <a:ea typeface="標楷體" pitchFamily="65" charset="-120"/>
              </a:rPr>
              <a:t>叫它</a:t>
            </a:r>
            <a:r>
              <a:rPr lang="en-US" altLang="zh-TW" sz="2000" dirty="0" smtClean="0">
                <a:latin typeface="Times New Roman" pitchFamily="18" charset="0"/>
                <a:ea typeface="標楷體" pitchFamily="65" charset="-120"/>
              </a:rPr>
              <a:t>min  end if</a:t>
            </a:r>
          </a:p>
          <a:p>
            <a:pPr eaLnBrk="1" hangingPunct="1">
              <a:lnSpc>
                <a:spcPct val="80000"/>
              </a:lnSpc>
              <a:buClr>
                <a:schemeClr val="bg2"/>
              </a:buClr>
              <a:buFont typeface="Wingdings" pitchFamily="2" charset="2"/>
              <a:buNone/>
              <a:defRPr/>
            </a:pPr>
            <a:r>
              <a:rPr lang="en-US" altLang="zh-TW" sz="2000" dirty="0" smtClean="0">
                <a:solidFill>
                  <a:srgbClr val="99FF99"/>
                </a:solidFill>
                <a:latin typeface="Times New Roman" pitchFamily="18" charset="0"/>
                <a:ea typeface="標楷體" pitchFamily="65" charset="-120"/>
              </a:rPr>
              <a:t>        </a:t>
            </a:r>
            <a:r>
              <a:rPr lang="en-US" altLang="zh-TW" sz="2000" dirty="0" smtClean="0">
                <a:latin typeface="Times New Roman" pitchFamily="18" charset="0"/>
                <a:ea typeface="標楷體" pitchFamily="65" charset="-120"/>
              </a:rPr>
              <a:t>end for</a:t>
            </a:r>
            <a:r>
              <a:rPr lang="en-US" altLang="zh-TW" sz="2000" dirty="0" smtClean="0">
                <a:solidFill>
                  <a:srgbClr val="99FF99"/>
                </a:solidFill>
                <a:latin typeface="Times New Roman" pitchFamily="18" charset="0"/>
                <a:ea typeface="標楷體" pitchFamily="65" charset="-120"/>
              </a:rPr>
              <a:t> </a:t>
            </a:r>
          </a:p>
          <a:p>
            <a:pPr eaLnBrk="1" hangingPunct="1">
              <a:lnSpc>
                <a:spcPct val="80000"/>
              </a:lnSpc>
              <a:buClr>
                <a:schemeClr val="bg2"/>
              </a:buClr>
              <a:buFont typeface="Wingdings" pitchFamily="2" charset="2"/>
              <a:buNone/>
              <a:defRPr/>
            </a:pPr>
            <a:r>
              <a:rPr lang="zh-TW" altLang="en-US" sz="2800" dirty="0" smtClean="0">
                <a:solidFill>
                  <a:srgbClr val="99FF99"/>
                </a:solidFill>
                <a:latin typeface="Times New Roman" pitchFamily="18" charset="0"/>
                <a:ea typeface="標楷體" pitchFamily="65" charset="-120"/>
              </a:rPr>
              <a:t>   </a:t>
            </a:r>
            <a:r>
              <a:rPr lang="en-US" altLang="zh-TW" sz="2800" dirty="0" smtClean="0">
                <a:latin typeface="Times New Roman" pitchFamily="18" charset="0"/>
                <a:ea typeface="標楷體" pitchFamily="65" charset="-120"/>
              </a:rPr>
              <a:t>3.</a:t>
            </a:r>
            <a:r>
              <a:rPr lang="zh-TW" altLang="en-US" sz="2800" dirty="0" smtClean="0">
                <a:latin typeface="Times New Roman" pitchFamily="18" charset="0"/>
                <a:ea typeface="標楷體" pitchFamily="65" charset="-120"/>
              </a:rPr>
              <a:t>把 </a:t>
            </a:r>
            <a:r>
              <a:rPr lang="en-US" altLang="zh-TW" sz="2800" dirty="0" smtClean="0">
                <a:latin typeface="Times New Roman" pitchFamily="18" charset="0"/>
                <a:ea typeface="標楷體" pitchFamily="65" charset="-120"/>
              </a:rPr>
              <a:t>min </a:t>
            </a:r>
            <a:r>
              <a:rPr lang="zh-TW" altLang="en-US" sz="2800" dirty="0" smtClean="0">
                <a:latin typeface="Times New Roman" pitchFamily="18" charset="0"/>
                <a:ea typeface="標楷體" pitchFamily="65" charset="-120"/>
              </a:rPr>
              <a:t>所指的數換到 </a:t>
            </a:r>
            <a:r>
              <a:rPr lang="en-US" altLang="zh-TW" sz="2800" i="1" dirty="0" smtClean="0">
                <a:latin typeface="Times New Roman" pitchFamily="18" charset="0"/>
                <a:ea typeface="標楷體" pitchFamily="65" charset="-120"/>
              </a:rPr>
              <a:t>array[</a:t>
            </a:r>
            <a:r>
              <a:rPr lang="en-US" altLang="zh-TW" sz="2800" i="1" dirty="0" err="1" smtClean="0">
                <a:latin typeface="Times New Roman" pitchFamily="18" charset="0"/>
                <a:ea typeface="標楷體" pitchFamily="65" charset="-120"/>
              </a:rPr>
              <a:t>i</a:t>
            </a:r>
            <a:r>
              <a:rPr lang="en-US" altLang="zh-TW" sz="2800" i="1" dirty="0" smtClean="0">
                <a:latin typeface="Times New Roman" pitchFamily="18" charset="0"/>
                <a:ea typeface="標楷體" pitchFamily="65" charset="-120"/>
              </a:rPr>
              <a:t>..N-1]</a:t>
            </a:r>
            <a:r>
              <a:rPr lang="zh-TW" altLang="en-US" sz="2800" dirty="0" smtClean="0">
                <a:latin typeface="Times New Roman" pitchFamily="18" charset="0"/>
                <a:ea typeface="標楷體" pitchFamily="65" charset="-120"/>
              </a:rPr>
              <a:t>的第一個位置</a:t>
            </a:r>
          </a:p>
          <a:p>
            <a:pPr eaLnBrk="1" hangingPunct="1">
              <a:lnSpc>
                <a:spcPct val="80000"/>
              </a:lnSpc>
              <a:buClr>
                <a:schemeClr val="bg2"/>
              </a:buClr>
              <a:buFont typeface="Wingdings" pitchFamily="2" charset="2"/>
              <a:buNone/>
              <a:defRPr/>
            </a:pPr>
            <a:r>
              <a:rPr lang="en-US" altLang="zh-TW" sz="2800" dirty="0" smtClean="0">
                <a:latin typeface="Times New Roman" pitchFamily="18" charset="0"/>
                <a:ea typeface="標楷體" pitchFamily="65" charset="-120"/>
              </a:rPr>
              <a:t> end for</a:t>
            </a:r>
          </a:p>
          <a:p>
            <a:pPr eaLnBrk="1" hangingPunct="1">
              <a:lnSpc>
                <a:spcPct val="80000"/>
              </a:lnSpc>
              <a:defRPr/>
            </a:pPr>
            <a:endParaRPr lang="zh-TW" altLang="en-US" sz="2800" dirty="0" smtClean="0"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034047-CA9A-4836-B442-3629851C14F2}" type="slidenum">
              <a:rPr lang="zh-TW" altLang="en-US" smtClean="0"/>
              <a:pPr>
                <a:defRPr/>
              </a:pPr>
              <a:t>44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 smtClean="0">
                <a:latin typeface="Times New Roman" pitchFamily="18" charset="0"/>
              </a:rPr>
              <a:t>Design Sketch</a:t>
            </a:r>
          </a:p>
        </p:txBody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zh-TW" altLang="en-US" sz="2800" dirty="0" smtClean="0">
                <a:latin typeface="標楷體" pitchFamily="65" charset="-120"/>
                <a:ea typeface="標楷體" pitchFamily="65" charset="-120"/>
              </a:rPr>
              <a:t>  要看圖說故事</a:t>
            </a:r>
            <a:r>
              <a:rPr lang="en-US" altLang="zh-TW" sz="2800" dirty="0" smtClean="0">
                <a:latin typeface="標楷體" pitchFamily="65" charset="-120"/>
                <a:ea typeface="標楷體" pitchFamily="65" charset="-120"/>
              </a:rPr>
              <a:t>: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zh-TW" altLang="en-US" sz="2800" dirty="0" smtClean="0">
                <a:latin typeface="標楷體" pitchFamily="65" charset="-120"/>
                <a:ea typeface="標楷體" pitchFamily="65" charset="-120"/>
              </a:rPr>
              <a:t>  </a:t>
            </a:r>
            <a:r>
              <a:rPr lang="zh-TW" altLang="en-US" sz="2800" b="1" dirty="0" smtClean="0">
                <a:latin typeface="標楷體" pitchFamily="65" charset="-120"/>
                <a:ea typeface="標楷體" pitchFamily="65" charset="-120"/>
              </a:rPr>
              <a:t>圖  </a:t>
            </a:r>
            <a:r>
              <a:rPr lang="zh-TW" altLang="en-US" sz="2800" dirty="0" smtClean="0">
                <a:latin typeface="標楷體" pitchFamily="65" charset="-120"/>
                <a:ea typeface="標楷體" pitchFamily="65" charset="-120"/>
              </a:rPr>
              <a:t>即 </a:t>
            </a:r>
            <a:r>
              <a:rPr lang="en-US" altLang="zh-TW" sz="2800" dirty="0" smtClean="0">
                <a:latin typeface="標楷體" pitchFamily="65" charset="-120"/>
                <a:ea typeface="標楷體" pitchFamily="65" charset="-120"/>
              </a:rPr>
              <a:t>design sketch (</a:t>
            </a:r>
            <a:r>
              <a:rPr lang="zh-TW" altLang="en-US" sz="2800" dirty="0" smtClean="0">
                <a:latin typeface="標楷體" pitchFamily="65" charset="-120"/>
                <a:ea typeface="標楷體" pitchFamily="65" charset="-120"/>
              </a:rPr>
              <a:t>設計草圖</a:t>
            </a:r>
            <a:r>
              <a:rPr lang="en-US" altLang="zh-TW" sz="2800" dirty="0" smtClean="0">
                <a:latin typeface="標楷體" pitchFamily="65" charset="-120"/>
                <a:ea typeface="標楷體" pitchFamily="65" charset="-120"/>
              </a:rPr>
              <a:t>)</a:t>
            </a:r>
            <a:r>
              <a:rPr lang="zh-TW" altLang="en-US" sz="2800" dirty="0" smtClean="0">
                <a:latin typeface="標楷體" pitchFamily="65" charset="-120"/>
                <a:ea typeface="標楷體" pitchFamily="65" charset="-120"/>
              </a:rPr>
              <a:t>，</a:t>
            </a:r>
          </a:p>
          <a:p>
            <a:pPr eaLnBrk="1" hangingPunct="1">
              <a:lnSpc>
                <a:spcPct val="90000"/>
              </a:lnSpc>
              <a:buNone/>
              <a:defRPr/>
            </a:pPr>
            <a:r>
              <a:rPr lang="zh-TW" altLang="en-US" sz="2800" dirty="0" smtClean="0">
                <a:latin typeface="標楷體" pitchFamily="65" charset="-120"/>
                <a:ea typeface="標楷體" pitchFamily="65" charset="-120"/>
              </a:rPr>
              <a:t>  </a:t>
            </a:r>
            <a:r>
              <a:rPr lang="zh-TW" altLang="en-US" sz="2800" b="1" dirty="0" smtClean="0">
                <a:latin typeface="標楷體" pitchFamily="65" charset="-120"/>
                <a:ea typeface="標楷體" pitchFamily="65" charset="-120"/>
              </a:rPr>
              <a:t>故事</a:t>
            </a:r>
            <a:r>
              <a:rPr lang="zh-TW" altLang="en-US" sz="2800" dirty="0" smtClean="0">
                <a:latin typeface="標楷體" pitchFamily="65" charset="-120"/>
                <a:ea typeface="標楷體" pitchFamily="65" charset="-120"/>
              </a:rPr>
              <a:t>即 </a:t>
            </a:r>
            <a:r>
              <a:rPr lang="en-US" altLang="zh-TW" sz="2800" dirty="0" smtClean="0">
                <a:latin typeface="標楷體" pitchFamily="65" charset="-120"/>
                <a:ea typeface="標楷體" pitchFamily="65" charset="-120"/>
              </a:rPr>
              <a:t>pseudo code</a:t>
            </a:r>
            <a:r>
              <a:rPr lang="zh-TW" altLang="en-US" sz="2800" dirty="0" smtClean="0">
                <a:latin typeface="標楷體" pitchFamily="65" charset="-120"/>
                <a:ea typeface="標楷體" pitchFamily="65" charset="-120"/>
              </a:rPr>
              <a:t>   </a:t>
            </a:r>
            <a:r>
              <a:rPr lang="en-US" altLang="zh-TW" sz="2800" dirty="0" smtClean="0">
                <a:latin typeface="標楷體" pitchFamily="65" charset="-120"/>
                <a:ea typeface="標楷體" pitchFamily="65" charset="-120"/>
              </a:rPr>
              <a:t>(</a:t>
            </a:r>
            <a:r>
              <a:rPr lang="zh-TW" altLang="en-US" sz="2800" dirty="0" smtClean="0">
                <a:latin typeface="標楷體" pitchFamily="65" charset="-120"/>
                <a:ea typeface="標楷體" pitchFamily="65" charset="-120"/>
              </a:rPr>
              <a:t>虛擬碼</a:t>
            </a:r>
            <a:r>
              <a:rPr lang="en-US" altLang="zh-TW" sz="2800" dirty="0" smtClean="0">
                <a:latin typeface="標楷體" pitchFamily="65" charset="-120"/>
                <a:ea typeface="標楷體" pitchFamily="65" charset="-120"/>
              </a:rPr>
              <a:t>)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n-US" altLang="zh-TW" sz="2800" dirty="0" smtClean="0">
              <a:latin typeface="標楷體" pitchFamily="65" charset="-120"/>
              <a:ea typeface="標楷體" pitchFamily="65" charset="-12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TW" sz="2800" dirty="0" smtClean="0">
                <a:latin typeface="標楷體" pitchFamily="65" charset="-120"/>
                <a:ea typeface="標楷體" pitchFamily="65" charset="-120"/>
              </a:rPr>
              <a:t>  design sketch </a:t>
            </a:r>
            <a:r>
              <a:rPr lang="zh-TW" altLang="en-US" sz="2800" dirty="0" smtClean="0">
                <a:latin typeface="標楷體" pitchFamily="65" charset="-120"/>
                <a:ea typeface="標楷體" pitchFamily="65" charset="-120"/>
              </a:rPr>
              <a:t>很人性化，開發者心神負擔 </a:t>
            </a:r>
            <a:r>
              <a:rPr lang="en-US" altLang="zh-TW" sz="2800" dirty="0" smtClean="0">
                <a:latin typeface="標楷體" pitchFamily="65" charset="-120"/>
                <a:ea typeface="標楷體" pitchFamily="65" charset="-120"/>
              </a:rPr>
              <a:t>(cognitive load)</a:t>
            </a:r>
            <a:r>
              <a:rPr lang="zh-TW" altLang="en-US" sz="2800" dirty="0" smtClean="0">
                <a:latin typeface="標楷體" pitchFamily="65" charset="-120"/>
                <a:ea typeface="標楷體" pitchFamily="65" charset="-120"/>
              </a:rPr>
              <a:t>小，不易出錯，品質較高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zh-TW" altLang="en-US" sz="2800" dirty="0" smtClean="0">
              <a:latin typeface="標楷體" pitchFamily="65" charset="-120"/>
              <a:ea typeface="標楷體" pitchFamily="65" charset="-12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zh-TW" altLang="en-US" sz="2800" dirty="0" smtClean="0">
                <a:latin typeface="標楷體" pitchFamily="65" charset="-120"/>
                <a:ea typeface="標楷體" pitchFamily="65" charset="-120"/>
              </a:rPr>
              <a:t>  而且 兩人在白板前討論 </a:t>
            </a:r>
            <a:r>
              <a:rPr lang="en-US" altLang="zh-TW" sz="2800" dirty="0" smtClean="0">
                <a:latin typeface="標楷體" pitchFamily="65" charset="-120"/>
                <a:ea typeface="標楷體" pitchFamily="65" charset="-120"/>
              </a:rPr>
              <a:t>design sketch</a:t>
            </a:r>
            <a:r>
              <a:rPr lang="zh-TW" altLang="en-US" sz="2800" dirty="0" smtClean="0">
                <a:latin typeface="標楷體" pitchFamily="65" charset="-120"/>
                <a:ea typeface="標楷體" pitchFamily="65" charset="-120"/>
              </a:rPr>
              <a:t>，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zh-TW" altLang="en-US" sz="2800" dirty="0" smtClean="0">
                <a:latin typeface="標楷體" pitchFamily="65" charset="-120"/>
                <a:ea typeface="標楷體" pitchFamily="65" charset="-120"/>
              </a:rPr>
              <a:t>    可充份討論，品質較佳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F5D3EB-B288-47A3-A4DC-EA4229726E8F}" type="slidenum">
              <a:rPr lang="zh-TW" altLang="en-US" smtClean="0"/>
              <a:pPr>
                <a:defRPr/>
              </a:pPr>
              <a:t>45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 smtClean="0">
                <a:latin typeface="Times New Roman" pitchFamily="18" charset="0"/>
              </a:rPr>
              <a:t>Pseudo code </a:t>
            </a:r>
            <a:r>
              <a:rPr lang="zh-TW" altLang="en-US" dirty="0" smtClean="0">
                <a:latin typeface="Times New Roman" pitchFamily="18" charset="0"/>
                <a:ea typeface="標楷體" pitchFamily="65" charset="-120"/>
              </a:rPr>
              <a:t>內文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96975"/>
            <a:ext cx="8229600" cy="493395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dirty="0" smtClean="0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</a:rPr>
              <a:t>Pseudo code </a:t>
            </a:r>
            <a:r>
              <a:rPr lang="zh-TW" altLang="en-US" sz="2800" dirty="0" smtClean="0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</a:rPr>
              <a:t>內文以</a:t>
            </a:r>
            <a:r>
              <a:rPr lang="zh-TW" altLang="en-US" sz="2800" b="1" dirty="0" smtClean="0">
                <a:effectLst/>
                <a:latin typeface="微軟正黑體" pitchFamily="34" charset="-120"/>
                <a:ea typeface="微軟正黑體" pitchFamily="34" charset="-120"/>
              </a:rPr>
              <a:t>英詞中句</a:t>
            </a:r>
            <a:r>
              <a:rPr lang="zh-TW" altLang="en-US" sz="2800" dirty="0" smtClean="0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</a:rPr>
              <a:t>書寫 </a:t>
            </a:r>
            <a:endParaRPr lang="en-US" altLang="zh-TW" sz="2800" dirty="0" smtClean="0">
              <a:solidFill>
                <a:schemeClr val="tx2"/>
              </a:solidFill>
              <a:latin typeface="Times New Roman" pitchFamily="18" charset="0"/>
              <a:ea typeface="標楷體" pitchFamily="65" charset="-120"/>
            </a:endParaRPr>
          </a:p>
          <a:p>
            <a:pPr eaLnBrk="1" hangingPunct="1">
              <a:defRPr/>
            </a:pPr>
            <a:r>
              <a:rPr lang="zh-TW" altLang="en-US" sz="2800" b="1" dirty="0" smtClean="0">
                <a:latin typeface="微軟正黑體" pitchFamily="34" charset="-120"/>
                <a:ea typeface="微軟正黑體" pitchFamily="34" charset="-120"/>
              </a:rPr>
              <a:t>英詞</a:t>
            </a:r>
            <a:r>
              <a:rPr lang="zh-TW" altLang="en-US" sz="2800" dirty="0" smtClean="0">
                <a:latin typeface="Times New Roman" pitchFamily="18" charset="0"/>
                <a:ea typeface="標楷體" pitchFamily="65" charset="-120"/>
              </a:rPr>
              <a:t> </a:t>
            </a:r>
            <a:r>
              <a:rPr lang="en-US" altLang="zh-TW" sz="2800" dirty="0" smtClean="0">
                <a:latin typeface="Times New Roman" pitchFamily="18" charset="0"/>
                <a:ea typeface="標楷體" pitchFamily="65" charset="-120"/>
              </a:rPr>
              <a:t>(English Term) </a:t>
            </a:r>
            <a:r>
              <a:rPr lang="zh-TW" altLang="en-US" sz="2800" dirty="0" smtClean="0">
                <a:latin typeface="Times New Roman" pitchFamily="18" charset="0"/>
                <a:ea typeface="標楷體" pitchFamily="65" charset="-120"/>
              </a:rPr>
              <a:t>就是詞直接以英文表達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TW" sz="2800" dirty="0" smtClean="0">
                <a:latin typeface="Times New Roman" pitchFamily="18" charset="0"/>
                <a:ea typeface="標楷體" pitchFamily="65" charset="-120"/>
              </a:rPr>
              <a:t>   (</a:t>
            </a:r>
            <a:r>
              <a:rPr lang="zh-TW" altLang="en-US" sz="2800" dirty="0" smtClean="0">
                <a:latin typeface="Times New Roman" pitchFamily="18" charset="0"/>
                <a:ea typeface="標楷體" pitchFamily="65" charset="-120"/>
              </a:rPr>
              <a:t>如 </a:t>
            </a:r>
            <a:r>
              <a:rPr lang="en-US" altLang="zh-TW" sz="2800" dirty="0" smtClean="0">
                <a:latin typeface="Times New Roman" pitchFamily="18" charset="0"/>
                <a:ea typeface="標楷體" pitchFamily="65" charset="-120"/>
              </a:rPr>
              <a:t>class name</a:t>
            </a:r>
            <a:r>
              <a:rPr lang="zh-TW" altLang="en-US" sz="2800" dirty="0" smtClean="0">
                <a:latin typeface="Times New Roman" pitchFamily="18" charset="0"/>
                <a:ea typeface="標楷體" pitchFamily="65" charset="-120"/>
              </a:rPr>
              <a:t>、</a:t>
            </a:r>
            <a:r>
              <a:rPr lang="en-US" altLang="zh-TW" sz="2800" dirty="0" smtClean="0">
                <a:latin typeface="Times New Roman" pitchFamily="18" charset="0"/>
                <a:ea typeface="標楷體" pitchFamily="65" charset="-120"/>
              </a:rPr>
              <a:t>method name</a:t>
            </a:r>
            <a:r>
              <a:rPr lang="zh-TW" altLang="en-US" sz="2800" dirty="0" smtClean="0">
                <a:latin typeface="Times New Roman" pitchFamily="18" charset="0"/>
                <a:ea typeface="標楷體" pitchFamily="65" charset="-120"/>
              </a:rPr>
              <a:t>、</a:t>
            </a:r>
            <a:r>
              <a:rPr lang="en-US" altLang="zh-TW" sz="2800" dirty="0" smtClean="0">
                <a:latin typeface="Times New Roman" pitchFamily="18" charset="0"/>
                <a:ea typeface="標楷體" pitchFamily="65" charset="-120"/>
              </a:rPr>
              <a:t>variable name</a:t>
            </a:r>
            <a:r>
              <a:rPr lang="zh-TW" altLang="en-US" sz="2800" dirty="0" smtClean="0">
                <a:latin typeface="Times New Roman" pitchFamily="18" charset="0"/>
                <a:ea typeface="標楷體" pitchFamily="65" charset="-120"/>
              </a:rPr>
              <a:t>等</a:t>
            </a:r>
            <a:r>
              <a:rPr lang="en-US" altLang="zh-TW" sz="2800" dirty="0" smtClean="0">
                <a:latin typeface="Times New Roman" pitchFamily="18" charset="0"/>
                <a:ea typeface="標楷體" pitchFamily="65" charset="-120"/>
              </a:rPr>
              <a:t>)</a:t>
            </a:r>
            <a:r>
              <a:rPr lang="zh-TW" altLang="en-US" sz="2800" dirty="0" smtClean="0">
                <a:latin typeface="Times New Roman" pitchFamily="18" charset="0"/>
                <a:ea typeface="標楷體" pitchFamily="65" charset="-120"/>
              </a:rPr>
              <a:t>，要</a:t>
            </a:r>
            <a:r>
              <a:rPr lang="zh-TW" altLang="en-US" sz="2800" b="1" dirty="0" smtClean="0">
                <a:solidFill>
                  <a:schemeClr val="folHlink"/>
                </a:solidFill>
                <a:latin typeface="Times New Roman" pitchFamily="18" charset="0"/>
              </a:rPr>
              <a:t>精準</a:t>
            </a:r>
            <a:r>
              <a:rPr lang="zh-TW" altLang="en-US" sz="2800" dirty="0" smtClean="0">
                <a:latin typeface="Times New Roman" pitchFamily="18" charset="0"/>
                <a:ea typeface="標楷體" pitchFamily="65" charset="-120"/>
              </a:rPr>
              <a:t>，</a:t>
            </a:r>
            <a:r>
              <a:rPr lang="zh-TW" altLang="en-US" sz="2800" dirty="0" smtClean="0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</a:rPr>
              <a:t>須與程式內命名相同</a:t>
            </a:r>
            <a:endParaRPr lang="zh-TW" altLang="en-US" sz="2800" dirty="0" smtClean="0">
              <a:latin typeface="Times New Roman" pitchFamily="18" charset="0"/>
              <a:ea typeface="標楷體" pitchFamily="65" charset="-120"/>
            </a:endParaRPr>
          </a:p>
          <a:p>
            <a:pPr eaLnBrk="1" hangingPunct="1">
              <a:defRPr/>
            </a:pPr>
            <a:r>
              <a:rPr lang="zh-TW" altLang="en-US" sz="2800" dirty="0" smtClean="0">
                <a:latin typeface="Times New Roman" pitchFamily="18" charset="0"/>
                <a:ea typeface="標楷體" pitchFamily="65" charset="-120"/>
              </a:rPr>
              <a:t>至於</a:t>
            </a:r>
            <a:r>
              <a:rPr lang="zh-TW" altLang="en-US" sz="2800" dirty="0" smtClean="0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</a:rPr>
              <a:t>「詞」組合成「句」，因國人英文造句能力較弱，故用中文句子</a:t>
            </a:r>
            <a:r>
              <a:rPr lang="en-US" altLang="zh-TW" sz="2800" dirty="0" smtClean="0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</a:rPr>
              <a:t>(</a:t>
            </a:r>
            <a:r>
              <a:rPr lang="zh-TW" altLang="en-US" sz="2800" dirty="0" smtClean="0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</a:rPr>
              <a:t>叫</a:t>
            </a:r>
            <a:r>
              <a:rPr lang="zh-TW" altLang="en-US" sz="2800" b="1" dirty="0" smtClean="0">
                <a:solidFill>
                  <a:schemeClr val="tx2"/>
                </a:solidFill>
                <a:latin typeface="微軟正黑體" pitchFamily="34" charset="-120"/>
                <a:ea typeface="微軟正黑體" pitchFamily="34" charset="-120"/>
              </a:rPr>
              <a:t>中句</a:t>
            </a:r>
            <a:r>
              <a:rPr lang="en-US" altLang="zh-TW" sz="2800" dirty="0" smtClean="0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</a:rPr>
              <a:t>)</a:t>
            </a:r>
            <a:r>
              <a:rPr lang="zh-TW" altLang="en-US" sz="2800" dirty="0" smtClean="0">
                <a:latin typeface="Times New Roman" pitchFamily="18" charset="0"/>
                <a:ea typeface="標楷體" pitchFamily="65" charset="-120"/>
              </a:rPr>
              <a:t>，加大溝通力道，便於維修者快速</a:t>
            </a:r>
            <a:r>
              <a:rPr lang="zh-TW" altLang="en-US" sz="2800" b="1" dirty="0" smtClean="0">
                <a:solidFill>
                  <a:schemeClr val="folHlink"/>
                </a:solidFill>
                <a:latin typeface="Times New Roman" pitchFamily="18" charset="0"/>
              </a:rPr>
              <a:t>精準</a:t>
            </a:r>
            <a:r>
              <a:rPr lang="zh-TW" altLang="en-US" sz="2800" dirty="0" smtClean="0">
                <a:latin typeface="Times New Roman" pitchFamily="18" charset="0"/>
                <a:ea typeface="標楷體" pitchFamily="65" charset="-120"/>
              </a:rPr>
              <a:t>了解</a:t>
            </a:r>
            <a:endParaRPr lang="en-US" altLang="zh-TW" sz="2800" dirty="0" smtClean="0">
              <a:latin typeface="Times New Roman" pitchFamily="18" charset="0"/>
              <a:ea typeface="標楷體" pitchFamily="65" charset="-120"/>
            </a:endParaRPr>
          </a:p>
          <a:p>
            <a:pPr eaLnBrk="1" hangingPunct="1">
              <a:defRPr/>
            </a:pPr>
            <a:r>
              <a:rPr lang="zh-TW" altLang="en-US" sz="2800" dirty="0" smtClean="0">
                <a:latin typeface="Times New Roman" pitchFamily="18" charset="0"/>
                <a:ea typeface="標楷體" pitchFamily="65" charset="-120"/>
              </a:rPr>
              <a:t>例如</a:t>
            </a:r>
            <a:r>
              <a:rPr lang="zh-TW" altLang="en-US" sz="2800" dirty="0" smtClean="0">
                <a:latin typeface="Times New Roman" pitchFamily="18" charset="0"/>
              </a:rPr>
              <a:t>下面中句含二英詞：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zh-TW" altLang="en-US" sz="2800" dirty="0" smtClean="0">
                <a:latin typeface="Times New Roman" pitchFamily="18" charset="0"/>
                <a:ea typeface="標楷體" pitchFamily="65" charset="-120"/>
              </a:rPr>
              <a:t>                 </a:t>
            </a:r>
            <a:r>
              <a:rPr lang="zh-TW" altLang="en-US" sz="2800" b="1" dirty="0" smtClean="0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</a:rPr>
              <a:t>從</a:t>
            </a:r>
            <a:r>
              <a:rPr lang="en-US" altLang="zh-TW" sz="2800" b="1" dirty="0" smtClean="0">
                <a:solidFill>
                  <a:schemeClr val="accent2"/>
                </a:solidFill>
                <a:latin typeface="Times New Roman" pitchFamily="18" charset="0"/>
                <a:ea typeface="標楷體" pitchFamily="65" charset="-120"/>
              </a:rPr>
              <a:t>a</a:t>
            </a:r>
            <a:r>
              <a:rPr lang="en-US" altLang="zh-TW" sz="2800" b="1" i="1" dirty="0" smtClean="0">
                <a:solidFill>
                  <a:schemeClr val="accent2"/>
                </a:solidFill>
                <a:latin typeface="Times New Roman" pitchFamily="18" charset="0"/>
                <a:ea typeface="標楷體" pitchFamily="65" charset="-120"/>
              </a:rPr>
              <a:t>rray [</a:t>
            </a:r>
            <a:r>
              <a:rPr lang="en-US" altLang="zh-TW" sz="2800" b="1" i="1" dirty="0" err="1" smtClean="0">
                <a:solidFill>
                  <a:schemeClr val="accent2"/>
                </a:solidFill>
                <a:latin typeface="Times New Roman" pitchFamily="18" charset="0"/>
                <a:ea typeface="標楷體" pitchFamily="65" charset="-120"/>
              </a:rPr>
              <a:t>i</a:t>
            </a:r>
            <a:r>
              <a:rPr lang="en-US" altLang="zh-TW" sz="2800" b="1" i="1" dirty="0" smtClean="0">
                <a:solidFill>
                  <a:schemeClr val="accent2"/>
                </a:solidFill>
                <a:latin typeface="Times New Roman" pitchFamily="18" charset="0"/>
                <a:ea typeface="標楷體" pitchFamily="65" charset="-120"/>
              </a:rPr>
              <a:t>..N-1]</a:t>
            </a:r>
            <a:r>
              <a:rPr lang="en-US" altLang="zh-TW" sz="2800" b="1" i="1" dirty="0" smtClean="0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</a:rPr>
              <a:t> </a:t>
            </a:r>
            <a:r>
              <a:rPr lang="zh-TW" altLang="en-US" sz="2800" b="1" dirty="0" smtClean="0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</a:rPr>
              <a:t>中找 </a:t>
            </a:r>
            <a:r>
              <a:rPr lang="en-US" altLang="zh-TW" sz="2800" b="1" dirty="0" smtClean="0">
                <a:solidFill>
                  <a:schemeClr val="accent2"/>
                </a:solidFill>
                <a:latin typeface="Times New Roman" pitchFamily="18" charset="0"/>
                <a:ea typeface="標楷體" pitchFamily="65" charset="-120"/>
              </a:rPr>
              <a:t>min </a:t>
            </a:r>
            <a:r>
              <a:rPr lang="zh-TW" altLang="en-US" sz="2800" b="1" dirty="0" smtClean="0">
                <a:latin typeface="Times New Roman" pitchFamily="18" charset="0"/>
                <a:ea typeface="標楷體" pitchFamily="65" charset="-120"/>
              </a:rPr>
              <a:t>，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zh-TW" altLang="en-US" sz="2800" b="1" dirty="0" smtClean="0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</a:rPr>
              <a:t>                 並換到它的第一個位置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5621AA-8D6F-4EB6-ACE4-DD105812C932}" type="slidenum">
              <a:rPr lang="zh-TW" altLang="en-US" smtClean="0"/>
              <a:pPr>
                <a:defRPr/>
              </a:pPr>
              <a:t>46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TW" altLang="en-US" dirty="0" smtClean="0">
                <a:ea typeface="標楷體" pitchFamily="65" charset="-120"/>
              </a:rPr>
              <a:t>英詞 命名</a:t>
            </a: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   </a:t>
            </a:r>
            <a:r>
              <a:rPr lang="en-US" altLang="zh-TW" sz="2800" dirty="0" smtClean="0">
                <a:latin typeface="標楷體" pitchFamily="65" charset="-120"/>
                <a:ea typeface="標楷體" pitchFamily="65" charset="-120"/>
              </a:rPr>
              <a:t>Class, object, variable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 </a:t>
            </a:r>
            <a:r>
              <a:rPr lang="zh-TW" altLang="en-US" sz="2800" dirty="0" smtClean="0">
                <a:latin typeface="標楷體" pitchFamily="65" charset="-120"/>
                <a:ea typeface="標楷體" pitchFamily="65" charset="-120"/>
              </a:rPr>
              <a:t>以</a:t>
            </a:r>
            <a:r>
              <a:rPr lang="zh-TW" altLang="en-US" sz="2800" b="1" dirty="0" smtClean="0">
                <a:latin typeface="新細明體" pitchFamily="18" charset="-120"/>
              </a:rPr>
              <a:t>名詞</a:t>
            </a:r>
            <a:r>
              <a:rPr lang="zh-TW" altLang="en-US" sz="2800" dirty="0" smtClean="0">
                <a:latin typeface="標楷體" pitchFamily="65" charset="-120"/>
                <a:ea typeface="標楷體" pitchFamily="65" charset="-120"/>
              </a:rPr>
              <a:t>命名</a:t>
            </a:r>
          </a:p>
          <a:p>
            <a:pPr lvl="1" eaLnBrk="1" hangingPunct="1">
              <a:buFontTx/>
              <a:buNone/>
              <a:defRPr/>
            </a:pP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    </a:t>
            </a:r>
            <a:r>
              <a:rPr lang="en-US" altLang="zh-TW" sz="2400" dirty="0" smtClean="0">
                <a:latin typeface="標楷體" pitchFamily="65" charset="-120"/>
                <a:ea typeface="標楷體" pitchFamily="65" charset="-120"/>
              </a:rPr>
              <a:t>class   </a:t>
            </a:r>
            <a:r>
              <a:rPr lang="zh-TW" altLang="en-US" sz="2400" dirty="0" smtClean="0">
                <a:latin typeface="標楷體" pitchFamily="65" charset="-120"/>
                <a:ea typeface="標楷體" pitchFamily="65" charset="-120"/>
              </a:rPr>
              <a:t>用大寫開頭 最好複數   </a:t>
            </a:r>
            <a:r>
              <a:rPr lang="en-US" altLang="zh-TW" sz="2400" dirty="0" smtClean="0">
                <a:latin typeface="標楷體" pitchFamily="65" charset="-120"/>
                <a:ea typeface="標楷體" pitchFamily="65" charset="-120"/>
              </a:rPr>
              <a:t>(</a:t>
            </a:r>
            <a:r>
              <a:rPr lang="zh-TW" altLang="en-US" sz="2400" dirty="0" smtClean="0">
                <a:latin typeface="標楷體" pitchFamily="65" charset="-120"/>
                <a:ea typeface="標楷體" pitchFamily="65" charset="-120"/>
              </a:rPr>
              <a:t>如</a:t>
            </a:r>
            <a:r>
              <a:rPr lang="en-US" altLang="zh-TW" sz="2400" dirty="0" smtClean="0">
                <a:latin typeface="標楷體" pitchFamily="65" charset="-120"/>
                <a:ea typeface="標楷體" pitchFamily="65" charset="-120"/>
              </a:rPr>
              <a:t>Desks)</a:t>
            </a:r>
          </a:p>
          <a:p>
            <a:pPr lvl="1" eaLnBrk="1" hangingPunct="1">
              <a:buFontTx/>
              <a:buNone/>
              <a:defRPr/>
            </a:pPr>
            <a:r>
              <a:rPr lang="en-US" altLang="zh-TW" sz="2400" dirty="0" smtClean="0">
                <a:latin typeface="標楷體" pitchFamily="65" charset="-120"/>
                <a:ea typeface="標楷體" pitchFamily="65" charset="-120"/>
              </a:rPr>
              <a:t>     object  </a:t>
            </a:r>
            <a:r>
              <a:rPr lang="zh-TW" altLang="en-US" sz="2400" dirty="0" smtClean="0">
                <a:latin typeface="標楷體" pitchFamily="65" charset="-120"/>
                <a:ea typeface="標楷體" pitchFamily="65" charset="-120"/>
              </a:rPr>
              <a:t>用單數     最好有冠詞 </a:t>
            </a:r>
            <a:r>
              <a:rPr lang="en-US" altLang="zh-TW" sz="2400" dirty="0" smtClean="0">
                <a:latin typeface="標楷體" pitchFamily="65" charset="-120"/>
                <a:ea typeface="標楷體" pitchFamily="65" charset="-120"/>
              </a:rPr>
              <a:t>(</a:t>
            </a:r>
            <a:r>
              <a:rPr lang="zh-TW" altLang="en-US" sz="2400" dirty="0" smtClean="0">
                <a:latin typeface="標楷體" pitchFamily="65" charset="-120"/>
                <a:ea typeface="標楷體" pitchFamily="65" charset="-120"/>
              </a:rPr>
              <a:t>如</a:t>
            </a:r>
            <a:r>
              <a:rPr lang="en-US" altLang="zh-TW" sz="2400" dirty="0" err="1" smtClean="0">
                <a:latin typeface="標楷體" pitchFamily="65" charset="-120"/>
                <a:ea typeface="標楷體" pitchFamily="65" charset="-120"/>
              </a:rPr>
              <a:t>myDesk</a:t>
            </a:r>
            <a:r>
              <a:rPr lang="en-US" altLang="zh-TW" sz="2400" dirty="0" smtClean="0">
                <a:latin typeface="標楷體" pitchFamily="65" charset="-120"/>
                <a:ea typeface="標楷體" pitchFamily="65" charset="-120"/>
              </a:rPr>
              <a:t>)</a:t>
            </a:r>
          </a:p>
          <a:p>
            <a:pPr lvl="1" eaLnBrk="1" hangingPunct="1">
              <a:buFontTx/>
              <a:buNone/>
              <a:defRPr/>
            </a:pPr>
            <a:r>
              <a:rPr lang="en-US" altLang="zh-TW" sz="2400" dirty="0" smtClean="0">
                <a:latin typeface="標楷體" pitchFamily="65" charset="-120"/>
                <a:ea typeface="標楷體" pitchFamily="65" charset="-120"/>
              </a:rPr>
              <a:t>       </a:t>
            </a:r>
            <a:r>
              <a:rPr lang="zh-TW" altLang="en-US" sz="2400" dirty="0" smtClean="0">
                <a:latin typeface="標楷體" pitchFamily="65" charset="-120"/>
                <a:ea typeface="標楷體" pitchFamily="65" charset="-120"/>
              </a:rPr>
              <a:t>只有一個 </a:t>
            </a:r>
            <a:r>
              <a:rPr lang="en-US" altLang="zh-TW" sz="2400" dirty="0" smtClean="0">
                <a:latin typeface="標楷體" pitchFamily="65" charset="-120"/>
                <a:ea typeface="標楷體" pitchFamily="65" charset="-120"/>
              </a:rPr>
              <a:t>object</a:t>
            </a:r>
            <a:r>
              <a:rPr lang="zh-TW" altLang="en-US" sz="2400" dirty="0" smtClean="0">
                <a:latin typeface="標楷體" pitchFamily="65" charset="-120"/>
                <a:ea typeface="標楷體" pitchFamily="65" charset="-120"/>
              </a:rPr>
              <a:t>，不致混淆，則省冠詞</a:t>
            </a:r>
          </a:p>
          <a:p>
            <a:pPr lvl="1" eaLnBrk="1" hangingPunct="1">
              <a:buFontTx/>
              <a:buNone/>
              <a:defRPr/>
            </a:pPr>
            <a:r>
              <a:rPr lang="en-US" altLang="zh-TW" sz="2400" dirty="0" smtClean="0">
                <a:latin typeface="標楷體" pitchFamily="65" charset="-120"/>
                <a:ea typeface="標楷體" pitchFamily="65" charset="-120"/>
              </a:rPr>
              <a:t>         </a:t>
            </a:r>
            <a:r>
              <a:rPr lang="zh-TW" altLang="en-US" sz="2400" dirty="0" smtClean="0">
                <a:latin typeface="標楷體" pitchFamily="65" charset="-120"/>
                <a:ea typeface="標楷體" pitchFamily="65" charset="-120"/>
              </a:rPr>
              <a:t>如 </a:t>
            </a:r>
            <a:r>
              <a:rPr lang="en-US" altLang="zh-TW" sz="2400" dirty="0" err="1" smtClean="0">
                <a:latin typeface="標楷體" pitchFamily="65" charset="-120"/>
                <a:ea typeface="標楷體" pitchFamily="65" charset="-120"/>
              </a:rPr>
              <a:t>symbolTable</a:t>
            </a:r>
            <a:r>
              <a:rPr lang="en-US" altLang="zh-TW" sz="2400" dirty="0" smtClean="0">
                <a:latin typeface="標楷體" pitchFamily="65" charset="-120"/>
                <a:ea typeface="標楷體" pitchFamily="65" charset="-120"/>
              </a:rPr>
              <a:t> </a:t>
            </a:r>
            <a:r>
              <a:rPr lang="zh-TW" altLang="en-US" sz="2400" dirty="0" smtClean="0">
                <a:latin typeface="標楷體" pitchFamily="65" charset="-120"/>
                <a:ea typeface="標楷體" pitchFamily="65" charset="-120"/>
              </a:rPr>
              <a:t>而非 </a:t>
            </a:r>
            <a:r>
              <a:rPr lang="en-US" altLang="zh-TW" sz="2400" dirty="0" err="1" smtClean="0">
                <a:latin typeface="標楷體" pitchFamily="65" charset="-120"/>
                <a:ea typeface="標楷體" pitchFamily="65" charset="-120"/>
              </a:rPr>
              <a:t>aSymbolTable</a:t>
            </a:r>
            <a:endParaRPr lang="en-US" altLang="zh-TW" sz="2400" dirty="0" smtClean="0">
              <a:latin typeface="標楷體" pitchFamily="65" charset="-120"/>
              <a:ea typeface="標楷體" pitchFamily="65" charset="-120"/>
            </a:endParaRPr>
          </a:p>
          <a:p>
            <a:pPr lvl="1" eaLnBrk="1" hangingPunct="1">
              <a:buFontTx/>
              <a:buNone/>
              <a:defRPr/>
            </a:pPr>
            <a:endParaRPr lang="en-US" altLang="zh-TW" sz="2400" dirty="0" smtClean="0">
              <a:latin typeface="標楷體" pitchFamily="65" charset="-120"/>
              <a:ea typeface="標楷體" pitchFamily="65" charset="-120"/>
            </a:endParaRPr>
          </a:p>
          <a:p>
            <a:pPr lvl="1" eaLnBrk="1" hangingPunct="1">
              <a:buFontTx/>
              <a:buNone/>
              <a:defRPr/>
            </a:pP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 Method 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以</a:t>
            </a:r>
            <a:r>
              <a:rPr lang="zh-TW" altLang="en-US" b="1" dirty="0" smtClean="0">
                <a:latin typeface="新細明體" pitchFamily="18" charset="-120"/>
              </a:rPr>
              <a:t>動詞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命名，並以參數區別之，如：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 buy (Desks  </a:t>
            </a:r>
            <a:r>
              <a:rPr lang="en-US" altLang="zh-TW" dirty="0" err="1" smtClean="0">
                <a:latin typeface="標楷體" pitchFamily="65" charset="-120"/>
                <a:ea typeface="標楷體" pitchFamily="65" charset="-120"/>
              </a:rPr>
              <a:t>myDesk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)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 buy (Tables </a:t>
            </a:r>
            <a:r>
              <a:rPr lang="en-US" altLang="zh-TW" dirty="0" err="1" smtClean="0">
                <a:latin typeface="標楷體" pitchFamily="65" charset="-120"/>
                <a:ea typeface="標楷體" pitchFamily="65" charset="-120"/>
              </a:rPr>
              <a:t>hisTable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) 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為不同 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methods</a:t>
            </a:r>
          </a:p>
          <a:p>
            <a:pPr eaLnBrk="1" hangingPunct="1">
              <a:defRPr/>
            </a:pPr>
            <a:endParaRPr lang="zh-TW" altLang="en-US" dirty="0" smtClean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535C54-4E34-4EDC-812F-B35E7D98206C}" type="slidenum">
              <a:rPr lang="zh-TW" altLang="en-US" smtClean="0"/>
              <a:pPr>
                <a:defRPr/>
              </a:pPr>
              <a:t>47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mtClean="0">
                <a:latin typeface="Times New Roman" pitchFamily="18" charset="0"/>
              </a:rPr>
              <a:t>Pseudo code </a:t>
            </a:r>
            <a:r>
              <a:rPr lang="zh-TW" altLang="en-US" smtClean="0">
                <a:latin typeface="Times New Roman" pitchFamily="18" charset="0"/>
                <a:ea typeface="標楷體" pitchFamily="65" charset="-120"/>
              </a:rPr>
              <a:t>結構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68760"/>
            <a:ext cx="8229600" cy="4862165"/>
          </a:xfrm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TW" sz="2000" dirty="0" smtClean="0">
                <a:latin typeface="Times New Roman" pitchFamily="18" charset="0"/>
                <a:ea typeface="標楷體" pitchFamily="65" charset="-120"/>
              </a:rPr>
              <a:t>1. Sequence  </a:t>
            </a:r>
            <a:r>
              <a:rPr lang="zh-TW" altLang="en-US" sz="2000" dirty="0" smtClean="0">
                <a:latin typeface="Times New Roman" pitchFamily="18" charset="0"/>
                <a:ea typeface="標楷體" pitchFamily="65" charset="-120"/>
              </a:rPr>
              <a:t>如</a:t>
            </a:r>
            <a:r>
              <a:rPr lang="en-US" altLang="zh-TW" sz="2000" dirty="0" smtClean="0">
                <a:latin typeface="Times New Roman" pitchFamily="18" charset="0"/>
                <a:ea typeface="標楷體" pitchFamily="65" charset="-120"/>
              </a:rPr>
              <a:t>: </a:t>
            </a:r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TW" sz="2000" dirty="0" smtClean="0">
                <a:latin typeface="Times New Roman" pitchFamily="18" charset="0"/>
                <a:ea typeface="標楷體" pitchFamily="65" charset="-120"/>
              </a:rPr>
              <a:t>     1.</a:t>
            </a:r>
            <a:r>
              <a:rPr lang="zh-TW" altLang="en-US" sz="2000" dirty="0" smtClean="0">
                <a:latin typeface="Times New Roman" pitchFamily="18" charset="0"/>
                <a:ea typeface="標楷體" pitchFamily="65" charset="-120"/>
              </a:rPr>
              <a:t>從 </a:t>
            </a:r>
            <a:r>
              <a:rPr lang="en-US" altLang="zh-TW" sz="2000" i="1" dirty="0" smtClean="0">
                <a:solidFill>
                  <a:srgbClr val="99FF99"/>
                </a:solidFill>
                <a:latin typeface="Times New Roman" pitchFamily="18" charset="0"/>
                <a:ea typeface="標楷體" pitchFamily="65" charset="-120"/>
              </a:rPr>
              <a:t>array[</a:t>
            </a:r>
            <a:r>
              <a:rPr lang="en-US" altLang="zh-TW" sz="2000" i="1" dirty="0" err="1" smtClean="0">
                <a:solidFill>
                  <a:srgbClr val="99FF99"/>
                </a:solidFill>
                <a:latin typeface="Times New Roman" pitchFamily="18" charset="0"/>
                <a:ea typeface="標楷體" pitchFamily="65" charset="-120"/>
              </a:rPr>
              <a:t>i</a:t>
            </a:r>
            <a:r>
              <a:rPr lang="en-US" altLang="zh-TW" sz="2000" i="1" dirty="0" smtClean="0">
                <a:solidFill>
                  <a:srgbClr val="99FF99"/>
                </a:solidFill>
                <a:latin typeface="Times New Roman" pitchFamily="18" charset="0"/>
                <a:ea typeface="標楷體" pitchFamily="65" charset="-120"/>
              </a:rPr>
              <a:t>..N-1]</a:t>
            </a:r>
            <a:r>
              <a:rPr lang="en-US" altLang="zh-TW" sz="2000" i="1" dirty="0" smtClean="0">
                <a:solidFill>
                  <a:schemeClr val="accent2"/>
                </a:solidFill>
                <a:latin typeface="Times New Roman" pitchFamily="18" charset="0"/>
                <a:ea typeface="標楷體" pitchFamily="65" charset="-120"/>
              </a:rPr>
              <a:t> </a:t>
            </a:r>
            <a:r>
              <a:rPr lang="zh-TW" altLang="en-US" sz="2000" dirty="0" smtClean="0">
                <a:latin typeface="Times New Roman" pitchFamily="18" charset="0"/>
                <a:ea typeface="標楷體" pitchFamily="65" charset="-120"/>
              </a:rPr>
              <a:t>中</a:t>
            </a:r>
            <a:r>
              <a:rPr lang="en-US" altLang="zh-TW" sz="2000" dirty="0" smtClean="0">
                <a:latin typeface="Times New Roman" pitchFamily="18" charset="0"/>
                <a:ea typeface="標楷體" pitchFamily="65" charset="-120"/>
              </a:rPr>
              <a:t>select</a:t>
            </a:r>
            <a:r>
              <a:rPr lang="zh-TW" altLang="en-US" sz="2000" dirty="0" smtClean="0">
                <a:latin typeface="Times New Roman" pitchFamily="18" charset="0"/>
                <a:ea typeface="標楷體" pitchFamily="65" charset="-120"/>
              </a:rPr>
              <a:t>出 </a:t>
            </a:r>
            <a:r>
              <a:rPr lang="en-US" altLang="zh-TW" sz="2000" dirty="0" smtClean="0">
                <a:solidFill>
                  <a:srgbClr val="99FF99"/>
                </a:solidFill>
                <a:latin typeface="Times New Roman" pitchFamily="18" charset="0"/>
                <a:ea typeface="標楷體" pitchFamily="65" charset="-120"/>
              </a:rPr>
              <a:t>min</a:t>
            </a:r>
            <a:r>
              <a:rPr lang="zh-TW" altLang="en-US" sz="2000" dirty="0" smtClean="0">
                <a:latin typeface="Times New Roman" pitchFamily="18" charset="0"/>
                <a:ea typeface="標楷體" pitchFamily="65" charset="-120"/>
              </a:rPr>
              <a:t>，且換到</a:t>
            </a:r>
            <a:r>
              <a:rPr lang="zh-TW" altLang="en-US" sz="2000" i="1" dirty="0" smtClean="0">
                <a:solidFill>
                  <a:srgbClr val="99FF99"/>
                </a:solidFill>
                <a:latin typeface="Times New Roman" pitchFamily="18" charset="0"/>
                <a:ea typeface="標楷體" pitchFamily="65" charset="-120"/>
              </a:rPr>
              <a:t>它</a:t>
            </a:r>
            <a:r>
              <a:rPr lang="zh-TW" altLang="en-US" sz="2000" dirty="0" smtClean="0">
                <a:latin typeface="Times New Roman" pitchFamily="18" charset="0"/>
                <a:ea typeface="標楷體" pitchFamily="65" charset="-120"/>
              </a:rPr>
              <a:t>的第一個位置</a:t>
            </a:r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TW" sz="2000" dirty="0" smtClean="0">
                <a:latin typeface="Times New Roman" pitchFamily="18" charset="0"/>
                <a:ea typeface="標楷體" pitchFamily="65" charset="-120"/>
              </a:rPr>
              <a:t>     2.</a:t>
            </a:r>
            <a:r>
              <a:rPr lang="zh-TW" altLang="en-US" sz="2000" dirty="0" smtClean="0">
                <a:latin typeface="Times New Roman" pitchFamily="18" charset="0"/>
                <a:ea typeface="標楷體" pitchFamily="65" charset="-120"/>
              </a:rPr>
              <a:t>固定此數不再更動</a:t>
            </a:r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zh-TW" altLang="en-US" sz="2000" dirty="0" smtClean="0">
              <a:latin typeface="Times New Roman" pitchFamily="18" charset="0"/>
              <a:ea typeface="標楷體" pitchFamily="65" charset="-120"/>
            </a:endParaRPr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zh-TW" altLang="en-US" sz="2000" dirty="0" smtClean="0">
                <a:latin typeface="Times New Roman" pitchFamily="18" charset="0"/>
                <a:ea typeface="標楷體" pitchFamily="65" charset="-120"/>
              </a:rPr>
              <a:t>   只有</a:t>
            </a:r>
            <a:r>
              <a:rPr lang="en-US" altLang="zh-TW" sz="2000" dirty="0" smtClean="0">
                <a:latin typeface="Times New Roman" pitchFamily="18" charset="0"/>
                <a:ea typeface="標楷體" pitchFamily="65" charset="-120"/>
              </a:rPr>
              <a:t>1.</a:t>
            </a:r>
            <a:r>
              <a:rPr lang="zh-TW" altLang="en-US" sz="2000" dirty="0" smtClean="0">
                <a:latin typeface="Times New Roman" pitchFamily="18" charset="0"/>
                <a:ea typeface="標楷體" pitchFamily="65" charset="-120"/>
              </a:rPr>
              <a:t>無</a:t>
            </a:r>
            <a:r>
              <a:rPr lang="en-US" altLang="zh-TW" sz="2000" dirty="0" smtClean="0">
                <a:latin typeface="Times New Roman" pitchFamily="18" charset="0"/>
                <a:ea typeface="標楷體" pitchFamily="65" charset="-120"/>
              </a:rPr>
              <a:t>2. </a:t>
            </a:r>
            <a:r>
              <a:rPr lang="zh-TW" altLang="en-US" sz="2000" dirty="0" smtClean="0">
                <a:latin typeface="Times New Roman" pitchFamily="18" charset="0"/>
                <a:ea typeface="標楷體" pitchFamily="65" charset="-120"/>
              </a:rPr>
              <a:t>時，不構成</a:t>
            </a:r>
            <a:r>
              <a:rPr lang="en-US" altLang="zh-TW" sz="2000" dirty="0" smtClean="0">
                <a:latin typeface="Times New Roman" pitchFamily="18" charset="0"/>
                <a:ea typeface="標楷體" pitchFamily="65" charset="-120"/>
              </a:rPr>
              <a:t>sequence</a:t>
            </a:r>
            <a:r>
              <a:rPr lang="zh-TW" altLang="en-US" sz="2000" dirty="0" smtClean="0">
                <a:latin typeface="Times New Roman" pitchFamily="18" charset="0"/>
                <a:ea typeface="標楷體" pitchFamily="65" charset="-120"/>
              </a:rPr>
              <a:t>，故不寫</a:t>
            </a:r>
            <a:r>
              <a:rPr lang="en-US" altLang="zh-TW" sz="2000" dirty="0" smtClean="0">
                <a:latin typeface="Times New Roman" pitchFamily="18" charset="0"/>
                <a:ea typeface="標楷體" pitchFamily="65" charset="-120"/>
              </a:rPr>
              <a:t>1.</a:t>
            </a:r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zh-TW" altLang="en-US" sz="2000" dirty="0" smtClean="0">
              <a:latin typeface="Times New Roman" pitchFamily="18" charset="0"/>
              <a:ea typeface="標楷體" pitchFamily="65" charset="-120"/>
            </a:endParaRPr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TW" sz="2000" dirty="0" smtClean="0">
                <a:latin typeface="Times New Roman" pitchFamily="18" charset="0"/>
                <a:ea typeface="標楷體" pitchFamily="65" charset="-120"/>
              </a:rPr>
              <a:t>2. Selection </a:t>
            </a:r>
            <a:r>
              <a:rPr lang="zh-TW" altLang="en-US" sz="2000" dirty="0" smtClean="0">
                <a:latin typeface="Times New Roman" pitchFamily="18" charset="0"/>
                <a:ea typeface="標楷體" pitchFamily="65" charset="-120"/>
              </a:rPr>
              <a:t>如</a:t>
            </a:r>
            <a:r>
              <a:rPr lang="en-US" altLang="zh-TW" sz="2000" dirty="0" smtClean="0">
                <a:latin typeface="Times New Roman" pitchFamily="18" charset="0"/>
                <a:ea typeface="標楷體" pitchFamily="65" charset="-120"/>
              </a:rPr>
              <a:t>:</a:t>
            </a:r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TW" sz="2000" dirty="0" smtClean="0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</a:rPr>
              <a:t>      </a:t>
            </a:r>
            <a:r>
              <a:rPr lang="en-US" altLang="zh-TW" sz="2000" dirty="0" smtClean="0">
                <a:latin typeface="Times New Roman" pitchFamily="18" charset="0"/>
                <a:ea typeface="標楷體" pitchFamily="65" charset="-120"/>
              </a:rPr>
              <a:t>if </a:t>
            </a:r>
            <a:r>
              <a:rPr lang="zh-TW" altLang="en-US" sz="2000" dirty="0" smtClean="0">
                <a:latin typeface="Times New Roman" pitchFamily="18" charset="0"/>
                <a:ea typeface="標楷體" pitchFamily="65" charset="-120"/>
              </a:rPr>
              <a:t>第 </a:t>
            </a:r>
            <a:r>
              <a:rPr lang="en-US" altLang="zh-TW" sz="2000" dirty="0" smtClean="0">
                <a:latin typeface="Times New Roman" pitchFamily="18" charset="0"/>
                <a:ea typeface="標楷體" pitchFamily="65" charset="-120"/>
              </a:rPr>
              <a:t>j </a:t>
            </a:r>
            <a:r>
              <a:rPr lang="zh-TW" altLang="en-US" sz="2000" dirty="0" smtClean="0">
                <a:latin typeface="Times New Roman" pitchFamily="18" charset="0"/>
                <a:ea typeface="標楷體" pitchFamily="65" charset="-120"/>
              </a:rPr>
              <a:t>個數比 </a:t>
            </a:r>
            <a:r>
              <a:rPr lang="en-US" altLang="zh-TW" sz="2000" dirty="0" smtClean="0">
                <a:latin typeface="Times New Roman" pitchFamily="18" charset="0"/>
                <a:ea typeface="標楷體" pitchFamily="65" charset="-120"/>
              </a:rPr>
              <a:t>min </a:t>
            </a:r>
            <a:r>
              <a:rPr lang="zh-TW" altLang="en-US" sz="2000" dirty="0" smtClean="0">
                <a:latin typeface="Times New Roman" pitchFamily="18" charset="0"/>
                <a:ea typeface="標楷體" pitchFamily="65" charset="-120"/>
              </a:rPr>
              <a:t>所指的數小 </a:t>
            </a:r>
            <a:r>
              <a:rPr lang="en-US" altLang="zh-TW" sz="2000" dirty="0" smtClean="0">
                <a:latin typeface="Times New Roman" pitchFamily="18" charset="0"/>
                <a:ea typeface="標楷體" pitchFamily="65" charset="-120"/>
              </a:rPr>
              <a:t>then  </a:t>
            </a:r>
            <a:r>
              <a:rPr lang="zh-TW" altLang="en-US" sz="2000" dirty="0" smtClean="0">
                <a:latin typeface="Times New Roman" pitchFamily="18" charset="0"/>
                <a:ea typeface="標楷體" pitchFamily="65" charset="-120"/>
              </a:rPr>
              <a:t>叫它</a:t>
            </a:r>
            <a:r>
              <a:rPr lang="en-US" altLang="zh-TW" sz="2000" dirty="0" smtClean="0">
                <a:latin typeface="Times New Roman" pitchFamily="18" charset="0"/>
                <a:ea typeface="標楷體" pitchFamily="65" charset="-120"/>
              </a:rPr>
              <a:t>min  else null</a:t>
            </a:r>
            <a:r>
              <a:rPr lang="zh-TW" altLang="en-US" sz="2000" dirty="0" smtClean="0">
                <a:latin typeface="Times New Roman" pitchFamily="18" charset="0"/>
                <a:ea typeface="標楷體" pitchFamily="65" charset="-120"/>
              </a:rPr>
              <a:t> </a:t>
            </a:r>
            <a:r>
              <a:rPr lang="en-US" altLang="zh-TW" sz="2000" dirty="0" smtClean="0">
                <a:latin typeface="Times New Roman" pitchFamily="18" charset="0"/>
                <a:ea typeface="標楷體" pitchFamily="65" charset="-120"/>
              </a:rPr>
              <a:t>end if  </a:t>
            </a:r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zh-TW" altLang="en-US" sz="2000" dirty="0" smtClean="0">
                <a:latin typeface="Times New Roman" pitchFamily="18" charset="0"/>
                <a:ea typeface="標楷體" pitchFamily="65" charset="-120"/>
              </a:rPr>
              <a:t>    又如 </a:t>
            </a:r>
            <a:r>
              <a:rPr lang="en-US" altLang="zh-TW" sz="2000" dirty="0" smtClean="0">
                <a:latin typeface="Times New Roman" pitchFamily="18" charset="0"/>
                <a:ea typeface="標楷體" pitchFamily="65" charset="-120"/>
              </a:rPr>
              <a:t>case .. end case</a:t>
            </a:r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altLang="zh-TW" sz="2000" dirty="0" smtClean="0">
              <a:latin typeface="Times New Roman" pitchFamily="18" charset="0"/>
              <a:ea typeface="標楷體" pitchFamily="65" charset="-120"/>
            </a:endParaRPr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TW" sz="2000" dirty="0" smtClean="0">
                <a:latin typeface="Times New Roman" pitchFamily="18" charset="0"/>
                <a:ea typeface="標楷體" pitchFamily="65" charset="-120"/>
              </a:rPr>
              <a:t>3. Iteration </a:t>
            </a:r>
            <a:r>
              <a:rPr lang="zh-TW" altLang="en-US" sz="2000" dirty="0" smtClean="0">
                <a:latin typeface="Times New Roman" pitchFamily="18" charset="0"/>
                <a:ea typeface="標楷體" pitchFamily="65" charset="-120"/>
              </a:rPr>
              <a:t>如</a:t>
            </a:r>
            <a:r>
              <a:rPr lang="en-US" altLang="zh-TW" sz="2000" dirty="0" smtClean="0">
                <a:latin typeface="Times New Roman" pitchFamily="18" charset="0"/>
                <a:ea typeface="標楷體" pitchFamily="65" charset="-120"/>
              </a:rPr>
              <a:t>:</a:t>
            </a:r>
          </a:p>
          <a:p>
            <a:pPr marL="609600" indent="-609600" eaLnBrk="1" hangingPunct="1">
              <a:lnSpc>
                <a:spcPct val="80000"/>
              </a:lnSpc>
              <a:buClr>
                <a:schemeClr val="bg2"/>
              </a:buClr>
              <a:buFont typeface="Wingdings" pitchFamily="2" charset="2"/>
              <a:buNone/>
              <a:defRPr/>
            </a:pPr>
            <a:r>
              <a:rPr lang="en-US" altLang="zh-TW" sz="2000" dirty="0" smtClean="0">
                <a:latin typeface="Times New Roman" pitchFamily="18" charset="0"/>
                <a:ea typeface="標楷體" pitchFamily="65" charset="-120"/>
              </a:rPr>
              <a:t>      for  j from</a:t>
            </a:r>
            <a:r>
              <a:rPr lang="zh-TW" altLang="en-US" sz="2000" dirty="0" smtClean="0">
                <a:latin typeface="Times New Roman" pitchFamily="18" charset="0"/>
                <a:ea typeface="標楷體" pitchFamily="65" charset="-120"/>
              </a:rPr>
              <a:t> </a:t>
            </a:r>
            <a:r>
              <a:rPr lang="en-US" altLang="zh-TW" sz="2000" dirty="0" smtClean="0">
                <a:latin typeface="Times New Roman" pitchFamily="18" charset="0"/>
                <a:ea typeface="標楷體" pitchFamily="65" charset="-120"/>
              </a:rPr>
              <a:t>i+1 </a:t>
            </a:r>
            <a:r>
              <a:rPr lang="en-US" altLang="zh-TW" sz="2000" dirty="0" err="1" smtClean="0">
                <a:latin typeface="Times New Roman" pitchFamily="18" charset="0"/>
                <a:ea typeface="標楷體" pitchFamily="65" charset="-120"/>
              </a:rPr>
              <a:t>upto</a:t>
            </a:r>
            <a:r>
              <a:rPr lang="zh-TW" altLang="en-US" sz="2000" dirty="0" smtClean="0">
                <a:latin typeface="Times New Roman" pitchFamily="18" charset="0"/>
                <a:ea typeface="標楷體" pitchFamily="65" charset="-120"/>
              </a:rPr>
              <a:t> </a:t>
            </a:r>
            <a:r>
              <a:rPr lang="en-US" altLang="zh-TW" sz="2000" dirty="0" smtClean="0">
                <a:latin typeface="Times New Roman" pitchFamily="18" charset="0"/>
                <a:ea typeface="標楷體" pitchFamily="65" charset="-120"/>
              </a:rPr>
              <a:t>N-1 </a:t>
            </a:r>
          </a:p>
          <a:p>
            <a:pPr marL="609600" indent="-609600" eaLnBrk="1" hangingPunct="1">
              <a:lnSpc>
                <a:spcPct val="80000"/>
              </a:lnSpc>
              <a:buClr>
                <a:schemeClr val="bg2"/>
              </a:buClr>
              <a:buFont typeface="Wingdings" pitchFamily="2" charset="2"/>
              <a:buNone/>
              <a:defRPr/>
            </a:pPr>
            <a:r>
              <a:rPr lang="zh-TW" altLang="en-US" sz="2000" dirty="0" smtClean="0">
                <a:latin typeface="Times New Roman" pitchFamily="18" charset="0"/>
                <a:ea typeface="標楷體" pitchFamily="65" charset="-120"/>
              </a:rPr>
              <a:t>            </a:t>
            </a:r>
            <a:r>
              <a:rPr lang="en-US" altLang="zh-TW" sz="2000" dirty="0" smtClean="0">
                <a:latin typeface="Times New Roman" pitchFamily="18" charset="0"/>
                <a:ea typeface="標楷體" pitchFamily="65" charset="-120"/>
              </a:rPr>
              <a:t>if </a:t>
            </a:r>
            <a:r>
              <a:rPr lang="zh-TW" altLang="en-US" sz="2000" dirty="0" smtClean="0">
                <a:latin typeface="Times New Roman" pitchFamily="18" charset="0"/>
                <a:ea typeface="標楷體" pitchFamily="65" charset="-120"/>
              </a:rPr>
              <a:t>第 </a:t>
            </a:r>
            <a:r>
              <a:rPr lang="en-US" altLang="zh-TW" sz="2000" dirty="0" smtClean="0">
                <a:latin typeface="Times New Roman" pitchFamily="18" charset="0"/>
                <a:ea typeface="標楷體" pitchFamily="65" charset="-120"/>
              </a:rPr>
              <a:t>j </a:t>
            </a:r>
            <a:r>
              <a:rPr lang="zh-TW" altLang="en-US" sz="2000" dirty="0" smtClean="0">
                <a:latin typeface="Times New Roman" pitchFamily="18" charset="0"/>
                <a:ea typeface="標楷體" pitchFamily="65" charset="-120"/>
              </a:rPr>
              <a:t>個數比 </a:t>
            </a:r>
            <a:r>
              <a:rPr lang="en-US" altLang="zh-TW" sz="2000" dirty="0" smtClean="0">
                <a:latin typeface="Times New Roman" pitchFamily="18" charset="0"/>
                <a:ea typeface="標楷體" pitchFamily="65" charset="-120"/>
              </a:rPr>
              <a:t>min </a:t>
            </a:r>
            <a:r>
              <a:rPr lang="zh-TW" altLang="en-US" sz="2000" dirty="0" smtClean="0">
                <a:latin typeface="Times New Roman" pitchFamily="18" charset="0"/>
                <a:ea typeface="標楷體" pitchFamily="65" charset="-120"/>
              </a:rPr>
              <a:t>所指的數小 </a:t>
            </a:r>
            <a:r>
              <a:rPr lang="en-US" altLang="zh-TW" sz="2000" dirty="0" smtClean="0">
                <a:latin typeface="Times New Roman" pitchFamily="18" charset="0"/>
                <a:ea typeface="標楷體" pitchFamily="65" charset="-120"/>
              </a:rPr>
              <a:t>then</a:t>
            </a:r>
            <a:r>
              <a:rPr lang="zh-TW" altLang="en-US" sz="2000" dirty="0" smtClean="0">
                <a:latin typeface="Times New Roman" pitchFamily="18" charset="0"/>
                <a:ea typeface="標楷體" pitchFamily="65" charset="-120"/>
              </a:rPr>
              <a:t>叫它</a:t>
            </a:r>
            <a:r>
              <a:rPr lang="en-US" altLang="zh-TW" sz="2000" dirty="0" smtClean="0">
                <a:latin typeface="Times New Roman" pitchFamily="18" charset="0"/>
                <a:ea typeface="標楷體" pitchFamily="65" charset="-120"/>
              </a:rPr>
              <a:t>min   end if</a:t>
            </a:r>
          </a:p>
          <a:p>
            <a:pPr marL="609600" indent="-609600" eaLnBrk="1" hangingPunct="1">
              <a:lnSpc>
                <a:spcPct val="80000"/>
              </a:lnSpc>
              <a:buClr>
                <a:schemeClr val="bg2"/>
              </a:buClr>
              <a:buFont typeface="Wingdings" pitchFamily="2" charset="2"/>
              <a:buNone/>
              <a:defRPr/>
            </a:pPr>
            <a:r>
              <a:rPr lang="en-US" altLang="zh-TW" sz="2000" dirty="0" smtClean="0">
                <a:latin typeface="Times New Roman" pitchFamily="18" charset="0"/>
                <a:ea typeface="標楷體" pitchFamily="65" charset="-120"/>
              </a:rPr>
              <a:t>      end for      </a:t>
            </a:r>
          </a:p>
          <a:p>
            <a:pPr marL="609600" indent="-609600" eaLnBrk="1" hangingPunct="1">
              <a:lnSpc>
                <a:spcPct val="80000"/>
              </a:lnSpc>
              <a:buClr>
                <a:schemeClr val="bg2"/>
              </a:buClr>
              <a:buFont typeface="Wingdings" pitchFamily="2" charset="2"/>
              <a:buNone/>
              <a:defRPr/>
            </a:pPr>
            <a:r>
              <a:rPr lang="zh-TW" altLang="en-US" sz="2000" dirty="0" smtClean="0">
                <a:latin typeface="Times New Roman" pitchFamily="18" charset="0"/>
                <a:ea typeface="標楷體" pitchFamily="65" charset="-120"/>
              </a:rPr>
              <a:t>    又如  </a:t>
            </a:r>
            <a:r>
              <a:rPr lang="en-US" altLang="zh-TW" sz="2000" dirty="0" smtClean="0">
                <a:latin typeface="Times New Roman" pitchFamily="18" charset="0"/>
                <a:ea typeface="標楷體" pitchFamily="65" charset="-120"/>
              </a:rPr>
              <a:t>while .. end while   loop … end loop</a:t>
            </a:r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altLang="zh-TW" sz="2000" dirty="0" smtClean="0"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934CE6-7310-44A9-92D2-1659FDCF65CB}" type="slidenum">
              <a:rPr lang="zh-TW" altLang="en-US" smtClean="0"/>
              <a:pPr>
                <a:defRPr/>
              </a:pPr>
              <a:t>48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 smtClean="0">
                <a:latin typeface="Times New Roman" pitchFamily="18" charset="0"/>
              </a:rPr>
              <a:t>Trace to Debug</a:t>
            </a:r>
            <a:r>
              <a:rPr lang="en-US" altLang="zh-TW" dirty="0" smtClean="0"/>
              <a:t> (</a:t>
            </a:r>
            <a:r>
              <a:rPr lang="zh-TW" altLang="en-US" dirty="0" smtClean="0">
                <a:latin typeface="Times New Roman" pitchFamily="18" charset="0"/>
                <a:ea typeface="標楷體" pitchFamily="65" charset="-120"/>
              </a:rPr>
              <a:t>演算法設計  除錯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)</a:t>
            </a:r>
          </a:p>
        </p:txBody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40768"/>
            <a:ext cx="8229600" cy="4790157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TW" sz="2800" dirty="0" smtClean="0">
                <a:latin typeface="標楷體" pitchFamily="65" charset="-120"/>
                <a:ea typeface="標楷體" pitchFamily="65" charset="-120"/>
              </a:rPr>
              <a:t>Trace pseudo code </a:t>
            </a:r>
            <a:r>
              <a:rPr lang="zh-TW" altLang="en-US" sz="2800" dirty="0" smtClean="0">
                <a:latin typeface="標楷體" pitchFamily="65" charset="-120"/>
                <a:ea typeface="標楷體" pitchFamily="65" charset="-120"/>
              </a:rPr>
              <a:t>要精準 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zh-TW" altLang="en-US" sz="2800" dirty="0" smtClean="0">
                <a:latin typeface="標楷體" pitchFamily="65" charset="-120"/>
                <a:ea typeface="標楷體" pitchFamily="65" charset="-120"/>
              </a:rPr>
              <a:t>  如</a:t>
            </a:r>
            <a:r>
              <a:rPr lang="en-US" altLang="zh-TW" sz="2800" dirty="0" smtClean="0">
                <a:latin typeface="標楷體" pitchFamily="65" charset="-120"/>
                <a:ea typeface="標楷體" pitchFamily="65" charset="-120"/>
              </a:rPr>
              <a:t>trace</a:t>
            </a:r>
            <a:r>
              <a:rPr lang="zh-TW" altLang="en-US" sz="2800" dirty="0" smtClean="0">
                <a:latin typeface="標楷體" pitchFamily="65" charset="-120"/>
                <a:ea typeface="標楷體" pitchFamily="65" charset="-120"/>
              </a:rPr>
              <a:t>不順</a:t>
            </a:r>
            <a:r>
              <a:rPr lang="en-US" altLang="zh-TW" sz="2800" dirty="0" smtClean="0">
                <a:latin typeface="標楷體" pitchFamily="65" charset="-120"/>
                <a:ea typeface="標楷體" pitchFamily="65" charset="-120"/>
              </a:rPr>
              <a:t> </a:t>
            </a:r>
            <a:r>
              <a:rPr lang="zh-TW" altLang="en-US" sz="2800" dirty="0" smtClean="0">
                <a:latin typeface="標楷體" pitchFamily="65" charset="-120"/>
                <a:ea typeface="標楷體" pitchFamily="65" charset="-120"/>
              </a:rPr>
              <a:t>則表示</a:t>
            </a:r>
            <a:r>
              <a:rPr lang="en-US" altLang="zh-TW" sz="2800" dirty="0" smtClean="0">
                <a:latin typeface="標楷體" pitchFamily="65" charset="-120"/>
                <a:ea typeface="標楷體" pitchFamily="65" charset="-120"/>
              </a:rPr>
              <a:t>pseudo code </a:t>
            </a:r>
            <a:r>
              <a:rPr lang="zh-TW" altLang="en-US" sz="2800" dirty="0" smtClean="0">
                <a:latin typeface="標楷體" pitchFamily="65" charset="-120"/>
                <a:ea typeface="標楷體" pitchFamily="65" charset="-120"/>
              </a:rPr>
              <a:t>思考不週</a:t>
            </a:r>
            <a:r>
              <a:rPr lang="en-US" altLang="zh-TW" sz="2800" dirty="0" smtClean="0">
                <a:latin typeface="標楷體" pitchFamily="65" charset="-120"/>
                <a:ea typeface="標楷體" pitchFamily="65" charset="-120"/>
              </a:rPr>
              <a:t>,</a:t>
            </a:r>
            <a:r>
              <a:rPr lang="zh-TW" altLang="en-US" sz="2800" dirty="0" smtClean="0">
                <a:latin typeface="標楷體" pitchFamily="65" charset="-120"/>
                <a:ea typeface="標楷體" pitchFamily="65" charset="-120"/>
              </a:rPr>
              <a:t>不可貿然 </a:t>
            </a:r>
            <a:r>
              <a:rPr lang="en-US" altLang="zh-TW" sz="2800" dirty="0" smtClean="0">
                <a:latin typeface="標楷體" pitchFamily="65" charset="-120"/>
                <a:ea typeface="標楷體" pitchFamily="65" charset="-120"/>
              </a:rPr>
              <a:t>coding,</a:t>
            </a:r>
            <a:r>
              <a:rPr lang="zh-TW" altLang="en-US" sz="2800" dirty="0" smtClean="0">
                <a:latin typeface="標楷體" pitchFamily="65" charset="-120"/>
                <a:ea typeface="標楷體" pitchFamily="65" charset="-120"/>
              </a:rPr>
              <a:t>否則 </a:t>
            </a:r>
            <a:r>
              <a:rPr lang="en-US" altLang="zh-TW" sz="2800" dirty="0" smtClean="0">
                <a:latin typeface="標楷體" pitchFamily="65" charset="-120"/>
                <a:ea typeface="標楷體" pitchFamily="65" charset="-120"/>
              </a:rPr>
              <a:t>source code </a:t>
            </a:r>
            <a:r>
              <a:rPr lang="zh-TW" altLang="en-US" sz="2800" dirty="0" smtClean="0">
                <a:latin typeface="標楷體" pitchFamily="65" charset="-120"/>
                <a:ea typeface="標楷體" pitchFamily="65" charset="-120"/>
              </a:rPr>
              <a:t>絕不會 </a:t>
            </a:r>
            <a:r>
              <a:rPr lang="en-US" altLang="zh-TW" sz="2800" dirty="0" smtClean="0">
                <a:latin typeface="標楷體" pitchFamily="65" charset="-120"/>
                <a:ea typeface="標楷體" pitchFamily="65" charset="-120"/>
              </a:rPr>
              <a:t>work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n-US" altLang="zh-TW" sz="2800" dirty="0" smtClean="0">
              <a:latin typeface="標楷體" pitchFamily="65" charset="-120"/>
              <a:ea typeface="標楷體" pitchFamily="65" charset="-12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TW" sz="2800" dirty="0" smtClean="0">
                <a:latin typeface="標楷體" pitchFamily="65" charset="-120"/>
                <a:ea typeface="標楷體" pitchFamily="65" charset="-120"/>
              </a:rPr>
              <a:t>Trace </a:t>
            </a:r>
            <a:r>
              <a:rPr lang="zh-TW" altLang="en-US" sz="2800" dirty="0" smtClean="0">
                <a:latin typeface="標楷體" pitchFamily="65" charset="-120"/>
                <a:ea typeface="標楷體" pitchFamily="65" charset="-120"/>
              </a:rPr>
              <a:t>要心平氣和，從容自信，要優雅，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zh-TW" altLang="en-US" sz="2800" dirty="0" smtClean="0">
                <a:latin typeface="標楷體" pitchFamily="65" charset="-120"/>
                <a:ea typeface="標楷體" pitchFamily="65" charset="-120"/>
              </a:rPr>
              <a:t> 不慌亂粗糙，才能精準除錯 </a:t>
            </a:r>
            <a:r>
              <a:rPr lang="en-US" altLang="zh-TW" sz="2800" dirty="0" smtClean="0">
                <a:latin typeface="標楷體" pitchFamily="65" charset="-120"/>
                <a:ea typeface="標楷體" pitchFamily="65" charset="-120"/>
              </a:rPr>
              <a:t>(Trace to Debug)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n-US" altLang="zh-TW" sz="2400" dirty="0" smtClean="0">
              <a:latin typeface="標楷體" pitchFamily="65" charset="-120"/>
              <a:ea typeface="標楷體" pitchFamily="65" charset="-12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zh-TW" altLang="en-US" sz="2400" dirty="0" smtClean="0"/>
              <a:t> </a:t>
            </a:r>
            <a:r>
              <a:rPr lang="en-US" altLang="zh-TW" sz="4000" dirty="0" smtClean="0">
                <a:solidFill>
                  <a:schemeClr val="folHlink"/>
                </a:solidFill>
                <a:latin typeface="標楷體" pitchFamily="65" charset="-120"/>
                <a:ea typeface="標楷體" pitchFamily="65" charset="-120"/>
              </a:rPr>
              <a:t>source code</a:t>
            </a:r>
            <a:r>
              <a:rPr lang="en-US" altLang="zh-TW" sz="2400" dirty="0" smtClean="0">
                <a:solidFill>
                  <a:schemeClr val="folHlink"/>
                </a:solidFill>
                <a:latin typeface="標楷體" pitchFamily="65" charset="-120"/>
                <a:ea typeface="標楷體" pitchFamily="65" charset="-120"/>
              </a:rPr>
              <a:t> </a:t>
            </a:r>
            <a:r>
              <a:rPr lang="zh-TW" altLang="en-US" sz="6000" dirty="0" smtClean="0">
                <a:solidFill>
                  <a:schemeClr val="folHlink"/>
                </a:solidFill>
                <a:latin typeface="新細明體" pitchFamily="18" charset="-120"/>
              </a:rPr>
              <a:t>將無任何 </a:t>
            </a:r>
            <a:r>
              <a:rPr lang="en-US" altLang="zh-TW" sz="6000" dirty="0" smtClean="0">
                <a:solidFill>
                  <a:schemeClr val="folHlink"/>
                </a:solidFill>
                <a:latin typeface="新細明體" pitchFamily="18" charset="-120"/>
              </a:rPr>
              <a:t>BUG!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5B8B75-5383-488D-8D03-206D05A6C1F7}" type="slidenum">
              <a:rPr lang="zh-TW" altLang="en-US" smtClean="0"/>
              <a:pPr>
                <a:defRPr/>
              </a:pPr>
              <a:t>49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TW" altLang="en-US" dirty="0" smtClean="0">
                <a:ea typeface="標楷體" pitchFamily="65" charset="-120"/>
              </a:rPr>
              <a:t>美國先進軟體公司 佈置圖 </a:t>
            </a:r>
            <a:r>
              <a:rPr lang="en-US" altLang="zh-TW" dirty="0" smtClean="0">
                <a:ea typeface="標楷體" pitchFamily="65" charset="-120"/>
              </a:rPr>
              <a:t>(Cont.)</a:t>
            </a:r>
          </a:p>
        </p:txBody>
      </p:sp>
      <p:sp>
        <p:nvSpPr>
          <p:cNvPr id="296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68413"/>
            <a:ext cx="8229600" cy="4862512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zh-TW" altLang="en-US" dirty="0" smtClean="0">
                <a:latin typeface="Times New Roman" pitchFamily="18" charset="0"/>
                <a:ea typeface="標楷體" pitchFamily="65" charset="-120"/>
              </a:rPr>
              <a:t>上圖分 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common </a:t>
            </a:r>
            <a:r>
              <a:rPr lang="zh-TW" altLang="en-US" dirty="0" smtClean="0">
                <a:latin typeface="Times New Roman" pitchFamily="18" charset="0"/>
                <a:ea typeface="標楷體" pitchFamily="65" charset="-120"/>
              </a:rPr>
              <a:t>及 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cave </a:t>
            </a:r>
            <a:r>
              <a:rPr lang="zh-TW" altLang="en-US" dirty="0" smtClean="0">
                <a:latin typeface="Times New Roman" pitchFamily="18" charset="0"/>
                <a:ea typeface="標楷體" pitchFamily="65" charset="-120"/>
              </a:rPr>
              <a:t>兩區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:</a:t>
            </a:r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Common </a:t>
            </a:r>
            <a:r>
              <a:rPr lang="zh-TW" altLang="en-US" dirty="0" smtClean="0">
                <a:latin typeface="Times New Roman" pitchFamily="18" charset="0"/>
                <a:ea typeface="標楷體" pitchFamily="65" charset="-120"/>
              </a:rPr>
              <a:t>區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: </a:t>
            </a:r>
            <a:r>
              <a:rPr lang="zh-TW" altLang="en-US" dirty="0" smtClean="0">
                <a:latin typeface="Times New Roman" pitchFamily="18" charset="0"/>
                <a:ea typeface="標楷體" pitchFamily="65" charset="-120"/>
              </a:rPr>
              <a:t>兩人一組，在一台大尺寸螢幕前 </a:t>
            </a:r>
            <a:endParaRPr lang="en-US" altLang="zh-TW" dirty="0" smtClean="0">
              <a:latin typeface="Times New Roman" pitchFamily="18" charset="0"/>
              <a:ea typeface="標楷體" pitchFamily="65" charset="-120"/>
            </a:endParaRPr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                      </a:t>
            </a:r>
            <a:r>
              <a:rPr lang="zh-TW" altLang="en-US" dirty="0" smtClean="0">
                <a:latin typeface="Times New Roman" pitchFamily="18" charset="0"/>
                <a:ea typeface="標楷體" pitchFamily="65" charset="-120"/>
              </a:rPr>
              <a:t>工 作  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(</a:t>
            </a:r>
            <a:r>
              <a:rPr lang="zh-TW" altLang="en-US" dirty="0" smtClean="0">
                <a:latin typeface="Times New Roman" pitchFamily="18" charset="0"/>
                <a:ea typeface="標楷體" pitchFamily="65" charset="-120"/>
              </a:rPr>
              <a:t>這叫 </a:t>
            </a:r>
            <a:r>
              <a:rPr lang="en-US" altLang="zh-TW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</a:rPr>
              <a:t>Pair Programming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) </a:t>
            </a:r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zh-TW" altLang="en-US" dirty="0" smtClean="0">
                <a:latin typeface="Times New Roman" pitchFamily="18" charset="0"/>
                <a:ea typeface="標楷體" pitchFamily="65" charset="-120"/>
              </a:rPr>
              <a:t>                      各組可目視</a:t>
            </a:r>
            <a:r>
              <a:rPr lang="zh-TW" altLang="en-US" dirty="0" smtClean="0"/>
              <a:t>、</a:t>
            </a:r>
            <a:r>
              <a:rPr lang="zh-TW" altLang="en-US" dirty="0" smtClean="0">
                <a:latin typeface="Times New Roman" pitchFamily="18" charset="0"/>
                <a:ea typeface="標楷體" pitchFamily="65" charset="-120"/>
              </a:rPr>
              <a:t>交談</a:t>
            </a:r>
            <a:r>
              <a:rPr lang="zh-TW" altLang="en-US" dirty="0" smtClean="0"/>
              <a:t>、</a:t>
            </a:r>
            <a:r>
              <a:rPr lang="zh-TW" altLang="en-US" dirty="0" smtClean="0">
                <a:latin typeface="Times New Roman" pitchFamily="18" charset="0"/>
                <a:ea typeface="標楷體" pitchFamily="65" charset="-120"/>
              </a:rPr>
              <a:t>溝通</a:t>
            </a:r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Cave </a:t>
            </a:r>
            <a:r>
              <a:rPr lang="zh-TW" altLang="en-US" dirty="0" smtClean="0">
                <a:latin typeface="Times New Roman" pitchFamily="18" charset="0"/>
                <a:ea typeface="標楷體" pitchFamily="65" charset="-120"/>
              </a:rPr>
              <a:t>區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:  </a:t>
            </a:r>
            <a:r>
              <a:rPr lang="zh-TW" altLang="en-US" dirty="0" smtClean="0">
                <a:latin typeface="Times New Roman" pitchFamily="18" charset="0"/>
                <a:ea typeface="標楷體" pitchFamily="65" charset="-120"/>
              </a:rPr>
              <a:t>個人處理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e-mail, </a:t>
            </a:r>
            <a:r>
              <a:rPr lang="zh-TW" altLang="en-US" dirty="0" smtClean="0">
                <a:latin typeface="Times New Roman" pitchFamily="18" charset="0"/>
                <a:ea typeface="標楷體" pitchFamily="65" charset="-120"/>
              </a:rPr>
              <a:t>電話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,</a:t>
            </a:r>
            <a:r>
              <a:rPr lang="zh-TW" altLang="en-US" dirty="0" smtClean="0">
                <a:latin typeface="Times New Roman" pitchFamily="18" charset="0"/>
                <a:ea typeface="標楷體" pitchFamily="65" charset="-120"/>
              </a:rPr>
              <a:t>閱讀資料等</a:t>
            </a:r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zh-TW" altLang="en-US" dirty="0" smtClean="0">
                <a:latin typeface="Times New Roman" pitchFamily="18" charset="0"/>
                <a:ea typeface="標楷體" pitchFamily="65" charset="-120"/>
              </a:rPr>
              <a:t>此外牆上很多白板 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white board</a:t>
            </a:r>
            <a:r>
              <a:rPr lang="zh-TW" altLang="en-US" dirty="0" smtClean="0">
                <a:latin typeface="Times New Roman" pitchFamily="18" charset="0"/>
                <a:ea typeface="標楷體" pitchFamily="65" charset="-120"/>
              </a:rPr>
              <a:t>，供討論用</a:t>
            </a:r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n-US" altLang="zh-TW" dirty="0" smtClean="0">
              <a:latin typeface="Times New Roman" pitchFamily="18" charset="0"/>
              <a:ea typeface="標楷體" pitchFamily="65" charset="-120"/>
            </a:endParaRPr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zh-TW" altLang="en-US" sz="2800" dirty="0" smtClean="0">
                <a:latin typeface="Times New Roman" pitchFamily="18" charset="0"/>
                <a:ea typeface="標楷體" pitchFamily="65" charset="-120"/>
              </a:rPr>
              <a:t>粗估需</a:t>
            </a:r>
            <a:r>
              <a:rPr lang="en-US" altLang="zh-TW" sz="2800" dirty="0" smtClean="0">
                <a:latin typeface="Times New Roman" pitchFamily="18" charset="0"/>
                <a:ea typeface="標楷體" pitchFamily="65" charset="-120"/>
              </a:rPr>
              <a:t>30</a:t>
            </a:r>
            <a:r>
              <a:rPr lang="zh-TW" altLang="en-US" sz="2800" dirty="0" smtClean="0">
                <a:latin typeface="Times New Roman" pitchFamily="18" charset="0"/>
                <a:ea typeface="標楷體" pitchFamily="65" charset="-120"/>
              </a:rPr>
              <a:t>坪 </a:t>
            </a:r>
            <a:r>
              <a:rPr lang="en-US" altLang="zh-TW" sz="2800" dirty="0" smtClean="0">
                <a:latin typeface="Times New Roman" pitchFamily="18" charset="0"/>
                <a:ea typeface="標楷體" pitchFamily="65" charset="-120"/>
              </a:rPr>
              <a:t>(</a:t>
            </a:r>
            <a:r>
              <a:rPr lang="zh-TW" altLang="en-US" sz="2800" dirty="0" smtClean="0">
                <a:latin typeface="Times New Roman" pitchFamily="18" charset="0"/>
                <a:ea typeface="標楷體" pitchFamily="65" charset="-120"/>
              </a:rPr>
              <a:t>約</a:t>
            </a:r>
            <a:r>
              <a:rPr lang="en-US" altLang="zh-TW" sz="2800" dirty="0" smtClean="0">
                <a:latin typeface="Times New Roman" pitchFamily="18" charset="0"/>
                <a:ea typeface="標楷體" pitchFamily="65" charset="-120"/>
              </a:rPr>
              <a:t>99</a:t>
            </a:r>
            <a:r>
              <a:rPr lang="zh-TW" altLang="en-US" sz="2800" dirty="0" smtClean="0">
                <a:latin typeface="Times New Roman" pitchFamily="18" charset="0"/>
                <a:ea typeface="標楷體" pitchFamily="65" charset="-120"/>
              </a:rPr>
              <a:t>平方公尺</a:t>
            </a:r>
            <a:r>
              <a:rPr lang="en-US" altLang="zh-TW" sz="2800" dirty="0" smtClean="0">
                <a:latin typeface="Times New Roman" pitchFamily="18" charset="0"/>
                <a:ea typeface="標楷體" pitchFamily="65" charset="-120"/>
              </a:rPr>
              <a:t>)</a:t>
            </a:r>
            <a:r>
              <a:rPr lang="zh-TW" altLang="en-US" sz="2800" dirty="0" smtClean="0">
                <a:latin typeface="Times New Roman" pitchFamily="18" charset="0"/>
                <a:ea typeface="標楷體" pitchFamily="65" charset="-120"/>
              </a:rPr>
              <a:t>，台北很易設置的，</a:t>
            </a:r>
            <a:endParaRPr lang="en-US" altLang="zh-TW" sz="2800" dirty="0" smtClean="0">
              <a:latin typeface="Times New Roman" pitchFamily="18" charset="0"/>
              <a:ea typeface="標楷體" pitchFamily="65" charset="-120"/>
            </a:endParaRPr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zh-TW" altLang="en-US" sz="2800" dirty="0" smtClean="0">
                <a:latin typeface="Times New Roman" pitchFamily="18" charset="0"/>
                <a:ea typeface="標楷體" pitchFamily="65" charset="-120"/>
              </a:rPr>
              <a:t>軟體業不求廠大人眾，求高素質高薪少人易溝通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420457-F744-4DD3-B874-EE242E0E7AD7}" type="slidenum">
              <a:rPr lang="zh-TW" altLang="en-US" smtClean="0"/>
              <a:pPr>
                <a:defRPr/>
              </a:pPr>
              <a:t>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81462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TW" altLang="en-US" dirty="0" smtClean="0">
                <a:ea typeface="標楷體" pitchFamily="65" charset="-120"/>
              </a:rPr>
              <a:t>演算法設計   例子</a:t>
            </a:r>
            <a:endParaRPr lang="zh-TW" altLang="en-US" dirty="0" smtClean="0"/>
          </a:p>
        </p:txBody>
      </p:sp>
      <p:sp>
        <p:nvSpPr>
          <p:cNvPr id="3" name="內容版面配置區 2"/>
          <p:cNvSpPr>
            <a:spLocks noGrp="1"/>
          </p:cNvSpPr>
          <p:nvPr>
            <p:ph idx="4294967295"/>
          </p:nvPr>
        </p:nvSpPr>
        <p:spPr>
          <a:xfrm>
            <a:off x="468313" y="1196975"/>
            <a:ext cx="8229600" cy="5111750"/>
          </a:xfrm>
        </p:spPr>
        <p:txBody>
          <a:bodyPr/>
          <a:lstStyle/>
          <a:p>
            <a:pPr>
              <a:buNone/>
              <a:defRPr/>
            </a:pPr>
            <a:r>
              <a:rPr lang="en-US" altLang="zh-TW" sz="2000" dirty="0" smtClean="0"/>
              <a:t>/*--------------------------------------------------------</a:t>
            </a:r>
          </a:p>
          <a:p>
            <a:pPr>
              <a:buNone/>
              <a:defRPr/>
            </a:pPr>
            <a:r>
              <a:rPr lang="en-US" altLang="zh-TW" sz="2000" dirty="0" smtClean="0"/>
              <a:t> * </a:t>
            </a:r>
            <a:r>
              <a:rPr lang="en-US" altLang="zh-TW" sz="2000" b="1" dirty="0" err="1" smtClean="0"/>
              <a:t>showNames</a:t>
            </a:r>
            <a:r>
              <a:rPr lang="en-US" altLang="zh-TW" sz="2000" b="1" dirty="0" smtClean="0"/>
              <a:t> </a:t>
            </a:r>
            <a:r>
              <a:rPr lang="zh-TW" altLang="en-US" sz="2000" b="1" dirty="0" smtClean="0"/>
              <a:t>顯示 </a:t>
            </a:r>
            <a:r>
              <a:rPr lang="en-US" altLang="zh-TW" sz="2000" b="1" dirty="0" err="1" smtClean="0"/>
              <a:t>houseList</a:t>
            </a:r>
            <a:r>
              <a:rPr lang="en-US" altLang="zh-TW" sz="2000" b="1" dirty="0" smtClean="0"/>
              <a:t> </a:t>
            </a:r>
            <a:r>
              <a:rPr lang="zh-TW" altLang="en-US" sz="2000" b="1" dirty="0" smtClean="0"/>
              <a:t>各人名</a:t>
            </a:r>
          </a:p>
          <a:p>
            <a:pPr>
              <a:buNone/>
              <a:defRPr/>
            </a:pPr>
            <a:r>
              <a:rPr lang="en-US" altLang="zh-TW" sz="2000" b="1" dirty="0" smtClean="0"/>
              <a:t> *  </a:t>
            </a:r>
          </a:p>
          <a:p>
            <a:pPr>
              <a:buNone/>
              <a:defRPr/>
            </a:pPr>
            <a:r>
              <a:rPr lang="en-US" altLang="zh-TW" sz="2000" dirty="0" smtClean="0"/>
              <a:t> * @</a:t>
            </a:r>
            <a:r>
              <a:rPr lang="en-US" altLang="zh-TW" sz="2000" dirty="0" err="1" smtClean="0"/>
              <a:t>param</a:t>
            </a:r>
            <a:r>
              <a:rPr lang="en-US" altLang="zh-TW" sz="2000" dirty="0" smtClean="0"/>
              <a:t> </a:t>
            </a:r>
            <a:r>
              <a:rPr lang="en-US" altLang="zh-TW" sz="2000" dirty="0" err="1" smtClean="0"/>
              <a:t>houseList</a:t>
            </a:r>
            <a:r>
              <a:rPr lang="en-US" altLang="zh-TW" sz="2000" dirty="0" smtClean="0"/>
              <a:t>  例 </a:t>
            </a:r>
            <a:r>
              <a:rPr lang="zh-TW" altLang="en-US" sz="2000" dirty="0" smtClean="0"/>
              <a:t>小華 阿偉</a:t>
            </a:r>
          </a:p>
          <a:p>
            <a:pPr>
              <a:buNone/>
              <a:defRPr/>
            </a:pPr>
            <a:r>
              <a:rPr lang="en-US" altLang="zh-TW" sz="2000" dirty="0" smtClean="0"/>
              <a:t> * Time estimate: O(n)</a:t>
            </a:r>
          </a:p>
          <a:p>
            <a:pPr>
              <a:buNone/>
              <a:defRPr/>
            </a:pPr>
            <a:r>
              <a:rPr lang="en-US" altLang="zh-TW" sz="2000" dirty="0" smtClean="0"/>
              <a:t> --------------------------------------------------------*/</a:t>
            </a:r>
          </a:p>
          <a:p>
            <a:pPr>
              <a:buNone/>
              <a:defRPr/>
            </a:pPr>
            <a:r>
              <a:rPr lang="en-US" altLang="zh-TW" sz="2000" dirty="0" smtClean="0"/>
              <a:t>private void </a:t>
            </a:r>
            <a:r>
              <a:rPr lang="en-US" altLang="zh-TW" sz="2000" dirty="0" err="1" smtClean="0"/>
              <a:t>showNames</a:t>
            </a:r>
            <a:r>
              <a:rPr lang="en-US" altLang="zh-TW" sz="2000" dirty="0" smtClean="0"/>
              <a:t> (</a:t>
            </a:r>
            <a:r>
              <a:rPr lang="en-US" altLang="zh-TW" sz="2000" dirty="0" err="1" smtClean="0"/>
              <a:t>HouseList</a:t>
            </a:r>
            <a:r>
              <a:rPr lang="en-US" altLang="zh-TW" sz="2000" dirty="0" smtClean="0"/>
              <a:t>  </a:t>
            </a:r>
            <a:r>
              <a:rPr lang="en-US" altLang="zh-TW" sz="2000" dirty="0" err="1" smtClean="0"/>
              <a:t>houseList</a:t>
            </a:r>
            <a:r>
              <a:rPr lang="en-US" altLang="zh-TW" sz="2000" dirty="0" smtClean="0"/>
              <a:t>)</a:t>
            </a:r>
          </a:p>
          <a:p>
            <a:pPr>
              <a:buNone/>
              <a:defRPr/>
            </a:pPr>
            <a:endParaRPr lang="en-US" altLang="zh-TW" sz="2000" b="1" dirty="0" smtClean="0"/>
          </a:p>
          <a:p>
            <a:pPr>
              <a:buNone/>
              <a:defRPr/>
            </a:pPr>
            <a:r>
              <a:rPr lang="en-US" altLang="zh-TW" sz="2000" dirty="0" smtClean="0"/>
              <a:t>loop </a:t>
            </a:r>
            <a:r>
              <a:rPr lang="zh-TW" altLang="en-US" sz="2000" dirty="0" smtClean="0"/>
              <a:t>顯示 </a:t>
            </a:r>
            <a:r>
              <a:rPr lang="en-US" altLang="zh-TW" sz="2000" dirty="0" err="1" smtClean="0"/>
              <a:t>houseList</a:t>
            </a:r>
            <a:r>
              <a:rPr lang="en-US" altLang="zh-TW" sz="2000" dirty="0" smtClean="0"/>
              <a:t> </a:t>
            </a:r>
            <a:r>
              <a:rPr lang="zh-TW" altLang="en-US" sz="2000" dirty="0" smtClean="0"/>
              <a:t>各元素所含的人名 </a:t>
            </a:r>
            <a:r>
              <a:rPr lang="en-US" altLang="zh-TW" sz="2000" dirty="0" smtClean="0"/>
              <a:t>end loop</a:t>
            </a:r>
          </a:p>
          <a:p>
            <a:pPr>
              <a:buFont typeface="Wingdings" pitchFamily="2" charset="2"/>
              <a:buNone/>
              <a:defRPr/>
            </a:pPr>
            <a:endParaRPr lang="en-US" altLang="zh-TW" sz="2000" dirty="0" smtClean="0"/>
          </a:p>
        </p:txBody>
      </p:sp>
      <p:sp>
        <p:nvSpPr>
          <p:cNvPr id="4" name="投影片編號版面配置區 3"/>
          <p:cNvSpPr txBox="1">
            <a:spLocks noGrp="1"/>
          </p:cNvSpPr>
          <p:nvPr/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97887509-AA24-4D39-8F7F-DA5B45340831}" type="slidenum">
              <a:rPr kumimoji="0" lang="zh-TW" altLang="en-US" sz="1000">
                <a:effectLst>
                  <a:outerShdw blurRad="38100" dist="38100" dir="2700000" algn="tl">
                    <a:srgbClr val="000000"/>
                  </a:outerShdw>
                </a:effectLst>
              </a:rPr>
              <a:pPr algn="r">
                <a:defRPr/>
              </a:pPr>
              <a:t>50</a:t>
            </a:fld>
            <a:endParaRPr kumimoji="0" lang="en-US" altLang="zh-TW" sz="10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9.</a:t>
            </a:r>
            <a:r>
              <a:rPr lang="zh-TW" altLang="en-US" dirty="0" smtClean="0">
                <a:latin typeface="Times New Roman" pitchFamily="18" charset="0"/>
                <a:ea typeface="標楷體" pitchFamily="65" charset="-120"/>
              </a:rPr>
              <a:t>補上程式碼 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(Coding)</a:t>
            </a:r>
            <a:endParaRPr lang="zh-TW" altLang="en-US" dirty="0" smtClean="0"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TW" altLang="en-US" sz="4000" dirty="0" smtClean="0">
                <a:latin typeface="標楷體" pitchFamily="65" charset="-120"/>
                <a:ea typeface="標楷體" pitchFamily="65" charset="-120"/>
              </a:rPr>
              <a:t>將虛擬碼改成註解 </a:t>
            </a:r>
            <a:r>
              <a:rPr lang="en-US" altLang="zh-TW" sz="4000" dirty="0" smtClean="0">
                <a:latin typeface="標楷體" pitchFamily="65" charset="-120"/>
                <a:ea typeface="標楷體" pitchFamily="65" charset="-120"/>
              </a:rPr>
              <a:t>(</a:t>
            </a:r>
            <a:r>
              <a:rPr lang="zh-TW" altLang="en-US" sz="4000" dirty="0" smtClean="0">
                <a:latin typeface="標楷體" pitchFamily="65" charset="-120"/>
                <a:ea typeface="標楷體" pitchFamily="65" charset="-120"/>
              </a:rPr>
              <a:t>加</a:t>
            </a:r>
            <a:r>
              <a:rPr lang="en-US" altLang="zh-TW" sz="4000" dirty="0" smtClean="0">
                <a:latin typeface="標楷體" pitchFamily="65" charset="-120"/>
                <a:ea typeface="標楷體" pitchFamily="65" charset="-120"/>
              </a:rPr>
              <a:t>/* </a:t>
            </a:r>
            <a:r>
              <a:rPr lang="zh-TW" altLang="en-US" sz="4000" dirty="0" smtClean="0">
                <a:latin typeface="標楷體" pitchFamily="65" charset="-120"/>
                <a:ea typeface="標楷體" pitchFamily="65" charset="-120"/>
              </a:rPr>
              <a:t>及 *</a:t>
            </a:r>
            <a:r>
              <a:rPr lang="en-US" altLang="zh-TW" sz="4000" dirty="0" smtClean="0">
                <a:latin typeface="標楷體" pitchFamily="65" charset="-120"/>
                <a:ea typeface="標楷體" pitchFamily="65" charset="-120"/>
              </a:rPr>
              <a:t>/)</a:t>
            </a:r>
          </a:p>
          <a:p>
            <a:pPr eaLnBrk="1" hangingPunct="1">
              <a:defRPr/>
            </a:pPr>
            <a:r>
              <a:rPr lang="zh-TW" altLang="en-US" sz="4000" dirty="0" smtClean="0">
                <a:latin typeface="標楷體" pitchFamily="65" charset="-120"/>
                <a:ea typeface="標楷體" pitchFamily="65" charset="-120"/>
              </a:rPr>
              <a:t>虛擬碼逐行補上對應之程式碼</a:t>
            </a:r>
            <a:endParaRPr lang="en-US" altLang="zh-TW" sz="4000" dirty="0" smtClean="0">
              <a:latin typeface="標楷體" pitchFamily="65" charset="-120"/>
              <a:ea typeface="標楷體" pitchFamily="65" charset="-120"/>
            </a:endParaRPr>
          </a:p>
          <a:p>
            <a:pPr eaLnBrk="1" hangingPunct="1">
              <a:buNone/>
              <a:defRPr/>
            </a:pPr>
            <a:r>
              <a:rPr lang="zh-TW" altLang="en-US" sz="4000" dirty="0" smtClean="0">
                <a:latin typeface="標楷體" pitchFamily="65" charset="-120"/>
                <a:ea typeface="標楷體" pitchFamily="65" charset="-120"/>
              </a:rPr>
              <a:t> 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zh-TW" altLang="en-US" sz="4000" dirty="0" smtClean="0">
                <a:latin typeface="標楷體" pitchFamily="65" charset="-120"/>
                <a:ea typeface="標楷體" pitchFamily="65" charset="-120"/>
              </a:rPr>
              <a:t> 儘量使虛擬碼易於閱讀</a:t>
            </a:r>
            <a:endParaRPr lang="en-US" altLang="zh-TW" sz="4000" dirty="0" smtClean="0">
              <a:latin typeface="標楷體" pitchFamily="65" charset="-120"/>
              <a:ea typeface="標楷體" pitchFamily="65" charset="-120"/>
            </a:endParaRP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TW" sz="4000" dirty="0" smtClean="0">
                <a:latin typeface="標楷體" pitchFamily="65" charset="-120"/>
                <a:ea typeface="標楷體" pitchFamily="65" charset="-120"/>
              </a:rPr>
              <a:t>(</a:t>
            </a:r>
            <a:r>
              <a:rPr lang="zh-TW" altLang="en-US" sz="4000" dirty="0" smtClean="0">
                <a:latin typeface="標楷體" pitchFamily="65" charset="-120"/>
                <a:ea typeface="標楷體" pitchFamily="65" charset="-120"/>
              </a:rPr>
              <a:t>常見舊程式難讀難維修，只好重寫</a:t>
            </a:r>
            <a:r>
              <a:rPr lang="en-US" altLang="zh-TW" sz="4000" dirty="0" smtClean="0">
                <a:latin typeface="標楷體" pitchFamily="65" charset="-120"/>
                <a:ea typeface="標楷體" pitchFamily="65" charset="-120"/>
              </a:rPr>
              <a:t>)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zh-TW" altLang="en-US" dirty="0" smtClean="0">
              <a:latin typeface="標楷體" pitchFamily="65" charset="-120"/>
              <a:ea typeface="標楷體" pitchFamily="65" charset="-120"/>
            </a:endParaRPr>
          </a:p>
          <a:p>
            <a:pPr eaLnBrk="1" hangingPunct="1">
              <a:buFont typeface="Wingdings" pitchFamily="2" charset="2"/>
              <a:buNone/>
              <a:defRPr/>
            </a:pP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 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EC7BA-63A5-40E2-B956-7DD7FC6ECDD7}" type="slidenum">
              <a:rPr lang="zh-TW" altLang="en-US" smtClean="0"/>
              <a:pPr>
                <a:defRPr/>
              </a:pPr>
              <a:t>51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TW" altLang="en-US" dirty="0" smtClean="0">
                <a:latin typeface="Times New Roman" pitchFamily="18" charset="0"/>
                <a:ea typeface="標楷體" pitchFamily="65" charset="-120"/>
              </a:rPr>
              <a:t>補上程式碼   例子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214438"/>
            <a:ext cx="8229600" cy="5643562"/>
          </a:xfrm>
        </p:spPr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en-US" altLang="zh-TW" sz="2000" dirty="0" smtClean="0"/>
              <a:t>/*--------------------------------------------------------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zh-TW" sz="2000" dirty="0" smtClean="0"/>
              <a:t> * </a:t>
            </a:r>
            <a:r>
              <a:rPr lang="en-US" altLang="zh-TW" sz="2000" b="1" dirty="0" err="1" smtClean="0"/>
              <a:t>showNames</a:t>
            </a:r>
            <a:r>
              <a:rPr lang="en-US" altLang="zh-TW" sz="2000" b="1" dirty="0" smtClean="0"/>
              <a:t> </a:t>
            </a:r>
            <a:r>
              <a:rPr lang="zh-TW" altLang="en-US" sz="2000" b="1" dirty="0" smtClean="0"/>
              <a:t>顯示 </a:t>
            </a:r>
            <a:r>
              <a:rPr lang="en-US" altLang="zh-TW" sz="2000" b="1" dirty="0" err="1" smtClean="0"/>
              <a:t>houseList</a:t>
            </a:r>
            <a:r>
              <a:rPr lang="en-US" altLang="zh-TW" sz="2000" b="1" dirty="0" smtClean="0"/>
              <a:t> </a:t>
            </a:r>
            <a:r>
              <a:rPr lang="zh-TW" altLang="en-US" sz="2000" b="1" dirty="0" smtClean="0"/>
              <a:t>各人名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zh-TW" sz="2000" b="1" dirty="0" smtClean="0"/>
              <a:t> *  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zh-TW" sz="2000" dirty="0" smtClean="0"/>
              <a:t> * @</a:t>
            </a:r>
            <a:r>
              <a:rPr lang="en-US" altLang="zh-TW" sz="2000" dirty="0" err="1" smtClean="0"/>
              <a:t>param</a:t>
            </a:r>
            <a:r>
              <a:rPr lang="en-US" altLang="zh-TW" sz="2000" dirty="0" smtClean="0"/>
              <a:t> </a:t>
            </a:r>
            <a:r>
              <a:rPr lang="en-US" altLang="zh-TW" sz="2000" dirty="0" err="1" smtClean="0"/>
              <a:t>houseList</a:t>
            </a:r>
            <a:r>
              <a:rPr lang="en-US" altLang="zh-TW" sz="2000" dirty="0" smtClean="0"/>
              <a:t>  例 </a:t>
            </a:r>
            <a:r>
              <a:rPr lang="zh-TW" altLang="en-US" sz="2000" dirty="0" smtClean="0"/>
              <a:t>小華 阿偉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zh-TW" sz="2000" dirty="0" smtClean="0"/>
              <a:t> * Time estimate: O(n)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zh-TW" sz="2000" dirty="0" smtClean="0"/>
              <a:t> --------------------------------------------------------*/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zh-TW" sz="2000" dirty="0" smtClean="0"/>
              <a:t>private void </a:t>
            </a:r>
            <a:r>
              <a:rPr lang="en-US" altLang="zh-TW" sz="2000" dirty="0" err="1" smtClean="0"/>
              <a:t>showNames</a:t>
            </a:r>
            <a:r>
              <a:rPr lang="en-US" altLang="zh-TW" sz="2000" dirty="0" smtClean="0"/>
              <a:t> (</a:t>
            </a:r>
            <a:r>
              <a:rPr lang="en-US" altLang="zh-TW" sz="2000" dirty="0" err="1" smtClean="0"/>
              <a:t>HouseList</a:t>
            </a:r>
            <a:r>
              <a:rPr lang="en-US" altLang="zh-TW" sz="2000" dirty="0" smtClean="0"/>
              <a:t>  </a:t>
            </a:r>
            <a:r>
              <a:rPr lang="en-US" altLang="zh-TW" sz="2000" dirty="0" err="1" smtClean="0"/>
              <a:t>houseList</a:t>
            </a:r>
            <a:r>
              <a:rPr lang="en-US" altLang="zh-TW" sz="2000" dirty="0" smtClean="0"/>
              <a:t>)</a:t>
            </a:r>
          </a:p>
          <a:p>
            <a:pPr>
              <a:buFont typeface="Wingdings" pitchFamily="2" charset="2"/>
              <a:buNone/>
              <a:defRPr/>
            </a:pPr>
            <a:endParaRPr lang="en-US" altLang="zh-TW" sz="2000" b="1" dirty="0" smtClean="0"/>
          </a:p>
          <a:p>
            <a:pPr>
              <a:buFont typeface="Wingdings" pitchFamily="2" charset="2"/>
              <a:buNone/>
              <a:defRPr/>
            </a:pPr>
            <a:r>
              <a:rPr lang="en-US" altLang="zh-TW" sz="2000" dirty="0" smtClean="0"/>
              <a:t>/*loop </a:t>
            </a:r>
            <a:r>
              <a:rPr lang="zh-TW" altLang="en-US" sz="2000" dirty="0" smtClean="0"/>
              <a:t>顯示 </a:t>
            </a:r>
            <a:r>
              <a:rPr lang="en-US" altLang="zh-TW" sz="2000" dirty="0" err="1" smtClean="0"/>
              <a:t>houseList</a:t>
            </a:r>
            <a:r>
              <a:rPr lang="en-US" altLang="zh-TW" sz="2000" dirty="0" smtClean="0"/>
              <a:t> </a:t>
            </a:r>
            <a:r>
              <a:rPr lang="zh-TW" altLang="en-US" sz="2000" dirty="0" smtClean="0"/>
              <a:t>各元素所含的人名 </a:t>
            </a:r>
            <a:r>
              <a:rPr lang="en-US" altLang="zh-TW" sz="2000" dirty="0" smtClean="0"/>
              <a:t>end loop*/</a:t>
            </a:r>
          </a:p>
          <a:p>
            <a:pPr>
              <a:buNone/>
              <a:defRPr/>
            </a:pPr>
            <a:r>
              <a:rPr lang="en-US" altLang="zh-TW" sz="2000" dirty="0" smtClean="0"/>
              <a:t> </a:t>
            </a:r>
          </a:p>
          <a:p>
            <a:pPr>
              <a:buNone/>
              <a:defRPr/>
            </a:pPr>
            <a:r>
              <a:rPr lang="en-US" altLang="zh-TW" sz="1400" dirty="0" smtClean="0"/>
              <a:t>             for(</a:t>
            </a:r>
            <a:r>
              <a:rPr lang="en-US" altLang="zh-TW" sz="1400" dirty="0" err="1" smtClean="0"/>
              <a:t>i</a:t>
            </a:r>
            <a:r>
              <a:rPr lang="en-US" altLang="zh-TW" sz="1400" dirty="0" smtClean="0"/>
              <a:t>=0, </a:t>
            </a:r>
            <a:r>
              <a:rPr lang="en-US" altLang="zh-TW" sz="1400" dirty="0" err="1" smtClean="0"/>
              <a:t>i</a:t>
            </a:r>
            <a:r>
              <a:rPr lang="en-US" altLang="zh-TW" sz="1400" dirty="0" smtClean="0"/>
              <a:t>&lt;=length(houseList-1), </a:t>
            </a:r>
            <a:r>
              <a:rPr lang="en-US" altLang="zh-TW" sz="1400" dirty="0" err="1" smtClean="0"/>
              <a:t>i</a:t>
            </a:r>
            <a:r>
              <a:rPr lang="en-US" altLang="zh-TW" sz="1400" smtClean="0"/>
              <a:t>++)</a:t>
            </a:r>
            <a:endParaRPr lang="en-US" altLang="zh-TW" sz="1400" dirty="0" smtClean="0"/>
          </a:p>
          <a:p>
            <a:pPr>
              <a:buNone/>
              <a:defRPr/>
            </a:pPr>
            <a:r>
              <a:rPr lang="en-US" altLang="zh-TW" sz="1400" dirty="0" smtClean="0"/>
              <a:t>                  </a:t>
            </a:r>
            <a:r>
              <a:rPr lang="en-US" altLang="zh-TW" sz="1400" dirty="0" err="1" smtClean="0"/>
              <a:t>println</a:t>
            </a:r>
            <a:r>
              <a:rPr lang="en-US" altLang="zh-TW" sz="1400" dirty="0" smtClean="0"/>
              <a:t>  (</a:t>
            </a:r>
            <a:r>
              <a:rPr lang="en-US" altLang="zh-TW" sz="1400" dirty="0" err="1" smtClean="0"/>
              <a:t>houseList</a:t>
            </a:r>
            <a:r>
              <a:rPr lang="en-US" altLang="zh-TW" sz="1400" dirty="0" smtClean="0"/>
              <a:t>(</a:t>
            </a:r>
            <a:r>
              <a:rPr lang="en-US" altLang="zh-TW" sz="1400" dirty="0" err="1" smtClean="0"/>
              <a:t>i</a:t>
            </a:r>
            <a:r>
              <a:rPr lang="en-US" altLang="zh-TW" sz="1400" dirty="0" smtClean="0"/>
              <a:t>).name);</a:t>
            </a:r>
            <a:r>
              <a:rPr lang="en-US" altLang="zh-TW" sz="2000" dirty="0" smtClean="0"/>
              <a:t>  </a:t>
            </a:r>
            <a:endParaRPr lang="en-US" altLang="zh-TW" sz="1400" dirty="0" smtClean="0"/>
          </a:p>
          <a:p>
            <a:pPr>
              <a:buFont typeface="Wingdings" pitchFamily="2" charset="2"/>
              <a:buNone/>
              <a:defRPr/>
            </a:pPr>
            <a:endParaRPr lang="en-US" altLang="zh-TW" dirty="0" smtClean="0"/>
          </a:p>
          <a:p>
            <a:pPr>
              <a:buFont typeface="Wingdings" pitchFamily="2" charset="2"/>
              <a:buNone/>
              <a:defRPr/>
            </a:pP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注意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: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要凸顯虛擬碼 隱藏程式碼 以利閱讀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pPr>
              <a:buFont typeface="Wingdings" pitchFamily="2" charset="2"/>
              <a:buNone/>
              <a:defRPr/>
            </a:pP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      </a:t>
            </a:r>
            <a:endParaRPr lang="zh-TW" altLang="en-US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77DA5C-1A95-4E0C-803A-A5FB8C8969FF}" type="slidenum">
              <a:rPr lang="zh-TW" altLang="en-US" smtClean="0"/>
              <a:pPr>
                <a:defRPr/>
              </a:pPr>
              <a:t>52</a:t>
            </a:fld>
            <a:endParaRPr lang="en-US" altLang="zh-TW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10.</a:t>
            </a:r>
            <a:r>
              <a:rPr lang="zh-TW" altLang="en-US" dirty="0" smtClean="0">
                <a:latin typeface="Times New Roman" pitchFamily="18" charset="0"/>
                <a:ea typeface="標楷體" pitchFamily="65" charset="-120"/>
              </a:rPr>
              <a:t>單元測試 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(Unit testing)</a:t>
            </a:r>
            <a:r>
              <a:rPr lang="zh-TW" altLang="en-US" dirty="0" smtClean="0">
                <a:latin typeface="Times New Roman" pitchFamily="18" charset="0"/>
                <a:ea typeface="標楷體" pitchFamily="65" charset="-120"/>
              </a:rPr>
              <a:t>及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/>
            </a:r>
            <a:br>
              <a:rPr lang="en-US" altLang="zh-TW" dirty="0" smtClean="0">
                <a:latin typeface="Times New Roman" pitchFamily="18" charset="0"/>
                <a:ea typeface="標楷體" pitchFamily="65" charset="-120"/>
              </a:rPr>
            </a:br>
            <a:r>
              <a:rPr lang="zh-TW" altLang="en-US" sz="4000" dirty="0">
                <a:latin typeface="標楷體" pitchFamily="65" charset="-120"/>
                <a:ea typeface="標楷體" pitchFamily="65" charset="-120"/>
              </a:rPr>
              <a:t>驗收</a:t>
            </a:r>
            <a:r>
              <a:rPr lang="zh-TW" altLang="en-US" sz="4000" dirty="0" smtClean="0">
                <a:latin typeface="標楷體" pitchFamily="65" charset="-120"/>
                <a:ea typeface="標楷體" pitchFamily="65" charset="-120"/>
              </a:rPr>
              <a:t>測試 </a:t>
            </a:r>
            <a:r>
              <a:rPr lang="en-US" altLang="zh-TW" sz="4000" dirty="0" smtClean="0">
                <a:latin typeface="標楷體" pitchFamily="65" charset="-120"/>
                <a:ea typeface="標楷體" pitchFamily="65" charset="-120"/>
              </a:rPr>
              <a:t>(Acceptance testing)</a:t>
            </a:r>
            <a:r>
              <a:rPr lang="zh-TW" altLang="en-US" sz="4000" dirty="0">
                <a:latin typeface="標楷體" pitchFamily="65" charset="-120"/>
                <a:ea typeface="標楷體" pitchFamily="65" charset="-120"/>
              </a:rPr>
              <a:t/>
            </a:r>
            <a:br>
              <a:rPr lang="zh-TW" altLang="en-US" sz="4000" dirty="0">
                <a:latin typeface="標楷體" pitchFamily="65" charset="-120"/>
                <a:ea typeface="標楷體" pitchFamily="65" charset="-120"/>
              </a:rPr>
            </a:br>
            <a:endParaRPr lang="en-US" altLang="zh-TW" sz="4000" dirty="0" smtClean="0"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84784"/>
            <a:ext cx="8229600" cy="4646141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 單元程式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(unit,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即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public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 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method) 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完成後，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 用</a:t>
            </a:r>
            <a:r>
              <a:rPr lang="en-US" altLang="zh-TW" dirty="0" err="1" smtClean="0">
                <a:latin typeface="標楷體" pitchFamily="65" charset="-120"/>
                <a:ea typeface="標楷體" pitchFamily="65" charset="-120"/>
              </a:rPr>
              <a:t>Junit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 自動執行 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test code 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測試該單元 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(unit) 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這叫單元測試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pPr eaLnBrk="1" hangingPunct="1">
              <a:buNone/>
              <a:defRPr/>
            </a:pP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  依呼叫順序反向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由下而上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來做 這</a:t>
            </a:r>
            <a:r>
              <a:rPr lang="zh-TW" altLang="en-US" smtClean="0">
                <a:latin typeface="微軟正黑體" pitchFamily="34" charset="-120"/>
                <a:ea typeface="微軟正黑體" pitchFamily="34" charset="-120"/>
              </a:rPr>
              <a:t>叫  持續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整合 </a:t>
            </a:r>
            <a:r>
              <a:rPr lang="en-US" altLang="zh-TW" dirty="0" smtClean="0"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(continuous integration)</a:t>
            </a:r>
          </a:p>
          <a:p>
            <a:pPr eaLnBrk="1" hangingPunct="1">
              <a:buNone/>
              <a:defRPr/>
            </a:pPr>
            <a:endParaRPr lang="en-US" altLang="zh-TW" dirty="0" smtClean="0">
              <a:latin typeface="Times New Roman" pitchFamily="18" charset="0"/>
              <a:ea typeface="標楷體" pitchFamily="65" charset="-120"/>
            </a:endParaRPr>
          </a:p>
          <a:p>
            <a:pPr eaLnBrk="1" hangingPunct="1">
              <a:buNone/>
              <a:defRPr/>
            </a:pPr>
            <a:r>
              <a:rPr lang="zh-TW" altLang="en-US" dirty="0">
                <a:latin typeface="Times New Roman" pitchFamily="18" charset="0"/>
                <a:ea typeface="標楷體" pitchFamily="65" charset="-120"/>
              </a:rPr>
              <a:t> </a:t>
            </a:r>
            <a:r>
              <a:rPr lang="zh-TW" altLang="en-US" dirty="0" smtClean="0">
                <a:latin typeface="Times New Roman" pitchFamily="18" charset="0"/>
                <a:ea typeface="標楷體" pitchFamily="65" charset="-120"/>
              </a:rPr>
              <a:t>某</a:t>
            </a:r>
            <a:r>
              <a:rPr lang="zh-TW" altLang="en-US" dirty="0">
                <a:latin typeface="Times New Roman" pitchFamily="18" charset="0"/>
                <a:ea typeface="標楷體" pitchFamily="65" charset="-120"/>
              </a:rPr>
              <a:t>功能的單元</a:t>
            </a:r>
            <a:r>
              <a:rPr lang="zh-TW" altLang="en-US" dirty="0" smtClean="0">
                <a:latin typeface="Times New Roman" pitchFamily="18" charset="0"/>
                <a:ea typeface="標楷體" pitchFamily="65" charset="-120"/>
              </a:rPr>
              <a:t>都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整合</a:t>
            </a:r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進系統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後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 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駐</a:t>
            </a:r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點客戶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依驗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pPr eaLnBrk="1" hangingPunct="1">
              <a:buNone/>
              <a:defRPr/>
            </a:pP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收</a:t>
            </a:r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測試案例 逐一手動測試 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這叫  驗收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測試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zh-TW" altLang="en-US" dirty="0" smtClean="0">
                <a:latin typeface="Times New Roman" pitchFamily="18" charset="0"/>
                <a:ea typeface="標楷體" pitchFamily="65" charset="-120"/>
              </a:rPr>
              <a:t> </a:t>
            </a:r>
            <a:endParaRPr lang="zh-TW" altLang="en-US" dirty="0" smtClean="0">
              <a:latin typeface="標楷體" pitchFamily="65" charset="-120"/>
              <a:ea typeface="標楷體" pitchFamily="65" charset="-120"/>
            </a:endParaRPr>
          </a:p>
          <a:p>
            <a:pPr eaLnBrk="1" hangingPunct="1">
              <a:defRPr/>
            </a:pPr>
            <a:endParaRPr lang="zh-TW" altLang="en-US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FE9D7D-1997-46E0-B662-1797D6E4C0A3}" type="slidenum">
              <a:rPr lang="zh-TW" altLang="en-US" smtClean="0"/>
              <a:pPr>
                <a:defRPr/>
              </a:pPr>
              <a:t>53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TW" altLang="en-US" smtClean="0">
                <a:latin typeface="Times New Roman" pitchFamily="18" charset="0"/>
                <a:ea typeface="標楷體" pitchFamily="65" charset="-120"/>
              </a:rPr>
              <a:t>單元測試  例子</a:t>
            </a:r>
          </a:p>
        </p:txBody>
      </p:sp>
      <p:graphicFrame>
        <p:nvGraphicFramePr>
          <p:cNvPr id="3074" name="Object 5"/>
          <p:cNvGraphicFramePr>
            <a:graphicFrameLocks noGrp="1" noChangeAspect="1"/>
          </p:cNvGraphicFramePr>
          <p:nvPr>
            <p:ph idx="1"/>
          </p:nvPr>
        </p:nvGraphicFramePr>
        <p:xfrm>
          <a:off x="2382838" y="1600200"/>
          <a:ext cx="4378325" cy="453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點陣圖影像" r:id="rId4" imgW="4667902" imgH="4828571" progId="PBrush">
                  <p:embed/>
                </p:oleObj>
              </mc:Choice>
              <mc:Fallback>
                <p:oleObj name="點陣圖影像" r:id="rId4" imgW="4667902" imgH="4828571" progId="PBrush">
                  <p:embed/>
                  <p:pic>
                    <p:nvPicPr>
                      <p:cNvPr id="0" name="Picture 1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2838" y="1600200"/>
                        <a:ext cx="4378325" cy="453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CA9D78-C7B5-4233-98CC-F94359617CA2}" type="slidenum">
              <a:rPr lang="zh-TW" altLang="en-US" smtClean="0"/>
              <a:pPr>
                <a:defRPr/>
              </a:pPr>
              <a:t>54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130925"/>
          </a:xfrm>
        </p:spPr>
        <p:txBody>
          <a:bodyPr/>
          <a:lstStyle/>
          <a:p>
            <a:pPr>
              <a:buNone/>
            </a:pPr>
            <a:r>
              <a:rPr lang="en-US" altLang="zh-TW" sz="4400" dirty="0" smtClean="0">
                <a:latin typeface="標楷體" pitchFamily="65" charset="-120"/>
                <a:ea typeface="標楷體" pitchFamily="65" charset="-120"/>
              </a:rPr>
              <a:t>       </a:t>
            </a:r>
          </a:p>
          <a:p>
            <a:pPr>
              <a:buNone/>
            </a:pPr>
            <a:r>
              <a:rPr lang="zh-TW" altLang="en-US" sz="4400" dirty="0" smtClean="0">
                <a:latin typeface="標楷體" pitchFamily="65" charset="-120"/>
                <a:ea typeface="標楷體" pitchFamily="65" charset="-120"/>
              </a:rPr>
              <a:t>   </a:t>
            </a:r>
            <a:r>
              <a:rPr lang="en-US" altLang="zh-TW" sz="9600" smtClean="0">
                <a:latin typeface="標楷體" pitchFamily="65" charset="-120"/>
                <a:ea typeface="標楷體" pitchFamily="65" charset="-120"/>
              </a:rPr>
              <a:t>(2) </a:t>
            </a:r>
            <a:r>
              <a:rPr lang="en-US" altLang="zh-TW" sz="9600" dirty="0" smtClean="0">
                <a:latin typeface="標楷體" pitchFamily="65" charset="-120"/>
                <a:ea typeface="標楷體" pitchFamily="65" charset="-120"/>
              </a:rPr>
              <a:t>Grade   </a:t>
            </a:r>
          </a:p>
          <a:p>
            <a:pPr>
              <a:buNone/>
            </a:pPr>
            <a:r>
              <a:rPr lang="en-US" altLang="zh-TW" sz="9600" dirty="0" smtClean="0">
                <a:latin typeface="標楷體" pitchFamily="65" charset="-120"/>
                <a:ea typeface="標楷體" pitchFamily="65" charset="-120"/>
              </a:rPr>
              <a:t>     System   </a:t>
            </a:r>
          </a:p>
          <a:p>
            <a:pPr>
              <a:buNone/>
            </a:pPr>
            <a:r>
              <a:rPr lang="en-US" altLang="zh-TW" sz="9600" dirty="0" smtClean="0">
                <a:latin typeface="標楷體" pitchFamily="65" charset="-120"/>
                <a:ea typeface="標楷體" pitchFamily="65" charset="-120"/>
              </a:rPr>
              <a:t>    Project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90C4A5-8CA1-4229-8A4A-58E9D47D9CF2}" type="slidenum">
              <a:rPr lang="zh-TW" altLang="en-US" smtClean="0"/>
              <a:pPr>
                <a:defRPr/>
              </a:pPr>
              <a:t>55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TW" altLang="en-US" smtClean="0">
                <a:ea typeface="標楷體" pitchFamily="65" charset="-120"/>
              </a:rPr>
              <a:t>回顧 台灣軟體公司 現場</a:t>
            </a:r>
          </a:p>
        </p:txBody>
      </p:sp>
      <p:sp>
        <p:nvSpPr>
          <p:cNvPr id="318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None/>
              <a:defRPr/>
            </a:pPr>
            <a:r>
              <a:rPr lang="zh-TW" altLang="en-US" sz="2400" dirty="0" smtClean="0">
                <a:latin typeface="標楷體" pitchFamily="65" charset="-120"/>
                <a:ea typeface="標楷體" pitchFamily="65" charset="-120"/>
              </a:rPr>
              <a:t>  一個小房間裏面坐著滿臉倦容、神情呆滯，工作一整天，仍加班中的軟體工程師</a:t>
            </a:r>
            <a:r>
              <a:rPr lang="zh-TW" altLang="en-US" sz="2400" b="1" dirty="0" smtClean="0">
                <a:latin typeface="微軟正黑體" pitchFamily="34" charset="-120"/>
                <a:ea typeface="微軟正黑體" pitchFamily="34" charset="-120"/>
              </a:rPr>
              <a:t>小林</a:t>
            </a:r>
            <a:r>
              <a:rPr lang="zh-TW" altLang="en-US" sz="2400" dirty="0" smtClean="0">
                <a:latin typeface="標楷體" pitchFamily="65" charset="-120"/>
                <a:ea typeface="標楷體" pitchFamily="65" charset="-120"/>
              </a:rPr>
              <a:t>，獨自看著一大疊列印出來，自己也看不太懂的程式碼 </a:t>
            </a:r>
            <a:r>
              <a:rPr lang="en-US" altLang="zh-TW" sz="2400" dirty="0" smtClean="0">
                <a:latin typeface="標楷體" pitchFamily="65" charset="-120"/>
                <a:ea typeface="標楷體" pitchFamily="65" charset="-120"/>
              </a:rPr>
              <a:t>(</a:t>
            </a:r>
            <a:r>
              <a:rPr lang="zh-TW" altLang="en-US" sz="2400" dirty="0" smtClean="0">
                <a:latin typeface="標楷體" pitchFamily="65" charset="-120"/>
                <a:ea typeface="標楷體" pitchFamily="65" charset="-120"/>
              </a:rPr>
              <a:t>別人當然更看不懂啦</a:t>
            </a:r>
            <a:r>
              <a:rPr lang="en-US" altLang="zh-TW" sz="2400" dirty="0" smtClean="0">
                <a:latin typeface="標楷體" pitchFamily="65" charset="-120"/>
                <a:ea typeface="標楷體" pitchFamily="65" charset="-120"/>
              </a:rPr>
              <a:t>)</a:t>
            </a:r>
            <a:r>
              <a:rPr lang="zh-TW" altLang="en-US" sz="2400" dirty="0" smtClean="0">
                <a:latin typeface="標楷體" pitchFamily="65" charset="-120"/>
                <a:ea typeface="標楷體" pitchFamily="65" charset="-120"/>
              </a:rPr>
              <a:t>，喃喃自語</a:t>
            </a:r>
            <a:r>
              <a:rPr lang="en-US" altLang="zh-TW" sz="2400" dirty="0" smtClean="0">
                <a:latin typeface="標楷體" pitchFamily="65" charset="-120"/>
                <a:ea typeface="標楷體" pitchFamily="65" charset="-120"/>
              </a:rPr>
              <a:t>: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TW" sz="2400" dirty="0" smtClean="0">
                <a:latin typeface="標楷體" pitchFamily="65" charset="-120"/>
                <a:ea typeface="標楷體" pitchFamily="65" charset="-120"/>
              </a:rPr>
              <a:t>  </a:t>
            </a:r>
            <a:r>
              <a:rPr lang="zh-TW" altLang="en-US" sz="2400" dirty="0" smtClean="0">
                <a:latin typeface="標楷體" pitchFamily="65" charset="-120"/>
                <a:ea typeface="標楷體" pitchFamily="65" charset="-120"/>
              </a:rPr>
              <a:t>只要再改這地方，就可消除這可惡的最後一個 </a:t>
            </a:r>
            <a:r>
              <a:rPr lang="en-US" altLang="zh-TW" sz="2400" dirty="0" smtClean="0">
                <a:latin typeface="標楷體" pitchFamily="65" charset="-120"/>
                <a:ea typeface="標楷體" pitchFamily="65" charset="-120"/>
              </a:rPr>
              <a:t>BUG</a:t>
            </a:r>
            <a:r>
              <a:rPr lang="zh-TW" altLang="en-US" sz="2400" dirty="0" smtClean="0">
                <a:latin typeface="標楷體" pitchFamily="65" charset="-120"/>
                <a:ea typeface="標楷體" pitchFamily="65" charset="-120"/>
              </a:rPr>
              <a:t>！</a:t>
            </a:r>
            <a:endParaRPr lang="en-US" altLang="zh-TW" sz="2400" dirty="0" smtClean="0">
              <a:latin typeface="標楷體" pitchFamily="65" charset="-120"/>
              <a:ea typeface="標楷體" pitchFamily="65" charset="-12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TW" sz="2400" b="1" dirty="0" smtClean="0">
                <a:latin typeface="標楷體" pitchFamily="65" charset="-120"/>
                <a:ea typeface="標楷體" pitchFamily="65" charset="-120"/>
              </a:rPr>
              <a:t>  </a:t>
            </a:r>
            <a:r>
              <a:rPr lang="zh-TW" altLang="en-US" sz="2400" dirty="0" smtClean="0">
                <a:latin typeface="標楷體" pitchFamily="65" charset="-120"/>
                <a:ea typeface="標楷體" pitchFamily="65" charset="-120"/>
              </a:rPr>
              <a:t>桌上有多本裝訂精美厚厚的文件，但與程式距離遙遠</a:t>
            </a:r>
            <a:endParaRPr lang="en-US" altLang="zh-TW" sz="2400" b="1" dirty="0" smtClean="0">
              <a:latin typeface="標楷體" pitchFamily="65" charset="-120"/>
              <a:ea typeface="標楷體" pitchFamily="65" charset="-12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TW" sz="2400" dirty="0" smtClean="0">
                <a:latin typeface="標楷體" pitchFamily="65" charset="-120"/>
                <a:ea typeface="標楷體" pitchFamily="65" charset="-120"/>
              </a:rPr>
              <a:t> 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TW" sz="2400" dirty="0" smtClean="0">
                <a:latin typeface="標楷體" pitchFamily="65" charset="-120"/>
                <a:ea typeface="標楷體" pitchFamily="65" charset="-120"/>
              </a:rPr>
              <a:t>  </a:t>
            </a:r>
            <a:r>
              <a:rPr lang="zh-TW" altLang="en-US" sz="2400" dirty="0" smtClean="0">
                <a:latin typeface="標楷體" pitchFamily="65" charset="-120"/>
                <a:ea typeface="標楷體" pitchFamily="65" charset="-120"/>
              </a:rPr>
              <a:t>三小時後，更悲慘了，</a:t>
            </a:r>
            <a:r>
              <a:rPr lang="en-US" altLang="zh-TW" sz="2400" dirty="0" smtClean="0">
                <a:latin typeface="標楷體" pitchFamily="65" charset="-120"/>
                <a:ea typeface="標楷體" pitchFamily="65" charset="-120"/>
              </a:rPr>
              <a:t>BUG </a:t>
            </a:r>
            <a:r>
              <a:rPr lang="zh-TW" altLang="en-US" sz="2400" dirty="0" smtClean="0">
                <a:latin typeface="標楷體" pitchFamily="65" charset="-120"/>
                <a:ea typeface="標楷體" pitchFamily="65" charset="-120"/>
              </a:rPr>
              <a:t>仍在</a:t>
            </a:r>
            <a:r>
              <a:rPr lang="en-US" altLang="zh-TW" sz="2400" dirty="0" smtClean="0">
                <a:latin typeface="標楷體" pitchFamily="65" charset="-120"/>
                <a:ea typeface="標楷體" pitchFamily="65" charset="-120"/>
              </a:rPr>
              <a:t>! </a:t>
            </a:r>
            <a:r>
              <a:rPr lang="zh-TW" altLang="en-US" sz="2400" dirty="0" smtClean="0">
                <a:latin typeface="標楷體" pitchFamily="65" charset="-120"/>
                <a:ea typeface="標楷體" pitchFamily="65" charset="-120"/>
              </a:rPr>
              <a:t>夜已深，開始自欺麻醉</a:t>
            </a:r>
            <a:r>
              <a:rPr lang="en-US" altLang="zh-TW" sz="2400" dirty="0" smtClean="0">
                <a:latin typeface="標楷體" pitchFamily="65" charset="-120"/>
                <a:ea typeface="標楷體" pitchFamily="65" charset="-120"/>
              </a:rPr>
              <a:t>: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zh-TW" altLang="en-US" sz="2400" dirty="0" smtClean="0">
                <a:latin typeface="標楷體" pitchFamily="65" charset="-120"/>
                <a:ea typeface="標楷體" pitchFamily="65" charset="-120"/>
              </a:rPr>
              <a:t>  明天一早一定就可解決了！ </a:t>
            </a:r>
            <a:r>
              <a:rPr lang="en-US" altLang="zh-TW" sz="2400" dirty="0" smtClean="0">
                <a:latin typeface="標楷體" pitchFamily="65" charset="-120"/>
                <a:ea typeface="標楷體" pitchFamily="65" charset="-120"/>
              </a:rPr>
              <a:t>(</a:t>
            </a:r>
            <a:r>
              <a:rPr lang="zh-TW" altLang="en-US" sz="2400" b="1" dirty="0" smtClean="0">
                <a:latin typeface="細明體" pitchFamily="49" charset="-120"/>
                <a:ea typeface="細明體" pitchFamily="49" charset="-120"/>
              </a:rPr>
              <a:t>現場寂靜、死氣沈沈</a:t>
            </a:r>
            <a:r>
              <a:rPr lang="en-US" altLang="zh-TW" sz="2400" dirty="0" smtClean="0">
                <a:latin typeface="標楷體" pitchFamily="65" charset="-120"/>
                <a:ea typeface="標楷體" pitchFamily="65" charset="-120"/>
              </a:rPr>
              <a:t>)</a:t>
            </a:r>
            <a:endParaRPr lang="zh-TW" altLang="en-US" sz="2400" dirty="0" smtClean="0">
              <a:latin typeface="新細明體" pitchFamily="18" charset="-12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TW" sz="2400" b="1" dirty="0" smtClean="0">
                <a:latin typeface="新細明體" pitchFamily="18" charset="-120"/>
              </a:rPr>
              <a:t> 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10B70-E9AC-4951-BD57-B099FA47FAB2}" type="slidenum">
              <a:rPr lang="zh-TW" altLang="en-US" smtClean="0"/>
              <a:pPr>
                <a:defRPr/>
              </a:pPr>
              <a:t>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87639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TW" altLang="en-US" dirty="0" smtClean="0">
                <a:ea typeface="標楷體" pitchFamily="65" charset="-120"/>
              </a:rPr>
              <a:t>觀察、改善現場</a:t>
            </a:r>
          </a:p>
        </p:txBody>
      </p:sp>
      <p:sp>
        <p:nvSpPr>
          <p:cNvPr id="324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4438"/>
            <a:ext cx="8229600" cy="4916487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zh-TW" altLang="en-US" sz="2400" dirty="0" smtClean="0">
              <a:latin typeface="標楷體" pitchFamily="65" charset="-120"/>
              <a:ea typeface="標楷體" pitchFamily="65" charset="-120"/>
            </a:endParaRPr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TW" sz="2400" dirty="0" smtClean="0">
                <a:latin typeface="標楷體" pitchFamily="65" charset="-120"/>
                <a:ea typeface="標楷體" pitchFamily="65" charset="-120"/>
              </a:rPr>
              <a:t>1.</a:t>
            </a:r>
            <a:r>
              <a:rPr lang="zh-TW" altLang="en-US" sz="2400" dirty="0" smtClean="0">
                <a:latin typeface="標楷體" pitchFamily="65" charset="-120"/>
                <a:ea typeface="標楷體" pitchFamily="65" charset="-120"/>
              </a:rPr>
              <a:t>辦公室要便於溝通，非必要勿隔間</a:t>
            </a:r>
            <a:endParaRPr lang="en-US" altLang="zh-TW" sz="2400" dirty="0" smtClean="0">
              <a:latin typeface="標楷體" pitchFamily="65" charset="-120"/>
              <a:ea typeface="標楷體" pitchFamily="65" charset="-120"/>
            </a:endParaRPr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TW" sz="2400" dirty="0" smtClean="0">
                <a:latin typeface="標楷體" pitchFamily="65" charset="-120"/>
                <a:ea typeface="標楷體" pitchFamily="65" charset="-120"/>
              </a:rPr>
              <a:t>2.</a:t>
            </a:r>
            <a:r>
              <a:rPr lang="zh-TW" altLang="en-US" sz="2400" dirty="0" smtClean="0">
                <a:latin typeface="標楷體" pitchFamily="65" charset="-120"/>
                <a:ea typeface="標楷體" pitchFamily="65" charset="-120"/>
              </a:rPr>
              <a:t>要先寫</a:t>
            </a:r>
            <a:r>
              <a:rPr lang="en-US" altLang="zh-TW" sz="2400" dirty="0" smtClean="0">
                <a:latin typeface="標楷體" pitchFamily="65" charset="-120"/>
                <a:ea typeface="標楷體" pitchFamily="65" charset="-120"/>
              </a:rPr>
              <a:t>test code </a:t>
            </a:r>
            <a:r>
              <a:rPr lang="zh-TW" altLang="en-US" sz="2400" dirty="0" smtClean="0">
                <a:latin typeface="標楷體" pitchFamily="65" charset="-120"/>
                <a:ea typeface="標楷體" pitchFamily="65" charset="-120"/>
              </a:rPr>
              <a:t>用工具依序</a:t>
            </a:r>
            <a:r>
              <a:rPr lang="en-US" altLang="zh-TW" sz="2400" dirty="0" smtClean="0">
                <a:latin typeface="標楷體" pitchFamily="65" charset="-120"/>
                <a:ea typeface="標楷體" pitchFamily="65" charset="-120"/>
              </a:rPr>
              <a:t>test</a:t>
            </a:r>
            <a:r>
              <a:rPr lang="zh-TW" altLang="en-US" sz="2400" dirty="0" smtClean="0">
                <a:latin typeface="標楷體" pitchFamily="65" charset="-120"/>
                <a:ea typeface="標楷體" pitchFamily="65" charset="-120"/>
              </a:rPr>
              <a:t>，則不會困惑 </a:t>
            </a:r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TW" sz="2400" dirty="0" smtClean="0">
                <a:latin typeface="標楷體" pitchFamily="65" charset="-120"/>
                <a:ea typeface="標楷體" pitchFamily="65" charset="-120"/>
              </a:rPr>
              <a:t>   (</a:t>
            </a:r>
            <a:r>
              <a:rPr lang="zh-TW" altLang="en-US" sz="2400" dirty="0" smtClean="0">
                <a:latin typeface="標楷體" pitchFamily="65" charset="-120"/>
                <a:ea typeface="標楷體" pitchFamily="65" charset="-120"/>
              </a:rPr>
              <a:t>當然要先設計切割，才能在切面上做</a:t>
            </a:r>
            <a:r>
              <a:rPr lang="en-US" altLang="zh-TW" sz="2400" dirty="0" smtClean="0">
                <a:latin typeface="標楷體" pitchFamily="65" charset="-120"/>
                <a:ea typeface="標楷體" pitchFamily="65" charset="-120"/>
              </a:rPr>
              <a:t>test code</a:t>
            </a:r>
            <a:r>
              <a:rPr lang="zh-TW" altLang="en-US" sz="2400" dirty="0" smtClean="0">
                <a:latin typeface="標楷體" pitchFamily="65" charset="-120"/>
                <a:ea typeface="標楷體" pitchFamily="65" charset="-120"/>
              </a:rPr>
              <a:t>，</a:t>
            </a:r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zh-TW" altLang="en-US" sz="2400" dirty="0" smtClean="0">
                <a:latin typeface="標楷體" pitchFamily="65" charset="-120"/>
                <a:ea typeface="標楷體" pitchFamily="65" charset="-120"/>
              </a:rPr>
              <a:t>   且二人邊討論邊做，</a:t>
            </a:r>
            <a:r>
              <a:rPr lang="zh-TW" altLang="en-US" sz="2400" b="1" dirty="0" smtClean="0">
                <a:latin typeface="+mj-ea"/>
                <a:ea typeface="+mj-ea"/>
              </a:rPr>
              <a:t>現場有點喧嘩，但</a:t>
            </a:r>
            <a:r>
              <a:rPr lang="zh-TW" altLang="en-US" sz="2400" b="1" dirty="0" smtClean="0">
                <a:latin typeface="細明體" pitchFamily="49" charset="-120"/>
                <a:ea typeface="細明體" pitchFamily="49" charset="-120"/>
              </a:rPr>
              <a:t>生氣勃勃、</a:t>
            </a:r>
            <a:endParaRPr lang="en-US" altLang="zh-TW" sz="2400" b="1" dirty="0" smtClean="0">
              <a:latin typeface="細明體" pitchFamily="49" charset="-120"/>
              <a:ea typeface="細明體" pitchFamily="49" charset="-120"/>
            </a:endParaRPr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TW" sz="2400" b="1" dirty="0" smtClean="0">
                <a:latin typeface="細明體" pitchFamily="49" charset="-120"/>
                <a:ea typeface="細明體" pitchFamily="49" charset="-120"/>
              </a:rPr>
              <a:t>   </a:t>
            </a:r>
            <a:r>
              <a:rPr lang="zh-TW" altLang="en-US" sz="2400" b="1" dirty="0" smtClean="0">
                <a:latin typeface="細明體" pitchFamily="49" charset="-120"/>
                <a:ea typeface="細明體" pitchFamily="49" charset="-120"/>
              </a:rPr>
              <a:t>且流露 祥和自在 專注自信的氣氛</a:t>
            </a:r>
            <a:r>
              <a:rPr lang="en-US" altLang="zh-TW" sz="2400" dirty="0" smtClean="0">
                <a:latin typeface="標楷體" pitchFamily="65" charset="-120"/>
                <a:ea typeface="標楷體" pitchFamily="65" charset="-120"/>
              </a:rPr>
              <a:t>)</a:t>
            </a:r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TW" sz="2400" dirty="0" smtClean="0">
                <a:latin typeface="標楷體" pitchFamily="65" charset="-120"/>
                <a:ea typeface="標楷體" pitchFamily="65" charset="-120"/>
              </a:rPr>
              <a:t>3.</a:t>
            </a:r>
            <a:r>
              <a:rPr lang="zh-TW" altLang="en-US" sz="2400" dirty="0" smtClean="0">
                <a:latin typeface="標楷體" pitchFamily="65" charset="-120"/>
                <a:ea typeface="標楷體" pitchFamily="65" charset="-120"/>
              </a:rPr>
              <a:t>要閱讀虛擬碼，手動</a:t>
            </a:r>
            <a:r>
              <a:rPr lang="en-US" altLang="zh-TW" sz="2400" dirty="0" smtClean="0">
                <a:latin typeface="標楷體" pitchFamily="65" charset="-120"/>
                <a:ea typeface="標楷體" pitchFamily="65" charset="-120"/>
              </a:rPr>
              <a:t>trace</a:t>
            </a:r>
            <a:r>
              <a:rPr lang="zh-TW" altLang="en-US" sz="2400" dirty="0" smtClean="0">
                <a:latin typeface="標楷體" pitchFamily="65" charset="-120"/>
                <a:ea typeface="標楷體" pitchFamily="65" charset="-120"/>
              </a:rPr>
              <a:t>之，勿讀瑣細難讀的程式碼</a:t>
            </a:r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TW" sz="2400" dirty="0" smtClean="0">
                <a:latin typeface="標楷體" pitchFamily="65" charset="-120"/>
                <a:ea typeface="標楷體" pitchFamily="65" charset="-120"/>
              </a:rPr>
              <a:t>4.</a:t>
            </a:r>
            <a:r>
              <a:rPr lang="zh-TW" altLang="en-US" sz="2400" dirty="0" smtClean="0">
                <a:latin typeface="標楷體" pitchFamily="65" charset="-120"/>
                <a:ea typeface="標楷體" pitchFamily="65" charset="-120"/>
              </a:rPr>
              <a:t>要用工具瀏覽 </a:t>
            </a:r>
            <a:r>
              <a:rPr lang="en-US" altLang="zh-TW" sz="2400" dirty="0" smtClean="0">
                <a:latin typeface="標楷體" pitchFamily="65" charset="-120"/>
                <a:ea typeface="標楷體" pitchFamily="65" charset="-120"/>
              </a:rPr>
              <a:t>hypertext (</a:t>
            </a:r>
            <a:r>
              <a:rPr lang="en-US" altLang="zh-TW" sz="2400" dirty="0" err="1" smtClean="0">
                <a:latin typeface="標楷體" pitchFamily="65" charset="-120"/>
                <a:ea typeface="標楷體" pitchFamily="65" charset="-120"/>
              </a:rPr>
              <a:t>內含</a:t>
            </a:r>
            <a:r>
              <a:rPr lang="en-US" altLang="zh-TW" sz="2400" dirty="0" smtClean="0">
                <a:latin typeface="標楷體" pitchFamily="65" charset="-120"/>
                <a:ea typeface="標楷體" pitchFamily="65" charset="-120"/>
              </a:rPr>
              <a:t> hyperlink)</a:t>
            </a:r>
            <a:r>
              <a:rPr lang="zh-TW" altLang="en-US" sz="2400" dirty="0" smtClean="0">
                <a:latin typeface="標楷體" pitchFamily="65" charset="-120"/>
                <a:ea typeface="標楷體" pitchFamily="65" charset="-120"/>
              </a:rPr>
              <a:t>，</a:t>
            </a:r>
            <a:endParaRPr lang="en-US" altLang="zh-TW" sz="2400" dirty="0" smtClean="0">
              <a:latin typeface="標楷體" pitchFamily="65" charset="-120"/>
              <a:ea typeface="標楷體" pitchFamily="65" charset="-120"/>
            </a:endParaRPr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TW" sz="2400" dirty="0" smtClean="0">
                <a:latin typeface="標楷體" pitchFamily="65" charset="-120"/>
                <a:ea typeface="標楷體" pitchFamily="65" charset="-120"/>
              </a:rPr>
              <a:t>  </a:t>
            </a:r>
            <a:r>
              <a:rPr lang="zh-TW" altLang="en-US" sz="2400" dirty="0" smtClean="0">
                <a:latin typeface="標楷體" pitchFamily="65" charset="-120"/>
                <a:ea typeface="標楷體" pitchFamily="65" charset="-120"/>
              </a:rPr>
              <a:t>勿列印</a:t>
            </a:r>
            <a:r>
              <a:rPr lang="en-US" altLang="zh-TW" sz="2400" dirty="0" smtClean="0">
                <a:latin typeface="標楷體" pitchFamily="65" charset="-120"/>
                <a:ea typeface="標楷體" pitchFamily="65" charset="-120"/>
              </a:rPr>
              <a:t>(</a:t>
            </a:r>
            <a:r>
              <a:rPr lang="zh-TW" altLang="en-US" sz="2400" dirty="0" smtClean="0">
                <a:latin typeface="標楷體" pitchFamily="65" charset="-120"/>
                <a:ea typeface="標楷體" pitchFamily="65" charset="-120"/>
              </a:rPr>
              <a:t>因無工具輔助搜尋、瀏覽</a:t>
            </a:r>
            <a:r>
              <a:rPr lang="en-US" altLang="zh-TW" sz="2400" dirty="0" smtClean="0">
                <a:latin typeface="標楷體" pitchFamily="65" charset="-120"/>
                <a:ea typeface="標楷體" pitchFamily="65" charset="-120"/>
              </a:rPr>
              <a:t>)</a:t>
            </a:r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TW" sz="2400" dirty="0" smtClean="0">
                <a:latin typeface="標楷體" pitchFamily="65" charset="-120"/>
                <a:ea typeface="標楷體" pitchFamily="65" charset="-120"/>
              </a:rPr>
              <a:t>5.</a:t>
            </a:r>
            <a:r>
              <a:rPr lang="zh-TW" altLang="en-US" sz="2400" dirty="0" smtClean="0">
                <a:latin typeface="標楷體" pitchFamily="65" charset="-120"/>
                <a:ea typeface="標楷體" pitchFamily="65" charset="-120"/>
              </a:rPr>
              <a:t>文件常過時未與程式同步 裝訂本更易過時</a:t>
            </a:r>
            <a:endParaRPr lang="en-US" altLang="zh-TW" sz="2400" dirty="0" smtClean="0">
              <a:latin typeface="標楷體" pitchFamily="65" charset="-120"/>
              <a:ea typeface="標楷體" pitchFamily="65" charset="-120"/>
            </a:endParaRPr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TW" sz="2400" dirty="0" smtClean="0">
                <a:latin typeface="標楷體" pitchFamily="65" charset="-120"/>
                <a:ea typeface="標楷體" pitchFamily="65" charset="-120"/>
              </a:rPr>
              <a:t>6.</a:t>
            </a:r>
            <a:r>
              <a:rPr lang="zh-TW" altLang="en-US" sz="2400" dirty="0" smtClean="0">
                <a:latin typeface="標楷體" pitchFamily="65" charset="-120"/>
                <a:ea typeface="標楷體" pitchFamily="65" charset="-120"/>
              </a:rPr>
              <a:t>勿加班，否則第二天很累，第三天更累</a:t>
            </a:r>
            <a:r>
              <a:rPr lang="en-US" altLang="zh-TW" sz="2400" dirty="0" smtClean="0">
                <a:latin typeface="標楷體" pitchFamily="65" charset="-120"/>
                <a:ea typeface="標楷體" pitchFamily="65" charset="-120"/>
              </a:rPr>
              <a:t>…</a:t>
            </a:r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TW" sz="2400" dirty="0" smtClean="0">
                <a:latin typeface="標楷體" pitchFamily="65" charset="-120"/>
                <a:ea typeface="標楷體" pitchFamily="65" charset="-120"/>
              </a:rPr>
              <a:t>7.</a:t>
            </a:r>
            <a:r>
              <a:rPr lang="zh-TW" altLang="en-US" sz="2400" dirty="0" smtClean="0">
                <a:latin typeface="標楷體" pitchFamily="65" charset="-120"/>
                <a:ea typeface="標楷體" pitchFamily="65" charset="-120"/>
              </a:rPr>
              <a:t>勿自欺，久而久之，自豪感消失，倦怠挫折</a:t>
            </a:r>
            <a:r>
              <a:rPr lang="en-US" altLang="zh-TW" sz="2400" dirty="0" smtClean="0">
                <a:latin typeface="標楷體" pitchFamily="65" charset="-120"/>
                <a:ea typeface="標楷體" pitchFamily="65" charset="-120"/>
              </a:rPr>
              <a:t>…</a:t>
            </a:r>
            <a:r>
              <a:rPr lang="zh-TW" altLang="en-US" sz="2400" b="1" dirty="0" smtClean="0">
                <a:latin typeface="新細明體" pitchFamily="18" charset="-120"/>
              </a:rPr>
              <a:t>戰將折翼</a:t>
            </a:r>
            <a:r>
              <a:rPr lang="en-US" altLang="zh-TW" sz="2400" b="1" dirty="0" smtClean="0">
                <a:latin typeface="新細明體" pitchFamily="18" charset="-120"/>
              </a:rPr>
              <a:t>!!</a:t>
            </a:r>
            <a:endParaRPr lang="zh-TW" altLang="en-US" sz="2400" b="1" dirty="0" smtClean="0">
              <a:latin typeface="新細明體" pitchFamily="18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7364A1-ABA6-4CB2-BB35-7A6ECBE5FD35}" type="slidenum">
              <a:rPr lang="zh-TW" altLang="en-US" smtClean="0"/>
              <a:pPr>
                <a:defRPr/>
              </a:pPr>
              <a:t>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55063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TW" altLang="en-US" dirty="0" smtClean="0">
                <a:ea typeface="標楷體" pitchFamily="65" charset="-120"/>
              </a:rPr>
              <a:t>兩家軟體公司的省思</a:t>
            </a:r>
          </a:p>
        </p:txBody>
      </p:sp>
      <p:sp>
        <p:nvSpPr>
          <p:cNvPr id="325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4438"/>
            <a:ext cx="8329613" cy="5643562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n-US" altLang="zh-TW" sz="2300" dirty="0" smtClean="0">
              <a:latin typeface="標楷體" pitchFamily="65" charset="-120"/>
              <a:ea typeface="標楷體" pitchFamily="65" charset="-120"/>
            </a:endParaRPr>
          </a:p>
          <a:p>
            <a:pPr eaLnBrk="1" hangingPunct="1">
              <a:lnSpc>
                <a:spcPct val="90000"/>
              </a:lnSpc>
              <a:buNone/>
              <a:defRPr/>
            </a:pPr>
            <a:r>
              <a:rPr lang="zh-TW" altLang="en-US" sz="2300" dirty="0" smtClean="0">
                <a:latin typeface="標楷體" pitchFamily="65" charset="-120"/>
                <a:ea typeface="標楷體" pitchFamily="65" charset="-120"/>
              </a:rPr>
              <a:t>要進步就須改變，如本國軟體公司因 </a:t>
            </a:r>
            <a:r>
              <a:rPr lang="zh-TW" altLang="en-US" sz="2300" b="1" dirty="0" smtClean="0">
                <a:latin typeface="細明體" pitchFamily="49" charset="-120"/>
                <a:ea typeface="細明體" pitchFamily="49" charset="-120"/>
              </a:rPr>
              <a:t>工程品質差 </a:t>
            </a:r>
            <a:r>
              <a:rPr lang="zh-TW" altLang="en-US" sz="2300" dirty="0" smtClean="0">
                <a:latin typeface="標楷體" pitchFamily="65" charset="-120"/>
                <a:ea typeface="標楷體" pitchFamily="65" charset="-120"/>
              </a:rPr>
              <a:t>而業務外包</a:t>
            </a:r>
            <a:endParaRPr lang="en-US" altLang="zh-TW" sz="2300" dirty="0" smtClean="0">
              <a:latin typeface="標楷體" pitchFamily="65" charset="-120"/>
              <a:ea typeface="標楷體" pitchFamily="65" charset="-120"/>
            </a:endParaRPr>
          </a:p>
          <a:p>
            <a:pPr eaLnBrk="1" hangingPunct="1">
              <a:lnSpc>
                <a:spcPct val="90000"/>
              </a:lnSpc>
              <a:buNone/>
              <a:defRPr/>
            </a:pPr>
            <a:r>
              <a:rPr lang="zh-TW" altLang="en-US" sz="2300" dirty="0" smtClean="0">
                <a:latin typeface="標楷體" pitchFamily="65" charset="-120"/>
                <a:ea typeface="標楷體" pitchFamily="65" charset="-120"/>
              </a:rPr>
              <a:t>他國，吃虧的還是本國畢業生的就業權</a:t>
            </a:r>
            <a:r>
              <a:rPr lang="en-US" altLang="zh-TW" sz="2300" dirty="0" smtClean="0">
                <a:latin typeface="標楷體" pitchFamily="65" charset="-120"/>
                <a:ea typeface="標楷體" pitchFamily="65" charset="-120"/>
              </a:rPr>
              <a:t>!</a:t>
            </a:r>
            <a:endParaRPr lang="zh-TW" altLang="en-US" sz="2300" dirty="0" smtClean="0">
              <a:latin typeface="標楷體" pitchFamily="65" charset="-120"/>
              <a:ea typeface="標楷體" pitchFamily="65" charset="-12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zh-TW" altLang="en-US" sz="2300" dirty="0" smtClean="0">
                <a:latin typeface="標楷體" pitchFamily="65" charset="-120"/>
                <a:ea typeface="標楷體" pitchFamily="65" charset="-120"/>
              </a:rPr>
              <a:t>台灣不要代工</a:t>
            </a:r>
            <a:r>
              <a:rPr lang="en-US" altLang="zh-TW" sz="2300" dirty="0" smtClean="0">
                <a:latin typeface="標楷體" pitchFamily="65" charset="-120"/>
                <a:ea typeface="標楷體" pitchFamily="65" charset="-120"/>
              </a:rPr>
              <a:t>,</a:t>
            </a:r>
            <a:r>
              <a:rPr lang="zh-TW" altLang="en-US" sz="2300" dirty="0" smtClean="0">
                <a:latin typeface="標楷體" pitchFamily="65" charset="-120"/>
                <a:ea typeface="標楷體" pitchFamily="65" charset="-120"/>
              </a:rPr>
              <a:t>不要埋頭拼命趕工，不要處處省錢 </a:t>
            </a:r>
            <a:r>
              <a:rPr lang="en-US" altLang="zh-TW" sz="2300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cost down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zh-TW" altLang="en-US" sz="2300" dirty="0" smtClean="0">
                <a:latin typeface="標楷體" pitchFamily="65" charset="-120"/>
                <a:ea typeface="標楷體" pitchFamily="65" charset="-120"/>
              </a:rPr>
              <a:t>要投資升級 </a:t>
            </a:r>
            <a:r>
              <a:rPr lang="en-US" altLang="zh-TW" sz="2300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cost up</a:t>
            </a:r>
            <a:r>
              <a:rPr lang="en-US" altLang="zh-TW" sz="2300" dirty="0" smtClean="0">
                <a:latin typeface="標楷體" pitchFamily="65" charset="-120"/>
                <a:ea typeface="標楷體" pitchFamily="65" charset="-120"/>
              </a:rPr>
              <a:t>, </a:t>
            </a:r>
            <a:r>
              <a:rPr lang="en-US" altLang="zh-TW" sz="2300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value up</a:t>
            </a:r>
            <a:r>
              <a:rPr lang="en-US" altLang="zh-TW" sz="2300" dirty="0" smtClean="0">
                <a:latin typeface="標楷體" pitchFamily="65" charset="-120"/>
                <a:ea typeface="標楷體" pitchFamily="65" charset="-120"/>
              </a:rPr>
              <a:t>,</a:t>
            </a:r>
            <a:r>
              <a:rPr lang="zh-TW" altLang="en-US" sz="2300" dirty="0" smtClean="0">
                <a:latin typeface="標楷體" pitchFamily="65" charset="-120"/>
                <a:ea typeface="標楷體" pitchFamily="65" charset="-120"/>
              </a:rPr>
              <a:t>要豪氣做時尚精品</a:t>
            </a:r>
            <a:endParaRPr lang="en-US" altLang="zh-TW" sz="2300" dirty="0" smtClean="0">
              <a:latin typeface="標楷體" pitchFamily="65" charset="-120"/>
              <a:ea typeface="標楷體" pitchFamily="65" charset="-120"/>
            </a:endParaRPr>
          </a:p>
          <a:p>
            <a:pPr eaLnBrk="1" hangingPunct="1">
              <a:lnSpc>
                <a:spcPct val="90000"/>
              </a:lnSpc>
              <a:buNone/>
              <a:defRPr/>
            </a:pPr>
            <a:r>
              <a:rPr lang="zh-TW" altLang="en-US" sz="2300" dirty="0" smtClean="0">
                <a:latin typeface="標楷體" pitchFamily="65" charset="-120"/>
                <a:ea typeface="標楷體" pitchFamily="65" charset="-120"/>
              </a:rPr>
              <a:t>要敏捷工作不斷溝通，要心平氣和，慢活，慢食，深眠</a:t>
            </a:r>
            <a:endParaRPr lang="en-US" altLang="zh-TW" sz="2300" dirty="0" smtClean="0">
              <a:latin typeface="標楷體" pitchFamily="65" charset="-120"/>
              <a:ea typeface="標楷體" pitchFamily="65" charset="-12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n-US" altLang="zh-TW" sz="2300" b="1" dirty="0" smtClean="0">
              <a:latin typeface="新細明體" pitchFamily="18" charset="-12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TW" sz="2300" b="1" dirty="0" smtClean="0">
                <a:solidFill>
                  <a:srgbClr val="FF0000"/>
                </a:solidFill>
                <a:latin typeface="新細明體" pitchFamily="18" charset="-120"/>
              </a:rPr>
              <a:t>          </a:t>
            </a:r>
            <a:r>
              <a:rPr lang="zh-TW" altLang="en-US" sz="2300" b="1" dirty="0">
                <a:solidFill>
                  <a:srgbClr val="FF0000"/>
                </a:solidFill>
                <a:latin typeface="新細明體" pitchFamily="18" charset="-120"/>
              </a:rPr>
              <a:t>趕工</a:t>
            </a:r>
            <a:r>
              <a:rPr lang="en-US" altLang="zh-TW" sz="2300" b="1" dirty="0" err="1" smtClean="0">
                <a:solidFill>
                  <a:srgbClr val="FF0000"/>
                </a:solidFill>
                <a:latin typeface="新細明體" pitchFamily="18" charset="-120"/>
              </a:rPr>
              <a:t>文化</a:t>
            </a:r>
            <a:r>
              <a:rPr lang="en-US" altLang="zh-TW" sz="2300" b="1" dirty="0" smtClean="0">
                <a:solidFill>
                  <a:srgbClr val="FF0000"/>
                </a:solidFill>
                <a:latin typeface="新細明體" pitchFamily="18" charset="-120"/>
              </a:rPr>
              <a:t>           </a:t>
            </a:r>
            <a:r>
              <a:rPr lang="zh-TW" altLang="en-US" sz="2300" b="1" dirty="0" smtClean="0">
                <a:solidFill>
                  <a:srgbClr val="FF0000"/>
                </a:solidFill>
                <a:latin typeface="新細明體" pitchFamily="18" charset="-120"/>
              </a:rPr>
              <a:t> </a:t>
            </a:r>
            <a:r>
              <a:rPr lang="en-US" altLang="zh-TW" sz="2300" b="1" dirty="0" smtClean="0">
                <a:solidFill>
                  <a:srgbClr val="FF0000"/>
                </a:solidFill>
                <a:latin typeface="新細明體" pitchFamily="18" charset="-120"/>
              </a:rPr>
              <a:t>要</a:t>
            </a:r>
            <a:r>
              <a:rPr lang="zh-TW" altLang="en-US" sz="2300" b="1" dirty="0" smtClean="0">
                <a:solidFill>
                  <a:srgbClr val="FF0000"/>
                </a:solidFill>
                <a:latin typeface="新細明體" pitchFamily="18" charset="-120"/>
              </a:rPr>
              <a:t>提升為</a:t>
            </a:r>
            <a:r>
              <a:rPr lang="en-US" altLang="zh-TW" sz="2300" b="1" dirty="0" smtClean="0">
                <a:solidFill>
                  <a:srgbClr val="FF0000"/>
                </a:solidFill>
                <a:latin typeface="新細明體" pitchFamily="18" charset="-120"/>
              </a:rPr>
              <a:t>         </a:t>
            </a:r>
            <a:r>
              <a:rPr lang="zh-TW" altLang="en-US" sz="2300" b="1" dirty="0" smtClean="0">
                <a:solidFill>
                  <a:srgbClr val="FF0000"/>
                </a:solidFill>
                <a:latin typeface="新細明體" pitchFamily="18" charset="-120"/>
              </a:rPr>
              <a:t>敏捷</a:t>
            </a:r>
            <a:r>
              <a:rPr lang="en-US" altLang="zh-TW" sz="2300" b="1" dirty="0" err="1" smtClean="0">
                <a:solidFill>
                  <a:srgbClr val="FF0000"/>
                </a:solidFill>
                <a:latin typeface="新細明體" pitchFamily="18" charset="-120"/>
              </a:rPr>
              <a:t>文化</a:t>
            </a:r>
            <a:r>
              <a:rPr lang="en-US" altLang="zh-TW" sz="2300" b="1" dirty="0" smtClean="0">
                <a:solidFill>
                  <a:srgbClr val="FF0000"/>
                </a:solidFill>
                <a:latin typeface="新細明體" pitchFamily="18" charset="-120"/>
              </a:rPr>
              <a:t> </a:t>
            </a:r>
          </a:p>
          <a:p>
            <a:pPr algn="ctr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n-US" altLang="zh-TW" sz="2300" b="1" dirty="0" smtClean="0">
              <a:solidFill>
                <a:srgbClr val="FF0000"/>
              </a:solidFill>
              <a:latin typeface="新細明體" pitchFamily="18" charset="-120"/>
            </a:endParaRPr>
          </a:p>
          <a:p>
            <a:pPr algn="ctr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n-US" altLang="zh-TW" sz="2300" b="1" dirty="0" smtClean="0">
              <a:solidFill>
                <a:srgbClr val="FF0000"/>
              </a:solidFill>
              <a:latin typeface="新細明體" pitchFamily="18" charset="-12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n-US" altLang="zh-TW" sz="2300" b="1" dirty="0" smtClean="0">
              <a:latin typeface="新細明體" pitchFamily="18" charset="-12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n-US" altLang="zh-TW" sz="2300" b="1" dirty="0" smtClean="0">
              <a:latin typeface="新細明體" pitchFamily="18" charset="-12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n-US" altLang="zh-TW" sz="2300" b="1" dirty="0" smtClean="0">
              <a:latin typeface="新細明體" pitchFamily="18" charset="-12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n-US" altLang="zh-TW" sz="2300" b="1" dirty="0" smtClean="0">
              <a:latin typeface="新細明體" pitchFamily="18" charset="-12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n-US" altLang="zh-TW" sz="2300" b="1" dirty="0" smtClean="0">
              <a:latin typeface="新細明體" pitchFamily="18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F36A99-37B4-48E9-B3E3-B636276FED61}" type="slidenum">
              <a:rPr lang="zh-TW" altLang="en-US" smtClean="0"/>
              <a:pPr>
                <a:defRPr/>
              </a:pPr>
              <a:t>8</a:t>
            </a:fld>
            <a:endParaRPr lang="en-US" altLang="zh-TW" dirty="0"/>
          </a:p>
        </p:txBody>
      </p:sp>
      <p:pic>
        <p:nvPicPr>
          <p:cNvPr id="61445" name="Picture 6" descr="http://www.emaginacion.com.ar/cym/images/cartoon3-1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500" y="4365625"/>
            <a:ext cx="2643188" cy="2087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46" name="Picture 8" descr="http://two.leasingnews.org/Cartoon_Bank/Alarmist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86313" y="4581525"/>
            <a:ext cx="2293937" cy="187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TW" altLang="en-US" sz="4000" dirty="0" smtClean="0">
                <a:ea typeface="標楷體" pitchFamily="65" charset="-120"/>
              </a:rPr>
              <a:t>測試帶動的開發方法</a:t>
            </a:r>
            <a:br>
              <a:rPr lang="zh-TW" altLang="en-US" sz="4000" dirty="0" smtClean="0">
                <a:ea typeface="標楷體" pitchFamily="65" charset="-120"/>
              </a:rPr>
            </a:br>
            <a:r>
              <a:rPr lang="en-US" altLang="zh-TW" sz="4000" dirty="0" smtClean="0">
                <a:ea typeface="標楷體" pitchFamily="65" charset="-120"/>
              </a:rPr>
              <a:t>(Test-driven development, TDD)</a:t>
            </a:r>
          </a:p>
        </p:txBody>
      </p:sp>
      <p:sp>
        <p:nvSpPr>
          <p:cNvPr id="308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zh-TW" altLang="en-US" sz="2800" dirty="0" smtClean="0">
                <a:latin typeface="標楷體" pitchFamily="65" charset="-120"/>
                <a:ea typeface="標楷體" pitchFamily="65" charset="-120"/>
              </a:rPr>
              <a:t>  </a:t>
            </a:r>
            <a:r>
              <a:rPr lang="zh-TW" altLang="en-US" sz="2800" dirty="0" smtClean="0">
                <a:effectLst/>
                <a:latin typeface="標楷體" pitchFamily="65" charset="-120"/>
                <a:ea typeface="標楷體" pitchFamily="65" charset="-120"/>
              </a:rPr>
              <a:t>每次溝通</a:t>
            </a:r>
            <a:r>
              <a:rPr lang="en-US" altLang="zh-TW" sz="2800" dirty="0" smtClean="0">
                <a:effectLst/>
                <a:latin typeface="標楷體" pitchFamily="65" charset="-120"/>
                <a:ea typeface="標楷體" pitchFamily="65" charset="-120"/>
              </a:rPr>
              <a:t>(</a:t>
            </a:r>
            <a:r>
              <a:rPr lang="zh-TW" altLang="en-US" sz="2800" b="1" dirty="0" smtClean="0">
                <a:solidFill>
                  <a:srgbClr val="FF0000"/>
                </a:solidFill>
                <a:effectLst/>
                <a:latin typeface="新細明體" pitchFamily="18" charset="-120"/>
              </a:rPr>
              <a:t>溝通要快而準</a:t>
            </a:r>
            <a:r>
              <a:rPr lang="en-US" altLang="zh-TW" sz="2800" dirty="0" smtClean="0">
                <a:effectLst/>
                <a:latin typeface="標楷體" pitchFamily="65" charset="-120"/>
                <a:ea typeface="標楷體" pitchFamily="65" charset="-120"/>
              </a:rPr>
              <a:t>)</a:t>
            </a:r>
            <a:r>
              <a:rPr lang="zh-TW" altLang="en-US" sz="2800" dirty="0" smtClean="0">
                <a:effectLst/>
                <a:latin typeface="標楷體" pitchFamily="65" charset="-120"/>
                <a:ea typeface="標楷體" pitchFamily="65" charset="-120"/>
              </a:rPr>
              <a:t>，就是一次</a:t>
            </a:r>
            <a:r>
              <a:rPr lang="zh-TW" altLang="en-US" sz="2800" b="1" dirty="0" smtClean="0">
                <a:solidFill>
                  <a:srgbClr val="FF0000"/>
                </a:solidFill>
                <a:effectLst/>
                <a:latin typeface="新細明體" pitchFamily="18" charset="-120"/>
              </a:rPr>
              <a:t>測試</a:t>
            </a:r>
            <a:r>
              <a:rPr lang="zh-TW" altLang="en-US" sz="2800" dirty="0" smtClean="0">
                <a:effectLst/>
                <a:latin typeface="標楷體" pitchFamily="65" charset="-120"/>
                <a:ea typeface="標楷體" pitchFamily="65" charset="-120"/>
              </a:rPr>
              <a:t>，在週而復始的不斷測試中，優質軟體緩緩開發出來了</a:t>
            </a:r>
            <a:r>
              <a:rPr lang="en-US" altLang="zh-TW" sz="2800" dirty="0" smtClean="0">
                <a:effectLst/>
                <a:latin typeface="標楷體" pitchFamily="65" charset="-120"/>
                <a:ea typeface="標楷體" pitchFamily="65" charset="-120"/>
              </a:rPr>
              <a:t>!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en-US" altLang="zh-TW" sz="2800" b="1" dirty="0" smtClean="0">
              <a:effectLst/>
              <a:latin typeface="新細明體" pitchFamily="18" charset="-120"/>
            </a:endParaRPr>
          </a:p>
          <a:p>
            <a:pPr eaLnBrk="1" hangingPunct="1">
              <a:buFont typeface="Wingdings" pitchFamily="2" charset="2"/>
              <a:buNone/>
              <a:defRPr/>
            </a:pPr>
            <a:r>
              <a:rPr lang="zh-TW" altLang="en-US" sz="2800" b="1" dirty="0" smtClean="0">
                <a:effectLst/>
                <a:latin typeface="新細明體" pitchFamily="18" charset="-120"/>
              </a:rPr>
              <a:t>例子</a:t>
            </a:r>
            <a:r>
              <a:rPr lang="en-US" altLang="zh-TW" sz="2800" b="1" dirty="0" smtClean="0">
                <a:effectLst/>
                <a:latin typeface="新細明體" pitchFamily="18" charset="-120"/>
              </a:rPr>
              <a:t>:</a:t>
            </a:r>
            <a:r>
              <a:rPr lang="en-US" altLang="zh-TW" sz="2800" dirty="0" smtClean="0">
                <a:effectLst/>
                <a:latin typeface="標楷體" pitchFamily="65" charset="-120"/>
                <a:ea typeface="標楷體" pitchFamily="65" charset="-120"/>
              </a:rPr>
              <a:t> </a:t>
            </a:r>
            <a:r>
              <a:rPr kumimoji="0" lang="en-US" altLang="zh-TW" sz="2800" b="1" dirty="0" smtClean="0">
                <a:effectLst/>
                <a:latin typeface="新細明體" pitchFamily="18" charset="-120"/>
              </a:rPr>
              <a:t>Pair</a:t>
            </a:r>
            <a:r>
              <a:rPr kumimoji="0" lang="zh-TW" altLang="en-US" sz="2800" b="1" dirty="0" smtClean="0">
                <a:effectLst/>
                <a:latin typeface="新細明體" pitchFamily="18" charset="-120"/>
              </a:rPr>
              <a:t> </a:t>
            </a:r>
            <a:r>
              <a:rPr kumimoji="0" lang="en-US" altLang="zh-TW" sz="2800" b="1" dirty="0" smtClean="0">
                <a:effectLst/>
                <a:latin typeface="新細明體" pitchFamily="18" charset="-120"/>
              </a:rPr>
              <a:t>Programming</a:t>
            </a:r>
            <a:r>
              <a:rPr kumimoji="0" lang="zh-TW" altLang="en-US" sz="2800" dirty="0" smtClean="0">
                <a:effectLst/>
                <a:latin typeface="標楷體" pitchFamily="65" charset="-120"/>
                <a:ea typeface="標楷體" pitchFamily="65" charset="-120"/>
              </a:rPr>
              <a:t>中，小張將 </a:t>
            </a:r>
            <a:r>
              <a:rPr kumimoji="0" lang="en-US" altLang="zh-TW" sz="2800" dirty="0" smtClean="0">
                <a:effectLst/>
                <a:latin typeface="標楷體" pitchFamily="65" charset="-120"/>
                <a:ea typeface="標楷體" pitchFamily="65" charset="-120"/>
              </a:rPr>
              <a:t>N-1</a:t>
            </a:r>
            <a:r>
              <a:rPr kumimoji="0" lang="zh-TW" altLang="en-US" sz="2800" dirty="0" smtClean="0">
                <a:effectLst/>
                <a:latin typeface="標楷體" pitchFamily="65" charset="-120"/>
                <a:ea typeface="標楷體" pitchFamily="65" charset="-120"/>
              </a:rPr>
              <a:t>寫成 </a:t>
            </a:r>
            <a:r>
              <a:rPr kumimoji="0" lang="en-US" altLang="zh-TW" sz="2800" dirty="0" smtClean="0">
                <a:effectLst/>
                <a:latin typeface="標楷體" pitchFamily="65" charset="-120"/>
                <a:ea typeface="標楷體" pitchFamily="65" charset="-120"/>
              </a:rPr>
              <a:t>N,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kumimoji="0" lang="zh-TW" altLang="en-US" sz="2800" dirty="0" smtClean="0">
                <a:effectLst/>
                <a:latin typeface="標楷體" pitchFamily="65" charset="-120"/>
                <a:ea typeface="標楷體" pitchFamily="65" charset="-120"/>
              </a:rPr>
              <a:t>      同伴老李馬上指正，這就是</a:t>
            </a:r>
            <a:r>
              <a:rPr lang="zh-TW" altLang="en-US" sz="2800" b="1" dirty="0" smtClean="0">
                <a:effectLst/>
                <a:latin typeface="新細明體" pitchFamily="18" charset="-120"/>
              </a:rPr>
              <a:t>測試</a:t>
            </a:r>
            <a:endParaRPr lang="en-US" altLang="zh-TW" sz="2800" b="1" dirty="0" smtClean="0">
              <a:effectLst/>
              <a:latin typeface="新細明體" pitchFamily="18" charset="-120"/>
            </a:endParaRPr>
          </a:p>
          <a:p>
            <a:pPr eaLnBrk="1" hangingPunct="1">
              <a:buFont typeface="Wingdings" pitchFamily="2" charset="2"/>
              <a:buNone/>
              <a:defRPr/>
            </a:pPr>
            <a:endParaRPr lang="zh-TW" altLang="en-US" sz="2800" b="1" dirty="0" smtClean="0">
              <a:effectLst/>
              <a:latin typeface="新細明體" pitchFamily="18" charset="-120"/>
            </a:endParaRPr>
          </a:p>
          <a:p>
            <a:pPr eaLnBrk="1" hangingPunct="1">
              <a:buFont typeface="Wingdings" pitchFamily="2" charset="2"/>
              <a:buNone/>
              <a:defRPr/>
            </a:pPr>
            <a:r>
              <a:rPr lang="zh-TW" altLang="en-US" sz="2800" b="1" dirty="0" smtClean="0">
                <a:effectLst/>
                <a:latin typeface="新細明體" pitchFamily="18" charset="-120"/>
              </a:rPr>
              <a:t>例子</a:t>
            </a:r>
            <a:r>
              <a:rPr lang="en-US" altLang="zh-TW" sz="2800" b="1" dirty="0" smtClean="0">
                <a:effectLst/>
                <a:latin typeface="新細明體" pitchFamily="18" charset="-120"/>
              </a:rPr>
              <a:t>:</a:t>
            </a:r>
            <a:r>
              <a:rPr lang="en-US" altLang="zh-TW" sz="2800" dirty="0" smtClean="0">
                <a:effectLst/>
                <a:latin typeface="標楷體" pitchFamily="65" charset="-120"/>
                <a:ea typeface="標楷體" pitchFamily="65" charset="-120"/>
              </a:rPr>
              <a:t> </a:t>
            </a:r>
            <a:r>
              <a:rPr kumimoji="0" lang="en-US" altLang="zh-TW" sz="2800" b="1" dirty="0" smtClean="0">
                <a:effectLst/>
                <a:latin typeface="新細明體" pitchFamily="18" charset="-120"/>
              </a:rPr>
              <a:t>Pair</a:t>
            </a:r>
            <a:r>
              <a:rPr kumimoji="0" lang="zh-TW" altLang="en-US" sz="2800" b="1" dirty="0" smtClean="0">
                <a:effectLst/>
                <a:latin typeface="新細明體" pitchFamily="18" charset="-120"/>
              </a:rPr>
              <a:t> </a:t>
            </a:r>
            <a:r>
              <a:rPr kumimoji="0" lang="en-US" altLang="zh-TW" sz="2800" b="1" dirty="0" smtClean="0">
                <a:effectLst/>
                <a:latin typeface="新細明體" pitchFamily="18" charset="-120"/>
              </a:rPr>
              <a:t>Programming</a:t>
            </a:r>
            <a:r>
              <a:rPr kumimoji="0" lang="zh-TW" altLang="en-US" sz="2800" dirty="0" smtClean="0">
                <a:effectLst/>
                <a:latin typeface="標楷體" pitchFamily="65" charset="-120"/>
                <a:ea typeface="標楷體" pitchFamily="65" charset="-120"/>
              </a:rPr>
              <a:t>中</a:t>
            </a:r>
            <a:r>
              <a:rPr kumimoji="0" lang="en-US" altLang="zh-TW" sz="2800" dirty="0" smtClean="0">
                <a:effectLst/>
                <a:latin typeface="標楷體" pitchFamily="65" charset="-120"/>
                <a:ea typeface="標楷體" pitchFamily="65" charset="-120"/>
              </a:rPr>
              <a:t>, </a:t>
            </a:r>
            <a:r>
              <a:rPr kumimoji="0" lang="zh-TW" altLang="en-US" sz="2800" dirty="0" smtClean="0">
                <a:effectLst/>
                <a:latin typeface="標楷體" pitchFamily="65" charset="-120"/>
                <a:ea typeface="標楷體" pitchFamily="65" charset="-120"/>
              </a:rPr>
              <a:t>駐點客戶小王要求畫面  </a:t>
            </a:r>
            <a:endParaRPr kumimoji="0" lang="en-US" altLang="zh-TW" sz="2800" dirty="0" smtClean="0">
              <a:effectLst/>
              <a:latin typeface="標楷體" pitchFamily="65" charset="-120"/>
              <a:ea typeface="標楷體" pitchFamily="65" charset="-120"/>
            </a:endParaRPr>
          </a:p>
          <a:p>
            <a:pPr eaLnBrk="1" hangingPunct="1">
              <a:buFont typeface="Wingdings" pitchFamily="2" charset="2"/>
              <a:buNone/>
              <a:defRPr/>
            </a:pPr>
            <a:r>
              <a:rPr kumimoji="0" lang="zh-TW" altLang="en-US" sz="2800" dirty="0" smtClean="0">
                <a:effectLst/>
                <a:latin typeface="標楷體" pitchFamily="65" charset="-120"/>
                <a:ea typeface="標楷體" pitchFamily="65" charset="-120"/>
              </a:rPr>
              <a:t>      字體加大，這也是</a:t>
            </a:r>
            <a:r>
              <a:rPr lang="zh-TW" altLang="en-US" sz="2800" b="1" dirty="0" smtClean="0">
                <a:effectLst/>
                <a:latin typeface="新細明體" pitchFamily="18" charset="-120"/>
              </a:rPr>
              <a:t>測試</a:t>
            </a:r>
            <a:endParaRPr lang="en-US" altLang="zh-TW" sz="2800" dirty="0" smtClean="0">
              <a:effectLst/>
              <a:latin typeface="標楷體" pitchFamily="65" charset="-120"/>
              <a:ea typeface="標楷體" pitchFamily="65" charset="-120"/>
            </a:endParaRPr>
          </a:p>
          <a:p>
            <a:pPr eaLnBrk="1" hangingPunct="1">
              <a:buFont typeface="Wingdings" pitchFamily="2" charset="2"/>
              <a:buNone/>
              <a:defRPr/>
            </a:pPr>
            <a:r>
              <a:rPr lang="zh-TW" altLang="en-US" sz="2800" b="1" dirty="0" smtClean="0">
                <a:effectLst/>
                <a:latin typeface="新細明體" pitchFamily="18" charset="-12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21098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lobe">
  <a:themeElements>
    <a:clrScheme name="Globe 3">
      <a:dk1>
        <a:srgbClr val="003B76"/>
      </a:dk1>
      <a:lt1>
        <a:srgbClr val="FFFFFF"/>
      </a:lt1>
      <a:dk2>
        <a:srgbClr val="0066CC"/>
      </a:dk2>
      <a:lt2>
        <a:srgbClr val="CCECFF"/>
      </a:lt2>
      <a:accent1>
        <a:srgbClr val="33CCCC"/>
      </a:accent1>
      <a:accent2>
        <a:srgbClr val="66CCFF"/>
      </a:accent2>
      <a:accent3>
        <a:srgbClr val="AAB8E2"/>
      </a:accent3>
      <a:accent4>
        <a:srgbClr val="DADADA"/>
      </a:accent4>
      <a:accent5>
        <a:srgbClr val="ADE2E2"/>
      </a:accent5>
      <a:accent6>
        <a:srgbClr val="5CB9E7"/>
      </a:accent6>
      <a:hlink>
        <a:srgbClr val="FFFFCC"/>
      </a:hlink>
      <a:folHlink>
        <a:srgbClr val="FFCC66"/>
      </a:folHlink>
    </a:clrScheme>
    <a:fontScheme name="Globe">
      <a:majorFont>
        <a:latin typeface="Arial"/>
        <a:ea typeface="新細明體"/>
        <a:cs typeface=""/>
      </a:majorFont>
      <a:minorFont>
        <a:latin typeface="Verdana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Globe 1">
        <a:dk1>
          <a:srgbClr val="622100"/>
        </a:dk1>
        <a:lt1>
          <a:srgbClr val="FFFFFF"/>
        </a:lt1>
        <a:dk2>
          <a:srgbClr val="800000"/>
        </a:dk2>
        <a:lt2>
          <a:srgbClr val="FFFFCC"/>
        </a:lt2>
        <a:accent1>
          <a:srgbClr val="E42B00"/>
        </a:accent1>
        <a:accent2>
          <a:srgbClr val="996600"/>
        </a:accent2>
        <a:accent3>
          <a:srgbClr val="C0AAAA"/>
        </a:accent3>
        <a:accent4>
          <a:srgbClr val="DADADA"/>
        </a:accent4>
        <a:accent5>
          <a:srgbClr val="EFACAA"/>
        </a:accent5>
        <a:accent6>
          <a:srgbClr val="8A5C00"/>
        </a:accent6>
        <a:hlink>
          <a:srgbClr val="FADF6C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2">
        <a:dk1>
          <a:srgbClr val="5F4545"/>
        </a:dk1>
        <a:lt1>
          <a:srgbClr val="FFFFFF"/>
        </a:lt1>
        <a:dk2>
          <a:srgbClr val="8F6969"/>
        </a:dk2>
        <a:lt2>
          <a:srgbClr val="FFFFCC"/>
        </a:lt2>
        <a:accent1>
          <a:srgbClr val="CC6600"/>
        </a:accent1>
        <a:accent2>
          <a:srgbClr val="924C0C"/>
        </a:accent2>
        <a:accent3>
          <a:srgbClr val="C6B9B9"/>
        </a:accent3>
        <a:accent4>
          <a:srgbClr val="DADADA"/>
        </a:accent4>
        <a:accent5>
          <a:srgbClr val="E2B8AA"/>
        </a:accent5>
        <a:accent6>
          <a:srgbClr val="84440A"/>
        </a:accent6>
        <a:hlink>
          <a:srgbClr val="CFD375"/>
        </a:hlink>
        <a:folHlink>
          <a:srgbClr val="98BB9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3">
        <a:dk1>
          <a:srgbClr val="003B76"/>
        </a:dk1>
        <a:lt1>
          <a:srgbClr val="FFFFFF"/>
        </a:lt1>
        <a:dk2>
          <a:srgbClr val="0066CC"/>
        </a:dk2>
        <a:lt2>
          <a:srgbClr val="CCECFF"/>
        </a:lt2>
        <a:accent1>
          <a:srgbClr val="33CCCC"/>
        </a:accent1>
        <a:accent2>
          <a:srgbClr val="66CCFF"/>
        </a:accent2>
        <a:accent3>
          <a:srgbClr val="AAB8E2"/>
        </a:accent3>
        <a:accent4>
          <a:srgbClr val="DADADA"/>
        </a:accent4>
        <a:accent5>
          <a:srgbClr val="ADE2E2"/>
        </a:accent5>
        <a:accent6>
          <a:srgbClr val="5CB9E7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4">
        <a:dk1>
          <a:srgbClr val="005856"/>
        </a:dk1>
        <a:lt1>
          <a:srgbClr val="FFFFFF"/>
        </a:lt1>
        <a:dk2>
          <a:srgbClr val="008080"/>
        </a:dk2>
        <a:lt2>
          <a:srgbClr val="FFFFCC"/>
        </a:lt2>
        <a:accent1>
          <a:srgbClr val="0099CC"/>
        </a:accent1>
        <a:accent2>
          <a:srgbClr val="00CCFF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B9E7"/>
        </a:accent6>
        <a:hlink>
          <a:srgbClr val="1ACE9F"/>
        </a:hlink>
        <a:folHlink>
          <a:srgbClr val="948CC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5">
        <a:dk1>
          <a:srgbClr val="3C5436"/>
        </a:dk1>
        <a:lt1>
          <a:srgbClr val="FFFFFF"/>
        </a:lt1>
        <a:dk2>
          <a:srgbClr val="5F8656"/>
        </a:dk2>
        <a:lt2>
          <a:srgbClr val="D6D8C0"/>
        </a:lt2>
        <a:accent1>
          <a:srgbClr val="61733D"/>
        </a:accent1>
        <a:accent2>
          <a:srgbClr val="324A39"/>
        </a:accent2>
        <a:accent3>
          <a:srgbClr val="B6C3B4"/>
        </a:accent3>
        <a:accent4>
          <a:srgbClr val="DADADA"/>
        </a:accent4>
        <a:accent5>
          <a:srgbClr val="B7BCAF"/>
        </a:accent5>
        <a:accent6>
          <a:srgbClr val="2C4233"/>
        </a:accent6>
        <a:hlink>
          <a:srgbClr val="73D588"/>
        </a:hlink>
        <a:folHlink>
          <a:srgbClr val="6F99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6">
        <a:dk1>
          <a:srgbClr val="5B7B65"/>
        </a:dk1>
        <a:lt1>
          <a:srgbClr val="FFFFFF"/>
        </a:lt1>
        <a:dk2>
          <a:srgbClr val="9ABE9D"/>
        </a:dk2>
        <a:lt2>
          <a:srgbClr val="336600"/>
        </a:lt2>
        <a:accent1>
          <a:srgbClr val="00CC66"/>
        </a:accent1>
        <a:accent2>
          <a:srgbClr val="4E7050"/>
        </a:accent2>
        <a:accent3>
          <a:srgbClr val="CADBCC"/>
        </a:accent3>
        <a:accent4>
          <a:srgbClr val="DADADA"/>
        </a:accent4>
        <a:accent5>
          <a:srgbClr val="AAE2B8"/>
        </a:accent5>
        <a:accent6>
          <a:srgbClr val="466548"/>
        </a:accent6>
        <a:hlink>
          <a:srgbClr val="FFFFCC"/>
        </a:hlink>
        <a:folHlink>
          <a:srgbClr val="9CE8A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7">
        <a:dk1>
          <a:srgbClr val="4C4E44"/>
        </a:dk1>
        <a:lt1>
          <a:srgbClr val="FFFFFF"/>
        </a:lt1>
        <a:dk2>
          <a:srgbClr val="686B5D"/>
        </a:dk2>
        <a:lt2>
          <a:srgbClr val="D6D5C6"/>
        </a:lt2>
        <a:accent1>
          <a:srgbClr val="898D79"/>
        </a:accent1>
        <a:accent2>
          <a:srgbClr val="4D4F45"/>
        </a:accent2>
        <a:accent3>
          <a:srgbClr val="B9BAB6"/>
        </a:accent3>
        <a:accent4>
          <a:srgbClr val="DADADA"/>
        </a:accent4>
        <a:accent5>
          <a:srgbClr val="C4C5BE"/>
        </a:accent5>
        <a:accent6>
          <a:srgbClr val="45473E"/>
        </a:accent6>
        <a:hlink>
          <a:srgbClr val="58BE67"/>
        </a:hlink>
        <a:folHlink>
          <a:srgbClr val="C0C64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8">
        <a:dk1>
          <a:srgbClr val="000000"/>
        </a:dk1>
        <a:lt1>
          <a:srgbClr val="FFFFDD"/>
        </a:lt1>
        <a:dk2>
          <a:srgbClr val="000000"/>
        </a:dk2>
        <a:lt2>
          <a:srgbClr val="98977A"/>
        </a:lt2>
        <a:accent1>
          <a:srgbClr val="BDCDA7"/>
        </a:accent1>
        <a:accent2>
          <a:srgbClr val="A0D060"/>
        </a:accent2>
        <a:accent3>
          <a:srgbClr val="FFFFEB"/>
        </a:accent3>
        <a:accent4>
          <a:srgbClr val="000000"/>
        </a:accent4>
        <a:accent5>
          <a:srgbClr val="DBE3D0"/>
        </a:accent5>
        <a:accent6>
          <a:srgbClr val="91BC56"/>
        </a:accent6>
        <a:hlink>
          <a:srgbClr val="FADD4E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Globe</Template>
  <TotalTime>17501</TotalTime>
  <Words>4135</Words>
  <Application>Microsoft Office PowerPoint</Application>
  <PresentationFormat>如螢幕大小 (4:3)</PresentationFormat>
  <Paragraphs>634</Paragraphs>
  <Slides>55</Slides>
  <Notes>36</Notes>
  <HiddenSlides>0</HiddenSlides>
  <MMClips>0</MMClips>
  <ScaleCrop>false</ScaleCrop>
  <HeadingPairs>
    <vt:vector size="8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2</vt:i4>
      </vt:variant>
      <vt:variant>
        <vt:lpstr>投影片標題</vt:lpstr>
      </vt:variant>
      <vt:variant>
        <vt:i4>55</vt:i4>
      </vt:variant>
    </vt:vector>
  </HeadingPairs>
  <TitlesOfParts>
    <vt:vector size="67" baseType="lpstr">
      <vt:lpstr>細明體</vt:lpstr>
      <vt:lpstr>微軟正黑體</vt:lpstr>
      <vt:lpstr>新細明體</vt:lpstr>
      <vt:lpstr>標楷體</vt:lpstr>
      <vt:lpstr>Arial</vt:lpstr>
      <vt:lpstr>Calibri</vt:lpstr>
      <vt:lpstr>Times New Roman</vt:lpstr>
      <vt:lpstr>Verdana</vt:lpstr>
      <vt:lpstr>Wingdings</vt:lpstr>
      <vt:lpstr>Globe</vt:lpstr>
      <vt:lpstr>Document</vt:lpstr>
      <vt:lpstr>點陣圖影像</vt:lpstr>
      <vt:lpstr>    推動敏捷方法  myAgile方法之開發工序 -以成績系統為例 </vt:lpstr>
      <vt:lpstr>緣由</vt:lpstr>
      <vt:lpstr>PowerPoint 簡報</vt:lpstr>
      <vt:lpstr>美國先進軟體公司 佈置圖</vt:lpstr>
      <vt:lpstr>美國先進軟體公司 佈置圖 (Cont.)</vt:lpstr>
      <vt:lpstr>回顧 台灣軟體公司 現場</vt:lpstr>
      <vt:lpstr>觀察、改善現場</vt:lpstr>
      <vt:lpstr>兩家軟體公司的省思</vt:lpstr>
      <vt:lpstr>測試帶動的開發方法 (Test-driven development, TDD)</vt:lpstr>
      <vt:lpstr>PowerPoint 簡報</vt:lpstr>
      <vt:lpstr>myAgile 重點</vt:lpstr>
      <vt:lpstr>myAgile 敏捷方法 (11道工序) (+補充工序, * 加強工序 , 另外即 XP 原工序)     </vt:lpstr>
      <vt:lpstr>0.探索需求*  (Exploring requirements)</vt:lpstr>
      <vt:lpstr>0.探索需求 (Cont.)</vt:lpstr>
      <vt:lpstr>1.使用情節 (Scenario)</vt:lpstr>
      <vt:lpstr>2. 驗收測試案例及使用手冊 (Acceptance test case &amp; User Manual)</vt:lpstr>
      <vt:lpstr>3.架構設計會議 (CRC Session)</vt:lpstr>
      <vt:lpstr>架構設計  例子</vt:lpstr>
      <vt:lpstr>架構設計  例子</vt:lpstr>
      <vt:lpstr>PowerPoint 簡報</vt:lpstr>
      <vt:lpstr>Class Interface 例子</vt:lpstr>
      <vt:lpstr>Method Header(標頭) 例子</vt:lpstr>
      <vt:lpstr>標頭(header)的重要性</vt:lpstr>
      <vt:lpstr>工序一至三  例子</vt:lpstr>
      <vt:lpstr>4. 逆向工程  工具</vt:lpstr>
      <vt:lpstr>4. 逆向工程  工具 (Cont.)</vt:lpstr>
      <vt:lpstr>Class diagrams  generated by tool </vt:lpstr>
      <vt:lpstr>傳統軟工設計</vt:lpstr>
      <vt:lpstr>傳統軟工設計</vt:lpstr>
      <vt:lpstr>5.派工及時程</vt:lpstr>
      <vt:lpstr> Release   交貨  Increment 增量 Iteration 回合 </vt:lpstr>
      <vt:lpstr>6.單元測試碼 (Unit test code)</vt:lpstr>
      <vt:lpstr>單元測試碼  例子</vt:lpstr>
      <vt:lpstr>PowerPoint 簡報</vt:lpstr>
      <vt:lpstr>7.資料結構設計  (Data Structure Design)</vt:lpstr>
      <vt:lpstr>7.資料結構設計 (Cont.)</vt:lpstr>
      <vt:lpstr>資料結構 設計  例子 </vt:lpstr>
      <vt:lpstr>PowerPoint 簡報</vt:lpstr>
      <vt:lpstr>PowerPoint 簡報</vt:lpstr>
      <vt:lpstr>PowerPoint 簡報</vt:lpstr>
      <vt:lpstr>8.演算法設計 (Algorithm Design)</vt:lpstr>
      <vt:lpstr>SORT  Design Sketch </vt:lpstr>
      <vt:lpstr>SORT Pseudo Code </vt:lpstr>
      <vt:lpstr>SORT  Algorithm </vt:lpstr>
      <vt:lpstr>Design Sketch</vt:lpstr>
      <vt:lpstr>Pseudo code 內文</vt:lpstr>
      <vt:lpstr>英詞 命名</vt:lpstr>
      <vt:lpstr>Pseudo code 結構</vt:lpstr>
      <vt:lpstr>Trace to Debug (演算法設計  除錯)</vt:lpstr>
      <vt:lpstr>演算法設計   例子</vt:lpstr>
      <vt:lpstr>9.補上程式碼 (Coding)</vt:lpstr>
      <vt:lpstr>補上程式碼   例子</vt:lpstr>
      <vt:lpstr>10.單元測試 (Unit testing)及 驗收測試 (Acceptance testing) </vt:lpstr>
      <vt:lpstr>單元測試  例子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Andy</dc:creator>
  <cp:lastModifiedBy>Chen</cp:lastModifiedBy>
  <cp:revision>2989</cp:revision>
  <dcterms:created xsi:type="dcterms:W3CDTF">1601-01-01T00:00:00Z</dcterms:created>
  <dcterms:modified xsi:type="dcterms:W3CDTF">2015-03-20T14:06:22Z</dcterms:modified>
</cp:coreProperties>
</file>