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24"/>
  </p:notesMasterIdLst>
  <p:sldIdLst>
    <p:sldId id="335" r:id="rId5"/>
    <p:sldId id="351" r:id="rId6"/>
    <p:sldId id="343" r:id="rId7"/>
    <p:sldId id="355" r:id="rId8"/>
    <p:sldId id="346" r:id="rId9"/>
    <p:sldId id="321" r:id="rId10"/>
    <p:sldId id="358" r:id="rId11"/>
    <p:sldId id="359" r:id="rId12"/>
    <p:sldId id="347" r:id="rId13"/>
    <p:sldId id="360" r:id="rId14"/>
    <p:sldId id="363" r:id="rId15"/>
    <p:sldId id="356" r:id="rId16"/>
    <p:sldId id="361" r:id="rId17"/>
    <p:sldId id="364" r:id="rId18"/>
    <p:sldId id="357" r:id="rId19"/>
    <p:sldId id="362" r:id="rId20"/>
    <p:sldId id="365" r:id="rId21"/>
    <p:sldId id="366" r:id="rId22"/>
    <p:sldId id="34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12B041-99AF-4729-BA5D-F060E3912C61}" v="45" dt="2024-11-22T17:01:01.282"/>
    <p1510:client id="{B4C4AEC3-22BD-C1A5-A597-896CEDA181BC}" v="4451" dt="2024-11-22T01:21:25.148"/>
    <p1510:client id="{E6CD4D81-633E-64FF-D69F-8FCCCCAB8581}" v="397" dt="2024-11-22T00:09:10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672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97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F4CFE-0B47-40D1-9E6D-9E74FF2B6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6D3BBF-2207-444F-6774-E9BEA7F985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36982A-7E4D-8A0E-5FED-3FD87E5A8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6FA31-06D7-DD6C-BB48-A309A8C516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1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CDD1E-2694-C0B3-0251-DF9448A32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AA4414-D35E-E289-863B-1962A3015F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C65040-21F2-903C-E9EA-68E740EA4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5B9F1-D5A7-72FD-F12B-802E8DCB11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20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1DFB3-42E8-9540-92FB-4AE3F42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11158847" cy="5824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 userDrawn="1"/>
        </p:nvCxnSpPr>
        <p:spPr>
          <a:xfrm>
            <a:off x="1036261" y="4159793"/>
            <a:ext cx="10122586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75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52691"/>
            <a:ext cx="307815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039099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39760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31731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66252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33114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0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8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21923"/>
            <a:ext cx="4876800" cy="3825952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8400" y="2286000"/>
            <a:ext cx="4876800" cy="2746375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8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4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A4B708A-874B-4F75-A235-6908EB43FA8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4475" y="1862667"/>
            <a:ext cx="10103049" cy="8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157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951345" y="2286000"/>
            <a:ext cx="9145155" cy="31649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65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4453"/>
            <a:ext cx="11158847" cy="5824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028700" y="2423161"/>
            <a:ext cx="9067800" cy="22274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0096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03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 userDrawn="1"/>
        </p:nvCxnSpPr>
        <p:spPr>
          <a:xfrm>
            <a:off x="2184935" y="1874704"/>
            <a:ext cx="89739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04344"/>
            <a:ext cx="7810500" cy="2989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5" y="978781"/>
            <a:ext cx="1589372" cy="1325563"/>
          </a:xfrm>
          <a:prstGeom prst="rect">
            <a:avLst/>
          </a:prstGeom>
        </p:spPr>
        <p:txBody>
          <a:bodyPr/>
          <a:lstStyle>
            <a:lvl1pPr>
              <a:defRPr sz="20000"/>
            </a:lvl1pPr>
          </a:lstStyle>
          <a:p>
            <a:r>
              <a:rPr lang="en-US"/>
              <a:t>“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44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4640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4313437"/>
            <a:ext cx="1828800" cy="4012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87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4600" y="4332486"/>
            <a:ext cx="1828800" cy="4012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46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31512" y="431343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31512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96400" y="433248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96400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287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7846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05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96400" y="2314278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63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 userDrawn="1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8" orient="horz" pos="3072" userDrawn="1">
          <p15:clr>
            <a:srgbClr val="FBAE40"/>
          </p15:clr>
        </p15:guide>
        <p15:guide id="13" pos="6384" userDrawn="1">
          <p15:clr>
            <a:srgbClr val="FBAE40"/>
          </p15:clr>
        </p15:guide>
        <p15:guide id="14" orient="horz" pos="3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672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6672" y="3336211"/>
            <a:ext cx="2286000" cy="24909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39200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39200" y="3331030"/>
            <a:ext cx="2286000" cy="2466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74144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7921" y="3331029"/>
            <a:ext cx="2286000" cy="24665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8377" y="3331029"/>
            <a:ext cx="2286000" cy="2466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56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14" pos="1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September 3, 20XX 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180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73" r:id="rId3"/>
    <p:sldLayoutId id="2147483671" r:id="rId4"/>
    <p:sldLayoutId id="2147483678" r:id="rId5"/>
    <p:sldLayoutId id="2147483676" r:id="rId6"/>
    <p:sldLayoutId id="2147483677" r:id="rId7"/>
    <p:sldLayoutId id="2147483660" r:id="rId8"/>
    <p:sldLayoutId id="2147483675" r:id="rId9"/>
    <p:sldLayoutId id="2147483679" r:id="rId10"/>
    <p:sldLayoutId id="2147483680" r:id="rId11"/>
    <p:sldLayoutId id="2147483681" r:id="rId12"/>
    <p:sldLayoutId id="214748368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 userDrawn="1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 userDrawn="1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 userDrawn="1">
          <p15:clr>
            <a:srgbClr val="F26B43"/>
          </p15:clr>
        </p15:guide>
        <p15:guide id="18" orient="horz" pos="3672" userDrawn="1">
          <p15:clr>
            <a:srgbClr val="F26B43"/>
          </p15:clr>
        </p15:guide>
        <p15:guide id="19" pos="3984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www.youtube.com/watch?v=n2_7dJ7DJDQ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fl.com/videos/how-nfl-players-are-training-during-the-covid-19-pandemic" TargetMode="External"/><Relationship Id="rId2" Type="http://schemas.openxmlformats.org/officeDocument/2006/relationships/hyperlink" Target="https://www.imf.org/en/Publications/fandd/issues/Series/Back-to-Basics/gross-domestic-product-GDP#:~:text=GDP%20measures%20the%20monetary%20value,the%20borders%20of%20a%20country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nfl.com/news/nfl-games-among-most-popular-shows-of-fall-09000d5d80def077" TargetMode="External"/><Relationship Id="rId4" Type="http://schemas.openxmlformats.org/officeDocument/2006/relationships/hyperlink" Target="https://data.scorenetwork.org/football/nfl-team-statistic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C99CF7C-AFAB-48F1-8FC3-CCCE989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GDP + NFL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CC17-4660-124A-8996-54F15FD169C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b="1"/>
              <a:t>Nicco </a:t>
            </a:r>
            <a:r>
              <a:rPr lang="en-US" b="1" err="1"/>
              <a:t>Moriates</a:t>
            </a:r>
            <a:r>
              <a:rPr lang="en-US" b="1"/>
              <a:t>, Cris Paez, Brooklin </a:t>
            </a:r>
            <a:r>
              <a:rPr lang="en-US" b="1" err="1"/>
              <a:t>Heavner</a:t>
            </a:r>
            <a:r>
              <a:rPr lang="en-US" b="1"/>
              <a:t>, Rianna Keough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7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rt Placeholder 1">
            <a:extLst>
              <a:ext uri="{FF2B5EF4-FFF2-40B4-BE49-F238E27FC236}">
                <a16:creationId xmlns:a16="http://schemas.microsoft.com/office/drawing/2014/main" id="{F312ACDF-9CE0-3A6F-FF21-143F2736BEB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994476" y="2286000"/>
            <a:ext cx="9102024" cy="2776738"/>
          </a:xfrm>
        </p:spPr>
        <p:txBody>
          <a:bodyPr/>
          <a:lstStyle/>
          <a:p>
            <a:r>
              <a:rPr lang="en-US"/>
              <a:t>Points scored increases as a result of increasing GDP</a:t>
            </a:r>
          </a:p>
          <a:p>
            <a:r>
              <a:rPr lang="en-US"/>
              <a:t>R-Square: 0.6887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06424D-985E-9293-101E-684E95DB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Coaches or Investors?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6A256-A23E-A650-A423-C24BA845858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36067CA0-7420-6F6A-8A08-AC9500B3F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614" y="3643429"/>
            <a:ext cx="7309757" cy="20016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D5FE7BB-9C72-BCD9-71EE-32BD2F8FE1D8}"/>
              </a:ext>
            </a:extLst>
          </p:cNvPr>
          <p:cNvSpPr/>
          <p:nvPr/>
        </p:nvSpPr>
        <p:spPr>
          <a:xfrm>
            <a:off x="154236" y="187287"/>
            <a:ext cx="874464" cy="8160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857B76-6E3B-9C46-2653-0ABECA3C685E}"/>
              </a:ext>
            </a:extLst>
          </p:cNvPr>
          <p:cNvSpPr txBox="1"/>
          <p:nvPr/>
        </p:nvSpPr>
        <p:spPr>
          <a:xfrm>
            <a:off x="371130" y="272128"/>
            <a:ext cx="653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6CBC5A7-49B8-BEEB-EC68-6628C94FDA01}"/>
              </a:ext>
            </a:extLst>
          </p:cNvPr>
          <p:cNvSpPr txBox="1">
            <a:spLocks/>
          </p:cNvSpPr>
          <p:nvPr/>
        </p:nvSpPr>
        <p:spPr>
          <a:xfrm>
            <a:off x="10237087" y="6303611"/>
            <a:ext cx="1462788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GDP + NFL</a:t>
            </a:r>
          </a:p>
        </p:txBody>
      </p:sp>
    </p:spTree>
    <p:extLst>
      <p:ext uri="{BB962C8B-B14F-4D97-AF65-F5344CB8AC3E}">
        <p14:creationId xmlns:p14="http://schemas.microsoft.com/office/powerpoint/2010/main" val="293518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FF7B61-253F-3B8D-7F56-D1EFFC4B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Beauty of Finance in Sports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A5F3C-8037-5390-D8A3-3A29FF5B9C3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91A24-43BC-01F9-CDA0-665269F1B0DA}"/>
              </a:ext>
            </a:extLst>
          </p:cNvPr>
          <p:cNvSpPr txBox="1"/>
          <p:nvPr/>
        </p:nvSpPr>
        <p:spPr>
          <a:xfrm>
            <a:off x="1026405" y="2675270"/>
            <a:ext cx="486966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Higher GPD = Healthier economy, Healthier economy = More consumer spending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More consumer spending allows for organizations like the NFL to invest in better facilities, better training, better league analytics, and larger contracts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Dak Prescot (60 M)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1A29F4-032F-0D5F-4B17-97B1C5DD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91" y="2483153"/>
            <a:ext cx="4708071" cy="263434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D16D3E5-24C6-C40D-99F8-9EE52008E1A9}"/>
              </a:ext>
            </a:extLst>
          </p:cNvPr>
          <p:cNvSpPr/>
          <p:nvPr/>
        </p:nvSpPr>
        <p:spPr>
          <a:xfrm>
            <a:off x="154236" y="187287"/>
            <a:ext cx="874464" cy="8160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3E4F0-F6CD-6659-5392-1D8AACCFCB09}"/>
              </a:ext>
            </a:extLst>
          </p:cNvPr>
          <p:cNvSpPr txBox="1"/>
          <p:nvPr/>
        </p:nvSpPr>
        <p:spPr>
          <a:xfrm>
            <a:off x="371130" y="272128"/>
            <a:ext cx="653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41E49515-AA0B-137F-8603-EB8FFAAC11A1}"/>
              </a:ext>
            </a:extLst>
          </p:cNvPr>
          <p:cNvSpPr txBox="1">
            <a:spLocks/>
          </p:cNvSpPr>
          <p:nvPr/>
        </p:nvSpPr>
        <p:spPr>
          <a:xfrm>
            <a:off x="10237087" y="6303611"/>
            <a:ext cx="1462788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GDP + NFL</a:t>
            </a:r>
          </a:p>
        </p:txBody>
      </p:sp>
    </p:spTree>
    <p:extLst>
      <p:ext uri="{BB962C8B-B14F-4D97-AF65-F5344CB8AC3E}">
        <p14:creationId xmlns:p14="http://schemas.microsoft.com/office/powerpoint/2010/main" val="46598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CD4C2-C44E-8256-E073-361F99C0E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9C2B70-7CED-B2D4-8DB8-56C8561E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9963452" cy="681569"/>
          </a:xfrm>
        </p:spPr>
        <p:txBody>
          <a:bodyPr/>
          <a:lstStyle/>
          <a:p>
            <a:r>
              <a:rPr lang="en-US"/>
              <a:t>Question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87FA4-BEBA-1196-DE2B-1B235B2FD0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F3594CAD-7AC2-94EF-3EAA-F93E5597C43F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2. Did times of financial crises (like the dot com bubble / housing crisis) negatively affect performances of teams? 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1723C494-D2DD-74D5-B66E-A0C9AF21CEB2}"/>
              </a:ext>
            </a:extLst>
          </p:cNvPr>
          <p:cNvSpPr txBox="1">
            <a:spLocks/>
          </p:cNvSpPr>
          <p:nvPr/>
        </p:nvSpPr>
        <p:spPr>
          <a:xfrm>
            <a:off x="10237087" y="6303611"/>
            <a:ext cx="1462788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GDP + NFL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B33420-8EA9-A649-D9EE-66724249F4E6}"/>
              </a:ext>
            </a:extLst>
          </p:cNvPr>
          <p:cNvSpPr/>
          <p:nvPr/>
        </p:nvSpPr>
        <p:spPr>
          <a:xfrm>
            <a:off x="154236" y="187287"/>
            <a:ext cx="874464" cy="8160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5C517-9408-789E-7FB0-EF496D9E12D7}"/>
              </a:ext>
            </a:extLst>
          </p:cNvPr>
          <p:cNvSpPr txBox="1"/>
          <p:nvPr/>
        </p:nvSpPr>
        <p:spPr>
          <a:xfrm>
            <a:off x="371130" y="272128"/>
            <a:ext cx="653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17113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37FE83-34D5-74F2-F83E-0E3CC94D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9104690" cy="681569"/>
          </a:xfrm>
        </p:spPr>
        <p:txBody>
          <a:bodyPr/>
          <a:lstStyle/>
          <a:p>
            <a:r>
              <a:rPr lang="en-US"/>
              <a:t>Playing For Something Bigger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E1A27-F2B1-A7E9-9849-FDA626CC4C4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1699AF-6F64-DA68-7C1C-C55EC3BFB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09" y="2024428"/>
            <a:ext cx="6096000" cy="3639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616E15-1F95-4916-BBD6-73F197C8CA4C}"/>
              </a:ext>
            </a:extLst>
          </p:cNvPr>
          <p:cNvSpPr txBox="1"/>
          <p:nvPr/>
        </p:nvSpPr>
        <p:spPr>
          <a:xfrm>
            <a:off x="6894286" y="2830285"/>
            <a:ext cx="405190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Record percentages were higher during times of economic distress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solidFill>
                  <a:schemeClr val="bg1"/>
                </a:solidFill>
              </a:rPr>
              <a:t>Record percentage = W/L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Particularly 2009 (housing crisis) and 2020 (COVID pandemic)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BE3BB1-8302-F261-1593-1783687CC041}"/>
              </a:ext>
            </a:extLst>
          </p:cNvPr>
          <p:cNvSpPr/>
          <p:nvPr/>
        </p:nvSpPr>
        <p:spPr>
          <a:xfrm>
            <a:off x="154236" y="187287"/>
            <a:ext cx="874464" cy="8160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D52402-170D-95CD-855C-98FF0C484056}"/>
              </a:ext>
            </a:extLst>
          </p:cNvPr>
          <p:cNvSpPr txBox="1"/>
          <p:nvPr/>
        </p:nvSpPr>
        <p:spPr>
          <a:xfrm>
            <a:off x="371130" y="272128"/>
            <a:ext cx="653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82B9EA6D-20B9-23B4-4B49-0522CFEEA59C}"/>
              </a:ext>
            </a:extLst>
          </p:cNvPr>
          <p:cNvSpPr txBox="1">
            <a:spLocks/>
          </p:cNvSpPr>
          <p:nvPr/>
        </p:nvSpPr>
        <p:spPr>
          <a:xfrm>
            <a:off x="10237087" y="6303611"/>
            <a:ext cx="1462788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GDP + NFL</a:t>
            </a:r>
          </a:p>
        </p:txBody>
      </p:sp>
    </p:spTree>
    <p:extLst>
      <p:ext uri="{BB962C8B-B14F-4D97-AF65-F5344CB8AC3E}">
        <p14:creationId xmlns:p14="http://schemas.microsoft.com/office/powerpoint/2010/main" val="1266904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F6F9F6-D893-E873-E3E0-7196267D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9115985" cy="678901"/>
          </a:xfrm>
        </p:spPr>
        <p:txBody>
          <a:bodyPr/>
          <a:lstStyle/>
          <a:p>
            <a:r>
              <a:rPr lang="en-US"/>
              <a:t>House Calls On and Off the Field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8701B-04ED-46E3-A654-8E644B2FEFD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06805-D9DA-7B4D-26B7-D2941B1213C6}"/>
              </a:ext>
            </a:extLst>
          </p:cNvPr>
          <p:cNvSpPr txBox="1"/>
          <p:nvPr/>
        </p:nvSpPr>
        <p:spPr>
          <a:xfrm>
            <a:off x="1026576" y="2050531"/>
            <a:ext cx="463807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According to the NFL, they reported some of their highest viewer ratings during 2008 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solidFill>
                  <a:schemeClr val="bg1"/>
                </a:solidFill>
              </a:rPr>
              <a:t>More free time (unemployment) 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solidFill>
                  <a:schemeClr val="bg1"/>
                </a:solidFill>
              </a:rPr>
              <a:t>Many players were in financial distress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solidFill>
                  <a:schemeClr val="bg1"/>
                </a:solidFill>
              </a:rPr>
              <a:t>What better wind down than a football game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COVID gave players time to improve their game individually and as a team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solidFill>
                  <a:schemeClr val="bg1"/>
                </a:solidFill>
              </a:rPr>
              <a:t>Player collabs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solidFill>
                  <a:schemeClr val="bg1"/>
                </a:solidFill>
              </a:rPr>
              <a:t>Increase in Redzone purchases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solidFill>
                  <a:schemeClr val="bg1"/>
                </a:solidFill>
              </a:rPr>
              <a:t>More free time for Americans</a:t>
            </a:r>
          </a:p>
          <a:p>
            <a:pPr marL="742950" lvl="1" indent="-285750">
              <a:buFont typeface="Courier New"/>
              <a:buChar char="o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 descr="Two men holding jerseys and standing on a field&#10;&#10;Description automatically generated">
            <a:extLst>
              <a:ext uri="{FF2B5EF4-FFF2-40B4-BE49-F238E27FC236}">
                <a16:creationId xmlns:a16="http://schemas.microsoft.com/office/drawing/2014/main" id="{3B911022-9380-132E-21E2-8C3EBD1A7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453" y="2048435"/>
            <a:ext cx="3176867" cy="1779494"/>
          </a:xfrm>
          <a:prstGeom prst="rect">
            <a:avLst/>
          </a:prstGeom>
        </p:spPr>
      </p:pic>
      <p:pic>
        <p:nvPicPr>
          <p:cNvPr id="9" name="Picture 8" descr="A group of people wearing football uniforms&#10;&#10;Description automatically generated">
            <a:extLst>
              <a:ext uri="{FF2B5EF4-FFF2-40B4-BE49-F238E27FC236}">
                <a16:creationId xmlns:a16="http://schemas.microsoft.com/office/drawing/2014/main" id="{F137DBF8-4B7F-C851-C46B-203ECAFA7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146" y="3927941"/>
            <a:ext cx="2658595" cy="1743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71E8958-ACB4-252B-ECEF-499EA56D91BC}"/>
              </a:ext>
            </a:extLst>
          </p:cNvPr>
          <p:cNvSpPr/>
          <p:nvPr/>
        </p:nvSpPr>
        <p:spPr>
          <a:xfrm>
            <a:off x="154236" y="187287"/>
            <a:ext cx="874464" cy="8160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74847-A299-E6A8-8884-027A2E4CF951}"/>
              </a:ext>
            </a:extLst>
          </p:cNvPr>
          <p:cNvSpPr txBox="1"/>
          <p:nvPr/>
        </p:nvSpPr>
        <p:spPr>
          <a:xfrm>
            <a:off x="371130" y="272128"/>
            <a:ext cx="653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F81B29-88AB-548D-9DCD-C69D55B625C3}"/>
              </a:ext>
            </a:extLst>
          </p:cNvPr>
          <p:cNvSpPr txBox="1">
            <a:spLocks/>
          </p:cNvSpPr>
          <p:nvPr/>
        </p:nvSpPr>
        <p:spPr>
          <a:xfrm>
            <a:off x="10237087" y="6303611"/>
            <a:ext cx="1462788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GDP + NFL</a:t>
            </a:r>
          </a:p>
        </p:txBody>
      </p:sp>
    </p:spTree>
    <p:extLst>
      <p:ext uri="{BB962C8B-B14F-4D97-AF65-F5344CB8AC3E}">
        <p14:creationId xmlns:p14="http://schemas.microsoft.com/office/powerpoint/2010/main" val="3557229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28620-DE66-0F99-02F2-592256FB2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9C3E5B-B2BE-DA00-DB91-C6DBD83F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ED3E9-3F43-25F0-D8A5-9F6B23FB699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A197FEC-56DC-946F-6A1F-72F9C9C4258C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3. Did specific teams take advantage more than others to their organizations improvement as the economy (GDP) was improving? 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91498A8F-7874-577C-E678-56D10502DD89}"/>
              </a:ext>
            </a:extLst>
          </p:cNvPr>
          <p:cNvSpPr txBox="1">
            <a:spLocks/>
          </p:cNvSpPr>
          <p:nvPr/>
        </p:nvSpPr>
        <p:spPr>
          <a:xfrm>
            <a:off x="10237087" y="6303611"/>
            <a:ext cx="1462788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GDP + NFL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11EFFD-83CD-1ECE-488B-0B131D99D2FC}"/>
              </a:ext>
            </a:extLst>
          </p:cNvPr>
          <p:cNvSpPr/>
          <p:nvPr/>
        </p:nvSpPr>
        <p:spPr>
          <a:xfrm>
            <a:off x="154236" y="187287"/>
            <a:ext cx="874464" cy="8160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024394-DD2D-6EA7-E869-A747B2C44555}"/>
              </a:ext>
            </a:extLst>
          </p:cNvPr>
          <p:cNvSpPr txBox="1"/>
          <p:nvPr/>
        </p:nvSpPr>
        <p:spPr>
          <a:xfrm>
            <a:off x="371130" y="272128"/>
            <a:ext cx="653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51503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C26AEF-6370-9C91-F684-175E67E0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9480176" cy="667695"/>
          </a:xfrm>
        </p:spPr>
        <p:txBody>
          <a:bodyPr/>
          <a:lstStyle/>
          <a:p>
            <a:r>
              <a:rPr lang="en-US"/>
              <a:t>Might Be A Team Culture Issue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23DB7-B4DC-1A23-3BBB-02C4C0F8476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 descr="A screenshot of a data sheet&#10;&#10;Description automatically generated">
            <a:extLst>
              <a:ext uri="{FF2B5EF4-FFF2-40B4-BE49-F238E27FC236}">
                <a16:creationId xmlns:a16="http://schemas.microsoft.com/office/drawing/2014/main" id="{628B11D1-FD30-5425-28C5-9739BA75D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883" y="2008094"/>
            <a:ext cx="3263919" cy="35881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BBDF2A-293F-4AB8-0BE7-014DD3574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016" y="2077571"/>
            <a:ext cx="2725623" cy="3453653"/>
          </a:xfrm>
          <a:prstGeom prst="rect">
            <a:avLst/>
          </a:prstGeom>
        </p:spPr>
      </p:pic>
      <p:pic>
        <p:nvPicPr>
          <p:cNvPr id="10" name="Picture 9" descr="A table of numbers and letters&#10;&#10;Description automatically generated">
            <a:extLst>
              <a:ext uri="{FF2B5EF4-FFF2-40B4-BE49-F238E27FC236}">
                <a16:creationId xmlns:a16="http://schemas.microsoft.com/office/drawing/2014/main" id="{25ADDEC4-786C-20BD-BF87-530AF01C4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75" y="2096621"/>
            <a:ext cx="2600959" cy="343124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808120E-755D-9BAB-C6AD-858A737553DB}"/>
              </a:ext>
            </a:extLst>
          </p:cNvPr>
          <p:cNvSpPr/>
          <p:nvPr/>
        </p:nvSpPr>
        <p:spPr>
          <a:xfrm>
            <a:off x="154236" y="187287"/>
            <a:ext cx="874464" cy="8160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A8E41B-E15F-1EED-A940-2E80B92338A9}"/>
              </a:ext>
            </a:extLst>
          </p:cNvPr>
          <p:cNvSpPr txBox="1"/>
          <p:nvPr/>
        </p:nvSpPr>
        <p:spPr>
          <a:xfrm>
            <a:off x="371130" y="272128"/>
            <a:ext cx="653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EAB4280-DBD3-66EC-C4EC-72C3967B43A8}"/>
              </a:ext>
            </a:extLst>
          </p:cNvPr>
          <p:cNvSpPr txBox="1">
            <a:spLocks/>
          </p:cNvSpPr>
          <p:nvPr/>
        </p:nvSpPr>
        <p:spPr>
          <a:xfrm>
            <a:off x="10237087" y="6303611"/>
            <a:ext cx="1462788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GDP + NFL</a:t>
            </a:r>
          </a:p>
        </p:txBody>
      </p:sp>
    </p:spTree>
    <p:extLst>
      <p:ext uri="{BB962C8B-B14F-4D97-AF65-F5344CB8AC3E}">
        <p14:creationId xmlns:p14="http://schemas.microsoft.com/office/powerpoint/2010/main" val="2880695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964122-5EAB-F38E-36D4-889D00F0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9222441" cy="678901"/>
          </a:xfrm>
        </p:spPr>
        <p:txBody>
          <a:bodyPr/>
          <a:lstStyle/>
          <a:p>
            <a:r>
              <a:rPr lang="en-US"/>
              <a:t>A Game of Less and Less Inches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EF520-B1D4-AAAE-438A-5CD9ABEF996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4CE7DC-C447-4A7C-8DCF-BA7FDA6C856D}"/>
              </a:ext>
            </a:extLst>
          </p:cNvPr>
          <p:cNvSpPr txBox="1"/>
          <p:nvPr/>
        </p:nvSpPr>
        <p:spPr>
          <a:xfrm>
            <a:off x="371089" y="2188043"/>
            <a:ext cx="5714352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Passing plays in Football are lagging indicators of the game, playbooks can contain up to 153 different plays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A decreasing GDP coefficient and increasing GDP factor can arguably indicate that the game may be so skilled that passing isn't having a chance to catch up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Defensives are too deceptive at disguising coverages and passing efficiency cannot 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keep up with 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https://www.youtube.com/watch?v=n2_7dJ7DJDQ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8" name="Picture 7" descr="A person in a white shirt talking to a person&#10;&#10;Description automatically generated">
            <a:extLst>
              <a:ext uri="{FF2B5EF4-FFF2-40B4-BE49-F238E27FC236}">
                <a16:creationId xmlns:a16="http://schemas.microsoft.com/office/drawing/2014/main" id="{81EF1773-C098-70CF-E9EA-924FD5B26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401" y="2016219"/>
            <a:ext cx="2619375" cy="1743075"/>
          </a:xfrm>
          <a:prstGeom prst="rect">
            <a:avLst/>
          </a:prstGeom>
        </p:spPr>
      </p:pic>
      <p:pic>
        <p:nvPicPr>
          <p:cNvPr id="9" name="Picture 8" descr="A diagram of a football game&#10;&#10;Description automatically generated">
            <a:extLst>
              <a:ext uri="{FF2B5EF4-FFF2-40B4-BE49-F238E27FC236}">
                <a16:creationId xmlns:a16="http://schemas.microsoft.com/office/drawing/2014/main" id="{63DB4974-0B0C-0F70-B749-088AA52CA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996" y="3845298"/>
            <a:ext cx="2466975" cy="184785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1297563-97AA-8F99-5334-698A24085C97}"/>
              </a:ext>
            </a:extLst>
          </p:cNvPr>
          <p:cNvSpPr/>
          <p:nvPr/>
        </p:nvSpPr>
        <p:spPr>
          <a:xfrm>
            <a:off x="154236" y="187287"/>
            <a:ext cx="874464" cy="8160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5B236E-AF28-6C44-2CDB-FDC9DE8E1B71}"/>
              </a:ext>
            </a:extLst>
          </p:cNvPr>
          <p:cNvSpPr txBox="1"/>
          <p:nvPr/>
        </p:nvSpPr>
        <p:spPr>
          <a:xfrm>
            <a:off x="371130" y="272128"/>
            <a:ext cx="653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4B2869D8-E72A-7DDD-05B1-54994AB9D53B}"/>
              </a:ext>
            </a:extLst>
          </p:cNvPr>
          <p:cNvSpPr txBox="1">
            <a:spLocks/>
          </p:cNvSpPr>
          <p:nvPr/>
        </p:nvSpPr>
        <p:spPr>
          <a:xfrm>
            <a:off x="10237087" y="6303611"/>
            <a:ext cx="1462788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GDP + NFL</a:t>
            </a:r>
          </a:p>
        </p:txBody>
      </p:sp>
    </p:spTree>
    <p:extLst>
      <p:ext uri="{BB962C8B-B14F-4D97-AF65-F5344CB8AC3E}">
        <p14:creationId xmlns:p14="http://schemas.microsoft.com/office/powerpoint/2010/main" val="2569405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2292D3-8680-9B05-D102-B3C00C5B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170" y="477995"/>
            <a:ext cx="10023660" cy="1216782"/>
          </a:xfrm>
        </p:spPr>
        <p:txBody>
          <a:bodyPr/>
          <a:lstStyle/>
          <a:p>
            <a:r>
              <a:rPr lang="en-US"/>
              <a:t>So Does GDP Really Affect NFL Performance?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2902-0C12-D3A3-6445-CA9FE15CC9D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6DEBB-4537-50A0-BC6E-41380CA6884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B10C3-77DA-DF31-84F1-AA5EFF40F47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453CB9-6F35-E8AB-A18B-FE9F64E90C4B}"/>
              </a:ext>
            </a:extLst>
          </p:cNvPr>
          <p:cNvSpPr txBox="1"/>
          <p:nvPr/>
        </p:nvSpPr>
        <p:spPr>
          <a:xfrm>
            <a:off x="570204" y="2135673"/>
            <a:ext cx="979714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There are millions of factors that go into play when considering what affects the NFL's performance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However, we were able to find significant evidence that as the economy is increasing with respect to GDP, there is improved play throughout the NFL on an average and per team basis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A unique find was that we also found performance and ratings were up during times of economic crises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8609492-D6AF-EDF8-F6D1-3A0B95A6A8B2}"/>
              </a:ext>
            </a:extLst>
          </p:cNvPr>
          <p:cNvSpPr/>
          <p:nvPr/>
        </p:nvSpPr>
        <p:spPr>
          <a:xfrm>
            <a:off x="154236" y="187287"/>
            <a:ext cx="874464" cy="8160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11715D-3802-996C-FDA3-905801675E47}"/>
              </a:ext>
            </a:extLst>
          </p:cNvPr>
          <p:cNvSpPr txBox="1"/>
          <p:nvPr/>
        </p:nvSpPr>
        <p:spPr>
          <a:xfrm>
            <a:off x="371130" y="272128"/>
            <a:ext cx="653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43106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0A330894-D0C4-D546-8FD0-57BDEB2A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6E789-A9CA-435C-99DB-6EAF638305E4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4BE92009-A06D-F11F-AB81-560168A86BA3}"/>
              </a:ext>
            </a:extLst>
          </p:cNvPr>
          <p:cNvSpPr txBox="1">
            <a:spLocks/>
          </p:cNvSpPr>
          <p:nvPr/>
        </p:nvSpPr>
        <p:spPr>
          <a:xfrm>
            <a:off x="10237087" y="6303611"/>
            <a:ext cx="1462788" cy="18288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GDP + NFL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89D489-9578-7CF7-EFD5-819C2F0CF0EF}"/>
              </a:ext>
            </a:extLst>
          </p:cNvPr>
          <p:cNvSpPr txBox="1"/>
          <p:nvPr/>
        </p:nvSpPr>
        <p:spPr>
          <a:xfrm>
            <a:off x="1028700" y="2335576"/>
            <a:ext cx="10252572" cy="5078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  <a:hlinkClick r:id="rId2"/>
              </a:rPr>
              <a:t>https://www.imf.org/en/Publications/fandd/issues/Series/Back-to-Basics/gross-domestic-product-GDP#:~:text=GDP%20measures%20the%20monetary%20value,the%20borders%20of%20a%20country</a:t>
            </a:r>
            <a:r>
              <a:rPr lang="en-US">
                <a:solidFill>
                  <a:schemeClr val="bg1"/>
                </a:solidFill>
              </a:rPr>
              <a:t> 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https://www.nfl.com/videos/how-nfl-players-are-training-during-the-covid-19-pandemic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  <a:hlinkClick r:id="rId4"/>
              </a:rPr>
              <a:t>https://data.scorenetwork.org/football/nfl-team-statistics.html</a:t>
            </a:r>
            <a:endParaRPr lang="en-US"/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  <a:hlinkClick r:id="rId5"/>
              </a:rPr>
              <a:t>https://www.nfl.com/news/nfl-games-among-most-popular-shows-of-fall-09000d5d80def077</a:t>
            </a:r>
            <a:endParaRPr lang="en-US"/>
          </a:p>
          <a:p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589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09607A-1079-0440-B136-F827E83999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579914"/>
            <a:ext cx="7810499" cy="2904530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b="1">
                <a:cs typeface="Calibri"/>
              </a:rPr>
              <a:t>Understanding GDP + NFL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b="1">
                <a:cs typeface="Calibri"/>
              </a:rPr>
              <a:t>Datasets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b="1">
                <a:cs typeface="Calibri"/>
              </a:rPr>
              <a:t>Our Questions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b="1">
                <a:cs typeface="Calibri"/>
              </a:rPr>
              <a:t>Outcomes/Results</a:t>
            </a:r>
          </a:p>
          <a:p>
            <a:pPr>
              <a:lnSpc>
                <a:spcPct val="110000"/>
              </a:lnSpc>
            </a:pPr>
            <a:endParaRPr lang="en-US" b="1">
              <a:cs typeface="Calibri"/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1C65C-0714-4BCD-8550-1DD2C44FAD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25A4169-FC13-D92B-F654-40A1A7AC9C84}"/>
              </a:ext>
            </a:extLst>
          </p:cNvPr>
          <p:cNvSpPr txBox="1">
            <a:spLocks/>
          </p:cNvSpPr>
          <p:nvPr/>
        </p:nvSpPr>
        <p:spPr>
          <a:xfrm>
            <a:off x="10237087" y="6303611"/>
            <a:ext cx="1462788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GDP + NFL</a:t>
            </a:r>
          </a:p>
        </p:txBody>
      </p:sp>
    </p:spTree>
    <p:extLst>
      <p:ext uri="{BB962C8B-B14F-4D97-AF65-F5344CB8AC3E}">
        <p14:creationId xmlns:p14="http://schemas.microsoft.com/office/powerpoint/2010/main" val="73857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5195830" cy="645284"/>
          </a:xfrm>
        </p:spPr>
        <p:txBody>
          <a:bodyPr/>
          <a:lstStyle/>
          <a:p>
            <a:r>
              <a:rPr lang="en-US" sz="4000"/>
              <a:t>Understanding GDP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GDP measures the </a:t>
            </a:r>
            <a:r>
              <a:rPr lang="en-US" b="1"/>
              <a:t>monetary value of final goods and services produced in a country</a:t>
            </a:r>
            <a:r>
              <a:rPr lang="en-US"/>
              <a:t> in a given time period (typically a year). It counts all of the output generated within a country. </a:t>
            </a:r>
          </a:p>
          <a:p>
            <a:endParaRPr lang="en-US"/>
          </a:p>
          <a:p>
            <a:r>
              <a:rPr lang="en-US"/>
              <a:t>GDP is a key indicator of:</a:t>
            </a:r>
          </a:p>
          <a:p>
            <a:pPr marL="285750" indent="-285750">
              <a:buFontTx/>
              <a:buChar char="-"/>
            </a:pPr>
            <a:r>
              <a:rPr lang="en-US"/>
              <a:t>Economic growth</a:t>
            </a:r>
          </a:p>
          <a:p>
            <a:pPr marL="285750" indent="-285750">
              <a:buFontTx/>
              <a:buChar char="-"/>
            </a:pPr>
            <a:r>
              <a:rPr lang="en-US"/>
              <a:t>Economic forecasts/predictions</a:t>
            </a:r>
          </a:p>
          <a:p>
            <a:pPr marL="285750" indent="-285750">
              <a:buFontTx/>
              <a:buChar char="-"/>
            </a:pPr>
            <a:r>
              <a:rPr lang="en-US"/>
              <a:t>Influential economic measure </a:t>
            </a:r>
          </a:p>
          <a:p>
            <a:endParaRPr lang="en-US"/>
          </a:p>
          <a:p>
            <a:r>
              <a:rPr lang="en-US" b="1"/>
              <a:t>GDP = C + I + G + NX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C3A2ED4-4848-D3E7-4C83-2E3658170C71}"/>
              </a:ext>
            </a:extLst>
          </p:cNvPr>
          <p:cNvSpPr txBox="1">
            <a:spLocks/>
          </p:cNvSpPr>
          <p:nvPr/>
        </p:nvSpPr>
        <p:spPr>
          <a:xfrm>
            <a:off x="10237087" y="6303611"/>
            <a:ext cx="1462788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GDP + NFL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38BC606-DD77-A9B4-4978-E79222474A9F}"/>
              </a:ext>
            </a:extLst>
          </p:cNvPr>
          <p:cNvSpPr/>
          <p:nvPr/>
        </p:nvSpPr>
        <p:spPr>
          <a:xfrm>
            <a:off x="154236" y="187287"/>
            <a:ext cx="874464" cy="8160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4AD42-316A-5AE0-4E24-16259E4DB94D}"/>
              </a:ext>
            </a:extLst>
          </p:cNvPr>
          <p:cNvSpPr txBox="1"/>
          <p:nvPr/>
        </p:nvSpPr>
        <p:spPr>
          <a:xfrm>
            <a:off x="214829" y="272128"/>
            <a:ext cx="753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1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2CE7EFAB-D5B0-4F9F-6A48-E9E77F4CD99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4619" r="2461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3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E2845-9A53-F6E5-9EBC-02D2E327D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53C6-337A-1C86-E6DF-ACBC3132D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5195830" cy="645284"/>
          </a:xfrm>
        </p:spPr>
        <p:txBody>
          <a:bodyPr/>
          <a:lstStyle/>
          <a:p>
            <a:r>
              <a:rPr lang="en-US" sz="4000"/>
              <a:t>Understanding NFL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BCBF-53C1-F0A1-DA9E-F92FC5BF89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The NFL, or National Football League, is a professional American organization consisting of </a:t>
            </a:r>
            <a:r>
              <a:rPr lang="en-US" b="1"/>
              <a:t>32</a:t>
            </a:r>
            <a:r>
              <a:rPr lang="en-US"/>
              <a:t> </a:t>
            </a:r>
            <a:r>
              <a:rPr lang="en-US" b="1"/>
              <a:t>teams</a:t>
            </a:r>
            <a:r>
              <a:rPr lang="en-US"/>
              <a:t> divided into </a:t>
            </a:r>
            <a:r>
              <a:rPr lang="en-US" b="1"/>
              <a:t>8 divisions </a:t>
            </a:r>
            <a:r>
              <a:rPr lang="en-US"/>
              <a:t>based on region. </a:t>
            </a:r>
          </a:p>
          <a:p>
            <a:r>
              <a:rPr lang="en-US"/>
              <a:t>Each team has 53 players </a:t>
            </a:r>
            <a:r>
              <a:rPr lang="en-US" b="1"/>
              <a:t>with two separate units for offense and defense</a:t>
            </a:r>
            <a:r>
              <a:rPr lang="en-US"/>
              <a:t>, each with 11 players on the field at a time. </a:t>
            </a:r>
          </a:p>
          <a:p>
            <a:r>
              <a:rPr lang="en-US"/>
              <a:t>The goal of offense is </a:t>
            </a:r>
            <a:r>
              <a:rPr lang="en-US" b="1"/>
              <a:t>to advance the ball </a:t>
            </a:r>
            <a:r>
              <a:rPr lang="en-US"/>
              <a:t>toward the opponent’s endzone to score points, while defense’s role is to prevent the opposition from scoring and </a:t>
            </a:r>
            <a:r>
              <a:rPr lang="en-US" b="1"/>
              <a:t>regain possession of the ball</a:t>
            </a:r>
            <a:r>
              <a:rPr lang="en-US"/>
              <a:t>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26FFE-FB27-912E-344D-90EA0FE608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807EE666-773D-4928-F153-E64F2CD8A011}"/>
              </a:ext>
            </a:extLst>
          </p:cNvPr>
          <p:cNvSpPr txBox="1">
            <a:spLocks/>
          </p:cNvSpPr>
          <p:nvPr/>
        </p:nvSpPr>
        <p:spPr>
          <a:xfrm>
            <a:off x="10237087" y="6303611"/>
            <a:ext cx="1462788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GDP + NFL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16C6C6-7AAD-6B8B-6681-4FED04D621BF}"/>
              </a:ext>
            </a:extLst>
          </p:cNvPr>
          <p:cNvSpPr/>
          <p:nvPr/>
        </p:nvSpPr>
        <p:spPr>
          <a:xfrm>
            <a:off x="154236" y="187287"/>
            <a:ext cx="874464" cy="8160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EBAB76-3CD0-992F-5338-7F988B02D374}"/>
              </a:ext>
            </a:extLst>
          </p:cNvPr>
          <p:cNvSpPr txBox="1"/>
          <p:nvPr/>
        </p:nvSpPr>
        <p:spPr>
          <a:xfrm>
            <a:off x="214829" y="272128"/>
            <a:ext cx="753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19807A-36A1-CA38-0DD3-A3CFF4E35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732" y="1994054"/>
            <a:ext cx="5746518" cy="341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2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2AB5161-F53B-A005-A467-B984F3573378}"/>
              </a:ext>
            </a:extLst>
          </p:cNvPr>
          <p:cNvSpPr/>
          <p:nvPr/>
        </p:nvSpPr>
        <p:spPr>
          <a:xfrm>
            <a:off x="297456" y="1190587"/>
            <a:ext cx="874464" cy="8160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4" descr="Two referees near the goal signaling touchdown to large stadium">
            <a:extLst>
              <a:ext uri="{FF2B5EF4-FFF2-40B4-BE49-F238E27FC236}">
                <a16:creationId xmlns:a16="http://schemas.microsoft.com/office/drawing/2014/main" id="{00F47B26-6646-4859-AAEF-1DC4DE3FD88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F253E442-C966-BF47-A022-DDAA2A6F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Why GDP + NFL?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D7BE2C-4E52-6E40-83F8-6BB9BB024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6261" y="1876617"/>
            <a:ext cx="10122586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DE3BA1C-BA6C-0DCC-E5D0-393130AB4080}"/>
              </a:ext>
            </a:extLst>
          </p:cNvPr>
          <p:cNvSpPr txBox="1"/>
          <p:nvPr/>
        </p:nvSpPr>
        <p:spPr>
          <a:xfrm>
            <a:off x="10364118" y="6331811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GDP + NFL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A3A55B-2C8D-612C-4DE4-8DEAB8F8934B}"/>
              </a:ext>
            </a:extLst>
          </p:cNvPr>
          <p:cNvSpPr/>
          <p:nvPr/>
        </p:nvSpPr>
        <p:spPr>
          <a:xfrm>
            <a:off x="154236" y="187287"/>
            <a:ext cx="874464" cy="8160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C90247-0A23-2BC2-BF26-0DF34013517B}"/>
              </a:ext>
            </a:extLst>
          </p:cNvPr>
          <p:cNvSpPr txBox="1"/>
          <p:nvPr/>
        </p:nvSpPr>
        <p:spPr>
          <a:xfrm>
            <a:off x="214829" y="272128"/>
            <a:ext cx="753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0CBAC9-5F2C-89EC-3504-B42429989FC3}"/>
              </a:ext>
            </a:extLst>
          </p:cNvPr>
          <p:cNvSpPr txBox="1"/>
          <p:nvPr/>
        </p:nvSpPr>
        <p:spPr>
          <a:xfrm>
            <a:off x="1036261" y="2225407"/>
            <a:ext cx="1012258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>
                <a:solidFill>
                  <a:schemeClr val="accent1"/>
                </a:solidFill>
              </a:rPr>
              <a:t>Consumer Spending on Entertainment</a:t>
            </a:r>
          </a:p>
          <a:p>
            <a:pPr marL="342900" indent="-342900">
              <a:buAutoNum type="arabicPeriod"/>
            </a:pPr>
            <a:r>
              <a:rPr lang="en-US" sz="3600">
                <a:solidFill>
                  <a:schemeClr val="accent1"/>
                </a:solidFill>
              </a:rPr>
              <a:t>Advertising and Sponsorship Revenue</a:t>
            </a:r>
          </a:p>
          <a:p>
            <a:pPr marL="342900" indent="-342900">
              <a:buAutoNum type="arabicPeriod"/>
            </a:pPr>
            <a:r>
              <a:rPr lang="en-US" sz="3600">
                <a:solidFill>
                  <a:schemeClr val="accent1"/>
                </a:solidFill>
              </a:rPr>
              <a:t>Media Contracts</a:t>
            </a:r>
          </a:p>
          <a:p>
            <a:pPr marL="342900" indent="-342900">
              <a:buAutoNum type="arabicPeriod"/>
            </a:pPr>
            <a:r>
              <a:rPr lang="en-US" sz="3600">
                <a:solidFill>
                  <a:schemeClr val="accent1"/>
                </a:solidFill>
              </a:rPr>
              <a:t>Team Investments</a:t>
            </a:r>
          </a:p>
          <a:p>
            <a:pPr marL="342900" indent="-342900">
              <a:buAutoNum type="arabicPeriod"/>
            </a:pPr>
            <a:r>
              <a:rPr lang="en-US" sz="3600">
                <a:solidFill>
                  <a:schemeClr val="accent1"/>
                </a:solidFill>
              </a:rPr>
              <a:t>Economic Ripple Effects</a:t>
            </a:r>
          </a:p>
          <a:p>
            <a:pPr marL="342900" indent="-342900">
              <a:buAutoNum type="arabicPeriod"/>
            </a:pPr>
            <a:r>
              <a:rPr lang="en-US" sz="3600">
                <a:solidFill>
                  <a:schemeClr val="accent1"/>
                </a:solidFill>
              </a:rPr>
              <a:t>Predicting Market Trends</a:t>
            </a:r>
          </a:p>
        </p:txBody>
      </p:sp>
    </p:spTree>
    <p:extLst>
      <p:ext uri="{BB962C8B-B14F-4D97-AF65-F5344CB8AC3E}">
        <p14:creationId xmlns:p14="http://schemas.microsoft.com/office/powerpoint/2010/main" val="207217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9BB335-2462-3D47-A2A8-85BA2D85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Data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A4ADA-7998-4A9D-939E-3A1B16A0F2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503C9792-0E8D-9F9E-8300-2A8BA2CBF75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65143" y="2456133"/>
            <a:ext cx="4589902" cy="2875952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sz="2600" b="1"/>
              <a:t>Quarterly US GDP Reports</a:t>
            </a:r>
          </a:p>
          <a:p>
            <a:pPr marL="0" indent="0">
              <a:buNone/>
            </a:pPr>
            <a:r>
              <a:rPr lang="en-US"/>
              <a:t> </a:t>
            </a:r>
          </a:p>
          <a:p>
            <a:r>
              <a:rPr lang="en-US"/>
              <a:t>Trillions of current dollars</a:t>
            </a:r>
          </a:p>
          <a:p>
            <a:r>
              <a:rPr lang="en-US"/>
              <a:t>% change of GDP dollars</a:t>
            </a:r>
          </a:p>
          <a:p>
            <a:r>
              <a:rPr lang="en-US"/>
              <a:t>Measured from 1947-2018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DA71D79-8891-EAA4-B596-418ACB6335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37087" y="6303611"/>
            <a:ext cx="1462788" cy="18288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GDP + NFL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3F8B50-8215-72C7-31B3-FF0B158EE414}"/>
              </a:ext>
            </a:extLst>
          </p:cNvPr>
          <p:cNvSpPr/>
          <p:nvPr/>
        </p:nvSpPr>
        <p:spPr>
          <a:xfrm>
            <a:off x="154236" y="187287"/>
            <a:ext cx="874464" cy="8160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EBC402-D5A0-4EE9-D5B7-B0EF436282A7}"/>
              </a:ext>
            </a:extLst>
          </p:cNvPr>
          <p:cNvSpPr txBox="1"/>
          <p:nvPr/>
        </p:nvSpPr>
        <p:spPr>
          <a:xfrm>
            <a:off x="371130" y="272128"/>
            <a:ext cx="653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able Placeholder 6">
            <a:extLst>
              <a:ext uri="{FF2B5EF4-FFF2-40B4-BE49-F238E27FC236}">
                <a16:creationId xmlns:a16="http://schemas.microsoft.com/office/drawing/2014/main" id="{F825DB7F-15D5-E151-EE09-C7095F8FE47F}"/>
              </a:ext>
            </a:extLst>
          </p:cNvPr>
          <p:cNvSpPr txBox="1">
            <a:spLocks/>
          </p:cNvSpPr>
          <p:nvPr/>
        </p:nvSpPr>
        <p:spPr>
          <a:xfrm>
            <a:off x="6215808" y="2456133"/>
            <a:ext cx="4589902" cy="28759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/>
              <a:t>NFL Team Statistics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/>
          </a:p>
          <a:p>
            <a:r>
              <a:rPr lang="en-US" sz="2600"/>
              <a:t>Points Scored</a:t>
            </a:r>
          </a:p>
          <a:p>
            <a:r>
              <a:rPr lang="en-US" sz="2600"/>
              <a:t>Record Percentage </a:t>
            </a:r>
          </a:p>
          <a:p>
            <a:r>
              <a:rPr lang="en-US" sz="2600"/>
              <a:t>Offensive Total Yards Pass </a:t>
            </a:r>
          </a:p>
          <a:p>
            <a:r>
              <a:rPr lang="en-US" sz="2600"/>
              <a:t>Measured from 1999-2018</a:t>
            </a:r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0329DF43-84E5-C6EA-1BAA-EE50FCB515C7}"/>
              </a:ext>
            </a:extLst>
          </p:cNvPr>
          <p:cNvSpPr/>
          <p:nvPr/>
        </p:nvSpPr>
        <p:spPr>
          <a:xfrm>
            <a:off x="5348689" y="3272010"/>
            <a:ext cx="773475" cy="760163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6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F990A-4EC2-9C83-D914-4D630113E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336BEB-7604-424C-CE08-04FECDED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918459"/>
            <a:ext cx="10096500" cy="645284"/>
          </a:xfrm>
        </p:spPr>
        <p:txBody>
          <a:bodyPr/>
          <a:lstStyle/>
          <a:p>
            <a:r>
              <a:rPr lang="en-US"/>
              <a:t>GDP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16A6B-89BB-15EC-43BF-2166B9A053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59DC8874-E378-389F-E40A-DAF5AE4848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37087" y="6303611"/>
            <a:ext cx="1462788" cy="18288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GDP + NFL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AD4B54-0154-D247-0000-FE2D13215C6E}"/>
              </a:ext>
            </a:extLst>
          </p:cNvPr>
          <p:cNvSpPr/>
          <p:nvPr/>
        </p:nvSpPr>
        <p:spPr>
          <a:xfrm>
            <a:off x="154236" y="187287"/>
            <a:ext cx="874464" cy="8160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AB1D1-4F7C-334E-031C-589F836EF5C7}"/>
              </a:ext>
            </a:extLst>
          </p:cNvPr>
          <p:cNvSpPr txBox="1"/>
          <p:nvPr/>
        </p:nvSpPr>
        <p:spPr>
          <a:xfrm>
            <a:off x="371130" y="272128"/>
            <a:ext cx="653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AB8C3B-6150-9C07-6FAC-4C3DF67E4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2149845"/>
            <a:ext cx="4026107" cy="3276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ADCE48-7518-AE31-4FEA-0EC1A30C1F15}"/>
              </a:ext>
            </a:extLst>
          </p:cNvPr>
          <p:cNvSpPr txBox="1"/>
          <p:nvPr/>
        </p:nvSpPr>
        <p:spPr>
          <a:xfrm>
            <a:off x="5627914" y="2149845"/>
            <a:ext cx="4452257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285 observations</a:t>
            </a:r>
          </a:p>
          <a:p>
            <a:pPr algn="ctr"/>
            <a:r>
              <a:rPr lang="en-US" sz="3200">
                <a:solidFill>
                  <a:schemeClr val="bg1"/>
                </a:solidFill>
              </a:rPr>
              <a:t>5 variables</a:t>
            </a:r>
          </a:p>
          <a:p>
            <a:pPr algn="ctr"/>
            <a:r>
              <a:rPr lang="en-US" sz="3200">
                <a:solidFill>
                  <a:schemeClr val="bg1"/>
                </a:solidFill>
              </a:rPr>
              <a:t>Factors such as </a:t>
            </a:r>
          </a:p>
          <a:p>
            <a:pPr algn="ctr"/>
            <a:r>
              <a:rPr lang="en-US" sz="3200">
                <a:solidFill>
                  <a:schemeClr val="bg1"/>
                </a:solidFill>
              </a:rPr>
              <a:t>-quarterly/yearly date</a:t>
            </a:r>
          </a:p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837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AD21E-88B2-4160-F4F2-686B55B63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962349-14A8-DA46-A568-B899E34F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NFL Data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EA4E6-0953-47C1-C12C-ED41F41FCB3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A6C05A9-4BE7-B406-B730-8343815871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37087" y="6303611"/>
            <a:ext cx="1462788" cy="18288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GDP + NFL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C0AC56-E5D7-B663-F410-BD9AE6CB4806}"/>
              </a:ext>
            </a:extLst>
          </p:cNvPr>
          <p:cNvSpPr/>
          <p:nvPr/>
        </p:nvSpPr>
        <p:spPr>
          <a:xfrm>
            <a:off x="154236" y="187287"/>
            <a:ext cx="874464" cy="8160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335E8-62F2-ECAD-D419-4BCF1CE60BCD}"/>
              </a:ext>
            </a:extLst>
          </p:cNvPr>
          <p:cNvSpPr txBox="1"/>
          <p:nvPr/>
        </p:nvSpPr>
        <p:spPr>
          <a:xfrm>
            <a:off x="371130" y="272128"/>
            <a:ext cx="653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5081CC-5002-308E-3310-9DE246A07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20" y="2055499"/>
            <a:ext cx="4267419" cy="33783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8DEEEC-27BE-2B4E-0701-27A430FA43ED}"/>
              </a:ext>
            </a:extLst>
          </p:cNvPr>
          <p:cNvSpPr txBox="1"/>
          <p:nvPr/>
        </p:nvSpPr>
        <p:spPr>
          <a:xfrm>
            <a:off x="5627914" y="2209800"/>
            <a:ext cx="4484915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765 observations</a:t>
            </a:r>
          </a:p>
          <a:p>
            <a:pPr algn="ctr"/>
            <a:r>
              <a:rPr lang="en-US" sz="3200">
                <a:solidFill>
                  <a:schemeClr val="bg1"/>
                </a:solidFill>
              </a:rPr>
              <a:t>56 variables</a:t>
            </a:r>
          </a:p>
          <a:p>
            <a:pPr algn="ctr"/>
            <a:r>
              <a:rPr lang="en-US" sz="3200">
                <a:solidFill>
                  <a:schemeClr val="bg1"/>
                </a:solidFill>
              </a:rPr>
              <a:t>Factors such as yearly data per team</a:t>
            </a:r>
          </a:p>
          <a:p>
            <a:endParaRPr 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087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4391A8-86CF-7246-9C31-CC6670044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2835A-A332-4647-B267-D78B14BFA4A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71374BFB-E36A-8587-A379-A0B527A1FC5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1. Does the increase in the economy’s strength (GDP measure) result in better-performing football teams (average points score)? 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57390108-F6BE-D93E-B23D-16D66ED26C6D}"/>
              </a:ext>
            </a:extLst>
          </p:cNvPr>
          <p:cNvSpPr txBox="1">
            <a:spLocks/>
          </p:cNvSpPr>
          <p:nvPr/>
        </p:nvSpPr>
        <p:spPr>
          <a:xfrm>
            <a:off x="10237087" y="6303611"/>
            <a:ext cx="1462788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GDP + NFL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DF8F34-1398-4DC2-CC8E-EA84A39F9EC5}"/>
              </a:ext>
            </a:extLst>
          </p:cNvPr>
          <p:cNvSpPr/>
          <p:nvPr/>
        </p:nvSpPr>
        <p:spPr>
          <a:xfrm>
            <a:off x="154236" y="187287"/>
            <a:ext cx="874464" cy="8160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12C05-720F-2A2C-718D-6941EDD8004A}"/>
              </a:ext>
            </a:extLst>
          </p:cNvPr>
          <p:cNvSpPr txBox="1"/>
          <p:nvPr/>
        </p:nvSpPr>
        <p:spPr>
          <a:xfrm>
            <a:off x="371130" y="272128"/>
            <a:ext cx="653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5143997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A_Win32_MW_JS_SL_v2.potx" id="{F3EA0D10-81D8-413D-A4CA-F5D1D5CC8037}" vid="{9BA86A48-81B4-441C-9F07-EEAF91A8FC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975AF8-B1C6-436B-A274-2C3ADC7798ED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24273A0-A4DF-47AA-BF1F-8758123399CE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82F651C-E5DA-470F-A6A6-D70E9A5EBF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Impact annual presentation</Template>
  <Application>Microsoft Office PowerPoint</Application>
  <PresentationFormat>Widescreen</PresentationFormat>
  <Slides>19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Theme1</vt:lpstr>
      <vt:lpstr>GDP + NFL</vt:lpstr>
      <vt:lpstr>Table of Contents</vt:lpstr>
      <vt:lpstr>Understanding GDP</vt:lpstr>
      <vt:lpstr>Understanding NFL</vt:lpstr>
      <vt:lpstr>Why GDP + NFL?</vt:lpstr>
      <vt:lpstr>Our Data </vt:lpstr>
      <vt:lpstr>GDP Data</vt:lpstr>
      <vt:lpstr>NFL Data </vt:lpstr>
      <vt:lpstr>Question 1</vt:lpstr>
      <vt:lpstr>Coaches or Investors?</vt:lpstr>
      <vt:lpstr>Beauty of Finance in Sports</vt:lpstr>
      <vt:lpstr>Question 2</vt:lpstr>
      <vt:lpstr>Playing For Something Bigger</vt:lpstr>
      <vt:lpstr>House Calls On and Off the Field</vt:lpstr>
      <vt:lpstr>Question 3</vt:lpstr>
      <vt:lpstr>Might Be A Team Culture Issue</vt:lpstr>
      <vt:lpstr>A Game of Less and Less Inches</vt:lpstr>
      <vt:lpstr>So Does GDP Really Affect NFL Performance?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Riri Keough</dc:creator>
  <cp:revision>2</cp:revision>
  <dcterms:created xsi:type="dcterms:W3CDTF">2024-11-19T17:52:20Z</dcterms:created>
  <dcterms:modified xsi:type="dcterms:W3CDTF">2024-11-22T19:44:00Z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