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7" r:id="rId2"/>
    <p:sldId id="271" r:id="rId3"/>
    <p:sldId id="278" r:id="rId4"/>
    <p:sldId id="279" r:id="rId5"/>
    <p:sldId id="283" r:id="rId6"/>
    <p:sldId id="288" r:id="rId7"/>
    <p:sldId id="284" r:id="rId8"/>
    <p:sldId id="286" r:id="rId9"/>
    <p:sldId id="285" r:id="rId10"/>
    <p:sldId id="289" r:id="rId11"/>
    <p:sldId id="291" r:id="rId12"/>
    <p:sldId id="275" r:id="rId13"/>
    <p:sldId id="287" r:id="rId14"/>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EF96"/>
    <a:srgbClr val="FFFFFF"/>
    <a:srgbClr val="F2D4CC"/>
    <a:srgbClr val="141414"/>
    <a:srgbClr val="141314"/>
    <a:srgbClr val="1E3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6472C-523C-FB75-6F4E-6D7FCEE6A947}" v="36" dt="2023-06-12T01:18:18.437"/>
    <p1510:client id="{14760C07-0D8B-F21E-8BEC-7502BB35B5FB}" v="110" dt="2023-06-12T00:12:56.741"/>
    <p1510:client id="{1DF07F09-E8AB-0642-C449-BE6B74482DED}" v="1345" dt="2023-06-11T03:15:46.198"/>
    <p1510:client id="{2A811225-9BCF-E643-AEC3-EF7CB9350C8B}" v="1593" dt="2023-06-11T15:30:48.124"/>
    <p1510:client id="{2B386244-88B4-C539-A9A0-DE3DB051E1C2}" v="6" dt="2023-06-12T00:03:28.163"/>
    <p1510:client id="{2DE12EA4-4F77-AF15-4B60-D7216293ECC6}" v="247" dt="2023-06-12T02:05:17.705"/>
    <p1510:client id="{37F735AC-63A9-7752-217A-140E78A05211}" v="11" dt="2023-06-11T12:58:45.937"/>
    <p1510:client id="{44C0DF71-F41D-9A0C-AB90-CC930E0EF41A}" v="4" dt="2023-06-12T02:16:55.628"/>
    <p1510:client id="{4664DE8B-095A-FA0E-BF8C-F341657C2498}" v="34" dt="2023-06-11T15:08:08.187"/>
    <p1510:client id="{4764DB45-185E-FAAB-2FDC-21EA6D5DC804}" v="4" dt="2023-06-11T22:27:52.398"/>
    <p1510:client id="{4A22061E-39F1-3A05-CA4D-C93EAE494231}" v="15" dt="2023-06-11T23:10:38.896"/>
    <p1510:client id="{5AE232A9-EA54-469E-D258-27824E5671B4}" v="190" dt="2023-06-11T17:43:28.917"/>
    <p1510:client id="{609F53E0-E481-8B76-C41A-ECD8F487448D}" v="11" dt="2023-06-12T01:03:21.283"/>
    <p1510:client id="{630A02E6-B456-C852-48F4-7F72EC7F37FD}" v="18" dt="2023-06-11T21:12:59.936"/>
    <p1510:client id="{66276A78-5F51-1A64-44A7-B086BF038C22}" v="186" dt="2023-06-11T16:45:04.195"/>
    <p1510:client id="{69834B92-D528-E05F-FDDC-05BF04A583AC}" v="24" dt="2023-06-12T00:38:23.854"/>
    <p1510:client id="{69CD183D-4D87-577D-54A8-B801C190EE4C}" v="7" dt="2023-06-12T01:14:20.739"/>
    <p1510:client id="{8DD1F77A-2048-3CB5-0013-B9AE58556ADB}" v="13" dt="2023-06-11T16:47:06.248"/>
    <p1510:client id="{ABD0CEE2-4CDC-8B87-4CA9-2BAF8DF085E1}" v="74" dt="2023-06-12T02:04:32.128"/>
    <p1510:client id="{AD030F95-0A0D-DEE5-09D1-2ADD90163C45}" v="21" dt="2023-06-11T01:37:55.489"/>
    <p1510:client id="{AF2B781E-064E-F468-EE0B-BFEFE731C96B}" v="362" dt="2023-06-11T23:47:19.974"/>
    <p1510:client id="{B5EDDB11-C6E6-6D8E-428F-90E27079971C}" v="104" dt="2023-06-11T17:31:15.497"/>
    <p1510:client id="{C2944D92-C5DC-B5EB-3FCB-6B2345517ADC}" v="1" dt="2023-06-12T02:08:50.266"/>
    <p1510:client id="{DDF127FF-E9C0-2419-2778-BA43CCB5664B}" v="13" dt="2023-06-11T21:18:51.227"/>
    <p1510:client id="{E3991BAE-D4B2-A46B-FEFF-F6AB9DDC79C5}" v="492" dt="2023-06-12T01:42:10.581"/>
    <p1510:client id="{EB4E8A39-4AE5-AEA1-290B-0D523161A77A}" v="128" dt="2023-06-11T17:28:24.199"/>
    <p1510:client id="{FD4DF8A4-1A87-1598-AA23-443D8AEEE7C0}" v="1176" dt="2023-06-12T01:31:16.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C9168-13A2-B242-B0B5-591D6F0E3279}" type="datetimeFigureOut">
              <a:rPr lang="en-MX" smtClean="0"/>
              <a:t>06/11/2023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2DC2D-36B9-934E-B3BD-28DEC357D614}" type="slidenum">
              <a:rPr lang="en-MX" smtClean="0"/>
              <a:t>‹#›</a:t>
            </a:fld>
            <a:endParaRPr lang="en-MX"/>
          </a:p>
        </p:txBody>
      </p:sp>
    </p:spTree>
    <p:extLst>
      <p:ext uri="{BB962C8B-B14F-4D97-AF65-F5344CB8AC3E}">
        <p14:creationId xmlns:p14="http://schemas.microsoft.com/office/powerpoint/2010/main" val="426196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Esteemed members of the board, on behalf of the data analytics team at Spotify we welcome you to this debrief about the predicting of popularity in our song inventory and the forecasting of major attributes for the next 5 years.</a:t>
            </a:r>
          </a:p>
        </p:txBody>
      </p:sp>
      <p:sp>
        <p:nvSpPr>
          <p:cNvPr id="4" name="Slide Number Placeholder 3"/>
          <p:cNvSpPr>
            <a:spLocks noGrp="1"/>
          </p:cNvSpPr>
          <p:nvPr>
            <p:ph type="sldNum" sz="quarter" idx="5"/>
          </p:nvPr>
        </p:nvSpPr>
        <p:spPr/>
        <p:txBody>
          <a:bodyPr/>
          <a:lstStyle/>
          <a:p>
            <a:fld id="{3B92DC2D-36B9-934E-B3BD-28DEC357D614}" type="slidenum">
              <a:rPr lang="en-MX" smtClean="0"/>
              <a:t>1</a:t>
            </a:fld>
            <a:endParaRPr lang="en-MX"/>
          </a:p>
        </p:txBody>
      </p:sp>
    </p:spTree>
    <p:extLst>
      <p:ext uri="{BB962C8B-B14F-4D97-AF65-F5344CB8AC3E}">
        <p14:creationId xmlns:p14="http://schemas.microsoft.com/office/powerpoint/2010/main" val="39177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presentation we will begin going through our assumptions for the creation of our predicting and forecasting models. Here we will talk about exclusions in our data. </a:t>
            </a:r>
            <a:br>
              <a:rPr lang="en-US"/>
            </a:br>
            <a:r>
              <a:rPr lang="en-US"/>
              <a:t>Then we will talk about our predictive models and their efficacy </a:t>
            </a:r>
          </a:p>
          <a:p>
            <a:r>
              <a:rPr lang="en-US"/>
              <a:t>Following that we will explain how we created our forecasting model </a:t>
            </a:r>
            <a:br>
              <a:rPr lang="en-US"/>
            </a:br>
            <a:r>
              <a:rPr lang="en-US"/>
              <a:t>Finally, we wrap up with our business insights and recommendations to the board. </a:t>
            </a:r>
            <a:endParaRPr lang="en-MX"/>
          </a:p>
        </p:txBody>
      </p:sp>
      <p:sp>
        <p:nvSpPr>
          <p:cNvPr id="4" name="Slide Number Placeholder 3"/>
          <p:cNvSpPr>
            <a:spLocks noGrp="1"/>
          </p:cNvSpPr>
          <p:nvPr>
            <p:ph type="sldNum" sz="quarter" idx="5"/>
          </p:nvPr>
        </p:nvSpPr>
        <p:spPr/>
        <p:txBody>
          <a:bodyPr/>
          <a:lstStyle/>
          <a:p>
            <a:fld id="{3B92DC2D-36B9-934E-B3BD-28DEC357D614}" type="slidenum">
              <a:rPr lang="en-MX" smtClean="0"/>
              <a:t>2</a:t>
            </a:fld>
            <a:endParaRPr lang="en-MX"/>
          </a:p>
        </p:txBody>
      </p:sp>
    </p:spTree>
    <p:extLst>
      <p:ext uri="{BB962C8B-B14F-4D97-AF65-F5344CB8AC3E}">
        <p14:creationId xmlns:p14="http://schemas.microsoft.com/office/powerpoint/2010/main" val="66307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start our analysis we need to define the goals of our work. This is two-fold. First we look at track attributes to determine which ones are the most significant in determining a songs popularity. Then we look at the evolution of these attributes in time based on the release year of the songs analyzed and we forecast into the future for the next 5 years. </a:t>
            </a:r>
          </a:p>
        </p:txBody>
      </p:sp>
      <p:sp>
        <p:nvSpPr>
          <p:cNvPr id="4" name="Slide Number Placeholder 3"/>
          <p:cNvSpPr>
            <a:spLocks noGrp="1"/>
          </p:cNvSpPr>
          <p:nvPr>
            <p:ph type="sldNum" sz="quarter" idx="5"/>
          </p:nvPr>
        </p:nvSpPr>
        <p:spPr/>
        <p:txBody>
          <a:bodyPr/>
          <a:lstStyle/>
          <a:p>
            <a:fld id="{3B92DC2D-36B9-934E-B3BD-28DEC357D614}" type="slidenum">
              <a:rPr lang="en-MX" smtClean="0"/>
              <a:t>3</a:t>
            </a:fld>
            <a:endParaRPr lang="en-MX"/>
          </a:p>
        </p:txBody>
      </p:sp>
    </p:spTree>
    <p:extLst>
      <p:ext uri="{BB962C8B-B14F-4D97-AF65-F5344CB8AC3E}">
        <p14:creationId xmlns:p14="http://schemas.microsoft.com/office/powerpoint/2010/main" val="400092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2DC2D-36B9-934E-B3BD-28DEC357D614}" type="slidenum">
              <a:rPr lang="en-MX" smtClean="0"/>
              <a:t>4</a:t>
            </a:fld>
            <a:endParaRPr lang="en-MX"/>
          </a:p>
        </p:txBody>
      </p:sp>
    </p:spTree>
    <p:extLst>
      <p:ext uri="{BB962C8B-B14F-4D97-AF65-F5344CB8AC3E}">
        <p14:creationId xmlns:p14="http://schemas.microsoft.com/office/powerpoint/2010/main" val="152843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3B92DC2D-36B9-934E-B3BD-28DEC357D614}" type="slidenum">
              <a:rPr lang="en-MX" smtClean="0"/>
              <a:t>5</a:t>
            </a:fld>
            <a:endParaRPr lang="en-MX"/>
          </a:p>
        </p:txBody>
      </p:sp>
    </p:spTree>
    <p:extLst>
      <p:ext uri="{BB962C8B-B14F-4D97-AF65-F5344CB8AC3E}">
        <p14:creationId xmlns:p14="http://schemas.microsoft.com/office/powerpoint/2010/main" val="93913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46EF96"/>
              </a:buClr>
              <a:buSzPts val="2400"/>
            </a:pPr>
            <a:r>
              <a:rPr lang="en-US" sz="1200">
                <a:solidFill>
                  <a:schemeClr val="bg1"/>
                </a:solidFill>
                <a:uFill>
                  <a:noFill/>
                </a:uFill>
                <a:latin typeface="Calibri"/>
                <a:ea typeface="Calibri"/>
                <a:cs typeface="Calibri"/>
              </a:rPr>
              <a:t>The sensitivity (true positive rate) is 0.9828, indicating a high proportion of correctly predicted popular songs. </a:t>
            </a:r>
            <a:endParaRPr lang="en-US">
              <a:solidFill>
                <a:schemeClr val="bg1"/>
              </a:solidFill>
              <a:ea typeface="Calibri"/>
              <a:cs typeface="Calibri"/>
            </a:endParaRPr>
          </a:p>
          <a:p>
            <a:pPr>
              <a:buClr>
                <a:srgbClr val="46EF96"/>
              </a:buClr>
              <a:buSzPts val="2400"/>
              <a:buFont typeface="Arial" panose="020B0604020202020204" pitchFamily="34" charset="0"/>
              <a:buChar char="•"/>
            </a:pPr>
            <a:r>
              <a:rPr lang="en-US" sz="1200">
                <a:solidFill>
                  <a:schemeClr val="bg1"/>
                </a:solidFill>
                <a:uFill>
                  <a:noFill/>
                </a:uFill>
                <a:latin typeface="Calibri"/>
                <a:ea typeface="Calibri"/>
                <a:cs typeface="Calibri"/>
              </a:rPr>
              <a:t>But (true negative rate) is low at 0.1926, indicating a relatively high number of false positives.</a:t>
            </a:r>
          </a:p>
          <a:p>
            <a:endParaRPr lang="en-MX"/>
          </a:p>
        </p:txBody>
      </p:sp>
      <p:sp>
        <p:nvSpPr>
          <p:cNvPr id="4" name="Slide Number Placeholder 3"/>
          <p:cNvSpPr>
            <a:spLocks noGrp="1"/>
          </p:cNvSpPr>
          <p:nvPr>
            <p:ph type="sldNum" sz="quarter" idx="5"/>
          </p:nvPr>
        </p:nvSpPr>
        <p:spPr/>
        <p:txBody>
          <a:bodyPr/>
          <a:lstStyle/>
          <a:p>
            <a:fld id="{3B92DC2D-36B9-934E-B3BD-28DEC357D614}" type="slidenum">
              <a:rPr lang="en-MX" smtClean="0"/>
              <a:t>7</a:t>
            </a:fld>
            <a:endParaRPr lang="en-MX"/>
          </a:p>
        </p:txBody>
      </p:sp>
    </p:spTree>
    <p:extLst>
      <p:ext uri="{BB962C8B-B14F-4D97-AF65-F5344CB8AC3E}">
        <p14:creationId xmlns:p14="http://schemas.microsoft.com/office/powerpoint/2010/main" val="399280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bg1">
                    <a:lumMod val="95000"/>
                  </a:schemeClr>
                </a:solidFill>
                <a:latin typeface="Calibri"/>
                <a:ea typeface="Calibri"/>
                <a:cs typeface="Calibri"/>
              </a:rPr>
              <a:t>After sorting all the variables, we have </a:t>
            </a:r>
            <a:r>
              <a:rPr lang="en" sz="1200">
                <a:solidFill>
                  <a:schemeClr val="bg1">
                    <a:lumMod val="95000"/>
                  </a:schemeClr>
                </a:solidFill>
                <a:ea typeface="+mn-lt"/>
                <a:cs typeface="+mn-lt"/>
              </a:rPr>
              <a:t>insights into which predictor variables are most influential in the decision tree model </a:t>
            </a:r>
            <a:r>
              <a:rPr lang="en" sz="1200">
                <a:solidFill>
                  <a:schemeClr val="bg1">
                    <a:lumMod val="95000"/>
                  </a:schemeClr>
                </a:solidFill>
                <a:latin typeface="Calibri"/>
                <a:ea typeface="Calibri"/>
                <a:cs typeface="Calibri"/>
              </a:rPr>
              <a:t>for business success.</a:t>
            </a:r>
            <a:endParaRPr lang="en" sz="3200" b="1">
              <a:solidFill>
                <a:srgbClr val="FFFFFF"/>
              </a:solidFill>
              <a:latin typeface="Raleway" pitchFamily="2" charset="77"/>
            </a:endParaRPr>
          </a:p>
          <a:p>
            <a:endParaRPr lang="en-US"/>
          </a:p>
        </p:txBody>
      </p:sp>
      <p:sp>
        <p:nvSpPr>
          <p:cNvPr id="4" name="Slide Number Placeholder 3"/>
          <p:cNvSpPr>
            <a:spLocks noGrp="1"/>
          </p:cNvSpPr>
          <p:nvPr>
            <p:ph type="sldNum" sz="quarter" idx="5"/>
          </p:nvPr>
        </p:nvSpPr>
        <p:spPr/>
        <p:txBody>
          <a:bodyPr/>
          <a:lstStyle/>
          <a:p>
            <a:fld id="{3B92DC2D-36B9-934E-B3BD-28DEC357D614}" type="slidenum">
              <a:rPr lang="en-MX" smtClean="0"/>
              <a:t>8</a:t>
            </a:fld>
            <a:endParaRPr lang="en-MX"/>
          </a:p>
        </p:txBody>
      </p:sp>
    </p:spTree>
    <p:extLst>
      <p:ext uri="{BB962C8B-B14F-4D97-AF65-F5344CB8AC3E}">
        <p14:creationId xmlns:p14="http://schemas.microsoft.com/office/powerpoint/2010/main" val="213670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one of the important variables, we concentrated our forecast on average </a:t>
            </a:r>
            <a:r>
              <a:rPr lang="en-US" err="1"/>
              <a:t>instrumentalness</a:t>
            </a:r>
          </a:p>
        </p:txBody>
      </p:sp>
      <p:sp>
        <p:nvSpPr>
          <p:cNvPr id="4" name="Slide Number Placeholder 3"/>
          <p:cNvSpPr>
            <a:spLocks noGrp="1"/>
          </p:cNvSpPr>
          <p:nvPr>
            <p:ph type="sldNum" sz="quarter" idx="5"/>
          </p:nvPr>
        </p:nvSpPr>
        <p:spPr/>
        <p:txBody>
          <a:bodyPr/>
          <a:lstStyle/>
          <a:p>
            <a:fld id="{3B92DC2D-36B9-934E-B3BD-28DEC357D614}" type="slidenum">
              <a:rPr lang="en-MX" smtClean="0"/>
              <a:t>12</a:t>
            </a:fld>
            <a:endParaRPr lang="en-MX"/>
          </a:p>
        </p:txBody>
      </p:sp>
    </p:spTree>
    <p:extLst>
      <p:ext uri="{BB962C8B-B14F-4D97-AF65-F5344CB8AC3E}">
        <p14:creationId xmlns:p14="http://schemas.microsoft.com/office/powerpoint/2010/main" val="533103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2DC2D-36B9-934E-B3BD-28DEC357D614}" type="slidenum">
              <a:rPr lang="en-MX" smtClean="0"/>
              <a:t>13</a:t>
            </a:fld>
            <a:endParaRPr lang="en-MX"/>
          </a:p>
        </p:txBody>
      </p:sp>
    </p:spTree>
    <p:extLst>
      <p:ext uri="{BB962C8B-B14F-4D97-AF65-F5344CB8AC3E}">
        <p14:creationId xmlns:p14="http://schemas.microsoft.com/office/powerpoint/2010/main" val="318876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C7C5-97B4-7A1D-0466-B80238E87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8818BBF-E7D6-811D-8B64-6AA46B3CD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1FDB73B2-8A1D-89AD-1DC5-2A988F44C500}"/>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409758AA-9654-DAA7-AA4A-BCE337AACB1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ACBA5667-D5EF-7D02-7A6C-0BEF18C9645D}"/>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363835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7626-83BB-BBC2-59E3-D17CDB91D155}"/>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0123A2F4-7DF8-CC8C-DE7D-EA5F43D1E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0AA9376-6B9F-0E85-8CB8-056B7EE8F44B}"/>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798F8167-55FE-E74A-01D2-1AEDC36CAF7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A05129B-D56E-046B-DA8B-1A9E0DE6E967}"/>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89937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3517D-8702-70C8-75E8-2A66F179C7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5981F89-366B-33E8-CCC5-EB9E98FD3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005F3DE-E8F1-D9FF-4C08-5DE07A958C63}"/>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6DB875EE-0F7D-6903-CB62-0EFD17EA5EA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5EA6222-4339-8CD1-7384-BE6B34F80AA3}"/>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138516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1DC-5A63-4997-C0B2-B45560296F0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797005A-427E-329B-E5B7-C2B52D7AC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2201B0E-AE2E-CEFB-A7A2-BD4BA442EE40}"/>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C3870B3C-939D-D54D-81E8-7988977B64E6}"/>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238EA12-D89B-6E78-DE8F-D0085696E013}"/>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132787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0063-AA84-14C9-E1B9-9613F7311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B8FDEFBD-9F8F-4BFE-71E4-63892BE92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CF5DB-FD4D-0441-8B9E-E7B0DB0B4923}"/>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9F9A1059-77BC-0030-B19F-372D4E514010}"/>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A4BBB87-789A-BE07-EFC0-F1F7E275F2AE}"/>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48441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A165-CCDE-8DA3-9D7F-EA7E0459CCF6}"/>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F0E5D65C-1536-2621-480C-DD0A02D16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5C68029D-70D0-6CFB-006F-13D8F5DD8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44E3CAF2-DF7B-E173-C113-A555A1863586}"/>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6" name="Footer Placeholder 5">
            <a:extLst>
              <a:ext uri="{FF2B5EF4-FFF2-40B4-BE49-F238E27FC236}">
                <a16:creationId xmlns:a16="http://schemas.microsoft.com/office/drawing/2014/main" id="{1D26793B-CD16-3F32-AAFE-B149FA5FC72D}"/>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5BFDB804-9854-60A2-239E-1E07E74FF262}"/>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373019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F8A6-A206-D7A4-B7EC-8EFF64785280}"/>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C5DC7EF7-57C3-133C-D0BF-B760E919A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2A06D-5382-F36F-DF47-51B243034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D91155C1-F97B-9C3C-FE8A-093E6CF2A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71FC6-443B-8DA8-2DF3-5F0DE3055D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A94A8039-FB0A-E47C-DCCF-6C7733E89FA0}"/>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8" name="Footer Placeholder 7">
            <a:extLst>
              <a:ext uri="{FF2B5EF4-FFF2-40B4-BE49-F238E27FC236}">
                <a16:creationId xmlns:a16="http://schemas.microsoft.com/office/drawing/2014/main" id="{188C2825-B71E-1923-0371-AB6A181367C3}"/>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B63EB281-53CD-E734-EE8C-D73A54A50E3D}"/>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156841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9210-0B7B-7EF1-4631-6EE5C76C4395}"/>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86DA111E-52BC-8DCD-5667-C3E50972EC88}"/>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4" name="Footer Placeholder 3">
            <a:extLst>
              <a:ext uri="{FF2B5EF4-FFF2-40B4-BE49-F238E27FC236}">
                <a16:creationId xmlns:a16="http://schemas.microsoft.com/office/drawing/2014/main" id="{2A214465-E84A-49E8-7C04-BFA0222FA2DD}"/>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F5678D5E-3712-330D-436B-2137666C3BF3}"/>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127105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527DA-5887-1905-3C34-CFC0FA50D06A}"/>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3" name="Footer Placeholder 2">
            <a:extLst>
              <a:ext uri="{FF2B5EF4-FFF2-40B4-BE49-F238E27FC236}">
                <a16:creationId xmlns:a16="http://schemas.microsoft.com/office/drawing/2014/main" id="{975034CD-21A3-CFD4-7B08-E18D704E8D51}"/>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02024DA3-D463-1269-A85A-F200238B97A7}"/>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15845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F16-87A7-D076-3C10-0949B7027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7C2643EF-4C63-9947-F8B8-648736409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9FDC800E-DD7F-D5D0-9785-9A16A6648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C4714-2E96-12B1-FBDE-437B9957FC55}"/>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6" name="Footer Placeholder 5">
            <a:extLst>
              <a:ext uri="{FF2B5EF4-FFF2-40B4-BE49-F238E27FC236}">
                <a16:creationId xmlns:a16="http://schemas.microsoft.com/office/drawing/2014/main" id="{AFE46F1E-34BD-C3F5-701A-D36D0ACF15D3}"/>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06DC3366-BF33-39A4-5E47-EE045332C1D3}"/>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370156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CE73-8F42-3583-1C64-A3F832BD1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F63045F-5DEF-500C-FAE0-88F4BDF6C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9E9C5561-8E8E-CEF7-34C8-546948986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14270-F0D8-BE87-7D4A-A1D59868F860}"/>
              </a:ext>
            </a:extLst>
          </p:cNvPr>
          <p:cNvSpPr>
            <a:spLocks noGrp="1"/>
          </p:cNvSpPr>
          <p:nvPr>
            <p:ph type="dt" sz="half" idx="10"/>
          </p:nvPr>
        </p:nvSpPr>
        <p:spPr/>
        <p:txBody>
          <a:bodyPr/>
          <a:lstStyle/>
          <a:p>
            <a:fld id="{6BF76647-0DD1-0645-BB26-AAE452B9714B}" type="datetimeFigureOut">
              <a:rPr lang="en-MX" smtClean="0"/>
              <a:t>06/11/2023</a:t>
            </a:fld>
            <a:endParaRPr lang="en-MX"/>
          </a:p>
        </p:txBody>
      </p:sp>
      <p:sp>
        <p:nvSpPr>
          <p:cNvPr id="6" name="Footer Placeholder 5">
            <a:extLst>
              <a:ext uri="{FF2B5EF4-FFF2-40B4-BE49-F238E27FC236}">
                <a16:creationId xmlns:a16="http://schemas.microsoft.com/office/drawing/2014/main" id="{1CFD4475-B686-2845-3F62-38DB8F05D94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14B3B400-E688-736B-1318-27151EAE07F7}"/>
              </a:ext>
            </a:extLst>
          </p:cNvPr>
          <p:cNvSpPr>
            <a:spLocks noGrp="1"/>
          </p:cNvSpPr>
          <p:nvPr>
            <p:ph type="sldNum" sz="quarter" idx="12"/>
          </p:nvPr>
        </p:nvSpPr>
        <p:spPr/>
        <p:txBody>
          <a:bodyPr/>
          <a:lstStyle/>
          <a:p>
            <a:fld id="{26B7D534-A1B5-8A4E-84B0-B949447E8AED}" type="slidenum">
              <a:rPr lang="en-MX" smtClean="0"/>
              <a:t>‹#›</a:t>
            </a:fld>
            <a:endParaRPr lang="en-MX"/>
          </a:p>
        </p:txBody>
      </p:sp>
    </p:spTree>
    <p:extLst>
      <p:ext uri="{BB962C8B-B14F-4D97-AF65-F5344CB8AC3E}">
        <p14:creationId xmlns:p14="http://schemas.microsoft.com/office/powerpoint/2010/main" val="234328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182D6-CFF3-BC62-1FD0-315D12822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27F938D7-A440-EDD1-0011-667DDF486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F208518D-A9FF-69B4-3F0F-1F2D7F4AA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76647-0DD1-0645-BB26-AAE452B9714B}" type="datetimeFigureOut">
              <a:rPr lang="en-MX" smtClean="0"/>
              <a:t>06/11/2023</a:t>
            </a:fld>
            <a:endParaRPr lang="en-MX"/>
          </a:p>
        </p:txBody>
      </p:sp>
      <p:sp>
        <p:nvSpPr>
          <p:cNvPr id="5" name="Footer Placeholder 4">
            <a:extLst>
              <a:ext uri="{FF2B5EF4-FFF2-40B4-BE49-F238E27FC236}">
                <a16:creationId xmlns:a16="http://schemas.microsoft.com/office/drawing/2014/main" id="{F1FE580A-8373-1BBD-BC3A-7D0390F12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9FF5E977-1E15-2777-E1D5-92A20E7C8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7D534-A1B5-8A4E-84B0-B949447E8AED}" type="slidenum">
              <a:rPr lang="en-MX" smtClean="0"/>
              <a:t>‹#›</a:t>
            </a:fld>
            <a:endParaRPr lang="en-MX"/>
          </a:p>
        </p:txBody>
      </p:sp>
    </p:spTree>
    <p:extLst>
      <p:ext uri="{BB962C8B-B14F-4D97-AF65-F5344CB8AC3E}">
        <p14:creationId xmlns:p14="http://schemas.microsoft.com/office/powerpoint/2010/main" val="26591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314"/>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92B904F-F95C-4646-E125-3EB89652E3B8}"/>
              </a:ext>
            </a:extLst>
          </p:cNvPr>
          <p:cNvSpPr txBox="1">
            <a:spLocks/>
          </p:cNvSpPr>
          <p:nvPr/>
        </p:nvSpPr>
        <p:spPr>
          <a:xfrm>
            <a:off x="2179687" y="6398837"/>
            <a:ext cx="7832625" cy="20899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solidFill>
                  <a:schemeClr val="bg1"/>
                </a:solidFill>
                <a:latin typeface="Raleway" pitchFamily="2" charset="77"/>
              </a:rPr>
              <a:t>TEAM 2</a:t>
            </a:r>
          </a:p>
        </p:txBody>
      </p:sp>
      <p:pic>
        <p:nvPicPr>
          <p:cNvPr id="5" name="Picture 4" descr="A white text on a black background&#10;&#10;Description automatically generated with medium confidence">
            <a:extLst>
              <a:ext uri="{FF2B5EF4-FFF2-40B4-BE49-F238E27FC236}">
                <a16:creationId xmlns:a16="http://schemas.microsoft.com/office/drawing/2014/main" id="{A3B9CF03-9FC2-4247-915E-A44A3440420A}"/>
              </a:ext>
            </a:extLst>
          </p:cNvPr>
          <p:cNvPicPr>
            <a:picLocks noChangeAspect="1"/>
          </p:cNvPicPr>
          <p:nvPr/>
        </p:nvPicPr>
        <p:blipFill>
          <a:blip r:embed="rId3"/>
          <a:stretch>
            <a:fillRect/>
          </a:stretch>
        </p:blipFill>
        <p:spPr>
          <a:xfrm>
            <a:off x="4184948" y="1744119"/>
            <a:ext cx="3234115" cy="968708"/>
          </a:xfrm>
          <a:prstGeom prst="rect">
            <a:avLst/>
          </a:prstGeom>
        </p:spPr>
      </p:pic>
      <p:sp>
        <p:nvSpPr>
          <p:cNvPr id="6" name="Google Shape;286;p32">
            <a:extLst>
              <a:ext uri="{FF2B5EF4-FFF2-40B4-BE49-F238E27FC236}">
                <a16:creationId xmlns:a16="http://schemas.microsoft.com/office/drawing/2014/main" id="{0B8F1EA4-3995-CA1F-3153-35F8C65AB09F}"/>
              </a:ext>
            </a:extLst>
          </p:cNvPr>
          <p:cNvSpPr/>
          <p:nvPr/>
        </p:nvSpPr>
        <p:spPr>
          <a:xfrm>
            <a:off x="10991134" y="1122573"/>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32">
            <a:extLst>
              <a:ext uri="{FF2B5EF4-FFF2-40B4-BE49-F238E27FC236}">
                <a16:creationId xmlns:a16="http://schemas.microsoft.com/office/drawing/2014/main" id="{F8E76039-883B-C9D3-1A27-293D4AA25C00}"/>
              </a:ext>
            </a:extLst>
          </p:cNvPr>
          <p:cNvSpPr txBox="1">
            <a:spLocks/>
          </p:cNvSpPr>
          <p:nvPr/>
        </p:nvSpPr>
        <p:spPr>
          <a:xfrm>
            <a:off x="1698422" y="2833035"/>
            <a:ext cx="8794367" cy="1197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1pPr>
            <a:lvl2pPr marR="0" lvl="1"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2pPr>
            <a:lvl3pPr marR="0" lvl="2"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3pPr>
            <a:lvl4pPr marR="0" lvl="3"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4pPr>
            <a:lvl5pPr marR="0" lvl="4"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5pPr>
            <a:lvl6pPr marR="0" lvl="5"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6pPr>
            <a:lvl7pPr marR="0" lvl="6"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7pPr>
            <a:lvl8pPr marR="0" lvl="7"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8pPr>
            <a:lvl9pPr marR="0" lvl="8"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9pPr>
          </a:lstStyle>
          <a:p>
            <a:pPr algn="ctr"/>
            <a:r>
              <a:rPr lang="en-US" sz="4000">
                <a:solidFill>
                  <a:srgbClr val="46EF96"/>
                </a:solidFill>
              </a:rPr>
              <a:t>PREDICTIVE ANALYSIS AND FORECASTING OF TRACK ATTRIBUTES</a:t>
            </a:r>
            <a:br>
              <a:rPr lang="en-US" sz="4000">
                <a:solidFill>
                  <a:srgbClr val="46EF96"/>
                </a:solidFill>
              </a:rPr>
            </a:br>
            <a:endParaRPr lang="en-US" sz="4000">
              <a:solidFill>
                <a:srgbClr val="46EF96"/>
              </a:solidFill>
            </a:endParaRPr>
          </a:p>
        </p:txBody>
      </p:sp>
      <p:sp>
        <p:nvSpPr>
          <p:cNvPr id="9" name="Oval 8">
            <a:extLst>
              <a:ext uri="{FF2B5EF4-FFF2-40B4-BE49-F238E27FC236}">
                <a16:creationId xmlns:a16="http://schemas.microsoft.com/office/drawing/2014/main" id="{BD974A65-A866-90AE-83D0-FB7D7E0CAF7D}"/>
              </a:ext>
            </a:extLst>
          </p:cNvPr>
          <p:cNvSpPr/>
          <p:nvPr/>
        </p:nvSpPr>
        <p:spPr>
          <a:xfrm>
            <a:off x="9674332" y="5667609"/>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0C9EBF7-2859-E213-CEE6-DA65A632BA3F}"/>
              </a:ext>
            </a:extLst>
          </p:cNvPr>
          <p:cNvSpPr/>
          <p:nvPr/>
        </p:nvSpPr>
        <p:spPr>
          <a:xfrm>
            <a:off x="-1002776" y="-1015748"/>
            <a:ext cx="1999291" cy="2031496"/>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86;p32">
            <a:extLst>
              <a:ext uri="{FF2B5EF4-FFF2-40B4-BE49-F238E27FC236}">
                <a16:creationId xmlns:a16="http://schemas.microsoft.com/office/drawing/2014/main" id="{4F7B3281-5B60-43E1-222E-951F04094A20}"/>
              </a:ext>
            </a:extLst>
          </p:cNvPr>
          <p:cNvSpPr/>
          <p:nvPr/>
        </p:nvSpPr>
        <p:spPr>
          <a:xfrm>
            <a:off x="-560990" y="5425742"/>
            <a:ext cx="2290935" cy="2363025"/>
          </a:xfrm>
          <a:prstGeom prst="donut">
            <a:avLst>
              <a:gd name="adj" fmla="val 11903"/>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6C1C57B2-9A82-519B-613F-70093638CB6D}"/>
              </a:ext>
            </a:extLst>
          </p:cNvPr>
          <p:cNvGrpSpPr/>
          <p:nvPr/>
        </p:nvGrpSpPr>
        <p:grpSpPr>
          <a:xfrm>
            <a:off x="479637" y="4978390"/>
            <a:ext cx="1475179" cy="1461900"/>
            <a:chOff x="9734762" y="1323054"/>
            <a:chExt cx="1718023" cy="1824014"/>
          </a:xfrm>
        </p:grpSpPr>
        <p:sp>
          <p:nvSpPr>
            <p:cNvPr id="11" name="Oval 10">
              <a:extLst>
                <a:ext uri="{FF2B5EF4-FFF2-40B4-BE49-F238E27FC236}">
                  <a16:creationId xmlns:a16="http://schemas.microsoft.com/office/drawing/2014/main" id="{669D64B0-6EC2-C205-2803-12E6606B99DB}"/>
                </a:ext>
              </a:extLst>
            </p:cNvPr>
            <p:cNvSpPr/>
            <p:nvPr/>
          </p:nvSpPr>
          <p:spPr>
            <a:xfrm>
              <a:off x="9734762" y="1323054"/>
              <a:ext cx="1718023" cy="1824014"/>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291;p32">
              <a:extLst>
                <a:ext uri="{FF2B5EF4-FFF2-40B4-BE49-F238E27FC236}">
                  <a16:creationId xmlns:a16="http://schemas.microsoft.com/office/drawing/2014/main" id="{DBB56DFF-FC10-6909-0D48-F64B09C3CCC0}"/>
                </a:ext>
              </a:extLst>
            </p:cNvPr>
            <p:cNvSpPr/>
            <p:nvPr/>
          </p:nvSpPr>
          <p:spPr>
            <a:xfrm>
              <a:off x="10046158" y="1724779"/>
              <a:ext cx="1095229" cy="1021959"/>
            </a:xfrm>
            <a:custGeom>
              <a:avLst/>
              <a:gdLst/>
              <a:ahLst/>
              <a:cxnLst/>
              <a:rect l="l" t="t" r="r" b="b"/>
              <a:pathLst>
                <a:path w="17964" h="17965" extrusionOk="0">
                  <a:moveTo>
                    <a:pt x="12994" y="2"/>
                  </a:moveTo>
                  <a:cubicBezTo>
                    <a:pt x="12607" y="2"/>
                    <a:pt x="12281" y="307"/>
                    <a:pt x="12281" y="694"/>
                  </a:cubicBezTo>
                  <a:cubicBezTo>
                    <a:pt x="12281" y="1081"/>
                    <a:pt x="12587" y="1407"/>
                    <a:pt x="12994" y="1407"/>
                  </a:cubicBezTo>
                  <a:lnTo>
                    <a:pt x="17271" y="1407"/>
                  </a:lnTo>
                  <a:cubicBezTo>
                    <a:pt x="17658" y="1407"/>
                    <a:pt x="17963" y="1101"/>
                    <a:pt x="17963" y="694"/>
                  </a:cubicBezTo>
                  <a:cubicBezTo>
                    <a:pt x="17963" y="307"/>
                    <a:pt x="17658" y="2"/>
                    <a:pt x="17271" y="2"/>
                  </a:cubicBezTo>
                  <a:close/>
                  <a:moveTo>
                    <a:pt x="9450" y="1712"/>
                  </a:moveTo>
                  <a:lnTo>
                    <a:pt x="9450" y="2995"/>
                  </a:lnTo>
                  <a:cubicBezTo>
                    <a:pt x="9450" y="3321"/>
                    <a:pt x="9226" y="3627"/>
                    <a:pt x="8921" y="3729"/>
                  </a:cubicBezTo>
                  <a:lnTo>
                    <a:pt x="5907" y="4706"/>
                  </a:lnTo>
                  <a:lnTo>
                    <a:pt x="5907" y="3464"/>
                  </a:lnTo>
                  <a:cubicBezTo>
                    <a:pt x="5907" y="3138"/>
                    <a:pt x="6131" y="2853"/>
                    <a:pt x="6457" y="2771"/>
                  </a:cubicBezTo>
                  <a:cubicBezTo>
                    <a:pt x="6497" y="2771"/>
                    <a:pt x="6518" y="2771"/>
                    <a:pt x="6559" y="2751"/>
                  </a:cubicBezTo>
                  <a:lnTo>
                    <a:pt x="9450" y="1712"/>
                  </a:lnTo>
                  <a:close/>
                  <a:moveTo>
                    <a:pt x="12994" y="4136"/>
                  </a:moveTo>
                  <a:cubicBezTo>
                    <a:pt x="12607" y="4136"/>
                    <a:pt x="12281" y="4462"/>
                    <a:pt x="12281" y="4849"/>
                  </a:cubicBezTo>
                  <a:cubicBezTo>
                    <a:pt x="12281" y="5236"/>
                    <a:pt x="12587" y="5541"/>
                    <a:pt x="12994" y="5541"/>
                  </a:cubicBezTo>
                  <a:lnTo>
                    <a:pt x="17271" y="5541"/>
                  </a:lnTo>
                  <a:cubicBezTo>
                    <a:pt x="17658" y="5541"/>
                    <a:pt x="17963" y="5236"/>
                    <a:pt x="17963" y="4849"/>
                  </a:cubicBezTo>
                  <a:cubicBezTo>
                    <a:pt x="17963" y="4462"/>
                    <a:pt x="17658" y="4136"/>
                    <a:pt x="17271" y="4136"/>
                  </a:cubicBezTo>
                  <a:close/>
                  <a:moveTo>
                    <a:pt x="8005" y="8270"/>
                  </a:moveTo>
                  <a:cubicBezTo>
                    <a:pt x="7618" y="8270"/>
                    <a:pt x="7292" y="8596"/>
                    <a:pt x="7292" y="8983"/>
                  </a:cubicBezTo>
                  <a:cubicBezTo>
                    <a:pt x="7292" y="9370"/>
                    <a:pt x="7618" y="9675"/>
                    <a:pt x="8005" y="9675"/>
                  </a:cubicBezTo>
                  <a:lnTo>
                    <a:pt x="17271" y="9675"/>
                  </a:lnTo>
                  <a:cubicBezTo>
                    <a:pt x="17658" y="9675"/>
                    <a:pt x="17963" y="9370"/>
                    <a:pt x="17963" y="8983"/>
                  </a:cubicBezTo>
                  <a:cubicBezTo>
                    <a:pt x="17963" y="8596"/>
                    <a:pt x="17658" y="8270"/>
                    <a:pt x="17271" y="8270"/>
                  </a:cubicBezTo>
                  <a:close/>
                  <a:moveTo>
                    <a:pt x="8045" y="12425"/>
                  </a:moveTo>
                  <a:cubicBezTo>
                    <a:pt x="7658" y="12425"/>
                    <a:pt x="7332" y="12730"/>
                    <a:pt x="7332" y="13117"/>
                  </a:cubicBezTo>
                  <a:cubicBezTo>
                    <a:pt x="7332" y="13504"/>
                    <a:pt x="7658" y="13830"/>
                    <a:pt x="8045" y="13830"/>
                  </a:cubicBezTo>
                  <a:lnTo>
                    <a:pt x="17271" y="13830"/>
                  </a:lnTo>
                  <a:cubicBezTo>
                    <a:pt x="17658" y="13830"/>
                    <a:pt x="17963" y="13504"/>
                    <a:pt x="17963" y="13117"/>
                  </a:cubicBezTo>
                  <a:cubicBezTo>
                    <a:pt x="17963" y="12730"/>
                    <a:pt x="17658" y="12425"/>
                    <a:pt x="17271" y="12425"/>
                  </a:cubicBezTo>
                  <a:close/>
                  <a:moveTo>
                    <a:pt x="2954" y="13463"/>
                  </a:moveTo>
                  <a:cubicBezTo>
                    <a:pt x="3809" y="13463"/>
                    <a:pt x="4502" y="14156"/>
                    <a:pt x="4502" y="15011"/>
                  </a:cubicBezTo>
                  <a:cubicBezTo>
                    <a:pt x="4502" y="15867"/>
                    <a:pt x="3809" y="16559"/>
                    <a:pt x="2954" y="16559"/>
                  </a:cubicBezTo>
                  <a:cubicBezTo>
                    <a:pt x="2098" y="16559"/>
                    <a:pt x="1406" y="15867"/>
                    <a:pt x="1406" y="15011"/>
                  </a:cubicBezTo>
                  <a:cubicBezTo>
                    <a:pt x="1406" y="14156"/>
                    <a:pt x="2098" y="13463"/>
                    <a:pt x="2954" y="13463"/>
                  </a:cubicBezTo>
                  <a:close/>
                  <a:moveTo>
                    <a:pt x="10141" y="0"/>
                  </a:moveTo>
                  <a:cubicBezTo>
                    <a:pt x="10060" y="0"/>
                    <a:pt x="9978" y="14"/>
                    <a:pt x="9899" y="42"/>
                  </a:cubicBezTo>
                  <a:lnTo>
                    <a:pt x="6111" y="1427"/>
                  </a:lnTo>
                  <a:cubicBezTo>
                    <a:pt x="5174" y="1651"/>
                    <a:pt x="4502" y="2486"/>
                    <a:pt x="4502" y="3464"/>
                  </a:cubicBezTo>
                  <a:lnTo>
                    <a:pt x="4502" y="12506"/>
                  </a:lnTo>
                  <a:cubicBezTo>
                    <a:pt x="4054" y="12221"/>
                    <a:pt x="3524" y="12079"/>
                    <a:pt x="2954" y="12079"/>
                  </a:cubicBezTo>
                  <a:cubicBezTo>
                    <a:pt x="1325" y="12079"/>
                    <a:pt x="1" y="13382"/>
                    <a:pt x="1" y="15011"/>
                  </a:cubicBezTo>
                  <a:cubicBezTo>
                    <a:pt x="1" y="16640"/>
                    <a:pt x="1325" y="17964"/>
                    <a:pt x="2954" y="17964"/>
                  </a:cubicBezTo>
                  <a:cubicBezTo>
                    <a:pt x="4583" y="17964"/>
                    <a:pt x="5907" y="16640"/>
                    <a:pt x="5907" y="15011"/>
                  </a:cubicBezTo>
                  <a:lnTo>
                    <a:pt x="5907" y="6173"/>
                  </a:lnTo>
                  <a:lnTo>
                    <a:pt x="9349" y="5052"/>
                  </a:lnTo>
                  <a:cubicBezTo>
                    <a:pt x="10245" y="4767"/>
                    <a:pt x="10856" y="3932"/>
                    <a:pt x="10835" y="2995"/>
                  </a:cubicBezTo>
                  <a:lnTo>
                    <a:pt x="10835" y="694"/>
                  </a:lnTo>
                  <a:cubicBezTo>
                    <a:pt x="10835" y="470"/>
                    <a:pt x="10734" y="266"/>
                    <a:pt x="10550" y="124"/>
                  </a:cubicBezTo>
                  <a:cubicBezTo>
                    <a:pt x="10432" y="45"/>
                    <a:pt x="10288" y="0"/>
                    <a:pt x="10141" y="0"/>
                  </a:cubicBezTo>
                  <a:close/>
                  <a:moveTo>
                    <a:pt x="8045" y="16559"/>
                  </a:moveTo>
                  <a:cubicBezTo>
                    <a:pt x="7638" y="16559"/>
                    <a:pt x="7332" y="16864"/>
                    <a:pt x="7332" y="17251"/>
                  </a:cubicBezTo>
                  <a:cubicBezTo>
                    <a:pt x="7332" y="17659"/>
                    <a:pt x="7658" y="17964"/>
                    <a:pt x="8045" y="17964"/>
                  </a:cubicBezTo>
                  <a:lnTo>
                    <a:pt x="17271" y="17964"/>
                  </a:lnTo>
                  <a:cubicBezTo>
                    <a:pt x="17658" y="17964"/>
                    <a:pt x="17963" y="17638"/>
                    <a:pt x="17963" y="17251"/>
                  </a:cubicBezTo>
                  <a:cubicBezTo>
                    <a:pt x="17963" y="16864"/>
                    <a:pt x="17658" y="16559"/>
                    <a:pt x="17271" y="16559"/>
                  </a:cubicBezTo>
                  <a:close/>
                </a:path>
              </a:pathLst>
            </a:custGeom>
            <a:solidFill>
              <a:srgbClr val="1E3327"/>
            </a:solidFill>
            <a:ln>
              <a:solidFill>
                <a:srgbClr val="1E3327"/>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roup 17">
            <a:extLst>
              <a:ext uri="{FF2B5EF4-FFF2-40B4-BE49-F238E27FC236}">
                <a16:creationId xmlns:a16="http://schemas.microsoft.com/office/drawing/2014/main" id="{C2E89C8D-18D6-602E-787F-38B6BD369C80}"/>
              </a:ext>
            </a:extLst>
          </p:cNvPr>
          <p:cNvGrpSpPr/>
          <p:nvPr/>
        </p:nvGrpSpPr>
        <p:grpSpPr>
          <a:xfrm>
            <a:off x="10266823" y="765121"/>
            <a:ext cx="1461900" cy="1461900"/>
            <a:chOff x="8238123" y="5717050"/>
            <a:chExt cx="1461900" cy="1461900"/>
          </a:xfrm>
        </p:grpSpPr>
        <p:sp>
          <p:nvSpPr>
            <p:cNvPr id="14" name="Google Shape;287;p32">
              <a:extLst>
                <a:ext uri="{FF2B5EF4-FFF2-40B4-BE49-F238E27FC236}">
                  <a16:creationId xmlns:a16="http://schemas.microsoft.com/office/drawing/2014/main" id="{C89F3BAC-45BD-547A-B49B-F699DCEDF86F}"/>
                </a:ext>
              </a:extLst>
            </p:cNvPr>
            <p:cNvSpPr/>
            <p:nvPr/>
          </p:nvSpPr>
          <p:spPr>
            <a:xfrm>
              <a:off x="8238123" y="5717050"/>
              <a:ext cx="1461900" cy="146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9;p32">
              <a:extLst>
                <a:ext uri="{FF2B5EF4-FFF2-40B4-BE49-F238E27FC236}">
                  <a16:creationId xmlns:a16="http://schemas.microsoft.com/office/drawing/2014/main" id="{4B378FC3-DF4A-2DAB-2409-FF8F8D6CED17}"/>
                </a:ext>
              </a:extLst>
            </p:cNvPr>
            <p:cNvSpPr/>
            <p:nvPr/>
          </p:nvSpPr>
          <p:spPr>
            <a:xfrm>
              <a:off x="8562166" y="6066519"/>
              <a:ext cx="813814" cy="762962"/>
            </a:xfrm>
            <a:custGeom>
              <a:avLst/>
              <a:gdLst/>
              <a:ahLst/>
              <a:cxnLst/>
              <a:rect l="l" t="t" r="r" b="b"/>
              <a:pathLst>
                <a:path w="17964" h="16904" extrusionOk="0">
                  <a:moveTo>
                    <a:pt x="16578" y="7210"/>
                  </a:moveTo>
                  <a:lnTo>
                    <a:pt x="16578" y="8411"/>
                  </a:lnTo>
                  <a:lnTo>
                    <a:pt x="12220" y="9470"/>
                  </a:lnTo>
                  <a:lnTo>
                    <a:pt x="12220" y="8310"/>
                  </a:lnTo>
                  <a:lnTo>
                    <a:pt x="16578" y="7210"/>
                  </a:lnTo>
                  <a:close/>
                  <a:moveTo>
                    <a:pt x="4848" y="0"/>
                  </a:moveTo>
                  <a:cubicBezTo>
                    <a:pt x="3524" y="0"/>
                    <a:pt x="2302" y="489"/>
                    <a:pt x="1426" y="1385"/>
                  </a:cubicBezTo>
                  <a:cubicBezTo>
                    <a:pt x="490" y="2322"/>
                    <a:pt x="1" y="3605"/>
                    <a:pt x="1" y="5092"/>
                  </a:cubicBezTo>
                  <a:cubicBezTo>
                    <a:pt x="1" y="8269"/>
                    <a:pt x="2832" y="10367"/>
                    <a:pt x="5296" y="12220"/>
                  </a:cubicBezTo>
                  <a:cubicBezTo>
                    <a:pt x="5683" y="12505"/>
                    <a:pt x="6029" y="12749"/>
                    <a:pt x="6396" y="13034"/>
                  </a:cubicBezTo>
                  <a:cubicBezTo>
                    <a:pt x="6518" y="13136"/>
                    <a:pt x="6660" y="13177"/>
                    <a:pt x="6823" y="13177"/>
                  </a:cubicBezTo>
                  <a:cubicBezTo>
                    <a:pt x="7027" y="13177"/>
                    <a:pt x="7231" y="13075"/>
                    <a:pt x="7373" y="12912"/>
                  </a:cubicBezTo>
                  <a:cubicBezTo>
                    <a:pt x="7618" y="12607"/>
                    <a:pt x="7556" y="12159"/>
                    <a:pt x="7251" y="11914"/>
                  </a:cubicBezTo>
                  <a:cubicBezTo>
                    <a:pt x="6884" y="11650"/>
                    <a:pt x="6518" y="11364"/>
                    <a:pt x="6151" y="11079"/>
                  </a:cubicBezTo>
                  <a:cubicBezTo>
                    <a:pt x="3830" y="9348"/>
                    <a:pt x="1406" y="7556"/>
                    <a:pt x="1406" y="5092"/>
                  </a:cubicBezTo>
                  <a:cubicBezTo>
                    <a:pt x="1406" y="2933"/>
                    <a:pt x="2832" y="1406"/>
                    <a:pt x="4848" y="1406"/>
                  </a:cubicBezTo>
                  <a:cubicBezTo>
                    <a:pt x="6172" y="1406"/>
                    <a:pt x="7129" y="1915"/>
                    <a:pt x="7740" y="2892"/>
                  </a:cubicBezTo>
                  <a:cubicBezTo>
                    <a:pt x="8208" y="3666"/>
                    <a:pt x="8290" y="4461"/>
                    <a:pt x="8290" y="4481"/>
                  </a:cubicBezTo>
                  <a:cubicBezTo>
                    <a:pt x="8310" y="4847"/>
                    <a:pt x="8615" y="5112"/>
                    <a:pt x="8982" y="5112"/>
                  </a:cubicBezTo>
                  <a:cubicBezTo>
                    <a:pt x="9349" y="5112"/>
                    <a:pt x="9654" y="4847"/>
                    <a:pt x="9695" y="4481"/>
                  </a:cubicBezTo>
                  <a:cubicBezTo>
                    <a:pt x="9695" y="4461"/>
                    <a:pt x="9776" y="3666"/>
                    <a:pt x="10245" y="2872"/>
                  </a:cubicBezTo>
                  <a:cubicBezTo>
                    <a:pt x="10835" y="1894"/>
                    <a:pt x="11813" y="1406"/>
                    <a:pt x="13137" y="1406"/>
                  </a:cubicBezTo>
                  <a:cubicBezTo>
                    <a:pt x="14827" y="1406"/>
                    <a:pt x="16151" y="2505"/>
                    <a:pt x="16477" y="4175"/>
                  </a:cubicBezTo>
                  <a:cubicBezTo>
                    <a:pt x="16547" y="4512"/>
                    <a:pt x="16834" y="4741"/>
                    <a:pt x="17163" y="4741"/>
                  </a:cubicBezTo>
                  <a:cubicBezTo>
                    <a:pt x="17212" y="4741"/>
                    <a:pt x="17261" y="4736"/>
                    <a:pt x="17312" y="4725"/>
                  </a:cubicBezTo>
                  <a:cubicBezTo>
                    <a:pt x="17678" y="4644"/>
                    <a:pt x="17943" y="4277"/>
                    <a:pt x="17861" y="3911"/>
                  </a:cubicBezTo>
                  <a:cubicBezTo>
                    <a:pt x="17617" y="2729"/>
                    <a:pt x="17047" y="1732"/>
                    <a:pt x="16171" y="1039"/>
                  </a:cubicBezTo>
                  <a:cubicBezTo>
                    <a:pt x="15336" y="367"/>
                    <a:pt x="14277" y="0"/>
                    <a:pt x="13137" y="0"/>
                  </a:cubicBezTo>
                  <a:cubicBezTo>
                    <a:pt x="10815" y="0"/>
                    <a:pt x="9613" y="1202"/>
                    <a:pt x="9023" y="2200"/>
                  </a:cubicBezTo>
                  <a:lnTo>
                    <a:pt x="9002" y="2241"/>
                  </a:lnTo>
                  <a:lnTo>
                    <a:pt x="8962" y="2200"/>
                  </a:lnTo>
                  <a:cubicBezTo>
                    <a:pt x="8371" y="1202"/>
                    <a:pt x="7169" y="0"/>
                    <a:pt x="4848" y="0"/>
                  </a:cubicBezTo>
                  <a:close/>
                  <a:moveTo>
                    <a:pt x="15866" y="12851"/>
                  </a:moveTo>
                  <a:cubicBezTo>
                    <a:pt x="16253" y="12851"/>
                    <a:pt x="16558" y="13157"/>
                    <a:pt x="16558" y="13544"/>
                  </a:cubicBezTo>
                  <a:cubicBezTo>
                    <a:pt x="16558" y="13931"/>
                    <a:pt x="16253" y="14236"/>
                    <a:pt x="15866" y="14236"/>
                  </a:cubicBezTo>
                  <a:cubicBezTo>
                    <a:pt x="15479" y="14236"/>
                    <a:pt x="15153" y="13931"/>
                    <a:pt x="15153" y="13544"/>
                  </a:cubicBezTo>
                  <a:cubicBezTo>
                    <a:pt x="15153" y="13157"/>
                    <a:pt x="15479" y="12851"/>
                    <a:pt x="15866" y="12851"/>
                  </a:cubicBezTo>
                  <a:close/>
                  <a:moveTo>
                    <a:pt x="10102" y="14114"/>
                  </a:moveTo>
                  <a:cubicBezTo>
                    <a:pt x="10489" y="14114"/>
                    <a:pt x="10815" y="14419"/>
                    <a:pt x="10815" y="14806"/>
                  </a:cubicBezTo>
                  <a:cubicBezTo>
                    <a:pt x="10815" y="15193"/>
                    <a:pt x="10489" y="15519"/>
                    <a:pt x="10102" y="15519"/>
                  </a:cubicBezTo>
                  <a:cubicBezTo>
                    <a:pt x="9715" y="15519"/>
                    <a:pt x="9410" y="15193"/>
                    <a:pt x="9410" y="14806"/>
                  </a:cubicBezTo>
                  <a:cubicBezTo>
                    <a:pt x="9410" y="14419"/>
                    <a:pt x="9715" y="14114"/>
                    <a:pt x="10102" y="14114"/>
                  </a:cubicBezTo>
                  <a:close/>
                  <a:moveTo>
                    <a:pt x="16590" y="5777"/>
                  </a:moveTo>
                  <a:cubicBezTo>
                    <a:pt x="16498" y="5777"/>
                    <a:pt x="16405" y="5786"/>
                    <a:pt x="16314" y="5805"/>
                  </a:cubicBezTo>
                  <a:lnTo>
                    <a:pt x="16293" y="5825"/>
                  </a:lnTo>
                  <a:lnTo>
                    <a:pt x="11874" y="6945"/>
                  </a:lnTo>
                  <a:cubicBezTo>
                    <a:pt x="11263" y="7067"/>
                    <a:pt x="10815" y="7638"/>
                    <a:pt x="10815" y="8269"/>
                  </a:cubicBezTo>
                  <a:lnTo>
                    <a:pt x="10815" y="12810"/>
                  </a:lnTo>
                  <a:cubicBezTo>
                    <a:pt x="10591" y="12749"/>
                    <a:pt x="10347" y="12688"/>
                    <a:pt x="10102" y="12688"/>
                  </a:cubicBezTo>
                  <a:cubicBezTo>
                    <a:pt x="8941" y="12688"/>
                    <a:pt x="8004" y="13645"/>
                    <a:pt x="8004" y="14806"/>
                  </a:cubicBezTo>
                  <a:cubicBezTo>
                    <a:pt x="8004" y="15967"/>
                    <a:pt x="8941" y="16904"/>
                    <a:pt x="10102" y="16904"/>
                  </a:cubicBezTo>
                  <a:cubicBezTo>
                    <a:pt x="11202" y="16904"/>
                    <a:pt x="12098" y="16069"/>
                    <a:pt x="12200" y="15010"/>
                  </a:cubicBezTo>
                  <a:cubicBezTo>
                    <a:pt x="12200" y="14969"/>
                    <a:pt x="12220" y="14928"/>
                    <a:pt x="12220" y="14888"/>
                  </a:cubicBezTo>
                  <a:lnTo>
                    <a:pt x="12220" y="10916"/>
                  </a:lnTo>
                  <a:lnTo>
                    <a:pt x="16558" y="9857"/>
                  </a:lnTo>
                  <a:lnTo>
                    <a:pt x="16558" y="11548"/>
                  </a:lnTo>
                  <a:cubicBezTo>
                    <a:pt x="16334" y="11487"/>
                    <a:pt x="16110" y="11446"/>
                    <a:pt x="15866" y="11446"/>
                  </a:cubicBezTo>
                  <a:cubicBezTo>
                    <a:pt x="14705" y="11446"/>
                    <a:pt x="13748" y="12383"/>
                    <a:pt x="13748" y="13544"/>
                  </a:cubicBezTo>
                  <a:cubicBezTo>
                    <a:pt x="13748" y="14704"/>
                    <a:pt x="14705" y="15641"/>
                    <a:pt x="15866" y="15641"/>
                  </a:cubicBezTo>
                  <a:cubicBezTo>
                    <a:pt x="17026" y="15641"/>
                    <a:pt x="17963" y="14704"/>
                    <a:pt x="17963" y="13544"/>
                  </a:cubicBezTo>
                  <a:lnTo>
                    <a:pt x="17963" y="7169"/>
                  </a:lnTo>
                  <a:cubicBezTo>
                    <a:pt x="17963" y="6741"/>
                    <a:pt x="17780" y="6355"/>
                    <a:pt x="17454" y="6090"/>
                  </a:cubicBezTo>
                  <a:cubicBezTo>
                    <a:pt x="17217" y="5885"/>
                    <a:pt x="16907" y="5777"/>
                    <a:pt x="16590" y="57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780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A582A8-DB01-4B4A-85AF-BFACD8DD2C6B}"/>
              </a:ext>
            </a:extLst>
          </p:cNvPr>
          <p:cNvPicPr>
            <a:picLocks noChangeAspect="1"/>
          </p:cNvPicPr>
          <p:nvPr/>
        </p:nvPicPr>
        <p:blipFill>
          <a:blip r:embed="rId3"/>
          <a:stretch>
            <a:fillRect/>
          </a:stretch>
        </p:blipFill>
        <p:spPr>
          <a:xfrm>
            <a:off x="5888808" y="1322022"/>
            <a:ext cx="6165241" cy="4789225"/>
          </a:xfrm>
          <a:prstGeom prst="rect">
            <a:avLst/>
          </a:prstGeom>
        </p:spPr>
      </p:pic>
      <p:sp>
        <p:nvSpPr>
          <p:cNvPr id="6" name="TextBox 5">
            <a:extLst>
              <a:ext uri="{FF2B5EF4-FFF2-40B4-BE49-F238E27FC236}">
                <a16:creationId xmlns:a16="http://schemas.microsoft.com/office/drawing/2014/main" id="{39442FE3-B640-79FB-C548-06BCD7CBAED5}"/>
              </a:ext>
            </a:extLst>
          </p:cNvPr>
          <p:cNvSpPr txBox="1"/>
          <p:nvPr/>
        </p:nvSpPr>
        <p:spPr>
          <a:xfrm>
            <a:off x="702747" y="213015"/>
            <a:ext cx="8792386" cy="646331"/>
          </a:xfrm>
          <a:prstGeom prst="rect">
            <a:avLst/>
          </a:prstGeom>
          <a:noFill/>
        </p:spPr>
        <p:txBody>
          <a:bodyPr wrap="square" lIns="91440" tIns="45720" rIns="91440" bIns="45720" anchor="t">
            <a:spAutoFit/>
          </a:bodyPr>
          <a:lstStyle/>
          <a:p>
            <a:r>
              <a:rPr lang="en" sz="3600" b="1">
                <a:solidFill>
                  <a:srgbClr val="FFFFFF"/>
                </a:solidFill>
                <a:latin typeface="Raleway"/>
              </a:rPr>
              <a:t>INSTRUMENTALNESS FORECAST</a:t>
            </a:r>
            <a:endParaRPr lang="en-US" sz="3600" b="1">
              <a:solidFill>
                <a:srgbClr val="FFFFFF"/>
              </a:solidFill>
              <a:latin typeface="Raleway"/>
            </a:endParaRPr>
          </a:p>
        </p:txBody>
      </p:sp>
      <p:sp>
        <p:nvSpPr>
          <p:cNvPr id="9" name="Oval 8">
            <a:extLst>
              <a:ext uri="{FF2B5EF4-FFF2-40B4-BE49-F238E27FC236}">
                <a16:creationId xmlns:a16="http://schemas.microsoft.com/office/drawing/2014/main" id="{B8E08376-C3F2-AF73-3DBF-389E92DDE48A}"/>
              </a:ext>
            </a:extLst>
          </p:cNvPr>
          <p:cNvSpPr/>
          <p:nvPr/>
        </p:nvSpPr>
        <p:spPr>
          <a:xfrm>
            <a:off x="10924625" y="-1181513"/>
            <a:ext cx="2534750" cy="236302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286;p32">
            <a:extLst>
              <a:ext uri="{FF2B5EF4-FFF2-40B4-BE49-F238E27FC236}">
                <a16:creationId xmlns:a16="http://schemas.microsoft.com/office/drawing/2014/main" id="{2F2BBE33-E34E-5B0B-3D09-1A9E876CA6E6}"/>
              </a:ext>
            </a:extLst>
          </p:cNvPr>
          <p:cNvSpPr/>
          <p:nvPr/>
        </p:nvSpPr>
        <p:spPr>
          <a:xfrm>
            <a:off x="3962709" y="6361904"/>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C333C76-8844-1224-4E1D-37A3E7AACEA9}"/>
              </a:ext>
            </a:extLst>
          </p:cNvPr>
          <p:cNvSpPr txBox="1"/>
          <p:nvPr/>
        </p:nvSpPr>
        <p:spPr>
          <a:xfrm>
            <a:off x="57740" y="978941"/>
            <a:ext cx="5755894" cy="2819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a:solidFill>
                  <a:srgbClr val="46EF96"/>
                </a:solidFill>
                <a:latin typeface="Raleway"/>
                <a:ea typeface="+mn-lt"/>
                <a:cs typeface="+mn-lt"/>
              </a:rPr>
              <a:t>RESULTS</a:t>
            </a:r>
          </a:p>
          <a:p>
            <a:pPr algn="just">
              <a:lnSpc>
                <a:spcPct val="150000"/>
              </a:lnSpc>
              <a:buAutoNum type="arabicPeriod"/>
            </a:pPr>
            <a:r>
              <a:rPr lang="en-US" sz="1600">
                <a:solidFill>
                  <a:schemeClr val="bg1"/>
                </a:solidFill>
                <a:latin typeface="Raleway"/>
                <a:cs typeface="Calibri"/>
              </a:rPr>
              <a:t> Following the instability in 1920-1962, there was a quick drop in the moving average over three years</a:t>
            </a:r>
          </a:p>
          <a:p>
            <a:pPr algn="just">
              <a:lnSpc>
                <a:spcPct val="150000"/>
              </a:lnSpc>
              <a:buAutoNum type="arabicPeriod"/>
            </a:pPr>
            <a:r>
              <a:rPr lang="en-US" sz="1600">
                <a:solidFill>
                  <a:schemeClr val="bg1"/>
                </a:solidFill>
                <a:latin typeface="Raleway"/>
                <a:cs typeface="Calibri"/>
              </a:rPr>
              <a:t> From 1964 average </a:t>
            </a:r>
            <a:r>
              <a:rPr lang="en-US" sz="1600" err="1">
                <a:solidFill>
                  <a:schemeClr val="bg1"/>
                </a:solidFill>
                <a:latin typeface="Raleway"/>
                <a:cs typeface="Calibri"/>
              </a:rPr>
              <a:t>instrumentalness</a:t>
            </a:r>
            <a:r>
              <a:rPr lang="en-US" sz="1600">
                <a:solidFill>
                  <a:schemeClr val="bg1"/>
                </a:solidFill>
                <a:latin typeface="Raleway"/>
                <a:cs typeface="Calibri"/>
              </a:rPr>
              <a:t> became more stable with continuing downtrend</a:t>
            </a:r>
          </a:p>
          <a:p>
            <a:pPr algn="just">
              <a:lnSpc>
                <a:spcPct val="150000"/>
              </a:lnSpc>
              <a:buAutoNum type="arabicPeriod"/>
            </a:pPr>
            <a:r>
              <a:rPr lang="en-US" sz="1600">
                <a:solidFill>
                  <a:schemeClr val="bg1"/>
                </a:solidFill>
                <a:latin typeface="Raleway"/>
                <a:cs typeface="Calibri"/>
              </a:rPr>
              <a:t> Nevertheless, average level of </a:t>
            </a:r>
            <a:r>
              <a:rPr lang="en-US" sz="1600" err="1">
                <a:solidFill>
                  <a:schemeClr val="bg1"/>
                </a:solidFill>
                <a:latin typeface="Raleway"/>
                <a:cs typeface="Calibri"/>
              </a:rPr>
              <a:t>instrumentalness</a:t>
            </a:r>
            <a:r>
              <a:rPr lang="en-US" sz="1600">
                <a:solidFill>
                  <a:schemeClr val="bg1"/>
                </a:solidFill>
                <a:latin typeface="Raleway"/>
                <a:cs typeface="Calibri"/>
              </a:rPr>
              <a:t> is expected to increase slightly in the next 5 years (by 0.8%)</a:t>
            </a:r>
          </a:p>
        </p:txBody>
      </p:sp>
      <p:sp>
        <p:nvSpPr>
          <p:cNvPr id="3" name="TextBox 2">
            <a:extLst>
              <a:ext uri="{FF2B5EF4-FFF2-40B4-BE49-F238E27FC236}">
                <a16:creationId xmlns:a16="http://schemas.microsoft.com/office/drawing/2014/main" id="{548EC5F8-D7B3-37AF-C811-2CCAC7FC0745}"/>
              </a:ext>
            </a:extLst>
          </p:cNvPr>
          <p:cNvSpPr txBox="1"/>
          <p:nvPr/>
        </p:nvSpPr>
        <p:spPr>
          <a:xfrm>
            <a:off x="57847" y="4711765"/>
            <a:ext cx="5755895" cy="2085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a:solidFill>
                  <a:srgbClr val="46EF96"/>
                </a:solidFill>
                <a:latin typeface="Raleway"/>
                <a:ea typeface="+mn-lt"/>
                <a:cs typeface="+mn-lt"/>
              </a:rPr>
              <a:t>INSIGHTS</a:t>
            </a:r>
          </a:p>
          <a:p>
            <a:pPr algn="just">
              <a:lnSpc>
                <a:spcPct val="150000"/>
              </a:lnSpc>
            </a:pPr>
            <a:r>
              <a:rPr lang="en-US" sz="1600">
                <a:solidFill>
                  <a:schemeClr val="bg1"/>
                </a:solidFill>
                <a:latin typeface="Raleway"/>
                <a:cs typeface="Calibri"/>
              </a:rPr>
              <a:t>Based on predictive models it means that fewer tracks will become popular as  instrumentalness affects popularity in the negative way</a:t>
            </a:r>
          </a:p>
          <a:p>
            <a:pPr algn="just">
              <a:lnSpc>
                <a:spcPct val="150000"/>
              </a:lnSpc>
              <a:buAutoNum type="arabicPeriod"/>
            </a:pPr>
            <a:endParaRPr lang="en-US" sz="1600">
              <a:solidFill>
                <a:schemeClr val="bg1"/>
              </a:solidFill>
              <a:latin typeface="Raleway"/>
              <a:cs typeface="Calibri"/>
            </a:endParaRPr>
          </a:p>
        </p:txBody>
      </p:sp>
      <p:graphicFrame>
        <p:nvGraphicFramePr>
          <p:cNvPr id="5" name="Table 4">
            <a:extLst>
              <a:ext uri="{FF2B5EF4-FFF2-40B4-BE49-F238E27FC236}">
                <a16:creationId xmlns:a16="http://schemas.microsoft.com/office/drawing/2014/main" id="{C0626327-2BB2-3BC6-207D-A4D2A25B8CF6}"/>
              </a:ext>
            </a:extLst>
          </p:cNvPr>
          <p:cNvGraphicFramePr>
            <a:graphicFrameLocks noGrp="1"/>
          </p:cNvGraphicFramePr>
          <p:nvPr>
            <p:extLst>
              <p:ext uri="{D42A27DB-BD31-4B8C-83A1-F6EECF244321}">
                <p14:modId xmlns:p14="http://schemas.microsoft.com/office/powerpoint/2010/main" val="194705065"/>
              </p:ext>
            </p:extLst>
          </p:nvPr>
        </p:nvGraphicFramePr>
        <p:xfrm>
          <a:off x="487635" y="4211181"/>
          <a:ext cx="4376295" cy="476591"/>
        </p:xfrm>
        <a:graphic>
          <a:graphicData uri="http://schemas.openxmlformats.org/drawingml/2006/table">
            <a:tbl>
              <a:tblPr>
                <a:tableStyleId>{5C22544A-7EE6-4342-B048-85BDC9FD1C3A}</a:tableStyleId>
              </a:tblPr>
              <a:tblGrid>
                <a:gridCol w="1250370">
                  <a:extLst>
                    <a:ext uri="{9D8B030D-6E8A-4147-A177-3AD203B41FA5}">
                      <a16:colId xmlns:a16="http://schemas.microsoft.com/office/drawing/2014/main" val="745352831"/>
                    </a:ext>
                  </a:extLst>
                </a:gridCol>
                <a:gridCol w="625185">
                  <a:extLst>
                    <a:ext uri="{9D8B030D-6E8A-4147-A177-3AD203B41FA5}">
                      <a16:colId xmlns:a16="http://schemas.microsoft.com/office/drawing/2014/main" val="1832977177"/>
                    </a:ext>
                  </a:extLst>
                </a:gridCol>
                <a:gridCol w="625185">
                  <a:extLst>
                    <a:ext uri="{9D8B030D-6E8A-4147-A177-3AD203B41FA5}">
                      <a16:colId xmlns:a16="http://schemas.microsoft.com/office/drawing/2014/main" val="3419203889"/>
                    </a:ext>
                  </a:extLst>
                </a:gridCol>
                <a:gridCol w="625185">
                  <a:extLst>
                    <a:ext uri="{9D8B030D-6E8A-4147-A177-3AD203B41FA5}">
                      <a16:colId xmlns:a16="http://schemas.microsoft.com/office/drawing/2014/main" val="2467191394"/>
                    </a:ext>
                  </a:extLst>
                </a:gridCol>
                <a:gridCol w="625185">
                  <a:extLst>
                    <a:ext uri="{9D8B030D-6E8A-4147-A177-3AD203B41FA5}">
                      <a16:colId xmlns:a16="http://schemas.microsoft.com/office/drawing/2014/main" val="3762993988"/>
                    </a:ext>
                  </a:extLst>
                </a:gridCol>
                <a:gridCol w="625185">
                  <a:extLst>
                    <a:ext uri="{9D8B030D-6E8A-4147-A177-3AD203B41FA5}">
                      <a16:colId xmlns:a16="http://schemas.microsoft.com/office/drawing/2014/main" val="4077841910"/>
                    </a:ext>
                  </a:extLst>
                </a:gridCol>
              </a:tblGrid>
              <a:tr h="232483">
                <a:tc>
                  <a:txBody>
                    <a:bodyPr/>
                    <a:lstStyle/>
                    <a:p>
                      <a:pPr algn="ctr" fontAlgn="ctr"/>
                      <a:r>
                        <a:rPr lang="en-US" sz="1000" b="1" u="none" strike="noStrike">
                          <a:effectLst/>
                        </a:rPr>
                        <a:t>Year</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2022</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2023</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2024</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2025</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2026</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3414483969"/>
                  </a:ext>
                </a:extLst>
              </a:tr>
              <a:tr h="244108">
                <a:tc>
                  <a:txBody>
                    <a:bodyPr/>
                    <a:lstStyle/>
                    <a:p>
                      <a:pPr algn="ctr" fontAlgn="ctr"/>
                      <a:r>
                        <a:rPr lang="en-US" sz="1000" b="1" u="none" strike="noStrike">
                          <a:effectLst/>
                        </a:rPr>
                        <a:t>Predicted value</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u="none" strike="noStrike">
                          <a:effectLst/>
                        </a:rPr>
                        <a:t>0.121</a:t>
                      </a:r>
                      <a:endParaRPr lang="en-US" sz="1000" b="0"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0.117</a:t>
                      </a:r>
                      <a:endParaRPr lang="en-US" sz="1000" b="0"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0.128</a:t>
                      </a:r>
                      <a:endParaRPr lang="en-US" sz="1000" b="0"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0.123</a:t>
                      </a:r>
                      <a:endParaRPr lang="en-US" sz="1000" b="0"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0.122</a:t>
                      </a:r>
                      <a:endParaRPr lang="en-US" sz="1000" b="0"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2925105"/>
                  </a:ext>
                </a:extLst>
              </a:tr>
            </a:tbl>
          </a:graphicData>
        </a:graphic>
      </p:graphicFrame>
    </p:spTree>
    <p:extLst>
      <p:ext uri="{BB962C8B-B14F-4D97-AF65-F5344CB8AC3E}">
        <p14:creationId xmlns:p14="http://schemas.microsoft.com/office/powerpoint/2010/main" val="48576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42FE3-B640-79FB-C548-06BCD7CBAED5}"/>
              </a:ext>
            </a:extLst>
          </p:cNvPr>
          <p:cNvSpPr txBox="1"/>
          <p:nvPr/>
        </p:nvSpPr>
        <p:spPr>
          <a:xfrm>
            <a:off x="702747" y="213015"/>
            <a:ext cx="8792386" cy="646331"/>
          </a:xfrm>
          <a:prstGeom prst="rect">
            <a:avLst/>
          </a:prstGeom>
          <a:noFill/>
        </p:spPr>
        <p:txBody>
          <a:bodyPr wrap="square" lIns="91440" tIns="45720" rIns="91440" bIns="45720" anchor="t">
            <a:spAutoFit/>
          </a:bodyPr>
          <a:lstStyle/>
          <a:p>
            <a:r>
              <a:rPr lang="en" sz="3600" b="1">
                <a:solidFill>
                  <a:srgbClr val="FFFFFF"/>
                </a:solidFill>
                <a:latin typeface="Raleway"/>
              </a:rPr>
              <a:t>TRACK DURATION FORECAST</a:t>
            </a:r>
            <a:endParaRPr lang="en-US" sz="3600" b="1">
              <a:solidFill>
                <a:srgbClr val="FFFFFF"/>
              </a:solidFill>
              <a:latin typeface="Raleway"/>
            </a:endParaRPr>
          </a:p>
        </p:txBody>
      </p:sp>
      <p:sp>
        <p:nvSpPr>
          <p:cNvPr id="9" name="Oval 8">
            <a:extLst>
              <a:ext uri="{FF2B5EF4-FFF2-40B4-BE49-F238E27FC236}">
                <a16:creationId xmlns:a16="http://schemas.microsoft.com/office/drawing/2014/main" id="{B8E08376-C3F2-AF73-3DBF-389E92DDE48A}"/>
              </a:ext>
            </a:extLst>
          </p:cNvPr>
          <p:cNvSpPr/>
          <p:nvPr/>
        </p:nvSpPr>
        <p:spPr>
          <a:xfrm>
            <a:off x="10924625" y="-1181513"/>
            <a:ext cx="2534750" cy="236302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286;p32">
            <a:extLst>
              <a:ext uri="{FF2B5EF4-FFF2-40B4-BE49-F238E27FC236}">
                <a16:creationId xmlns:a16="http://schemas.microsoft.com/office/drawing/2014/main" id="{2F2BBE33-E34E-5B0B-3D09-1A9E876CA6E6}"/>
              </a:ext>
            </a:extLst>
          </p:cNvPr>
          <p:cNvSpPr/>
          <p:nvPr/>
        </p:nvSpPr>
        <p:spPr>
          <a:xfrm>
            <a:off x="3962709" y="6361904"/>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C333C76-8844-1224-4E1D-37A3E7AACEA9}"/>
              </a:ext>
            </a:extLst>
          </p:cNvPr>
          <p:cNvSpPr txBox="1"/>
          <p:nvPr/>
        </p:nvSpPr>
        <p:spPr>
          <a:xfrm>
            <a:off x="97953" y="1068310"/>
            <a:ext cx="5695737" cy="28242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a:solidFill>
                  <a:srgbClr val="46EF96"/>
                </a:solidFill>
                <a:latin typeface="Raleway"/>
                <a:ea typeface="+mn-lt"/>
                <a:cs typeface="+mn-lt"/>
              </a:rPr>
              <a:t>RESULTS</a:t>
            </a:r>
          </a:p>
          <a:p>
            <a:pPr algn="just">
              <a:lnSpc>
                <a:spcPct val="150000"/>
              </a:lnSpc>
              <a:buAutoNum type="arabicPeriod"/>
            </a:pPr>
            <a:r>
              <a:rPr lang="en-US" sz="1600">
                <a:solidFill>
                  <a:schemeClr val="bg1"/>
                </a:solidFill>
                <a:latin typeface="Raleway"/>
                <a:cs typeface="Calibri"/>
              </a:rPr>
              <a:t> Duration of the songs does not have an obvious trend and fluctuates greatly through the observed period</a:t>
            </a:r>
          </a:p>
          <a:p>
            <a:pPr algn="just">
              <a:lnSpc>
                <a:spcPct val="150000"/>
              </a:lnSpc>
              <a:buAutoNum type="arabicPeriod"/>
            </a:pPr>
            <a:r>
              <a:rPr lang="en-US" sz="1600">
                <a:solidFill>
                  <a:schemeClr val="bg1"/>
                </a:solidFill>
                <a:latin typeface="Raleway"/>
                <a:cs typeface="Calibri"/>
              </a:rPr>
              <a:t> It is expected for tracks’ average duration to </a:t>
            </a:r>
            <a:r>
              <a:rPr lang="en-US" sz="1600">
                <a:solidFill>
                  <a:srgbClr val="46EF96"/>
                </a:solidFill>
                <a:latin typeface="Raleway"/>
                <a:cs typeface="Calibri"/>
              </a:rPr>
              <a:t>increase by 3.1%</a:t>
            </a:r>
            <a:r>
              <a:rPr lang="en-US" sz="1600">
                <a:solidFill>
                  <a:schemeClr val="bg1"/>
                </a:solidFill>
                <a:latin typeface="Raleway"/>
                <a:cs typeface="Calibri"/>
              </a:rPr>
              <a:t> in the next 2 years with slight fluctuation after</a:t>
            </a:r>
          </a:p>
          <a:p>
            <a:pPr algn="just">
              <a:lnSpc>
                <a:spcPct val="150000"/>
              </a:lnSpc>
              <a:buAutoNum type="arabicPeriod"/>
            </a:pPr>
            <a:r>
              <a:rPr lang="en-US" sz="1600">
                <a:solidFill>
                  <a:schemeClr val="bg1"/>
                </a:solidFill>
                <a:latin typeface="Raleway"/>
                <a:cs typeface="Calibri"/>
              </a:rPr>
              <a:t> </a:t>
            </a:r>
            <a:r>
              <a:rPr lang="en-US" sz="1600">
                <a:solidFill>
                  <a:srgbClr val="46EF96"/>
                </a:solidFill>
                <a:latin typeface="Raleway"/>
                <a:cs typeface="Calibri"/>
              </a:rPr>
              <a:t>Overall increase</a:t>
            </a:r>
            <a:r>
              <a:rPr lang="en-US" sz="1600">
                <a:solidFill>
                  <a:schemeClr val="bg1"/>
                </a:solidFill>
                <a:latin typeface="Raleway"/>
                <a:cs typeface="Calibri"/>
              </a:rPr>
              <a:t> in average duration in the next 5 years is expected to be </a:t>
            </a:r>
            <a:r>
              <a:rPr lang="en-US" sz="1600">
                <a:solidFill>
                  <a:srgbClr val="46EF96"/>
                </a:solidFill>
                <a:latin typeface="Raleway"/>
                <a:cs typeface="Calibri"/>
              </a:rPr>
              <a:t>2.4%</a:t>
            </a:r>
          </a:p>
        </p:txBody>
      </p:sp>
      <p:sp>
        <p:nvSpPr>
          <p:cNvPr id="3" name="TextBox 2">
            <a:extLst>
              <a:ext uri="{FF2B5EF4-FFF2-40B4-BE49-F238E27FC236}">
                <a16:creationId xmlns:a16="http://schemas.microsoft.com/office/drawing/2014/main" id="{548EC5F8-D7B3-37AF-C811-2CCAC7FC0745}"/>
              </a:ext>
            </a:extLst>
          </p:cNvPr>
          <p:cNvSpPr txBox="1"/>
          <p:nvPr/>
        </p:nvSpPr>
        <p:spPr>
          <a:xfrm>
            <a:off x="97953" y="4559414"/>
            <a:ext cx="5695737" cy="2080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a:solidFill>
                  <a:srgbClr val="46EF96"/>
                </a:solidFill>
                <a:latin typeface="Raleway"/>
                <a:ea typeface="+mn-lt"/>
                <a:cs typeface="+mn-lt"/>
              </a:rPr>
              <a:t>INSIGHT</a:t>
            </a:r>
          </a:p>
          <a:p>
            <a:pPr algn="just">
              <a:lnSpc>
                <a:spcPct val="150000"/>
              </a:lnSpc>
            </a:pPr>
            <a:r>
              <a:rPr lang="en-US" sz="1600">
                <a:solidFill>
                  <a:schemeClr val="bg1"/>
                </a:solidFill>
                <a:latin typeface="Raleway"/>
                <a:cs typeface="Calibri"/>
              </a:rPr>
              <a:t>Based on predictive models it means that </a:t>
            </a:r>
            <a:r>
              <a:rPr lang="en-US" sz="1600">
                <a:solidFill>
                  <a:srgbClr val="46EF96"/>
                </a:solidFill>
                <a:latin typeface="Raleway"/>
                <a:cs typeface="Calibri"/>
              </a:rPr>
              <a:t>fewer tracks will become popular</a:t>
            </a:r>
            <a:r>
              <a:rPr lang="en-US" sz="1600">
                <a:solidFill>
                  <a:schemeClr val="bg1"/>
                </a:solidFill>
                <a:latin typeface="Raleway"/>
                <a:cs typeface="Calibri"/>
              </a:rPr>
              <a:t> as duration is also decreasing the probability of a track becoming popular</a:t>
            </a:r>
          </a:p>
          <a:p>
            <a:pPr algn="just">
              <a:lnSpc>
                <a:spcPct val="150000"/>
              </a:lnSpc>
              <a:buAutoNum type="arabicPeriod"/>
            </a:pPr>
            <a:endParaRPr lang="en-US" sz="1600">
              <a:solidFill>
                <a:schemeClr val="bg1"/>
              </a:solidFill>
              <a:latin typeface="Raleway"/>
              <a:cs typeface="Calibri"/>
            </a:endParaRPr>
          </a:p>
        </p:txBody>
      </p:sp>
      <p:graphicFrame>
        <p:nvGraphicFramePr>
          <p:cNvPr id="5" name="Table 4">
            <a:extLst>
              <a:ext uri="{FF2B5EF4-FFF2-40B4-BE49-F238E27FC236}">
                <a16:creationId xmlns:a16="http://schemas.microsoft.com/office/drawing/2014/main" id="{C0626327-2BB2-3BC6-207D-A4D2A25B8CF6}"/>
              </a:ext>
            </a:extLst>
          </p:cNvPr>
          <p:cNvGraphicFramePr>
            <a:graphicFrameLocks noGrp="1"/>
          </p:cNvGraphicFramePr>
          <p:nvPr>
            <p:extLst>
              <p:ext uri="{D42A27DB-BD31-4B8C-83A1-F6EECF244321}">
                <p14:modId xmlns:p14="http://schemas.microsoft.com/office/powerpoint/2010/main" val="3183100806"/>
              </p:ext>
            </p:extLst>
          </p:nvPr>
        </p:nvGraphicFramePr>
        <p:xfrm>
          <a:off x="577093" y="4041758"/>
          <a:ext cx="4376295" cy="476591"/>
        </p:xfrm>
        <a:graphic>
          <a:graphicData uri="http://schemas.openxmlformats.org/drawingml/2006/table">
            <a:tbl>
              <a:tblPr>
                <a:tableStyleId>{5C22544A-7EE6-4342-B048-85BDC9FD1C3A}</a:tableStyleId>
              </a:tblPr>
              <a:tblGrid>
                <a:gridCol w="1250370">
                  <a:extLst>
                    <a:ext uri="{9D8B030D-6E8A-4147-A177-3AD203B41FA5}">
                      <a16:colId xmlns:a16="http://schemas.microsoft.com/office/drawing/2014/main" val="745352831"/>
                    </a:ext>
                  </a:extLst>
                </a:gridCol>
                <a:gridCol w="625185">
                  <a:extLst>
                    <a:ext uri="{9D8B030D-6E8A-4147-A177-3AD203B41FA5}">
                      <a16:colId xmlns:a16="http://schemas.microsoft.com/office/drawing/2014/main" val="1832977177"/>
                    </a:ext>
                  </a:extLst>
                </a:gridCol>
                <a:gridCol w="625185">
                  <a:extLst>
                    <a:ext uri="{9D8B030D-6E8A-4147-A177-3AD203B41FA5}">
                      <a16:colId xmlns:a16="http://schemas.microsoft.com/office/drawing/2014/main" val="3419203889"/>
                    </a:ext>
                  </a:extLst>
                </a:gridCol>
                <a:gridCol w="625185">
                  <a:extLst>
                    <a:ext uri="{9D8B030D-6E8A-4147-A177-3AD203B41FA5}">
                      <a16:colId xmlns:a16="http://schemas.microsoft.com/office/drawing/2014/main" val="2467191394"/>
                    </a:ext>
                  </a:extLst>
                </a:gridCol>
                <a:gridCol w="625185">
                  <a:extLst>
                    <a:ext uri="{9D8B030D-6E8A-4147-A177-3AD203B41FA5}">
                      <a16:colId xmlns:a16="http://schemas.microsoft.com/office/drawing/2014/main" val="3762993988"/>
                    </a:ext>
                  </a:extLst>
                </a:gridCol>
                <a:gridCol w="625185">
                  <a:extLst>
                    <a:ext uri="{9D8B030D-6E8A-4147-A177-3AD203B41FA5}">
                      <a16:colId xmlns:a16="http://schemas.microsoft.com/office/drawing/2014/main" val="4077841910"/>
                    </a:ext>
                  </a:extLst>
                </a:gridCol>
              </a:tblGrid>
              <a:tr h="232483">
                <a:tc>
                  <a:txBody>
                    <a:bodyPr/>
                    <a:lstStyle/>
                    <a:p>
                      <a:pPr algn="ctr" fontAlgn="ctr"/>
                      <a:r>
                        <a:rPr lang="en-US" sz="1000" b="1" u="none" strike="noStrike">
                          <a:effectLst/>
                        </a:rPr>
                        <a:t>Year</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2022</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2023</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2024</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2025</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b="1" u="none" strike="noStrike">
                          <a:effectLst/>
                        </a:rPr>
                        <a:t>2026</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3414483969"/>
                  </a:ext>
                </a:extLst>
              </a:tr>
              <a:tr h="244108">
                <a:tc>
                  <a:txBody>
                    <a:bodyPr/>
                    <a:lstStyle/>
                    <a:p>
                      <a:pPr algn="ctr" fontAlgn="ctr"/>
                      <a:r>
                        <a:rPr lang="en-US" sz="1000" b="1" u="none" strike="noStrike">
                          <a:effectLst/>
                        </a:rPr>
                        <a:t>Predicted value</a:t>
                      </a:r>
                      <a:endParaRPr lang="en-US" sz="1000" b="1" i="0" u="none" strike="noStrike">
                        <a:solidFill>
                          <a:srgbClr val="000000"/>
                        </a:solidFill>
                        <a:effectLst/>
                        <a:latin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fontAlgn="ctr"/>
                      <a:r>
                        <a:rPr lang="en-US" sz="1000" u="none" strike="noStrike">
                          <a:effectLst/>
                        </a:rPr>
                        <a:t>3.364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3.397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b="0" i="0" u="none" strike="noStrike">
                          <a:solidFill>
                            <a:srgbClr val="000000"/>
                          </a:solidFill>
                          <a:effectLst/>
                          <a:latin typeface="Segoe UI" panose="020B0502040204020203" pitchFamily="34" charset="0"/>
                        </a:rPr>
                        <a:t>3.375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u="none" strike="noStrike">
                          <a:effectLst/>
                        </a:rPr>
                        <a:t>3.284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000" b="0" i="0" u="none" strike="noStrike">
                          <a:solidFill>
                            <a:srgbClr val="000000"/>
                          </a:solidFill>
                          <a:effectLst/>
                          <a:latin typeface="Segoe UI" panose="020B0502040204020203" pitchFamily="34" charset="0"/>
                        </a:rPr>
                        <a:t>3.375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2925105"/>
                  </a:ext>
                </a:extLst>
              </a:tr>
            </a:tbl>
          </a:graphicData>
        </a:graphic>
      </p:graphicFrame>
      <p:pic>
        <p:nvPicPr>
          <p:cNvPr id="7" name="Picture 6">
            <a:extLst>
              <a:ext uri="{FF2B5EF4-FFF2-40B4-BE49-F238E27FC236}">
                <a16:creationId xmlns:a16="http://schemas.microsoft.com/office/drawing/2014/main" id="{5C36C531-53CD-B1DE-5969-D4ACEB34854A}"/>
              </a:ext>
            </a:extLst>
          </p:cNvPr>
          <p:cNvPicPr>
            <a:picLocks noChangeAspect="1"/>
          </p:cNvPicPr>
          <p:nvPr/>
        </p:nvPicPr>
        <p:blipFill>
          <a:blip r:embed="rId3"/>
          <a:stretch>
            <a:fillRect/>
          </a:stretch>
        </p:blipFill>
        <p:spPr>
          <a:xfrm>
            <a:off x="5901968" y="1701273"/>
            <a:ext cx="6158502" cy="3880820"/>
          </a:xfrm>
          <a:prstGeom prst="rect">
            <a:avLst/>
          </a:prstGeom>
        </p:spPr>
      </p:pic>
    </p:spTree>
    <p:extLst>
      <p:ext uri="{BB962C8B-B14F-4D97-AF65-F5344CB8AC3E}">
        <p14:creationId xmlns:p14="http://schemas.microsoft.com/office/powerpoint/2010/main" val="152503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FBC78-829D-26AF-E913-8B9F45ACB35E}"/>
              </a:ext>
            </a:extLst>
          </p:cNvPr>
          <p:cNvSpPr>
            <a:spLocks noGrp="1"/>
          </p:cNvSpPr>
          <p:nvPr>
            <p:ph idx="1"/>
          </p:nvPr>
        </p:nvSpPr>
        <p:spPr/>
        <p:txBody>
          <a:bodyPr vert="horz" lIns="91440" tIns="45720" rIns="91440" bIns="45720" rtlCol="0" anchor="t">
            <a:normAutofit/>
          </a:bodyPr>
          <a:lstStyle/>
          <a:p>
            <a:pPr>
              <a:buClr>
                <a:srgbClr val="46EF96"/>
              </a:buClr>
            </a:pPr>
            <a:r>
              <a:rPr lang="en-MX" b="1">
                <a:solidFill>
                  <a:schemeClr val="bg1"/>
                </a:solidFill>
                <a:latin typeface="Raleway"/>
              </a:rPr>
              <a:t>Spotify should use </a:t>
            </a:r>
            <a:r>
              <a:rPr lang="en-MX" b="1">
                <a:solidFill>
                  <a:srgbClr val="46EF96"/>
                </a:solidFill>
                <a:latin typeface="Raleway"/>
              </a:rPr>
              <a:t>GINI Decision Tree</a:t>
            </a:r>
            <a:r>
              <a:rPr lang="en-MX" b="1">
                <a:solidFill>
                  <a:schemeClr val="bg1"/>
                </a:solidFill>
                <a:latin typeface="Raleway"/>
              </a:rPr>
              <a:t> as a predicting model for tracks' popularity and </a:t>
            </a:r>
            <a:r>
              <a:rPr lang="en-MX" b="1">
                <a:solidFill>
                  <a:srgbClr val="46EF96"/>
                </a:solidFill>
                <a:latin typeface="Raleway"/>
              </a:rPr>
              <a:t>adjust the payments</a:t>
            </a:r>
            <a:r>
              <a:rPr lang="en-MX" b="1">
                <a:solidFill>
                  <a:schemeClr val="bg1"/>
                </a:solidFill>
                <a:latin typeface="Raleway"/>
              </a:rPr>
              <a:t> to the artists based on the model results</a:t>
            </a:r>
          </a:p>
          <a:p>
            <a:pPr marL="0" indent="0">
              <a:buClr>
                <a:srgbClr val="46EF96"/>
              </a:buClr>
              <a:buNone/>
            </a:pPr>
            <a:endParaRPr lang="en-US" b="1">
              <a:solidFill>
                <a:schemeClr val="bg1"/>
              </a:solidFill>
              <a:latin typeface="Raleway"/>
              <a:cs typeface="Calibri" panose="020F0502020204030204"/>
            </a:endParaRPr>
          </a:p>
          <a:p>
            <a:pPr>
              <a:buClr>
                <a:srgbClr val="46EF96"/>
              </a:buClr>
            </a:pPr>
            <a:r>
              <a:rPr lang="en-US" b="1">
                <a:solidFill>
                  <a:schemeClr val="bg1"/>
                </a:solidFill>
                <a:latin typeface="Raleway"/>
                <a:cs typeface="Calibri" panose="020F0502020204030204"/>
              </a:rPr>
              <a:t>Spotify should expect </a:t>
            </a:r>
            <a:r>
              <a:rPr lang="en-US" b="1">
                <a:solidFill>
                  <a:srgbClr val="46EF96"/>
                </a:solidFill>
                <a:latin typeface="Raleway"/>
                <a:cs typeface="Calibri" panose="020F0502020204030204"/>
              </a:rPr>
              <a:t>less tracks to be popular</a:t>
            </a:r>
            <a:r>
              <a:rPr lang="en-US" b="1">
                <a:solidFill>
                  <a:schemeClr val="bg1"/>
                </a:solidFill>
                <a:latin typeface="Raleway"/>
                <a:cs typeface="Calibri" panose="020F0502020204030204"/>
              </a:rPr>
              <a:t> based on the </a:t>
            </a:r>
            <a:r>
              <a:rPr lang="en-US" b="1">
                <a:solidFill>
                  <a:srgbClr val="46EF96"/>
                </a:solidFill>
                <a:latin typeface="Raleway"/>
                <a:cs typeface="Calibri" panose="020F0502020204030204"/>
              </a:rPr>
              <a:t>forecasts</a:t>
            </a:r>
            <a:r>
              <a:rPr lang="en-US" b="1">
                <a:solidFill>
                  <a:schemeClr val="bg1"/>
                </a:solidFill>
                <a:latin typeface="Raleway"/>
                <a:cs typeface="Calibri" panose="020F0502020204030204"/>
              </a:rPr>
              <a:t> of the average </a:t>
            </a:r>
            <a:r>
              <a:rPr lang="en-US" b="1" err="1">
                <a:solidFill>
                  <a:schemeClr val="bg1"/>
                </a:solidFill>
                <a:latin typeface="Raleway"/>
                <a:cs typeface="Calibri" panose="020F0502020204030204"/>
              </a:rPr>
              <a:t>instrumentalness</a:t>
            </a:r>
            <a:r>
              <a:rPr lang="en-US" b="1">
                <a:solidFill>
                  <a:schemeClr val="bg1"/>
                </a:solidFill>
                <a:latin typeface="Raleway"/>
                <a:cs typeface="Calibri" panose="020F0502020204030204"/>
              </a:rPr>
              <a:t> level and average duration of tracks, as they </a:t>
            </a:r>
            <a:r>
              <a:rPr lang="en-US" b="1">
                <a:solidFill>
                  <a:srgbClr val="46EF96"/>
                </a:solidFill>
                <a:latin typeface="Raleway"/>
                <a:cs typeface="Calibri" panose="020F0502020204030204"/>
              </a:rPr>
              <a:t>negatively affect</a:t>
            </a:r>
            <a:r>
              <a:rPr lang="en-US" b="1">
                <a:solidFill>
                  <a:schemeClr val="bg1"/>
                </a:solidFill>
                <a:latin typeface="Raleway"/>
                <a:cs typeface="Calibri" panose="020F0502020204030204"/>
              </a:rPr>
              <a:t> the probability of song becoming popular</a:t>
            </a:r>
          </a:p>
          <a:p>
            <a:pPr>
              <a:buClr>
                <a:srgbClr val="46EF96"/>
              </a:buClr>
            </a:pPr>
            <a:endParaRPr lang="en-US" b="1">
              <a:solidFill>
                <a:schemeClr val="bg1"/>
              </a:solidFill>
              <a:latin typeface="Raleway"/>
              <a:cs typeface="Calibri" panose="020F0502020204030204"/>
            </a:endParaRPr>
          </a:p>
          <a:p>
            <a:pPr>
              <a:buClr>
                <a:srgbClr val="46EF96"/>
              </a:buClr>
            </a:pPr>
            <a:endParaRPr lang="en-US" b="1">
              <a:solidFill>
                <a:schemeClr val="bg1"/>
              </a:solidFill>
              <a:latin typeface="Raleway"/>
              <a:cs typeface="Calibri" panose="020F0502020204030204"/>
            </a:endParaRPr>
          </a:p>
        </p:txBody>
      </p:sp>
      <p:sp>
        <p:nvSpPr>
          <p:cNvPr id="4" name="TextBox 3">
            <a:extLst>
              <a:ext uri="{FF2B5EF4-FFF2-40B4-BE49-F238E27FC236}">
                <a16:creationId xmlns:a16="http://schemas.microsoft.com/office/drawing/2014/main" id="{26069F55-EC27-E37D-5220-D99B521028CC}"/>
              </a:ext>
            </a:extLst>
          </p:cNvPr>
          <p:cNvSpPr txBox="1"/>
          <p:nvPr/>
        </p:nvSpPr>
        <p:spPr>
          <a:xfrm>
            <a:off x="810227" y="309957"/>
            <a:ext cx="8792386" cy="646331"/>
          </a:xfrm>
          <a:prstGeom prst="rect">
            <a:avLst/>
          </a:prstGeom>
          <a:noFill/>
        </p:spPr>
        <p:txBody>
          <a:bodyPr wrap="square" lIns="91440" tIns="45720" rIns="91440" bIns="45720" anchor="t">
            <a:spAutoFit/>
          </a:bodyPr>
          <a:lstStyle/>
          <a:p>
            <a:r>
              <a:rPr lang="en" sz="3600" b="1">
                <a:solidFill>
                  <a:srgbClr val="46EF96"/>
                </a:solidFill>
                <a:latin typeface="Raleway"/>
              </a:rPr>
              <a:t>CONCLUSIONS</a:t>
            </a:r>
            <a:endParaRPr lang="en-US" sz="3600" b="1">
              <a:solidFill>
                <a:srgbClr val="46EF96"/>
              </a:solidFill>
              <a:latin typeface="Raleway"/>
            </a:endParaRPr>
          </a:p>
        </p:txBody>
      </p:sp>
      <p:pic>
        <p:nvPicPr>
          <p:cNvPr id="2" name="Picture 4" descr="Logo, company name&#10;&#10;Description automatically generated">
            <a:extLst>
              <a:ext uri="{FF2B5EF4-FFF2-40B4-BE49-F238E27FC236}">
                <a16:creationId xmlns:a16="http://schemas.microsoft.com/office/drawing/2014/main" id="{17CC2BA5-31F0-30E1-FC5B-4B4EA0F824BE}"/>
              </a:ext>
            </a:extLst>
          </p:cNvPr>
          <p:cNvPicPr>
            <a:picLocks noChangeAspect="1"/>
          </p:cNvPicPr>
          <p:nvPr/>
        </p:nvPicPr>
        <p:blipFill>
          <a:blip r:embed="rId2"/>
          <a:stretch>
            <a:fillRect/>
          </a:stretch>
        </p:blipFill>
        <p:spPr>
          <a:xfrm>
            <a:off x="9075821" y="219946"/>
            <a:ext cx="2743200" cy="823425"/>
          </a:xfrm>
          <a:prstGeom prst="rect">
            <a:avLst/>
          </a:prstGeom>
        </p:spPr>
      </p:pic>
    </p:spTree>
    <p:extLst>
      <p:ext uri="{BB962C8B-B14F-4D97-AF65-F5344CB8AC3E}">
        <p14:creationId xmlns:p14="http://schemas.microsoft.com/office/powerpoint/2010/main" val="72500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Google Shape;292;p32">
            <a:extLst>
              <a:ext uri="{FF2B5EF4-FFF2-40B4-BE49-F238E27FC236}">
                <a16:creationId xmlns:a16="http://schemas.microsoft.com/office/drawing/2014/main" id="{175DAD24-600D-0639-BA31-7E4CC20DEE62}"/>
              </a:ext>
            </a:extLst>
          </p:cNvPr>
          <p:cNvSpPr txBox="1">
            <a:spLocks/>
          </p:cNvSpPr>
          <p:nvPr/>
        </p:nvSpPr>
        <p:spPr>
          <a:xfrm>
            <a:off x="2044411" y="2454505"/>
            <a:ext cx="8794367" cy="677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1pPr>
            <a:lvl2pPr marR="0" lvl="1"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2pPr>
            <a:lvl3pPr marR="0" lvl="2"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3pPr>
            <a:lvl4pPr marR="0" lvl="3"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4pPr>
            <a:lvl5pPr marR="0" lvl="4"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5pPr>
            <a:lvl6pPr marR="0" lvl="5"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6pPr>
            <a:lvl7pPr marR="0" lvl="6"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7pPr>
            <a:lvl8pPr marR="0" lvl="7"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8pPr>
            <a:lvl9pPr marR="0" lvl="8" algn="l" rtl="0">
              <a:lnSpc>
                <a:spcPct val="85000"/>
              </a:lnSpc>
              <a:spcBef>
                <a:spcPts val="0"/>
              </a:spcBef>
              <a:spcAft>
                <a:spcPts val="0"/>
              </a:spcAft>
              <a:buClr>
                <a:schemeClr val="lt1"/>
              </a:buClr>
              <a:buSzPts val="9700"/>
              <a:buFont typeface="Raleway"/>
              <a:buNone/>
              <a:defRPr sz="9700" b="1" i="0" u="none" strike="noStrike" cap="none">
                <a:solidFill>
                  <a:schemeClr val="lt1"/>
                </a:solidFill>
                <a:latin typeface="Raleway"/>
                <a:ea typeface="Raleway"/>
                <a:cs typeface="Raleway"/>
                <a:sym typeface="Raleway"/>
              </a:defRPr>
            </a:lvl9pPr>
          </a:lstStyle>
          <a:p>
            <a:pPr algn="ctr"/>
            <a:r>
              <a:rPr lang="en-US" sz="4000">
                <a:solidFill>
                  <a:srgbClr val="46EF96"/>
                </a:solidFill>
              </a:rPr>
              <a:t>Thank you for your time</a:t>
            </a:r>
          </a:p>
        </p:txBody>
      </p:sp>
      <p:pic>
        <p:nvPicPr>
          <p:cNvPr id="5" name="Picture 4" descr="A white text on a black background&#10;&#10;Description automatically generated with medium confidence">
            <a:extLst>
              <a:ext uri="{FF2B5EF4-FFF2-40B4-BE49-F238E27FC236}">
                <a16:creationId xmlns:a16="http://schemas.microsoft.com/office/drawing/2014/main" id="{DCB4FC84-E5F5-BC7F-65D4-5C4C734395EC}"/>
              </a:ext>
            </a:extLst>
          </p:cNvPr>
          <p:cNvPicPr>
            <a:picLocks noChangeAspect="1"/>
          </p:cNvPicPr>
          <p:nvPr/>
        </p:nvPicPr>
        <p:blipFill>
          <a:blip r:embed="rId2"/>
          <a:stretch>
            <a:fillRect/>
          </a:stretch>
        </p:blipFill>
        <p:spPr>
          <a:xfrm>
            <a:off x="4478547" y="1262623"/>
            <a:ext cx="3234115" cy="968708"/>
          </a:xfrm>
          <a:prstGeom prst="rect">
            <a:avLst/>
          </a:prstGeom>
        </p:spPr>
      </p:pic>
      <p:sp>
        <p:nvSpPr>
          <p:cNvPr id="6" name="Oval 5">
            <a:extLst>
              <a:ext uri="{FF2B5EF4-FFF2-40B4-BE49-F238E27FC236}">
                <a16:creationId xmlns:a16="http://schemas.microsoft.com/office/drawing/2014/main" id="{F80F5B37-70D8-6CFB-E130-94B4D5F2760F}"/>
              </a:ext>
            </a:extLst>
          </p:cNvPr>
          <p:cNvSpPr/>
          <p:nvPr/>
        </p:nvSpPr>
        <p:spPr>
          <a:xfrm>
            <a:off x="1319198" y="3502572"/>
            <a:ext cx="1545020" cy="1555672"/>
          </a:xfrm>
          <a:prstGeom prst="ellipse">
            <a:avLst/>
          </a:prstGeom>
          <a:blipFill dpi="0" rotWithShape="1">
            <a:blip r:embed="rId3">
              <a:extLst>
                <a:ext uri="{28A0092B-C50C-407E-A947-70E740481C1C}">
                  <a14:useLocalDpi xmlns:a14="http://schemas.microsoft.com/office/drawing/2010/main" val="0"/>
                </a:ext>
              </a:extLst>
            </a:blip>
            <a:srcRect/>
            <a:stretch>
              <a:fillRect t="-10446" b="-30012"/>
            </a:stretch>
          </a:blipFill>
          <a:ln w="76200">
            <a:solidFill>
              <a:srgbClr val="46EF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B17291-D5AB-0B0A-F4AA-F2EC44629075}"/>
              </a:ext>
            </a:extLst>
          </p:cNvPr>
          <p:cNvSpPr/>
          <p:nvPr/>
        </p:nvSpPr>
        <p:spPr>
          <a:xfrm>
            <a:off x="3378829" y="3502572"/>
            <a:ext cx="1545020" cy="1555672"/>
          </a:xfrm>
          <a:prstGeom prst="ellipse">
            <a:avLst/>
          </a:prstGeom>
          <a:solidFill>
            <a:schemeClr val="bg1"/>
          </a:solidFill>
          <a:ln w="76200">
            <a:solidFill>
              <a:srgbClr val="46EF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B5854B7-C07C-948C-AEFC-26FEFEE56BE7}"/>
              </a:ext>
            </a:extLst>
          </p:cNvPr>
          <p:cNvSpPr/>
          <p:nvPr/>
        </p:nvSpPr>
        <p:spPr>
          <a:xfrm>
            <a:off x="5438460" y="3429141"/>
            <a:ext cx="1545020" cy="1555672"/>
          </a:xfrm>
          <a:prstGeom prst="ellipse">
            <a:avLst/>
          </a:prstGeom>
          <a:solidFill>
            <a:schemeClr val="bg1"/>
          </a:solidFill>
          <a:ln w="76200">
            <a:solidFill>
              <a:srgbClr val="46EF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7FCBCF-F145-4078-04C7-3212773430BA}"/>
              </a:ext>
            </a:extLst>
          </p:cNvPr>
          <p:cNvSpPr/>
          <p:nvPr/>
        </p:nvSpPr>
        <p:spPr>
          <a:xfrm>
            <a:off x="9557722" y="3429000"/>
            <a:ext cx="1545020" cy="1555672"/>
          </a:xfrm>
          <a:prstGeom prst="ellipse">
            <a:avLst/>
          </a:prstGeom>
          <a:solidFill>
            <a:schemeClr val="bg1"/>
          </a:solidFill>
          <a:ln w="76200">
            <a:solidFill>
              <a:srgbClr val="46EF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8DC0626-7721-AF1E-6C7B-04F7BDB35668}"/>
              </a:ext>
            </a:extLst>
          </p:cNvPr>
          <p:cNvSpPr/>
          <p:nvPr/>
        </p:nvSpPr>
        <p:spPr>
          <a:xfrm>
            <a:off x="7498091" y="3429000"/>
            <a:ext cx="1545020" cy="1555672"/>
          </a:xfrm>
          <a:prstGeom prst="ellipse">
            <a:avLst/>
          </a:prstGeom>
          <a:solidFill>
            <a:schemeClr val="bg1"/>
          </a:solidFill>
          <a:ln w="76200">
            <a:solidFill>
              <a:srgbClr val="46EF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9CC22AC-C617-9399-9A17-35A47DB1314D}"/>
              </a:ext>
            </a:extLst>
          </p:cNvPr>
          <p:cNvSpPr txBox="1"/>
          <p:nvPr/>
        </p:nvSpPr>
        <p:spPr>
          <a:xfrm>
            <a:off x="1566116" y="5267957"/>
            <a:ext cx="1051183" cy="707886"/>
          </a:xfrm>
          <a:prstGeom prst="rect">
            <a:avLst/>
          </a:prstGeom>
          <a:noFill/>
        </p:spPr>
        <p:txBody>
          <a:bodyPr wrap="square" rtlCol="0">
            <a:spAutoFit/>
          </a:bodyPr>
          <a:lstStyle/>
          <a:p>
            <a:pPr algn="ctr"/>
            <a:r>
              <a:rPr lang="en-US" sz="2000">
                <a:solidFill>
                  <a:schemeClr val="bg1"/>
                </a:solidFill>
                <a:latin typeface="Raleway" pitchFamily="2" charset="77"/>
              </a:rPr>
              <a:t>Diego </a:t>
            </a:r>
            <a:br>
              <a:rPr lang="en-US" sz="2000">
                <a:solidFill>
                  <a:schemeClr val="bg1"/>
                </a:solidFill>
                <a:latin typeface="Raleway" pitchFamily="2" charset="77"/>
              </a:rPr>
            </a:br>
            <a:r>
              <a:rPr lang="en-US" sz="2000">
                <a:solidFill>
                  <a:schemeClr val="bg1"/>
                </a:solidFill>
                <a:latin typeface="Raleway" pitchFamily="2" charset="77"/>
              </a:rPr>
              <a:t>Salinas</a:t>
            </a:r>
          </a:p>
        </p:txBody>
      </p:sp>
      <p:sp>
        <p:nvSpPr>
          <p:cNvPr id="12" name="Subtitle 2">
            <a:extLst>
              <a:ext uri="{FF2B5EF4-FFF2-40B4-BE49-F238E27FC236}">
                <a16:creationId xmlns:a16="http://schemas.microsoft.com/office/drawing/2014/main" id="{86FA126C-56E9-AB23-7461-8ADD1E8CEA90}"/>
              </a:ext>
            </a:extLst>
          </p:cNvPr>
          <p:cNvSpPr txBox="1">
            <a:spLocks/>
          </p:cNvSpPr>
          <p:nvPr/>
        </p:nvSpPr>
        <p:spPr>
          <a:xfrm>
            <a:off x="2179687" y="6398837"/>
            <a:ext cx="7832625" cy="20899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solidFill>
                  <a:schemeClr val="bg1"/>
                </a:solidFill>
                <a:latin typeface="Raleway" pitchFamily="2" charset="77"/>
              </a:rPr>
              <a:t>TEAM 2</a:t>
            </a:r>
          </a:p>
        </p:txBody>
      </p:sp>
      <p:sp>
        <p:nvSpPr>
          <p:cNvPr id="15" name="TextBox 14">
            <a:extLst>
              <a:ext uri="{FF2B5EF4-FFF2-40B4-BE49-F238E27FC236}">
                <a16:creationId xmlns:a16="http://schemas.microsoft.com/office/drawing/2014/main" id="{BC507A91-FA74-3CA9-4A66-720DBDDDFDFA}"/>
              </a:ext>
            </a:extLst>
          </p:cNvPr>
          <p:cNvSpPr txBox="1"/>
          <p:nvPr/>
        </p:nvSpPr>
        <p:spPr>
          <a:xfrm>
            <a:off x="3378829" y="5337812"/>
            <a:ext cx="1545020" cy="707886"/>
          </a:xfrm>
          <a:prstGeom prst="rect">
            <a:avLst/>
          </a:prstGeom>
          <a:noFill/>
        </p:spPr>
        <p:txBody>
          <a:bodyPr wrap="square" rtlCol="0">
            <a:spAutoFit/>
          </a:bodyPr>
          <a:lstStyle/>
          <a:p>
            <a:pPr algn="ctr"/>
            <a:r>
              <a:rPr lang="en-US" sz="2000">
                <a:solidFill>
                  <a:schemeClr val="bg1"/>
                </a:solidFill>
                <a:latin typeface="Raleway" pitchFamily="2" charset="77"/>
              </a:rPr>
              <a:t>Polina </a:t>
            </a:r>
            <a:br>
              <a:rPr lang="en-US" sz="2000">
                <a:solidFill>
                  <a:schemeClr val="bg1"/>
                </a:solidFill>
                <a:latin typeface="Raleway" pitchFamily="2" charset="77"/>
              </a:rPr>
            </a:br>
            <a:r>
              <a:rPr lang="en-US" sz="2000" err="1">
                <a:solidFill>
                  <a:schemeClr val="bg1"/>
                </a:solidFill>
                <a:latin typeface="Raleway" pitchFamily="2" charset="77"/>
              </a:rPr>
              <a:t>Afanasyeva</a:t>
            </a:r>
            <a:endParaRPr lang="en-US" sz="2000">
              <a:solidFill>
                <a:schemeClr val="bg1"/>
              </a:solidFill>
              <a:latin typeface="Raleway" pitchFamily="2" charset="77"/>
            </a:endParaRPr>
          </a:p>
        </p:txBody>
      </p:sp>
      <p:sp>
        <p:nvSpPr>
          <p:cNvPr id="18" name="TextBox 17">
            <a:extLst>
              <a:ext uri="{FF2B5EF4-FFF2-40B4-BE49-F238E27FC236}">
                <a16:creationId xmlns:a16="http://schemas.microsoft.com/office/drawing/2014/main" id="{692EE827-4BB6-A718-9FDC-F88CED27975A}"/>
              </a:ext>
            </a:extLst>
          </p:cNvPr>
          <p:cNvSpPr txBox="1"/>
          <p:nvPr/>
        </p:nvSpPr>
        <p:spPr>
          <a:xfrm>
            <a:off x="5166066" y="5241434"/>
            <a:ext cx="1817414" cy="707886"/>
          </a:xfrm>
          <a:prstGeom prst="rect">
            <a:avLst/>
          </a:prstGeom>
          <a:noFill/>
        </p:spPr>
        <p:txBody>
          <a:bodyPr wrap="square" rtlCol="0">
            <a:spAutoFit/>
          </a:bodyPr>
          <a:lstStyle/>
          <a:p>
            <a:pPr algn="ctr"/>
            <a:r>
              <a:rPr lang="en-US" sz="2000" err="1">
                <a:solidFill>
                  <a:schemeClr val="bg1"/>
                </a:solidFill>
                <a:latin typeface="Raleway" pitchFamily="2" charset="77"/>
              </a:rPr>
              <a:t>Altynai</a:t>
            </a:r>
            <a:r>
              <a:rPr lang="en-US" sz="2000">
                <a:solidFill>
                  <a:schemeClr val="bg1"/>
                </a:solidFill>
                <a:latin typeface="Raleway" pitchFamily="2" charset="77"/>
              </a:rPr>
              <a:t> </a:t>
            </a:r>
            <a:r>
              <a:rPr lang="en-US" sz="2000" err="1">
                <a:solidFill>
                  <a:schemeClr val="bg1"/>
                </a:solidFill>
                <a:latin typeface="Raleway" pitchFamily="2" charset="77"/>
              </a:rPr>
              <a:t>Beishenalieva</a:t>
            </a:r>
            <a:endParaRPr lang="en-US" sz="2000">
              <a:solidFill>
                <a:schemeClr val="bg1"/>
              </a:solidFill>
              <a:latin typeface="Raleway" pitchFamily="2" charset="77"/>
            </a:endParaRPr>
          </a:p>
        </p:txBody>
      </p:sp>
      <p:sp>
        <p:nvSpPr>
          <p:cNvPr id="19" name="TextBox 18">
            <a:extLst>
              <a:ext uri="{FF2B5EF4-FFF2-40B4-BE49-F238E27FC236}">
                <a16:creationId xmlns:a16="http://schemas.microsoft.com/office/drawing/2014/main" id="{5882416D-196E-77F8-F9ED-B4EDFD0E1C28}"/>
              </a:ext>
            </a:extLst>
          </p:cNvPr>
          <p:cNvSpPr txBox="1"/>
          <p:nvPr/>
        </p:nvSpPr>
        <p:spPr>
          <a:xfrm>
            <a:off x="7361894" y="5295464"/>
            <a:ext cx="1817414" cy="707886"/>
          </a:xfrm>
          <a:prstGeom prst="rect">
            <a:avLst/>
          </a:prstGeom>
          <a:noFill/>
        </p:spPr>
        <p:txBody>
          <a:bodyPr wrap="square" rtlCol="0">
            <a:spAutoFit/>
          </a:bodyPr>
          <a:lstStyle/>
          <a:p>
            <a:pPr algn="ctr"/>
            <a:r>
              <a:rPr lang="en-US" sz="2000" err="1">
                <a:solidFill>
                  <a:schemeClr val="bg1"/>
                </a:solidFill>
                <a:latin typeface="Raleway" pitchFamily="2" charset="77"/>
              </a:rPr>
              <a:t>Olubiyi</a:t>
            </a:r>
            <a:r>
              <a:rPr lang="en-US" sz="2000">
                <a:solidFill>
                  <a:schemeClr val="bg1"/>
                </a:solidFill>
                <a:latin typeface="Raleway" pitchFamily="2" charset="77"/>
              </a:rPr>
              <a:t> </a:t>
            </a:r>
            <a:br>
              <a:rPr lang="en-US" sz="2000">
                <a:solidFill>
                  <a:schemeClr val="bg1"/>
                </a:solidFill>
                <a:latin typeface="Raleway" pitchFamily="2" charset="77"/>
              </a:rPr>
            </a:br>
            <a:r>
              <a:rPr lang="en-US" sz="2000">
                <a:solidFill>
                  <a:schemeClr val="bg1"/>
                </a:solidFill>
                <a:latin typeface="Raleway" pitchFamily="2" charset="77"/>
              </a:rPr>
              <a:t>George</a:t>
            </a:r>
          </a:p>
        </p:txBody>
      </p:sp>
      <p:sp>
        <p:nvSpPr>
          <p:cNvPr id="20" name="TextBox 19">
            <a:extLst>
              <a:ext uri="{FF2B5EF4-FFF2-40B4-BE49-F238E27FC236}">
                <a16:creationId xmlns:a16="http://schemas.microsoft.com/office/drawing/2014/main" id="{20033E99-452B-2086-B161-6E823954DD78}"/>
              </a:ext>
            </a:extLst>
          </p:cNvPr>
          <p:cNvSpPr txBox="1"/>
          <p:nvPr/>
        </p:nvSpPr>
        <p:spPr>
          <a:xfrm>
            <a:off x="9179307" y="5402823"/>
            <a:ext cx="2280189" cy="707886"/>
          </a:xfrm>
          <a:prstGeom prst="rect">
            <a:avLst/>
          </a:prstGeom>
          <a:noFill/>
        </p:spPr>
        <p:txBody>
          <a:bodyPr wrap="square" rtlCol="0">
            <a:spAutoFit/>
          </a:bodyPr>
          <a:lstStyle/>
          <a:p>
            <a:pPr algn="ctr"/>
            <a:r>
              <a:rPr lang="en-US" sz="2000">
                <a:solidFill>
                  <a:schemeClr val="bg1"/>
                </a:solidFill>
                <a:latin typeface="Raleway" pitchFamily="2" charset="77"/>
              </a:rPr>
              <a:t>Daniel Esteban Torres</a:t>
            </a:r>
          </a:p>
        </p:txBody>
      </p:sp>
      <p:sp>
        <p:nvSpPr>
          <p:cNvPr id="23" name="Google Shape;286;p32">
            <a:extLst>
              <a:ext uri="{FF2B5EF4-FFF2-40B4-BE49-F238E27FC236}">
                <a16:creationId xmlns:a16="http://schemas.microsoft.com/office/drawing/2014/main" id="{049E334F-2811-60BA-4362-852A7156FDBF}"/>
              </a:ext>
            </a:extLst>
          </p:cNvPr>
          <p:cNvSpPr/>
          <p:nvPr/>
        </p:nvSpPr>
        <p:spPr>
          <a:xfrm>
            <a:off x="-531939" y="1304601"/>
            <a:ext cx="1803900" cy="1853459"/>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roup 23">
            <a:extLst>
              <a:ext uri="{FF2B5EF4-FFF2-40B4-BE49-F238E27FC236}">
                <a16:creationId xmlns:a16="http://schemas.microsoft.com/office/drawing/2014/main" id="{043A6E1C-FA95-48E9-AEED-20CE5089579B}"/>
              </a:ext>
            </a:extLst>
          </p:cNvPr>
          <p:cNvGrpSpPr/>
          <p:nvPr/>
        </p:nvGrpSpPr>
        <p:grpSpPr>
          <a:xfrm>
            <a:off x="541007" y="812013"/>
            <a:ext cx="1461909" cy="1461909"/>
            <a:chOff x="10002255" y="1234678"/>
            <a:chExt cx="1461909" cy="1461909"/>
          </a:xfrm>
        </p:grpSpPr>
        <p:sp>
          <p:nvSpPr>
            <p:cNvPr id="21" name="Google Shape;789;p50">
              <a:extLst>
                <a:ext uri="{FF2B5EF4-FFF2-40B4-BE49-F238E27FC236}">
                  <a16:creationId xmlns:a16="http://schemas.microsoft.com/office/drawing/2014/main" id="{CA03F669-7D11-7AC5-2CF5-2DA62F274FE7}"/>
                </a:ext>
              </a:extLst>
            </p:cNvPr>
            <p:cNvSpPr/>
            <p:nvPr/>
          </p:nvSpPr>
          <p:spPr>
            <a:xfrm rot="945192">
              <a:off x="10002255" y="1234678"/>
              <a:ext cx="1461909" cy="146190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0;p50">
              <a:extLst>
                <a:ext uri="{FF2B5EF4-FFF2-40B4-BE49-F238E27FC236}">
                  <a16:creationId xmlns:a16="http://schemas.microsoft.com/office/drawing/2014/main" id="{7478E35B-6322-AAF4-C33D-E9D77D3942A2}"/>
                </a:ext>
              </a:extLst>
            </p:cNvPr>
            <p:cNvSpPr/>
            <p:nvPr/>
          </p:nvSpPr>
          <p:spPr>
            <a:xfrm>
              <a:off x="10353738" y="1586162"/>
              <a:ext cx="758934" cy="758934"/>
            </a:xfrm>
            <a:custGeom>
              <a:avLst/>
              <a:gdLst/>
              <a:ahLst/>
              <a:cxnLst/>
              <a:rect l="l" t="t" r="r" b="b"/>
              <a:pathLst>
                <a:path w="17964" h="17964" extrusionOk="0">
                  <a:moveTo>
                    <a:pt x="8982" y="2811"/>
                  </a:moveTo>
                  <a:cubicBezTo>
                    <a:pt x="6681" y="2811"/>
                    <a:pt x="4583" y="4094"/>
                    <a:pt x="3504" y="6131"/>
                  </a:cubicBezTo>
                  <a:cubicBezTo>
                    <a:pt x="3321" y="6477"/>
                    <a:pt x="3463" y="6905"/>
                    <a:pt x="3809" y="7088"/>
                  </a:cubicBezTo>
                  <a:cubicBezTo>
                    <a:pt x="3911" y="7129"/>
                    <a:pt x="4013" y="7169"/>
                    <a:pt x="4135" y="7169"/>
                  </a:cubicBezTo>
                  <a:cubicBezTo>
                    <a:pt x="4380" y="7169"/>
                    <a:pt x="4624" y="7027"/>
                    <a:pt x="4746" y="6783"/>
                  </a:cubicBezTo>
                  <a:cubicBezTo>
                    <a:pt x="5581" y="5194"/>
                    <a:pt x="7210" y="4216"/>
                    <a:pt x="8982" y="4216"/>
                  </a:cubicBezTo>
                  <a:cubicBezTo>
                    <a:pt x="9369" y="4216"/>
                    <a:pt x="9695" y="3911"/>
                    <a:pt x="9695" y="3524"/>
                  </a:cubicBezTo>
                  <a:cubicBezTo>
                    <a:pt x="9695" y="3117"/>
                    <a:pt x="9369" y="2811"/>
                    <a:pt x="8982" y="2811"/>
                  </a:cubicBezTo>
                  <a:close/>
                  <a:moveTo>
                    <a:pt x="3524" y="8290"/>
                  </a:moveTo>
                  <a:cubicBezTo>
                    <a:pt x="3137" y="8290"/>
                    <a:pt x="2811" y="8595"/>
                    <a:pt x="2811" y="8982"/>
                  </a:cubicBezTo>
                  <a:cubicBezTo>
                    <a:pt x="2811" y="9369"/>
                    <a:pt x="3117" y="9695"/>
                    <a:pt x="3524" y="9695"/>
                  </a:cubicBezTo>
                  <a:cubicBezTo>
                    <a:pt x="3911" y="9695"/>
                    <a:pt x="4217" y="9369"/>
                    <a:pt x="4217" y="8982"/>
                  </a:cubicBezTo>
                  <a:cubicBezTo>
                    <a:pt x="4217" y="8595"/>
                    <a:pt x="3911" y="8290"/>
                    <a:pt x="3524" y="8290"/>
                  </a:cubicBezTo>
                  <a:close/>
                  <a:moveTo>
                    <a:pt x="8982" y="8290"/>
                  </a:moveTo>
                  <a:cubicBezTo>
                    <a:pt x="8595" y="8290"/>
                    <a:pt x="8290" y="8595"/>
                    <a:pt x="8290" y="8982"/>
                  </a:cubicBezTo>
                  <a:cubicBezTo>
                    <a:pt x="8290" y="9369"/>
                    <a:pt x="8595" y="9695"/>
                    <a:pt x="8982" y="9695"/>
                  </a:cubicBezTo>
                  <a:cubicBezTo>
                    <a:pt x="9369" y="9695"/>
                    <a:pt x="9695" y="9369"/>
                    <a:pt x="9695" y="8982"/>
                  </a:cubicBezTo>
                  <a:cubicBezTo>
                    <a:pt x="9695" y="8595"/>
                    <a:pt x="9369" y="8290"/>
                    <a:pt x="8982" y="8290"/>
                  </a:cubicBezTo>
                  <a:close/>
                  <a:moveTo>
                    <a:pt x="14461" y="8290"/>
                  </a:moveTo>
                  <a:cubicBezTo>
                    <a:pt x="14074" y="8290"/>
                    <a:pt x="13748" y="8595"/>
                    <a:pt x="13748" y="8982"/>
                  </a:cubicBezTo>
                  <a:cubicBezTo>
                    <a:pt x="13748" y="9369"/>
                    <a:pt x="14074" y="9695"/>
                    <a:pt x="14461" y="9695"/>
                  </a:cubicBezTo>
                  <a:cubicBezTo>
                    <a:pt x="14847" y="9695"/>
                    <a:pt x="15153" y="9369"/>
                    <a:pt x="15153" y="8982"/>
                  </a:cubicBezTo>
                  <a:cubicBezTo>
                    <a:pt x="15153" y="8595"/>
                    <a:pt x="14847" y="8290"/>
                    <a:pt x="14461" y="8290"/>
                  </a:cubicBezTo>
                  <a:close/>
                  <a:moveTo>
                    <a:pt x="8982" y="7027"/>
                  </a:moveTo>
                  <a:cubicBezTo>
                    <a:pt x="10082" y="7027"/>
                    <a:pt x="10958" y="7903"/>
                    <a:pt x="10958" y="8982"/>
                  </a:cubicBezTo>
                  <a:cubicBezTo>
                    <a:pt x="10958" y="10082"/>
                    <a:pt x="10062" y="10957"/>
                    <a:pt x="8982" y="10957"/>
                  </a:cubicBezTo>
                  <a:cubicBezTo>
                    <a:pt x="7903" y="10957"/>
                    <a:pt x="7027" y="10061"/>
                    <a:pt x="7027" y="8982"/>
                  </a:cubicBezTo>
                  <a:cubicBezTo>
                    <a:pt x="7027" y="7903"/>
                    <a:pt x="7903" y="7027"/>
                    <a:pt x="8982" y="7027"/>
                  </a:cubicBezTo>
                  <a:close/>
                  <a:moveTo>
                    <a:pt x="8982" y="5622"/>
                  </a:moveTo>
                  <a:cubicBezTo>
                    <a:pt x="7129" y="5622"/>
                    <a:pt x="5622" y="7129"/>
                    <a:pt x="5622" y="8982"/>
                  </a:cubicBezTo>
                  <a:cubicBezTo>
                    <a:pt x="5622" y="10835"/>
                    <a:pt x="7129" y="12363"/>
                    <a:pt x="8982" y="12363"/>
                  </a:cubicBezTo>
                  <a:cubicBezTo>
                    <a:pt x="10835" y="12363"/>
                    <a:pt x="12363" y="10835"/>
                    <a:pt x="12363" y="8982"/>
                  </a:cubicBezTo>
                  <a:cubicBezTo>
                    <a:pt x="12363" y="7129"/>
                    <a:pt x="10856" y="5622"/>
                    <a:pt x="8982" y="5622"/>
                  </a:cubicBezTo>
                  <a:close/>
                  <a:moveTo>
                    <a:pt x="13816" y="10852"/>
                  </a:moveTo>
                  <a:cubicBezTo>
                    <a:pt x="13565" y="10852"/>
                    <a:pt x="13324" y="10984"/>
                    <a:pt x="13198" y="11222"/>
                  </a:cubicBezTo>
                  <a:cubicBezTo>
                    <a:pt x="12383" y="12790"/>
                    <a:pt x="10754" y="13748"/>
                    <a:pt x="8982" y="13748"/>
                  </a:cubicBezTo>
                  <a:cubicBezTo>
                    <a:pt x="8595" y="13748"/>
                    <a:pt x="8290" y="14073"/>
                    <a:pt x="8290" y="14460"/>
                  </a:cubicBezTo>
                  <a:cubicBezTo>
                    <a:pt x="8290" y="14847"/>
                    <a:pt x="8595" y="15153"/>
                    <a:pt x="8982" y="15153"/>
                  </a:cubicBezTo>
                  <a:cubicBezTo>
                    <a:pt x="11283" y="15153"/>
                    <a:pt x="13361" y="13910"/>
                    <a:pt x="14440" y="11874"/>
                  </a:cubicBezTo>
                  <a:cubicBezTo>
                    <a:pt x="14623" y="11528"/>
                    <a:pt x="14501" y="11100"/>
                    <a:pt x="14155" y="10937"/>
                  </a:cubicBezTo>
                  <a:cubicBezTo>
                    <a:pt x="14047" y="10880"/>
                    <a:pt x="13930" y="10852"/>
                    <a:pt x="13816" y="10852"/>
                  </a:cubicBezTo>
                  <a:close/>
                  <a:moveTo>
                    <a:pt x="8982" y="1"/>
                  </a:moveTo>
                  <a:cubicBezTo>
                    <a:pt x="6599" y="1"/>
                    <a:pt x="4339" y="938"/>
                    <a:pt x="2648" y="2628"/>
                  </a:cubicBezTo>
                  <a:cubicBezTo>
                    <a:pt x="938" y="4339"/>
                    <a:pt x="1" y="6579"/>
                    <a:pt x="1" y="8982"/>
                  </a:cubicBezTo>
                  <a:cubicBezTo>
                    <a:pt x="1" y="11385"/>
                    <a:pt x="938" y="13646"/>
                    <a:pt x="2648" y="15336"/>
                  </a:cubicBezTo>
                  <a:cubicBezTo>
                    <a:pt x="4339" y="17026"/>
                    <a:pt x="6599" y="17963"/>
                    <a:pt x="8982" y="17963"/>
                  </a:cubicBezTo>
                  <a:cubicBezTo>
                    <a:pt x="10632" y="17963"/>
                    <a:pt x="12241" y="17515"/>
                    <a:pt x="13626" y="16680"/>
                  </a:cubicBezTo>
                  <a:cubicBezTo>
                    <a:pt x="13972" y="16477"/>
                    <a:pt x="14074" y="16028"/>
                    <a:pt x="13870" y="15703"/>
                  </a:cubicBezTo>
                  <a:cubicBezTo>
                    <a:pt x="13737" y="15491"/>
                    <a:pt x="13510" y="15374"/>
                    <a:pt x="13278" y="15374"/>
                  </a:cubicBezTo>
                  <a:cubicBezTo>
                    <a:pt x="13153" y="15374"/>
                    <a:pt x="13027" y="15407"/>
                    <a:pt x="12913" y="15479"/>
                  </a:cubicBezTo>
                  <a:cubicBezTo>
                    <a:pt x="11732" y="16191"/>
                    <a:pt x="10367" y="16558"/>
                    <a:pt x="8982" y="16558"/>
                  </a:cubicBezTo>
                  <a:cubicBezTo>
                    <a:pt x="4807" y="16558"/>
                    <a:pt x="1406" y="13157"/>
                    <a:pt x="1406" y="8982"/>
                  </a:cubicBezTo>
                  <a:cubicBezTo>
                    <a:pt x="1406" y="4807"/>
                    <a:pt x="4807" y="1406"/>
                    <a:pt x="8982" y="1406"/>
                  </a:cubicBezTo>
                  <a:cubicBezTo>
                    <a:pt x="13157" y="1406"/>
                    <a:pt x="16558" y="4807"/>
                    <a:pt x="16558" y="8982"/>
                  </a:cubicBezTo>
                  <a:cubicBezTo>
                    <a:pt x="16558" y="10489"/>
                    <a:pt x="16110" y="11935"/>
                    <a:pt x="15275" y="13198"/>
                  </a:cubicBezTo>
                  <a:cubicBezTo>
                    <a:pt x="15051" y="13524"/>
                    <a:pt x="15153" y="13951"/>
                    <a:pt x="15458" y="14175"/>
                  </a:cubicBezTo>
                  <a:cubicBezTo>
                    <a:pt x="15578" y="14250"/>
                    <a:pt x="15714" y="14286"/>
                    <a:pt x="15848" y="14286"/>
                  </a:cubicBezTo>
                  <a:cubicBezTo>
                    <a:pt x="16080" y="14286"/>
                    <a:pt x="16307" y="14178"/>
                    <a:pt x="16436" y="13972"/>
                  </a:cubicBezTo>
                  <a:cubicBezTo>
                    <a:pt x="17434" y="12485"/>
                    <a:pt x="17963" y="10754"/>
                    <a:pt x="17963" y="8982"/>
                  </a:cubicBezTo>
                  <a:cubicBezTo>
                    <a:pt x="17963" y="6579"/>
                    <a:pt x="17027" y="4339"/>
                    <a:pt x="15336" y="2628"/>
                  </a:cubicBezTo>
                  <a:cubicBezTo>
                    <a:pt x="13646" y="938"/>
                    <a:pt x="11385" y="1"/>
                    <a:pt x="8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Oval 24">
            <a:extLst>
              <a:ext uri="{FF2B5EF4-FFF2-40B4-BE49-F238E27FC236}">
                <a16:creationId xmlns:a16="http://schemas.microsoft.com/office/drawing/2014/main" id="{808EF251-6B31-DBC3-13E0-D31BDF6AB6F1}"/>
              </a:ext>
            </a:extLst>
          </p:cNvPr>
          <p:cNvSpPr/>
          <p:nvPr/>
        </p:nvSpPr>
        <p:spPr>
          <a:xfrm>
            <a:off x="10924625" y="-820061"/>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12" descr="Un hombre con lentes y una camisa negra&#10;&#10;Descripción generada automáticamente">
            <a:extLst>
              <a:ext uri="{FF2B5EF4-FFF2-40B4-BE49-F238E27FC236}">
                <a16:creationId xmlns:a16="http://schemas.microsoft.com/office/drawing/2014/main" id="{30CB5975-FC53-9A61-2456-AD4CF34A6096}"/>
              </a:ext>
            </a:extLst>
          </p:cNvPr>
          <p:cNvPicPr>
            <a:picLocks noChangeAspect="1"/>
          </p:cNvPicPr>
          <p:nvPr/>
        </p:nvPicPr>
        <p:blipFill>
          <a:blip r:embed="rId4"/>
          <a:stretch>
            <a:fillRect/>
          </a:stretch>
        </p:blipFill>
        <p:spPr>
          <a:xfrm>
            <a:off x="9554134" y="3321833"/>
            <a:ext cx="1555377" cy="1760743"/>
          </a:xfrm>
          <a:prstGeom prst="ellipse">
            <a:avLst/>
          </a:prstGeom>
          <a:ln>
            <a:noFill/>
          </a:ln>
          <a:effectLst>
            <a:softEdge rad="112500"/>
          </a:effectLst>
        </p:spPr>
      </p:pic>
      <p:pic>
        <p:nvPicPr>
          <p:cNvPr id="2" name="Picture 12">
            <a:extLst>
              <a:ext uri="{FF2B5EF4-FFF2-40B4-BE49-F238E27FC236}">
                <a16:creationId xmlns:a16="http://schemas.microsoft.com/office/drawing/2014/main" id="{80EEF9BC-3A4E-C9C9-FE73-667E08D8544E}"/>
              </a:ext>
            </a:extLst>
          </p:cNvPr>
          <p:cNvPicPr>
            <a:picLocks noChangeAspect="1"/>
          </p:cNvPicPr>
          <p:nvPr/>
        </p:nvPicPr>
        <p:blipFill>
          <a:blip r:embed="rId5"/>
          <a:stretch>
            <a:fillRect/>
          </a:stretch>
        </p:blipFill>
        <p:spPr>
          <a:xfrm>
            <a:off x="3410702" y="3534275"/>
            <a:ext cx="1480387" cy="1493922"/>
          </a:xfrm>
          <a:prstGeom prst="rect">
            <a:avLst/>
          </a:prstGeom>
        </p:spPr>
      </p:pic>
      <p:pic>
        <p:nvPicPr>
          <p:cNvPr id="14" name="Picture 15">
            <a:extLst>
              <a:ext uri="{FF2B5EF4-FFF2-40B4-BE49-F238E27FC236}">
                <a16:creationId xmlns:a16="http://schemas.microsoft.com/office/drawing/2014/main" id="{B773CE13-9CE9-F3A2-C492-73F6AF15CBDB}"/>
              </a:ext>
            </a:extLst>
          </p:cNvPr>
          <p:cNvPicPr>
            <a:picLocks noChangeAspect="1"/>
          </p:cNvPicPr>
          <p:nvPr/>
        </p:nvPicPr>
        <p:blipFill>
          <a:blip r:embed="rId6"/>
          <a:stretch>
            <a:fillRect/>
          </a:stretch>
        </p:blipFill>
        <p:spPr>
          <a:xfrm>
            <a:off x="5519316" y="3567301"/>
            <a:ext cx="1400474" cy="1400474"/>
          </a:xfrm>
          <a:prstGeom prst="ellipse">
            <a:avLst/>
          </a:prstGeom>
        </p:spPr>
      </p:pic>
      <p:pic>
        <p:nvPicPr>
          <p:cNvPr id="3074" name="Picture 2">
            <a:extLst>
              <a:ext uri="{FF2B5EF4-FFF2-40B4-BE49-F238E27FC236}">
                <a16:creationId xmlns:a16="http://schemas.microsoft.com/office/drawing/2014/main" id="{D8F16B6F-76F4-C3BB-1369-C396258B3A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6263" y="3455694"/>
            <a:ext cx="1508676" cy="151633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3E88F71-091E-66FA-DE6C-8D2BC9FBC9DD}"/>
              </a:ext>
            </a:extLst>
          </p:cNvPr>
          <p:cNvSpPr txBox="1"/>
          <p:nvPr/>
        </p:nvSpPr>
        <p:spPr>
          <a:xfrm>
            <a:off x="1445307" y="330590"/>
            <a:ext cx="6104238" cy="784830"/>
          </a:xfrm>
          <a:prstGeom prst="rect">
            <a:avLst/>
          </a:prstGeom>
          <a:noFill/>
        </p:spPr>
        <p:txBody>
          <a:bodyPr wrap="square">
            <a:spAutoFit/>
          </a:bodyPr>
          <a:lstStyle/>
          <a:p>
            <a:r>
              <a:rPr lang="en" sz="4450" b="1">
                <a:solidFill>
                  <a:srgbClr val="FFFFFF"/>
                </a:solidFill>
                <a:latin typeface="Raleway" pitchFamily="2" charset="77"/>
              </a:rPr>
              <a:t>TABLE </a:t>
            </a:r>
            <a:r>
              <a:rPr lang="en" sz="4500" b="1">
                <a:solidFill>
                  <a:srgbClr val="FFFFFF"/>
                </a:solidFill>
                <a:latin typeface="Raleway" pitchFamily="2" charset="77"/>
              </a:rPr>
              <a:t>OF</a:t>
            </a:r>
            <a:r>
              <a:rPr lang="en" sz="4450" b="1">
                <a:solidFill>
                  <a:srgbClr val="FFFFFF"/>
                </a:solidFill>
                <a:latin typeface="Raleway" pitchFamily="2" charset="77"/>
              </a:rPr>
              <a:t> CONTENTS</a:t>
            </a:r>
            <a:endParaRPr lang="en-US" sz="4450" b="1">
              <a:solidFill>
                <a:srgbClr val="FFFFFF"/>
              </a:solidFill>
              <a:latin typeface="Raleway" pitchFamily="2" charset="77"/>
            </a:endParaRPr>
          </a:p>
        </p:txBody>
      </p:sp>
      <p:grpSp>
        <p:nvGrpSpPr>
          <p:cNvPr id="18" name="Group 17">
            <a:extLst>
              <a:ext uri="{FF2B5EF4-FFF2-40B4-BE49-F238E27FC236}">
                <a16:creationId xmlns:a16="http://schemas.microsoft.com/office/drawing/2014/main" id="{5B5738EB-FB9A-4749-F17F-42B153BA67EE}"/>
              </a:ext>
            </a:extLst>
          </p:cNvPr>
          <p:cNvGrpSpPr/>
          <p:nvPr/>
        </p:nvGrpSpPr>
        <p:grpSpPr>
          <a:xfrm>
            <a:off x="1445307" y="1489842"/>
            <a:ext cx="1084951" cy="1034703"/>
            <a:chOff x="1383942" y="1583091"/>
            <a:chExt cx="1461900" cy="1461900"/>
          </a:xfrm>
        </p:grpSpPr>
        <p:sp>
          <p:nvSpPr>
            <p:cNvPr id="13" name="Google Shape;310;p34">
              <a:extLst>
                <a:ext uri="{FF2B5EF4-FFF2-40B4-BE49-F238E27FC236}">
                  <a16:creationId xmlns:a16="http://schemas.microsoft.com/office/drawing/2014/main" id="{EAEA7851-46E4-A060-BB4F-D261320EAAD1}"/>
                </a:ext>
              </a:extLst>
            </p:cNvPr>
            <p:cNvSpPr/>
            <p:nvPr/>
          </p:nvSpPr>
          <p:spPr>
            <a:xfrm>
              <a:off x="1383942" y="1583091"/>
              <a:ext cx="1461900" cy="146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p34">
              <a:extLst>
                <a:ext uri="{FF2B5EF4-FFF2-40B4-BE49-F238E27FC236}">
                  <a16:creationId xmlns:a16="http://schemas.microsoft.com/office/drawing/2014/main" id="{75C97CA3-C409-67FC-7009-9A8C678706A6}"/>
                </a:ext>
              </a:extLst>
            </p:cNvPr>
            <p:cNvSpPr txBox="1">
              <a:spLocks/>
            </p:cNvSpPr>
            <p:nvPr/>
          </p:nvSpPr>
          <p:spPr>
            <a:xfrm>
              <a:off x="1445297" y="1881760"/>
              <a:ext cx="1400545" cy="76139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5400" b="1">
                  <a:solidFill>
                    <a:schemeClr val="dk1"/>
                  </a:solidFill>
                  <a:latin typeface="Raleway" pitchFamily="2" charset="77"/>
                </a:rPr>
                <a:t>01</a:t>
              </a:r>
            </a:p>
          </p:txBody>
        </p:sp>
      </p:grpSp>
      <p:sp>
        <p:nvSpPr>
          <p:cNvPr id="22" name="Google Shape;327;p34">
            <a:extLst>
              <a:ext uri="{FF2B5EF4-FFF2-40B4-BE49-F238E27FC236}">
                <a16:creationId xmlns:a16="http://schemas.microsoft.com/office/drawing/2014/main" id="{262EE7EC-9D12-9427-85EF-F7651FFF9364}"/>
              </a:ext>
            </a:extLst>
          </p:cNvPr>
          <p:cNvSpPr txBox="1">
            <a:spLocks/>
          </p:cNvSpPr>
          <p:nvPr/>
        </p:nvSpPr>
        <p:spPr>
          <a:xfrm>
            <a:off x="2597729" y="1655884"/>
            <a:ext cx="8547544" cy="712500"/>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a:solidFill>
                  <a:srgbClr val="46EF96"/>
                </a:solidFill>
                <a:latin typeface="Raleway"/>
              </a:rPr>
              <a:t>ASSUMPTIONS AND DATA PREP</a:t>
            </a:r>
          </a:p>
        </p:txBody>
      </p:sp>
      <p:sp>
        <p:nvSpPr>
          <p:cNvPr id="25" name="Google Shape;327;p34">
            <a:extLst>
              <a:ext uri="{FF2B5EF4-FFF2-40B4-BE49-F238E27FC236}">
                <a16:creationId xmlns:a16="http://schemas.microsoft.com/office/drawing/2014/main" id="{BA085ABC-EC1C-E711-16FA-CE71FCA624D3}"/>
              </a:ext>
            </a:extLst>
          </p:cNvPr>
          <p:cNvSpPr txBox="1">
            <a:spLocks/>
          </p:cNvSpPr>
          <p:nvPr/>
        </p:nvSpPr>
        <p:spPr>
          <a:xfrm>
            <a:off x="2597729" y="3003652"/>
            <a:ext cx="6397468" cy="712500"/>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solidFill>
                  <a:srgbClr val="46EF96"/>
                </a:solidFill>
                <a:latin typeface="Raleway" pitchFamily="2" charset="77"/>
              </a:rPr>
              <a:t>PREDICTIVE ANALYSIS</a:t>
            </a:r>
          </a:p>
        </p:txBody>
      </p:sp>
      <p:sp>
        <p:nvSpPr>
          <p:cNvPr id="26" name="Google Shape;327;p34">
            <a:extLst>
              <a:ext uri="{FF2B5EF4-FFF2-40B4-BE49-F238E27FC236}">
                <a16:creationId xmlns:a16="http://schemas.microsoft.com/office/drawing/2014/main" id="{D6BEC770-58F1-1428-6EE3-95057510A51C}"/>
              </a:ext>
            </a:extLst>
          </p:cNvPr>
          <p:cNvSpPr txBox="1">
            <a:spLocks/>
          </p:cNvSpPr>
          <p:nvPr/>
        </p:nvSpPr>
        <p:spPr>
          <a:xfrm>
            <a:off x="2630012" y="4361929"/>
            <a:ext cx="6397468" cy="712500"/>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solidFill>
                  <a:srgbClr val="46EF96"/>
                </a:solidFill>
                <a:latin typeface="Raleway" pitchFamily="2" charset="77"/>
              </a:rPr>
              <a:t>FORECASTING MODEL</a:t>
            </a:r>
          </a:p>
        </p:txBody>
      </p:sp>
      <p:sp>
        <p:nvSpPr>
          <p:cNvPr id="27" name="Google Shape;326;p34">
            <a:extLst>
              <a:ext uri="{FF2B5EF4-FFF2-40B4-BE49-F238E27FC236}">
                <a16:creationId xmlns:a16="http://schemas.microsoft.com/office/drawing/2014/main" id="{DE164A7E-F741-B916-9926-A915A23563BF}"/>
              </a:ext>
            </a:extLst>
          </p:cNvPr>
          <p:cNvSpPr txBox="1">
            <a:spLocks/>
          </p:cNvSpPr>
          <p:nvPr/>
        </p:nvSpPr>
        <p:spPr>
          <a:xfrm>
            <a:off x="2597729" y="2004313"/>
            <a:ext cx="8100596" cy="792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L="914400" marR="0" lvl="1"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L="1371600" marR="0" lvl="2"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L="1828800" marR="0" lvl="3"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L="2286000" marR="0" lvl="4"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L="2743200" marR="0" lvl="5"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L="3200400" marR="0" lvl="6"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L="3657600" marR="0" lvl="7"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L="4114800" marR="0" lvl="8"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indent="0"/>
            <a:r>
              <a:rPr lang="en-US" sz="2000"/>
              <a:t>Defining the goal of the analysis and reviewing the data</a:t>
            </a:r>
          </a:p>
        </p:txBody>
      </p:sp>
      <p:sp>
        <p:nvSpPr>
          <p:cNvPr id="28" name="Google Shape;326;p34">
            <a:extLst>
              <a:ext uri="{FF2B5EF4-FFF2-40B4-BE49-F238E27FC236}">
                <a16:creationId xmlns:a16="http://schemas.microsoft.com/office/drawing/2014/main" id="{D6367417-29B6-4AF8-9EF9-FD808BCACC14}"/>
              </a:ext>
            </a:extLst>
          </p:cNvPr>
          <p:cNvSpPr txBox="1">
            <a:spLocks/>
          </p:cNvSpPr>
          <p:nvPr/>
        </p:nvSpPr>
        <p:spPr>
          <a:xfrm>
            <a:off x="2603241" y="3394166"/>
            <a:ext cx="8100596" cy="792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L="914400" marR="0" lvl="1"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L="1371600" marR="0" lvl="2"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L="1828800" marR="0" lvl="3"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L="2286000" marR="0" lvl="4"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L="2743200" marR="0" lvl="5"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L="3200400" marR="0" lvl="6"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L="3657600" marR="0" lvl="7"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L="4114800" marR="0" lvl="8"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indent="0"/>
            <a:r>
              <a:rPr lang="en-US" sz="2000"/>
              <a:t>Binomial regression and GINI decision tree</a:t>
            </a:r>
          </a:p>
        </p:txBody>
      </p:sp>
      <p:sp>
        <p:nvSpPr>
          <p:cNvPr id="29" name="Google Shape;326;p34">
            <a:extLst>
              <a:ext uri="{FF2B5EF4-FFF2-40B4-BE49-F238E27FC236}">
                <a16:creationId xmlns:a16="http://schemas.microsoft.com/office/drawing/2014/main" id="{F6EB5587-1EAF-D1D8-FC98-100D1FA4D901}"/>
              </a:ext>
            </a:extLst>
          </p:cNvPr>
          <p:cNvSpPr txBox="1">
            <a:spLocks/>
          </p:cNvSpPr>
          <p:nvPr/>
        </p:nvSpPr>
        <p:spPr>
          <a:xfrm>
            <a:off x="2630012" y="4761598"/>
            <a:ext cx="8100596" cy="792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L="914400" marR="0" lvl="1"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L="1371600" marR="0" lvl="2"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L="1828800" marR="0" lvl="3"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L="2286000" marR="0" lvl="4"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L="2743200" marR="0" lvl="5"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L="3200400" marR="0" lvl="6"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L="3657600" marR="0" lvl="7"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L="4114800" marR="0" lvl="8"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indent="0"/>
            <a:r>
              <a:rPr lang="en-US" sz="2000"/>
              <a:t>ARIMA model on the two most influential attributes for popularity</a:t>
            </a:r>
          </a:p>
        </p:txBody>
      </p:sp>
      <p:sp>
        <p:nvSpPr>
          <p:cNvPr id="30" name="Oval 29">
            <a:extLst>
              <a:ext uri="{FF2B5EF4-FFF2-40B4-BE49-F238E27FC236}">
                <a16:creationId xmlns:a16="http://schemas.microsoft.com/office/drawing/2014/main" id="{2924E445-F3AC-15FE-B18C-1756AF882EFD}"/>
              </a:ext>
            </a:extLst>
          </p:cNvPr>
          <p:cNvSpPr/>
          <p:nvPr/>
        </p:nvSpPr>
        <p:spPr>
          <a:xfrm>
            <a:off x="10943533" y="5691943"/>
            <a:ext cx="2534750" cy="236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5A8DAA-CE0E-C267-537A-B206066AC594}"/>
              </a:ext>
            </a:extLst>
          </p:cNvPr>
          <p:cNvSpPr/>
          <p:nvPr/>
        </p:nvSpPr>
        <p:spPr>
          <a:xfrm>
            <a:off x="-1002776" y="-1015748"/>
            <a:ext cx="1999291" cy="2031496"/>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oogle Shape;286;p32">
            <a:extLst>
              <a:ext uri="{FF2B5EF4-FFF2-40B4-BE49-F238E27FC236}">
                <a16:creationId xmlns:a16="http://schemas.microsoft.com/office/drawing/2014/main" id="{9554449B-A4D9-BF88-8084-992605157B39}"/>
              </a:ext>
            </a:extLst>
          </p:cNvPr>
          <p:cNvSpPr/>
          <p:nvPr/>
        </p:nvSpPr>
        <p:spPr>
          <a:xfrm>
            <a:off x="11473318" y="2822713"/>
            <a:ext cx="1475179" cy="1514584"/>
          </a:xfrm>
          <a:prstGeom prst="donut">
            <a:avLst>
              <a:gd name="adj" fmla="val 119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roup 34">
            <a:extLst>
              <a:ext uri="{FF2B5EF4-FFF2-40B4-BE49-F238E27FC236}">
                <a16:creationId xmlns:a16="http://schemas.microsoft.com/office/drawing/2014/main" id="{0B651F18-70BF-5DC7-D770-9DB7AD2803F0}"/>
              </a:ext>
            </a:extLst>
          </p:cNvPr>
          <p:cNvGrpSpPr/>
          <p:nvPr/>
        </p:nvGrpSpPr>
        <p:grpSpPr>
          <a:xfrm>
            <a:off x="10627434" y="3316712"/>
            <a:ext cx="1463100" cy="1463100"/>
            <a:chOff x="8538112" y="4014475"/>
            <a:chExt cx="1463100" cy="1463100"/>
          </a:xfrm>
        </p:grpSpPr>
        <p:sp>
          <p:nvSpPr>
            <p:cNvPr id="32" name="Google Shape;312;p34">
              <a:extLst>
                <a:ext uri="{FF2B5EF4-FFF2-40B4-BE49-F238E27FC236}">
                  <a16:creationId xmlns:a16="http://schemas.microsoft.com/office/drawing/2014/main" id="{3BB14E53-0B43-AB15-5BC7-01FB9C4F9AB5}"/>
                </a:ext>
              </a:extLst>
            </p:cNvPr>
            <p:cNvSpPr/>
            <p:nvPr/>
          </p:nvSpPr>
          <p:spPr>
            <a:xfrm rot="-5400000">
              <a:off x="8538112" y="4014475"/>
              <a:ext cx="1463100" cy="1463100"/>
            </a:xfrm>
            <a:prstGeom prst="ellipse">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4;p34">
              <a:extLst>
                <a:ext uri="{FF2B5EF4-FFF2-40B4-BE49-F238E27FC236}">
                  <a16:creationId xmlns:a16="http://schemas.microsoft.com/office/drawing/2014/main" id="{A019F33F-6B43-88E5-CC9A-37A7663CDE70}"/>
                </a:ext>
              </a:extLst>
            </p:cNvPr>
            <p:cNvSpPr/>
            <p:nvPr/>
          </p:nvSpPr>
          <p:spPr>
            <a:xfrm>
              <a:off x="8890188" y="4366550"/>
              <a:ext cx="758937" cy="758958"/>
            </a:xfrm>
            <a:custGeom>
              <a:avLst/>
              <a:gdLst/>
              <a:ahLst/>
              <a:cxnLst/>
              <a:rect l="l" t="t" r="r" b="b"/>
              <a:pathLst>
                <a:path w="17963" h="17955" extrusionOk="0">
                  <a:moveTo>
                    <a:pt x="9348" y="1968"/>
                  </a:moveTo>
                  <a:lnTo>
                    <a:pt x="12056" y="4676"/>
                  </a:lnTo>
                  <a:cubicBezTo>
                    <a:pt x="10224" y="5349"/>
                    <a:pt x="8554" y="6061"/>
                    <a:pt x="6965" y="6978"/>
                  </a:cubicBezTo>
                  <a:cubicBezTo>
                    <a:pt x="7902" y="5389"/>
                    <a:pt x="8635" y="3740"/>
                    <a:pt x="9348" y="1968"/>
                  </a:cubicBezTo>
                  <a:close/>
                  <a:moveTo>
                    <a:pt x="9056" y="1"/>
                  </a:moveTo>
                  <a:cubicBezTo>
                    <a:pt x="9011" y="1"/>
                    <a:pt x="8965" y="5"/>
                    <a:pt x="8920" y="13"/>
                  </a:cubicBezTo>
                  <a:cubicBezTo>
                    <a:pt x="8696" y="53"/>
                    <a:pt x="8492" y="237"/>
                    <a:pt x="8411" y="440"/>
                  </a:cubicBezTo>
                  <a:cubicBezTo>
                    <a:pt x="7189" y="3719"/>
                    <a:pt x="5926" y="6448"/>
                    <a:pt x="3747" y="9238"/>
                  </a:cubicBezTo>
                  <a:cubicBezTo>
                    <a:pt x="3727" y="9259"/>
                    <a:pt x="3707" y="9279"/>
                    <a:pt x="3707" y="9299"/>
                  </a:cubicBezTo>
                  <a:lnTo>
                    <a:pt x="978" y="12028"/>
                  </a:lnTo>
                  <a:cubicBezTo>
                    <a:pt x="346" y="12639"/>
                    <a:pt x="0" y="13474"/>
                    <a:pt x="0" y="14370"/>
                  </a:cubicBezTo>
                  <a:cubicBezTo>
                    <a:pt x="0" y="15246"/>
                    <a:pt x="346" y="16081"/>
                    <a:pt x="957" y="16712"/>
                  </a:cubicBezTo>
                  <a:cubicBezTo>
                    <a:pt x="1589" y="17344"/>
                    <a:pt x="2424" y="17690"/>
                    <a:pt x="3320" y="17710"/>
                  </a:cubicBezTo>
                  <a:cubicBezTo>
                    <a:pt x="4216" y="17710"/>
                    <a:pt x="5051" y="17364"/>
                    <a:pt x="5682" y="16733"/>
                  </a:cubicBezTo>
                  <a:lnTo>
                    <a:pt x="11507" y="10888"/>
                  </a:lnTo>
                  <a:lnTo>
                    <a:pt x="13095" y="12476"/>
                  </a:lnTo>
                  <a:cubicBezTo>
                    <a:pt x="13217" y="12599"/>
                    <a:pt x="13401" y="12680"/>
                    <a:pt x="13584" y="12680"/>
                  </a:cubicBezTo>
                  <a:cubicBezTo>
                    <a:pt x="13767" y="12680"/>
                    <a:pt x="13950" y="12599"/>
                    <a:pt x="14073" y="12476"/>
                  </a:cubicBezTo>
                  <a:cubicBezTo>
                    <a:pt x="14358" y="12191"/>
                    <a:pt x="14358" y="11743"/>
                    <a:pt x="14073" y="11479"/>
                  </a:cubicBezTo>
                  <a:lnTo>
                    <a:pt x="12505" y="9910"/>
                  </a:lnTo>
                  <a:lnTo>
                    <a:pt x="13238" y="9177"/>
                  </a:lnTo>
                  <a:cubicBezTo>
                    <a:pt x="13607" y="8808"/>
                    <a:pt x="14100" y="8620"/>
                    <a:pt x="14594" y="8620"/>
                  </a:cubicBezTo>
                  <a:cubicBezTo>
                    <a:pt x="15082" y="8620"/>
                    <a:pt x="15572" y="8803"/>
                    <a:pt x="15946" y="9177"/>
                  </a:cubicBezTo>
                  <a:cubicBezTo>
                    <a:pt x="16333" y="9564"/>
                    <a:pt x="16557" y="10073"/>
                    <a:pt x="16557" y="10623"/>
                  </a:cubicBezTo>
                  <a:cubicBezTo>
                    <a:pt x="16557" y="11173"/>
                    <a:pt x="16354" y="11703"/>
                    <a:pt x="15946" y="12090"/>
                  </a:cubicBezTo>
                  <a:lnTo>
                    <a:pt x="13910" y="14126"/>
                  </a:lnTo>
                  <a:cubicBezTo>
                    <a:pt x="13217" y="14818"/>
                    <a:pt x="12749" y="15083"/>
                    <a:pt x="11568" y="15491"/>
                  </a:cubicBezTo>
                  <a:cubicBezTo>
                    <a:pt x="11323" y="15572"/>
                    <a:pt x="11160" y="15755"/>
                    <a:pt x="11099" y="16000"/>
                  </a:cubicBezTo>
                  <a:cubicBezTo>
                    <a:pt x="11038" y="16244"/>
                    <a:pt x="11120" y="16488"/>
                    <a:pt x="11283" y="16651"/>
                  </a:cubicBezTo>
                  <a:lnTo>
                    <a:pt x="12382" y="17751"/>
                  </a:lnTo>
                  <a:cubicBezTo>
                    <a:pt x="12505" y="17873"/>
                    <a:pt x="12688" y="17955"/>
                    <a:pt x="12871" y="17955"/>
                  </a:cubicBezTo>
                  <a:cubicBezTo>
                    <a:pt x="12932" y="17955"/>
                    <a:pt x="12993" y="17934"/>
                    <a:pt x="13034" y="17934"/>
                  </a:cubicBezTo>
                  <a:cubicBezTo>
                    <a:pt x="13278" y="17873"/>
                    <a:pt x="13462" y="17690"/>
                    <a:pt x="13543" y="17466"/>
                  </a:cubicBezTo>
                  <a:cubicBezTo>
                    <a:pt x="13910" y="16244"/>
                    <a:pt x="14215" y="15816"/>
                    <a:pt x="14908" y="15124"/>
                  </a:cubicBezTo>
                  <a:lnTo>
                    <a:pt x="16944" y="13087"/>
                  </a:lnTo>
                  <a:cubicBezTo>
                    <a:pt x="17596" y="12415"/>
                    <a:pt x="17963" y="11540"/>
                    <a:pt x="17963" y="10623"/>
                  </a:cubicBezTo>
                  <a:cubicBezTo>
                    <a:pt x="17963" y="9686"/>
                    <a:pt x="17596" y="8831"/>
                    <a:pt x="16924" y="8179"/>
                  </a:cubicBezTo>
                  <a:cubicBezTo>
                    <a:pt x="16313" y="7548"/>
                    <a:pt x="15478" y="7222"/>
                    <a:pt x="14602" y="7222"/>
                  </a:cubicBezTo>
                  <a:lnTo>
                    <a:pt x="14582" y="7222"/>
                  </a:lnTo>
                  <a:cubicBezTo>
                    <a:pt x="13706" y="7222"/>
                    <a:pt x="12871" y="7568"/>
                    <a:pt x="12240" y="8200"/>
                  </a:cubicBezTo>
                  <a:lnTo>
                    <a:pt x="4684" y="15735"/>
                  </a:lnTo>
                  <a:cubicBezTo>
                    <a:pt x="4318" y="16102"/>
                    <a:pt x="3829" y="16305"/>
                    <a:pt x="3320" y="16305"/>
                  </a:cubicBezTo>
                  <a:cubicBezTo>
                    <a:pt x="2810" y="16305"/>
                    <a:pt x="2322" y="16102"/>
                    <a:pt x="1955" y="15735"/>
                  </a:cubicBezTo>
                  <a:cubicBezTo>
                    <a:pt x="1222" y="14981"/>
                    <a:pt x="1222" y="13759"/>
                    <a:pt x="1976" y="13026"/>
                  </a:cubicBezTo>
                  <a:lnTo>
                    <a:pt x="2810" y="12191"/>
                  </a:lnTo>
                  <a:lnTo>
                    <a:pt x="4216" y="13576"/>
                  </a:lnTo>
                  <a:cubicBezTo>
                    <a:pt x="4338" y="13719"/>
                    <a:pt x="4521" y="13780"/>
                    <a:pt x="4704" y="13780"/>
                  </a:cubicBezTo>
                  <a:cubicBezTo>
                    <a:pt x="4888" y="13780"/>
                    <a:pt x="5071" y="13719"/>
                    <a:pt x="5193" y="13576"/>
                  </a:cubicBezTo>
                  <a:cubicBezTo>
                    <a:pt x="5478" y="13311"/>
                    <a:pt x="5478" y="12863"/>
                    <a:pt x="5193" y="12578"/>
                  </a:cubicBezTo>
                  <a:lnTo>
                    <a:pt x="3808" y="11193"/>
                  </a:lnTo>
                  <a:lnTo>
                    <a:pt x="4908" y="10094"/>
                  </a:lnTo>
                  <a:cubicBezTo>
                    <a:pt x="5071" y="9951"/>
                    <a:pt x="5234" y="9829"/>
                    <a:pt x="5397" y="9707"/>
                  </a:cubicBezTo>
                  <a:lnTo>
                    <a:pt x="6741" y="11051"/>
                  </a:lnTo>
                  <a:cubicBezTo>
                    <a:pt x="6863" y="11193"/>
                    <a:pt x="7047" y="11255"/>
                    <a:pt x="7230" y="11255"/>
                  </a:cubicBezTo>
                  <a:cubicBezTo>
                    <a:pt x="7413" y="11255"/>
                    <a:pt x="7596" y="11193"/>
                    <a:pt x="7719" y="11051"/>
                  </a:cubicBezTo>
                  <a:cubicBezTo>
                    <a:pt x="8004" y="10766"/>
                    <a:pt x="8004" y="10338"/>
                    <a:pt x="7719" y="10053"/>
                  </a:cubicBezTo>
                  <a:lnTo>
                    <a:pt x="6558" y="8892"/>
                  </a:lnTo>
                  <a:cubicBezTo>
                    <a:pt x="8676" y="7487"/>
                    <a:pt x="10875" y="6550"/>
                    <a:pt x="13564" y="5634"/>
                  </a:cubicBezTo>
                  <a:cubicBezTo>
                    <a:pt x="13788" y="5552"/>
                    <a:pt x="13950" y="5369"/>
                    <a:pt x="14012" y="5124"/>
                  </a:cubicBezTo>
                  <a:cubicBezTo>
                    <a:pt x="14073" y="4880"/>
                    <a:pt x="13991" y="4636"/>
                    <a:pt x="13828" y="4473"/>
                  </a:cubicBezTo>
                  <a:lnTo>
                    <a:pt x="9572" y="196"/>
                  </a:lnTo>
                  <a:cubicBezTo>
                    <a:pt x="9425" y="66"/>
                    <a:pt x="9240" y="1"/>
                    <a:pt x="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roup 42">
            <a:extLst>
              <a:ext uri="{FF2B5EF4-FFF2-40B4-BE49-F238E27FC236}">
                <a16:creationId xmlns:a16="http://schemas.microsoft.com/office/drawing/2014/main" id="{DDEF7EF7-B5D4-AF44-66B9-12F0D76883A7}"/>
              </a:ext>
            </a:extLst>
          </p:cNvPr>
          <p:cNvGrpSpPr/>
          <p:nvPr/>
        </p:nvGrpSpPr>
        <p:grpSpPr>
          <a:xfrm>
            <a:off x="1462028" y="2836015"/>
            <a:ext cx="1084951" cy="1034703"/>
            <a:chOff x="1383942" y="1583091"/>
            <a:chExt cx="1461900" cy="1461900"/>
          </a:xfrm>
        </p:grpSpPr>
        <p:sp>
          <p:nvSpPr>
            <p:cNvPr id="44" name="Google Shape;310;p34">
              <a:extLst>
                <a:ext uri="{FF2B5EF4-FFF2-40B4-BE49-F238E27FC236}">
                  <a16:creationId xmlns:a16="http://schemas.microsoft.com/office/drawing/2014/main" id="{C89617CF-4E19-F946-B876-7C2D63113195}"/>
                </a:ext>
              </a:extLst>
            </p:cNvPr>
            <p:cNvSpPr/>
            <p:nvPr/>
          </p:nvSpPr>
          <p:spPr>
            <a:xfrm>
              <a:off x="1383942" y="1583091"/>
              <a:ext cx="1461900" cy="146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8;p34">
              <a:extLst>
                <a:ext uri="{FF2B5EF4-FFF2-40B4-BE49-F238E27FC236}">
                  <a16:creationId xmlns:a16="http://schemas.microsoft.com/office/drawing/2014/main" id="{4BE4A71A-CBC7-F014-4CC1-0A66DA61CEFC}"/>
                </a:ext>
              </a:extLst>
            </p:cNvPr>
            <p:cNvSpPr txBox="1">
              <a:spLocks/>
            </p:cNvSpPr>
            <p:nvPr/>
          </p:nvSpPr>
          <p:spPr>
            <a:xfrm>
              <a:off x="1395485" y="1933343"/>
              <a:ext cx="1400545" cy="76139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5400" b="1">
                  <a:solidFill>
                    <a:schemeClr val="dk1"/>
                  </a:solidFill>
                  <a:latin typeface="Raleway" pitchFamily="2" charset="77"/>
                </a:rPr>
                <a:t>02</a:t>
              </a:r>
              <a:endParaRPr lang="en" sz="6600" b="1">
                <a:solidFill>
                  <a:schemeClr val="dk1"/>
                </a:solidFill>
                <a:latin typeface="Raleway" pitchFamily="2" charset="77"/>
              </a:endParaRPr>
            </a:p>
          </p:txBody>
        </p:sp>
      </p:grpSp>
      <p:grpSp>
        <p:nvGrpSpPr>
          <p:cNvPr id="46" name="Group 45">
            <a:extLst>
              <a:ext uri="{FF2B5EF4-FFF2-40B4-BE49-F238E27FC236}">
                <a16:creationId xmlns:a16="http://schemas.microsoft.com/office/drawing/2014/main" id="{56B9A1E2-57D9-9ECD-7F3F-B2F8CE2FC4B2}"/>
              </a:ext>
            </a:extLst>
          </p:cNvPr>
          <p:cNvGrpSpPr/>
          <p:nvPr/>
        </p:nvGrpSpPr>
        <p:grpSpPr>
          <a:xfrm>
            <a:off x="1484795" y="4182188"/>
            <a:ext cx="1084951" cy="1034703"/>
            <a:chOff x="1383942" y="1583091"/>
            <a:chExt cx="1461900" cy="1461900"/>
          </a:xfrm>
        </p:grpSpPr>
        <p:sp>
          <p:nvSpPr>
            <p:cNvPr id="47" name="Google Shape;310;p34">
              <a:extLst>
                <a:ext uri="{FF2B5EF4-FFF2-40B4-BE49-F238E27FC236}">
                  <a16:creationId xmlns:a16="http://schemas.microsoft.com/office/drawing/2014/main" id="{95CABFF0-B878-40CA-DF59-8685EE2D4FF4}"/>
                </a:ext>
              </a:extLst>
            </p:cNvPr>
            <p:cNvSpPr/>
            <p:nvPr/>
          </p:nvSpPr>
          <p:spPr>
            <a:xfrm>
              <a:off x="1383942" y="1583091"/>
              <a:ext cx="1461900" cy="146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8;p34">
              <a:extLst>
                <a:ext uri="{FF2B5EF4-FFF2-40B4-BE49-F238E27FC236}">
                  <a16:creationId xmlns:a16="http://schemas.microsoft.com/office/drawing/2014/main" id="{8FDF0C04-545D-3A5D-9C8A-C77BD4BA9FCB}"/>
                </a:ext>
              </a:extLst>
            </p:cNvPr>
            <p:cNvSpPr txBox="1">
              <a:spLocks/>
            </p:cNvSpPr>
            <p:nvPr/>
          </p:nvSpPr>
          <p:spPr>
            <a:xfrm>
              <a:off x="1445297" y="1881760"/>
              <a:ext cx="1400545" cy="76139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5400" b="1">
                  <a:solidFill>
                    <a:schemeClr val="dk1"/>
                  </a:solidFill>
                  <a:latin typeface="Raleway" pitchFamily="2" charset="77"/>
                </a:rPr>
                <a:t>03</a:t>
              </a:r>
            </a:p>
          </p:txBody>
        </p:sp>
      </p:grpSp>
      <p:grpSp>
        <p:nvGrpSpPr>
          <p:cNvPr id="49" name="Group 48">
            <a:extLst>
              <a:ext uri="{FF2B5EF4-FFF2-40B4-BE49-F238E27FC236}">
                <a16:creationId xmlns:a16="http://schemas.microsoft.com/office/drawing/2014/main" id="{B5228957-D275-C8FC-45E3-114BE24DB8D4}"/>
              </a:ext>
            </a:extLst>
          </p:cNvPr>
          <p:cNvGrpSpPr/>
          <p:nvPr/>
        </p:nvGrpSpPr>
        <p:grpSpPr>
          <a:xfrm>
            <a:off x="1411274" y="5528361"/>
            <a:ext cx="1186455" cy="1034703"/>
            <a:chOff x="1338087" y="1583091"/>
            <a:chExt cx="1598671" cy="1461900"/>
          </a:xfrm>
        </p:grpSpPr>
        <p:sp>
          <p:nvSpPr>
            <p:cNvPr id="50" name="Google Shape;310;p34">
              <a:extLst>
                <a:ext uri="{FF2B5EF4-FFF2-40B4-BE49-F238E27FC236}">
                  <a16:creationId xmlns:a16="http://schemas.microsoft.com/office/drawing/2014/main" id="{E685AB04-5AE8-A42A-A145-17BEDE9002C7}"/>
                </a:ext>
              </a:extLst>
            </p:cNvPr>
            <p:cNvSpPr/>
            <p:nvPr/>
          </p:nvSpPr>
          <p:spPr>
            <a:xfrm>
              <a:off x="1383942" y="1583091"/>
              <a:ext cx="1461900" cy="146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8;p34">
              <a:extLst>
                <a:ext uri="{FF2B5EF4-FFF2-40B4-BE49-F238E27FC236}">
                  <a16:creationId xmlns:a16="http://schemas.microsoft.com/office/drawing/2014/main" id="{72AC4357-9D3E-73E0-0893-B49AF47A43DF}"/>
                </a:ext>
              </a:extLst>
            </p:cNvPr>
            <p:cNvSpPr txBox="1">
              <a:spLocks/>
            </p:cNvSpPr>
            <p:nvPr/>
          </p:nvSpPr>
          <p:spPr>
            <a:xfrm>
              <a:off x="1338087" y="1933340"/>
              <a:ext cx="1598671" cy="76139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5400" b="1">
                  <a:solidFill>
                    <a:schemeClr val="dk1"/>
                  </a:solidFill>
                  <a:latin typeface="Raleway" pitchFamily="2" charset="77"/>
                </a:rPr>
                <a:t>04</a:t>
              </a:r>
            </a:p>
          </p:txBody>
        </p:sp>
      </p:grpSp>
      <p:sp>
        <p:nvSpPr>
          <p:cNvPr id="52" name="Google Shape;327;p34">
            <a:extLst>
              <a:ext uri="{FF2B5EF4-FFF2-40B4-BE49-F238E27FC236}">
                <a16:creationId xmlns:a16="http://schemas.microsoft.com/office/drawing/2014/main" id="{2436B35E-E2DD-94EC-7957-73206D239194}"/>
              </a:ext>
            </a:extLst>
          </p:cNvPr>
          <p:cNvSpPr txBox="1">
            <a:spLocks/>
          </p:cNvSpPr>
          <p:nvPr/>
        </p:nvSpPr>
        <p:spPr>
          <a:xfrm>
            <a:off x="2630012" y="5687746"/>
            <a:ext cx="6397468" cy="438828"/>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solidFill>
                  <a:srgbClr val="46EF96"/>
                </a:solidFill>
                <a:latin typeface="Raleway"/>
              </a:rPr>
              <a:t>CONCLUSIONS</a:t>
            </a:r>
            <a:endParaRPr lang="en-US" b="1">
              <a:solidFill>
                <a:srgbClr val="46EF96"/>
              </a:solidFill>
              <a:latin typeface="Raleway" pitchFamily="2" charset="77"/>
            </a:endParaRPr>
          </a:p>
        </p:txBody>
      </p:sp>
      <p:sp>
        <p:nvSpPr>
          <p:cNvPr id="53" name="Google Shape;326;p34">
            <a:extLst>
              <a:ext uri="{FF2B5EF4-FFF2-40B4-BE49-F238E27FC236}">
                <a16:creationId xmlns:a16="http://schemas.microsoft.com/office/drawing/2014/main" id="{677507AE-4655-1A7C-99B5-3FD8AA887C9D}"/>
              </a:ext>
            </a:extLst>
          </p:cNvPr>
          <p:cNvSpPr txBox="1">
            <a:spLocks/>
          </p:cNvSpPr>
          <p:nvPr/>
        </p:nvSpPr>
        <p:spPr>
          <a:xfrm>
            <a:off x="2630012" y="6045711"/>
            <a:ext cx="8100596" cy="792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L="914400" marR="0" lvl="1"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L="1371600" marR="0" lvl="2"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L="1828800" marR="0" lvl="3"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L="2286000" marR="0" lvl="4"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L="2743200" marR="0" lvl="5"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L="3200400" marR="0" lvl="6"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L="3657600" marR="0" lvl="7"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L="4114800" marR="0" lvl="8" indent="-35560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indent="0"/>
            <a:r>
              <a:rPr lang="en-US" sz="2000"/>
              <a:t>Business Insights and Recommendations</a:t>
            </a:r>
          </a:p>
        </p:txBody>
      </p:sp>
    </p:spTree>
    <p:extLst>
      <p:ext uri="{BB962C8B-B14F-4D97-AF65-F5344CB8AC3E}">
        <p14:creationId xmlns:p14="http://schemas.microsoft.com/office/powerpoint/2010/main" val="71678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2654F-FFC1-51E5-7B9F-26BAD154AAD1}"/>
              </a:ext>
            </a:extLst>
          </p:cNvPr>
          <p:cNvSpPr txBox="1"/>
          <p:nvPr/>
        </p:nvSpPr>
        <p:spPr>
          <a:xfrm>
            <a:off x="196193" y="2921168"/>
            <a:ext cx="2904271" cy="1015663"/>
          </a:xfrm>
          <a:prstGeom prst="rect">
            <a:avLst/>
          </a:prstGeom>
          <a:noFill/>
        </p:spPr>
        <p:txBody>
          <a:bodyPr wrap="square">
            <a:spAutoFit/>
          </a:bodyPr>
          <a:lstStyle/>
          <a:p>
            <a:r>
              <a:rPr lang="en" sz="6000" b="1">
                <a:solidFill>
                  <a:srgbClr val="FFFFFF"/>
                </a:solidFill>
                <a:latin typeface="Raleway" pitchFamily="2" charset="77"/>
              </a:rPr>
              <a:t>Goals</a:t>
            </a:r>
            <a:endParaRPr lang="en-US" sz="6000" b="1">
              <a:solidFill>
                <a:srgbClr val="FFFFFF"/>
              </a:solidFill>
              <a:latin typeface="Raleway" pitchFamily="2" charset="77"/>
            </a:endParaRPr>
          </a:p>
        </p:txBody>
      </p:sp>
      <p:sp>
        <p:nvSpPr>
          <p:cNvPr id="5" name="Google Shape;662;p46">
            <a:extLst>
              <a:ext uri="{FF2B5EF4-FFF2-40B4-BE49-F238E27FC236}">
                <a16:creationId xmlns:a16="http://schemas.microsoft.com/office/drawing/2014/main" id="{AE44575B-4BBB-4C80-7AFD-0D49968D3F69}"/>
              </a:ext>
            </a:extLst>
          </p:cNvPr>
          <p:cNvSpPr txBox="1">
            <a:spLocks/>
          </p:cNvSpPr>
          <p:nvPr/>
        </p:nvSpPr>
        <p:spPr>
          <a:xfrm>
            <a:off x="2816260" y="1217630"/>
            <a:ext cx="1726908" cy="935700"/>
          </a:xfrm>
          <a:prstGeom prst="rect">
            <a:avLst/>
          </a:prstGeom>
        </p:spPr>
        <p:txBody>
          <a:bodyPr spcFirstLastPara="1" wrap="square" lIns="91425" tIns="0"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6600" b="1">
                <a:solidFill>
                  <a:srgbClr val="FFFFFF"/>
                </a:solidFill>
                <a:latin typeface="Raleway" pitchFamily="2" charset="77"/>
              </a:rPr>
              <a:t>01</a:t>
            </a:r>
          </a:p>
        </p:txBody>
      </p:sp>
      <p:sp>
        <p:nvSpPr>
          <p:cNvPr id="6" name="Google Shape;661;p46">
            <a:extLst>
              <a:ext uri="{FF2B5EF4-FFF2-40B4-BE49-F238E27FC236}">
                <a16:creationId xmlns:a16="http://schemas.microsoft.com/office/drawing/2014/main" id="{3CC7A9F1-7DDC-A42A-77B8-F7F9BC892B7C}"/>
              </a:ext>
            </a:extLst>
          </p:cNvPr>
          <p:cNvSpPr txBox="1">
            <a:spLocks/>
          </p:cNvSpPr>
          <p:nvPr/>
        </p:nvSpPr>
        <p:spPr>
          <a:xfrm>
            <a:off x="4102444" y="1235297"/>
            <a:ext cx="7001628" cy="264952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1pPr>
            <a:lvl2pPr marL="914400" marR="0" lvl="1"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2pPr>
            <a:lvl3pPr marL="1371600" marR="0" lvl="2"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3pPr>
            <a:lvl4pPr marL="1828800" marR="0" lvl="3"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4pPr>
            <a:lvl5pPr marL="2286000" marR="0" lvl="4"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5pPr>
            <a:lvl6pPr marL="2743200" marR="0" lvl="5"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6pPr>
            <a:lvl7pPr marL="3200400" marR="0" lvl="6"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7pPr>
            <a:lvl8pPr marL="3657600" marR="0" lvl="7"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8pPr>
            <a:lvl9pPr marL="4114800" marR="0" lvl="8"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9pPr>
          </a:lstStyle>
          <a:p>
            <a:pPr marL="0" indent="0"/>
            <a:r>
              <a:rPr lang="en-US" sz="3600">
                <a:solidFill>
                  <a:srgbClr val="46EF96"/>
                </a:solidFill>
              </a:rPr>
              <a:t>Creating a model that predicts track popularity </a:t>
            </a:r>
          </a:p>
        </p:txBody>
      </p:sp>
      <p:sp>
        <p:nvSpPr>
          <p:cNvPr id="7" name="Google Shape;662;p46">
            <a:extLst>
              <a:ext uri="{FF2B5EF4-FFF2-40B4-BE49-F238E27FC236}">
                <a16:creationId xmlns:a16="http://schemas.microsoft.com/office/drawing/2014/main" id="{8904A1A3-5839-CDE4-9F7E-2B7AB7EBAE7F}"/>
              </a:ext>
            </a:extLst>
          </p:cNvPr>
          <p:cNvSpPr txBox="1">
            <a:spLocks/>
          </p:cNvSpPr>
          <p:nvPr/>
        </p:nvSpPr>
        <p:spPr>
          <a:xfrm>
            <a:off x="2738000" y="4444662"/>
            <a:ext cx="1364444" cy="935700"/>
          </a:xfrm>
          <a:prstGeom prst="rect">
            <a:avLst/>
          </a:prstGeom>
        </p:spPr>
        <p:txBody>
          <a:bodyPr spcFirstLastPara="1" wrap="square" lIns="91425" tIns="0"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6600" b="1">
                <a:solidFill>
                  <a:srgbClr val="FFFFFF"/>
                </a:solidFill>
                <a:latin typeface="Raleway" pitchFamily="2" charset="77"/>
              </a:rPr>
              <a:t>02</a:t>
            </a:r>
            <a:endParaRPr lang="en" sz="4800" b="1">
              <a:solidFill>
                <a:srgbClr val="FFFFFF"/>
              </a:solidFill>
              <a:latin typeface="Raleway" pitchFamily="2" charset="77"/>
            </a:endParaRPr>
          </a:p>
        </p:txBody>
      </p:sp>
      <p:sp>
        <p:nvSpPr>
          <p:cNvPr id="11" name="Google Shape;661;p46">
            <a:extLst>
              <a:ext uri="{FF2B5EF4-FFF2-40B4-BE49-F238E27FC236}">
                <a16:creationId xmlns:a16="http://schemas.microsoft.com/office/drawing/2014/main" id="{06F4C90A-8232-30EA-203F-4BB0354F7C76}"/>
              </a:ext>
            </a:extLst>
          </p:cNvPr>
          <p:cNvSpPr txBox="1">
            <a:spLocks/>
          </p:cNvSpPr>
          <p:nvPr/>
        </p:nvSpPr>
        <p:spPr>
          <a:xfrm>
            <a:off x="4102444" y="4187377"/>
            <a:ext cx="7364622" cy="264952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1pPr>
            <a:lvl2pPr marL="914400" marR="0" lvl="1"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2pPr>
            <a:lvl3pPr marL="1371600" marR="0" lvl="2"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3pPr>
            <a:lvl4pPr marL="1828800" marR="0" lvl="3"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4pPr>
            <a:lvl5pPr marL="2286000" marR="0" lvl="4"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5pPr>
            <a:lvl6pPr marL="2743200" marR="0" lvl="5"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6pPr>
            <a:lvl7pPr marL="3200400" marR="0" lvl="6"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7pPr>
            <a:lvl8pPr marL="3657600" marR="0" lvl="7"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8pPr>
            <a:lvl9pPr marL="4114800" marR="0" lvl="8" indent="-355600" algn="l" rtl="0">
              <a:lnSpc>
                <a:spcPct val="100000"/>
              </a:lnSpc>
              <a:spcBef>
                <a:spcPts val="0"/>
              </a:spcBef>
              <a:spcAft>
                <a:spcPts val="0"/>
              </a:spcAft>
              <a:buClr>
                <a:schemeClr val="lt2"/>
              </a:buClr>
              <a:buSzPts val="4100"/>
              <a:buFont typeface="Raleway"/>
              <a:buNone/>
              <a:defRPr sz="4100" b="1" i="0" u="none" strike="noStrike" cap="none">
                <a:solidFill>
                  <a:schemeClr val="lt2"/>
                </a:solidFill>
                <a:latin typeface="Raleway"/>
                <a:ea typeface="Raleway"/>
                <a:cs typeface="Raleway"/>
                <a:sym typeface="Raleway"/>
              </a:defRPr>
            </a:lvl9pPr>
          </a:lstStyle>
          <a:p>
            <a:pPr marL="0" indent="0"/>
            <a:r>
              <a:rPr lang="en-US" sz="3600">
                <a:solidFill>
                  <a:srgbClr val="46EF96"/>
                </a:solidFill>
              </a:rPr>
              <a:t>Forecasting attribute values to adjust our revenue distribution algorithm</a:t>
            </a:r>
          </a:p>
        </p:txBody>
      </p:sp>
      <p:cxnSp>
        <p:nvCxnSpPr>
          <p:cNvPr id="13" name="Straight Connector 12">
            <a:extLst>
              <a:ext uri="{FF2B5EF4-FFF2-40B4-BE49-F238E27FC236}">
                <a16:creationId xmlns:a16="http://schemas.microsoft.com/office/drawing/2014/main" id="{B5A2DC7F-EF68-BF12-7E1A-C17158CE034A}"/>
              </a:ext>
            </a:extLst>
          </p:cNvPr>
          <p:cNvCxnSpPr>
            <a:cxnSpLocks/>
          </p:cNvCxnSpPr>
          <p:nvPr/>
        </p:nvCxnSpPr>
        <p:spPr>
          <a:xfrm>
            <a:off x="2545492" y="-172995"/>
            <a:ext cx="0" cy="7159557"/>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463AD1-1D79-A97E-8037-2A4A0F90338A}"/>
              </a:ext>
            </a:extLst>
          </p:cNvPr>
          <p:cNvCxnSpPr>
            <a:cxnSpLocks/>
          </p:cNvCxnSpPr>
          <p:nvPr/>
        </p:nvCxnSpPr>
        <p:spPr>
          <a:xfrm flipH="1">
            <a:off x="2545492" y="3428999"/>
            <a:ext cx="9646508"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Google Shape;286;p32">
            <a:extLst>
              <a:ext uri="{FF2B5EF4-FFF2-40B4-BE49-F238E27FC236}">
                <a16:creationId xmlns:a16="http://schemas.microsoft.com/office/drawing/2014/main" id="{9C2C3042-5FBF-4909-5C85-D6A36E8DAFAC}"/>
              </a:ext>
            </a:extLst>
          </p:cNvPr>
          <p:cNvSpPr/>
          <p:nvPr/>
        </p:nvSpPr>
        <p:spPr>
          <a:xfrm>
            <a:off x="-737590" y="-757292"/>
            <a:ext cx="1475179" cy="1514584"/>
          </a:xfrm>
          <a:prstGeom prst="donut">
            <a:avLst>
              <a:gd name="adj" fmla="val 119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Oval 18">
            <a:extLst>
              <a:ext uri="{FF2B5EF4-FFF2-40B4-BE49-F238E27FC236}">
                <a16:creationId xmlns:a16="http://schemas.microsoft.com/office/drawing/2014/main" id="{692EECD3-9F4F-3FC8-753A-E76F2F0ABCED}"/>
              </a:ext>
            </a:extLst>
          </p:cNvPr>
          <p:cNvSpPr/>
          <p:nvPr/>
        </p:nvSpPr>
        <p:spPr>
          <a:xfrm>
            <a:off x="11659043" y="1940537"/>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88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BE52B0-DC59-54D3-EF72-6AE1C0D19F64}"/>
              </a:ext>
            </a:extLst>
          </p:cNvPr>
          <p:cNvSpPr txBox="1"/>
          <p:nvPr/>
        </p:nvSpPr>
        <p:spPr>
          <a:xfrm>
            <a:off x="1395716" y="238573"/>
            <a:ext cx="11078386" cy="646331"/>
          </a:xfrm>
          <a:prstGeom prst="rect">
            <a:avLst/>
          </a:prstGeom>
          <a:noFill/>
        </p:spPr>
        <p:txBody>
          <a:bodyPr wrap="square">
            <a:spAutoFit/>
          </a:bodyPr>
          <a:lstStyle/>
          <a:p>
            <a:r>
              <a:rPr lang="en" sz="3600" b="1">
                <a:solidFill>
                  <a:srgbClr val="FFFFFF"/>
                </a:solidFill>
                <a:latin typeface="Raleway" pitchFamily="2" charset="77"/>
              </a:rPr>
              <a:t>ASSUMPTIONS AND DATA PREPRATION</a:t>
            </a:r>
            <a:endParaRPr lang="en-US" sz="3600" b="1">
              <a:solidFill>
                <a:srgbClr val="FFFFFF"/>
              </a:solidFill>
              <a:latin typeface="Raleway" pitchFamily="2" charset="77"/>
            </a:endParaRPr>
          </a:p>
        </p:txBody>
      </p:sp>
      <p:sp>
        <p:nvSpPr>
          <p:cNvPr id="10" name="Google Shape;935;p53">
            <a:extLst>
              <a:ext uri="{FF2B5EF4-FFF2-40B4-BE49-F238E27FC236}">
                <a16:creationId xmlns:a16="http://schemas.microsoft.com/office/drawing/2014/main" id="{1FF2FDCF-5D75-5888-D01C-E75E056D7BCB}"/>
              </a:ext>
            </a:extLst>
          </p:cNvPr>
          <p:cNvSpPr txBox="1">
            <a:spLocks/>
          </p:cNvSpPr>
          <p:nvPr/>
        </p:nvSpPr>
        <p:spPr>
          <a:xfrm>
            <a:off x="265633" y="1878347"/>
            <a:ext cx="6301603" cy="4175811"/>
          </a:xfrm>
          <a:prstGeom prst="rect">
            <a:avLst/>
          </a:prstGeom>
        </p:spPr>
        <p:txBody>
          <a:bodyPr spcFirstLastPara="1" vert="horz" wrap="square" lIns="129525" tIns="129525" rIns="129525" bIns="1295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3600" b="1">
                <a:solidFill>
                  <a:srgbClr val="46EF96"/>
                </a:solidFill>
                <a:latin typeface="Raleway"/>
                <a:ea typeface="Raleway"/>
                <a:cs typeface="Raleway"/>
                <a:sym typeface="Raleway"/>
              </a:rPr>
              <a:t>Analyzing the data:</a:t>
            </a:r>
          </a:p>
          <a:p>
            <a:pPr marL="457200" indent="-381000">
              <a:spcBef>
                <a:spcPts val="0"/>
              </a:spcBef>
              <a:buClr>
                <a:srgbClr val="46EF96"/>
              </a:buClr>
              <a:buSzPts val="2400"/>
              <a:buFont typeface="Arial" panose="020B0604020202020204" pitchFamily="34" charset="0"/>
              <a:buChar char="●"/>
            </a:pPr>
            <a:endParaRPr lang="en-US" sz="2000">
              <a:solidFill>
                <a:srgbClr val="FFFFFF"/>
              </a:solidFill>
              <a:uFill>
                <a:noFill/>
              </a:uFill>
              <a:latin typeface="Raleway"/>
            </a:endParaRPr>
          </a:p>
          <a:p>
            <a:pPr marL="457200" indent="-381000">
              <a:spcBef>
                <a:spcPts val="0"/>
              </a:spcBef>
              <a:buClr>
                <a:srgbClr val="46EF96"/>
              </a:buClr>
              <a:buSzPts val="2400"/>
              <a:buFont typeface="Arial" panose="020B0604020202020204" pitchFamily="34" charset="0"/>
              <a:buChar char="●"/>
            </a:pPr>
            <a:r>
              <a:rPr lang="en-US" sz="2000">
                <a:solidFill>
                  <a:srgbClr val="FFFFFF"/>
                </a:solidFill>
                <a:uFill>
                  <a:noFill/>
                </a:uFill>
                <a:latin typeface="Raleway"/>
              </a:rPr>
              <a:t>No major outliers found</a:t>
            </a:r>
            <a:br>
              <a:rPr lang="en-US" sz="2000">
                <a:uFill>
                  <a:noFill/>
                </a:uFill>
                <a:latin typeface="Raleway" pitchFamily="2" charset="77"/>
              </a:rPr>
            </a:br>
            <a:endParaRPr lang="en-US" sz="2000">
              <a:solidFill>
                <a:srgbClr val="FFFFFF"/>
              </a:solidFill>
              <a:latin typeface="Raleway" pitchFamily="2" charset="77"/>
            </a:endParaRPr>
          </a:p>
          <a:p>
            <a:pPr marL="457200" indent="-381000">
              <a:spcBef>
                <a:spcPts val="0"/>
              </a:spcBef>
              <a:buClr>
                <a:srgbClr val="46EF96"/>
              </a:buClr>
              <a:buSzPts val="2400"/>
              <a:buFont typeface="Arial" panose="020B0604020202020204" pitchFamily="34" charset="0"/>
              <a:buChar char="●"/>
            </a:pPr>
            <a:r>
              <a:rPr lang="en-US" sz="2000">
                <a:solidFill>
                  <a:srgbClr val="FFFFFF"/>
                </a:solidFill>
                <a:uFill>
                  <a:noFill/>
                </a:uFill>
                <a:latin typeface="Raleway"/>
              </a:rPr>
              <a:t>Time series of release years is consistent </a:t>
            </a:r>
            <a:br>
              <a:rPr lang="en-US" sz="2000">
                <a:uFill>
                  <a:noFill/>
                </a:uFill>
                <a:latin typeface="Raleway" pitchFamily="2" charset="77"/>
              </a:rPr>
            </a:br>
            <a:endParaRPr lang="en-US" sz="2000">
              <a:solidFill>
                <a:srgbClr val="FFFFFF"/>
              </a:solidFill>
              <a:latin typeface="Raleway" pitchFamily="2" charset="77"/>
            </a:endParaRPr>
          </a:p>
          <a:p>
            <a:pPr marL="457200" indent="-381000">
              <a:spcBef>
                <a:spcPts val="0"/>
              </a:spcBef>
              <a:buClr>
                <a:srgbClr val="46EF96"/>
              </a:buClr>
              <a:buSzPts val="2400"/>
              <a:buFont typeface="Arial" panose="020B0604020202020204" pitchFamily="34" charset="0"/>
              <a:buChar char="●"/>
            </a:pPr>
            <a:r>
              <a:rPr lang="en-US" sz="2000">
                <a:solidFill>
                  <a:srgbClr val="FFFFFF"/>
                </a:solidFill>
                <a:uFill>
                  <a:noFill/>
                </a:uFill>
                <a:latin typeface="Raleway"/>
              </a:rPr>
              <a:t>Release month of the track, key, and tempo are insignificant, therefore excluded</a:t>
            </a:r>
            <a:br>
              <a:rPr lang="en-US" sz="2000">
                <a:uFill>
                  <a:noFill/>
                </a:uFill>
                <a:latin typeface="Raleway" pitchFamily="2" charset="77"/>
              </a:rPr>
            </a:br>
            <a:endParaRPr lang="en-US" sz="2000">
              <a:solidFill>
                <a:srgbClr val="FFFFFF"/>
              </a:solidFill>
              <a:uFill>
                <a:noFill/>
              </a:uFill>
              <a:latin typeface="Raleway" pitchFamily="2" charset="77"/>
            </a:endParaRPr>
          </a:p>
          <a:p>
            <a:pPr marL="457200" indent="-381000">
              <a:spcBef>
                <a:spcPts val="0"/>
              </a:spcBef>
              <a:buClr>
                <a:srgbClr val="46EF96"/>
              </a:buClr>
              <a:buSzPts val="2400"/>
              <a:buFont typeface="Arial" panose="020B0604020202020204" pitchFamily="34" charset="0"/>
              <a:buChar char="●"/>
            </a:pPr>
            <a:r>
              <a:rPr lang="en-US" sz="2000">
                <a:solidFill>
                  <a:srgbClr val="FFFFFF"/>
                </a:solidFill>
                <a:uFill>
                  <a:noFill/>
                </a:uFill>
                <a:latin typeface="Raleway"/>
              </a:rPr>
              <a:t>Danceability is correlated to valence but not strongly enough to be excluded</a:t>
            </a:r>
            <a:br>
              <a:rPr lang="en-US" sz="2000">
                <a:uFill>
                  <a:noFill/>
                </a:uFill>
                <a:latin typeface="Raleway" pitchFamily="2" charset="77"/>
              </a:rPr>
            </a:br>
            <a:endParaRPr lang="en-US" sz="2000">
              <a:solidFill>
                <a:srgbClr val="FFFFFF"/>
              </a:solidFill>
              <a:latin typeface="Raleway" pitchFamily="2" charset="77"/>
            </a:endParaRPr>
          </a:p>
          <a:p>
            <a:pPr marL="457200" indent="-381000">
              <a:spcBef>
                <a:spcPts val="0"/>
              </a:spcBef>
              <a:buClr>
                <a:srgbClr val="46EF96"/>
              </a:buClr>
              <a:buSzPts val="2400"/>
              <a:buFont typeface="Arial" panose="020B0604020202020204" pitchFamily="34" charset="0"/>
              <a:buChar char="●"/>
            </a:pPr>
            <a:r>
              <a:rPr lang="en-US" sz="2000">
                <a:solidFill>
                  <a:srgbClr val="FFFFFF"/>
                </a:solidFill>
                <a:uFill>
                  <a:noFill/>
                </a:uFill>
                <a:latin typeface="Raleway"/>
              </a:rPr>
              <a:t>Energy includes </a:t>
            </a:r>
            <a:r>
              <a:rPr lang="en-US" sz="2000" b="1">
                <a:solidFill>
                  <a:srgbClr val="46EF96"/>
                </a:solidFill>
                <a:uFill>
                  <a:noFill/>
                </a:uFill>
                <a:latin typeface="Raleway"/>
              </a:rPr>
              <a:t>loudness </a:t>
            </a:r>
            <a:r>
              <a:rPr lang="en-US" sz="2000">
                <a:solidFill>
                  <a:srgbClr val="FFFFFF"/>
                </a:solidFill>
                <a:uFill>
                  <a:noFill/>
                </a:uFill>
                <a:latin typeface="Raleway"/>
              </a:rPr>
              <a:t>and </a:t>
            </a:r>
            <a:r>
              <a:rPr lang="en-US" sz="2000" b="1" err="1">
                <a:solidFill>
                  <a:srgbClr val="46EF96"/>
                </a:solidFill>
                <a:uFill>
                  <a:noFill/>
                </a:uFill>
                <a:latin typeface="Raleway"/>
              </a:rPr>
              <a:t>acousticness</a:t>
            </a:r>
            <a:r>
              <a:rPr lang="en-US" sz="2000">
                <a:solidFill>
                  <a:srgbClr val="FFFFFF"/>
                </a:solidFill>
                <a:uFill>
                  <a:noFill/>
                </a:uFill>
                <a:latin typeface="Raleway"/>
              </a:rPr>
              <a:t>, therefore these variables are </a:t>
            </a:r>
            <a:r>
              <a:rPr lang="en-US" sz="2000" b="1">
                <a:solidFill>
                  <a:srgbClr val="46EF96"/>
                </a:solidFill>
                <a:uFill>
                  <a:noFill/>
                </a:uFill>
                <a:latin typeface="Raleway"/>
              </a:rPr>
              <a:t>excluded</a:t>
            </a:r>
            <a:endParaRPr lang="en-US" sz="2000" b="1" err="1">
              <a:solidFill>
                <a:srgbClr val="FFFFFF"/>
              </a:solidFill>
              <a:latin typeface="Raleway"/>
            </a:endParaRPr>
          </a:p>
          <a:p>
            <a:pPr marL="457200" indent="0">
              <a:spcBef>
                <a:spcPts val="0"/>
              </a:spcBef>
              <a:buFont typeface="Arial" panose="020B0604020202020204" pitchFamily="34" charset="0"/>
              <a:buNone/>
            </a:pPr>
            <a:endParaRPr lang="en-US"/>
          </a:p>
        </p:txBody>
      </p:sp>
      <p:sp>
        <p:nvSpPr>
          <p:cNvPr id="11" name="Oval 10">
            <a:extLst>
              <a:ext uri="{FF2B5EF4-FFF2-40B4-BE49-F238E27FC236}">
                <a16:creationId xmlns:a16="http://schemas.microsoft.com/office/drawing/2014/main" id="{C0420386-3335-CD23-6819-2033A4DF337A}"/>
              </a:ext>
            </a:extLst>
          </p:cNvPr>
          <p:cNvSpPr/>
          <p:nvPr/>
        </p:nvSpPr>
        <p:spPr>
          <a:xfrm>
            <a:off x="11049444" y="-1181513"/>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286;p32">
            <a:extLst>
              <a:ext uri="{FF2B5EF4-FFF2-40B4-BE49-F238E27FC236}">
                <a16:creationId xmlns:a16="http://schemas.microsoft.com/office/drawing/2014/main" id="{16D1EF77-E5CA-B5A4-3DBC-4ECC5CB04A88}"/>
              </a:ext>
            </a:extLst>
          </p:cNvPr>
          <p:cNvSpPr/>
          <p:nvPr/>
        </p:nvSpPr>
        <p:spPr>
          <a:xfrm>
            <a:off x="-211608" y="-135468"/>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Chart, bubble chart&#10;&#10;Description automatically generated">
            <a:extLst>
              <a:ext uri="{FF2B5EF4-FFF2-40B4-BE49-F238E27FC236}">
                <a16:creationId xmlns:a16="http://schemas.microsoft.com/office/drawing/2014/main" id="{B91368A1-901F-D115-C1BA-A4755CFC9554}"/>
              </a:ext>
            </a:extLst>
          </p:cNvPr>
          <p:cNvPicPr>
            <a:picLocks noChangeAspect="1"/>
          </p:cNvPicPr>
          <p:nvPr/>
        </p:nvPicPr>
        <p:blipFill>
          <a:blip r:embed="rId3"/>
          <a:stretch>
            <a:fillRect/>
          </a:stretch>
        </p:blipFill>
        <p:spPr>
          <a:xfrm>
            <a:off x="6719636" y="1652450"/>
            <a:ext cx="5199647" cy="4635942"/>
          </a:xfrm>
          <a:prstGeom prst="rect">
            <a:avLst/>
          </a:prstGeom>
        </p:spPr>
      </p:pic>
      <p:sp>
        <p:nvSpPr>
          <p:cNvPr id="3" name="TextBox 2">
            <a:extLst>
              <a:ext uri="{FF2B5EF4-FFF2-40B4-BE49-F238E27FC236}">
                <a16:creationId xmlns:a16="http://schemas.microsoft.com/office/drawing/2014/main" id="{864F785E-1D8A-A8AB-0228-DAA6FFFB578B}"/>
              </a:ext>
            </a:extLst>
          </p:cNvPr>
          <p:cNvSpPr txBox="1"/>
          <p:nvPr/>
        </p:nvSpPr>
        <p:spPr>
          <a:xfrm>
            <a:off x="6717631" y="6286500"/>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solidFill>
                  <a:schemeClr val="bg1"/>
                </a:solidFill>
                <a:latin typeface="Raleway"/>
                <a:cs typeface="Calibri"/>
              </a:rPr>
              <a:t>Graph 1. Correlations</a:t>
            </a:r>
            <a:endParaRPr lang="en-US" sz="900" err="1">
              <a:solidFill>
                <a:schemeClr val="bg1"/>
              </a:solidFill>
              <a:latin typeface="Raleway"/>
            </a:endParaRPr>
          </a:p>
        </p:txBody>
      </p:sp>
    </p:spTree>
    <p:extLst>
      <p:ext uri="{BB962C8B-B14F-4D97-AF65-F5344CB8AC3E}">
        <p14:creationId xmlns:p14="http://schemas.microsoft.com/office/powerpoint/2010/main" val="402239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3348582-57D6-967B-99A3-4F90DBFB5206}"/>
              </a:ext>
            </a:extLst>
          </p:cNvPr>
          <p:cNvSpPr/>
          <p:nvPr/>
        </p:nvSpPr>
        <p:spPr>
          <a:xfrm>
            <a:off x="-2215072" y="3678638"/>
            <a:ext cx="2534750" cy="236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4981FB5-9EC5-F720-D9D1-F4C7264AA861}"/>
              </a:ext>
            </a:extLst>
          </p:cNvPr>
          <p:cNvSpPr/>
          <p:nvPr/>
        </p:nvSpPr>
        <p:spPr>
          <a:xfrm>
            <a:off x="11081101" y="209345"/>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286;p32">
            <a:extLst>
              <a:ext uri="{FF2B5EF4-FFF2-40B4-BE49-F238E27FC236}">
                <a16:creationId xmlns:a16="http://schemas.microsoft.com/office/drawing/2014/main" id="{746FB1DE-265A-F2B7-4412-E1B71009AC09}"/>
              </a:ext>
            </a:extLst>
          </p:cNvPr>
          <p:cNvSpPr/>
          <p:nvPr/>
        </p:nvSpPr>
        <p:spPr>
          <a:xfrm>
            <a:off x="9878621" y="5735583"/>
            <a:ext cx="1475179" cy="1514584"/>
          </a:xfrm>
          <a:prstGeom prst="donut">
            <a:avLst>
              <a:gd name="adj" fmla="val 119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B32FCF64-5179-546A-38AB-71D346A0A890}"/>
              </a:ext>
            </a:extLst>
          </p:cNvPr>
          <p:cNvSpPr txBox="1"/>
          <p:nvPr/>
        </p:nvSpPr>
        <p:spPr>
          <a:xfrm>
            <a:off x="704703" y="228595"/>
            <a:ext cx="8792386" cy="646331"/>
          </a:xfrm>
          <a:prstGeom prst="rect">
            <a:avLst/>
          </a:prstGeom>
          <a:noFill/>
        </p:spPr>
        <p:txBody>
          <a:bodyPr wrap="square" lIns="91440" tIns="45720" rIns="91440" bIns="45720" anchor="t">
            <a:spAutoFit/>
          </a:bodyPr>
          <a:lstStyle/>
          <a:p>
            <a:r>
              <a:rPr lang="en" sz="3600" b="1">
                <a:solidFill>
                  <a:srgbClr val="FFFFFF"/>
                </a:solidFill>
                <a:latin typeface="Raleway"/>
              </a:rPr>
              <a:t>PREDICTIVE ANALYSIS: MODELS</a:t>
            </a:r>
            <a:endParaRPr lang="en-US" sz="3600" b="1">
              <a:solidFill>
                <a:srgbClr val="FFFFFF"/>
              </a:solidFill>
              <a:latin typeface="Raleway" pitchFamily="2" charset="77"/>
            </a:endParaRPr>
          </a:p>
        </p:txBody>
      </p:sp>
      <p:sp>
        <p:nvSpPr>
          <p:cNvPr id="3" name="Content Placeholder 2">
            <a:extLst>
              <a:ext uri="{FF2B5EF4-FFF2-40B4-BE49-F238E27FC236}">
                <a16:creationId xmlns:a16="http://schemas.microsoft.com/office/drawing/2014/main" id="{C6B0B157-95B9-6D02-52DC-DBE1F3C462FD}"/>
              </a:ext>
            </a:extLst>
          </p:cNvPr>
          <p:cNvSpPr>
            <a:spLocks noGrp="1"/>
          </p:cNvSpPr>
          <p:nvPr>
            <p:ph idx="1"/>
          </p:nvPr>
        </p:nvSpPr>
        <p:spPr>
          <a:xfrm>
            <a:off x="319677" y="1366419"/>
            <a:ext cx="7310055" cy="2488254"/>
          </a:xfrm>
        </p:spPr>
        <p:txBody>
          <a:bodyPr vert="horz" lIns="91440" tIns="45720" rIns="91440" bIns="45720" rtlCol="0" anchor="t">
            <a:normAutofit fontScale="77500" lnSpcReduction="20000"/>
          </a:bodyPr>
          <a:lstStyle/>
          <a:p>
            <a:pPr>
              <a:lnSpc>
                <a:spcPct val="110000"/>
              </a:lnSpc>
              <a:buFont typeface="Wingdings" panose="05000000000000000000" pitchFamily="2" charset="2"/>
              <a:buChar char="Ø"/>
            </a:pPr>
            <a:r>
              <a:rPr lang="en-MX">
                <a:solidFill>
                  <a:srgbClr val="46EF96"/>
                </a:solidFill>
                <a:latin typeface="Roboto"/>
                <a:ea typeface="Roboto"/>
                <a:cs typeface="Roboto"/>
              </a:rPr>
              <a:t>Logistic regression </a:t>
            </a:r>
            <a:r>
              <a:rPr lang="en-MX">
                <a:solidFill>
                  <a:schemeClr val="bg1"/>
                </a:solidFill>
                <a:latin typeface="Roboto"/>
                <a:ea typeface="Roboto"/>
                <a:cs typeface="Roboto"/>
              </a:rPr>
              <a:t>-</a:t>
            </a:r>
            <a:r>
              <a:rPr lang="en-US">
                <a:solidFill>
                  <a:schemeClr val="bg1"/>
                </a:solidFill>
                <a:latin typeface="Roboto"/>
                <a:ea typeface="Roboto"/>
                <a:cs typeface="Roboto"/>
              </a:rPr>
              <a:t> </a:t>
            </a:r>
            <a:r>
              <a:rPr lang="en-US" sz="2600">
                <a:solidFill>
                  <a:schemeClr val="bg1"/>
                </a:solidFill>
                <a:latin typeface="Roboto"/>
                <a:ea typeface="Roboto"/>
                <a:cs typeface="Roboto"/>
              </a:rPr>
              <a:t>statistical technique for predicting binary </a:t>
            </a:r>
            <a:r>
              <a:rPr lang="en-US" sz="2100">
                <a:solidFill>
                  <a:schemeClr val="bg1"/>
                </a:solidFill>
                <a:latin typeface="Roboto"/>
                <a:ea typeface="Roboto"/>
                <a:cs typeface="Roboto"/>
              </a:rPr>
              <a:t>(0/1) </a:t>
            </a:r>
            <a:r>
              <a:rPr lang="en-US" sz="2600">
                <a:solidFill>
                  <a:schemeClr val="bg1"/>
                </a:solidFill>
                <a:latin typeface="Roboto"/>
                <a:ea typeface="Roboto"/>
                <a:cs typeface="Roboto"/>
              </a:rPr>
              <a:t>outcomes by estimating the probability of an event occurring or not based on independent variables.</a:t>
            </a:r>
            <a:endParaRPr lang="en-US">
              <a:solidFill>
                <a:schemeClr val="bg1"/>
              </a:solidFill>
              <a:latin typeface="Roboto"/>
              <a:ea typeface="Roboto"/>
              <a:cs typeface="Roboto"/>
            </a:endParaRPr>
          </a:p>
          <a:p>
            <a:pPr lvl="1">
              <a:lnSpc>
                <a:spcPct val="110000"/>
              </a:lnSpc>
            </a:pPr>
            <a:r>
              <a:rPr lang="en-US">
                <a:solidFill>
                  <a:schemeClr val="bg1"/>
                </a:solidFill>
                <a:latin typeface="Roboto"/>
                <a:ea typeface="Calibri"/>
                <a:cs typeface="Calibri"/>
              </a:rPr>
              <a:t>Coefficients are estimated to maximize the likelihood of observing actual outcomes in the training data.</a:t>
            </a:r>
          </a:p>
          <a:p>
            <a:pPr lvl="1">
              <a:lnSpc>
                <a:spcPct val="110000"/>
              </a:lnSpc>
            </a:pPr>
            <a:r>
              <a:rPr lang="en-US">
                <a:solidFill>
                  <a:schemeClr val="bg1"/>
                </a:solidFill>
                <a:latin typeface="Roboto"/>
                <a:ea typeface="Calibri"/>
                <a:cs typeface="Calibri"/>
              </a:rPr>
              <a:t>Relies on coefficients to determine the importance of variables.</a:t>
            </a:r>
          </a:p>
          <a:p>
            <a:pPr lvl="1">
              <a:lnSpc>
                <a:spcPct val="110000"/>
              </a:lnSpc>
            </a:pPr>
            <a:r>
              <a:rPr lang="en-US" b="0" i="0">
                <a:solidFill>
                  <a:srgbClr val="D1D5DB"/>
                </a:solidFill>
                <a:effectLst/>
                <a:latin typeface="Roboto"/>
                <a:ea typeface="Roboto"/>
                <a:cs typeface="Roboto"/>
              </a:rPr>
              <a:t>Offers insights into the likelihood of specific events.</a:t>
            </a:r>
            <a:endParaRPr lang="en-US">
              <a:solidFill>
                <a:schemeClr val="bg1"/>
              </a:solidFill>
              <a:latin typeface="Roboto"/>
              <a:ea typeface="Roboto"/>
              <a:cs typeface="Roboto"/>
            </a:endParaRPr>
          </a:p>
        </p:txBody>
      </p:sp>
      <p:sp>
        <p:nvSpPr>
          <p:cNvPr id="8" name="Content Placeholder 2">
            <a:extLst>
              <a:ext uri="{FF2B5EF4-FFF2-40B4-BE49-F238E27FC236}">
                <a16:creationId xmlns:a16="http://schemas.microsoft.com/office/drawing/2014/main" id="{93782EC4-4569-B409-DDB0-12829D91CF9B}"/>
              </a:ext>
            </a:extLst>
          </p:cNvPr>
          <p:cNvSpPr txBox="1">
            <a:spLocks/>
          </p:cNvSpPr>
          <p:nvPr/>
        </p:nvSpPr>
        <p:spPr>
          <a:xfrm>
            <a:off x="319678" y="4129852"/>
            <a:ext cx="7310055" cy="236302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200">
                <a:solidFill>
                  <a:srgbClr val="46EF96"/>
                </a:solidFill>
                <a:latin typeface="Roboto"/>
                <a:ea typeface="Roboto"/>
                <a:cs typeface="Roboto"/>
              </a:rPr>
              <a:t> GINI Decision Tree </a:t>
            </a:r>
            <a:r>
              <a:rPr lang="en-US" sz="2200">
                <a:solidFill>
                  <a:schemeClr val="bg1"/>
                </a:solidFill>
                <a:latin typeface="Roboto"/>
                <a:ea typeface="Roboto"/>
                <a:cs typeface="Roboto"/>
              </a:rPr>
              <a:t>- </a:t>
            </a:r>
            <a:r>
              <a:rPr lang="en-US" sz="2000">
                <a:solidFill>
                  <a:schemeClr val="bg1"/>
                </a:solidFill>
                <a:latin typeface="Roboto"/>
                <a:ea typeface="Roboto"/>
                <a:cs typeface="Roboto"/>
              </a:rPr>
              <a:t>algorithm used for classification and regression tasks and builds a structured representation of decision-making processes.   </a:t>
            </a:r>
          </a:p>
          <a:p>
            <a:pPr lvl="1"/>
            <a:r>
              <a:rPr lang="en-US" sz="1900" b="0" i="0">
                <a:solidFill>
                  <a:srgbClr val="D1D5DB"/>
                </a:solidFill>
                <a:effectLst/>
                <a:latin typeface="Roboto"/>
                <a:ea typeface="Roboto"/>
                <a:cs typeface="Roboto"/>
              </a:rPr>
              <a:t>Captures complex interactions and relationships between variables.</a:t>
            </a:r>
          </a:p>
          <a:p>
            <a:pPr lvl="1"/>
            <a:r>
              <a:rPr lang="en-US" sz="1900" b="0" i="0">
                <a:solidFill>
                  <a:srgbClr val="D1D5DB"/>
                </a:solidFill>
                <a:effectLst/>
                <a:latin typeface="Roboto"/>
                <a:ea typeface="Roboto"/>
                <a:cs typeface="Roboto"/>
              </a:rPr>
              <a:t>Provides interpretability by visualizing the decision-making process.</a:t>
            </a:r>
          </a:p>
          <a:p>
            <a:pPr lvl="1"/>
            <a:r>
              <a:rPr lang="en-US" sz="1900" b="0" i="0">
                <a:solidFill>
                  <a:srgbClr val="D1D5DB"/>
                </a:solidFill>
                <a:effectLst/>
                <a:latin typeface="Roboto"/>
                <a:ea typeface="Roboto"/>
                <a:cs typeface="Roboto"/>
              </a:rPr>
              <a:t>Utilizes Gini impurity for optimizing the tree.</a:t>
            </a:r>
            <a:endParaRPr lang="en-US" sz="1900">
              <a:latin typeface="Roboto"/>
              <a:ea typeface="Roboto"/>
              <a:cs typeface="Roboto"/>
            </a:endParaRPr>
          </a:p>
        </p:txBody>
      </p:sp>
      <p:sp>
        <p:nvSpPr>
          <p:cNvPr id="12" name="Right Brace 11">
            <a:extLst>
              <a:ext uri="{FF2B5EF4-FFF2-40B4-BE49-F238E27FC236}">
                <a16:creationId xmlns:a16="http://schemas.microsoft.com/office/drawing/2014/main" id="{9E364AC7-A29A-2EED-810D-BED77E32CE93}"/>
              </a:ext>
            </a:extLst>
          </p:cNvPr>
          <p:cNvSpPr/>
          <p:nvPr/>
        </p:nvSpPr>
        <p:spPr>
          <a:xfrm>
            <a:off x="7422790" y="1390857"/>
            <a:ext cx="413886" cy="5126456"/>
          </a:xfrm>
          <a:prstGeom prst="rightBrace">
            <a:avLst>
              <a:gd name="adj1" fmla="val 115310"/>
              <a:gd name="adj2" fmla="val 51314"/>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3" name="Content Placeholder 2">
            <a:extLst>
              <a:ext uri="{FF2B5EF4-FFF2-40B4-BE49-F238E27FC236}">
                <a16:creationId xmlns:a16="http://schemas.microsoft.com/office/drawing/2014/main" id="{225D32D1-540D-B78F-CA29-4E356E55E3BA}"/>
              </a:ext>
            </a:extLst>
          </p:cNvPr>
          <p:cNvSpPr txBox="1">
            <a:spLocks/>
          </p:cNvSpPr>
          <p:nvPr/>
        </p:nvSpPr>
        <p:spPr>
          <a:xfrm>
            <a:off x="7963640" y="2856627"/>
            <a:ext cx="4087189" cy="236302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a:solidFill>
                  <a:srgbClr val="46EF96"/>
                </a:solidFill>
                <a:latin typeface="Roboto"/>
                <a:ea typeface="Roboto"/>
                <a:cs typeface="Roboto"/>
              </a:rPr>
              <a:t>Useful for </a:t>
            </a:r>
            <a:r>
              <a:rPr lang="en-US" sz="1800">
                <a:solidFill>
                  <a:schemeClr val="bg1"/>
                </a:solidFill>
                <a:latin typeface="Roboto"/>
                <a:ea typeface="Roboto"/>
                <a:cs typeface="Roboto"/>
              </a:rPr>
              <a:t>data-driven decision-making</a:t>
            </a:r>
            <a:r>
              <a:rPr lang="en-US" sz="1800">
                <a:solidFill>
                  <a:srgbClr val="46EF96"/>
                </a:solidFill>
                <a:latin typeface="Roboto"/>
                <a:ea typeface="Roboto"/>
                <a:cs typeface="Roboto"/>
              </a:rPr>
              <a:t>.</a:t>
            </a:r>
          </a:p>
          <a:p>
            <a:pPr>
              <a:buFont typeface="Wingdings" panose="05000000000000000000" pitchFamily="2" charset="2"/>
              <a:buChar char="§"/>
            </a:pPr>
            <a:r>
              <a:rPr lang="en-US" sz="1800">
                <a:solidFill>
                  <a:srgbClr val="46EF96"/>
                </a:solidFill>
                <a:latin typeface="Roboto"/>
                <a:ea typeface="Roboto"/>
                <a:cs typeface="Roboto"/>
              </a:rPr>
              <a:t>Can be trained on </a:t>
            </a:r>
            <a:r>
              <a:rPr lang="en-US" sz="1800">
                <a:solidFill>
                  <a:schemeClr val="bg1"/>
                </a:solidFill>
                <a:latin typeface="Roboto"/>
                <a:ea typeface="Roboto"/>
                <a:cs typeface="Roboto"/>
              </a:rPr>
              <a:t>historical</a:t>
            </a:r>
            <a:r>
              <a:rPr lang="en-US" sz="1800">
                <a:solidFill>
                  <a:srgbClr val="46EF96"/>
                </a:solidFill>
                <a:latin typeface="Roboto"/>
                <a:ea typeface="Roboto"/>
                <a:cs typeface="Roboto"/>
              </a:rPr>
              <a:t> data for </a:t>
            </a:r>
            <a:r>
              <a:rPr lang="en-US" sz="1800">
                <a:solidFill>
                  <a:schemeClr val="bg1"/>
                </a:solidFill>
                <a:latin typeface="Roboto"/>
                <a:ea typeface="Roboto"/>
                <a:cs typeface="Roboto"/>
              </a:rPr>
              <a:t>prediction</a:t>
            </a:r>
            <a:r>
              <a:rPr lang="en-US" sz="1800">
                <a:solidFill>
                  <a:srgbClr val="46EF96"/>
                </a:solidFill>
                <a:latin typeface="Roboto"/>
                <a:ea typeface="Roboto"/>
                <a:cs typeface="Roboto"/>
              </a:rPr>
              <a:t>.</a:t>
            </a:r>
          </a:p>
          <a:p>
            <a:pPr>
              <a:buFont typeface="Wingdings" panose="05000000000000000000" pitchFamily="2" charset="2"/>
              <a:buChar char="§"/>
            </a:pPr>
            <a:r>
              <a:rPr lang="en-US" sz="1800">
                <a:solidFill>
                  <a:srgbClr val="46EF96"/>
                </a:solidFill>
                <a:latin typeface="Roboto"/>
                <a:ea typeface="Roboto"/>
                <a:cs typeface="Roboto"/>
              </a:rPr>
              <a:t>Offer </a:t>
            </a:r>
            <a:r>
              <a:rPr lang="en-US" sz="1800">
                <a:solidFill>
                  <a:schemeClr val="bg1"/>
                </a:solidFill>
                <a:latin typeface="Roboto"/>
                <a:ea typeface="Roboto"/>
                <a:cs typeface="Roboto"/>
              </a:rPr>
              <a:t>different perspectives on the relationships </a:t>
            </a:r>
            <a:r>
              <a:rPr lang="en-US" sz="1800">
                <a:solidFill>
                  <a:srgbClr val="46EF96"/>
                </a:solidFill>
                <a:latin typeface="Roboto"/>
                <a:ea typeface="Roboto"/>
                <a:cs typeface="Roboto"/>
              </a:rPr>
              <a:t>between variables.</a:t>
            </a:r>
          </a:p>
          <a:p>
            <a:pPr>
              <a:buFont typeface="Wingdings" panose="05000000000000000000" pitchFamily="2" charset="2"/>
              <a:buChar char="§"/>
            </a:pPr>
            <a:r>
              <a:rPr lang="en-US" sz="1800">
                <a:solidFill>
                  <a:srgbClr val="46EF96"/>
                </a:solidFill>
                <a:latin typeface="Roboto"/>
                <a:ea typeface="Roboto"/>
                <a:cs typeface="Roboto"/>
              </a:rPr>
              <a:t>Provide valuable </a:t>
            </a:r>
            <a:r>
              <a:rPr lang="en-US" sz="1800">
                <a:solidFill>
                  <a:schemeClr val="bg1"/>
                </a:solidFill>
                <a:latin typeface="Roboto"/>
                <a:ea typeface="Roboto"/>
                <a:cs typeface="Roboto"/>
              </a:rPr>
              <a:t>insights for managerial strategies</a:t>
            </a:r>
            <a:r>
              <a:rPr lang="en-US" sz="1800">
                <a:solidFill>
                  <a:srgbClr val="46EF96"/>
                </a:solidFill>
                <a:latin typeface="Roboto"/>
                <a:ea typeface="Roboto"/>
                <a:cs typeface="Roboto"/>
              </a:rPr>
              <a:t>.</a:t>
            </a:r>
            <a:endParaRPr lang="en-US" sz="1800">
              <a:latin typeface="Roboto"/>
              <a:ea typeface="Roboto"/>
              <a:cs typeface="Roboto"/>
            </a:endParaRPr>
          </a:p>
        </p:txBody>
      </p:sp>
    </p:spTree>
    <p:extLst>
      <p:ext uri="{BB962C8B-B14F-4D97-AF65-F5344CB8AC3E}">
        <p14:creationId xmlns:p14="http://schemas.microsoft.com/office/powerpoint/2010/main" val="289311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2EEFD5D-39BC-ABCE-4941-8C924CA30827}"/>
              </a:ext>
            </a:extLst>
          </p:cNvPr>
          <p:cNvSpPr/>
          <p:nvPr/>
        </p:nvSpPr>
        <p:spPr>
          <a:xfrm>
            <a:off x="10771882" y="-785560"/>
            <a:ext cx="1999291" cy="2031496"/>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09EA27-26FB-26A3-A8A0-6C257CC76ED5}"/>
              </a:ext>
            </a:extLst>
          </p:cNvPr>
          <p:cNvSpPr txBox="1"/>
          <p:nvPr/>
        </p:nvSpPr>
        <p:spPr>
          <a:xfrm>
            <a:off x="710382" y="240979"/>
            <a:ext cx="8289466" cy="646331"/>
          </a:xfrm>
          <a:prstGeom prst="rect">
            <a:avLst/>
          </a:prstGeom>
          <a:noFill/>
        </p:spPr>
        <p:txBody>
          <a:bodyPr wrap="square" lIns="91440" tIns="45720" rIns="91440" bIns="45720" anchor="t">
            <a:spAutoFit/>
          </a:bodyPr>
          <a:lstStyle/>
          <a:p>
            <a:r>
              <a:rPr lang="en" sz="3600" b="1">
                <a:solidFill>
                  <a:srgbClr val="FFFFFF"/>
                </a:solidFill>
                <a:latin typeface="Raleway"/>
              </a:rPr>
              <a:t>LOGIT MODEL (REGRESSION) </a:t>
            </a:r>
            <a:endParaRPr lang="en" sz="3600" b="1">
              <a:solidFill>
                <a:srgbClr val="FFFFFF"/>
              </a:solidFill>
              <a:latin typeface="Raleway" pitchFamily="2" charset="77"/>
            </a:endParaRPr>
          </a:p>
        </p:txBody>
      </p:sp>
      <p:sp>
        <p:nvSpPr>
          <p:cNvPr id="10" name="Google Shape;286;p32">
            <a:extLst>
              <a:ext uri="{FF2B5EF4-FFF2-40B4-BE49-F238E27FC236}">
                <a16:creationId xmlns:a16="http://schemas.microsoft.com/office/drawing/2014/main" id="{C0500DD1-4302-2278-0B02-FC97E65EF1D6}"/>
              </a:ext>
            </a:extLst>
          </p:cNvPr>
          <p:cNvSpPr/>
          <p:nvPr/>
        </p:nvSpPr>
        <p:spPr>
          <a:xfrm>
            <a:off x="-949752" y="5804334"/>
            <a:ext cx="1990657" cy="1904635"/>
          </a:xfrm>
          <a:prstGeom prst="donut">
            <a:avLst>
              <a:gd name="adj" fmla="val 119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Oval 10">
            <a:extLst>
              <a:ext uri="{FF2B5EF4-FFF2-40B4-BE49-F238E27FC236}">
                <a16:creationId xmlns:a16="http://schemas.microsoft.com/office/drawing/2014/main" id="{973F80C3-A8F9-5108-5F3F-E2CB95DA4DBF}"/>
              </a:ext>
            </a:extLst>
          </p:cNvPr>
          <p:cNvSpPr/>
          <p:nvPr/>
        </p:nvSpPr>
        <p:spPr>
          <a:xfrm>
            <a:off x="-1406951" y="4436534"/>
            <a:ext cx="1990656" cy="190463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04B314-E5D5-24BC-0B2C-D63AEED9221C}"/>
              </a:ext>
            </a:extLst>
          </p:cNvPr>
          <p:cNvSpPr txBox="1"/>
          <p:nvPr/>
        </p:nvSpPr>
        <p:spPr>
          <a:xfrm>
            <a:off x="598082" y="884829"/>
            <a:ext cx="11529467" cy="4692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46EF96"/>
                </a:solidFill>
                <a:cs typeface="Calibri"/>
              </a:rPr>
              <a:t>RESULTS</a:t>
            </a:r>
            <a:endParaRPr lang="en-US" sz="3200">
              <a:solidFill>
                <a:srgbClr val="46EF96"/>
              </a:solidFill>
              <a:ea typeface="Calibri"/>
              <a:cs typeface="Calibri"/>
            </a:endParaRPr>
          </a:p>
          <a:p>
            <a:pPr marL="342900" indent="-342900">
              <a:buClr>
                <a:srgbClr val="46EF96"/>
              </a:buClr>
              <a:buFont typeface="Arial" panose="020B0604020202020204" pitchFamily="34" charset="0"/>
              <a:buChar char="•"/>
            </a:pPr>
            <a:r>
              <a:rPr lang="en-US" sz="2400">
                <a:solidFill>
                  <a:schemeClr val="bg1"/>
                </a:solidFill>
                <a:ea typeface="Calibri"/>
                <a:cs typeface="Calibri"/>
              </a:rPr>
              <a:t>Accuracy: </a:t>
            </a:r>
            <a:r>
              <a:rPr lang="en-US" sz="2400">
                <a:solidFill>
                  <a:srgbClr val="46EF96"/>
                </a:solidFill>
                <a:ea typeface="Calibri"/>
                <a:cs typeface="Calibri"/>
              </a:rPr>
              <a:t>88.57%</a:t>
            </a:r>
            <a:r>
              <a:rPr lang="en-US" sz="2400">
                <a:solidFill>
                  <a:schemeClr val="bg1"/>
                </a:solidFill>
                <a:ea typeface="Calibri"/>
                <a:cs typeface="Calibri"/>
              </a:rPr>
              <a:t> &lt;- level of how well our model predicts the correct outcomes of track becoming popular.</a:t>
            </a:r>
          </a:p>
          <a:p>
            <a:pPr>
              <a:buClr>
                <a:srgbClr val="46EF96"/>
              </a:buClr>
            </a:pPr>
            <a:endParaRPr lang="en-US" sz="2400">
              <a:solidFill>
                <a:schemeClr val="bg1"/>
              </a:solidFill>
              <a:ea typeface="Calibri"/>
              <a:cs typeface="Calibri"/>
            </a:endParaRPr>
          </a:p>
          <a:p>
            <a:pPr marL="342900" indent="-342900">
              <a:buClr>
                <a:srgbClr val="46EF96"/>
              </a:buClr>
              <a:buFont typeface="Arial" panose="020B0604020202020204" pitchFamily="34" charset="0"/>
              <a:buChar char="•"/>
            </a:pPr>
            <a:r>
              <a:rPr lang="en-US" sz="2400">
                <a:solidFill>
                  <a:schemeClr val="bg1"/>
                </a:solidFill>
                <a:ea typeface="Calibri"/>
                <a:cs typeface="Calibri"/>
              </a:rPr>
              <a:t>According to our model, the significant variables that influence the probability of track being popular:</a:t>
            </a:r>
          </a:p>
          <a:p>
            <a:pPr marL="800100" lvl="1" indent="-342900">
              <a:lnSpc>
                <a:spcPct val="150000"/>
              </a:lnSpc>
              <a:buFont typeface="Wingdings" panose="05000000000000000000" pitchFamily="2" charset="2"/>
              <a:buChar char="ü"/>
            </a:pPr>
            <a:r>
              <a:rPr lang="en-US" sz="2000" b="0" i="0" u="none" strike="noStrike">
                <a:solidFill>
                  <a:srgbClr val="F2F2F2"/>
                </a:solidFill>
                <a:effectLst/>
                <a:latin typeface="Calibri"/>
                <a:cs typeface="Calibri"/>
              </a:rPr>
              <a:t>For every increase in explicitness, the odd of</a:t>
            </a:r>
            <a:r>
              <a:rPr lang="en-US" sz="2000">
                <a:solidFill>
                  <a:srgbClr val="F2F2F2"/>
                </a:solidFill>
                <a:latin typeface="Calibri"/>
                <a:cs typeface="Calibri"/>
              </a:rPr>
              <a:t> tracks being</a:t>
            </a:r>
            <a:r>
              <a:rPr lang="en-US" sz="2000">
                <a:solidFill>
                  <a:srgbClr val="46EF96"/>
                </a:solidFill>
                <a:latin typeface="Calibri"/>
                <a:cs typeface="Calibri"/>
              </a:rPr>
              <a:t> popular</a:t>
            </a:r>
            <a:r>
              <a:rPr lang="en-US" sz="2000">
                <a:solidFill>
                  <a:srgbClr val="F2F2F2"/>
                </a:solidFill>
                <a:latin typeface="Calibri"/>
                <a:cs typeface="Calibri"/>
              </a:rPr>
              <a:t> </a:t>
            </a:r>
            <a:r>
              <a:rPr lang="en-US" sz="2000" b="0" i="0" u="none" strike="noStrike">
                <a:solidFill>
                  <a:srgbClr val="F2F2F2"/>
                </a:solidFill>
                <a:effectLst/>
                <a:latin typeface="Calibri"/>
                <a:cs typeface="Calibri"/>
              </a:rPr>
              <a:t>increases by 166%​</a:t>
            </a:r>
            <a:endParaRPr lang="en-US" sz="2000" b="0" i="0" u="none" strike="noStrike">
              <a:solidFill>
                <a:srgbClr val="F2F2F2"/>
              </a:solidFill>
              <a:effectLst/>
              <a:latin typeface="Calibri"/>
              <a:ea typeface="Calibri"/>
              <a:cs typeface="Calibri"/>
            </a:endParaRPr>
          </a:p>
          <a:p>
            <a:pPr marL="800100" lvl="1" indent="-342900">
              <a:lnSpc>
                <a:spcPct val="150000"/>
              </a:lnSpc>
              <a:buFont typeface="Wingdings" panose="05000000000000000000" pitchFamily="2" charset="2"/>
              <a:buChar char="ü"/>
            </a:pPr>
            <a:r>
              <a:rPr lang="en-US" sz="2000" b="0" i="0" u="none" strike="noStrike">
                <a:solidFill>
                  <a:srgbClr val="F2F2F2"/>
                </a:solidFill>
                <a:effectLst/>
                <a:latin typeface="Calibri"/>
                <a:cs typeface="Calibri"/>
              </a:rPr>
              <a:t>For every increase in the rating for danceability, the odd of</a:t>
            </a:r>
            <a:r>
              <a:rPr lang="en-US" sz="2000">
                <a:solidFill>
                  <a:srgbClr val="F2F2F2"/>
                </a:solidFill>
                <a:latin typeface="Calibri"/>
                <a:cs typeface="Calibri"/>
              </a:rPr>
              <a:t> tracks being </a:t>
            </a:r>
            <a:r>
              <a:rPr lang="en-US" sz="2000">
                <a:solidFill>
                  <a:srgbClr val="46EF96"/>
                </a:solidFill>
                <a:latin typeface="Calibri"/>
                <a:cs typeface="Calibri"/>
              </a:rPr>
              <a:t>popular</a:t>
            </a:r>
            <a:r>
              <a:rPr lang="en-US" sz="2000">
                <a:solidFill>
                  <a:srgbClr val="F2F2F2"/>
                </a:solidFill>
                <a:latin typeface="Calibri"/>
                <a:cs typeface="Calibri"/>
              </a:rPr>
              <a:t> </a:t>
            </a:r>
            <a:r>
              <a:rPr lang="en-US" sz="2000" b="0" i="0" u="none" strike="noStrike">
                <a:solidFill>
                  <a:srgbClr val="F2F2F2"/>
                </a:solidFill>
                <a:effectLst/>
                <a:latin typeface="Calibri"/>
                <a:cs typeface="Calibri"/>
              </a:rPr>
              <a:t>increases by 140%​</a:t>
            </a:r>
            <a:endParaRPr lang="en-US" sz="2000" b="0" i="0" u="none" strike="noStrike">
              <a:solidFill>
                <a:srgbClr val="F2F2F2"/>
              </a:solidFill>
              <a:effectLst/>
              <a:latin typeface="Calibri"/>
              <a:ea typeface="Calibri"/>
              <a:cs typeface="Calibri"/>
            </a:endParaRPr>
          </a:p>
          <a:p>
            <a:pPr marL="800100" lvl="1" indent="-342900">
              <a:lnSpc>
                <a:spcPct val="150000"/>
              </a:lnSpc>
              <a:buFont typeface="Wingdings" panose="05000000000000000000" pitchFamily="2" charset="2"/>
              <a:buChar char="ü"/>
            </a:pPr>
            <a:r>
              <a:rPr lang="en-US" sz="2000" b="0" i="0" u="none" strike="noStrike">
                <a:solidFill>
                  <a:srgbClr val="F2F2F2"/>
                </a:solidFill>
                <a:effectLst/>
                <a:latin typeface="Calibri"/>
                <a:cs typeface="Calibri"/>
              </a:rPr>
              <a:t>For every increase in </a:t>
            </a:r>
            <a:r>
              <a:rPr lang="en-US" sz="2000" b="0" i="0" u="none" strike="noStrike" err="1">
                <a:solidFill>
                  <a:srgbClr val="F2F2F2"/>
                </a:solidFill>
                <a:effectLst/>
                <a:latin typeface="Calibri"/>
                <a:cs typeface="Calibri"/>
              </a:rPr>
              <a:t>speechiness</a:t>
            </a:r>
            <a:r>
              <a:rPr lang="en-US" sz="2000" b="0" i="0" u="none" strike="noStrike">
                <a:solidFill>
                  <a:srgbClr val="F2F2F2"/>
                </a:solidFill>
                <a:effectLst/>
                <a:latin typeface="Calibri"/>
                <a:cs typeface="Calibri"/>
              </a:rPr>
              <a:t>, the odd of</a:t>
            </a:r>
            <a:r>
              <a:rPr lang="en-US" sz="2000">
                <a:solidFill>
                  <a:srgbClr val="F2F2F2"/>
                </a:solidFill>
                <a:latin typeface="Calibri"/>
                <a:cs typeface="Calibri"/>
              </a:rPr>
              <a:t> tracks being </a:t>
            </a:r>
            <a:r>
              <a:rPr lang="en-US" sz="2000">
                <a:solidFill>
                  <a:srgbClr val="FF0000"/>
                </a:solidFill>
                <a:latin typeface="Calibri"/>
                <a:cs typeface="Calibri"/>
              </a:rPr>
              <a:t>not popular</a:t>
            </a:r>
            <a:r>
              <a:rPr lang="en-US" sz="2000">
                <a:solidFill>
                  <a:srgbClr val="F2F2F2"/>
                </a:solidFill>
                <a:latin typeface="Calibri"/>
                <a:cs typeface="Calibri"/>
              </a:rPr>
              <a:t> </a:t>
            </a:r>
            <a:r>
              <a:rPr lang="en-US" sz="2000" b="0" i="0" u="none" strike="noStrike">
                <a:solidFill>
                  <a:srgbClr val="F2F2F2"/>
                </a:solidFill>
                <a:effectLst/>
                <a:latin typeface="Calibri"/>
                <a:cs typeface="Calibri"/>
              </a:rPr>
              <a:t>increases by 76%​</a:t>
            </a:r>
            <a:endParaRPr lang="en-US" sz="2000" b="0" i="0" u="none" strike="noStrike">
              <a:solidFill>
                <a:srgbClr val="F2F2F2"/>
              </a:solidFill>
              <a:effectLst/>
              <a:latin typeface="Calibri"/>
              <a:ea typeface="Calibri"/>
              <a:cs typeface="Calibri"/>
            </a:endParaRPr>
          </a:p>
          <a:p>
            <a:pPr marL="800100" lvl="1" indent="-342900">
              <a:lnSpc>
                <a:spcPct val="150000"/>
              </a:lnSpc>
              <a:buFont typeface="Wingdings" panose="05000000000000000000" pitchFamily="2" charset="2"/>
              <a:buChar char="ü"/>
            </a:pPr>
            <a:r>
              <a:rPr lang="en-US" sz="2000" b="0" i="0" u="none" strike="noStrike">
                <a:solidFill>
                  <a:srgbClr val="F2F2F2"/>
                </a:solidFill>
                <a:effectLst/>
                <a:latin typeface="Calibri"/>
                <a:cs typeface="Calibri"/>
              </a:rPr>
              <a:t>For every increase in </a:t>
            </a:r>
            <a:r>
              <a:rPr lang="en-US" sz="2000" b="0" i="0" u="none" strike="noStrike" err="1">
                <a:solidFill>
                  <a:srgbClr val="F2F2F2"/>
                </a:solidFill>
                <a:effectLst/>
                <a:latin typeface="Calibri"/>
                <a:cs typeface="Calibri"/>
              </a:rPr>
              <a:t>instrumentalness</a:t>
            </a:r>
            <a:r>
              <a:rPr lang="en-US" sz="2000" b="0" i="0" u="none" strike="noStrike">
                <a:solidFill>
                  <a:srgbClr val="F2F2F2"/>
                </a:solidFill>
                <a:effectLst/>
                <a:latin typeface="Calibri"/>
                <a:cs typeface="Calibri"/>
              </a:rPr>
              <a:t> the odds of</a:t>
            </a:r>
            <a:r>
              <a:rPr lang="en-US" sz="2000">
                <a:solidFill>
                  <a:srgbClr val="F2F2F2"/>
                </a:solidFill>
                <a:latin typeface="Calibri"/>
                <a:cs typeface="Calibri"/>
              </a:rPr>
              <a:t> tracks being </a:t>
            </a:r>
            <a:r>
              <a:rPr lang="en-US" sz="2000">
                <a:solidFill>
                  <a:srgbClr val="FF0000"/>
                </a:solidFill>
                <a:latin typeface="Calibri"/>
                <a:cs typeface="Calibri"/>
              </a:rPr>
              <a:t>not popular</a:t>
            </a:r>
            <a:r>
              <a:rPr lang="en-US" sz="2000">
                <a:solidFill>
                  <a:srgbClr val="F2F2F2"/>
                </a:solidFill>
                <a:latin typeface="Calibri"/>
                <a:cs typeface="Calibri"/>
              </a:rPr>
              <a:t> </a:t>
            </a:r>
            <a:r>
              <a:rPr lang="en-US" sz="2000" b="0" i="0" u="none" strike="noStrike">
                <a:solidFill>
                  <a:srgbClr val="F2F2F2"/>
                </a:solidFill>
                <a:effectLst/>
                <a:latin typeface="Calibri"/>
                <a:cs typeface="Calibri"/>
              </a:rPr>
              <a:t>increases by 62%​</a:t>
            </a:r>
          </a:p>
          <a:p>
            <a:pPr marL="800100" lvl="1" indent="-342900">
              <a:lnSpc>
                <a:spcPct val="150000"/>
              </a:lnSpc>
              <a:buFont typeface="Wingdings" panose="05000000000000000000" pitchFamily="2" charset="2"/>
              <a:buChar char="ü"/>
            </a:pPr>
            <a:r>
              <a:rPr lang="en-US" sz="2000">
                <a:solidFill>
                  <a:schemeClr val="bg1"/>
                </a:solidFill>
                <a:ea typeface="+mn-lt"/>
                <a:cs typeface="+mn-lt"/>
              </a:rPr>
              <a:t>For every additional minute of music, the odds of tracks being </a:t>
            </a:r>
            <a:r>
              <a:rPr lang="en-US" sz="2000">
                <a:solidFill>
                  <a:srgbClr val="FF0000"/>
                </a:solidFill>
                <a:ea typeface="+mn-lt"/>
                <a:cs typeface="+mn-lt"/>
              </a:rPr>
              <a:t>not popular </a:t>
            </a:r>
            <a:r>
              <a:rPr lang="en-US" sz="2000">
                <a:solidFill>
                  <a:schemeClr val="bg1"/>
                </a:solidFill>
                <a:ea typeface="+mn-lt"/>
                <a:cs typeface="+mn-lt"/>
              </a:rPr>
              <a:t>increases by 2.2%</a:t>
            </a:r>
            <a:endParaRPr lang="en-US" sz="2000">
              <a:solidFill>
                <a:schemeClr val="bg1"/>
              </a:solidFill>
              <a:latin typeface="Calibri"/>
              <a:ea typeface="Calibri"/>
              <a:cs typeface="Calibri"/>
            </a:endParaRPr>
          </a:p>
        </p:txBody>
      </p:sp>
      <p:graphicFrame>
        <p:nvGraphicFramePr>
          <p:cNvPr id="9" name="Table 8">
            <a:extLst>
              <a:ext uri="{FF2B5EF4-FFF2-40B4-BE49-F238E27FC236}">
                <a16:creationId xmlns:a16="http://schemas.microsoft.com/office/drawing/2014/main" id="{DEC6F7F6-5C51-B3A8-9847-6B9C173913DC}"/>
              </a:ext>
            </a:extLst>
          </p:cNvPr>
          <p:cNvGraphicFramePr>
            <a:graphicFrameLocks noGrp="1"/>
          </p:cNvGraphicFramePr>
          <p:nvPr>
            <p:extLst>
              <p:ext uri="{D42A27DB-BD31-4B8C-83A1-F6EECF244321}">
                <p14:modId xmlns:p14="http://schemas.microsoft.com/office/powerpoint/2010/main" val="2226859279"/>
              </p:ext>
            </p:extLst>
          </p:nvPr>
        </p:nvGraphicFramePr>
        <p:xfrm>
          <a:off x="3119886" y="5527905"/>
          <a:ext cx="5888169" cy="1170161"/>
        </p:xfrm>
        <a:graphic>
          <a:graphicData uri="http://schemas.openxmlformats.org/drawingml/2006/table">
            <a:tbl>
              <a:tblPr>
                <a:tableStyleId>{5C22544A-7EE6-4342-B048-85BDC9FD1C3A}</a:tableStyleId>
              </a:tblPr>
              <a:tblGrid>
                <a:gridCol w="1777158">
                  <a:extLst>
                    <a:ext uri="{9D8B030D-6E8A-4147-A177-3AD203B41FA5}">
                      <a16:colId xmlns:a16="http://schemas.microsoft.com/office/drawing/2014/main" val="3293542536"/>
                    </a:ext>
                  </a:extLst>
                </a:gridCol>
                <a:gridCol w="1370337">
                  <a:extLst>
                    <a:ext uri="{9D8B030D-6E8A-4147-A177-3AD203B41FA5}">
                      <a16:colId xmlns:a16="http://schemas.microsoft.com/office/drawing/2014/main" val="3165044085"/>
                    </a:ext>
                  </a:extLst>
                </a:gridCol>
                <a:gridCol w="1370337">
                  <a:extLst>
                    <a:ext uri="{9D8B030D-6E8A-4147-A177-3AD203B41FA5}">
                      <a16:colId xmlns:a16="http://schemas.microsoft.com/office/drawing/2014/main" val="1878781725"/>
                    </a:ext>
                  </a:extLst>
                </a:gridCol>
                <a:gridCol w="1370337">
                  <a:extLst>
                    <a:ext uri="{9D8B030D-6E8A-4147-A177-3AD203B41FA5}">
                      <a16:colId xmlns:a16="http://schemas.microsoft.com/office/drawing/2014/main" val="3547698715"/>
                    </a:ext>
                  </a:extLst>
                </a:gridCol>
              </a:tblGrid>
              <a:tr h="405056">
                <a:tc rowSpan="2" gridSpan="2">
                  <a:txBody>
                    <a:bodyPr/>
                    <a:lstStyle/>
                    <a:p>
                      <a:pPr algn="ctr" fontAlgn="ctr"/>
                      <a:r>
                        <a:rPr lang="en-US" sz="1400" b="1" u="none" strike="noStrike">
                          <a:effectLst/>
                        </a:rPr>
                        <a:t>Confusion Matrix</a:t>
                      </a:r>
                      <a:endParaRPr lang="en-US" sz="14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2" hMerge="1">
                  <a:txBody>
                    <a:bodyPr/>
                    <a:lstStyle/>
                    <a:p>
                      <a:endParaRPr lang="en-US"/>
                    </a:p>
                  </a:txBody>
                  <a:tcPr/>
                </a:tc>
                <a:tc gridSpan="2">
                  <a:txBody>
                    <a:bodyPr/>
                    <a:lstStyle/>
                    <a:p>
                      <a:pPr algn="ctr" rtl="0" fontAlgn="ctr"/>
                      <a:r>
                        <a:rPr lang="en-US" sz="1100" b="1" u="none" strike="noStrike">
                          <a:effectLst/>
                        </a:rPr>
                        <a:t>Reference</a:t>
                      </a:r>
                      <a:endParaRPr lang="en-US"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hMerge="1">
                  <a:txBody>
                    <a:bodyPr/>
                    <a:lstStyle/>
                    <a:p>
                      <a:endParaRPr lang="en-US"/>
                    </a:p>
                  </a:txBody>
                  <a:tcPr/>
                </a:tc>
                <a:extLst>
                  <a:ext uri="{0D108BD9-81ED-4DB2-BD59-A6C34878D82A}">
                    <a16:rowId xmlns:a16="http://schemas.microsoft.com/office/drawing/2014/main" val="2671926054"/>
                  </a:ext>
                </a:extLst>
              </a:tr>
              <a:tr h="247534">
                <a:tc gridSpan="2" vMerge="1">
                  <a:txBody>
                    <a:bodyPr/>
                    <a:lstStyle/>
                    <a:p>
                      <a:endParaRPr lang="en-US"/>
                    </a:p>
                  </a:txBody>
                  <a:tcPr/>
                </a:tc>
                <a:tc hMerge="1" vMerge="1">
                  <a:txBody>
                    <a:bodyPr/>
                    <a:lstStyle/>
                    <a:p>
                      <a:endParaRPr lang="en-US"/>
                    </a:p>
                  </a:txBody>
                  <a:tcPr/>
                </a:tc>
                <a:tc>
                  <a:txBody>
                    <a:bodyPr/>
                    <a:lstStyle/>
                    <a:p>
                      <a:pPr algn="ctr" rtl="0" fontAlgn="b"/>
                      <a:r>
                        <a:rPr lang="en-US" sz="1100" b="1" u="none" strike="noStrike">
                          <a:effectLst/>
                        </a:rPr>
                        <a:t>0</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1879251595"/>
                  </a:ext>
                </a:extLst>
              </a:tr>
              <a:tr h="247534">
                <a:tc rowSpan="2">
                  <a:txBody>
                    <a:bodyPr/>
                    <a:lstStyle/>
                    <a:p>
                      <a:pPr algn="ctr" rtl="0" fontAlgn="ctr"/>
                      <a:r>
                        <a:rPr lang="en-US" sz="1000" b="1" u="none" strike="noStrike">
                          <a:effectLst/>
                        </a:rPr>
                        <a:t>Prediction</a:t>
                      </a:r>
                      <a:endParaRPr lang="en-US" sz="10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b="1" u="none" strike="noStrike">
                          <a:effectLst/>
                        </a:rPr>
                        <a:t>0</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102 528</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12 481</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3379726452"/>
                  </a:ext>
                </a:extLst>
              </a:tr>
              <a:tr h="270037">
                <a:tc vMerge="1">
                  <a:txBody>
                    <a:bodyPr/>
                    <a:lstStyle/>
                    <a:p>
                      <a:endParaRPr lang="en-US"/>
                    </a:p>
                  </a:txBody>
                  <a:tcPr/>
                </a:tc>
                <a:tc>
                  <a:txBody>
                    <a:bodyPr/>
                    <a:lstStyle/>
                    <a:p>
                      <a:pPr algn="ctr" rtl="0"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931</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1 395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2467143340"/>
                  </a:ext>
                </a:extLst>
              </a:tr>
            </a:tbl>
          </a:graphicData>
        </a:graphic>
      </p:graphicFrame>
    </p:spTree>
    <p:extLst>
      <p:ext uri="{BB962C8B-B14F-4D97-AF65-F5344CB8AC3E}">
        <p14:creationId xmlns:p14="http://schemas.microsoft.com/office/powerpoint/2010/main" val="252093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6850D1-02DD-EEEF-AE63-1F9612014E94}"/>
              </a:ext>
            </a:extLst>
          </p:cNvPr>
          <p:cNvPicPr>
            <a:picLocks noChangeAspect="1"/>
          </p:cNvPicPr>
          <p:nvPr/>
        </p:nvPicPr>
        <p:blipFill>
          <a:blip r:embed="rId3"/>
          <a:stretch>
            <a:fillRect/>
          </a:stretch>
        </p:blipFill>
        <p:spPr>
          <a:xfrm>
            <a:off x="5895975" y="1223962"/>
            <a:ext cx="6224541" cy="4410076"/>
          </a:xfrm>
          <a:prstGeom prst="rect">
            <a:avLst/>
          </a:prstGeom>
        </p:spPr>
      </p:pic>
      <p:sp>
        <p:nvSpPr>
          <p:cNvPr id="6" name="Google Shape;286;p32">
            <a:extLst>
              <a:ext uri="{FF2B5EF4-FFF2-40B4-BE49-F238E27FC236}">
                <a16:creationId xmlns:a16="http://schemas.microsoft.com/office/drawing/2014/main" id="{43140EE7-D165-1584-F286-1F86559F6159}"/>
              </a:ext>
            </a:extLst>
          </p:cNvPr>
          <p:cNvSpPr/>
          <p:nvPr/>
        </p:nvSpPr>
        <p:spPr>
          <a:xfrm>
            <a:off x="10810606" y="6274381"/>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Oval 6">
            <a:extLst>
              <a:ext uri="{FF2B5EF4-FFF2-40B4-BE49-F238E27FC236}">
                <a16:creationId xmlns:a16="http://schemas.microsoft.com/office/drawing/2014/main" id="{E7DE113D-7E5C-458E-C0A1-63F762A3430A}"/>
              </a:ext>
            </a:extLst>
          </p:cNvPr>
          <p:cNvSpPr/>
          <p:nvPr/>
        </p:nvSpPr>
        <p:spPr>
          <a:xfrm>
            <a:off x="-1267375" y="-1181513"/>
            <a:ext cx="2534750" cy="236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935;p53">
            <a:extLst>
              <a:ext uri="{FF2B5EF4-FFF2-40B4-BE49-F238E27FC236}">
                <a16:creationId xmlns:a16="http://schemas.microsoft.com/office/drawing/2014/main" id="{69CDDE6B-CF94-0CC6-2E81-2A5A0818D683}"/>
              </a:ext>
            </a:extLst>
          </p:cNvPr>
          <p:cNvSpPr txBox="1">
            <a:spLocks/>
          </p:cNvSpPr>
          <p:nvPr/>
        </p:nvSpPr>
        <p:spPr>
          <a:xfrm>
            <a:off x="106441" y="1010093"/>
            <a:ext cx="5789534" cy="3998314"/>
          </a:xfrm>
          <a:prstGeom prst="rect">
            <a:avLst/>
          </a:prstGeom>
        </p:spPr>
        <p:txBody>
          <a:bodyPr spcFirstLastPara="1" vert="horz" wrap="square" lIns="129525" tIns="129525" rIns="129525" bIns="1295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900">
                <a:solidFill>
                  <a:srgbClr val="46EF96"/>
                </a:solidFill>
                <a:cs typeface="Calibri"/>
              </a:rPr>
              <a:t>RESULTS</a:t>
            </a:r>
          </a:p>
          <a:p>
            <a:pPr>
              <a:buClr>
                <a:srgbClr val="46EF96"/>
              </a:buClr>
              <a:buSzPts val="2400"/>
            </a:pPr>
            <a:r>
              <a:rPr lang="en-US" sz="2000">
                <a:solidFill>
                  <a:schemeClr val="bg1"/>
                </a:solidFill>
                <a:uFill>
                  <a:noFill/>
                </a:uFill>
                <a:latin typeface="Calibri"/>
                <a:ea typeface="Calibri"/>
                <a:cs typeface="Calibri"/>
              </a:rPr>
              <a:t>Almost all tracks released earlier than the 2015 year and with </a:t>
            </a:r>
            <a:r>
              <a:rPr lang="en-US" sz="2000" err="1">
                <a:solidFill>
                  <a:schemeClr val="bg1"/>
                </a:solidFill>
                <a:uFill>
                  <a:noFill/>
                </a:uFill>
                <a:latin typeface="Calibri"/>
                <a:ea typeface="Calibri"/>
                <a:cs typeface="Calibri"/>
              </a:rPr>
              <a:t>instrumentallness</a:t>
            </a:r>
            <a:r>
              <a:rPr lang="en-US" sz="2000">
                <a:solidFill>
                  <a:schemeClr val="bg1"/>
                </a:solidFill>
                <a:uFill>
                  <a:noFill/>
                </a:uFill>
                <a:latin typeface="Calibri"/>
                <a:ea typeface="Calibri"/>
                <a:cs typeface="Calibri"/>
              </a:rPr>
              <a:t> &gt;= 0.2 are not popular anymore</a:t>
            </a:r>
          </a:p>
          <a:p>
            <a:pPr>
              <a:buClr>
                <a:srgbClr val="46EF96"/>
              </a:buClr>
              <a:buSzPts val="2400"/>
            </a:pPr>
            <a:r>
              <a:rPr lang="en-US" sz="2000">
                <a:solidFill>
                  <a:schemeClr val="bg1"/>
                </a:solidFill>
                <a:uFill>
                  <a:noFill/>
                </a:uFill>
                <a:latin typeface="Calibri"/>
                <a:ea typeface="Calibri"/>
                <a:cs typeface="Calibri"/>
              </a:rPr>
              <a:t>Accuracy: </a:t>
            </a:r>
            <a:r>
              <a:rPr lang="en-US" sz="2000">
                <a:solidFill>
                  <a:srgbClr val="46EF96"/>
                </a:solidFill>
                <a:uFill>
                  <a:noFill/>
                </a:uFill>
                <a:latin typeface="Calibri"/>
                <a:ea typeface="Calibri"/>
                <a:cs typeface="Calibri"/>
              </a:rPr>
              <a:t>88.71% </a:t>
            </a:r>
            <a:r>
              <a:rPr lang="en-US" sz="2000">
                <a:solidFill>
                  <a:schemeClr val="bg1"/>
                </a:solidFill>
                <a:uFill>
                  <a:noFill/>
                </a:uFill>
                <a:latin typeface="Calibri"/>
                <a:ea typeface="Calibri"/>
                <a:cs typeface="Calibri"/>
              </a:rPr>
              <a:t>- slightly better than logit model</a:t>
            </a:r>
            <a:endParaRPr lang="en-US">
              <a:solidFill>
                <a:schemeClr val="bg1"/>
              </a:solidFill>
              <a:latin typeface="Calibri"/>
              <a:ea typeface="Calibri"/>
              <a:cs typeface="Calibri"/>
            </a:endParaRPr>
          </a:p>
          <a:p>
            <a:pPr>
              <a:buClr>
                <a:srgbClr val="46EF96"/>
              </a:buClr>
              <a:buSzPts val="2400"/>
            </a:pPr>
            <a:r>
              <a:rPr lang="en-US" sz="2000">
                <a:solidFill>
                  <a:schemeClr val="bg1"/>
                </a:solidFill>
                <a:uFill>
                  <a:noFill/>
                </a:uFill>
                <a:latin typeface="Calibri"/>
                <a:ea typeface="Calibri"/>
                <a:cs typeface="Calibri"/>
              </a:rPr>
              <a:t>Even though, the decision tree gives higher Type II error, the accuracy of the model is better, and it is better at catching non-linear dependencies between variables</a:t>
            </a:r>
          </a:p>
          <a:p>
            <a:pPr>
              <a:buClr>
                <a:srgbClr val="46EF96"/>
              </a:buClr>
              <a:buSzPts val="2400"/>
              <a:buFont typeface="Arial" panose="020B0604020202020204" pitchFamily="34" charset="0"/>
              <a:buChar char="•"/>
            </a:pPr>
            <a:r>
              <a:rPr lang="en-US" sz="2000">
                <a:solidFill>
                  <a:srgbClr val="46EF96"/>
                </a:solidFill>
                <a:uFill>
                  <a:noFill/>
                </a:uFill>
                <a:latin typeface="Calibri"/>
                <a:ea typeface="Calibri"/>
                <a:cs typeface="Calibri"/>
              </a:rPr>
              <a:t>Therefore</a:t>
            </a:r>
            <a:r>
              <a:rPr lang="en-US" sz="2000">
                <a:solidFill>
                  <a:schemeClr val="bg1"/>
                </a:solidFill>
                <a:uFill>
                  <a:noFill/>
                </a:uFill>
                <a:latin typeface="Calibri"/>
                <a:ea typeface="Calibri"/>
                <a:cs typeface="Calibri"/>
              </a:rPr>
              <a:t>, this model should be used by Spotify to predict future popular tracks</a:t>
            </a:r>
            <a:endParaRPr lang="en-US">
              <a:solidFill>
                <a:schemeClr val="bg1"/>
              </a:solidFill>
              <a:ea typeface="Calibri"/>
              <a:cs typeface="Calibri"/>
            </a:endParaRPr>
          </a:p>
          <a:p>
            <a:pPr marL="457200" indent="-381000">
              <a:spcBef>
                <a:spcPts val="0"/>
              </a:spcBef>
              <a:buClr>
                <a:srgbClr val="46EF96"/>
              </a:buClr>
              <a:buSzPts val="2400"/>
              <a:buFont typeface="Arial" panose="020B0604020202020204" pitchFamily="34" charset="0"/>
              <a:buChar char="●"/>
            </a:pPr>
            <a:endParaRPr lang="en-US" sz="2000">
              <a:solidFill>
                <a:schemeClr val="bg1">
                  <a:lumMod val="95000"/>
                </a:schemeClr>
              </a:solidFill>
              <a:uFill>
                <a:noFill/>
              </a:uFill>
              <a:latin typeface="Raleway" pitchFamily="2" charset="77"/>
            </a:endParaRPr>
          </a:p>
          <a:p>
            <a:pPr marL="457200" indent="0">
              <a:spcBef>
                <a:spcPts val="0"/>
              </a:spcBef>
              <a:buFont typeface="Arial" panose="020B0604020202020204" pitchFamily="34" charset="0"/>
              <a:buNone/>
            </a:pPr>
            <a:endParaRPr lang="en-US">
              <a:solidFill>
                <a:schemeClr val="bg1">
                  <a:lumMod val="95000"/>
                </a:schemeClr>
              </a:solidFill>
              <a:ea typeface="Calibri"/>
              <a:cs typeface="Calibri"/>
            </a:endParaRPr>
          </a:p>
        </p:txBody>
      </p:sp>
      <p:sp>
        <p:nvSpPr>
          <p:cNvPr id="13" name="TextBox 12">
            <a:extLst>
              <a:ext uri="{FF2B5EF4-FFF2-40B4-BE49-F238E27FC236}">
                <a16:creationId xmlns:a16="http://schemas.microsoft.com/office/drawing/2014/main" id="{FE5C3FAD-C9CD-2ACA-5B5D-4CF7E6424467}"/>
              </a:ext>
            </a:extLst>
          </p:cNvPr>
          <p:cNvSpPr txBox="1"/>
          <p:nvPr/>
        </p:nvSpPr>
        <p:spPr>
          <a:xfrm>
            <a:off x="1231374" y="227333"/>
            <a:ext cx="8792386" cy="646331"/>
          </a:xfrm>
          <a:prstGeom prst="rect">
            <a:avLst/>
          </a:prstGeom>
          <a:noFill/>
        </p:spPr>
        <p:txBody>
          <a:bodyPr wrap="square">
            <a:spAutoFit/>
          </a:bodyPr>
          <a:lstStyle/>
          <a:p>
            <a:r>
              <a:rPr lang="en" sz="3600" b="1">
                <a:solidFill>
                  <a:srgbClr val="FFFFFF"/>
                </a:solidFill>
                <a:latin typeface="Raleway" pitchFamily="2" charset="77"/>
              </a:rPr>
              <a:t>GINI DECISION TREE</a:t>
            </a:r>
            <a:endParaRPr lang="en-US" sz="3600" b="1">
              <a:solidFill>
                <a:srgbClr val="FFFFFF"/>
              </a:solidFill>
              <a:latin typeface="Raleway" pitchFamily="2" charset="77"/>
            </a:endParaRPr>
          </a:p>
        </p:txBody>
      </p:sp>
      <p:graphicFrame>
        <p:nvGraphicFramePr>
          <p:cNvPr id="9" name="Table 8">
            <a:extLst>
              <a:ext uri="{FF2B5EF4-FFF2-40B4-BE49-F238E27FC236}">
                <a16:creationId xmlns:a16="http://schemas.microsoft.com/office/drawing/2014/main" id="{8EEBABEB-5DFB-F184-D6DB-D7588B3FA054}"/>
              </a:ext>
            </a:extLst>
          </p:cNvPr>
          <p:cNvGraphicFramePr>
            <a:graphicFrameLocks noGrp="1"/>
          </p:cNvGraphicFramePr>
          <p:nvPr>
            <p:extLst>
              <p:ext uri="{D42A27DB-BD31-4B8C-83A1-F6EECF244321}">
                <p14:modId xmlns:p14="http://schemas.microsoft.com/office/powerpoint/2010/main" val="2138243716"/>
              </p:ext>
            </p:extLst>
          </p:nvPr>
        </p:nvGraphicFramePr>
        <p:xfrm>
          <a:off x="1020492" y="5144836"/>
          <a:ext cx="3806458" cy="803412"/>
        </p:xfrm>
        <a:graphic>
          <a:graphicData uri="http://schemas.openxmlformats.org/drawingml/2006/table">
            <a:tbl>
              <a:tblPr>
                <a:tableStyleId>{5C22544A-7EE6-4342-B048-85BDC9FD1C3A}</a:tableStyleId>
              </a:tblPr>
              <a:tblGrid>
                <a:gridCol w="1148857">
                  <a:extLst>
                    <a:ext uri="{9D8B030D-6E8A-4147-A177-3AD203B41FA5}">
                      <a16:colId xmlns:a16="http://schemas.microsoft.com/office/drawing/2014/main" val="3293542536"/>
                    </a:ext>
                  </a:extLst>
                </a:gridCol>
                <a:gridCol w="885867">
                  <a:extLst>
                    <a:ext uri="{9D8B030D-6E8A-4147-A177-3AD203B41FA5}">
                      <a16:colId xmlns:a16="http://schemas.microsoft.com/office/drawing/2014/main" val="3165044085"/>
                    </a:ext>
                  </a:extLst>
                </a:gridCol>
                <a:gridCol w="885867">
                  <a:extLst>
                    <a:ext uri="{9D8B030D-6E8A-4147-A177-3AD203B41FA5}">
                      <a16:colId xmlns:a16="http://schemas.microsoft.com/office/drawing/2014/main" val="1878781725"/>
                    </a:ext>
                  </a:extLst>
                </a:gridCol>
                <a:gridCol w="885867">
                  <a:extLst>
                    <a:ext uri="{9D8B030D-6E8A-4147-A177-3AD203B41FA5}">
                      <a16:colId xmlns:a16="http://schemas.microsoft.com/office/drawing/2014/main" val="3547698715"/>
                    </a:ext>
                  </a:extLst>
                </a:gridCol>
              </a:tblGrid>
              <a:tr h="267722">
                <a:tc rowSpan="2" gridSpan="2">
                  <a:txBody>
                    <a:bodyPr/>
                    <a:lstStyle/>
                    <a:p>
                      <a:pPr algn="ctr" fontAlgn="ctr"/>
                      <a:r>
                        <a:rPr lang="en-US" sz="1400" b="1" u="none" strike="noStrike">
                          <a:effectLst/>
                        </a:rPr>
                        <a:t>Confusion Matrix</a:t>
                      </a:r>
                      <a:endParaRPr lang="en-US" sz="14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2" hMerge="1">
                  <a:txBody>
                    <a:bodyPr/>
                    <a:lstStyle/>
                    <a:p>
                      <a:endParaRPr lang="en-US"/>
                    </a:p>
                  </a:txBody>
                  <a:tcPr/>
                </a:tc>
                <a:tc gridSpan="2">
                  <a:txBody>
                    <a:bodyPr/>
                    <a:lstStyle/>
                    <a:p>
                      <a:pPr algn="ctr" rtl="0" fontAlgn="ctr"/>
                      <a:r>
                        <a:rPr lang="en-US" sz="1100" b="1" u="none" strike="noStrike">
                          <a:effectLst/>
                        </a:rPr>
                        <a:t>Reference</a:t>
                      </a:r>
                      <a:endParaRPr lang="en-US"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hMerge="1">
                  <a:txBody>
                    <a:bodyPr/>
                    <a:lstStyle/>
                    <a:p>
                      <a:endParaRPr lang="en-US"/>
                    </a:p>
                  </a:txBody>
                  <a:tcPr/>
                </a:tc>
                <a:extLst>
                  <a:ext uri="{0D108BD9-81ED-4DB2-BD59-A6C34878D82A}">
                    <a16:rowId xmlns:a16="http://schemas.microsoft.com/office/drawing/2014/main" val="2671926054"/>
                  </a:ext>
                </a:extLst>
              </a:tr>
              <a:tr h="172724">
                <a:tc gridSpan="2" vMerge="1">
                  <a:txBody>
                    <a:bodyPr/>
                    <a:lstStyle/>
                    <a:p>
                      <a:endParaRPr lang="en-US"/>
                    </a:p>
                  </a:txBody>
                  <a:tcPr/>
                </a:tc>
                <a:tc hMerge="1" vMerge="1">
                  <a:txBody>
                    <a:bodyPr/>
                    <a:lstStyle/>
                    <a:p>
                      <a:endParaRPr lang="en-US"/>
                    </a:p>
                  </a:txBody>
                  <a:tcPr/>
                </a:tc>
                <a:tc>
                  <a:txBody>
                    <a:bodyPr/>
                    <a:lstStyle/>
                    <a:p>
                      <a:pPr algn="ctr" rtl="0" fontAlgn="b"/>
                      <a:r>
                        <a:rPr lang="en-US" sz="1100" b="1" u="none" strike="noStrike">
                          <a:effectLst/>
                        </a:rPr>
                        <a:t>0</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extLst>
                  <a:ext uri="{0D108BD9-81ED-4DB2-BD59-A6C34878D82A}">
                    <a16:rowId xmlns:a16="http://schemas.microsoft.com/office/drawing/2014/main" val="1879251595"/>
                  </a:ext>
                </a:extLst>
              </a:tr>
              <a:tr h="172724">
                <a:tc rowSpan="2">
                  <a:txBody>
                    <a:bodyPr/>
                    <a:lstStyle/>
                    <a:p>
                      <a:pPr algn="ctr" rtl="0" fontAlgn="ctr"/>
                      <a:r>
                        <a:rPr lang="en-US" sz="1000" b="1" u="none" strike="noStrike">
                          <a:effectLst/>
                        </a:rPr>
                        <a:t>Prediction</a:t>
                      </a:r>
                      <a:endParaRPr lang="en-US" sz="10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b="1" u="none" strike="noStrike">
                          <a:effectLst/>
                        </a:rPr>
                        <a:t>0</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100 877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b"/>
                      <a:r>
                        <a:rPr lang="en-US" sz="1100" u="none" strike="noStrike">
                          <a:effectLst/>
                        </a:rPr>
                        <a:t>10 663</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9726452"/>
                  </a:ext>
                </a:extLst>
              </a:tr>
              <a:tr h="181360">
                <a:tc vMerge="1">
                  <a:txBody>
                    <a:bodyPr/>
                    <a:lstStyle/>
                    <a:p>
                      <a:endParaRPr lang="en-US"/>
                    </a:p>
                  </a:txBody>
                  <a:tcPr/>
                </a:tc>
                <a:tc>
                  <a:txBody>
                    <a:bodyPr/>
                    <a:lstStyle/>
                    <a:p>
                      <a:pPr algn="ctr" rtl="0"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6EF96"/>
                    </a:solidFill>
                  </a:tcPr>
                </a:tc>
                <a:tc>
                  <a:txBody>
                    <a:bodyPr/>
                    <a:lstStyle/>
                    <a:p>
                      <a:pPr algn="ctr" rtl="0" fontAlgn="b"/>
                      <a:r>
                        <a:rPr lang="en-US" sz="1100" u="none" strike="noStrike">
                          <a:effectLst/>
                        </a:rPr>
                        <a:t>2 582</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b"/>
                      <a:r>
                        <a:rPr lang="en-US" sz="1100" u="none" strike="noStrike">
                          <a:effectLst/>
                        </a:rPr>
                        <a:t>3 213</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7143340"/>
                  </a:ext>
                </a:extLst>
              </a:tr>
            </a:tbl>
          </a:graphicData>
        </a:graphic>
      </p:graphicFrame>
    </p:spTree>
    <p:extLst>
      <p:ext uri="{BB962C8B-B14F-4D97-AF65-F5344CB8AC3E}">
        <p14:creationId xmlns:p14="http://schemas.microsoft.com/office/powerpoint/2010/main" val="7482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28421B-9F3E-B9B4-98DF-DC93DF8F1B46}"/>
              </a:ext>
            </a:extLst>
          </p:cNvPr>
          <p:cNvSpPr txBox="1"/>
          <p:nvPr/>
        </p:nvSpPr>
        <p:spPr>
          <a:xfrm>
            <a:off x="1156951" y="235183"/>
            <a:ext cx="8792386" cy="646331"/>
          </a:xfrm>
          <a:prstGeom prst="rect">
            <a:avLst/>
          </a:prstGeom>
          <a:noFill/>
        </p:spPr>
        <p:txBody>
          <a:bodyPr wrap="square">
            <a:spAutoFit/>
          </a:bodyPr>
          <a:lstStyle/>
          <a:p>
            <a:r>
              <a:rPr lang="en" sz="3600" b="1">
                <a:solidFill>
                  <a:srgbClr val="FFFFFF"/>
                </a:solidFill>
                <a:latin typeface="Raleway" pitchFamily="2" charset="77"/>
              </a:rPr>
              <a:t>IMPORTANCE OF VARIABLES</a:t>
            </a:r>
            <a:endParaRPr lang="en-US" sz="3600" b="1">
              <a:solidFill>
                <a:srgbClr val="FFFFFF"/>
              </a:solidFill>
              <a:latin typeface="Raleway" pitchFamily="2" charset="77"/>
            </a:endParaRPr>
          </a:p>
        </p:txBody>
      </p:sp>
      <p:sp>
        <p:nvSpPr>
          <p:cNvPr id="11" name="Google Shape;286;p32">
            <a:extLst>
              <a:ext uri="{FF2B5EF4-FFF2-40B4-BE49-F238E27FC236}">
                <a16:creationId xmlns:a16="http://schemas.microsoft.com/office/drawing/2014/main" id="{F00C8672-7C95-8BE9-5491-0F5BCF8120A4}"/>
              </a:ext>
            </a:extLst>
          </p:cNvPr>
          <p:cNvSpPr/>
          <p:nvPr/>
        </p:nvSpPr>
        <p:spPr>
          <a:xfrm>
            <a:off x="10268313" y="-252492"/>
            <a:ext cx="1475179" cy="1514584"/>
          </a:xfrm>
          <a:prstGeom prst="donut">
            <a:avLst>
              <a:gd name="adj" fmla="val 119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Oval 11">
            <a:extLst>
              <a:ext uri="{FF2B5EF4-FFF2-40B4-BE49-F238E27FC236}">
                <a16:creationId xmlns:a16="http://schemas.microsoft.com/office/drawing/2014/main" id="{AE465466-7A27-9295-41CE-B48652939309}"/>
              </a:ext>
            </a:extLst>
          </p:cNvPr>
          <p:cNvSpPr/>
          <p:nvPr/>
        </p:nvSpPr>
        <p:spPr>
          <a:xfrm>
            <a:off x="-1267375" y="-1181513"/>
            <a:ext cx="2534750" cy="2363025"/>
          </a:xfrm>
          <a:prstGeom prst="ellipse">
            <a:avLst/>
          </a:prstGeom>
          <a:solidFill>
            <a:srgbClr val="46EF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2F2F2"/>
              </a:solidFill>
            </a:endParaRPr>
          </a:p>
        </p:txBody>
      </p:sp>
      <p:pic>
        <p:nvPicPr>
          <p:cNvPr id="6" name="Picture 5">
            <a:extLst>
              <a:ext uri="{FF2B5EF4-FFF2-40B4-BE49-F238E27FC236}">
                <a16:creationId xmlns:a16="http://schemas.microsoft.com/office/drawing/2014/main" id="{6D224A8B-E17F-E42A-2D73-D5C390BE4CFD}"/>
              </a:ext>
            </a:extLst>
          </p:cNvPr>
          <p:cNvPicPr>
            <a:picLocks noChangeAspect="1"/>
          </p:cNvPicPr>
          <p:nvPr/>
        </p:nvPicPr>
        <p:blipFill>
          <a:blip r:embed="rId3"/>
          <a:stretch>
            <a:fillRect/>
          </a:stretch>
        </p:blipFill>
        <p:spPr>
          <a:xfrm>
            <a:off x="5328939" y="1541721"/>
            <a:ext cx="6549188" cy="4438953"/>
          </a:xfrm>
          <a:prstGeom prst="rect">
            <a:avLst/>
          </a:prstGeom>
        </p:spPr>
      </p:pic>
      <p:sp>
        <p:nvSpPr>
          <p:cNvPr id="7" name="TextBox 6">
            <a:extLst>
              <a:ext uri="{FF2B5EF4-FFF2-40B4-BE49-F238E27FC236}">
                <a16:creationId xmlns:a16="http://schemas.microsoft.com/office/drawing/2014/main" id="{023FBE0E-5881-D8A3-7F9D-781D5263FC93}"/>
              </a:ext>
            </a:extLst>
          </p:cNvPr>
          <p:cNvSpPr txBox="1"/>
          <p:nvPr/>
        </p:nvSpPr>
        <p:spPr>
          <a:xfrm>
            <a:off x="313873" y="1298984"/>
            <a:ext cx="4844193" cy="5201424"/>
          </a:xfrm>
          <a:prstGeom prst="rect">
            <a:avLst/>
          </a:prstGeom>
          <a:noFill/>
        </p:spPr>
        <p:txBody>
          <a:bodyPr wrap="square" lIns="91440" tIns="45720" rIns="91440" bIns="45720" anchor="t">
            <a:spAutoFit/>
          </a:bodyPr>
          <a:lstStyle/>
          <a:p>
            <a:r>
              <a:rPr lang="en-US" sz="2000">
                <a:solidFill>
                  <a:schemeClr val="bg1">
                    <a:lumMod val="95000"/>
                  </a:schemeClr>
                </a:solidFill>
                <a:latin typeface="Calibri"/>
                <a:ea typeface="Calibri"/>
                <a:cs typeface="Calibri"/>
              </a:rPr>
              <a:t>The most important variables that indicate that they strongly influence the model's predictions are: </a:t>
            </a:r>
          </a:p>
          <a:p>
            <a:endParaRPr lang="en-US" sz="2000">
              <a:solidFill>
                <a:schemeClr val="bg1">
                  <a:lumMod val="95000"/>
                </a:schemeClr>
              </a:solidFill>
              <a:latin typeface="Calibri"/>
              <a:ea typeface="Calibri"/>
              <a:cs typeface="Calibri"/>
            </a:endParaRPr>
          </a:p>
          <a:p>
            <a:pPr marL="285750" indent="-285750">
              <a:buFont typeface="Arial" panose="020B0604020202020204" pitchFamily="34" charset="0"/>
              <a:buChar char="•"/>
            </a:pPr>
            <a:r>
              <a:rPr lang="en-US">
                <a:solidFill>
                  <a:srgbClr val="46EF96"/>
                </a:solidFill>
                <a:latin typeface="Calibri"/>
                <a:ea typeface="Calibri"/>
                <a:cs typeface="Calibri"/>
              </a:rPr>
              <a:t>Year</a:t>
            </a:r>
          </a:p>
          <a:p>
            <a:pPr marL="285750" indent="-285750">
              <a:buFont typeface="Arial" panose="020B0604020202020204" pitchFamily="34" charset="0"/>
              <a:buChar char="•"/>
            </a:pPr>
            <a:r>
              <a:rPr lang="en-US" err="1">
                <a:solidFill>
                  <a:srgbClr val="46EF96"/>
                </a:solidFill>
                <a:latin typeface="Calibri"/>
                <a:ea typeface="Calibri"/>
                <a:cs typeface="Calibri"/>
              </a:rPr>
              <a:t>Instrumentalness</a:t>
            </a:r>
            <a:endParaRPr lang="en-US">
              <a:solidFill>
                <a:srgbClr val="46EF96"/>
              </a:solidFill>
              <a:latin typeface="Calibri"/>
              <a:ea typeface="Calibri"/>
              <a:cs typeface="Calibri"/>
            </a:endParaRPr>
          </a:p>
          <a:p>
            <a:pPr marL="285750" indent="-285750">
              <a:buFont typeface="Arial" panose="020B0604020202020204" pitchFamily="34" charset="0"/>
              <a:buChar char="•"/>
            </a:pPr>
            <a:r>
              <a:rPr lang="en-US">
                <a:solidFill>
                  <a:srgbClr val="46EF96"/>
                </a:solidFill>
                <a:latin typeface="Calibri"/>
                <a:ea typeface="Calibri"/>
                <a:cs typeface="Calibri"/>
              </a:rPr>
              <a:t>Explicit</a:t>
            </a:r>
          </a:p>
          <a:p>
            <a:pPr marL="285750" indent="-285750">
              <a:buFont typeface="Arial" panose="020B0604020202020204" pitchFamily="34" charset="0"/>
              <a:buChar char="•"/>
            </a:pPr>
            <a:r>
              <a:rPr lang="en-US">
                <a:solidFill>
                  <a:srgbClr val="46EF96"/>
                </a:solidFill>
                <a:latin typeface="Calibri"/>
                <a:ea typeface="Calibri"/>
                <a:cs typeface="Calibri"/>
              </a:rPr>
              <a:t>Duration in minutes</a:t>
            </a:r>
          </a:p>
          <a:p>
            <a:endParaRPr lang="en-US">
              <a:solidFill>
                <a:schemeClr val="bg1">
                  <a:lumMod val="95000"/>
                </a:schemeClr>
              </a:solidFill>
              <a:latin typeface="Calibri"/>
              <a:ea typeface="Calibri"/>
              <a:cs typeface="Calibri"/>
            </a:endParaRPr>
          </a:p>
          <a:p>
            <a:r>
              <a:rPr lang="en-US">
                <a:solidFill>
                  <a:schemeClr val="bg1">
                    <a:lumMod val="95000"/>
                  </a:schemeClr>
                </a:solidFill>
                <a:latin typeface="Calibri"/>
                <a:ea typeface="Calibri"/>
                <a:cs typeface="Calibri"/>
              </a:rPr>
              <a:t>The least important variables that have the less impact on our model are:</a:t>
            </a:r>
          </a:p>
          <a:p>
            <a:endParaRPr lang="en-US">
              <a:solidFill>
                <a:schemeClr val="bg1">
                  <a:lumMod val="95000"/>
                </a:schemeClr>
              </a:solidFill>
              <a:latin typeface="Calibri"/>
              <a:ea typeface="Calibri"/>
              <a:cs typeface="Calibri"/>
            </a:endParaRPr>
          </a:p>
          <a:p>
            <a:pPr marL="285750" indent="-285750">
              <a:buFont typeface="Arial" panose="020B0604020202020204" pitchFamily="34" charset="0"/>
              <a:buChar char="•"/>
            </a:pPr>
            <a:r>
              <a:rPr lang="en-US">
                <a:solidFill>
                  <a:schemeClr val="bg1">
                    <a:lumMod val="95000"/>
                  </a:schemeClr>
                </a:solidFill>
                <a:latin typeface="Calibri"/>
                <a:ea typeface="Calibri"/>
                <a:cs typeface="Calibri"/>
              </a:rPr>
              <a:t>Valence</a:t>
            </a:r>
          </a:p>
          <a:p>
            <a:pPr marL="285750" indent="-285750">
              <a:buFont typeface="Arial" panose="020B0604020202020204" pitchFamily="34" charset="0"/>
              <a:buChar char="•"/>
            </a:pPr>
            <a:r>
              <a:rPr lang="en-US">
                <a:solidFill>
                  <a:schemeClr val="bg1">
                    <a:lumMod val="95000"/>
                  </a:schemeClr>
                </a:solidFill>
                <a:latin typeface="Calibri"/>
                <a:ea typeface="Calibri"/>
                <a:cs typeface="Calibri"/>
              </a:rPr>
              <a:t>Danceability</a:t>
            </a:r>
          </a:p>
          <a:p>
            <a:pPr marL="285750" indent="-285750">
              <a:buFont typeface="Arial" panose="020B0604020202020204" pitchFamily="34" charset="0"/>
              <a:buChar char="•"/>
            </a:pPr>
            <a:r>
              <a:rPr lang="en-US">
                <a:solidFill>
                  <a:schemeClr val="bg1">
                    <a:lumMod val="95000"/>
                  </a:schemeClr>
                </a:solidFill>
                <a:latin typeface="Calibri"/>
                <a:ea typeface="Calibri"/>
                <a:cs typeface="Calibri"/>
              </a:rPr>
              <a:t>Energy</a:t>
            </a:r>
          </a:p>
          <a:p>
            <a:pPr marL="285750" indent="-285750">
              <a:buFont typeface="Arial" panose="020B0604020202020204" pitchFamily="34" charset="0"/>
              <a:buChar char="•"/>
            </a:pPr>
            <a:r>
              <a:rPr lang="en-US" err="1">
                <a:solidFill>
                  <a:schemeClr val="bg1">
                    <a:lumMod val="95000"/>
                  </a:schemeClr>
                </a:solidFill>
                <a:latin typeface="Calibri"/>
                <a:ea typeface="Calibri"/>
                <a:cs typeface="Calibri"/>
              </a:rPr>
              <a:t>Speechiness</a:t>
            </a:r>
            <a:endParaRPr lang="en-US">
              <a:solidFill>
                <a:schemeClr val="bg1">
                  <a:lumMod val="95000"/>
                </a:schemeClr>
              </a:solidFill>
              <a:latin typeface="Calibri"/>
              <a:ea typeface="Calibri"/>
              <a:cs typeface="Calibri"/>
            </a:endParaRPr>
          </a:p>
          <a:p>
            <a:pPr marL="285750" indent="-285750">
              <a:buFont typeface="Arial" panose="020B0604020202020204" pitchFamily="34" charset="0"/>
              <a:buChar char="•"/>
            </a:pPr>
            <a:r>
              <a:rPr lang="en-US">
                <a:solidFill>
                  <a:schemeClr val="bg1">
                    <a:lumMod val="95000"/>
                  </a:schemeClr>
                </a:solidFill>
                <a:latin typeface="Calibri"/>
                <a:ea typeface="Calibri"/>
                <a:cs typeface="Calibri"/>
              </a:rPr>
              <a:t>Day</a:t>
            </a:r>
          </a:p>
          <a:p>
            <a:pPr marL="285750" indent="-285750">
              <a:buFont typeface="Arial" panose="020B0604020202020204" pitchFamily="34" charset="0"/>
              <a:buChar char="•"/>
            </a:pPr>
            <a:r>
              <a:rPr lang="en-US">
                <a:solidFill>
                  <a:schemeClr val="bg1">
                    <a:lumMod val="95000"/>
                  </a:schemeClr>
                </a:solidFill>
                <a:latin typeface="Calibri"/>
                <a:ea typeface="Calibri"/>
                <a:cs typeface="Calibri"/>
              </a:rPr>
              <a:t>Liveness</a:t>
            </a:r>
            <a:endParaRPr lang="en" sz="4800" b="1">
              <a:solidFill>
                <a:schemeClr val="bg1">
                  <a:lumMod val="95000"/>
                </a:schemeClr>
              </a:solidFill>
              <a:latin typeface="Raleway" pitchFamily="2" charset="77"/>
            </a:endParaRPr>
          </a:p>
        </p:txBody>
      </p:sp>
    </p:spTree>
    <p:extLst>
      <p:ext uri="{BB962C8B-B14F-4D97-AF65-F5344CB8AC3E}">
        <p14:creationId xmlns:p14="http://schemas.microsoft.com/office/powerpoint/2010/main" val="408953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C4A4E-64DE-1F7C-D23B-5FB3671BDDEF}"/>
              </a:ext>
            </a:extLst>
          </p:cNvPr>
          <p:cNvSpPr>
            <a:spLocks noGrp="1"/>
          </p:cNvSpPr>
          <p:nvPr>
            <p:ph idx="1"/>
          </p:nvPr>
        </p:nvSpPr>
        <p:spPr>
          <a:xfrm>
            <a:off x="838200" y="1503960"/>
            <a:ext cx="10515600" cy="4142405"/>
          </a:xfrm>
        </p:spPr>
        <p:txBody>
          <a:bodyPr vert="horz" lIns="91440" tIns="45720" rIns="91440" bIns="45720" rtlCol="0" anchor="t">
            <a:normAutofit/>
          </a:bodyPr>
          <a:lstStyle/>
          <a:p>
            <a:pPr marL="0" indent="0">
              <a:buNone/>
            </a:pPr>
            <a:r>
              <a:rPr lang="en-US" sz="2400" b="1">
                <a:solidFill>
                  <a:schemeClr val="bg1"/>
                </a:solidFill>
                <a:latin typeface="Raleway" pitchFamily="2" charset="77"/>
                <a:cs typeface="Calibri"/>
              </a:rPr>
              <a:t>The model used for the forecasting of our time series is the </a:t>
            </a:r>
            <a:r>
              <a:rPr lang="en-US" sz="2400" b="1">
                <a:solidFill>
                  <a:srgbClr val="46EF96"/>
                </a:solidFill>
                <a:latin typeface="Raleway" pitchFamily="2" charset="77"/>
                <a:cs typeface="Calibri"/>
              </a:rPr>
              <a:t>ARIMA</a:t>
            </a:r>
            <a:r>
              <a:rPr lang="en-US" sz="2400" b="1">
                <a:solidFill>
                  <a:schemeClr val="bg1"/>
                </a:solidFill>
                <a:latin typeface="Raleway" pitchFamily="2" charset="77"/>
                <a:cs typeface="Calibri"/>
              </a:rPr>
              <a:t> model.</a:t>
            </a:r>
          </a:p>
          <a:p>
            <a:pPr marL="0" indent="0">
              <a:buNone/>
            </a:pPr>
            <a:endParaRPr lang="en-US" sz="2400" b="1">
              <a:solidFill>
                <a:schemeClr val="bg1"/>
              </a:solidFill>
              <a:latin typeface="Raleway" pitchFamily="2" charset="77"/>
              <a:cs typeface="Calibri"/>
            </a:endParaRPr>
          </a:p>
          <a:p>
            <a:pPr marL="0" indent="0">
              <a:buNone/>
            </a:pPr>
            <a:r>
              <a:rPr lang="en-US" sz="2000" b="1">
                <a:solidFill>
                  <a:srgbClr val="46EF96"/>
                </a:solidFill>
                <a:latin typeface="Raleway" pitchFamily="2" charset="77"/>
                <a:cs typeface="Calibri"/>
              </a:rPr>
              <a:t>ARIMA</a:t>
            </a:r>
            <a:r>
              <a:rPr lang="en-US" sz="2000" b="1">
                <a:solidFill>
                  <a:schemeClr val="bg1"/>
                </a:solidFill>
                <a:latin typeface="Raleway" pitchFamily="2" charset="77"/>
                <a:cs typeface="Calibri"/>
              </a:rPr>
              <a:t> (Autoregressive Integrated Moving Average) - time series forecasting model used to predict future values based on past observations.</a:t>
            </a:r>
          </a:p>
          <a:p>
            <a:pPr marL="0" indent="0">
              <a:buNone/>
            </a:pPr>
            <a:endParaRPr lang="en-US" sz="2400" b="1">
              <a:solidFill>
                <a:schemeClr val="bg1"/>
              </a:solidFill>
              <a:latin typeface="Raleway" pitchFamily="2" charset="77"/>
            </a:endParaRPr>
          </a:p>
          <a:p>
            <a:pPr marL="0" indent="0">
              <a:buNone/>
            </a:pPr>
            <a:br>
              <a:rPr lang="en-US" sz="2200" b="1">
                <a:solidFill>
                  <a:schemeClr val="bg1"/>
                </a:solidFill>
                <a:latin typeface="Raleway" pitchFamily="2" charset="77"/>
                <a:cs typeface="Calibri"/>
              </a:rPr>
            </a:br>
            <a:r>
              <a:rPr lang="en-US" sz="2400" b="1">
                <a:solidFill>
                  <a:schemeClr val="bg1"/>
                </a:solidFill>
                <a:latin typeface="Raleway" pitchFamily="2" charset="77"/>
                <a:cs typeface="Calibri"/>
              </a:rPr>
              <a:t>We chose this model for the below-listed reasons:</a:t>
            </a:r>
          </a:p>
          <a:p>
            <a:pPr marL="457200" indent="-457200">
              <a:buFont typeface="+mj-lt"/>
              <a:buAutoNum type="arabicPeriod"/>
            </a:pPr>
            <a:r>
              <a:rPr lang="en-US" sz="2400" b="1">
                <a:solidFill>
                  <a:schemeClr val="bg1"/>
                </a:solidFill>
                <a:latin typeface="Raleway" pitchFamily="2" charset="77"/>
                <a:cs typeface="Calibri"/>
              </a:rPr>
              <a:t>Handle the non-stationarity of our time series.</a:t>
            </a:r>
          </a:p>
          <a:p>
            <a:pPr marL="457200" indent="-457200">
              <a:buFont typeface="+mj-lt"/>
              <a:buAutoNum type="arabicPeriod"/>
            </a:pPr>
            <a:r>
              <a:rPr lang="en-US" sz="2400" b="1">
                <a:solidFill>
                  <a:schemeClr val="bg1"/>
                </a:solidFill>
                <a:latin typeface="Raleway" pitchFamily="2" charset="77"/>
                <a:cs typeface="Calibri"/>
              </a:rPr>
              <a:t>Smoothen the noise and irregularities in the data.</a:t>
            </a:r>
          </a:p>
        </p:txBody>
      </p:sp>
      <p:sp>
        <p:nvSpPr>
          <p:cNvPr id="4" name="TextBox 3">
            <a:extLst>
              <a:ext uri="{FF2B5EF4-FFF2-40B4-BE49-F238E27FC236}">
                <a16:creationId xmlns:a16="http://schemas.microsoft.com/office/drawing/2014/main" id="{144B7CB7-4B43-EFA8-0F13-6262E3357157}"/>
              </a:ext>
            </a:extLst>
          </p:cNvPr>
          <p:cNvSpPr txBox="1"/>
          <p:nvPr/>
        </p:nvSpPr>
        <p:spPr>
          <a:xfrm>
            <a:off x="729699" y="227334"/>
            <a:ext cx="10336845" cy="646331"/>
          </a:xfrm>
          <a:prstGeom prst="rect">
            <a:avLst/>
          </a:prstGeom>
          <a:noFill/>
        </p:spPr>
        <p:txBody>
          <a:bodyPr wrap="square">
            <a:spAutoFit/>
          </a:bodyPr>
          <a:lstStyle/>
          <a:p>
            <a:r>
              <a:rPr lang="en" sz="3600" b="1">
                <a:solidFill>
                  <a:srgbClr val="FFFFFF"/>
                </a:solidFill>
                <a:latin typeface="Raleway" pitchFamily="2" charset="77"/>
              </a:rPr>
              <a:t>WHICH MODEL DID WE CHOOSE?</a:t>
            </a:r>
            <a:endParaRPr lang="en-US" sz="3600" b="1">
              <a:solidFill>
                <a:srgbClr val="FFFFFF"/>
              </a:solidFill>
              <a:latin typeface="Raleway" pitchFamily="2" charset="77"/>
            </a:endParaRPr>
          </a:p>
        </p:txBody>
      </p:sp>
      <p:sp>
        <p:nvSpPr>
          <p:cNvPr id="7" name="Google Shape;286;p32">
            <a:extLst>
              <a:ext uri="{FF2B5EF4-FFF2-40B4-BE49-F238E27FC236}">
                <a16:creationId xmlns:a16="http://schemas.microsoft.com/office/drawing/2014/main" id="{A9E93470-7F22-4F3D-76FC-21424CBE64C4}"/>
              </a:ext>
            </a:extLst>
          </p:cNvPr>
          <p:cNvSpPr/>
          <p:nvPr/>
        </p:nvSpPr>
        <p:spPr>
          <a:xfrm>
            <a:off x="11013379" y="3879241"/>
            <a:ext cx="1475179" cy="1514584"/>
          </a:xfrm>
          <a:prstGeom prst="donut">
            <a:avLst>
              <a:gd name="adj" fmla="val 11903"/>
            </a:avLst>
          </a:prstGeom>
          <a:solidFill>
            <a:srgbClr val="46E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Oval 7">
            <a:extLst>
              <a:ext uri="{FF2B5EF4-FFF2-40B4-BE49-F238E27FC236}">
                <a16:creationId xmlns:a16="http://schemas.microsoft.com/office/drawing/2014/main" id="{856C6AC0-1367-8AD2-8E75-2A011D75BC7E}"/>
              </a:ext>
            </a:extLst>
          </p:cNvPr>
          <p:cNvSpPr/>
          <p:nvPr/>
        </p:nvSpPr>
        <p:spPr>
          <a:xfrm>
            <a:off x="4828625" y="6276661"/>
            <a:ext cx="2534750" cy="236302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33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9</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Esteban Torres</dc:creator>
  <cp:revision>8</cp:revision>
  <dcterms:created xsi:type="dcterms:W3CDTF">2023-06-09T21:28:03Z</dcterms:created>
  <dcterms:modified xsi:type="dcterms:W3CDTF">2023-06-12T02:17:40Z</dcterms:modified>
</cp:coreProperties>
</file>