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104" d="100"/>
          <a:sy n="104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43173-6B99-4007-9BB3-5D1BC277B5E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48E6C46-F6D3-46DB-B8BB-7AFD2A25CFFB}">
      <dgm:prSet/>
      <dgm:spPr/>
      <dgm:t>
        <a:bodyPr/>
        <a:lstStyle/>
        <a:p>
          <a:r>
            <a:rPr lang="en-US"/>
            <a:t>What is securities fraud?</a:t>
          </a:r>
        </a:p>
      </dgm:t>
    </dgm:pt>
    <dgm:pt modelId="{86AAA6A4-90D2-4BDD-AAD0-05D5FFCD3FBA}" type="parTrans" cxnId="{628695C8-4167-49F8-BADE-923A06E4792B}">
      <dgm:prSet/>
      <dgm:spPr/>
      <dgm:t>
        <a:bodyPr/>
        <a:lstStyle/>
        <a:p>
          <a:endParaRPr lang="en-US"/>
        </a:p>
      </dgm:t>
    </dgm:pt>
    <dgm:pt modelId="{1739343E-96C7-4841-8BF1-6448BD7B3278}" type="sibTrans" cxnId="{628695C8-4167-49F8-BADE-923A06E4792B}">
      <dgm:prSet/>
      <dgm:spPr/>
      <dgm:t>
        <a:bodyPr/>
        <a:lstStyle/>
        <a:p>
          <a:endParaRPr lang="en-US"/>
        </a:p>
      </dgm:t>
    </dgm:pt>
    <dgm:pt modelId="{561DF389-336F-4357-9A7E-DB145AFEE6D8}">
      <dgm:prSet/>
      <dgm:spPr/>
      <dgm:t>
        <a:bodyPr/>
        <a:lstStyle/>
        <a:p>
          <a:r>
            <a:rPr lang="en-US"/>
            <a:t>“pump-and-dump’</a:t>
          </a:r>
        </a:p>
      </dgm:t>
    </dgm:pt>
    <dgm:pt modelId="{A29BAC3F-99E9-4327-A575-BFDF3BAEE567}" type="parTrans" cxnId="{C8D57238-DE87-400E-A718-A7BF935F5750}">
      <dgm:prSet/>
      <dgm:spPr/>
      <dgm:t>
        <a:bodyPr/>
        <a:lstStyle/>
        <a:p>
          <a:endParaRPr lang="en-US"/>
        </a:p>
      </dgm:t>
    </dgm:pt>
    <dgm:pt modelId="{8AE7F062-98CC-4B3E-9971-28D4B5BD4CBA}" type="sibTrans" cxnId="{C8D57238-DE87-400E-A718-A7BF935F5750}">
      <dgm:prSet/>
      <dgm:spPr/>
      <dgm:t>
        <a:bodyPr/>
        <a:lstStyle/>
        <a:p>
          <a:endParaRPr lang="en-US"/>
        </a:p>
      </dgm:t>
    </dgm:pt>
    <dgm:pt modelId="{1A8CDF66-2212-4427-901B-889D9DBD3580}">
      <dgm:prSet/>
      <dgm:spPr/>
      <dgm:t>
        <a:bodyPr/>
        <a:lstStyle/>
        <a:p>
          <a:r>
            <a:rPr lang="en-US"/>
            <a:t>‘short-squeeze’</a:t>
          </a:r>
        </a:p>
      </dgm:t>
    </dgm:pt>
    <dgm:pt modelId="{CDF0A09A-67CE-4FAC-95DF-CAB4CA59C100}" type="parTrans" cxnId="{87AB602C-023C-4C52-901C-D896359021C4}">
      <dgm:prSet/>
      <dgm:spPr/>
      <dgm:t>
        <a:bodyPr/>
        <a:lstStyle/>
        <a:p>
          <a:endParaRPr lang="en-US"/>
        </a:p>
      </dgm:t>
    </dgm:pt>
    <dgm:pt modelId="{C2021818-6A65-45F3-8C99-D7D3F16F7111}" type="sibTrans" cxnId="{87AB602C-023C-4C52-901C-D896359021C4}">
      <dgm:prSet/>
      <dgm:spPr/>
      <dgm:t>
        <a:bodyPr/>
        <a:lstStyle/>
        <a:p>
          <a:endParaRPr lang="en-US"/>
        </a:p>
      </dgm:t>
    </dgm:pt>
    <dgm:pt modelId="{AB15DC8F-3C95-4C4B-AF83-A1A27D6D34A3}">
      <dgm:prSet/>
      <dgm:spPr/>
      <dgm:t>
        <a:bodyPr/>
        <a:lstStyle/>
        <a:p>
          <a:r>
            <a:rPr lang="en-US"/>
            <a:t>Hallmarks:</a:t>
          </a:r>
        </a:p>
      </dgm:t>
    </dgm:pt>
    <dgm:pt modelId="{CA2A29E4-A724-4DA7-98C1-25EFD1022588}" type="parTrans" cxnId="{0B922396-F3FD-4CB5-9B66-43A15EBAE1F9}">
      <dgm:prSet/>
      <dgm:spPr/>
      <dgm:t>
        <a:bodyPr/>
        <a:lstStyle/>
        <a:p>
          <a:endParaRPr lang="en-US"/>
        </a:p>
      </dgm:t>
    </dgm:pt>
    <dgm:pt modelId="{C82CEB10-304E-4FBD-A220-F4B84F0616C1}" type="sibTrans" cxnId="{0B922396-F3FD-4CB5-9B66-43A15EBAE1F9}">
      <dgm:prSet/>
      <dgm:spPr/>
      <dgm:t>
        <a:bodyPr/>
        <a:lstStyle/>
        <a:p>
          <a:endParaRPr lang="en-US"/>
        </a:p>
      </dgm:t>
    </dgm:pt>
    <dgm:pt modelId="{2DB79C4C-F807-46F3-BB92-0D2BED5365DE}">
      <dgm:prSet/>
      <dgm:spPr/>
      <dgm:t>
        <a:bodyPr/>
        <a:lstStyle/>
        <a:p>
          <a:r>
            <a:rPr lang="en-US"/>
            <a:t>Deceptive information</a:t>
          </a:r>
        </a:p>
      </dgm:t>
    </dgm:pt>
    <dgm:pt modelId="{21F95576-607A-4A5C-9D8B-DA33B18E57B2}" type="parTrans" cxnId="{7A3C82C2-A7BC-4FF5-9DAE-14EE75406D57}">
      <dgm:prSet/>
      <dgm:spPr/>
      <dgm:t>
        <a:bodyPr/>
        <a:lstStyle/>
        <a:p>
          <a:endParaRPr lang="en-US"/>
        </a:p>
      </dgm:t>
    </dgm:pt>
    <dgm:pt modelId="{D0881E89-AB8B-46CF-8CE5-48E636837651}" type="sibTrans" cxnId="{7A3C82C2-A7BC-4FF5-9DAE-14EE75406D57}">
      <dgm:prSet/>
      <dgm:spPr/>
      <dgm:t>
        <a:bodyPr/>
        <a:lstStyle/>
        <a:p>
          <a:endParaRPr lang="en-US"/>
        </a:p>
      </dgm:t>
    </dgm:pt>
    <dgm:pt modelId="{6CD18C41-10B0-4FFF-A239-5D5A2B3024E4}">
      <dgm:prSet/>
      <dgm:spPr/>
      <dgm:t>
        <a:bodyPr/>
        <a:lstStyle/>
        <a:p>
          <a:r>
            <a:rPr lang="en-US"/>
            <a:t>Intention to manipulate</a:t>
          </a:r>
        </a:p>
      </dgm:t>
    </dgm:pt>
    <dgm:pt modelId="{C11C286F-FF64-4EB4-B609-90AB9E60A9FD}" type="parTrans" cxnId="{D6A6AFE7-432F-4868-986D-D5F251F09EA1}">
      <dgm:prSet/>
      <dgm:spPr/>
      <dgm:t>
        <a:bodyPr/>
        <a:lstStyle/>
        <a:p>
          <a:endParaRPr lang="en-US"/>
        </a:p>
      </dgm:t>
    </dgm:pt>
    <dgm:pt modelId="{3406D4E3-DA5B-4F3E-BEE7-34AE766B5EEE}" type="sibTrans" cxnId="{D6A6AFE7-432F-4868-986D-D5F251F09EA1}">
      <dgm:prSet/>
      <dgm:spPr/>
      <dgm:t>
        <a:bodyPr/>
        <a:lstStyle/>
        <a:p>
          <a:endParaRPr lang="en-US"/>
        </a:p>
      </dgm:t>
    </dgm:pt>
    <dgm:pt modelId="{27F4B15F-163F-428F-9E92-DE4BAD39A229}">
      <dgm:prSet/>
      <dgm:spPr/>
      <dgm:t>
        <a:bodyPr/>
        <a:lstStyle/>
        <a:p>
          <a:r>
            <a:rPr lang="en-US"/>
            <a:t>Power to manipulate</a:t>
          </a:r>
        </a:p>
      </dgm:t>
    </dgm:pt>
    <dgm:pt modelId="{D61302CF-BAC9-4E9F-AE77-7AAFD63837F0}" type="parTrans" cxnId="{A4C28DD9-2C96-4AB4-B7B8-5A0F7DF25C78}">
      <dgm:prSet/>
      <dgm:spPr/>
      <dgm:t>
        <a:bodyPr/>
        <a:lstStyle/>
        <a:p>
          <a:endParaRPr lang="en-US"/>
        </a:p>
      </dgm:t>
    </dgm:pt>
    <dgm:pt modelId="{2978C5E2-4699-4984-8CF5-A6E7F4360834}" type="sibTrans" cxnId="{A4C28DD9-2C96-4AB4-B7B8-5A0F7DF25C78}">
      <dgm:prSet/>
      <dgm:spPr/>
      <dgm:t>
        <a:bodyPr/>
        <a:lstStyle/>
        <a:p>
          <a:endParaRPr lang="en-US"/>
        </a:p>
      </dgm:t>
    </dgm:pt>
    <dgm:pt modelId="{B7E60627-7D75-4F5D-B3C0-5B2D9256BE09}">
      <dgm:prSet/>
      <dgm:spPr/>
      <dgm:t>
        <a:bodyPr/>
        <a:lstStyle/>
        <a:p>
          <a:r>
            <a:rPr lang="en-US"/>
            <a:t>Providing Evidence of Fraud:</a:t>
          </a:r>
        </a:p>
      </dgm:t>
    </dgm:pt>
    <dgm:pt modelId="{B54D8605-7200-45CF-817F-91E00B22E91F}" type="parTrans" cxnId="{EAAEEE4B-62FE-48B8-A02D-149DC9AE3507}">
      <dgm:prSet/>
      <dgm:spPr/>
      <dgm:t>
        <a:bodyPr/>
        <a:lstStyle/>
        <a:p>
          <a:endParaRPr lang="en-US"/>
        </a:p>
      </dgm:t>
    </dgm:pt>
    <dgm:pt modelId="{6BC9604D-643D-413F-85D6-FD0EFA7736EB}" type="sibTrans" cxnId="{EAAEEE4B-62FE-48B8-A02D-149DC9AE3507}">
      <dgm:prSet/>
      <dgm:spPr/>
      <dgm:t>
        <a:bodyPr/>
        <a:lstStyle/>
        <a:p>
          <a:endParaRPr lang="en-US"/>
        </a:p>
      </dgm:t>
    </dgm:pt>
    <dgm:pt modelId="{1C74A322-573D-42FA-9EA6-BFDFE8CC9098}">
      <dgm:prSet/>
      <dgm:spPr/>
      <dgm:t>
        <a:bodyPr/>
        <a:lstStyle/>
        <a:p>
          <a:r>
            <a:rPr lang="en-US"/>
            <a:t>Look at timing of volume of chatter (posts and comments) compared to share volume and price</a:t>
          </a:r>
        </a:p>
      </dgm:t>
    </dgm:pt>
    <dgm:pt modelId="{D4C69F1A-9831-419F-A613-6010B8322FE5}" type="parTrans" cxnId="{4851E0A9-0866-4241-8482-2C7D687CBD65}">
      <dgm:prSet/>
      <dgm:spPr/>
      <dgm:t>
        <a:bodyPr/>
        <a:lstStyle/>
        <a:p>
          <a:endParaRPr lang="en-US"/>
        </a:p>
      </dgm:t>
    </dgm:pt>
    <dgm:pt modelId="{6AFBD03C-7EB3-4F87-AA4A-5BABE957668D}" type="sibTrans" cxnId="{4851E0A9-0866-4241-8482-2C7D687CBD65}">
      <dgm:prSet/>
      <dgm:spPr/>
      <dgm:t>
        <a:bodyPr/>
        <a:lstStyle/>
        <a:p>
          <a:endParaRPr lang="en-US"/>
        </a:p>
      </dgm:t>
    </dgm:pt>
    <dgm:pt modelId="{D726973A-2E1C-4CE7-A963-8711B3EB6DF0}">
      <dgm:prSet/>
      <dgm:spPr/>
      <dgm:t>
        <a:bodyPr/>
        <a:lstStyle/>
        <a:p>
          <a:r>
            <a:rPr lang="en-US"/>
            <a:t>Look for influencers (authors that have high karma scores)</a:t>
          </a:r>
        </a:p>
      </dgm:t>
    </dgm:pt>
    <dgm:pt modelId="{87DD368E-2FE6-4711-9777-7A28F66263C5}" type="parTrans" cxnId="{F33D05C3-9CB6-4F56-906B-D22B8E1B0E70}">
      <dgm:prSet/>
      <dgm:spPr/>
      <dgm:t>
        <a:bodyPr/>
        <a:lstStyle/>
        <a:p>
          <a:endParaRPr lang="en-US"/>
        </a:p>
      </dgm:t>
    </dgm:pt>
    <dgm:pt modelId="{6C88CC5B-7988-4DCF-BC3D-F60FEBE7FD23}" type="sibTrans" cxnId="{F33D05C3-9CB6-4F56-906B-D22B8E1B0E70}">
      <dgm:prSet/>
      <dgm:spPr/>
      <dgm:t>
        <a:bodyPr/>
        <a:lstStyle/>
        <a:p>
          <a:endParaRPr lang="en-US"/>
        </a:p>
      </dgm:t>
    </dgm:pt>
    <dgm:pt modelId="{6A9318D5-2AB8-4AF9-B9B5-81C86E620B76}" type="pres">
      <dgm:prSet presAssocID="{E0D43173-6B99-4007-9BB3-5D1BC277B5E9}" presName="linear" presStyleCnt="0">
        <dgm:presLayoutVars>
          <dgm:dir/>
          <dgm:animLvl val="lvl"/>
          <dgm:resizeHandles val="exact"/>
        </dgm:presLayoutVars>
      </dgm:prSet>
      <dgm:spPr/>
    </dgm:pt>
    <dgm:pt modelId="{10531C3D-7EBC-4A8C-B462-53DF4E2B6372}" type="pres">
      <dgm:prSet presAssocID="{D48E6C46-F6D3-46DB-B8BB-7AFD2A25CFFB}" presName="parentLin" presStyleCnt="0"/>
      <dgm:spPr/>
    </dgm:pt>
    <dgm:pt modelId="{27B3399F-2BE1-4728-A9C1-8B96D29B03E2}" type="pres">
      <dgm:prSet presAssocID="{D48E6C46-F6D3-46DB-B8BB-7AFD2A25CFFB}" presName="parentLeftMargin" presStyleLbl="node1" presStyleIdx="0" presStyleCnt="3"/>
      <dgm:spPr/>
    </dgm:pt>
    <dgm:pt modelId="{80FF7E76-DEE0-4A69-8F94-0BFAD002738D}" type="pres">
      <dgm:prSet presAssocID="{D48E6C46-F6D3-46DB-B8BB-7AFD2A25CF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4FFD63-09D5-46BF-B664-A5DD783F12CD}" type="pres">
      <dgm:prSet presAssocID="{D48E6C46-F6D3-46DB-B8BB-7AFD2A25CFFB}" presName="negativeSpace" presStyleCnt="0"/>
      <dgm:spPr/>
    </dgm:pt>
    <dgm:pt modelId="{4FB9AEC3-6001-40F3-A954-A90B4DEC73CE}" type="pres">
      <dgm:prSet presAssocID="{D48E6C46-F6D3-46DB-B8BB-7AFD2A25CFFB}" presName="childText" presStyleLbl="conFgAcc1" presStyleIdx="0" presStyleCnt="3">
        <dgm:presLayoutVars>
          <dgm:bulletEnabled val="1"/>
        </dgm:presLayoutVars>
      </dgm:prSet>
      <dgm:spPr/>
    </dgm:pt>
    <dgm:pt modelId="{AEC2CC32-27AF-45A3-BDF4-7F37E90B10BD}" type="pres">
      <dgm:prSet presAssocID="{1739343E-96C7-4841-8BF1-6448BD7B3278}" presName="spaceBetweenRectangles" presStyleCnt="0"/>
      <dgm:spPr/>
    </dgm:pt>
    <dgm:pt modelId="{DB35C316-AB06-4717-8EFC-CC6FC6D18880}" type="pres">
      <dgm:prSet presAssocID="{AB15DC8F-3C95-4C4B-AF83-A1A27D6D34A3}" presName="parentLin" presStyleCnt="0"/>
      <dgm:spPr/>
    </dgm:pt>
    <dgm:pt modelId="{DCCD3FBC-8F4C-44B9-94D7-4841B59FB9C9}" type="pres">
      <dgm:prSet presAssocID="{AB15DC8F-3C95-4C4B-AF83-A1A27D6D34A3}" presName="parentLeftMargin" presStyleLbl="node1" presStyleIdx="0" presStyleCnt="3"/>
      <dgm:spPr/>
    </dgm:pt>
    <dgm:pt modelId="{8585D393-69A6-42FA-8CAC-E1A9162F3E4E}" type="pres">
      <dgm:prSet presAssocID="{AB15DC8F-3C95-4C4B-AF83-A1A27D6D34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3BF6D2-6F8B-4A15-A015-B2CA6877EBE6}" type="pres">
      <dgm:prSet presAssocID="{AB15DC8F-3C95-4C4B-AF83-A1A27D6D34A3}" presName="negativeSpace" presStyleCnt="0"/>
      <dgm:spPr/>
    </dgm:pt>
    <dgm:pt modelId="{F7717C3C-5327-449C-B59B-07ED1861F756}" type="pres">
      <dgm:prSet presAssocID="{AB15DC8F-3C95-4C4B-AF83-A1A27D6D34A3}" presName="childText" presStyleLbl="conFgAcc1" presStyleIdx="1" presStyleCnt="3">
        <dgm:presLayoutVars>
          <dgm:bulletEnabled val="1"/>
        </dgm:presLayoutVars>
      </dgm:prSet>
      <dgm:spPr/>
    </dgm:pt>
    <dgm:pt modelId="{1AC2C01A-CA72-474F-9D9E-35140797012B}" type="pres">
      <dgm:prSet presAssocID="{C82CEB10-304E-4FBD-A220-F4B84F0616C1}" presName="spaceBetweenRectangles" presStyleCnt="0"/>
      <dgm:spPr/>
    </dgm:pt>
    <dgm:pt modelId="{9D95983C-9D11-4660-BFF7-E52D61374FF3}" type="pres">
      <dgm:prSet presAssocID="{B7E60627-7D75-4F5D-B3C0-5B2D9256BE09}" presName="parentLin" presStyleCnt="0"/>
      <dgm:spPr/>
    </dgm:pt>
    <dgm:pt modelId="{D1F875F2-C812-4FB7-9D90-1EE584822349}" type="pres">
      <dgm:prSet presAssocID="{B7E60627-7D75-4F5D-B3C0-5B2D9256BE09}" presName="parentLeftMargin" presStyleLbl="node1" presStyleIdx="1" presStyleCnt="3"/>
      <dgm:spPr/>
    </dgm:pt>
    <dgm:pt modelId="{68BA28CE-4692-45EC-9E61-EC8BAD5D2E20}" type="pres">
      <dgm:prSet presAssocID="{B7E60627-7D75-4F5D-B3C0-5B2D9256BE0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8111807-9A91-41EE-AA87-D309D4641F54}" type="pres">
      <dgm:prSet presAssocID="{B7E60627-7D75-4F5D-B3C0-5B2D9256BE09}" presName="negativeSpace" presStyleCnt="0"/>
      <dgm:spPr/>
    </dgm:pt>
    <dgm:pt modelId="{20AE0F14-C4E2-4D41-B38C-5F31A948A4D5}" type="pres">
      <dgm:prSet presAssocID="{B7E60627-7D75-4F5D-B3C0-5B2D9256BE0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ECD9B15-C589-43C5-BF0C-14069B0D5454}" type="presOf" srcId="{AB15DC8F-3C95-4C4B-AF83-A1A27D6D34A3}" destId="{DCCD3FBC-8F4C-44B9-94D7-4841B59FB9C9}" srcOrd="0" destOrd="0" presId="urn:microsoft.com/office/officeart/2005/8/layout/list1"/>
    <dgm:cxn modelId="{87AB602C-023C-4C52-901C-D896359021C4}" srcId="{D48E6C46-F6D3-46DB-B8BB-7AFD2A25CFFB}" destId="{1A8CDF66-2212-4427-901B-889D9DBD3580}" srcOrd="1" destOrd="0" parTransId="{CDF0A09A-67CE-4FAC-95DF-CAB4CA59C100}" sibTransId="{C2021818-6A65-45F3-8C99-D7D3F16F7111}"/>
    <dgm:cxn modelId="{C8D57238-DE87-400E-A718-A7BF935F5750}" srcId="{D48E6C46-F6D3-46DB-B8BB-7AFD2A25CFFB}" destId="{561DF389-336F-4357-9A7E-DB145AFEE6D8}" srcOrd="0" destOrd="0" parTransId="{A29BAC3F-99E9-4327-A575-BFDF3BAEE567}" sibTransId="{8AE7F062-98CC-4B3E-9971-28D4B5BD4CBA}"/>
    <dgm:cxn modelId="{ABAD1F4A-F926-4B6F-80FE-50839CE018A9}" type="presOf" srcId="{E0D43173-6B99-4007-9BB3-5D1BC277B5E9}" destId="{6A9318D5-2AB8-4AF9-B9B5-81C86E620B76}" srcOrd="0" destOrd="0" presId="urn:microsoft.com/office/officeart/2005/8/layout/list1"/>
    <dgm:cxn modelId="{EAAEEE4B-62FE-48B8-A02D-149DC9AE3507}" srcId="{E0D43173-6B99-4007-9BB3-5D1BC277B5E9}" destId="{B7E60627-7D75-4F5D-B3C0-5B2D9256BE09}" srcOrd="2" destOrd="0" parTransId="{B54D8605-7200-45CF-817F-91E00B22E91F}" sibTransId="{6BC9604D-643D-413F-85D6-FD0EFA7736EB}"/>
    <dgm:cxn modelId="{4DCBF150-FB11-4984-B14C-EDA74A97A0B3}" type="presOf" srcId="{561DF389-336F-4357-9A7E-DB145AFEE6D8}" destId="{4FB9AEC3-6001-40F3-A954-A90B4DEC73CE}" srcOrd="0" destOrd="0" presId="urn:microsoft.com/office/officeart/2005/8/layout/list1"/>
    <dgm:cxn modelId="{E969D881-0C83-4C17-B234-103589C1671D}" type="presOf" srcId="{1A8CDF66-2212-4427-901B-889D9DBD3580}" destId="{4FB9AEC3-6001-40F3-A954-A90B4DEC73CE}" srcOrd="0" destOrd="1" presId="urn:microsoft.com/office/officeart/2005/8/layout/list1"/>
    <dgm:cxn modelId="{83871A90-BC13-4EEE-BA9E-574AFE392140}" type="presOf" srcId="{2DB79C4C-F807-46F3-BB92-0D2BED5365DE}" destId="{F7717C3C-5327-449C-B59B-07ED1861F756}" srcOrd="0" destOrd="0" presId="urn:microsoft.com/office/officeart/2005/8/layout/list1"/>
    <dgm:cxn modelId="{0B922396-F3FD-4CB5-9B66-43A15EBAE1F9}" srcId="{E0D43173-6B99-4007-9BB3-5D1BC277B5E9}" destId="{AB15DC8F-3C95-4C4B-AF83-A1A27D6D34A3}" srcOrd="1" destOrd="0" parTransId="{CA2A29E4-A724-4DA7-98C1-25EFD1022588}" sibTransId="{C82CEB10-304E-4FBD-A220-F4B84F0616C1}"/>
    <dgm:cxn modelId="{52AAF499-629E-4C6E-8879-6B7E907CFD1D}" type="presOf" srcId="{6CD18C41-10B0-4FFF-A239-5D5A2B3024E4}" destId="{F7717C3C-5327-449C-B59B-07ED1861F756}" srcOrd="0" destOrd="1" presId="urn:microsoft.com/office/officeart/2005/8/layout/list1"/>
    <dgm:cxn modelId="{36B810A1-DB6E-4B03-9C5C-C28369220071}" type="presOf" srcId="{B7E60627-7D75-4F5D-B3C0-5B2D9256BE09}" destId="{D1F875F2-C812-4FB7-9D90-1EE584822349}" srcOrd="0" destOrd="0" presId="urn:microsoft.com/office/officeart/2005/8/layout/list1"/>
    <dgm:cxn modelId="{4851E0A9-0866-4241-8482-2C7D687CBD65}" srcId="{B7E60627-7D75-4F5D-B3C0-5B2D9256BE09}" destId="{1C74A322-573D-42FA-9EA6-BFDFE8CC9098}" srcOrd="0" destOrd="0" parTransId="{D4C69F1A-9831-419F-A613-6010B8322FE5}" sibTransId="{6AFBD03C-7EB3-4F87-AA4A-5BABE957668D}"/>
    <dgm:cxn modelId="{996E29AF-96EE-40F0-BBE5-995D3474A232}" type="presOf" srcId="{B7E60627-7D75-4F5D-B3C0-5B2D9256BE09}" destId="{68BA28CE-4692-45EC-9E61-EC8BAD5D2E20}" srcOrd="1" destOrd="0" presId="urn:microsoft.com/office/officeart/2005/8/layout/list1"/>
    <dgm:cxn modelId="{230BE3B3-13EE-42D6-8D16-96B7E6880A0A}" type="presOf" srcId="{AB15DC8F-3C95-4C4B-AF83-A1A27D6D34A3}" destId="{8585D393-69A6-42FA-8CAC-E1A9162F3E4E}" srcOrd="1" destOrd="0" presId="urn:microsoft.com/office/officeart/2005/8/layout/list1"/>
    <dgm:cxn modelId="{3A60F2B4-539E-48C5-B697-FA30ED1AB6F3}" type="presOf" srcId="{1C74A322-573D-42FA-9EA6-BFDFE8CC9098}" destId="{20AE0F14-C4E2-4D41-B38C-5F31A948A4D5}" srcOrd="0" destOrd="0" presId="urn:microsoft.com/office/officeart/2005/8/layout/list1"/>
    <dgm:cxn modelId="{7A3C82C2-A7BC-4FF5-9DAE-14EE75406D57}" srcId="{AB15DC8F-3C95-4C4B-AF83-A1A27D6D34A3}" destId="{2DB79C4C-F807-46F3-BB92-0D2BED5365DE}" srcOrd="0" destOrd="0" parTransId="{21F95576-607A-4A5C-9D8B-DA33B18E57B2}" sibTransId="{D0881E89-AB8B-46CF-8CE5-48E636837651}"/>
    <dgm:cxn modelId="{F33D05C3-9CB6-4F56-906B-D22B8E1B0E70}" srcId="{B7E60627-7D75-4F5D-B3C0-5B2D9256BE09}" destId="{D726973A-2E1C-4CE7-A963-8711B3EB6DF0}" srcOrd="1" destOrd="0" parTransId="{87DD368E-2FE6-4711-9777-7A28F66263C5}" sibTransId="{6C88CC5B-7988-4DCF-BC3D-F60FEBE7FD23}"/>
    <dgm:cxn modelId="{628695C8-4167-49F8-BADE-923A06E4792B}" srcId="{E0D43173-6B99-4007-9BB3-5D1BC277B5E9}" destId="{D48E6C46-F6D3-46DB-B8BB-7AFD2A25CFFB}" srcOrd="0" destOrd="0" parTransId="{86AAA6A4-90D2-4BDD-AAD0-05D5FFCD3FBA}" sibTransId="{1739343E-96C7-4841-8BF1-6448BD7B3278}"/>
    <dgm:cxn modelId="{A4C28DD9-2C96-4AB4-B7B8-5A0F7DF25C78}" srcId="{AB15DC8F-3C95-4C4B-AF83-A1A27D6D34A3}" destId="{27F4B15F-163F-428F-9E92-DE4BAD39A229}" srcOrd="2" destOrd="0" parTransId="{D61302CF-BAC9-4E9F-AE77-7AAFD63837F0}" sibTransId="{2978C5E2-4699-4984-8CF5-A6E7F4360834}"/>
    <dgm:cxn modelId="{10CE76E6-F7F1-40C0-8B57-3E3B7D14C508}" type="presOf" srcId="{D48E6C46-F6D3-46DB-B8BB-7AFD2A25CFFB}" destId="{27B3399F-2BE1-4728-A9C1-8B96D29B03E2}" srcOrd="0" destOrd="0" presId="urn:microsoft.com/office/officeart/2005/8/layout/list1"/>
    <dgm:cxn modelId="{D6A6AFE7-432F-4868-986D-D5F251F09EA1}" srcId="{AB15DC8F-3C95-4C4B-AF83-A1A27D6D34A3}" destId="{6CD18C41-10B0-4FFF-A239-5D5A2B3024E4}" srcOrd="1" destOrd="0" parTransId="{C11C286F-FF64-4EB4-B609-90AB9E60A9FD}" sibTransId="{3406D4E3-DA5B-4F3E-BEE7-34AE766B5EEE}"/>
    <dgm:cxn modelId="{A530D8EA-4895-4BDE-ADE4-65B5387E360C}" type="presOf" srcId="{27F4B15F-163F-428F-9E92-DE4BAD39A229}" destId="{F7717C3C-5327-449C-B59B-07ED1861F756}" srcOrd="0" destOrd="2" presId="urn:microsoft.com/office/officeart/2005/8/layout/list1"/>
    <dgm:cxn modelId="{6CD4EBF1-BBC4-4AE2-8CDE-8C8DFBF06897}" type="presOf" srcId="{D48E6C46-F6D3-46DB-B8BB-7AFD2A25CFFB}" destId="{80FF7E76-DEE0-4A69-8F94-0BFAD002738D}" srcOrd="1" destOrd="0" presId="urn:microsoft.com/office/officeart/2005/8/layout/list1"/>
    <dgm:cxn modelId="{565A99F2-A8AF-4AC9-9AC1-1B8BE4D0C657}" type="presOf" srcId="{D726973A-2E1C-4CE7-A963-8711B3EB6DF0}" destId="{20AE0F14-C4E2-4D41-B38C-5F31A948A4D5}" srcOrd="0" destOrd="1" presId="urn:microsoft.com/office/officeart/2005/8/layout/list1"/>
    <dgm:cxn modelId="{E51BC2CC-CBA8-4318-808A-5A3EB4200F12}" type="presParOf" srcId="{6A9318D5-2AB8-4AF9-B9B5-81C86E620B76}" destId="{10531C3D-7EBC-4A8C-B462-53DF4E2B6372}" srcOrd="0" destOrd="0" presId="urn:microsoft.com/office/officeart/2005/8/layout/list1"/>
    <dgm:cxn modelId="{4951C266-A2BF-4284-BC90-7B847DB4BA1F}" type="presParOf" srcId="{10531C3D-7EBC-4A8C-B462-53DF4E2B6372}" destId="{27B3399F-2BE1-4728-A9C1-8B96D29B03E2}" srcOrd="0" destOrd="0" presId="urn:microsoft.com/office/officeart/2005/8/layout/list1"/>
    <dgm:cxn modelId="{ED17CA2A-5DE6-45D2-B3AB-4B9CB39A2399}" type="presParOf" srcId="{10531C3D-7EBC-4A8C-B462-53DF4E2B6372}" destId="{80FF7E76-DEE0-4A69-8F94-0BFAD002738D}" srcOrd="1" destOrd="0" presId="urn:microsoft.com/office/officeart/2005/8/layout/list1"/>
    <dgm:cxn modelId="{B7D19252-8AF3-4BDA-9FA7-9F92826AB294}" type="presParOf" srcId="{6A9318D5-2AB8-4AF9-B9B5-81C86E620B76}" destId="{E44FFD63-09D5-46BF-B664-A5DD783F12CD}" srcOrd="1" destOrd="0" presId="urn:microsoft.com/office/officeart/2005/8/layout/list1"/>
    <dgm:cxn modelId="{B7A96A53-0473-43FA-835D-C16D8DBD7863}" type="presParOf" srcId="{6A9318D5-2AB8-4AF9-B9B5-81C86E620B76}" destId="{4FB9AEC3-6001-40F3-A954-A90B4DEC73CE}" srcOrd="2" destOrd="0" presId="urn:microsoft.com/office/officeart/2005/8/layout/list1"/>
    <dgm:cxn modelId="{6D61853F-D9FA-45ED-AB40-E5044B2312A0}" type="presParOf" srcId="{6A9318D5-2AB8-4AF9-B9B5-81C86E620B76}" destId="{AEC2CC32-27AF-45A3-BDF4-7F37E90B10BD}" srcOrd="3" destOrd="0" presId="urn:microsoft.com/office/officeart/2005/8/layout/list1"/>
    <dgm:cxn modelId="{29AFDCC1-EF17-444A-82F5-4CBF7C9842D2}" type="presParOf" srcId="{6A9318D5-2AB8-4AF9-B9B5-81C86E620B76}" destId="{DB35C316-AB06-4717-8EFC-CC6FC6D18880}" srcOrd="4" destOrd="0" presId="urn:microsoft.com/office/officeart/2005/8/layout/list1"/>
    <dgm:cxn modelId="{10B6F5BE-A3D6-4CD8-A4EC-CD6D70A14C73}" type="presParOf" srcId="{DB35C316-AB06-4717-8EFC-CC6FC6D18880}" destId="{DCCD3FBC-8F4C-44B9-94D7-4841B59FB9C9}" srcOrd="0" destOrd="0" presId="urn:microsoft.com/office/officeart/2005/8/layout/list1"/>
    <dgm:cxn modelId="{9EEC9253-181F-47D7-AEF5-0F5BBC29FC61}" type="presParOf" srcId="{DB35C316-AB06-4717-8EFC-CC6FC6D18880}" destId="{8585D393-69A6-42FA-8CAC-E1A9162F3E4E}" srcOrd="1" destOrd="0" presId="urn:microsoft.com/office/officeart/2005/8/layout/list1"/>
    <dgm:cxn modelId="{295E6C32-B1C9-4B5F-B68D-0E380E12C606}" type="presParOf" srcId="{6A9318D5-2AB8-4AF9-B9B5-81C86E620B76}" destId="{2B3BF6D2-6F8B-4A15-A015-B2CA6877EBE6}" srcOrd="5" destOrd="0" presId="urn:microsoft.com/office/officeart/2005/8/layout/list1"/>
    <dgm:cxn modelId="{18BC6103-DA61-42CE-87CE-3E5D45B80E16}" type="presParOf" srcId="{6A9318D5-2AB8-4AF9-B9B5-81C86E620B76}" destId="{F7717C3C-5327-449C-B59B-07ED1861F756}" srcOrd="6" destOrd="0" presId="urn:microsoft.com/office/officeart/2005/8/layout/list1"/>
    <dgm:cxn modelId="{EA4F9D3B-2EC4-4333-9FD5-A3FA2CF03274}" type="presParOf" srcId="{6A9318D5-2AB8-4AF9-B9B5-81C86E620B76}" destId="{1AC2C01A-CA72-474F-9D9E-35140797012B}" srcOrd="7" destOrd="0" presId="urn:microsoft.com/office/officeart/2005/8/layout/list1"/>
    <dgm:cxn modelId="{5D953DB1-7B51-4C24-BFB6-A01FCD8D96F0}" type="presParOf" srcId="{6A9318D5-2AB8-4AF9-B9B5-81C86E620B76}" destId="{9D95983C-9D11-4660-BFF7-E52D61374FF3}" srcOrd="8" destOrd="0" presId="urn:microsoft.com/office/officeart/2005/8/layout/list1"/>
    <dgm:cxn modelId="{203BA392-03C8-4DB3-8258-266502D61B79}" type="presParOf" srcId="{9D95983C-9D11-4660-BFF7-E52D61374FF3}" destId="{D1F875F2-C812-4FB7-9D90-1EE584822349}" srcOrd="0" destOrd="0" presId="urn:microsoft.com/office/officeart/2005/8/layout/list1"/>
    <dgm:cxn modelId="{C895D11A-C1F4-47A8-B7AD-6E70D387C46A}" type="presParOf" srcId="{9D95983C-9D11-4660-BFF7-E52D61374FF3}" destId="{68BA28CE-4692-45EC-9E61-EC8BAD5D2E20}" srcOrd="1" destOrd="0" presId="urn:microsoft.com/office/officeart/2005/8/layout/list1"/>
    <dgm:cxn modelId="{513C68D7-2F83-4F5E-8822-1FF86C30C443}" type="presParOf" srcId="{6A9318D5-2AB8-4AF9-B9B5-81C86E620B76}" destId="{78111807-9A91-41EE-AA87-D309D4641F54}" srcOrd="9" destOrd="0" presId="urn:microsoft.com/office/officeart/2005/8/layout/list1"/>
    <dgm:cxn modelId="{1BB3A2CF-C5F5-41C1-82F4-153D65C4BAE5}" type="presParOf" srcId="{6A9318D5-2AB8-4AF9-B9B5-81C86E620B76}" destId="{20AE0F14-C4E2-4D41-B38C-5F31A948A4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A91EFD-079D-47C8-822D-152337EDD35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7183318-B091-44CC-81AC-0AA9880F07FF}">
      <dgm:prSet/>
      <dgm:spPr/>
      <dgm:t>
        <a:bodyPr/>
        <a:lstStyle/>
        <a:p>
          <a:pPr>
            <a:defRPr b="1"/>
          </a:pPr>
          <a:r>
            <a:rPr lang="en-US"/>
            <a:t>Loaded json file into Pandas Dataframe</a:t>
          </a:r>
        </a:p>
      </dgm:t>
    </dgm:pt>
    <dgm:pt modelId="{64CCA899-4BBD-4F4E-8D9D-1E917020E669}" type="parTrans" cxnId="{853C0BD5-4C60-46A7-8B6B-C8AFAAE4C809}">
      <dgm:prSet/>
      <dgm:spPr/>
      <dgm:t>
        <a:bodyPr/>
        <a:lstStyle/>
        <a:p>
          <a:endParaRPr lang="en-US"/>
        </a:p>
      </dgm:t>
    </dgm:pt>
    <dgm:pt modelId="{9D31CC56-AE58-4081-BD9C-B2EC188FE1AC}" type="sibTrans" cxnId="{853C0BD5-4C60-46A7-8B6B-C8AFAAE4C809}">
      <dgm:prSet/>
      <dgm:spPr/>
      <dgm:t>
        <a:bodyPr/>
        <a:lstStyle/>
        <a:p>
          <a:endParaRPr lang="en-US"/>
        </a:p>
      </dgm:t>
    </dgm:pt>
    <dgm:pt modelId="{4E40F82F-573B-4B63-8AEE-773E2098F79B}">
      <dgm:prSet/>
      <dgm:spPr/>
      <dgm:t>
        <a:bodyPr/>
        <a:lstStyle/>
        <a:p>
          <a:pPr>
            <a:defRPr b="1"/>
          </a:pPr>
          <a:r>
            <a:rPr lang="en-US" dirty="0"/>
            <a:t>Removed rows that didn’t have a date:</a:t>
          </a:r>
        </a:p>
      </dgm:t>
    </dgm:pt>
    <dgm:pt modelId="{283AFC3A-D86D-4A26-8FE3-4428EBC9C792}" type="parTrans" cxnId="{E39718FC-3C71-4122-A933-22AF0B910A92}">
      <dgm:prSet/>
      <dgm:spPr/>
      <dgm:t>
        <a:bodyPr/>
        <a:lstStyle/>
        <a:p>
          <a:endParaRPr lang="en-US"/>
        </a:p>
      </dgm:t>
    </dgm:pt>
    <dgm:pt modelId="{2F44B2F2-87C7-4D3E-9F3F-7395D1381343}" type="sibTrans" cxnId="{E39718FC-3C71-4122-A933-22AF0B910A92}">
      <dgm:prSet/>
      <dgm:spPr/>
      <dgm:t>
        <a:bodyPr/>
        <a:lstStyle/>
        <a:p>
          <a:endParaRPr lang="en-US"/>
        </a:p>
      </dgm:t>
    </dgm:pt>
    <dgm:pt modelId="{78B12940-D998-4BC3-B9A5-C07362A5FE1F}">
      <dgm:prSet/>
      <dgm:spPr/>
      <dgm:t>
        <a:bodyPr/>
        <a:lstStyle/>
        <a:p>
          <a:r>
            <a:rPr lang="en-US"/>
            <a:t>Posts: 117 rows</a:t>
          </a:r>
        </a:p>
      </dgm:t>
    </dgm:pt>
    <dgm:pt modelId="{C37E34BE-3CD0-4E3C-9302-45C238585996}" type="parTrans" cxnId="{C68A95B4-72A4-4D57-93EC-E637EE7369D6}">
      <dgm:prSet/>
      <dgm:spPr/>
      <dgm:t>
        <a:bodyPr/>
        <a:lstStyle/>
        <a:p>
          <a:endParaRPr lang="en-US"/>
        </a:p>
      </dgm:t>
    </dgm:pt>
    <dgm:pt modelId="{A4B11006-9830-447F-9DC2-97D87E58EF5C}" type="sibTrans" cxnId="{C68A95B4-72A4-4D57-93EC-E637EE7369D6}">
      <dgm:prSet/>
      <dgm:spPr/>
      <dgm:t>
        <a:bodyPr/>
        <a:lstStyle/>
        <a:p>
          <a:endParaRPr lang="en-US"/>
        </a:p>
      </dgm:t>
    </dgm:pt>
    <dgm:pt modelId="{F4979EE9-9615-46D5-8EDF-CBA4C0B0296B}">
      <dgm:prSet/>
      <dgm:spPr/>
      <dgm:t>
        <a:bodyPr/>
        <a:lstStyle/>
        <a:p>
          <a:r>
            <a:rPr lang="en-US"/>
            <a:t>Comments: 100 rows</a:t>
          </a:r>
        </a:p>
      </dgm:t>
    </dgm:pt>
    <dgm:pt modelId="{B989E414-19E6-4CBC-BD27-53B126659038}" type="parTrans" cxnId="{7717B46C-5D7B-406A-BA7F-2B4DA87912E3}">
      <dgm:prSet/>
      <dgm:spPr/>
      <dgm:t>
        <a:bodyPr/>
        <a:lstStyle/>
        <a:p>
          <a:endParaRPr lang="en-US"/>
        </a:p>
      </dgm:t>
    </dgm:pt>
    <dgm:pt modelId="{89945FF9-BA21-4E9C-B80F-492A4181FC87}" type="sibTrans" cxnId="{7717B46C-5D7B-406A-BA7F-2B4DA87912E3}">
      <dgm:prSet/>
      <dgm:spPr/>
      <dgm:t>
        <a:bodyPr/>
        <a:lstStyle/>
        <a:p>
          <a:endParaRPr lang="en-US"/>
        </a:p>
      </dgm:t>
    </dgm:pt>
    <dgm:pt modelId="{B622BA18-976F-4C88-B95B-D475DE54183B}">
      <dgm:prSet/>
      <dgm:spPr/>
      <dgm:t>
        <a:bodyPr/>
        <a:lstStyle/>
        <a:p>
          <a:pPr>
            <a:defRPr b="1"/>
          </a:pPr>
          <a:r>
            <a:rPr lang="en-US"/>
            <a:t>Grouped by Date</a:t>
          </a:r>
        </a:p>
      </dgm:t>
    </dgm:pt>
    <dgm:pt modelId="{35589A6B-61B5-42AA-BCD6-EE9AC11120B3}" type="parTrans" cxnId="{CA522C40-4955-400D-A311-3517960E5BB6}">
      <dgm:prSet/>
      <dgm:spPr/>
      <dgm:t>
        <a:bodyPr/>
        <a:lstStyle/>
        <a:p>
          <a:endParaRPr lang="en-US"/>
        </a:p>
      </dgm:t>
    </dgm:pt>
    <dgm:pt modelId="{04EED8AA-5D30-420C-9CC7-5DFF6AD0D6BA}" type="sibTrans" cxnId="{CA522C40-4955-400D-A311-3517960E5BB6}">
      <dgm:prSet/>
      <dgm:spPr/>
      <dgm:t>
        <a:bodyPr/>
        <a:lstStyle/>
        <a:p>
          <a:endParaRPr lang="en-US"/>
        </a:p>
      </dgm:t>
    </dgm:pt>
    <dgm:pt modelId="{D1C924F6-539B-4679-B057-F03F61ADFF6E}">
      <dgm:prSet/>
      <dgm:spPr/>
      <dgm:t>
        <a:bodyPr/>
        <a:lstStyle/>
        <a:p>
          <a:pPr>
            <a:defRPr b="1"/>
          </a:pPr>
          <a:r>
            <a:rPr lang="en-US"/>
            <a:t>Joined Posts, Comments and GME Stock Dataframes</a:t>
          </a:r>
        </a:p>
      </dgm:t>
    </dgm:pt>
    <dgm:pt modelId="{ED829C1B-3005-45EE-8301-B363EE8857A9}" type="parTrans" cxnId="{62B22A46-303A-40C9-BCC9-4389DA94FC54}">
      <dgm:prSet/>
      <dgm:spPr/>
      <dgm:t>
        <a:bodyPr/>
        <a:lstStyle/>
        <a:p>
          <a:endParaRPr lang="en-US"/>
        </a:p>
      </dgm:t>
    </dgm:pt>
    <dgm:pt modelId="{99C464E5-2B60-4B64-B2C2-8C7E1605BCBD}" type="sibTrans" cxnId="{62B22A46-303A-40C9-BCC9-4389DA94FC54}">
      <dgm:prSet/>
      <dgm:spPr/>
      <dgm:t>
        <a:bodyPr/>
        <a:lstStyle/>
        <a:p>
          <a:endParaRPr lang="en-US"/>
        </a:p>
      </dgm:t>
    </dgm:pt>
    <dgm:pt modelId="{3E1571D2-FD09-4730-95AB-2002BA4A53F6}" type="pres">
      <dgm:prSet presAssocID="{BCA91EFD-079D-47C8-822D-152337EDD354}" presName="root" presStyleCnt="0">
        <dgm:presLayoutVars>
          <dgm:dir/>
          <dgm:resizeHandles val="exact"/>
        </dgm:presLayoutVars>
      </dgm:prSet>
      <dgm:spPr/>
    </dgm:pt>
    <dgm:pt modelId="{97FB8D4A-F4CE-4BEF-8974-E03A372183B0}" type="pres">
      <dgm:prSet presAssocID="{C7183318-B091-44CC-81AC-0AA9880F07FF}" presName="compNode" presStyleCnt="0"/>
      <dgm:spPr/>
    </dgm:pt>
    <dgm:pt modelId="{B49F48E2-80E8-4C7C-B180-3F0D33C7D8C8}" type="pres">
      <dgm:prSet presAssocID="{C7183318-B091-44CC-81AC-0AA9880F07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41BC805-5541-4C16-8163-040C10A425A0}" type="pres">
      <dgm:prSet presAssocID="{C7183318-B091-44CC-81AC-0AA9880F07FF}" presName="iconSpace" presStyleCnt="0"/>
      <dgm:spPr/>
    </dgm:pt>
    <dgm:pt modelId="{B689A95C-2F7F-4896-8E1C-116822AEA555}" type="pres">
      <dgm:prSet presAssocID="{C7183318-B091-44CC-81AC-0AA9880F07FF}" presName="parTx" presStyleLbl="revTx" presStyleIdx="0" presStyleCnt="8">
        <dgm:presLayoutVars>
          <dgm:chMax val="0"/>
          <dgm:chPref val="0"/>
        </dgm:presLayoutVars>
      </dgm:prSet>
      <dgm:spPr/>
    </dgm:pt>
    <dgm:pt modelId="{CC8B1FF9-E050-48E5-9832-35B9893F3824}" type="pres">
      <dgm:prSet presAssocID="{C7183318-B091-44CC-81AC-0AA9880F07FF}" presName="txSpace" presStyleCnt="0"/>
      <dgm:spPr/>
    </dgm:pt>
    <dgm:pt modelId="{0D4B41AE-A1C7-4C3A-A876-217B11E733BF}" type="pres">
      <dgm:prSet presAssocID="{C7183318-B091-44CC-81AC-0AA9880F07FF}" presName="desTx" presStyleLbl="revTx" presStyleIdx="1" presStyleCnt="8">
        <dgm:presLayoutVars/>
      </dgm:prSet>
      <dgm:spPr/>
    </dgm:pt>
    <dgm:pt modelId="{633D0CAB-92E1-4DB0-8444-681288571882}" type="pres">
      <dgm:prSet presAssocID="{9D31CC56-AE58-4081-BD9C-B2EC188FE1AC}" presName="sibTrans" presStyleCnt="0"/>
      <dgm:spPr/>
    </dgm:pt>
    <dgm:pt modelId="{E9FCF85E-0C43-4697-9CE8-24C924A72586}" type="pres">
      <dgm:prSet presAssocID="{4E40F82F-573B-4B63-8AEE-773E2098F79B}" presName="compNode" presStyleCnt="0"/>
      <dgm:spPr/>
    </dgm:pt>
    <dgm:pt modelId="{D868E996-FD02-4044-B869-978DF0D5BE07}" type="pres">
      <dgm:prSet presAssocID="{4E40F82F-573B-4B63-8AEE-773E2098F79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40C9B6B-793F-4329-AEDA-C9622E204AAD}" type="pres">
      <dgm:prSet presAssocID="{4E40F82F-573B-4B63-8AEE-773E2098F79B}" presName="iconSpace" presStyleCnt="0"/>
      <dgm:spPr/>
    </dgm:pt>
    <dgm:pt modelId="{5630AFEF-D7DB-4173-846E-B0AB1B48CE4C}" type="pres">
      <dgm:prSet presAssocID="{4E40F82F-573B-4B63-8AEE-773E2098F79B}" presName="parTx" presStyleLbl="revTx" presStyleIdx="2" presStyleCnt="8">
        <dgm:presLayoutVars>
          <dgm:chMax val="0"/>
          <dgm:chPref val="0"/>
        </dgm:presLayoutVars>
      </dgm:prSet>
      <dgm:spPr/>
    </dgm:pt>
    <dgm:pt modelId="{DA08B5DC-22F5-4844-8BEB-29B2383FD776}" type="pres">
      <dgm:prSet presAssocID="{4E40F82F-573B-4B63-8AEE-773E2098F79B}" presName="txSpace" presStyleCnt="0"/>
      <dgm:spPr/>
    </dgm:pt>
    <dgm:pt modelId="{6B1A86AA-9ED9-4457-B046-0CB5C45DA60A}" type="pres">
      <dgm:prSet presAssocID="{4E40F82F-573B-4B63-8AEE-773E2098F79B}" presName="desTx" presStyleLbl="revTx" presStyleIdx="3" presStyleCnt="8">
        <dgm:presLayoutVars/>
      </dgm:prSet>
      <dgm:spPr/>
    </dgm:pt>
    <dgm:pt modelId="{18154AE1-B27C-4A47-AA73-1B34A5A51B7D}" type="pres">
      <dgm:prSet presAssocID="{2F44B2F2-87C7-4D3E-9F3F-7395D1381343}" presName="sibTrans" presStyleCnt="0"/>
      <dgm:spPr/>
    </dgm:pt>
    <dgm:pt modelId="{5D8CC3FB-DDC2-4398-89B8-DE215D766FC1}" type="pres">
      <dgm:prSet presAssocID="{B622BA18-976F-4C88-B95B-D475DE54183B}" presName="compNode" presStyleCnt="0"/>
      <dgm:spPr/>
    </dgm:pt>
    <dgm:pt modelId="{41063857-35EB-49EB-8AE4-2C27B4982515}" type="pres">
      <dgm:prSet presAssocID="{B622BA18-976F-4C88-B95B-D475DE5418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6DF00EB-DD51-46EA-BABD-B262B1CAAD42}" type="pres">
      <dgm:prSet presAssocID="{B622BA18-976F-4C88-B95B-D475DE54183B}" presName="iconSpace" presStyleCnt="0"/>
      <dgm:spPr/>
    </dgm:pt>
    <dgm:pt modelId="{4EC5E3A2-C53D-43FB-BF8C-B2CBDB581A8C}" type="pres">
      <dgm:prSet presAssocID="{B622BA18-976F-4C88-B95B-D475DE54183B}" presName="parTx" presStyleLbl="revTx" presStyleIdx="4" presStyleCnt="8">
        <dgm:presLayoutVars>
          <dgm:chMax val="0"/>
          <dgm:chPref val="0"/>
        </dgm:presLayoutVars>
      </dgm:prSet>
      <dgm:spPr/>
    </dgm:pt>
    <dgm:pt modelId="{29F09715-7296-40BA-84C0-18ED24268567}" type="pres">
      <dgm:prSet presAssocID="{B622BA18-976F-4C88-B95B-D475DE54183B}" presName="txSpace" presStyleCnt="0"/>
      <dgm:spPr/>
    </dgm:pt>
    <dgm:pt modelId="{1D867E97-A457-4527-BBCE-3E08BD22688B}" type="pres">
      <dgm:prSet presAssocID="{B622BA18-976F-4C88-B95B-D475DE54183B}" presName="desTx" presStyleLbl="revTx" presStyleIdx="5" presStyleCnt="8">
        <dgm:presLayoutVars/>
      </dgm:prSet>
      <dgm:spPr/>
    </dgm:pt>
    <dgm:pt modelId="{11C8F750-AD80-4CAF-9472-81F10ED2B3AB}" type="pres">
      <dgm:prSet presAssocID="{04EED8AA-5D30-420C-9CC7-5DFF6AD0D6BA}" presName="sibTrans" presStyleCnt="0"/>
      <dgm:spPr/>
    </dgm:pt>
    <dgm:pt modelId="{9ABFFF53-2765-43A8-9C0F-59B237287BBD}" type="pres">
      <dgm:prSet presAssocID="{D1C924F6-539B-4679-B057-F03F61ADFF6E}" presName="compNode" presStyleCnt="0"/>
      <dgm:spPr/>
    </dgm:pt>
    <dgm:pt modelId="{7478C10E-3736-4F52-A26C-88DD17C750C4}" type="pres">
      <dgm:prSet presAssocID="{D1C924F6-539B-4679-B057-F03F61ADFF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F5EBA9C5-5665-4AA6-B22B-2A340B4202BC}" type="pres">
      <dgm:prSet presAssocID="{D1C924F6-539B-4679-B057-F03F61ADFF6E}" presName="iconSpace" presStyleCnt="0"/>
      <dgm:spPr/>
    </dgm:pt>
    <dgm:pt modelId="{AC342C0F-6C97-4C72-9518-60BECCAA4BFC}" type="pres">
      <dgm:prSet presAssocID="{D1C924F6-539B-4679-B057-F03F61ADFF6E}" presName="parTx" presStyleLbl="revTx" presStyleIdx="6" presStyleCnt="8">
        <dgm:presLayoutVars>
          <dgm:chMax val="0"/>
          <dgm:chPref val="0"/>
        </dgm:presLayoutVars>
      </dgm:prSet>
      <dgm:spPr/>
    </dgm:pt>
    <dgm:pt modelId="{D32B8870-6F7F-4BA4-B3BA-C96EA31A4CDE}" type="pres">
      <dgm:prSet presAssocID="{D1C924F6-539B-4679-B057-F03F61ADFF6E}" presName="txSpace" presStyleCnt="0"/>
      <dgm:spPr/>
    </dgm:pt>
    <dgm:pt modelId="{7BA728D5-35B4-4060-805D-BD8759F9145F}" type="pres">
      <dgm:prSet presAssocID="{D1C924F6-539B-4679-B057-F03F61ADFF6E}" presName="desTx" presStyleLbl="revTx" presStyleIdx="7" presStyleCnt="8">
        <dgm:presLayoutVars/>
      </dgm:prSet>
      <dgm:spPr/>
    </dgm:pt>
  </dgm:ptLst>
  <dgm:cxnLst>
    <dgm:cxn modelId="{09FD6200-2610-4364-849B-AC5FA3ED111A}" type="presOf" srcId="{D1C924F6-539B-4679-B057-F03F61ADFF6E}" destId="{AC342C0F-6C97-4C72-9518-60BECCAA4BFC}" srcOrd="0" destOrd="0" presId="urn:microsoft.com/office/officeart/2018/2/layout/IconLabelDescriptionList"/>
    <dgm:cxn modelId="{CA522C40-4955-400D-A311-3517960E5BB6}" srcId="{BCA91EFD-079D-47C8-822D-152337EDD354}" destId="{B622BA18-976F-4C88-B95B-D475DE54183B}" srcOrd="2" destOrd="0" parTransId="{35589A6B-61B5-42AA-BCD6-EE9AC11120B3}" sibTransId="{04EED8AA-5D30-420C-9CC7-5DFF6AD0D6BA}"/>
    <dgm:cxn modelId="{62B22A46-303A-40C9-BCC9-4389DA94FC54}" srcId="{BCA91EFD-079D-47C8-822D-152337EDD354}" destId="{D1C924F6-539B-4679-B057-F03F61ADFF6E}" srcOrd="3" destOrd="0" parTransId="{ED829C1B-3005-45EE-8301-B363EE8857A9}" sibTransId="{99C464E5-2B60-4B64-B2C2-8C7E1605BCBD}"/>
    <dgm:cxn modelId="{7717B46C-5D7B-406A-BA7F-2B4DA87912E3}" srcId="{4E40F82F-573B-4B63-8AEE-773E2098F79B}" destId="{F4979EE9-9615-46D5-8EDF-CBA4C0B0296B}" srcOrd="1" destOrd="0" parTransId="{B989E414-19E6-4CBC-BD27-53B126659038}" sibTransId="{89945FF9-BA21-4E9C-B80F-492A4181FC87}"/>
    <dgm:cxn modelId="{8964B672-44D8-49BA-9682-21562BE844D2}" type="presOf" srcId="{B622BA18-976F-4C88-B95B-D475DE54183B}" destId="{4EC5E3A2-C53D-43FB-BF8C-B2CBDB581A8C}" srcOrd="0" destOrd="0" presId="urn:microsoft.com/office/officeart/2018/2/layout/IconLabelDescriptionList"/>
    <dgm:cxn modelId="{89F81077-96C9-42B0-BBC3-AD4C48D35A10}" type="presOf" srcId="{F4979EE9-9615-46D5-8EDF-CBA4C0B0296B}" destId="{6B1A86AA-9ED9-4457-B046-0CB5C45DA60A}" srcOrd="0" destOrd="1" presId="urn:microsoft.com/office/officeart/2018/2/layout/IconLabelDescriptionList"/>
    <dgm:cxn modelId="{148A3081-58EA-4B81-8C31-94FFAB3BE27C}" type="presOf" srcId="{78B12940-D998-4BC3-B9A5-C07362A5FE1F}" destId="{6B1A86AA-9ED9-4457-B046-0CB5C45DA60A}" srcOrd="0" destOrd="0" presId="urn:microsoft.com/office/officeart/2018/2/layout/IconLabelDescriptionList"/>
    <dgm:cxn modelId="{6E13D188-E894-4C1C-A4C2-79767845BFA9}" type="presOf" srcId="{C7183318-B091-44CC-81AC-0AA9880F07FF}" destId="{B689A95C-2F7F-4896-8E1C-116822AEA555}" srcOrd="0" destOrd="0" presId="urn:microsoft.com/office/officeart/2018/2/layout/IconLabelDescriptionList"/>
    <dgm:cxn modelId="{F3FC6C9F-23D5-4351-8866-E955235677D2}" type="presOf" srcId="{BCA91EFD-079D-47C8-822D-152337EDD354}" destId="{3E1571D2-FD09-4730-95AB-2002BA4A53F6}" srcOrd="0" destOrd="0" presId="urn:microsoft.com/office/officeart/2018/2/layout/IconLabelDescriptionList"/>
    <dgm:cxn modelId="{C68A95B4-72A4-4D57-93EC-E637EE7369D6}" srcId="{4E40F82F-573B-4B63-8AEE-773E2098F79B}" destId="{78B12940-D998-4BC3-B9A5-C07362A5FE1F}" srcOrd="0" destOrd="0" parTransId="{C37E34BE-3CD0-4E3C-9302-45C238585996}" sibTransId="{A4B11006-9830-447F-9DC2-97D87E58EF5C}"/>
    <dgm:cxn modelId="{A75403BF-4B19-4F89-95A8-E5032DBE62BD}" type="presOf" srcId="{4E40F82F-573B-4B63-8AEE-773E2098F79B}" destId="{5630AFEF-D7DB-4173-846E-B0AB1B48CE4C}" srcOrd="0" destOrd="0" presId="urn:microsoft.com/office/officeart/2018/2/layout/IconLabelDescriptionList"/>
    <dgm:cxn modelId="{853C0BD5-4C60-46A7-8B6B-C8AFAAE4C809}" srcId="{BCA91EFD-079D-47C8-822D-152337EDD354}" destId="{C7183318-B091-44CC-81AC-0AA9880F07FF}" srcOrd="0" destOrd="0" parTransId="{64CCA899-4BBD-4F4E-8D9D-1E917020E669}" sibTransId="{9D31CC56-AE58-4081-BD9C-B2EC188FE1AC}"/>
    <dgm:cxn modelId="{E39718FC-3C71-4122-A933-22AF0B910A92}" srcId="{BCA91EFD-079D-47C8-822D-152337EDD354}" destId="{4E40F82F-573B-4B63-8AEE-773E2098F79B}" srcOrd="1" destOrd="0" parTransId="{283AFC3A-D86D-4A26-8FE3-4428EBC9C792}" sibTransId="{2F44B2F2-87C7-4D3E-9F3F-7395D1381343}"/>
    <dgm:cxn modelId="{942E6017-AA6C-4BAE-9EDF-79E8C2A484AB}" type="presParOf" srcId="{3E1571D2-FD09-4730-95AB-2002BA4A53F6}" destId="{97FB8D4A-F4CE-4BEF-8974-E03A372183B0}" srcOrd="0" destOrd="0" presId="urn:microsoft.com/office/officeart/2018/2/layout/IconLabelDescriptionList"/>
    <dgm:cxn modelId="{5E0435CB-E582-42EC-9AF4-19AD0B645264}" type="presParOf" srcId="{97FB8D4A-F4CE-4BEF-8974-E03A372183B0}" destId="{B49F48E2-80E8-4C7C-B180-3F0D33C7D8C8}" srcOrd="0" destOrd="0" presId="urn:microsoft.com/office/officeart/2018/2/layout/IconLabelDescriptionList"/>
    <dgm:cxn modelId="{6FA74956-A02B-405A-A280-8E67A5E25ED3}" type="presParOf" srcId="{97FB8D4A-F4CE-4BEF-8974-E03A372183B0}" destId="{841BC805-5541-4C16-8163-040C10A425A0}" srcOrd="1" destOrd="0" presId="urn:microsoft.com/office/officeart/2018/2/layout/IconLabelDescriptionList"/>
    <dgm:cxn modelId="{7DBB4430-9DE3-454D-A47D-531F17F9CDE0}" type="presParOf" srcId="{97FB8D4A-F4CE-4BEF-8974-E03A372183B0}" destId="{B689A95C-2F7F-4896-8E1C-116822AEA555}" srcOrd="2" destOrd="0" presId="urn:microsoft.com/office/officeart/2018/2/layout/IconLabelDescriptionList"/>
    <dgm:cxn modelId="{3DD3854F-4D2C-4ED3-93D1-A071C18E96C5}" type="presParOf" srcId="{97FB8D4A-F4CE-4BEF-8974-E03A372183B0}" destId="{CC8B1FF9-E050-48E5-9832-35B9893F3824}" srcOrd="3" destOrd="0" presId="urn:microsoft.com/office/officeart/2018/2/layout/IconLabelDescriptionList"/>
    <dgm:cxn modelId="{755E341F-925D-49B5-B528-A23FA0E019F4}" type="presParOf" srcId="{97FB8D4A-F4CE-4BEF-8974-E03A372183B0}" destId="{0D4B41AE-A1C7-4C3A-A876-217B11E733BF}" srcOrd="4" destOrd="0" presId="urn:microsoft.com/office/officeart/2018/2/layout/IconLabelDescriptionList"/>
    <dgm:cxn modelId="{B4AE6A8E-CC41-4DFC-8BC9-175DB574E228}" type="presParOf" srcId="{3E1571D2-FD09-4730-95AB-2002BA4A53F6}" destId="{633D0CAB-92E1-4DB0-8444-681288571882}" srcOrd="1" destOrd="0" presId="urn:microsoft.com/office/officeart/2018/2/layout/IconLabelDescriptionList"/>
    <dgm:cxn modelId="{0662AA23-2845-4D70-8DA9-81CD095439D5}" type="presParOf" srcId="{3E1571D2-FD09-4730-95AB-2002BA4A53F6}" destId="{E9FCF85E-0C43-4697-9CE8-24C924A72586}" srcOrd="2" destOrd="0" presId="urn:microsoft.com/office/officeart/2018/2/layout/IconLabelDescriptionList"/>
    <dgm:cxn modelId="{DCC93180-00C0-4C28-94BC-269A241C205D}" type="presParOf" srcId="{E9FCF85E-0C43-4697-9CE8-24C924A72586}" destId="{D868E996-FD02-4044-B869-978DF0D5BE07}" srcOrd="0" destOrd="0" presId="urn:microsoft.com/office/officeart/2018/2/layout/IconLabelDescriptionList"/>
    <dgm:cxn modelId="{9DAC66D7-33A6-4128-A00B-C1CFC5E785D1}" type="presParOf" srcId="{E9FCF85E-0C43-4697-9CE8-24C924A72586}" destId="{040C9B6B-793F-4329-AEDA-C9622E204AAD}" srcOrd="1" destOrd="0" presId="urn:microsoft.com/office/officeart/2018/2/layout/IconLabelDescriptionList"/>
    <dgm:cxn modelId="{BAF32FB6-3F57-4D55-9776-8FA6403841A8}" type="presParOf" srcId="{E9FCF85E-0C43-4697-9CE8-24C924A72586}" destId="{5630AFEF-D7DB-4173-846E-B0AB1B48CE4C}" srcOrd="2" destOrd="0" presId="urn:microsoft.com/office/officeart/2018/2/layout/IconLabelDescriptionList"/>
    <dgm:cxn modelId="{0A942527-13FA-499F-96F7-E3D46BD20C8D}" type="presParOf" srcId="{E9FCF85E-0C43-4697-9CE8-24C924A72586}" destId="{DA08B5DC-22F5-4844-8BEB-29B2383FD776}" srcOrd="3" destOrd="0" presId="urn:microsoft.com/office/officeart/2018/2/layout/IconLabelDescriptionList"/>
    <dgm:cxn modelId="{A3DDA1AA-638F-49F4-B241-CE49CA33CFEF}" type="presParOf" srcId="{E9FCF85E-0C43-4697-9CE8-24C924A72586}" destId="{6B1A86AA-9ED9-4457-B046-0CB5C45DA60A}" srcOrd="4" destOrd="0" presId="urn:microsoft.com/office/officeart/2018/2/layout/IconLabelDescriptionList"/>
    <dgm:cxn modelId="{282921BB-F1E3-4F4D-B90C-C4B605B6D805}" type="presParOf" srcId="{3E1571D2-FD09-4730-95AB-2002BA4A53F6}" destId="{18154AE1-B27C-4A47-AA73-1B34A5A51B7D}" srcOrd="3" destOrd="0" presId="urn:microsoft.com/office/officeart/2018/2/layout/IconLabelDescriptionList"/>
    <dgm:cxn modelId="{AB805538-4C99-41E1-802E-4341D78BD4C9}" type="presParOf" srcId="{3E1571D2-FD09-4730-95AB-2002BA4A53F6}" destId="{5D8CC3FB-DDC2-4398-89B8-DE215D766FC1}" srcOrd="4" destOrd="0" presId="urn:microsoft.com/office/officeart/2018/2/layout/IconLabelDescriptionList"/>
    <dgm:cxn modelId="{916D7F20-A821-4AEA-8736-11DE10DA3412}" type="presParOf" srcId="{5D8CC3FB-DDC2-4398-89B8-DE215D766FC1}" destId="{41063857-35EB-49EB-8AE4-2C27B4982515}" srcOrd="0" destOrd="0" presId="urn:microsoft.com/office/officeart/2018/2/layout/IconLabelDescriptionList"/>
    <dgm:cxn modelId="{65CD1AC8-FE88-47C2-80FE-621A2BC19DAE}" type="presParOf" srcId="{5D8CC3FB-DDC2-4398-89B8-DE215D766FC1}" destId="{26DF00EB-DD51-46EA-BABD-B262B1CAAD42}" srcOrd="1" destOrd="0" presId="urn:microsoft.com/office/officeart/2018/2/layout/IconLabelDescriptionList"/>
    <dgm:cxn modelId="{9C7423A8-E32C-429D-ADEB-4E882D5F0FAC}" type="presParOf" srcId="{5D8CC3FB-DDC2-4398-89B8-DE215D766FC1}" destId="{4EC5E3A2-C53D-43FB-BF8C-B2CBDB581A8C}" srcOrd="2" destOrd="0" presId="urn:microsoft.com/office/officeart/2018/2/layout/IconLabelDescriptionList"/>
    <dgm:cxn modelId="{152366A7-421B-4468-824F-2F0FEFAF5E3A}" type="presParOf" srcId="{5D8CC3FB-DDC2-4398-89B8-DE215D766FC1}" destId="{29F09715-7296-40BA-84C0-18ED24268567}" srcOrd="3" destOrd="0" presId="urn:microsoft.com/office/officeart/2018/2/layout/IconLabelDescriptionList"/>
    <dgm:cxn modelId="{63ED412E-F9FE-4BB3-98AE-743AF882E502}" type="presParOf" srcId="{5D8CC3FB-DDC2-4398-89B8-DE215D766FC1}" destId="{1D867E97-A457-4527-BBCE-3E08BD22688B}" srcOrd="4" destOrd="0" presId="urn:microsoft.com/office/officeart/2018/2/layout/IconLabelDescriptionList"/>
    <dgm:cxn modelId="{A9BA516B-E1EB-411F-A3D2-E4ADEC0453FE}" type="presParOf" srcId="{3E1571D2-FD09-4730-95AB-2002BA4A53F6}" destId="{11C8F750-AD80-4CAF-9472-81F10ED2B3AB}" srcOrd="5" destOrd="0" presId="urn:microsoft.com/office/officeart/2018/2/layout/IconLabelDescriptionList"/>
    <dgm:cxn modelId="{BC38A77D-F69A-42A0-B8D4-075B048A20F4}" type="presParOf" srcId="{3E1571D2-FD09-4730-95AB-2002BA4A53F6}" destId="{9ABFFF53-2765-43A8-9C0F-59B237287BBD}" srcOrd="6" destOrd="0" presId="urn:microsoft.com/office/officeart/2018/2/layout/IconLabelDescriptionList"/>
    <dgm:cxn modelId="{2C93A4CC-D27F-4B1C-BBA6-B162A5259B34}" type="presParOf" srcId="{9ABFFF53-2765-43A8-9C0F-59B237287BBD}" destId="{7478C10E-3736-4F52-A26C-88DD17C750C4}" srcOrd="0" destOrd="0" presId="urn:microsoft.com/office/officeart/2018/2/layout/IconLabelDescriptionList"/>
    <dgm:cxn modelId="{1EFC9CD8-E6C6-4A81-BBD4-A9191A945246}" type="presParOf" srcId="{9ABFFF53-2765-43A8-9C0F-59B237287BBD}" destId="{F5EBA9C5-5665-4AA6-B22B-2A340B4202BC}" srcOrd="1" destOrd="0" presId="urn:microsoft.com/office/officeart/2018/2/layout/IconLabelDescriptionList"/>
    <dgm:cxn modelId="{A7167B8D-9256-45CE-A5AD-9E55BF7C7942}" type="presParOf" srcId="{9ABFFF53-2765-43A8-9C0F-59B237287BBD}" destId="{AC342C0F-6C97-4C72-9518-60BECCAA4BFC}" srcOrd="2" destOrd="0" presId="urn:microsoft.com/office/officeart/2018/2/layout/IconLabelDescriptionList"/>
    <dgm:cxn modelId="{24700B96-D0EA-4FDC-B930-DCC247430DC7}" type="presParOf" srcId="{9ABFFF53-2765-43A8-9C0F-59B237287BBD}" destId="{D32B8870-6F7F-4BA4-B3BA-C96EA31A4CDE}" srcOrd="3" destOrd="0" presId="urn:microsoft.com/office/officeart/2018/2/layout/IconLabelDescriptionList"/>
    <dgm:cxn modelId="{7D256E2D-1E59-4BAB-90E4-4914633DF6CA}" type="presParOf" srcId="{9ABFFF53-2765-43A8-9C0F-59B237287BBD}" destId="{7BA728D5-35B4-4060-805D-BD8759F9145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F908FB-4D99-46CD-B769-847B1745815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7A5E151-50B4-405D-BB13-6443D8134BCA}">
      <dgm:prSet/>
      <dgm:spPr/>
      <dgm:t>
        <a:bodyPr/>
        <a:lstStyle/>
        <a:p>
          <a:r>
            <a:rPr lang="en-US" dirty="0"/>
            <a:t>Hard to believe that </a:t>
          </a:r>
          <a:r>
            <a:rPr lang="en-US" dirty="0" err="1"/>
            <a:t>WallStreetBets</a:t>
          </a:r>
          <a:r>
            <a:rPr lang="en-US" dirty="0"/>
            <a:t> was organized enough to motivate the run up</a:t>
          </a:r>
        </a:p>
      </dgm:t>
    </dgm:pt>
    <dgm:pt modelId="{52F390AC-CFC1-4B88-942A-4CF02EF95875}" type="parTrans" cxnId="{FABE10A7-DBE5-4F37-9727-807B90AC3CC0}">
      <dgm:prSet/>
      <dgm:spPr/>
      <dgm:t>
        <a:bodyPr/>
        <a:lstStyle/>
        <a:p>
          <a:endParaRPr lang="en-US"/>
        </a:p>
      </dgm:t>
    </dgm:pt>
    <dgm:pt modelId="{665AC841-67DA-4835-BF8D-7B6DABAAEBED}" type="sibTrans" cxnId="{FABE10A7-DBE5-4F37-9727-807B90AC3CC0}">
      <dgm:prSet/>
      <dgm:spPr/>
      <dgm:t>
        <a:bodyPr/>
        <a:lstStyle/>
        <a:p>
          <a:endParaRPr lang="en-US"/>
        </a:p>
      </dgm:t>
    </dgm:pt>
    <dgm:pt modelId="{F2941860-D2E3-4A4D-BF8F-3B738B2E7AFD}">
      <dgm:prSet/>
      <dgm:spPr/>
      <dgm:t>
        <a:bodyPr/>
        <a:lstStyle/>
        <a:p>
          <a:r>
            <a:rPr lang="en-US" dirty="0"/>
            <a:t>Posts correlate with price not volume</a:t>
          </a:r>
        </a:p>
      </dgm:t>
    </dgm:pt>
    <dgm:pt modelId="{FF47A596-A50C-44EB-8DE9-B30A6A176345}" type="parTrans" cxnId="{B2F54D93-D1F0-4BCC-BE44-DA677E812911}">
      <dgm:prSet/>
      <dgm:spPr/>
      <dgm:t>
        <a:bodyPr/>
        <a:lstStyle/>
        <a:p>
          <a:endParaRPr lang="en-US"/>
        </a:p>
      </dgm:t>
    </dgm:pt>
    <dgm:pt modelId="{87ABB347-1AAF-49DF-96DD-0C452EEDE637}" type="sibTrans" cxnId="{B2F54D93-D1F0-4BCC-BE44-DA677E812911}">
      <dgm:prSet/>
      <dgm:spPr/>
      <dgm:t>
        <a:bodyPr/>
        <a:lstStyle/>
        <a:p>
          <a:endParaRPr lang="en-US"/>
        </a:p>
      </dgm:t>
    </dgm:pt>
    <dgm:pt modelId="{D3F2CF07-9333-460C-AD50-243AC5B47602}">
      <dgm:prSet/>
      <dgm:spPr/>
      <dgm:t>
        <a:bodyPr/>
        <a:lstStyle/>
        <a:p>
          <a:r>
            <a:rPr lang="en-US" dirty="0"/>
            <a:t>Other considerations:</a:t>
          </a:r>
        </a:p>
      </dgm:t>
    </dgm:pt>
    <dgm:pt modelId="{9A219FC1-AD78-409F-A136-EC6CA424880D}" type="parTrans" cxnId="{2512A785-48C9-474E-BB07-E855F1047594}">
      <dgm:prSet/>
      <dgm:spPr/>
      <dgm:t>
        <a:bodyPr/>
        <a:lstStyle/>
        <a:p>
          <a:endParaRPr lang="en-US"/>
        </a:p>
      </dgm:t>
    </dgm:pt>
    <dgm:pt modelId="{13A937C9-A3BD-4661-9B7F-B608D2D1B30B}" type="sibTrans" cxnId="{2512A785-48C9-474E-BB07-E855F1047594}">
      <dgm:prSet/>
      <dgm:spPr/>
      <dgm:t>
        <a:bodyPr/>
        <a:lstStyle/>
        <a:p>
          <a:endParaRPr lang="en-US"/>
        </a:p>
      </dgm:t>
    </dgm:pt>
    <dgm:pt modelId="{912105D2-2452-4E87-9FC7-7189FA0E957F}">
      <dgm:prSet/>
      <dgm:spPr/>
      <dgm:t>
        <a:bodyPr/>
        <a:lstStyle/>
        <a:p>
          <a:r>
            <a:rPr lang="en-US" dirty="0"/>
            <a:t>Didn’t consider options trades-very popular with </a:t>
          </a:r>
          <a:r>
            <a:rPr lang="en-US" dirty="0" err="1"/>
            <a:t>WallStreetBets</a:t>
          </a:r>
          <a:endParaRPr lang="en-US" dirty="0"/>
        </a:p>
      </dgm:t>
    </dgm:pt>
    <dgm:pt modelId="{BEF4763A-0BE1-4B87-9454-1BA64128D0F9}" type="parTrans" cxnId="{C39C95E9-B3AA-4D86-ACAC-C71AA854E640}">
      <dgm:prSet/>
      <dgm:spPr/>
      <dgm:t>
        <a:bodyPr/>
        <a:lstStyle/>
        <a:p>
          <a:endParaRPr lang="en-US"/>
        </a:p>
      </dgm:t>
    </dgm:pt>
    <dgm:pt modelId="{D95913FD-CF01-4586-81C8-3931E59F9AD4}" type="sibTrans" cxnId="{C39C95E9-B3AA-4D86-ACAC-C71AA854E640}">
      <dgm:prSet/>
      <dgm:spPr/>
      <dgm:t>
        <a:bodyPr/>
        <a:lstStyle/>
        <a:p>
          <a:endParaRPr lang="en-US"/>
        </a:p>
      </dgm:t>
    </dgm:pt>
    <dgm:pt modelId="{4B304A5A-83F2-4C3D-A3AC-5A423EE0496E}">
      <dgm:prSet/>
      <dgm:spPr/>
      <dgm:t>
        <a:bodyPr/>
        <a:lstStyle/>
        <a:p>
          <a:r>
            <a:rPr lang="en-US" dirty="0"/>
            <a:t>Didn’t look at sentiment of comments or posts-that is next step</a:t>
          </a:r>
        </a:p>
      </dgm:t>
    </dgm:pt>
    <dgm:pt modelId="{18561AEC-A654-4FCD-846F-488ABB310DF8}" type="parTrans" cxnId="{F7A481FA-E24B-486F-B969-80C3EAC86CA9}">
      <dgm:prSet/>
      <dgm:spPr/>
      <dgm:t>
        <a:bodyPr/>
        <a:lstStyle/>
        <a:p>
          <a:endParaRPr lang="en-US"/>
        </a:p>
      </dgm:t>
    </dgm:pt>
    <dgm:pt modelId="{6755ECFB-8CF0-42E3-B8B2-7AF22F37669F}" type="sibTrans" cxnId="{F7A481FA-E24B-486F-B969-80C3EAC86CA9}">
      <dgm:prSet/>
      <dgm:spPr/>
      <dgm:t>
        <a:bodyPr/>
        <a:lstStyle/>
        <a:p>
          <a:endParaRPr lang="en-US"/>
        </a:p>
      </dgm:t>
    </dgm:pt>
    <dgm:pt modelId="{8844973F-BCC6-4C8B-B92F-4D1C2D051795}">
      <dgm:prSet/>
      <dgm:spPr/>
      <dgm:t>
        <a:bodyPr/>
        <a:lstStyle/>
        <a:p>
          <a:r>
            <a:rPr lang="en-US" dirty="0"/>
            <a:t>Comments amplified the posts and seem to have same pattern as GME Trading Volume</a:t>
          </a:r>
        </a:p>
      </dgm:t>
    </dgm:pt>
    <dgm:pt modelId="{FCFDB103-16AA-4617-8391-5499CE0EE8A9}" type="parTrans" cxnId="{46D8A87F-2587-48D3-AC41-5F2B04F39C50}">
      <dgm:prSet/>
      <dgm:spPr/>
      <dgm:t>
        <a:bodyPr/>
        <a:lstStyle/>
        <a:p>
          <a:endParaRPr lang="en-US"/>
        </a:p>
      </dgm:t>
    </dgm:pt>
    <dgm:pt modelId="{E8239A31-031F-4D41-8187-5EF28EA8507B}" type="sibTrans" cxnId="{46D8A87F-2587-48D3-AC41-5F2B04F39C50}">
      <dgm:prSet/>
      <dgm:spPr/>
      <dgm:t>
        <a:bodyPr/>
        <a:lstStyle/>
        <a:p>
          <a:endParaRPr lang="en-US"/>
        </a:p>
      </dgm:t>
    </dgm:pt>
    <dgm:pt modelId="{9D3A2380-AE10-45D3-9E7A-98227D9A0C9F}" type="pres">
      <dgm:prSet presAssocID="{0CF908FB-4D99-46CD-B769-847B17458153}" presName="linear" presStyleCnt="0">
        <dgm:presLayoutVars>
          <dgm:dir/>
          <dgm:animLvl val="lvl"/>
          <dgm:resizeHandles val="exact"/>
        </dgm:presLayoutVars>
      </dgm:prSet>
      <dgm:spPr/>
    </dgm:pt>
    <dgm:pt modelId="{231A1EA7-0DC9-4893-8B7A-BD7F6AADEAEF}" type="pres">
      <dgm:prSet presAssocID="{67A5E151-50B4-405D-BB13-6443D8134BCA}" presName="parentLin" presStyleCnt="0"/>
      <dgm:spPr/>
    </dgm:pt>
    <dgm:pt modelId="{9002A8F7-2E5D-4D4B-90D1-CD1887294B30}" type="pres">
      <dgm:prSet presAssocID="{67A5E151-50B4-405D-BB13-6443D8134BCA}" presName="parentLeftMargin" presStyleLbl="node1" presStyleIdx="0" presStyleCnt="2"/>
      <dgm:spPr/>
    </dgm:pt>
    <dgm:pt modelId="{8D35BE80-E406-4A1B-9A3B-1C42D5DA72BC}" type="pres">
      <dgm:prSet presAssocID="{67A5E151-50B4-405D-BB13-6443D8134B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677815-A8BE-4118-8B30-C0D8F017A4D8}" type="pres">
      <dgm:prSet presAssocID="{67A5E151-50B4-405D-BB13-6443D8134BCA}" presName="negativeSpace" presStyleCnt="0"/>
      <dgm:spPr/>
    </dgm:pt>
    <dgm:pt modelId="{9804090E-9C18-4DB1-A717-AE00AADC7D7C}" type="pres">
      <dgm:prSet presAssocID="{67A5E151-50B4-405D-BB13-6443D8134BCA}" presName="childText" presStyleLbl="conFgAcc1" presStyleIdx="0" presStyleCnt="2">
        <dgm:presLayoutVars>
          <dgm:bulletEnabled val="1"/>
        </dgm:presLayoutVars>
      </dgm:prSet>
      <dgm:spPr/>
    </dgm:pt>
    <dgm:pt modelId="{73A9762A-3A2D-485B-9E23-DF3680599A0A}" type="pres">
      <dgm:prSet presAssocID="{665AC841-67DA-4835-BF8D-7B6DABAAEBED}" presName="spaceBetweenRectangles" presStyleCnt="0"/>
      <dgm:spPr/>
    </dgm:pt>
    <dgm:pt modelId="{8638D099-9DAB-403B-98FB-192876D4F0AF}" type="pres">
      <dgm:prSet presAssocID="{D3F2CF07-9333-460C-AD50-243AC5B47602}" presName="parentLin" presStyleCnt="0"/>
      <dgm:spPr/>
    </dgm:pt>
    <dgm:pt modelId="{422B3B31-166D-49C3-B8A9-CF593A5D1351}" type="pres">
      <dgm:prSet presAssocID="{D3F2CF07-9333-460C-AD50-243AC5B47602}" presName="parentLeftMargin" presStyleLbl="node1" presStyleIdx="0" presStyleCnt="2"/>
      <dgm:spPr/>
    </dgm:pt>
    <dgm:pt modelId="{9D748116-B317-4642-9296-4226C280147D}" type="pres">
      <dgm:prSet presAssocID="{D3F2CF07-9333-460C-AD50-243AC5B4760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8808FF0-555D-49B3-B6AC-1AF74699EE17}" type="pres">
      <dgm:prSet presAssocID="{D3F2CF07-9333-460C-AD50-243AC5B47602}" presName="negativeSpace" presStyleCnt="0"/>
      <dgm:spPr/>
    </dgm:pt>
    <dgm:pt modelId="{3C82D25E-9CCD-4536-8FBA-2145DECB395A}" type="pres">
      <dgm:prSet presAssocID="{D3F2CF07-9333-460C-AD50-243AC5B4760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FC06A07-0819-4652-BB94-2BA85F45637D}" type="presOf" srcId="{67A5E151-50B4-405D-BB13-6443D8134BCA}" destId="{9002A8F7-2E5D-4D4B-90D1-CD1887294B30}" srcOrd="0" destOrd="0" presId="urn:microsoft.com/office/officeart/2005/8/layout/list1"/>
    <dgm:cxn modelId="{497A4732-C409-471C-8653-B4A93A83E090}" type="presOf" srcId="{F2941860-D2E3-4A4D-BF8F-3B738B2E7AFD}" destId="{9804090E-9C18-4DB1-A717-AE00AADC7D7C}" srcOrd="0" destOrd="0" presId="urn:microsoft.com/office/officeart/2005/8/layout/list1"/>
    <dgm:cxn modelId="{2DF06B5B-6B15-4786-BBA9-BCFE14384AC8}" type="presOf" srcId="{D3F2CF07-9333-460C-AD50-243AC5B47602}" destId="{422B3B31-166D-49C3-B8A9-CF593A5D1351}" srcOrd="0" destOrd="0" presId="urn:microsoft.com/office/officeart/2005/8/layout/list1"/>
    <dgm:cxn modelId="{BA800E5C-9EF1-4F38-A332-A7752E82F70F}" type="presOf" srcId="{67A5E151-50B4-405D-BB13-6443D8134BCA}" destId="{8D35BE80-E406-4A1B-9A3B-1C42D5DA72BC}" srcOrd="1" destOrd="0" presId="urn:microsoft.com/office/officeart/2005/8/layout/list1"/>
    <dgm:cxn modelId="{8410CD4E-C25F-426C-B8F5-651AA394A52E}" type="presOf" srcId="{8844973F-BCC6-4C8B-B92F-4D1C2D051795}" destId="{9804090E-9C18-4DB1-A717-AE00AADC7D7C}" srcOrd="0" destOrd="1" presId="urn:microsoft.com/office/officeart/2005/8/layout/list1"/>
    <dgm:cxn modelId="{333DFA74-A77B-40C3-896A-9E99CA33F777}" type="presOf" srcId="{0CF908FB-4D99-46CD-B769-847B17458153}" destId="{9D3A2380-AE10-45D3-9E7A-98227D9A0C9F}" srcOrd="0" destOrd="0" presId="urn:microsoft.com/office/officeart/2005/8/layout/list1"/>
    <dgm:cxn modelId="{46D8A87F-2587-48D3-AC41-5F2B04F39C50}" srcId="{67A5E151-50B4-405D-BB13-6443D8134BCA}" destId="{8844973F-BCC6-4C8B-B92F-4D1C2D051795}" srcOrd="1" destOrd="0" parTransId="{FCFDB103-16AA-4617-8391-5499CE0EE8A9}" sibTransId="{E8239A31-031F-4D41-8187-5EF28EA8507B}"/>
    <dgm:cxn modelId="{2512A785-48C9-474E-BB07-E855F1047594}" srcId="{0CF908FB-4D99-46CD-B769-847B17458153}" destId="{D3F2CF07-9333-460C-AD50-243AC5B47602}" srcOrd="1" destOrd="0" parTransId="{9A219FC1-AD78-409F-A136-EC6CA424880D}" sibTransId="{13A937C9-A3BD-4661-9B7F-B608D2D1B30B}"/>
    <dgm:cxn modelId="{B2F54D93-D1F0-4BCC-BE44-DA677E812911}" srcId="{67A5E151-50B4-405D-BB13-6443D8134BCA}" destId="{F2941860-D2E3-4A4D-BF8F-3B738B2E7AFD}" srcOrd="0" destOrd="0" parTransId="{FF47A596-A50C-44EB-8DE9-B30A6A176345}" sibTransId="{87ABB347-1AAF-49DF-96DD-0C452EEDE637}"/>
    <dgm:cxn modelId="{FABE10A7-DBE5-4F37-9727-807B90AC3CC0}" srcId="{0CF908FB-4D99-46CD-B769-847B17458153}" destId="{67A5E151-50B4-405D-BB13-6443D8134BCA}" srcOrd="0" destOrd="0" parTransId="{52F390AC-CFC1-4B88-942A-4CF02EF95875}" sibTransId="{665AC841-67DA-4835-BF8D-7B6DABAAEBED}"/>
    <dgm:cxn modelId="{1E4EC5BE-382E-44E4-A238-AE22E2F883A9}" type="presOf" srcId="{912105D2-2452-4E87-9FC7-7189FA0E957F}" destId="{3C82D25E-9CCD-4536-8FBA-2145DECB395A}" srcOrd="0" destOrd="0" presId="urn:microsoft.com/office/officeart/2005/8/layout/list1"/>
    <dgm:cxn modelId="{455186C9-1BC2-47E0-89F1-289249058243}" type="presOf" srcId="{D3F2CF07-9333-460C-AD50-243AC5B47602}" destId="{9D748116-B317-4642-9296-4226C280147D}" srcOrd="1" destOrd="0" presId="urn:microsoft.com/office/officeart/2005/8/layout/list1"/>
    <dgm:cxn modelId="{D5F429D5-A5E6-4DC6-B651-5B34C056A7E0}" type="presOf" srcId="{4B304A5A-83F2-4C3D-A3AC-5A423EE0496E}" destId="{3C82D25E-9CCD-4536-8FBA-2145DECB395A}" srcOrd="0" destOrd="1" presId="urn:microsoft.com/office/officeart/2005/8/layout/list1"/>
    <dgm:cxn modelId="{C39C95E9-B3AA-4D86-ACAC-C71AA854E640}" srcId="{D3F2CF07-9333-460C-AD50-243AC5B47602}" destId="{912105D2-2452-4E87-9FC7-7189FA0E957F}" srcOrd="0" destOrd="0" parTransId="{BEF4763A-0BE1-4B87-9454-1BA64128D0F9}" sibTransId="{D95913FD-CF01-4586-81C8-3931E59F9AD4}"/>
    <dgm:cxn modelId="{F7A481FA-E24B-486F-B969-80C3EAC86CA9}" srcId="{D3F2CF07-9333-460C-AD50-243AC5B47602}" destId="{4B304A5A-83F2-4C3D-A3AC-5A423EE0496E}" srcOrd="1" destOrd="0" parTransId="{18561AEC-A654-4FCD-846F-488ABB310DF8}" sibTransId="{6755ECFB-8CF0-42E3-B8B2-7AF22F37669F}"/>
    <dgm:cxn modelId="{7638A855-C05C-4C26-83F1-58442C6043F3}" type="presParOf" srcId="{9D3A2380-AE10-45D3-9E7A-98227D9A0C9F}" destId="{231A1EA7-0DC9-4893-8B7A-BD7F6AADEAEF}" srcOrd="0" destOrd="0" presId="urn:microsoft.com/office/officeart/2005/8/layout/list1"/>
    <dgm:cxn modelId="{A4DF80AE-FBCC-4F75-B4D0-041972F12D5A}" type="presParOf" srcId="{231A1EA7-0DC9-4893-8B7A-BD7F6AADEAEF}" destId="{9002A8F7-2E5D-4D4B-90D1-CD1887294B30}" srcOrd="0" destOrd="0" presId="urn:microsoft.com/office/officeart/2005/8/layout/list1"/>
    <dgm:cxn modelId="{6CE5269B-4B93-47B4-83A8-399FFBDF782D}" type="presParOf" srcId="{231A1EA7-0DC9-4893-8B7A-BD7F6AADEAEF}" destId="{8D35BE80-E406-4A1B-9A3B-1C42D5DA72BC}" srcOrd="1" destOrd="0" presId="urn:microsoft.com/office/officeart/2005/8/layout/list1"/>
    <dgm:cxn modelId="{663A26EB-C8BB-4FD2-88DD-E12022282BAB}" type="presParOf" srcId="{9D3A2380-AE10-45D3-9E7A-98227D9A0C9F}" destId="{59677815-A8BE-4118-8B30-C0D8F017A4D8}" srcOrd="1" destOrd="0" presId="urn:microsoft.com/office/officeart/2005/8/layout/list1"/>
    <dgm:cxn modelId="{99895D05-B2F9-4E36-B865-704DB9C0D805}" type="presParOf" srcId="{9D3A2380-AE10-45D3-9E7A-98227D9A0C9F}" destId="{9804090E-9C18-4DB1-A717-AE00AADC7D7C}" srcOrd="2" destOrd="0" presId="urn:microsoft.com/office/officeart/2005/8/layout/list1"/>
    <dgm:cxn modelId="{08C1ECE4-D0EF-4073-AFA1-4A1543DDB522}" type="presParOf" srcId="{9D3A2380-AE10-45D3-9E7A-98227D9A0C9F}" destId="{73A9762A-3A2D-485B-9E23-DF3680599A0A}" srcOrd="3" destOrd="0" presId="urn:microsoft.com/office/officeart/2005/8/layout/list1"/>
    <dgm:cxn modelId="{C6F6E9A8-5056-4410-A040-658785A09492}" type="presParOf" srcId="{9D3A2380-AE10-45D3-9E7A-98227D9A0C9F}" destId="{8638D099-9DAB-403B-98FB-192876D4F0AF}" srcOrd="4" destOrd="0" presId="urn:microsoft.com/office/officeart/2005/8/layout/list1"/>
    <dgm:cxn modelId="{170B587C-1351-457B-8F02-8F1B142F8890}" type="presParOf" srcId="{8638D099-9DAB-403B-98FB-192876D4F0AF}" destId="{422B3B31-166D-49C3-B8A9-CF593A5D1351}" srcOrd="0" destOrd="0" presId="urn:microsoft.com/office/officeart/2005/8/layout/list1"/>
    <dgm:cxn modelId="{3289B109-3FFF-41CF-8D8A-5E5121EE6410}" type="presParOf" srcId="{8638D099-9DAB-403B-98FB-192876D4F0AF}" destId="{9D748116-B317-4642-9296-4226C280147D}" srcOrd="1" destOrd="0" presId="urn:microsoft.com/office/officeart/2005/8/layout/list1"/>
    <dgm:cxn modelId="{03FE0C8F-D266-44A9-BB30-D21D436303D8}" type="presParOf" srcId="{9D3A2380-AE10-45D3-9E7A-98227D9A0C9F}" destId="{18808FF0-555D-49B3-B6AC-1AF74699EE17}" srcOrd="5" destOrd="0" presId="urn:microsoft.com/office/officeart/2005/8/layout/list1"/>
    <dgm:cxn modelId="{D597A07D-F6E6-485F-9135-52CF4ACDFAD9}" type="presParOf" srcId="{9D3A2380-AE10-45D3-9E7A-98227D9A0C9F}" destId="{3C82D25E-9CCD-4536-8FBA-2145DECB395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9AEC3-6001-40F3-A954-A90B4DEC73CE}">
      <dsp:nvSpPr>
        <dsp:cNvPr id="0" name=""/>
        <dsp:cNvSpPr/>
      </dsp:nvSpPr>
      <dsp:spPr>
        <a:xfrm>
          <a:off x="0" y="307470"/>
          <a:ext cx="6900512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16560" rIns="5355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“pump-and-dump’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‘short-squeeze’</a:t>
          </a:r>
        </a:p>
      </dsp:txBody>
      <dsp:txXfrm>
        <a:off x="0" y="307470"/>
        <a:ext cx="6900512" cy="1165500"/>
      </dsp:txXfrm>
    </dsp:sp>
    <dsp:sp modelId="{80FF7E76-DEE0-4A69-8F94-0BFAD002738D}">
      <dsp:nvSpPr>
        <dsp:cNvPr id="0" name=""/>
        <dsp:cNvSpPr/>
      </dsp:nvSpPr>
      <dsp:spPr>
        <a:xfrm>
          <a:off x="345025" y="12270"/>
          <a:ext cx="483035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What is securities fraud?</a:t>
          </a:r>
        </a:p>
      </dsp:txBody>
      <dsp:txXfrm>
        <a:off x="373846" y="41091"/>
        <a:ext cx="4772716" cy="532758"/>
      </dsp:txXfrm>
    </dsp:sp>
    <dsp:sp modelId="{F7717C3C-5327-449C-B59B-07ED1861F756}">
      <dsp:nvSpPr>
        <dsp:cNvPr id="0" name=""/>
        <dsp:cNvSpPr/>
      </dsp:nvSpPr>
      <dsp:spPr>
        <a:xfrm>
          <a:off x="0" y="1876170"/>
          <a:ext cx="6900512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16560" rIns="5355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Deceptive information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Intention to manipulate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Power to manipulate</a:t>
          </a:r>
        </a:p>
      </dsp:txBody>
      <dsp:txXfrm>
        <a:off x="0" y="1876170"/>
        <a:ext cx="6900512" cy="1512000"/>
      </dsp:txXfrm>
    </dsp:sp>
    <dsp:sp modelId="{8585D393-69A6-42FA-8CAC-E1A9162F3E4E}">
      <dsp:nvSpPr>
        <dsp:cNvPr id="0" name=""/>
        <dsp:cNvSpPr/>
      </dsp:nvSpPr>
      <dsp:spPr>
        <a:xfrm>
          <a:off x="345025" y="1580970"/>
          <a:ext cx="4830358" cy="5904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Hallmarks:</a:t>
          </a:r>
        </a:p>
      </dsp:txBody>
      <dsp:txXfrm>
        <a:off x="373846" y="1609791"/>
        <a:ext cx="4772716" cy="532758"/>
      </dsp:txXfrm>
    </dsp:sp>
    <dsp:sp modelId="{20AE0F14-C4E2-4D41-B38C-5F31A948A4D5}">
      <dsp:nvSpPr>
        <dsp:cNvPr id="0" name=""/>
        <dsp:cNvSpPr/>
      </dsp:nvSpPr>
      <dsp:spPr>
        <a:xfrm>
          <a:off x="0" y="3791370"/>
          <a:ext cx="6900512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16560" rIns="53555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Look at timing of volume of chatter (posts and comments) compared to share volume and price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Look for influencers (authors that have high karma scores)</a:t>
          </a:r>
        </a:p>
      </dsp:txBody>
      <dsp:txXfrm>
        <a:off x="0" y="3791370"/>
        <a:ext cx="6900512" cy="1732500"/>
      </dsp:txXfrm>
    </dsp:sp>
    <dsp:sp modelId="{68BA28CE-4692-45EC-9E61-EC8BAD5D2E20}">
      <dsp:nvSpPr>
        <dsp:cNvPr id="0" name=""/>
        <dsp:cNvSpPr/>
      </dsp:nvSpPr>
      <dsp:spPr>
        <a:xfrm>
          <a:off x="345025" y="3496170"/>
          <a:ext cx="4830358" cy="590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Providing Evidence of Fraud:</a:t>
          </a:r>
        </a:p>
      </dsp:txBody>
      <dsp:txXfrm>
        <a:off x="373846" y="3524991"/>
        <a:ext cx="4772716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F48E2-80E8-4C7C-B180-3F0D33C7D8C8}">
      <dsp:nvSpPr>
        <dsp:cNvPr id="0" name=""/>
        <dsp:cNvSpPr/>
      </dsp:nvSpPr>
      <dsp:spPr>
        <a:xfrm>
          <a:off x="8647" y="399776"/>
          <a:ext cx="811316" cy="811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9A95C-2F7F-4896-8E1C-116822AEA555}">
      <dsp:nvSpPr>
        <dsp:cNvPr id="0" name=""/>
        <dsp:cNvSpPr/>
      </dsp:nvSpPr>
      <dsp:spPr>
        <a:xfrm>
          <a:off x="8647" y="1283181"/>
          <a:ext cx="2318046" cy="391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Loaded json file into Pandas Dataframe</a:t>
          </a:r>
        </a:p>
      </dsp:txBody>
      <dsp:txXfrm>
        <a:off x="8647" y="1283181"/>
        <a:ext cx="2318046" cy="391170"/>
      </dsp:txXfrm>
    </dsp:sp>
    <dsp:sp modelId="{0D4B41AE-A1C7-4C3A-A876-217B11E733BF}">
      <dsp:nvSpPr>
        <dsp:cNvPr id="0" name=""/>
        <dsp:cNvSpPr/>
      </dsp:nvSpPr>
      <dsp:spPr>
        <a:xfrm>
          <a:off x="8647" y="1707882"/>
          <a:ext cx="2318046" cy="36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8E996-FD02-4044-B869-978DF0D5BE07}">
      <dsp:nvSpPr>
        <dsp:cNvPr id="0" name=""/>
        <dsp:cNvSpPr/>
      </dsp:nvSpPr>
      <dsp:spPr>
        <a:xfrm>
          <a:off x="2732352" y="399776"/>
          <a:ext cx="811316" cy="811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0AFEF-D7DB-4173-846E-B0AB1B48CE4C}">
      <dsp:nvSpPr>
        <dsp:cNvPr id="0" name=""/>
        <dsp:cNvSpPr/>
      </dsp:nvSpPr>
      <dsp:spPr>
        <a:xfrm>
          <a:off x="2732352" y="1283181"/>
          <a:ext cx="2318046" cy="391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Removed rows that didn’t have a date:</a:t>
          </a:r>
        </a:p>
      </dsp:txBody>
      <dsp:txXfrm>
        <a:off x="2732352" y="1283181"/>
        <a:ext cx="2318046" cy="391170"/>
      </dsp:txXfrm>
    </dsp:sp>
    <dsp:sp modelId="{6B1A86AA-9ED9-4457-B046-0CB5C45DA60A}">
      <dsp:nvSpPr>
        <dsp:cNvPr id="0" name=""/>
        <dsp:cNvSpPr/>
      </dsp:nvSpPr>
      <dsp:spPr>
        <a:xfrm>
          <a:off x="2732352" y="1707882"/>
          <a:ext cx="2318046" cy="36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Posts: 117 rows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Comments: 100 rows</a:t>
          </a:r>
        </a:p>
      </dsp:txBody>
      <dsp:txXfrm>
        <a:off x="2732352" y="1707882"/>
        <a:ext cx="2318046" cy="368393"/>
      </dsp:txXfrm>
    </dsp:sp>
    <dsp:sp modelId="{41063857-35EB-49EB-8AE4-2C27B4982515}">
      <dsp:nvSpPr>
        <dsp:cNvPr id="0" name=""/>
        <dsp:cNvSpPr/>
      </dsp:nvSpPr>
      <dsp:spPr>
        <a:xfrm>
          <a:off x="5456057" y="399776"/>
          <a:ext cx="811316" cy="811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5E3A2-C53D-43FB-BF8C-B2CBDB581A8C}">
      <dsp:nvSpPr>
        <dsp:cNvPr id="0" name=""/>
        <dsp:cNvSpPr/>
      </dsp:nvSpPr>
      <dsp:spPr>
        <a:xfrm>
          <a:off x="5456057" y="1283181"/>
          <a:ext cx="2318046" cy="391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Grouped by Date</a:t>
          </a:r>
        </a:p>
      </dsp:txBody>
      <dsp:txXfrm>
        <a:off x="5456057" y="1283181"/>
        <a:ext cx="2318046" cy="391170"/>
      </dsp:txXfrm>
    </dsp:sp>
    <dsp:sp modelId="{1D867E97-A457-4527-BBCE-3E08BD22688B}">
      <dsp:nvSpPr>
        <dsp:cNvPr id="0" name=""/>
        <dsp:cNvSpPr/>
      </dsp:nvSpPr>
      <dsp:spPr>
        <a:xfrm>
          <a:off x="5456057" y="1707882"/>
          <a:ext cx="2318046" cy="36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8C10E-3736-4F52-A26C-88DD17C750C4}">
      <dsp:nvSpPr>
        <dsp:cNvPr id="0" name=""/>
        <dsp:cNvSpPr/>
      </dsp:nvSpPr>
      <dsp:spPr>
        <a:xfrm>
          <a:off x="8179761" y="399776"/>
          <a:ext cx="811316" cy="8113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42C0F-6C97-4C72-9518-60BECCAA4BFC}">
      <dsp:nvSpPr>
        <dsp:cNvPr id="0" name=""/>
        <dsp:cNvSpPr/>
      </dsp:nvSpPr>
      <dsp:spPr>
        <a:xfrm>
          <a:off x="8179761" y="1283181"/>
          <a:ext cx="2318046" cy="391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Joined Posts, Comments and GME Stock Dataframes</a:t>
          </a:r>
        </a:p>
      </dsp:txBody>
      <dsp:txXfrm>
        <a:off x="8179761" y="1283181"/>
        <a:ext cx="2318046" cy="391170"/>
      </dsp:txXfrm>
    </dsp:sp>
    <dsp:sp modelId="{7BA728D5-35B4-4060-805D-BD8759F9145F}">
      <dsp:nvSpPr>
        <dsp:cNvPr id="0" name=""/>
        <dsp:cNvSpPr/>
      </dsp:nvSpPr>
      <dsp:spPr>
        <a:xfrm>
          <a:off x="8179761" y="1707882"/>
          <a:ext cx="2318046" cy="36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4090E-9C18-4DB1-A717-AE00AADC7D7C}">
      <dsp:nvSpPr>
        <dsp:cNvPr id="0" name=""/>
        <dsp:cNvSpPr/>
      </dsp:nvSpPr>
      <dsp:spPr>
        <a:xfrm>
          <a:off x="0" y="1200069"/>
          <a:ext cx="10515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Posts correlate with price not volume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Comments amplified the posts and seem to have same pattern as GME Trading Volume</a:t>
          </a:r>
        </a:p>
      </dsp:txBody>
      <dsp:txXfrm>
        <a:off x="0" y="1200069"/>
        <a:ext cx="10515600" cy="932400"/>
      </dsp:txXfrm>
    </dsp:sp>
    <dsp:sp modelId="{8D35BE80-E406-4A1B-9A3B-1C42D5DA72BC}">
      <dsp:nvSpPr>
        <dsp:cNvPr id="0" name=""/>
        <dsp:cNvSpPr/>
      </dsp:nvSpPr>
      <dsp:spPr>
        <a:xfrm>
          <a:off x="525780" y="963909"/>
          <a:ext cx="736092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Hard to believe that </a:t>
          </a:r>
          <a:r>
            <a:rPr lang="en-US" sz="1600" kern="1200" dirty="0" err="1"/>
            <a:t>WallStreetBets</a:t>
          </a:r>
          <a:r>
            <a:rPr lang="en-US" sz="1600" kern="1200" dirty="0"/>
            <a:t> was organized enough to motivate the run up</a:t>
          </a:r>
        </a:p>
      </dsp:txBody>
      <dsp:txXfrm>
        <a:off x="548837" y="986966"/>
        <a:ext cx="7314806" cy="426206"/>
      </dsp:txXfrm>
    </dsp:sp>
    <dsp:sp modelId="{3C82D25E-9CCD-4536-8FBA-2145DECB395A}">
      <dsp:nvSpPr>
        <dsp:cNvPr id="0" name=""/>
        <dsp:cNvSpPr/>
      </dsp:nvSpPr>
      <dsp:spPr>
        <a:xfrm>
          <a:off x="0" y="2455029"/>
          <a:ext cx="10515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Didn’t consider options trades-very popular with </a:t>
          </a:r>
          <a:r>
            <a:rPr lang="en-US" sz="1600" kern="1200" dirty="0" err="1"/>
            <a:t>WallStreetBets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Didn’t look at sentiment of comments or posts-that is next step</a:t>
          </a:r>
        </a:p>
      </dsp:txBody>
      <dsp:txXfrm>
        <a:off x="0" y="2455029"/>
        <a:ext cx="10515600" cy="932400"/>
      </dsp:txXfrm>
    </dsp:sp>
    <dsp:sp modelId="{9D748116-B317-4642-9296-4226C280147D}">
      <dsp:nvSpPr>
        <dsp:cNvPr id="0" name=""/>
        <dsp:cNvSpPr/>
      </dsp:nvSpPr>
      <dsp:spPr>
        <a:xfrm>
          <a:off x="525780" y="2218869"/>
          <a:ext cx="736092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Other considerations:</a:t>
          </a:r>
        </a:p>
      </dsp:txBody>
      <dsp:txXfrm>
        <a:off x="548837" y="2241926"/>
        <a:ext cx="731480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0A791-2196-4D47-9A52-BB0C07752CE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581B-D443-497C-A9FE-B2DD2FD28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3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24292E"/>
                </a:solidFill>
                <a:effectLst/>
                <a:latin typeface="-apple-system"/>
              </a:rPr>
              <a:t>There is controversy surrounding the Reddit </a:t>
            </a:r>
            <a:r>
              <a:rPr lang="en-US" sz="1200" dirty="0" err="1">
                <a:solidFill>
                  <a:srgbClr val="24292E"/>
                </a:solidFill>
                <a:effectLst/>
                <a:latin typeface="-apple-system"/>
              </a:rPr>
              <a:t>WallStreetBets</a:t>
            </a:r>
            <a:r>
              <a:rPr lang="en-US" sz="1200" dirty="0">
                <a:solidFill>
                  <a:srgbClr val="24292E"/>
                </a:solidFill>
                <a:effectLst/>
                <a:latin typeface="-apple-system"/>
              </a:rPr>
              <a:t> influence over driving up the stock price of GameStop (NYSE: GME) and causing Wall Street Hedge Fund short sellers to lose over  $13 billion.  The SEC is investigating potential fraud (pump-and-dump) by social media influencers.  </a:t>
            </a:r>
            <a:endParaRPr lang="en-US" dirty="0"/>
          </a:p>
          <a:p>
            <a:r>
              <a:rPr lang="en-US" dirty="0"/>
              <a:t>On April 1, 2020 GME closed at $3.25 per share- </a:t>
            </a:r>
            <a:r>
              <a:rPr lang="en-US" dirty="0" err="1"/>
              <a:t>DeepFuckingValue</a:t>
            </a:r>
            <a:r>
              <a:rPr lang="en-US" dirty="0"/>
              <a:t> posted on reddit Wallstreet </a:t>
            </a:r>
            <a:r>
              <a:rPr lang="en-US" dirty="0" err="1"/>
              <a:t>Betsthat</a:t>
            </a:r>
            <a:r>
              <a:rPr lang="en-US" dirty="0"/>
              <a:t> he had a $50,000 position.</a:t>
            </a:r>
          </a:p>
          <a:p>
            <a:r>
              <a:rPr lang="en-US" dirty="0"/>
              <a:t>Between April and Aug 1, 2020- the price per share ranged between $4-6.  By Oct. 1, share price was climbing to around $10/share,  By Dec.1, $16/share, but on Jan. 12, 2021 share prices started to rise dramatically </a:t>
            </a:r>
          </a:p>
          <a:p>
            <a:endParaRPr lang="en-US" dirty="0"/>
          </a:p>
          <a:p>
            <a:r>
              <a:rPr lang="en-US" dirty="0"/>
              <a:t>What do call options do to stock price?  Apparently more </a:t>
            </a:r>
            <a:r>
              <a:rPr lang="en-US" dirty="0" err="1"/>
              <a:t>WallStreetBets</a:t>
            </a:r>
            <a:r>
              <a:rPr lang="en-US" dirty="0"/>
              <a:t> purchased options 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9581B-D443-497C-A9FE-B2DD2FD284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2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4292E"/>
                </a:solidFill>
                <a:effectLst/>
                <a:latin typeface="-apple-system"/>
              </a:rPr>
              <a:t>There is controversy surrounding the Reddit </a:t>
            </a:r>
            <a:r>
              <a:rPr lang="en-US" sz="1800" dirty="0" err="1">
                <a:solidFill>
                  <a:srgbClr val="24292E"/>
                </a:solidFill>
                <a:effectLst/>
                <a:latin typeface="-apple-system"/>
              </a:rPr>
              <a:t>WallStreetBets</a:t>
            </a:r>
            <a:r>
              <a:rPr lang="en-US" sz="1800" dirty="0">
                <a:solidFill>
                  <a:srgbClr val="24292E"/>
                </a:solidFill>
                <a:effectLst/>
                <a:latin typeface="-apple-system"/>
              </a:rPr>
              <a:t> influence over driving up the stock price of GameStop (NYSE: GME) and causing Wall Street Hedge Fund short sellers to lose over  $13 billion.  The SEC is investigating potential fraud (pump-and-dump) by social media influencers.  GameStop is not the only stock that has been touted by Reddit </a:t>
            </a:r>
            <a:r>
              <a:rPr lang="en-US" sz="1800" dirty="0" err="1">
                <a:solidFill>
                  <a:srgbClr val="24292E"/>
                </a:solidFill>
                <a:effectLst/>
                <a:latin typeface="-apple-system"/>
              </a:rPr>
              <a:t>WallStreetBets</a:t>
            </a:r>
            <a:r>
              <a:rPr lang="en-US" sz="1800" dirty="0">
                <a:solidFill>
                  <a:srgbClr val="24292E"/>
                </a:solidFill>
                <a:effectLst/>
                <a:latin typeface="-apple-system"/>
              </a:rPr>
              <a:t> influencers, others include: AMC Entertainment (NYSE: AMC), Blackberry (NYSE: BB) and Nokia (NYSE: NOK).  These stocks have not enjoyed the dramatic increase in stock price realized by GameStop.  Some critics suggest that GameStop was poised for a breakout even before the r/</a:t>
            </a:r>
            <a:r>
              <a:rPr lang="en-US" sz="1800" dirty="0" err="1">
                <a:solidFill>
                  <a:srgbClr val="24292E"/>
                </a:solidFill>
                <a:effectLst/>
                <a:latin typeface="-apple-system"/>
              </a:rPr>
              <a:t>WallStreetBets</a:t>
            </a:r>
            <a:r>
              <a:rPr lang="en-US" sz="1800" dirty="0">
                <a:solidFill>
                  <a:srgbClr val="24292E"/>
                </a:solidFill>
                <a:effectLst/>
                <a:latin typeface="-apple-system"/>
              </a:rPr>
              <a:t> posts.  My hypothesis:  GameStop stock prices were not unduly influenced by r/</a:t>
            </a:r>
            <a:r>
              <a:rPr lang="en-US" sz="1800" dirty="0" err="1">
                <a:solidFill>
                  <a:srgbClr val="24292E"/>
                </a:solidFill>
                <a:effectLst/>
                <a:latin typeface="-apple-system"/>
              </a:rPr>
              <a:t>WallStreetBets</a:t>
            </a:r>
            <a:r>
              <a:rPr lang="en-US" sz="180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9581B-D443-497C-A9FE-B2DD2FD284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8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638A-D6BE-4406-B023-44BDFE93F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50E6A-4A23-4513-94EE-FBDB7622D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B426-178E-4883-B2D9-007A3FA6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8F81-62B3-45AB-90D2-2579C831492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B956E-A5C5-48D0-BA9F-E610DF55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83B7-1E5E-448E-B799-A1336CC0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E208-4305-432A-8007-42EF732F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1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A0C3-389C-4497-AD77-F48E3A9B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54CF8-DF59-49FA-94AB-D27998A3E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C4F40-0829-48E8-B444-984BED05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8F81-62B3-45AB-90D2-2579C831492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D3B8-3030-4F89-B44B-E3DF69FC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98EDB-23F3-4F2E-8497-A9476449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E208-4305-432A-8007-42EF732F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57DE1-611A-46B0-912D-57EB4670D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9B975-C438-419A-BCF3-4D99487AE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7333-BEF3-42AE-BE53-29173819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8F81-62B3-45AB-90D2-2579C831492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1919-D90B-42C3-9ED1-A70D4C5D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AD1AB-D150-401E-BF1C-F91BFC1B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E208-4305-432A-8007-42EF732F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1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423A-0589-4D54-9EA5-B3525768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08D7-74E3-4043-BC8A-05B1E801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D9F9F-24BC-4B91-A8A2-244F0E7C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8F81-62B3-45AB-90D2-2579C831492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B7CA6-E6F1-46FA-8F17-00E28493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4286B-F107-4064-AEA8-AF226C91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E208-4305-432A-8007-42EF732F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6970-A42C-4060-BA11-96682573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4181A-BDCB-4C8C-9E61-F19B22D8E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EB1C-5898-45A8-A9F5-69A80237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8F81-62B3-45AB-90D2-2579C831492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877B-2C58-453F-B324-76072FF5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DE577-6E49-419E-9784-1408D22F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E208-4305-432A-8007-42EF732F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9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E2BD-5137-4CB4-AF93-567F9D08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F550-6398-428D-8AE3-7B40C7B33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663A9-6E13-4ABA-9F5B-7866C764A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F42A4-1E02-4E5B-87FB-5DBEE909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8F81-62B3-45AB-90D2-2579C831492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071B5-460C-49CC-9565-41EB75AA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7A39-CD8E-475F-B671-D44D6581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E208-4305-432A-8007-42EF732F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7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39ED-9E2A-4E59-AA64-DD63C632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69733-ABC5-4CA3-B5CF-7F026DDF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CA76-530B-4C8F-A1E0-C03C0DE43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C6D8A-FC12-4B1B-A69E-3A7121C14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A9CBF-7426-45A7-B8FB-9F84EC2EA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14BDB-E0B2-4CCF-80D8-830B07AE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8F81-62B3-45AB-90D2-2579C831492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F54E8-0C12-4A07-8297-A353E786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AA128-9620-471C-850F-5656E5A8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E208-4305-432A-8007-42EF732F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7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00A3-3534-413C-A023-12009857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7F869-BEAC-42C9-89B7-73A73709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8F81-62B3-45AB-90D2-2579C831492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6F595-C106-4F35-B50D-9F1D53EB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957AF-A050-4E83-B6FE-2CDB3C33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E208-4305-432A-8007-42EF732F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2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2029E-4C66-411A-9766-77FBA6F5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8F81-62B3-45AB-90D2-2579C831492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17D24-FE83-4C17-A838-5D504EDD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FB779-E172-4E21-902C-64FA36E3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E208-4305-432A-8007-42EF732F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7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DD72-A2EF-449D-BD7E-D9E44C12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7EEC-0A2B-47D0-99C2-38DDA644E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FEC1C-9DAE-4814-9B8E-140FDA821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CC1AC-F90F-4BFE-9E69-ACDD840E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8F81-62B3-45AB-90D2-2579C831492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05678-81FB-40A9-9C19-3DB7BEDC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D7911-4477-4105-B321-7AA8C919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E208-4305-432A-8007-42EF732F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243C-EF08-41CE-A122-017137E5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17223-F486-4F4C-AFDB-A8F589BF0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A594D-5CBB-4241-A987-716802F5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C4FC9-9BAF-4BAC-8DB6-7E2D7BB7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8F81-62B3-45AB-90D2-2579C831492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8DAA9-12B2-434B-9DE6-1BE53AC2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6A93-925E-4746-8F1E-C7BC2D74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E208-4305-432A-8007-42EF732F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93C2C-D0AF-43F6-BC1A-8F3F8C24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4DF1B-CBE6-49B2-9013-914CBB338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97D0-7821-4494-9527-94FA45046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8F81-62B3-45AB-90D2-2579C831492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1F28-9C74-4531-B1D0-FA8482204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28738-2798-4E94-9176-F4336C074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8E208-4305-432A-8007-42EF732F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3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When will this stock [game]stop rising?">
            <a:extLst>
              <a:ext uri="{FF2B5EF4-FFF2-40B4-BE49-F238E27FC236}">
                <a16:creationId xmlns:a16="http://schemas.microsoft.com/office/drawing/2014/main" id="{25AADFA0-1BC1-429F-AFF6-6BB95DE94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" y="36368"/>
            <a:ext cx="12127345" cy="682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lh3.googleusercontent.com/t2Un7qM46WDoBn5BuMdHE...">
            <a:extLst>
              <a:ext uri="{FF2B5EF4-FFF2-40B4-BE49-F238E27FC236}">
                <a16:creationId xmlns:a16="http://schemas.microsoft.com/office/drawing/2014/main" id="{292F6920-E3AF-44DB-BFDA-461C50F9E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211" y="4526552"/>
            <a:ext cx="2205318" cy="220531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WallStreetBets coin listed atop bitcoin as battle between GameStop  investors &amp; Wall Street rages on — RT Business News">
            <a:extLst>
              <a:ext uri="{FF2B5EF4-FFF2-40B4-BE49-F238E27FC236}">
                <a16:creationId xmlns:a16="http://schemas.microsoft.com/office/drawing/2014/main" id="{AE7C86D2-FE5A-465C-ACCC-C8001960D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7030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29CAD-D2E8-481F-ABFA-41A0E415DFB9}"/>
              </a:ext>
            </a:extLst>
          </p:cNvPr>
          <p:cNvSpPr txBox="1"/>
          <p:nvPr/>
        </p:nvSpPr>
        <p:spPr>
          <a:xfrm>
            <a:off x="32327" y="4526552"/>
            <a:ext cx="9624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Rockwell Extra Bold" panose="02060903040505020403" pitchFamily="18" charset="0"/>
              </a:rPr>
              <a:t>Fun or Fraud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D0E16-D022-4701-AFD3-CB49A0360104}"/>
              </a:ext>
            </a:extLst>
          </p:cNvPr>
          <p:cNvSpPr txBox="1"/>
          <p:nvPr/>
        </p:nvSpPr>
        <p:spPr>
          <a:xfrm>
            <a:off x="273107" y="6362538"/>
            <a:ext cx="247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Rockwell Extra Bold" panose="02060903040505020403" pitchFamily="18" charset="0"/>
              </a:rPr>
              <a:t>Patricia Geppert</a:t>
            </a:r>
          </a:p>
        </p:txBody>
      </p:sp>
    </p:spTree>
    <p:extLst>
      <p:ext uri="{BB962C8B-B14F-4D97-AF65-F5344CB8AC3E}">
        <p14:creationId xmlns:p14="http://schemas.microsoft.com/office/powerpoint/2010/main" val="1396757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77B2-2A8A-4F8D-9307-0167F34E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4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Power of Influencers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58FAF8-228A-4D20-8964-EC48005E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44" y="1102659"/>
            <a:ext cx="9793561" cy="563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C742A1-ABFE-4963-96A4-248D7630DF0D}"/>
              </a:ext>
            </a:extLst>
          </p:cNvPr>
          <p:cNvCxnSpPr>
            <a:cxnSpLocks/>
          </p:cNvCxnSpPr>
          <p:nvPr/>
        </p:nvCxnSpPr>
        <p:spPr>
          <a:xfrm>
            <a:off x="6585008" y="5390149"/>
            <a:ext cx="519953" cy="69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7AEDAE-6446-486F-9E77-7B133D15B13C}"/>
              </a:ext>
            </a:extLst>
          </p:cNvPr>
          <p:cNvSpPr txBox="1"/>
          <p:nvPr/>
        </p:nvSpPr>
        <p:spPr>
          <a:xfrm>
            <a:off x="5378823" y="5081955"/>
            <a:ext cx="143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Jan. 12, 2021</a:t>
            </a:r>
          </a:p>
        </p:txBody>
      </p:sp>
    </p:spTree>
    <p:extLst>
      <p:ext uri="{BB962C8B-B14F-4D97-AF65-F5344CB8AC3E}">
        <p14:creationId xmlns:p14="http://schemas.microsoft.com/office/powerpoint/2010/main" val="147875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F172956B-515B-405B-B3DE-1FD18673B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076" y="923645"/>
            <a:ext cx="9383847" cy="582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0C23B-4C62-4DD5-8211-C99CFF29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Commentors Amplified Posts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A7148F-F6F7-400C-93F7-4E44426416D4}"/>
              </a:ext>
            </a:extLst>
          </p:cNvPr>
          <p:cNvCxnSpPr>
            <a:cxnSpLocks/>
          </p:cNvCxnSpPr>
          <p:nvPr/>
        </p:nvCxnSpPr>
        <p:spPr>
          <a:xfrm>
            <a:off x="6730683" y="4717587"/>
            <a:ext cx="519953" cy="69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B27C77-1024-4604-A5D3-1795DD533A44}"/>
              </a:ext>
            </a:extLst>
          </p:cNvPr>
          <p:cNvSpPr txBox="1"/>
          <p:nvPr/>
        </p:nvSpPr>
        <p:spPr>
          <a:xfrm>
            <a:off x="5556306" y="4419973"/>
            <a:ext cx="143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Jan. 12, 2021</a:t>
            </a:r>
          </a:p>
        </p:txBody>
      </p:sp>
    </p:spTree>
    <p:extLst>
      <p:ext uri="{BB962C8B-B14F-4D97-AF65-F5344CB8AC3E}">
        <p14:creationId xmlns:p14="http://schemas.microsoft.com/office/powerpoint/2010/main" val="403974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77B2-2A8A-4F8D-9307-0167F34E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36" y="0"/>
            <a:ext cx="10515600" cy="1034906"/>
          </a:xfrm>
        </p:spPr>
        <p:txBody>
          <a:bodyPr/>
          <a:lstStyle/>
          <a:p>
            <a:pPr algn="ctr"/>
            <a:r>
              <a:rPr lang="en-US" dirty="0"/>
              <a:t>Deleted Authors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D056D64-567B-49CF-85FD-E315E1D4F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65" y="901165"/>
            <a:ext cx="9945766" cy="576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232F7A-0CA4-47BB-AADD-DDAD1A15F09A}"/>
              </a:ext>
            </a:extLst>
          </p:cNvPr>
          <p:cNvCxnSpPr>
            <a:cxnSpLocks/>
          </p:cNvCxnSpPr>
          <p:nvPr/>
        </p:nvCxnSpPr>
        <p:spPr>
          <a:xfrm>
            <a:off x="6698008" y="5257588"/>
            <a:ext cx="519953" cy="69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94D25C-277F-474B-8488-C5E3C917E865}"/>
              </a:ext>
            </a:extLst>
          </p:cNvPr>
          <p:cNvSpPr txBox="1"/>
          <p:nvPr/>
        </p:nvSpPr>
        <p:spPr>
          <a:xfrm>
            <a:off x="5595726" y="4977154"/>
            <a:ext cx="143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Jan. 12, 2021</a:t>
            </a:r>
          </a:p>
        </p:txBody>
      </p:sp>
    </p:spTree>
    <p:extLst>
      <p:ext uri="{BB962C8B-B14F-4D97-AF65-F5344CB8AC3E}">
        <p14:creationId xmlns:p14="http://schemas.microsoft.com/office/powerpoint/2010/main" val="191850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3E55C-5065-4C5E-A15A-C6C65954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Conclusions and Other 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99B10B-0045-49FE-9316-1DACA35C5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4757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82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5E8374-9136-4681-8B5B-82A74AEE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23" y="154622"/>
            <a:ext cx="7985329" cy="3886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3E26CE-5B76-49E9-A33C-4B7A58A4D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43035">
            <a:off x="5508742" y="3177857"/>
            <a:ext cx="6795020" cy="25120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1A11DD-CFFC-41B3-86B3-1CD3827A0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65863">
            <a:off x="364399" y="4116688"/>
            <a:ext cx="5396230" cy="22097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54DB9E-97B5-4F97-9DC9-8BEC60937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616" y="1206236"/>
            <a:ext cx="5685384" cy="1156935"/>
          </a:xfrm>
          <a:prstGeom prst="rect">
            <a:avLst/>
          </a:prstGeom>
        </p:spPr>
      </p:pic>
      <p:pic>
        <p:nvPicPr>
          <p:cNvPr id="6" name="Picture 14" descr="WallStreetBets coin listed atop bitcoin as battle between GameStop  investors &amp; Wall Street rages on — RT Business News">
            <a:extLst>
              <a:ext uri="{FF2B5EF4-FFF2-40B4-BE49-F238E27FC236}">
                <a16:creationId xmlns:a16="http://schemas.microsoft.com/office/drawing/2014/main" id="{9F466EEB-EBB8-47CD-A9BF-8B97BCDBA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498" y="5554132"/>
            <a:ext cx="2345502" cy="131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94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7670E-DD49-4AFA-89F2-11A7EA9C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Is there evidence of fraud?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7B069798-FD1A-43FE-B482-F85F4BBEB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38608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157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65901-4FFA-4EBE-A554-DB2D88B9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Methods-Data Acquisition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6B15341-8F83-4A83-A4F5-FE968AAC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500"/>
              <a:t>Reddit </a:t>
            </a:r>
            <a:r>
              <a:rPr lang="en-US" sz="1500" err="1"/>
              <a:t>WallstreetBets</a:t>
            </a:r>
            <a:r>
              <a:rPr lang="en-US" sz="1500"/>
              <a:t> API’s</a:t>
            </a:r>
          </a:p>
          <a:p>
            <a:pPr lvl="1"/>
            <a:r>
              <a:rPr lang="en-US" sz="1500"/>
              <a:t>PRAW: Python Reddit API Wrapper</a:t>
            </a:r>
          </a:p>
          <a:p>
            <a:pPr lvl="2"/>
            <a:r>
              <a:rPr lang="en-US" sz="1500"/>
              <a:t>Limits of data rate</a:t>
            </a:r>
          </a:p>
          <a:p>
            <a:pPr lvl="1"/>
            <a:r>
              <a:rPr lang="en-US" sz="1500" err="1"/>
              <a:t>PushShift</a:t>
            </a:r>
            <a:r>
              <a:rPr lang="en-US" sz="1500"/>
              <a:t>- limited to 100 records</a:t>
            </a:r>
          </a:p>
          <a:p>
            <a:pPr lvl="1"/>
            <a:r>
              <a:rPr lang="en-US" sz="1500" err="1"/>
              <a:t>PushShift</a:t>
            </a:r>
            <a:r>
              <a:rPr lang="en-US" sz="1500"/>
              <a:t> wrapper for timed data scrapping</a:t>
            </a:r>
          </a:p>
          <a:p>
            <a:pPr lvl="2"/>
            <a:r>
              <a:rPr lang="en-US" sz="1500"/>
              <a:t>https://github.com/Watchful1/Sketchpad/blob/master/postDownloader.py</a:t>
            </a:r>
          </a:p>
          <a:p>
            <a:pPr lvl="2"/>
            <a:r>
              <a:rPr lang="en-US" sz="1500"/>
              <a:t>Unlimited data scrapping</a:t>
            </a:r>
          </a:p>
          <a:p>
            <a:pPr lvl="2"/>
            <a:r>
              <a:rPr lang="en-US" sz="1500"/>
              <a:t>Altered the data request parameters</a:t>
            </a:r>
          </a:p>
          <a:p>
            <a:pPr lvl="1"/>
            <a:r>
              <a:rPr lang="en-US" sz="1500"/>
              <a:t>Data: Submission and comment data:</a:t>
            </a:r>
          </a:p>
          <a:p>
            <a:pPr lvl="2"/>
            <a:r>
              <a:rPr lang="en-US" sz="1500"/>
              <a:t>Keyword “GME” anywhere in the text (title or body of text)</a:t>
            </a:r>
          </a:p>
          <a:p>
            <a:pPr lvl="2"/>
            <a:r>
              <a:rPr lang="en-US" sz="1500"/>
              <a:t>Submission: Karma score of the author (influencer), date posted, author name, text of submission</a:t>
            </a:r>
          </a:p>
          <a:p>
            <a:pPr lvl="2"/>
            <a:r>
              <a:rPr lang="en-US" sz="1500"/>
              <a:t>Comments:  Karma score of author, date posted, text of comment </a:t>
            </a:r>
          </a:p>
          <a:p>
            <a:r>
              <a:rPr lang="en-US" sz="1500"/>
              <a:t>GME stock prices and trade volume down loaded from Yahoo Finance</a:t>
            </a:r>
          </a:p>
          <a:p>
            <a:pPr marL="0" indent="0">
              <a:buNone/>
            </a:pPr>
            <a:endParaRPr lang="en-US" sz="1500"/>
          </a:p>
          <a:p>
            <a:pPr lvl="1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25857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6976-71AC-4B32-B55D-4EF120C0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Methods-data 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A52F-BD2A-403D-B243-086563D4E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1808"/>
          </a:xfrm>
        </p:spPr>
        <p:txBody>
          <a:bodyPr>
            <a:normAutofit/>
          </a:bodyPr>
          <a:lstStyle/>
          <a:p>
            <a:r>
              <a:rPr lang="en-US" dirty="0"/>
              <a:t>All data was scraped as unstructured data into a text file: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FCA9E-2C2A-432F-8A39-F224C8C8D49D}"/>
              </a:ext>
            </a:extLst>
          </p:cNvPr>
          <p:cNvSpPr txBox="1"/>
          <p:nvPr/>
        </p:nvSpPr>
        <p:spPr>
          <a:xfrm>
            <a:off x="4580964" y="257470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: 2021-02-21</a:t>
            </a:r>
          </a:p>
          <a:p>
            <a:r>
              <a:rPr lang="en-US" dirty="0" err="1"/>
              <a:t>Crumblestilskin</a:t>
            </a:r>
            <a:endParaRPr lang="en-US" dirty="0"/>
          </a:p>
          <a:p>
            <a:r>
              <a:rPr lang="en-US" dirty="0" err="1"/>
              <a:t>Im</a:t>
            </a:r>
            <a:r>
              <a:rPr lang="en-US" dirty="0"/>
              <a:t> not sure of the whole story, I know DFV was in GME over a year ago, but where did the whole thing gain traction? What was the video that started it all, and what made it spike on the 26th of January?</a:t>
            </a:r>
          </a:p>
          <a:p>
            <a:r>
              <a:rPr lang="en-US" dirty="0"/>
              <a:t>-------------------------------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15C14-260E-4B1D-BB71-61E5C7BBEDCB}"/>
              </a:ext>
            </a:extLst>
          </p:cNvPr>
          <p:cNvSpPr txBox="1"/>
          <p:nvPr/>
        </p:nvSpPr>
        <p:spPr>
          <a:xfrm>
            <a:off x="4580964" y="507001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: 2021-02-20</a:t>
            </a:r>
          </a:p>
          <a:p>
            <a:r>
              <a:rPr lang="en-US" dirty="0"/>
              <a:t>WSB has already become a hive mind in regards to GME and DFV.</a:t>
            </a:r>
          </a:p>
          <a:p>
            <a:r>
              <a:rPr lang="en-US" dirty="0"/>
              <a:t>-------------------------------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8342B431-A07A-4A8B-8CC7-8266A8ECF645}"/>
              </a:ext>
            </a:extLst>
          </p:cNvPr>
          <p:cNvSpPr/>
          <p:nvPr/>
        </p:nvSpPr>
        <p:spPr>
          <a:xfrm>
            <a:off x="4078941" y="2492188"/>
            <a:ext cx="215153" cy="2031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47B9599-1705-4CEC-981C-B5E1A8B497AE}"/>
              </a:ext>
            </a:extLst>
          </p:cNvPr>
          <p:cNvSpPr/>
          <p:nvPr/>
        </p:nvSpPr>
        <p:spPr>
          <a:xfrm>
            <a:off x="4078940" y="4614505"/>
            <a:ext cx="215153" cy="18087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82CE3-56D7-4731-B506-7EEE2D5C5896}"/>
              </a:ext>
            </a:extLst>
          </p:cNvPr>
          <p:cNvSpPr txBox="1"/>
          <p:nvPr/>
        </p:nvSpPr>
        <p:spPr>
          <a:xfrm>
            <a:off x="539315" y="2893860"/>
            <a:ext cx="2541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89,451 posts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3/10/2013-2/20/2021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0DE62-37EC-4720-9FE2-5E36482BC8EF}"/>
              </a:ext>
            </a:extLst>
          </p:cNvPr>
          <p:cNvSpPr txBox="1"/>
          <p:nvPr/>
        </p:nvSpPr>
        <p:spPr>
          <a:xfrm>
            <a:off x="404347" y="4801277"/>
            <a:ext cx="2776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642,109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2/1/2014-2/20/2021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69E40A-161B-469F-BD8F-CD4A1BD149C6}"/>
              </a:ext>
            </a:extLst>
          </p:cNvPr>
          <p:cNvCxnSpPr>
            <a:cxnSpLocks/>
          </p:cNvCxnSpPr>
          <p:nvPr/>
        </p:nvCxnSpPr>
        <p:spPr>
          <a:xfrm>
            <a:off x="3388659" y="2761129"/>
            <a:ext cx="1192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43BDFA-2A08-42BA-A51A-EFCEEE119A55}"/>
              </a:ext>
            </a:extLst>
          </p:cNvPr>
          <p:cNvSpPr txBox="1"/>
          <p:nvPr/>
        </p:nvSpPr>
        <p:spPr>
          <a:xfrm>
            <a:off x="2093294" y="2558608"/>
            <a:ext cx="135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Karma Score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2FDE39-8365-4C32-8B7D-9E53C0B6575F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6096000" y="2574704"/>
            <a:ext cx="1532964" cy="16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B89629-3FC5-4246-87DE-72CF0A5ECAAB}"/>
              </a:ext>
            </a:extLst>
          </p:cNvPr>
          <p:cNvSpPr txBox="1"/>
          <p:nvPr/>
        </p:nvSpPr>
        <p:spPr>
          <a:xfrm>
            <a:off x="7833720" y="2413393"/>
            <a:ext cx="107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Date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420033-0151-47F9-8A54-D06EAA50F915}"/>
              </a:ext>
            </a:extLst>
          </p:cNvPr>
          <p:cNvCxnSpPr>
            <a:cxnSpLocks/>
          </p:cNvCxnSpPr>
          <p:nvPr/>
        </p:nvCxnSpPr>
        <p:spPr>
          <a:xfrm flipH="1">
            <a:off x="6252998" y="3032370"/>
            <a:ext cx="1580722" cy="2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3C202C-3BE6-40F7-957B-C0AFCBC3186A}"/>
              </a:ext>
            </a:extLst>
          </p:cNvPr>
          <p:cNvSpPr txBox="1"/>
          <p:nvPr/>
        </p:nvSpPr>
        <p:spPr>
          <a:xfrm>
            <a:off x="8028224" y="281046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55011E-394D-477D-922A-B0403A227619}"/>
              </a:ext>
            </a:extLst>
          </p:cNvPr>
          <p:cNvCxnSpPr>
            <a:cxnSpLocks/>
          </p:cNvCxnSpPr>
          <p:nvPr/>
        </p:nvCxnSpPr>
        <p:spPr>
          <a:xfrm flipH="1">
            <a:off x="7043360" y="4401671"/>
            <a:ext cx="1405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1BD8EE-EA8D-4EDF-B265-B7ABEF899ADE}"/>
              </a:ext>
            </a:extLst>
          </p:cNvPr>
          <p:cNvSpPr txBox="1"/>
          <p:nvPr/>
        </p:nvSpPr>
        <p:spPr>
          <a:xfrm>
            <a:off x="8683788" y="4209803"/>
            <a:ext cx="10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Delimiter</a:t>
            </a:r>
          </a:p>
        </p:txBody>
      </p:sp>
    </p:spTree>
    <p:extLst>
      <p:ext uri="{BB962C8B-B14F-4D97-AF65-F5344CB8AC3E}">
        <p14:creationId xmlns:p14="http://schemas.microsoft.com/office/powerpoint/2010/main" val="242969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DF46-27F3-4679-BA98-F418432B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77"/>
            <a:ext cx="10515600" cy="1069228"/>
          </a:xfrm>
        </p:spPr>
        <p:txBody>
          <a:bodyPr/>
          <a:lstStyle/>
          <a:p>
            <a:pPr algn="ctr"/>
            <a:r>
              <a:rPr lang="en-US" dirty="0"/>
              <a:t>Data Munging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9FF61-4940-4C90-8529-BCA2EF6D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6" y="2276492"/>
            <a:ext cx="4547668" cy="1611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543D5A-273D-4A35-A926-64B7E7D833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963"/>
          <a:stretch/>
        </p:blipFill>
        <p:spPr>
          <a:xfrm>
            <a:off x="599268" y="4641093"/>
            <a:ext cx="5139575" cy="576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694C9F-E562-4216-AF7B-CDE062DA6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233" y="2182684"/>
            <a:ext cx="5574963" cy="42460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CAD27A-C1B7-4532-B401-E92F491736C8}"/>
              </a:ext>
            </a:extLst>
          </p:cNvPr>
          <p:cNvSpPr txBox="1"/>
          <p:nvPr/>
        </p:nvSpPr>
        <p:spPr>
          <a:xfrm>
            <a:off x="3077787" y="904916"/>
            <a:ext cx="6108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Challenge:  data in text file is not divided into records or labeled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2FD4A-977F-4C29-BCBF-0F746360D807}"/>
              </a:ext>
            </a:extLst>
          </p:cNvPr>
          <p:cNvSpPr txBox="1"/>
          <p:nvPr/>
        </p:nvSpPr>
        <p:spPr>
          <a:xfrm>
            <a:off x="717176" y="1640541"/>
            <a:ext cx="428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Splitting unstructured text into “records”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661092-5833-4575-B2D3-EEEB11A2C6B7}"/>
              </a:ext>
            </a:extLst>
          </p:cNvPr>
          <p:cNvSpPr txBox="1"/>
          <p:nvPr/>
        </p:nvSpPr>
        <p:spPr>
          <a:xfrm>
            <a:off x="6322233" y="1585897"/>
            <a:ext cx="430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Labeling the data and saving in a json file</a:t>
            </a:r>
          </a:p>
        </p:txBody>
      </p:sp>
    </p:spTree>
    <p:extLst>
      <p:ext uri="{BB962C8B-B14F-4D97-AF65-F5344CB8AC3E}">
        <p14:creationId xmlns:p14="http://schemas.microsoft.com/office/powerpoint/2010/main" val="281339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7B145-AD66-4321-A8D4-10FCF554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Methods-Data Preprocessing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494CD0-FEA3-4508-812E-C9F185602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120882"/>
              </p:ext>
            </p:extLst>
          </p:nvPr>
        </p:nvGraphicFramePr>
        <p:xfrm>
          <a:off x="841248" y="1632718"/>
          <a:ext cx="10506456" cy="2476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AE2FD0-7791-4C51-9723-04E61D97C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7273" y="3859657"/>
            <a:ext cx="8135712" cy="282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6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49C941-C7A4-4430-9A5C-344A8F86D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14" y="107576"/>
            <a:ext cx="10710485" cy="675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2143DCC-ED9F-41A7-B057-C9C5D4AC4BB4}"/>
              </a:ext>
            </a:extLst>
          </p:cNvPr>
          <p:cNvCxnSpPr/>
          <p:nvPr/>
        </p:nvCxnSpPr>
        <p:spPr>
          <a:xfrm>
            <a:off x="6813176" y="3944471"/>
            <a:ext cx="1434353" cy="204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78F377-B0E1-47B1-84F4-B5BA480B1056}"/>
              </a:ext>
            </a:extLst>
          </p:cNvPr>
          <p:cNvSpPr txBox="1"/>
          <p:nvPr/>
        </p:nvSpPr>
        <p:spPr>
          <a:xfrm>
            <a:off x="5922357" y="3579621"/>
            <a:ext cx="143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Jan. 12, 2021</a:t>
            </a:r>
          </a:p>
        </p:txBody>
      </p:sp>
    </p:spTree>
    <p:extLst>
      <p:ext uri="{BB962C8B-B14F-4D97-AF65-F5344CB8AC3E}">
        <p14:creationId xmlns:p14="http://schemas.microsoft.com/office/powerpoint/2010/main" val="372582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F1A96842-4DF7-44FF-8479-F656F1952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21" y="1944854"/>
            <a:ext cx="5867834" cy="397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59BAFEB-755D-40A0-A080-31BCAE364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8" y="2055661"/>
            <a:ext cx="6206034" cy="395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CBAC7D7-B981-493C-80AF-7CCBA5B8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Posts Correlate with Price </a:t>
            </a:r>
            <a:br>
              <a:rPr lang="en-US" dirty="0"/>
            </a:br>
            <a:r>
              <a:rPr lang="en-US" dirty="0"/>
              <a:t>not Volume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96FC0D-7B31-4F3E-A74B-A084D8A8FFB3}"/>
              </a:ext>
            </a:extLst>
          </p:cNvPr>
          <p:cNvCxnSpPr>
            <a:cxnSpLocks/>
          </p:cNvCxnSpPr>
          <p:nvPr/>
        </p:nvCxnSpPr>
        <p:spPr>
          <a:xfrm>
            <a:off x="3307654" y="4864265"/>
            <a:ext cx="519953" cy="69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127BF8-A39C-43DD-9635-8C25F73B68FC}"/>
              </a:ext>
            </a:extLst>
          </p:cNvPr>
          <p:cNvSpPr txBox="1"/>
          <p:nvPr/>
        </p:nvSpPr>
        <p:spPr>
          <a:xfrm>
            <a:off x="2242769" y="4494933"/>
            <a:ext cx="143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Jan. 12, 2021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1E190D-DC87-4090-9BC0-90C949D9CC6D}"/>
              </a:ext>
            </a:extLst>
          </p:cNvPr>
          <p:cNvCxnSpPr>
            <a:cxnSpLocks/>
          </p:cNvCxnSpPr>
          <p:nvPr/>
        </p:nvCxnSpPr>
        <p:spPr>
          <a:xfrm>
            <a:off x="9429278" y="4803127"/>
            <a:ext cx="519953" cy="69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9A258B-554C-4158-9BC0-15B61B26E177}"/>
              </a:ext>
            </a:extLst>
          </p:cNvPr>
          <p:cNvSpPr txBox="1"/>
          <p:nvPr/>
        </p:nvSpPr>
        <p:spPr>
          <a:xfrm>
            <a:off x="8223093" y="4494933"/>
            <a:ext cx="143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Jan. 12, 2021</a:t>
            </a:r>
          </a:p>
        </p:txBody>
      </p:sp>
    </p:spTree>
    <p:extLst>
      <p:ext uri="{BB962C8B-B14F-4D97-AF65-F5344CB8AC3E}">
        <p14:creationId xmlns:p14="http://schemas.microsoft.com/office/powerpoint/2010/main" val="354155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743</Words>
  <Application>Microsoft Office PowerPoint</Application>
  <PresentationFormat>Widescreen</PresentationFormat>
  <Paragraphs>82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Rockwell Extra Bold</vt:lpstr>
      <vt:lpstr>Office Theme</vt:lpstr>
      <vt:lpstr>PowerPoint Presentation</vt:lpstr>
      <vt:lpstr>PowerPoint Presentation</vt:lpstr>
      <vt:lpstr>Is there evidence of fraud?</vt:lpstr>
      <vt:lpstr>Methods-Data Acquisition</vt:lpstr>
      <vt:lpstr>Methods-data munging</vt:lpstr>
      <vt:lpstr>Data Munging</vt:lpstr>
      <vt:lpstr>Methods-Data Preprocessing</vt:lpstr>
      <vt:lpstr>PowerPoint Presentation</vt:lpstr>
      <vt:lpstr>Number of Posts Correlate with Price  not Volume</vt:lpstr>
      <vt:lpstr>Power of Influencers</vt:lpstr>
      <vt:lpstr>Commentors Amplified Posts </vt:lpstr>
      <vt:lpstr>Deleted Authors</vt:lpstr>
      <vt:lpstr>Conclusions and Other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and GME</dc:title>
  <dc:creator>Patricia Geppert</dc:creator>
  <cp:lastModifiedBy>Patricia Geppert</cp:lastModifiedBy>
  <cp:revision>55</cp:revision>
  <dcterms:created xsi:type="dcterms:W3CDTF">2021-03-17T01:47:07Z</dcterms:created>
  <dcterms:modified xsi:type="dcterms:W3CDTF">2021-03-19T14:01:06Z</dcterms:modified>
</cp:coreProperties>
</file>