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57" r:id="rId1"/>
  </p:sldMasterIdLst>
  <p:notesMasterIdLst>
    <p:notesMasterId r:id="rId20"/>
  </p:notesMasterIdLst>
  <p:sldIdLst>
    <p:sldId id="295" r:id="rId2"/>
    <p:sldId id="257" r:id="rId3"/>
    <p:sldId id="258" r:id="rId4"/>
    <p:sldId id="284" r:id="rId5"/>
    <p:sldId id="292" r:id="rId6"/>
    <p:sldId id="294" r:id="rId7"/>
    <p:sldId id="263" r:id="rId8"/>
    <p:sldId id="297" r:id="rId9"/>
    <p:sldId id="303" r:id="rId10"/>
    <p:sldId id="300" r:id="rId11"/>
    <p:sldId id="304" r:id="rId12"/>
    <p:sldId id="301" r:id="rId13"/>
    <p:sldId id="298" r:id="rId14"/>
    <p:sldId id="305" r:id="rId15"/>
    <p:sldId id="306" r:id="rId16"/>
    <p:sldId id="302" r:id="rId17"/>
    <p:sldId id="264" r:id="rId18"/>
    <p:sldId id="26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A71"/>
    <a:srgbClr val="4FD1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79" autoAdjust="0"/>
    <p:restoredTop sz="94660" autoAdjust="0"/>
  </p:normalViewPr>
  <p:slideViewPr>
    <p:cSldViewPr snapToGrid="0">
      <p:cViewPr varScale="1">
        <p:scale>
          <a:sx n="85" d="100"/>
          <a:sy n="85" d="100"/>
        </p:scale>
        <p:origin x="821" y="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5" d="100"/>
          <a:sy n="65" d="100"/>
        </p:scale>
        <p:origin x="3154"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9E72B4-D607-4409-A239-C354E92712E2}" type="datetimeFigureOut">
              <a:rPr lang="en-IN" smtClean="0"/>
              <a:t>25-05-2023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88C9D1-F5DF-4B33-89D5-38AE39614856}" type="slidenum">
              <a:rPr lang="en-IN" smtClean="0"/>
              <a:t>‹#›</a:t>
            </a:fld>
            <a:endParaRPr lang="en-IN"/>
          </a:p>
        </p:txBody>
      </p:sp>
    </p:spTree>
    <p:extLst>
      <p:ext uri="{BB962C8B-B14F-4D97-AF65-F5344CB8AC3E}">
        <p14:creationId xmlns:p14="http://schemas.microsoft.com/office/powerpoint/2010/main" val="346518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EC78DB-5317-4E5E-9DCC-92F16F91A7C2}" type="datetimeFigureOut">
              <a:rPr lang="en-IN" smtClean="0"/>
              <a:t>25-05-2023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85B862A-3029-4B55-BE0E-AFC10B36E571}" type="slidenum">
              <a:rPr lang="en-IN" smtClean="0"/>
              <a:t>‹#›</a:t>
            </a:fld>
            <a:endParaRPr lang="en-IN" dirty="0"/>
          </a:p>
        </p:txBody>
      </p:sp>
    </p:spTree>
    <p:extLst>
      <p:ext uri="{BB962C8B-B14F-4D97-AF65-F5344CB8AC3E}">
        <p14:creationId xmlns:p14="http://schemas.microsoft.com/office/powerpoint/2010/main" val="4888755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EC78DB-5317-4E5E-9DCC-92F16F91A7C2}" type="datetimeFigureOut">
              <a:rPr lang="en-IN" smtClean="0"/>
              <a:t>25-05-2023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85B862A-3029-4B55-BE0E-AFC10B36E571}" type="slidenum">
              <a:rPr lang="en-IN" smtClean="0"/>
              <a:t>‹#›</a:t>
            </a:fld>
            <a:endParaRPr lang="en-IN" dirty="0"/>
          </a:p>
        </p:txBody>
      </p:sp>
    </p:spTree>
    <p:extLst>
      <p:ext uri="{BB962C8B-B14F-4D97-AF65-F5344CB8AC3E}">
        <p14:creationId xmlns:p14="http://schemas.microsoft.com/office/powerpoint/2010/main" val="39621887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EC78DB-5317-4E5E-9DCC-92F16F91A7C2}" type="datetimeFigureOut">
              <a:rPr lang="en-IN" smtClean="0"/>
              <a:t>25-05-2023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85B862A-3029-4B55-BE0E-AFC10B36E571}" type="slidenum">
              <a:rPr lang="en-IN" smtClean="0"/>
              <a:t>‹#›</a:t>
            </a:fld>
            <a:endParaRPr lang="en-IN"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887728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EC78DB-5317-4E5E-9DCC-92F16F91A7C2}" type="datetimeFigureOut">
              <a:rPr lang="en-IN" smtClean="0"/>
              <a:t>25-05-2023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85B862A-3029-4B55-BE0E-AFC10B36E571}" type="slidenum">
              <a:rPr lang="en-IN" smtClean="0"/>
              <a:t>‹#›</a:t>
            </a:fld>
            <a:endParaRPr lang="en-IN" dirty="0"/>
          </a:p>
        </p:txBody>
      </p:sp>
    </p:spTree>
    <p:extLst>
      <p:ext uri="{BB962C8B-B14F-4D97-AF65-F5344CB8AC3E}">
        <p14:creationId xmlns:p14="http://schemas.microsoft.com/office/powerpoint/2010/main" val="7125447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EC78DB-5317-4E5E-9DCC-92F16F91A7C2}" type="datetimeFigureOut">
              <a:rPr lang="en-IN" smtClean="0"/>
              <a:t>25-05-2023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85B862A-3029-4B55-BE0E-AFC10B36E571}"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65868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EC78DB-5317-4E5E-9DCC-92F16F91A7C2}" type="datetimeFigureOut">
              <a:rPr lang="en-IN" smtClean="0"/>
              <a:t>25-05-2023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85B862A-3029-4B55-BE0E-AFC10B36E571}" type="slidenum">
              <a:rPr lang="en-IN" smtClean="0"/>
              <a:t>‹#›</a:t>
            </a:fld>
            <a:endParaRPr lang="en-IN" dirty="0"/>
          </a:p>
        </p:txBody>
      </p:sp>
    </p:spTree>
    <p:extLst>
      <p:ext uri="{BB962C8B-B14F-4D97-AF65-F5344CB8AC3E}">
        <p14:creationId xmlns:p14="http://schemas.microsoft.com/office/powerpoint/2010/main" val="35487894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EC78DB-5317-4E5E-9DCC-92F16F91A7C2}" type="datetimeFigureOut">
              <a:rPr lang="en-IN" smtClean="0"/>
              <a:t>25-05-2023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85B862A-3029-4B55-BE0E-AFC10B36E571}" type="slidenum">
              <a:rPr lang="en-IN" smtClean="0"/>
              <a:t>‹#›</a:t>
            </a:fld>
            <a:endParaRPr lang="en-IN" dirty="0"/>
          </a:p>
        </p:txBody>
      </p:sp>
    </p:spTree>
    <p:extLst>
      <p:ext uri="{BB962C8B-B14F-4D97-AF65-F5344CB8AC3E}">
        <p14:creationId xmlns:p14="http://schemas.microsoft.com/office/powerpoint/2010/main" val="15047192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EC78DB-5317-4E5E-9DCC-92F16F91A7C2}" type="datetimeFigureOut">
              <a:rPr lang="en-IN" smtClean="0"/>
              <a:t>25-05-2023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85B862A-3029-4B55-BE0E-AFC10B36E571}" type="slidenum">
              <a:rPr lang="en-IN" smtClean="0"/>
              <a:t>‹#›</a:t>
            </a:fld>
            <a:endParaRPr lang="en-IN" dirty="0"/>
          </a:p>
        </p:txBody>
      </p:sp>
    </p:spTree>
    <p:extLst>
      <p:ext uri="{BB962C8B-B14F-4D97-AF65-F5344CB8AC3E}">
        <p14:creationId xmlns:p14="http://schemas.microsoft.com/office/powerpoint/2010/main" val="15882550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EC78DB-5317-4E5E-9DCC-92F16F91A7C2}" type="datetimeFigureOut">
              <a:rPr lang="en-IN" smtClean="0"/>
              <a:t>25-05-2023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85B862A-3029-4B55-BE0E-AFC10B36E571}" type="slidenum">
              <a:rPr lang="en-IN" smtClean="0"/>
              <a:t>‹#›</a:t>
            </a:fld>
            <a:endParaRPr lang="en-IN" dirty="0"/>
          </a:p>
        </p:txBody>
      </p:sp>
    </p:spTree>
    <p:extLst>
      <p:ext uri="{BB962C8B-B14F-4D97-AF65-F5344CB8AC3E}">
        <p14:creationId xmlns:p14="http://schemas.microsoft.com/office/powerpoint/2010/main" val="37058738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EC78DB-5317-4E5E-9DCC-92F16F91A7C2}" type="datetimeFigureOut">
              <a:rPr lang="en-IN" smtClean="0"/>
              <a:t>25-05-2023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85B862A-3029-4B55-BE0E-AFC10B36E571}" type="slidenum">
              <a:rPr lang="en-IN" smtClean="0"/>
              <a:t>‹#›</a:t>
            </a:fld>
            <a:endParaRPr lang="en-IN" dirty="0"/>
          </a:p>
        </p:txBody>
      </p:sp>
    </p:spTree>
    <p:extLst>
      <p:ext uri="{BB962C8B-B14F-4D97-AF65-F5344CB8AC3E}">
        <p14:creationId xmlns:p14="http://schemas.microsoft.com/office/powerpoint/2010/main" val="574091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EC78DB-5317-4E5E-9DCC-92F16F91A7C2}" type="datetimeFigureOut">
              <a:rPr lang="en-IN" smtClean="0"/>
              <a:t>25-05-2023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85B862A-3029-4B55-BE0E-AFC10B36E571}" type="slidenum">
              <a:rPr lang="en-IN" smtClean="0"/>
              <a:t>‹#›</a:t>
            </a:fld>
            <a:endParaRPr lang="en-IN" dirty="0"/>
          </a:p>
        </p:txBody>
      </p:sp>
    </p:spTree>
    <p:extLst>
      <p:ext uri="{BB962C8B-B14F-4D97-AF65-F5344CB8AC3E}">
        <p14:creationId xmlns:p14="http://schemas.microsoft.com/office/powerpoint/2010/main" val="13241761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EC78DB-5317-4E5E-9DCC-92F16F91A7C2}" type="datetimeFigureOut">
              <a:rPr lang="en-IN" smtClean="0"/>
              <a:t>25-05-2023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85B862A-3029-4B55-BE0E-AFC10B36E571}" type="slidenum">
              <a:rPr lang="en-IN" smtClean="0"/>
              <a:t>‹#›</a:t>
            </a:fld>
            <a:endParaRPr lang="en-IN" dirty="0"/>
          </a:p>
        </p:txBody>
      </p:sp>
    </p:spTree>
    <p:extLst>
      <p:ext uri="{BB962C8B-B14F-4D97-AF65-F5344CB8AC3E}">
        <p14:creationId xmlns:p14="http://schemas.microsoft.com/office/powerpoint/2010/main" val="13675889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EC78DB-5317-4E5E-9DCC-92F16F91A7C2}" type="datetimeFigureOut">
              <a:rPr lang="en-IN" smtClean="0"/>
              <a:t>25-05-2023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85B862A-3029-4B55-BE0E-AFC10B36E571}" type="slidenum">
              <a:rPr lang="en-IN" smtClean="0"/>
              <a:t>‹#›</a:t>
            </a:fld>
            <a:endParaRPr lang="en-IN" dirty="0"/>
          </a:p>
        </p:txBody>
      </p:sp>
    </p:spTree>
    <p:extLst>
      <p:ext uri="{BB962C8B-B14F-4D97-AF65-F5344CB8AC3E}">
        <p14:creationId xmlns:p14="http://schemas.microsoft.com/office/powerpoint/2010/main" val="20591161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EC78DB-5317-4E5E-9DCC-92F16F91A7C2}" type="datetimeFigureOut">
              <a:rPr lang="en-IN" smtClean="0"/>
              <a:t>25-05-2023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C85B862A-3029-4B55-BE0E-AFC10B36E571}" type="slidenum">
              <a:rPr lang="en-IN" smtClean="0"/>
              <a:t>‹#›</a:t>
            </a:fld>
            <a:endParaRPr lang="en-IN" dirty="0"/>
          </a:p>
        </p:txBody>
      </p:sp>
    </p:spTree>
    <p:extLst>
      <p:ext uri="{BB962C8B-B14F-4D97-AF65-F5344CB8AC3E}">
        <p14:creationId xmlns:p14="http://schemas.microsoft.com/office/powerpoint/2010/main" val="32372068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EC78DB-5317-4E5E-9DCC-92F16F91A7C2}" type="datetimeFigureOut">
              <a:rPr lang="en-IN" smtClean="0"/>
              <a:t>25-05-2023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85B862A-3029-4B55-BE0E-AFC10B36E571}" type="slidenum">
              <a:rPr lang="en-IN" smtClean="0"/>
              <a:t>‹#›</a:t>
            </a:fld>
            <a:endParaRPr lang="en-IN" dirty="0"/>
          </a:p>
        </p:txBody>
      </p:sp>
    </p:spTree>
    <p:extLst>
      <p:ext uri="{BB962C8B-B14F-4D97-AF65-F5344CB8AC3E}">
        <p14:creationId xmlns:p14="http://schemas.microsoft.com/office/powerpoint/2010/main" val="40254649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EC78DB-5317-4E5E-9DCC-92F16F91A7C2}" type="datetimeFigureOut">
              <a:rPr lang="en-IN" smtClean="0"/>
              <a:t>25-05-2023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85B862A-3029-4B55-BE0E-AFC10B36E571}" type="slidenum">
              <a:rPr lang="en-IN" smtClean="0"/>
              <a:t>‹#›</a:t>
            </a:fld>
            <a:endParaRPr lang="en-IN" dirty="0"/>
          </a:p>
        </p:txBody>
      </p:sp>
    </p:spTree>
    <p:extLst>
      <p:ext uri="{BB962C8B-B14F-4D97-AF65-F5344CB8AC3E}">
        <p14:creationId xmlns:p14="http://schemas.microsoft.com/office/powerpoint/2010/main" val="16330012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EC78DB-5317-4E5E-9DCC-92F16F91A7C2}" type="datetimeFigureOut">
              <a:rPr lang="en-IN" smtClean="0"/>
              <a:t>25-05-2023</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85B862A-3029-4B55-BE0E-AFC10B36E571}" type="slidenum">
              <a:rPr lang="en-IN" smtClean="0"/>
              <a:t>‹#›</a:t>
            </a:fld>
            <a:endParaRPr lang="en-IN" dirty="0"/>
          </a:p>
        </p:txBody>
      </p:sp>
    </p:spTree>
    <p:extLst>
      <p:ext uri="{BB962C8B-B14F-4D97-AF65-F5344CB8AC3E}">
        <p14:creationId xmlns:p14="http://schemas.microsoft.com/office/powerpoint/2010/main" val="4132435890"/>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9">
            <a:extLst>
              <a:ext uri="{FF2B5EF4-FFF2-40B4-BE49-F238E27FC236}">
                <a16:creationId xmlns:a16="http://schemas.microsoft.com/office/drawing/2014/main" id="{E68A1F98-F091-280A-BC18-FC00C24F7CF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3322" y="-29464"/>
            <a:ext cx="2355841" cy="3677414"/>
          </a:xfrm>
          <a:prstGeom prst="rect">
            <a:avLst/>
          </a:prstGeom>
        </p:spPr>
      </p:pic>
      <p:sp>
        <p:nvSpPr>
          <p:cNvPr id="6" name="TextBox 5">
            <a:extLst>
              <a:ext uri="{FF2B5EF4-FFF2-40B4-BE49-F238E27FC236}">
                <a16:creationId xmlns:a16="http://schemas.microsoft.com/office/drawing/2014/main" id="{BEC8E2FA-0A2C-9731-40DC-75DCEDB22B22}"/>
              </a:ext>
            </a:extLst>
          </p:cNvPr>
          <p:cNvSpPr txBox="1"/>
          <p:nvPr/>
        </p:nvSpPr>
        <p:spPr>
          <a:xfrm>
            <a:off x="3062388" y="745760"/>
            <a:ext cx="6644461" cy="1446550"/>
          </a:xfrm>
          <a:prstGeom prst="rect">
            <a:avLst/>
          </a:prstGeom>
          <a:noFill/>
        </p:spPr>
        <p:txBody>
          <a:bodyPr wrap="square">
            <a:spAutoFit/>
          </a:bodyPr>
          <a:lstStyle/>
          <a:p>
            <a:pPr algn="ctr"/>
            <a:r>
              <a:rPr lang="en-US" sz="1800" b="1" dirty="0">
                <a:latin typeface="Times New Roman" panose="02020603050405020304" pitchFamily="18" charset="0"/>
                <a:cs typeface="Times New Roman" panose="02020603050405020304" pitchFamily="18" charset="0"/>
              </a:rPr>
              <a:t> </a:t>
            </a:r>
            <a:r>
              <a:rPr lang="en-GB" altLang="en-US" sz="4400" b="1" u="sng" dirty="0">
                <a:latin typeface="Times New Roman" panose="02020603050405020304" pitchFamily="18" charset="0"/>
                <a:cs typeface="Times New Roman" panose="02020603050405020304" pitchFamily="18" charset="0"/>
              </a:rPr>
              <a:t>ELECTRONIC</a:t>
            </a:r>
            <a:r>
              <a:rPr lang="en-GB" altLang="en-US" sz="4400" b="1" dirty="0">
                <a:latin typeface="Times New Roman" panose="02020603050405020304" pitchFamily="18" charset="0"/>
                <a:cs typeface="Times New Roman" panose="02020603050405020304" pitchFamily="18" charset="0"/>
              </a:rPr>
              <a:t> </a:t>
            </a:r>
            <a:r>
              <a:rPr lang="en-GB" altLang="en-US" sz="4400" b="1" u="sng" dirty="0">
                <a:latin typeface="Times New Roman" panose="02020603050405020304" pitchFamily="18" charset="0"/>
                <a:cs typeface="Times New Roman" panose="02020603050405020304" pitchFamily="18" charset="0"/>
              </a:rPr>
              <a:t>VOTING</a:t>
            </a:r>
          </a:p>
          <a:p>
            <a:pPr algn="ctr"/>
            <a:r>
              <a:rPr lang="en-GB" altLang="en-US" sz="4400" b="1" dirty="0">
                <a:latin typeface="Times New Roman" panose="02020603050405020304" pitchFamily="18" charset="0"/>
                <a:cs typeface="Times New Roman" panose="02020603050405020304" pitchFamily="18" charset="0"/>
              </a:rPr>
              <a:t> </a:t>
            </a:r>
            <a:r>
              <a:rPr lang="en-GB" altLang="en-US" sz="4400" b="1" u="sng" dirty="0">
                <a:latin typeface="Times New Roman" panose="02020603050405020304" pitchFamily="18" charset="0"/>
                <a:cs typeface="Times New Roman" panose="02020603050405020304" pitchFamily="18" charset="0"/>
              </a:rPr>
              <a:t>MACHINE</a:t>
            </a:r>
          </a:p>
        </p:txBody>
      </p:sp>
      <p:sp>
        <p:nvSpPr>
          <p:cNvPr id="8" name="TextBox 7">
            <a:extLst>
              <a:ext uri="{FF2B5EF4-FFF2-40B4-BE49-F238E27FC236}">
                <a16:creationId xmlns:a16="http://schemas.microsoft.com/office/drawing/2014/main" id="{4D63884B-ADBF-2972-937A-BC18672805EF}"/>
              </a:ext>
            </a:extLst>
          </p:cNvPr>
          <p:cNvSpPr txBox="1"/>
          <p:nvPr/>
        </p:nvSpPr>
        <p:spPr>
          <a:xfrm>
            <a:off x="505206" y="4191179"/>
            <a:ext cx="3765042" cy="2308324"/>
          </a:xfrm>
          <a:prstGeom prst="rect">
            <a:avLst/>
          </a:prstGeom>
          <a:noFill/>
        </p:spPr>
        <p:txBody>
          <a:bodyPr wrap="square">
            <a:spAutoFit/>
          </a:bodyPr>
          <a:lstStyle/>
          <a:p>
            <a:r>
              <a:rPr lang="en-US" sz="2400" b="1" u="sng" dirty="0">
                <a:latin typeface="Times New Roman" panose="02020603050405020304" pitchFamily="18" charset="0"/>
                <a:cs typeface="Times New Roman" panose="02020603050405020304" pitchFamily="18" charset="0"/>
              </a:rPr>
              <a:t>Under The Supervision of:</a:t>
            </a:r>
          </a:p>
          <a:p>
            <a:r>
              <a:rPr lang="en-US" sz="2400" dirty="0">
                <a:latin typeface="Times New Roman" panose="02020603050405020304" pitchFamily="18" charset="0"/>
                <a:cs typeface="Times New Roman" panose="02020603050405020304" pitchFamily="18" charset="0"/>
              </a:rPr>
              <a:t>Mr. Sachin Sharma</a:t>
            </a:r>
          </a:p>
          <a:p>
            <a:r>
              <a:rPr lang="en-US" sz="2400" dirty="0">
                <a:latin typeface="Times New Roman" panose="02020603050405020304" pitchFamily="18" charset="0"/>
                <a:cs typeface="Times New Roman" panose="02020603050405020304" pitchFamily="18" charset="0"/>
              </a:rPr>
              <a:t>(Asst. Professor)</a:t>
            </a:r>
          </a:p>
          <a:p>
            <a:r>
              <a:rPr lang="en-US" sz="2400" dirty="0">
                <a:latin typeface="Times New Roman" panose="02020603050405020304" pitchFamily="18" charset="0"/>
                <a:cs typeface="Times New Roman" panose="02020603050405020304" pitchFamily="18" charset="0"/>
              </a:rPr>
              <a:t>Department of CEA</a:t>
            </a:r>
          </a:p>
          <a:p>
            <a:r>
              <a:rPr lang="en-US" sz="2400" dirty="0">
                <a:latin typeface="Times New Roman" panose="02020603050405020304" pitchFamily="18" charset="0"/>
                <a:cs typeface="Times New Roman" panose="02020603050405020304" pitchFamily="18" charset="0"/>
              </a:rPr>
              <a:t>GLA University, Mathura (281406)</a:t>
            </a:r>
          </a:p>
        </p:txBody>
      </p:sp>
      <p:sp>
        <p:nvSpPr>
          <p:cNvPr id="10" name="TextBox 9">
            <a:extLst>
              <a:ext uri="{FF2B5EF4-FFF2-40B4-BE49-F238E27FC236}">
                <a16:creationId xmlns:a16="http://schemas.microsoft.com/office/drawing/2014/main" id="{610E079A-0C50-9AFB-EEE4-41F142DE14CB}"/>
              </a:ext>
            </a:extLst>
          </p:cNvPr>
          <p:cNvSpPr txBox="1"/>
          <p:nvPr/>
        </p:nvSpPr>
        <p:spPr>
          <a:xfrm>
            <a:off x="6519672" y="4191178"/>
            <a:ext cx="5303520" cy="1938992"/>
          </a:xfrm>
          <a:prstGeom prst="rect">
            <a:avLst/>
          </a:prstGeom>
          <a:noFill/>
        </p:spPr>
        <p:txBody>
          <a:bodyPr wrap="square">
            <a:spAutoFit/>
          </a:bodyPr>
          <a:lstStyle/>
          <a:p>
            <a:r>
              <a:rPr lang="en-US" sz="2000" b="1" u="sng" dirty="0">
                <a:latin typeface="Times New Roman" panose="02020603050405020304" pitchFamily="18" charset="0"/>
                <a:cs typeface="Times New Roman" panose="02020603050405020304" pitchFamily="18" charset="0"/>
              </a:rPr>
              <a:t>Presented By:-</a:t>
            </a:r>
          </a:p>
          <a:p>
            <a:pPr algn="just"/>
            <a:r>
              <a:rPr lang="en-GB" altLang="en-US" sz="2000" dirty="0">
                <a:latin typeface="Times New Roman" panose="02020603050405020304" pitchFamily="18" charset="0"/>
                <a:cs typeface="Times New Roman" panose="02020603050405020304" pitchFamily="18" charset="0"/>
              </a:rPr>
              <a:t>PRACHI AGRAWAL     (2215001245)</a:t>
            </a:r>
          </a:p>
          <a:p>
            <a:pPr algn="just"/>
            <a:r>
              <a:rPr lang="en-GB" altLang="en-US" sz="2000" dirty="0">
                <a:latin typeface="Times New Roman" panose="02020603050405020304" pitchFamily="18" charset="0"/>
                <a:cs typeface="Times New Roman" panose="02020603050405020304" pitchFamily="18" charset="0"/>
              </a:rPr>
              <a:t>SOMYA RAWAT            (2215001758)</a:t>
            </a:r>
          </a:p>
          <a:p>
            <a:pPr algn="just"/>
            <a:r>
              <a:rPr lang="en-GB" altLang="en-US" sz="2000" dirty="0">
                <a:latin typeface="Times New Roman" panose="02020603050405020304" pitchFamily="18" charset="0"/>
                <a:cs typeface="Times New Roman" panose="02020603050405020304" pitchFamily="18" charset="0"/>
              </a:rPr>
              <a:t>SUHANI GOYAL           (2215001791)</a:t>
            </a:r>
          </a:p>
          <a:p>
            <a:pPr algn="just"/>
            <a:r>
              <a:rPr lang="en-GB" altLang="en-US" sz="2000" dirty="0">
                <a:latin typeface="Times New Roman" panose="02020603050405020304" pitchFamily="18" charset="0"/>
                <a:cs typeface="Times New Roman" panose="02020603050405020304" pitchFamily="18" charset="0"/>
              </a:rPr>
              <a:t>SARTHAK GUPTA        (2215001590)</a:t>
            </a:r>
          </a:p>
          <a:p>
            <a:pPr algn="just"/>
            <a:r>
              <a:rPr lang="en-GB" altLang="en-US" sz="2000" dirty="0">
                <a:latin typeface="Times New Roman" panose="02020603050405020304" pitchFamily="18" charset="0"/>
                <a:cs typeface="Times New Roman" panose="02020603050405020304" pitchFamily="18" charset="0"/>
              </a:rPr>
              <a:t>TARUN KUMAR SOROUT        (2215001849)</a:t>
            </a:r>
          </a:p>
        </p:txBody>
      </p:sp>
    </p:spTree>
    <p:extLst>
      <p:ext uri="{BB962C8B-B14F-4D97-AF65-F5344CB8AC3E}">
        <p14:creationId xmlns:p14="http://schemas.microsoft.com/office/powerpoint/2010/main" val="10099605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8B96F7E-7894-AA7B-AF60-C7EDFD4F54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082" y="263337"/>
            <a:ext cx="10183906" cy="6134100"/>
          </a:xfrm>
          <a:prstGeom prst="rect">
            <a:avLst/>
          </a:prstGeom>
        </p:spPr>
      </p:pic>
      <p:pic>
        <p:nvPicPr>
          <p:cNvPr id="2" name="Content Placeholder 9">
            <a:extLst>
              <a:ext uri="{FF2B5EF4-FFF2-40B4-BE49-F238E27FC236}">
                <a16:creationId xmlns:a16="http://schemas.microsoft.com/office/drawing/2014/main" id="{9C62F7A8-BE29-9C6E-3039-E16CE57FD6E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17232" y="-8964"/>
            <a:ext cx="1136008" cy="1773283"/>
          </a:xfrm>
          <a:prstGeom prst="rect">
            <a:avLst/>
          </a:prstGeom>
        </p:spPr>
      </p:pic>
    </p:spTree>
    <p:extLst>
      <p:ext uri="{BB962C8B-B14F-4D97-AF65-F5344CB8AC3E}">
        <p14:creationId xmlns:p14="http://schemas.microsoft.com/office/powerpoint/2010/main" val="28219909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4F62E84-55C3-EC80-DA14-6EBE1DE63E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765" y="254374"/>
            <a:ext cx="10372165" cy="6134100"/>
          </a:xfrm>
          <a:prstGeom prst="rect">
            <a:avLst/>
          </a:prstGeom>
        </p:spPr>
      </p:pic>
      <p:pic>
        <p:nvPicPr>
          <p:cNvPr id="3" name="Content Placeholder 9">
            <a:extLst>
              <a:ext uri="{FF2B5EF4-FFF2-40B4-BE49-F238E27FC236}">
                <a16:creationId xmlns:a16="http://schemas.microsoft.com/office/drawing/2014/main" id="{16586D17-6417-9CF8-CA67-1CD85D00FBF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17232" y="0"/>
            <a:ext cx="1136008" cy="1773283"/>
          </a:xfrm>
          <a:prstGeom prst="rect">
            <a:avLst/>
          </a:prstGeom>
        </p:spPr>
      </p:pic>
    </p:spTree>
    <p:extLst>
      <p:ext uri="{BB962C8B-B14F-4D97-AF65-F5344CB8AC3E}">
        <p14:creationId xmlns:p14="http://schemas.microsoft.com/office/powerpoint/2010/main" val="1196257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5EC07F-E885-1E2F-45E5-522D36600D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117" y="603997"/>
            <a:ext cx="10408023" cy="6134099"/>
          </a:xfrm>
          <a:prstGeom prst="rect">
            <a:avLst/>
          </a:prstGeom>
        </p:spPr>
      </p:pic>
      <p:sp>
        <p:nvSpPr>
          <p:cNvPr id="12" name="Title 11">
            <a:extLst>
              <a:ext uri="{FF2B5EF4-FFF2-40B4-BE49-F238E27FC236}">
                <a16:creationId xmlns:a16="http://schemas.microsoft.com/office/drawing/2014/main" id="{312C2D46-4A4F-D6AF-D973-752BBB3D9BFE}"/>
              </a:ext>
            </a:extLst>
          </p:cNvPr>
          <p:cNvSpPr>
            <a:spLocks noGrp="1"/>
          </p:cNvSpPr>
          <p:nvPr>
            <p:ph type="title"/>
          </p:nvPr>
        </p:nvSpPr>
        <p:spPr>
          <a:xfrm>
            <a:off x="2402541" y="-14568"/>
            <a:ext cx="6965577" cy="618565"/>
          </a:xfrm>
        </p:spPr>
        <p:txBody>
          <a:bodyPr>
            <a:normAutofit fontScale="90000"/>
          </a:bodyPr>
          <a:lstStyle/>
          <a:p>
            <a:pPr algn="ctr"/>
            <a:r>
              <a:rPr lang="en-IN" b="1" u="sng" dirty="0">
                <a:solidFill>
                  <a:schemeClr val="tx1"/>
                </a:solidFill>
                <a:latin typeface="Book Antiqua" panose="02040602050305030304" pitchFamily="18" charset="0"/>
              </a:rPr>
              <a:t>Output</a:t>
            </a:r>
          </a:p>
        </p:txBody>
      </p:sp>
      <p:pic>
        <p:nvPicPr>
          <p:cNvPr id="2" name="Content Placeholder 9">
            <a:extLst>
              <a:ext uri="{FF2B5EF4-FFF2-40B4-BE49-F238E27FC236}">
                <a16:creationId xmlns:a16="http://schemas.microsoft.com/office/drawing/2014/main" id="{AECE476C-28CD-3906-6CB5-E6FDF892F1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17232" y="-8964"/>
            <a:ext cx="1136008" cy="1773283"/>
          </a:xfrm>
          <a:prstGeom prst="rect">
            <a:avLst/>
          </a:prstGeom>
        </p:spPr>
      </p:pic>
    </p:spTree>
    <p:extLst>
      <p:ext uri="{BB962C8B-B14F-4D97-AF65-F5344CB8AC3E}">
        <p14:creationId xmlns:p14="http://schemas.microsoft.com/office/powerpoint/2010/main" val="2387739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9">
            <a:extLst>
              <a:ext uri="{FF2B5EF4-FFF2-40B4-BE49-F238E27FC236}">
                <a16:creationId xmlns:a16="http://schemas.microsoft.com/office/drawing/2014/main" id="{168C5A97-A523-1919-0F7E-6F4630B0FAE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17232" y="-8964"/>
            <a:ext cx="1136008" cy="1773283"/>
          </a:xfrm>
          <a:prstGeom prst="rect">
            <a:avLst/>
          </a:prstGeom>
        </p:spPr>
      </p:pic>
      <p:pic>
        <p:nvPicPr>
          <p:cNvPr id="5" name="Picture 4">
            <a:extLst>
              <a:ext uri="{FF2B5EF4-FFF2-40B4-BE49-F238E27FC236}">
                <a16:creationId xmlns:a16="http://schemas.microsoft.com/office/drawing/2014/main" id="{16D41080-E869-10A9-BAC0-4E385E5275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730" y="439271"/>
            <a:ext cx="10076330" cy="6298826"/>
          </a:xfrm>
          <a:prstGeom prst="rect">
            <a:avLst/>
          </a:prstGeom>
        </p:spPr>
      </p:pic>
    </p:spTree>
    <p:extLst>
      <p:ext uri="{BB962C8B-B14F-4D97-AF65-F5344CB8AC3E}">
        <p14:creationId xmlns:p14="http://schemas.microsoft.com/office/powerpoint/2010/main" val="42537903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9A3597F-1DE7-6F07-BA5B-FF5584D834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760" y="367553"/>
            <a:ext cx="10267875" cy="6280898"/>
          </a:xfrm>
          <a:prstGeom prst="rect">
            <a:avLst/>
          </a:prstGeom>
        </p:spPr>
      </p:pic>
      <p:pic>
        <p:nvPicPr>
          <p:cNvPr id="2" name="Content Placeholder 9">
            <a:extLst>
              <a:ext uri="{FF2B5EF4-FFF2-40B4-BE49-F238E27FC236}">
                <a16:creationId xmlns:a16="http://schemas.microsoft.com/office/drawing/2014/main" id="{168C5A97-A523-1919-0F7E-6F4630B0FAE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17232" y="-8964"/>
            <a:ext cx="1136008" cy="1773283"/>
          </a:xfrm>
          <a:prstGeom prst="rect">
            <a:avLst/>
          </a:prstGeom>
        </p:spPr>
      </p:pic>
    </p:spTree>
    <p:extLst>
      <p:ext uri="{BB962C8B-B14F-4D97-AF65-F5344CB8AC3E}">
        <p14:creationId xmlns:p14="http://schemas.microsoft.com/office/powerpoint/2010/main" val="30860634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A52781-7C7C-23DA-822F-4F5AF70235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760" y="514351"/>
            <a:ext cx="10393381" cy="6134100"/>
          </a:xfrm>
          <a:prstGeom prst="rect">
            <a:avLst/>
          </a:prstGeom>
        </p:spPr>
      </p:pic>
      <p:pic>
        <p:nvPicPr>
          <p:cNvPr id="2" name="Content Placeholder 9">
            <a:extLst>
              <a:ext uri="{FF2B5EF4-FFF2-40B4-BE49-F238E27FC236}">
                <a16:creationId xmlns:a16="http://schemas.microsoft.com/office/drawing/2014/main" id="{168C5A97-A523-1919-0F7E-6F4630B0FAE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17232" y="-8964"/>
            <a:ext cx="1136008" cy="1773283"/>
          </a:xfrm>
          <a:prstGeom prst="rect">
            <a:avLst/>
          </a:prstGeom>
        </p:spPr>
      </p:pic>
    </p:spTree>
    <p:extLst>
      <p:ext uri="{BB962C8B-B14F-4D97-AF65-F5344CB8AC3E}">
        <p14:creationId xmlns:p14="http://schemas.microsoft.com/office/powerpoint/2010/main" val="37377925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0F99C8-0D5E-FB96-C9DE-5C81DED766E0}"/>
              </a:ext>
            </a:extLst>
          </p:cNvPr>
          <p:cNvSpPr>
            <a:spLocks noGrp="1"/>
          </p:cNvSpPr>
          <p:nvPr>
            <p:ph type="title"/>
          </p:nvPr>
        </p:nvSpPr>
        <p:spPr>
          <a:xfrm>
            <a:off x="1299882" y="147273"/>
            <a:ext cx="8068236" cy="1197433"/>
          </a:xfrm>
        </p:spPr>
        <p:txBody>
          <a:bodyPr>
            <a:noAutofit/>
          </a:bodyPr>
          <a:lstStyle/>
          <a:p>
            <a:pPr algn="ctr"/>
            <a:r>
              <a:rPr lang="en-IN" sz="4400" b="1" u="sng" dirty="0">
                <a:solidFill>
                  <a:schemeClr val="tx1"/>
                </a:solidFill>
                <a:latin typeface="Times New Roman" panose="02020603050405020304" pitchFamily="18" charset="0"/>
                <a:cs typeface="Times New Roman" panose="02020603050405020304" pitchFamily="18" charset="0"/>
              </a:rPr>
              <a:t>OLD METHODS OF VOTING</a:t>
            </a:r>
          </a:p>
        </p:txBody>
      </p:sp>
      <p:sp>
        <p:nvSpPr>
          <p:cNvPr id="5" name="Content Placeholder 4">
            <a:extLst>
              <a:ext uri="{FF2B5EF4-FFF2-40B4-BE49-F238E27FC236}">
                <a16:creationId xmlns:a16="http://schemas.microsoft.com/office/drawing/2014/main" id="{8B3CF8BC-F77D-6720-80BA-C37ED0693A32}"/>
              </a:ext>
            </a:extLst>
          </p:cNvPr>
          <p:cNvSpPr>
            <a:spLocks noGrp="1"/>
          </p:cNvSpPr>
          <p:nvPr>
            <p:ph idx="1"/>
          </p:nvPr>
        </p:nvSpPr>
        <p:spPr>
          <a:xfrm>
            <a:off x="650440" y="1004049"/>
            <a:ext cx="8968690" cy="5351928"/>
          </a:xfrm>
        </p:spPr>
        <p:txBody>
          <a:bodyPr>
            <a:normAutofit/>
          </a:bodyPr>
          <a:lstStyle/>
          <a:p>
            <a:pPr algn="just">
              <a:buFont typeface="+mj-lt"/>
              <a:buAutoNum type="arabicPeriod"/>
            </a:pPr>
            <a:r>
              <a:rPr lang="en-IN" sz="2800" b="1" u="sng" dirty="0">
                <a:latin typeface="Book Antiqua" panose="02040602050305030304" pitchFamily="18" charset="0"/>
              </a:rPr>
              <a:t>Paper Based Voting  :</a:t>
            </a:r>
            <a:r>
              <a:rPr lang="en-IN" sz="2400" b="1" dirty="0">
                <a:latin typeface="Book Antiqua" panose="02040602050305030304" pitchFamily="18" charset="0"/>
              </a:rPr>
              <a:t> </a:t>
            </a:r>
            <a:r>
              <a:rPr lang="en-IN" sz="2600" dirty="0">
                <a:latin typeface="Times New Roman" panose="02020603050405020304" pitchFamily="18" charset="0"/>
                <a:cs typeface="Times New Roman" panose="02020603050405020304" pitchFamily="18" charset="0"/>
              </a:rPr>
              <a:t>The voters gets a blank ballot and use a pen or a marker to indicate he want to vote for which candidate.</a:t>
            </a:r>
          </a:p>
          <a:p>
            <a:pPr algn="just">
              <a:buFont typeface="+mj-lt"/>
              <a:buAutoNum type="arabicPeriod"/>
            </a:pPr>
            <a:endParaRPr lang="en-IN" sz="2600" dirty="0">
              <a:latin typeface="Times New Roman" panose="02020603050405020304" pitchFamily="18" charset="0"/>
              <a:cs typeface="Times New Roman" panose="02020603050405020304" pitchFamily="18" charset="0"/>
            </a:endParaRPr>
          </a:p>
          <a:p>
            <a:pPr algn="just">
              <a:buFont typeface="+mj-lt"/>
              <a:buAutoNum type="arabicPeriod"/>
            </a:pPr>
            <a:r>
              <a:rPr lang="en-IN" sz="2800" b="1" u="sng" dirty="0">
                <a:latin typeface="Book Antiqua" panose="02040602050305030304" pitchFamily="18" charset="0"/>
              </a:rPr>
              <a:t>Lever voting machine :</a:t>
            </a:r>
            <a:r>
              <a:rPr lang="en-IN" dirty="0"/>
              <a:t> </a:t>
            </a:r>
            <a:r>
              <a:rPr lang="en-IN" sz="2600" dirty="0">
                <a:latin typeface="Times New Roman" panose="02020603050405020304" pitchFamily="18" charset="0"/>
                <a:cs typeface="Times New Roman" panose="02020603050405020304" pitchFamily="18" charset="0"/>
              </a:rPr>
              <a:t>Lever machine is peculiar equipment, and each lever is assigned for a corresponding candidate. </a:t>
            </a:r>
          </a:p>
          <a:p>
            <a:pPr algn="just">
              <a:buFont typeface="+mj-lt"/>
              <a:buAutoNum type="arabicPeriod"/>
            </a:pPr>
            <a:endParaRPr lang="en-IN" sz="2600" dirty="0">
              <a:latin typeface="Times New Roman" panose="02020603050405020304" pitchFamily="18" charset="0"/>
              <a:cs typeface="Times New Roman" panose="02020603050405020304" pitchFamily="18" charset="0"/>
            </a:endParaRPr>
          </a:p>
          <a:p>
            <a:pPr algn="just">
              <a:buFont typeface="+mj-lt"/>
              <a:buAutoNum type="arabicPeriod"/>
            </a:pPr>
            <a:r>
              <a:rPr lang="en-IN" sz="2800" b="1" u="sng" dirty="0">
                <a:latin typeface="Book Antiqua" panose="02040602050305030304" pitchFamily="18" charset="0"/>
                <a:cs typeface="Times New Roman" panose="02020603050405020304" pitchFamily="18" charset="0"/>
              </a:rPr>
              <a:t>Direct recording electronic voting machine :</a:t>
            </a:r>
            <a:r>
              <a:rPr lang="en-IN" dirty="0"/>
              <a:t> </a:t>
            </a:r>
            <a:r>
              <a:rPr lang="en-IN" sz="2600" dirty="0">
                <a:latin typeface="Times New Roman" panose="02020603050405020304" pitchFamily="18" charset="0"/>
                <a:cs typeface="Times New Roman" panose="02020603050405020304" pitchFamily="18" charset="0"/>
              </a:rPr>
              <a:t>This  type , which is abbreviated to DRE integrates with keyboard; touch screen, or bottoms for the vote to poll.</a:t>
            </a:r>
          </a:p>
        </p:txBody>
      </p:sp>
      <p:pic>
        <p:nvPicPr>
          <p:cNvPr id="6" name="Content Placeholder 9">
            <a:extLst>
              <a:ext uri="{FF2B5EF4-FFF2-40B4-BE49-F238E27FC236}">
                <a16:creationId xmlns:a16="http://schemas.microsoft.com/office/drawing/2014/main" id="{B978E892-AF77-E6EA-91EE-7734ED2509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80376" y="0"/>
            <a:ext cx="1111624" cy="1735219"/>
          </a:xfrm>
          <a:prstGeom prst="rect">
            <a:avLst/>
          </a:prstGeom>
        </p:spPr>
      </p:pic>
    </p:spTree>
    <p:extLst>
      <p:ext uri="{BB962C8B-B14F-4D97-AF65-F5344CB8AC3E}">
        <p14:creationId xmlns:p14="http://schemas.microsoft.com/office/powerpoint/2010/main" val="25395609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0" y="365125"/>
            <a:ext cx="121920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u="sng" dirty="0">
                <a:latin typeface="Times New Roman" panose="02020603050405020304" pitchFamily="18" charset="0"/>
                <a:cs typeface="Times New Roman" panose="02020603050405020304" pitchFamily="18" charset="0"/>
              </a:rPr>
              <a:t>Conclusion</a:t>
            </a:r>
          </a:p>
        </p:txBody>
      </p:sp>
      <p:sp>
        <p:nvSpPr>
          <p:cNvPr id="3" name="Content Placeholder 2"/>
          <p:cNvSpPr txBox="1"/>
          <p:nvPr/>
        </p:nvSpPr>
        <p:spPr>
          <a:xfrm>
            <a:off x="838200" y="1690688"/>
            <a:ext cx="8485094" cy="451316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600"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Reduces human efforts .</a:t>
            </a:r>
          </a:p>
          <a:p>
            <a:r>
              <a:rPr lang="en-US" sz="4000" dirty="0">
                <a:latin typeface="Times New Roman" panose="02020603050405020304" pitchFamily="18" charset="0"/>
                <a:cs typeface="Times New Roman" panose="02020603050405020304" pitchFamily="18" charset="0"/>
              </a:rPr>
              <a:t> Steps ahead in technology .</a:t>
            </a:r>
          </a:p>
          <a:p>
            <a:r>
              <a:rPr lang="en-US" sz="4000" dirty="0">
                <a:latin typeface="Times New Roman" panose="02020603050405020304" pitchFamily="18" charset="0"/>
                <a:cs typeface="Times New Roman" panose="02020603050405020304" pitchFamily="18" charset="0"/>
              </a:rPr>
              <a:t> Reduces paper work .</a:t>
            </a:r>
          </a:p>
          <a:p>
            <a:r>
              <a:rPr lang="en-US" sz="4000" dirty="0">
                <a:latin typeface="Times New Roman" panose="02020603050405020304" pitchFamily="18" charset="0"/>
                <a:cs typeface="Times New Roman" panose="02020603050405020304" pitchFamily="18" charset="0"/>
              </a:rPr>
              <a:t> Reduces time .</a:t>
            </a:r>
          </a:p>
        </p:txBody>
      </p:sp>
      <p:pic>
        <p:nvPicPr>
          <p:cNvPr id="4" name="Content Placeholder 9">
            <a:extLst>
              <a:ext uri="{FF2B5EF4-FFF2-40B4-BE49-F238E27FC236}">
                <a16:creationId xmlns:a16="http://schemas.microsoft.com/office/drawing/2014/main" id="{3963EA4B-8268-05A2-50F0-02FDE51D07C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07409" y="-7518"/>
            <a:ext cx="1184591" cy="2052918"/>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9050" y="2572870"/>
            <a:ext cx="12172950" cy="1641943"/>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8000" dirty="0">
                <a:latin typeface="Times New Roman" panose="02020603050405020304" pitchFamily="18" charset="0"/>
                <a:cs typeface="Times New Roman" panose="02020603050405020304" pitchFamily="18" charset="0"/>
              </a:rPr>
              <a:t>THANK YOU!!!</a:t>
            </a:r>
          </a:p>
        </p:txBody>
      </p:sp>
      <p:pic>
        <p:nvPicPr>
          <p:cNvPr id="3" name="Content Placeholder 9">
            <a:extLst>
              <a:ext uri="{FF2B5EF4-FFF2-40B4-BE49-F238E27FC236}">
                <a16:creationId xmlns:a16="http://schemas.microsoft.com/office/drawing/2014/main" id="{ED8EF5E3-A838-B356-ABA9-D0E88E8B8C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17232" y="-8964"/>
            <a:ext cx="1136008" cy="1773283"/>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0" y="7926"/>
            <a:ext cx="12192000" cy="1238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					</a:t>
            </a:r>
            <a:r>
              <a:rPr lang="en-US" sz="5400" b="1" u="sng" dirty="0">
                <a:latin typeface="Cambria" panose="02040503050406030204" pitchFamily="18" charset="0"/>
                <a:ea typeface="Cambria" panose="02040503050406030204" pitchFamily="18" charset="0"/>
                <a:cs typeface="Times New Roman" panose="02020603050405020304" pitchFamily="18" charset="0"/>
              </a:rPr>
              <a:t>Content</a:t>
            </a:r>
          </a:p>
        </p:txBody>
      </p:sp>
      <p:sp>
        <p:nvSpPr>
          <p:cNvPr id="5" name="Subtitle 2"/>
          <p:cNvSpPr txBox="1"/>
          <p:nvPr/>
        </p:nvSpPr>
        <p:spPr>
          <a:xfrm>
            <a:off x="657690" y="1041988"/>
            <a:ext cx="9911750" cy="518447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sz="4400" dirty="0">
                <a:latin typeface="Baskerville Old Face" panose="02020602080505020303" pitchFamily="18" charset="0"/>
                <a:cs typeface="Times New Roman" panose="02020603050405020304" pitchFamily="18" charset="0"/>
              </a:rPr>
              <a:t>Introduction </a:t>
            </a:r>
          </a:p>
          <a:p>
            <a:pPr marL="342900" indent="-342900"/>
            <a:r>
              <a:rPr lang="en-US" sz="4400" dirty="0">
                <a:latin typeface="Baskerville Old Face" panose="02020602080505020303" pitchFamily="18" charset="0"/>
                <a:cs typeface="Times New Roman" panose="02020603050405020304" pitchFamily="18" charset="0"/>
              </a:rPr>
              <a:t>Objective</a:t>
            </a:r>
          </a:p>
          <a:p>
            <a:pPr marL="342900" indent="-342900"/>
            <a:r>
              <a:rPr lang="en-US" sz="4400" dirty="0">
                <a:latin typeface="Baskerville Old Face" panose="02020602080505020303" pitchFamily="18" charset="0"/>
                <a:cs typeface="Times New Roman" panose="02020603050405020304" pitchFamily="18" charset="0"/>
              </a:rPr>
              <a:t>Advantages of E.V.M.</a:t>
            </a:r>
          </a:p>
          <a:p>
            <a:pPr marL="342900" indent="-342900"/>
            <a:r>
              <a:rPr lang="en-US" sz="4400" dirty="0">
                <a:latin typeface="Baskerville Old Face" panose="02020602080505020303" pitchFamily="18" charset="0"/>
                <a:cs typeface="Times New Roman" panose="02020603050405020304" pitchFamily="18" charset="0"/>
              </a:rPr>
              <a:t>Tools and Technology</a:t>
            </a:r>
          </a:p>
          <a:p>
            <a:pPr marL="342900" indent="-342900"/>
            <a:r>
              <a:rPr lang="en-US" sz="4400" dirty="0">
                <a:latin typeface="Baskerville Old Face" panose="02020602080505020303" pitchFamily="18" charset="0"/>
                <a:cs typeface="Times New Roman" panose="02020603050405020304" pitchFamily="18" charset="0"/>
              </a:rPr>
              <a:t>Code of E.V.M.</a:t>
            </a:r>
          </a:p>
          <a:p>
            <a:pPr marL="342900" indent="-342900"/>
            <a:r>
              <a:rPr lang="en-US" sz="4400" dirty="0">
                <a:latin typeface="Baskerville Old Face" panose="02020602080505020303" pitchFamily="18" charset="0"/>
                <a:cs typeface="Times New Roman" panose="02020603050405020304" pitchFamily="18" charset="0"/>
              </a:rPr>
              <a:t>Output </a:t>
            </a:r>
          </a:p>
          <a:p>
            <a:pPr marL="342900" indent="-342900"/>
            <a:r>
              <a:rPr lang="en-US" sz="4400" dirty="0">
                <a:latin typeface="Baskerville Old Face" panose="02020602080505020303" pitchFamily="18" charset="0"/>
                <a:cs typeface="Times New Roman" panose="02020603050405020304" pitchFamily="18" charset="0"/>
              </a:rPr>
              <a:t>Old methods of voting </a:t>
            </a:r>
          </a:p>
          <a:p>
            <a:pPr marL="342900" indent="-342900"/>
            <a:r>
              <a:rPr lang="en-US" sz="4400" dirty="0">
                <a:latin typeface="Baskerville Old Face" panose="02020602080505020303" pitchFamily="18" charset="0"/>
                <a:cs typeface="Times New Roman" panose="02020603050405020304" pitchFamily="18" charset="0"/>
              </a:rPr>
              <a:t>Conclusion</a:t>
            </a:r>
          </a:p>
          <a:p>
            <a:pPr marL="0" indent="0">
              <a:buNone/>
            </a:pPr>
            <a:endParaRPr lang="en-US"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9958A224-0A15-253A-530A-3208220892E5}"/>
              </a:ext>
            </a:extLst>
          </p:cNvPr>
          <p:cNvPicPr>
            <a:picLocks noChangeAspect="1"/>
          </p:cNvPicPr>
          <p:nvPr/>
        </p:nvPicPr>
        <p:blipFill>
          <a:blip r:embed="rId2"/>
          <a:stretch>
            <a:fillRect/>
          </a:stretch>
        </p:blipFill>
        <p:spPr>
          <a:xfrm>
            <a:off x="10823807" y="-10003"/>
            <a:ext cx="1113825" cy="1739991"/>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98612"/>
            <a:ext cx="12192000" cy="1102659"/>
          </a:xfrm>
        </p:spPr>
        <p:txBody>
          <a:bodyPr>
            <a:normAutofit/>
          </a:bodyPr>
          <a:lstStyle/>
          <a:p>
            <a:pPr algn="ctr"/>
            <a:r>
              <a:rPr lang="en-US" sz="6000" b="1" u="sng"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Introduction</a:t>
            </a:r>
          </a:p>
        </p:txBody>
      </p:sp>
      <p:sp>
        <p:nvSpPr>
          <p:cNvPr id="5" name="Content Placeholder 2"/>
          <p:cNvSpPr>
            <a:spLocks noGrp="1"/>
          </p:cNvSpPr>
          <p:nvPr>
            <p:ph idx="1"/>
          </p:nvPr>
        </p:nvSpPr>
        <p:spPr>
          <a:xfrm>
            <a:off x="320784" y="1308852"/>
            <a:ext cx="10732698" cy="5227608"/>
          </a:xfrm>
        </p:spPr>
        <p:txBody>
          <a:bodyPr>
            <a:normAutofit/>
          </a:bodyPr>
          <a:lstStyle/>
          <a:p>
            <a:pPr algn="just">
              <a:buClr>
                <a:srgbClr val="000000"/>
              </a:buClr>
              <a:buFont typeface="Wingdings" panose="05000000000000000000" pitchFamily="2" charset="2"/>
              <a:buChar char="q"/>
            </a:pPr>
            <a:r>
              <a:rPr lang="en-GB" altLang="en-IN" sz="2400" b="1" dirty="0">
                <a:latin typeface="PMingLiU-ExtB" panose="02020500000000000000" pitchFamily="18" charset="-120"/>
                <a:ea typeface="PMingLiU-ExtB" panose="02020500000000000000" pitchFamily="18" charset="-120"/>
                <a:cs typeface="Times New Roman" panose="02020603050405020304" pitchFamily="18" charset="0"/>
              </a:rPr>
              <a:t> </a:t>
            </a:r>
            <a:r>
              <a:rPr lang="en-GB" altLang="en-IN" sz="2400" dirty="0">
                <a:latin typeface="Times New Roman" panose="02020603050405020304" pitchFamily="18" charset="0"/>
                <a:ea typeface="PMingLiU-ExtB" panose="02020500000000000000" pitchFamily="18" charset="-120"/>
                <a:cs typeface="Times New Roman" panose="02020603050405020304" pitchFamily="18" charset="0"/>
              </a:rPr>
              <a:t>Electronic Voting Machine</a:t>
            </a:r>
            <a:r>
              <a:rPr lang="en-IN" altLang="en-US" sz="2400" dirty="0">
                <a:latin typeface="Times New Roman" panose="02020603050405020304" pitchFamily="18" charset="0"/>
                <a:ea typeface="PMingLiU-ExtB" panose="02020500000000000000" pitchFamily="18" charset="-120"/>
                <a:cs typeface="Times New Roman" panose="02020603050405020304" pitchFamily="18" charset="0"/>
              </a:rPr>
              <a:t> is a System that enables the </a:t>
            </a:r>
            <a:r>
              <a:rPr lang="en-GB" altLang="en-IN" sz="2400" dirty="0">
                <a:latin typeface="Times New Roman" panose="02020603050405020304" pitchFamily="18" charset="0"/>
                <a:ea typeface="PMingLiU-ExtB" panose="02020500000000000000" pitchFamily="18" charset="-120"/>
                <a:cs typeface="Times New Roman" panose="02020603050405020304" pitchFamily="18" charset="0"/>
              </a:rPr>
              <a:t>voters </a:t>
            </a:r>
            <a:r>
              <a:rPr lang="en-IN" altLang="en-US" sz="2400" dirty="0">
                <a:latin typeface="Times New Roman" panose="02020603050405020304" pitchFamily="18" charset="0"/>
                <a:ea typeface="PMingLiU-ExtB" panose="02020500000000000000" pitchFamily="18" charset="-120"/>
                <a:cs typeface="Times New Roman" panose="02020603050405020304" pitchFamily="18" charset="0"/>
              </a:rPr>
              <a:t>to submit their  </a:t>
            </a:r>
            <a:r>
              <a:rPr lang="en-GB" altLang="en-IN" sz="2400" dirty="0">
                <a:latin typeface="Times New Roman" panose="02020603050405020304" pitchFamily="18" charset="0"/>
                <a:ea typeface="PMingLiU-ExtB" panose="02020500000000000000" pitchFamily="18" charset="-120"/>
                <a:cs typeface="Times New Roman" panose="02020603050405020304" pitchFamily="18" charset="0"/>
              </a:rPr>
              <a:t>valuable vote </a:t>
            </a:r>
            <a:r>
              <a:rPr lang="en-IN" altLang="en-US" sz="2400" dirty="0">
                <a:latin typeface="Times New Roman" panose="02020603050405020304" pitchFamily="18" charset="0"/>
                <a:ea typeface="PMingLiU-ExtB" panose="02020500000000000000" pitchFamily="18" charset="-120"/>
                <a:cs typeface="Times New Roman" panose="02020603050405020304" pitchFamily="18" charset="0"/>
              </a:rPr>
              <a:t>online .</a:t>
            </a:r>
          </a:p>
          <a:p>
            <a:pPr algn="just">
              <a:buClr>
                <a:srgbClr val="000000"/>
              </a:buClr>
              <a:buFont typeface="Wingdings" panose="05000000000000000000" pitchFamily="2" charset="2"/>
              <a:buChar char="q"/>
            </a:pPr>
            <a:r>
              <a:rPr lang="en-IN" altLang="en-US" sz="2400" dirty="0">
                <a:latin typeface="Times New Roman" panose="02020603050405020304" pitchFamily="18" charset="0"/>
                <a:ea typeface="PMingLiU-ExtB" panose="02020500000000000000" pitchFamily="18" charset="-120"/>
                <a:cs typeface="Times New Roman" panose="02020603050405020304" pitchFamily="18" charset="0"/>
              </a:rPr>
              <a:t> The Indian Electronic Voting Machine (EVM) were developed in 1989 by Election Commission of India in collaboration with </a:t>
            </a:r>
            <a:r>
              <a:rPr lang="en-US" altLang="en-US" sz="2400" dirty="0">
                <a:latin typeface="Times New Roman" panose="02020603050405020304" pitchFamily="18" charset="0"/>
                <a:ea typeface="PMingLiU-ExtB" panose="02020500000000000000" pitchFamily="18" charset="-120"/>
                <a:cs typeface="Times New Roman" panose="02020603050405020304" pitchFamily="18" charset="0"/>
              </a:rPr>
              <a:t>h Bharat Electronics Limited and Electronics Corporation of India Limited. The Industrial designers of the EVMs were faculty members at the Industrial Design Centre, IIT Bombay.</a:t>
            </a:r>
            <a:endParaRPr lang="en-IN" altLang="en-US" sz="2400" dirty="0">
              <a:latin typeface="Times New Roman" panose="02020603050405020304" pitchFamily="18" charset="0"/>
              <a:ea typeface="PMingLiU-ExtB" panose="02020500000000000000" pitchFamily="18" charset="-120"/>
              <a:cs typeface="Times New Roman" panose="02020603050405020304" pitchFamily="18" charset="0"/>
            </a:endParaRPr>
          </a:p>
          <a:p>
            <a:pPr algn="just">
              <a:buClr>
                <a:srgbClr val="000000"/>
              </a:buClr>
              <a:buFont typeface="Wingdings" panose="05000000000000000000" pitchFamily="2" charset="2"/>
              <a:buChar char="q"/>
            </a:pPr>
            <a:r>
              <a:rPr lang="en-IN" altLang="en-US" sz="2400" dirty="0">
                <a:latin typeface="Times New Roman" panose="02020603050405020304" pitchFamily="18" charset="0"/>
                <a:ea typeface="PMingLiU-ExtB" panose="02020500000000000000" pitchFamily="18" charset="-120"/>
                <a:cs typeface="Times New Roman" panose="02020603050405020304" pitchFamily="18" charset="0"/>
              </a:rPr>
              <a:t> The </a:t>
            </a:r>
            <a:r>
              <a:rPr lang="en-GB" altLang="en-IN" sz="2400" dirty="0">
                <a:latin typeface="Times New Roman" panose="02020603050405020304" pitchFamily="18" charset="0"/>
                <a:ea typeface="PMingLiU-ExtB" panose="02020500000000000000" pitchFamily="18" charset="-120"/>
                <a:cs typeface="Times New Roman" panose="02020603050405020304" pitchFamily="18" charset="0"/>
              </a:rPr>
              <a:t>voter</a:t>
            </a:r>
            <a:r>
              <a:rPr lang="en-IN" altLang="en-US" sz="2400" dirty="0">
                <a:latin typeface="Times New Roman" panose="02020603050405020304" pitchFamily="18" charset="0"/>
                <a:ea typeface="PMingLiU-ExtB" panose="02020500000000000000" pitchFamily="18" charset="-120"/>
                <a:cs typeface="Times New Roman" panose="02020603050405020304" pitchFamily="18" charset="0"/>
              </a:rPr>
              <a:t> needs to </a:t>
            </a:r>
            <a:r>
              <a:rPr lang="en-GB" altLang="en-IN" sz="2400" dirty="0">
                <a:latin typeface="Times New Roman" panose="02020603050405020304" pitchFamily="18" charset="0"/>
                <a:ea typeface="PMingLiU-ExtB" panose="02020500000000000000" pitchFamily="18" charset="-120"/>
                <a:cs typeface="Times New Roman" panose="02020603050405020304" pitchFamily="18" charset="0"/>
              </a:rPr>
              <a:t>select their favourite candidate </a:t>
            </a:r>
            <a:r>
              <a:rPr lang="en-IN" altLang="en-US" sz="2400" dirty="0">
                <a:latin typeface="Times New Roman" panose="02020603050405020304" pitchFamily="18" charset="0"/>
                <a:ea typeface="PMingLiU-ExtB" panose="02020500000000000000" pitchFamily="18" charset="-120"/>
                <a:cs typeface="Times New Roman" panose="02020603050405020304" pitchFamily="18" charset="0"/>
              </a:rPr>
              <a:t>to the system and </a:t>
            </a:r>
            <a:r>
              <a:rPr lang="en-GB" altLang="en-IN" sz="2400" dirty="0">
                <a:latin typeface="Times New Roman" panose="02020603050405020304" pitchFamily="18" charset="0"/>
                <a:ea typeface="PMingLiU-ExtB" panose="02020500000000000000" pitchFamily="18" charset="-120"/>
                <a:cs typeface="Times New Roman" panose="02020603050405020304" pitchFamily="18" charset="0"/>
              </a:rPr>
              <a:t>the machine automatically calculate the percentage votes and gives the result.</a:t>
            </a:r>
            <a:endParaRPr lang="en-IN" altLang="en-US" sz="2400" dirty="0">
              <a:latin typeface="Times New Roman" panose="02020603050405020304" pitchFamily="18" charset="0"/>
              <a:ea typeface="PMingLiU-ExtB" panose="02020500000000000000" pitchFamily="18" charset="-120"/>
              <a:cs typeface="Times New Roman" panose="02020603050405020304" pitchFamily="18" charset="0"/>
            </a:endParaRPr>
          </a:p>
          <a:p>
            <a:pPr algn="just">
              <a:buClr>
                <a:srgbClr val="000000"/>
              </a:buClr>
              <a:buFont typeface="Wingdings" panose="05000000000000000000" pitchFamily="2" charset="2"/>
              <a:buChar char="q"/>
            </a:pPr>
            <a:r>
              <a:rPr lang="en-GB" altLang="en-IN" sz="2400" dirty="0">
                <a:latin typeface="Times New Roman" panose="02020603050405020304" pitchFamily="18" charset="0"/>
                <a:ea typeface="PMingLiU-ExtB" panose="02020500000000000000" pitchFamily="18" charset="-120"/>
                <a:cs typeface="Times New Roman" panose="02020603050405020304" pitchFamily="18" charset="0"/>
              </a:rPr>
              <a:t> EVM is a time saving machine .</a:t>
            </a:r>
            <a:endParaRPr lang="en-IN" altLang="en-US" sz="2400" dirty="0">
              <a:latin typeface="Times New Roman" panose="02020603050405020304" pitchFamily="18" charset="0"/>
              <a:ea typeface="PMingLiU-ExtB" panose="02020500000000000000" pitchFamily="18" charset="-120"/>
              <a:cs typeface="Times New Roman" panose="02020603050405020304" pitchFamily="18" charset="0"/>
            </a:endParaRPr>
          </a:p>
          <a:p>
            <a:pPr algn="just">
              <a:buClr>
                <a:srgbClr val="000000"/>
              </a:buClr>
              <a:buFont typeface="Wingdings" panose="05000000000000000000" pitchFamily="2" charset="2"/>
              <a:buChar char="q"/>
            </a:pPr>
            <a:r>
              <a:rPr lang="en-GB" altLang="en-IN" sz="2400" dirty="0">
                <a:latin typeface="Times New Roman" panose="02020603050405020304" pitchFamily="18" charset="0"/>
                <a:ea typeface="PMingLiU-ExtB" panose="02020500000000000000" pitchFamily="18" charset="-120"/>
                <a:cs typeface="Times New Roman" panose="02020603050405020304" pitchFamily="18" charset="0"/>
              </a:rPr>
              <a:t> The admin can start or end the voting any time</a:t>
            </a:r>
            <a:r>
              <a:rPr lang="en-IN" altLang="en-US" sz="2400" dirty="0">
                <a:latin typeface="Times New Roman" panose="02020603050405020304" pitchFamily="18" charset="0"/>
                <a:ea typeface="PMingLiU-ExtB" panose="02020500000000000000" pitchFamily="18" charset="-120"/>
                <a:cs typeface="Times New Roman" panose="02020603050405020304" pitchFamily="18" charset="0"/>
              </a:rPr>
              <a:t>.</a:t>
            </a:r>
          </a:p>
          <a:p>
            <a:pPr algn="just">
              <a:buClr>
                <a:srgbClr val="000000"/>
              </a:buClr>
              <a:buFont typeface="Wingdings" panose="05000000000000000000" pitchFamily="2" charset="2"/>
              <a:buChar char="q"/>
            </a:pPr>
            <a:r>
              <a:rPr lang="en-IN" altLang="en-US" sz="2400" dirty="0">
                <a:latin typeface="Times New Roman" panose="02020603050405020304" pitchFamily="18" charset="0"/>
                <a:ea typeface="PMingLiU-ExtB" panose="02020500000000000000" pitchFamily="18" charset="-120"/>
                <a:cs typeface="Times New Roman" panose="02020603050405020304" pitchFamily="18" charset="0"/>
              </a:rPr>
              <a:t>The election will conduct under the supervision of observer.</a:t>
            </a:r>
          </a:p>
          <a:p>
            <a:pPr marL="0" indent="0">
              <a:buClr>
                <a:srgbClr val="000000"/>
              </a:buClr>
              <a:buNone/>
            </a:pPr>
            <a:endParaRPr lang="en-IN" altLang="en-US" sz="2000" dirty="0">
              <a:latin typeface="Times New Roman" panose="02020603050405020304" pitchFamily="18" charset="0"/>
              <a:cs typeface="Times New Roman" panose="02020603050405020304" pitchFamily="18" charset="0"/>
            </a:endParaRPr>
          </a:p>
        </p:txBody>
      </p:sp>
      <p:pic>
        <p:nvPicPr>
          <p:cNvPr id="2" name="Content Placeholder 9">
            <a:extLst>
              <a:ext uri="{FF2B5EF4-FFF2-40B4-BE49-F238E27FC236}">
                <a16:creationId xmlns:a16="http://schemas.microsoft.com/office/drawing/2014/main" id="{F3B329B8-93C4-4A49-4460-9E53756C832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53482" y="-53790"/>
            <a:ext cx="1065163" cy="1792941"/>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4471"/>
            <a:ext cx="12192000" cy="797858"/>
          </a:xfrm>
        </p:spPr>
        <p:txBody>
          <a:bodyPr>
            <a:noAutofit/>
          </a:bodyPr>
          <a:lstStyle/>
          <a:p>
            <a:pPr algn="ctr"/>
            <a:r>
              <a:rPr lang="en-US" sz="5400" b="1" u="sng" dirty="0">
                <a:solidFill>
                  <a:schemeClr val="tx1"/>
                </a:solidFill>
                <a:latin typeface="Cambria" panose="02040503050406030204" pitchFamily="18" charset="0"/>
                <a:ea typeface="Cambria" panose="02040503050406030204" pitchFamily="18" charset="0"/>
              </a:rPr>
              <a:t>OBJECTIVE</a:t>
            </a:r>
          </a:p>
        </p:txBody>
      </p:sp>
      <p:sp>
        <p:nvSpPr>
          <p:cNvPr id="3" name="Content Placeholder 2"/>
          <p:cNvSpPr>
            <a:spLocks noGrp="1"/>
          </p:cNvSpPr>
          <p:nvPr>
            <p:ph idx="1"/>
          </p:nvPr>
        </p:nvSpPr>
        <p:spPr>
          <a:xfrm>
            <a:off x="382125" y="932329"/>
            <a:ext cx="10555941" cy="5656729"/>
          </a:xfrm>
        </p:spPr>
        <p:txBody>
          <a:bodyPr>
            <a:normAutofit/>
          </a:bodyPr>
          <a:lstStyle/>
          <a:p>
            <a:pPr marL="0" indent="0">
              <a:buNone/>
            </a:pPr>
            <a:r>
              <a:rPr lang="en-GB" altLang="en-US" dirty="0"/>
              <a:t>                                       </a:t>
            </a:r>
            <a:r>
              <a:rPr lang="en-GB" altLang="en-US" sz="2400" dirty="0"/>
              <a:t>            </a:t>
            </a:r>
            <a:endParaRPr lang="en-GB" altLang="en-US" sz="2400" b="1" u="sng" dirty="0"/>
          </a:p>
          <a:p>
            <a:pPr marL="0" indent="0" algn="just">
              <a:buNone/>
            </a:pPr>
            <a:r>
              <a:rPr lang="en-GB" altLang="en-US" sz="2400" dirty="0">
                <a:latin typeface="Times New Roman" panose="02020603050405020304" pitchFamily="18" charset="0"/>
                <a:ea typeface="PMingLiU-ExtB" panose="02020500000000000000" pitchFamily="18" charset="-120"/>
                <a:cs typeface="Times New Roman" panose="02020603050405020304" pitchFamily="18" charset="0"/>
              </a:rPr>
              <a:t>To make an Electronic Voting Machine for the selection of Class Representative and we can use this for the selection of mess in-charge etc.</a:t>
            </a:r>
          </a:p>
          <a:p>
            <a:pPr marL="0" indent="0" algn="just">
              <a:buNone/>
            </a:pPr>
            <a:endParaRPr lang="en-GB" altLang="en-US" sz="2400" dirty="0">
              <a:latin typeface="Times New Roman" panose="02020603050405020304" pitchFamily="18" charset="0"/>
              <a:ea typeface="PMingLiU-ExtB" panose="02020500000000000000" pitchFamily="18" charset="-120"/>
              <a:cs typeface="Times New Roman" panose="02020603050405020304" pitchFamily="18" charset="0"/>
            </a:endParaRPr>
          </a:p>
          <a:p>
            <a:pPr marL="0" indent="0" algn="just">
              <a:buNone/>
            </a:pPr>
            <a:r>
              <a:rPr lang="en-GB" altLang="en-US" sz="2400" dirty="0">
                <a:latin typeface="Times New Roman" panose="02020603050405020304" pitchFamily="18" charset="0"/>
                <a:ea typeface="PMingLiU-ExtB" panose="02020500000000000000" pitchFamily="18" charset="-120"/>
                <a:cs typeface="Times New Roman" panose="02020603050405020304" pitchFamily="18" charset="0"/>
              </a:rPr>
              <a:t>The objective is to remove these major problems in the present system:-</a:t>
            </a:r>
          </a:p>
          <a:p>
            <a:pPr algn="just">
              <a:buFont typeface="Wingdings" panose="05000000000000000000" pitchFamily="2" charset="2"/>
              <a:buChar char="§"/>
            </a:pPr>
            <a:r>
              <a:rPr lang="en-GB" altLang="en-US" sz="2400" dirty="0">
                <a:latin typeface="Times New Roman" panose="02020603050405020304" pitchFamily="18" charset="0"/>
                <a:ea typeface="PMingLiU-ExtB" panose="02020500000000000000" pitchFamily="18" charset="-120"/>
                <a:cs typeface="Times New Roman" panose="02020603050405020304" pitchFamily="18" charset="0"/>
              </a:rPr>
              <a:t>More human effort required.</a:t>
            </a:r>
          </a:p>
          <a:p>
            <a:pPr algn="just">
              <a:buFont typeface="Wingdings" panose="05000000000000000000" pitchFamily="2" charset="2"/>
              <a:buChar char="§"/>
            </a:pPr>
            <a:r>
              <a:rPr lang="en-GB" altLang="en-US" sz="2400" dirty="0">
                <a:latin typeface="Times New Roman" panose="02020603050405020304" pitchFamily="18" charset="0"/>
                <a:ea typeface="PMingLiU-ExtB" panose="02020500000000000000" pitchFamily="18" charset="-120"/>
                <a:cs typeface="Times New Roman" panose="02020603050405020304" pitchFamily="18" charset="0"/>
              </a:rPr>
              <a:t>Time consuming.</a:t>
            </a:r>
          </a:p>
          <a:p>
            <a:pPr algn="just">
              <a:buFont typeface="Wingdings" panose="05000000000000000000" pitchFamily="2" charset="2"/>
              <a:buChar char="§"/>
            </a:pPr>
            <a:r>
              <a:rPr lang="en-GB" altLang="en-US" sz="2400" dirty="0">
                <a:latin typeface="Times New Roman" panose="02020603050405020304" pitchFamily="18" charset="0"/>
                <a:ea typeface="PMingLiU-ExtB" panose="02020500000000000000" pitchFamily="18" charset="-120"/>
                <a:cs typeface="Times New Roman" panose="02020603050405020304" pitchFamily="18" charset="0"/>
              </a:rPr>
              <a:t>Difficult to organize.</a:t>
            </a:r>
          </a:p>
          <a:p>
            <a:pPr algn="just">
              <a:buFont typeface="Wingdings" panose="05000000000000000000" pitchFamily="2" charset="2"/>
              <a:buChar char="§"/>
            </a:pPr>
            <a:r>
              <a:rPr lang="en-GB" altLang="en-US" sz="2400" dirty="0">
                <a:latin typeface="Times New Roman" panose="02020603050405020304" pitchFamily="18" charset="0"/>
                <a:ea typeface="PMingLiU-ExtB" panose="02020500000000000000" pitchFamily="18" charset="-120"/>
                <a:cs typeface="Times New Roman" panose="02020603050405020304" pitchFamily="18" charset="0"/>
              </a:rPr>
              <a:t>Lack of participation.</a:t>
            </a:r>
          </a:p>
          <a:p>
            <a:pPr algn="just">
              <a:buFont typeface="Wingdings" panose="05000000000000000000" pitchFamily="2" charset="2"/>
              <a:buChar char="§"/>
            </a:pPr>
            <a:r>
              <a:rPr lang="en-GB" altLang="en-US" sz="2400" dirty="0">
                <a:latin typeface="Times New Roman" panose="02020603050405020304" pitchFamily="18" charset="0"/>
                <a:ea typeface="PMingLiU-ExtB" panose="02020500000000000000" pitchFamily="18" charset="-120"/>
                <a:cs typeface="Times New Roman" panose="02020603050405020304" pitchFamily="18" charset="0"/>
              </a:rPr>
              <a:t>Problem of Inconsistency.</a:t>
            </a:r>
          </a:p>
          <a:p>
            <a:pPr algn="just">
              <a:buFont typeface="Wingdings" panose="05000000000000000000" pitchFamily="2" charset="2"/>
              <a:buChar char="§"/>
            </a:pPr>
            <a:endParaRPr lang="en-GB" altLang="en-US" sz="3110" dirty="0"/>
          </a:p>
          <a:p>
            <a:pPr algn="just">
              <a:buFont typeface="Wingdings" panose="05000000000000000000" pitchFamily="2" charset="2"/>
              <a:buChar char="§"/>
            </a:pPr>
            <a:endParaRPr lang="en-GB" altLang="en-US" sz="3110" dirty="0"/>
          </a:p>
        </p:txBody>
      </p:sp>
      <p:pic>
        <p:nvPicPr>
          <p:cNvPr id="4" name="Content Placeholder 9">
            <a:extLst>
              <a:ext uri="{FF2B5EF4-FFF2-40B4-BE49-F238E27FC236}">
                <a16:creationId xmlns:a16="http://schemas.microsoft.com/office/drawing/2014/main" id="{C0BF3CAB-92BB-EAD5-8A7B-3DCC230E675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36676" y="0"/>
            <a:ext cx="1056714" cy="1506071"/>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93C70-9374-AD2F-AE09-B963ED248DAF}"/>
              </a:ext>
            </a:extLst>
          </p:cNvPr>
          <p:cNvSpPr>
            <a:spLocks noGrp="1"/>
          </p:cNvSpPr>
          <p:nvPr>
            <p:ph type="title"/>
          </p:nvPr>
        </p:nvSpPr>
        <p:spPr>
          <a:xfrm>
            <a:off x="1210235" y="170332"/>
            <a:ext cx="10294377" cy="968187"/>
          </a:xfrm>
        </p:spPr>
        <p:txBody>
          <a:bodyPr>
            <a:normAutofit/>
          </a:bodyPr>
          <a:lstStyle/>
          <a:p>
            <a:pPr algn="ctr"/>
            <a:r>
              <a:rPr lang="en-IN" sz="4800" b="1" u="sng" dirty="0">
                <a:solidFill>
                  <a:schemeClr val="tx1"/>
                </a:solidFill>
                <a:latin typeface="Century" panose="02040604050505020304" pitchFamily="18" charset="0"/>
              </a:rPr>
              <a:t>Advantages of E.V.M.</a:t>
            </a:r>
          </a:p>
        </p:txBody>
      </p:sp>
      <p:sp>
        <p:nvSpPr>
          <p:cNvPr id="3" name="Content Placeholder 2">
            <a:extLst>
              <a:ext uri="{FF2B5EF4-FFF2-40B4-BE49-F238E27FC236}">
                <a16:creationId xmlns:a16="http://schemas.microsoft.com/office/drawing/2014/main" id="{9FF503EC-834C-0004-63D5-28191FFEB7E6}"/>
              </a:ext>
            </a:extLst>
          </p:cNvPr>
          <p:cNvSpPr>
            <a:spLocks noGrp="1"/>
          </p:cNvSpPr>
          <p:nvPr>
            <p:ph idx="1"/>
          </p:nvPr>
        </p:nvSpPr>
        <p:spPr>
          <a:xfrm>
            <a:off x="582705" y="968189"/>
            <a:ext cx="9810283" cy="5378822"/>
          </a:xfrm>
        </p:spPr>
        <p:txBody>
          <a:bodyPr>
            <a:noAutofit/>
          </a:bodyPr>
          <a:lstStyle/>
          <a:p>
            <a:pPr>
              <a:buFont typeface="Wingdings" panose="05000000000000000000" pitchFamily="2" charset="2"/>
              <a:buChar char="§"/>
            </a:pPr>
            <a:r>
              <a:rPr lang="en-US" sz="2600" b="1" dirty="0">
                <a:latin typeface="Book Antiqua" panose="02040602050305030304" pitchFamily="18" charset="0"/>
              </a:rPr>
              <a:t>1 . </a:t>
            </a:r>
            <a:r>
              <a:rPr lang="en-US" sz="2600" b="1" u="sng" dirty="0">
                <a:latin typeface="Book Antiqua" panose="02040602050305030304" pitchFamily="18" charset="0"/>
              </a:rPr>
              <a:t>Speed and accuracy:</a:t>
            </a:r>
            <a:r>
              <a:rPr lang="en-US" sz="2600" b="1" dirty="0">
                <a:latin typeface="Book Antiqua" panose="02040602050305030304" pitchFamily="18" charset="0"/>
              </a:rPr>
              <a:t>  </a:t>
            </a:r>
            <a:r>
              <a:rPr lang="en-US" sz="2600" dirty="0">
                <a:latin typeface="Times New Roman" panose="02020603050405020304" pitchFamily="18" charset="0"/>
                <a:cs typeface="Times New Roman" panose="02020603050405020304" pitchFamily="18" charset="0"/>
              </a:rPr>
              <a:t>EVMs are designed to count votes quickly and accurately. They can count votes at a much faster pace than traditional paper ballots, which reduces the time required to announce election results.</a:t>
            </a:r>
          </a:p>
          <a:p>
            <a:pPr>
              <a:buFont typeface="Wingdings" panose="05000000000000000000" pitchFamily="2" charset="2"/>
              <a:buChar char="§"/>
            </a:pPr>
            <a:endParaRPr lang="en-US" sz="2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600" b="1" dirty="0">
                <a:latin typeface="Book Antiqua" panose="02040602050305030304" pitchFamily="18" charset="0"/>
              </a:rPr>
              <a:t>2  . </a:t>
            </a:r>
            <a:r>
              <a:rPr lang="en-US" sz="2600" b="1" u="sng" dirty="0">
                <a:latin typeface="Book Antiqua" panose="02040602050305030304" pitchFamily="18" charset="0"/>
              </a:rPr>
              <a:t>Reduced errors:</a:t>
            </a:r>
            <a:r>
              <a:rPr lang="en-US" sz="2600" b="1" dirty="0">
                <a:latin typeface="Book Antiqua" panose="02040602050305030304" pitchFamily="18" charset="0"/>
              </a:rPr>
              <a:t>  </a:t>
            </a:r>
            <a:r>
              <a:rPr lang="en-US" sz="2600" dirty="0">
                <a:latin typeface="Times New Roman" panose="02020603050405020304" pitchFamily="18" charset="0"/>
                <a:cs typeface="Times New Roman" panose="02020603050405020304" pitchFamily="18" charset="0"/>
              </a:rPr>
              <a:t>EVMs reduce the chances of errors in vote counting, as they do not rely on manual counting of ballots. The use of EVMs ensures that the final results are accurate and error-free.</a:t>
            </a:r>
          </a:p>
          <a:p>
            <a:pPr marL="0" indent="0">
              <a:buNone/>
            </a:pPr>
            <a:endParaRPr lang="en-US" sz="2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600" b="1" dirty="0">
                <a:latin typeface="Book Antiqua" panose="02040602050305030304" pitchFamily="18" charset="0"/>
              </a:rPr>
              <a:t>3 . </a:t>
            </a:r>
            <a:r>
              <a:rPr lang="en-US" sz="2600" b="1" u="sng" dirty="0">
                <a:latin typeface="Book Antiqua" panose="02040602050305030304" pitchFamily="18" charset="0"/>
              </a:rPr>
              <a:t>Accessibility:</a:t>
            </a:r>
            <a:r>
              <a:rPr lang="en-US" sz="2600" dirty="0"/>
              <a:t>  </a:t>
            </a:r>
            <a:r>
              <a:rPr lang="en-US" sz="2600" dirty="0">
                <a:latin typeface="Times New Roman" panose="02020603050405020304" pitchFamily="18" charset="0"/>
                <a:cs typeface="Times New Roman" panose="02020603050405020304" pitchFamily="18" charset="0"/>
              </a:rPr>
              <a:t>EVMs make voting easier and more accessible for voters with disabilities or those who have difficulty reading or writing. This is because EVMs can be designed to have larger fonts and provide audio assistance.</a:t>
            </a:r>
          </a:p>
        </p:txBody>
      </p:sp>
      <p:pic>
        <p:nvPicPr>
          <p:cNvPr id="4" name="Content Placeholder 9">
            <a:extLst>
              <a:ext uri="{FF2B5EF4-FFF2-40B4-BE49-F238E27FC236}">
                <a16:creationId xmlns:a16="http://schemas.microsoft.com/office/drawing/2014/main" id="{7BADF066-FCD8-5A27-625B-552C509EE24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80376" y="0"/>
            <a:ext cx="1111624" cy="1735219"/>
          </a:xfrm>
          <a:prstGeom prst="rect">
            <a:avLst/>
          </a:prstGeom>
        </p:spPr>
      </p:pic>
    </p:spTree>
    <p:extLst>
      <p:ext uri="{BB962C8B-B14F-4D97-AF65-F5344CB8AC3E}">
        <p14:creationId xmlns:p14="http://schemas.microsoft.com/office/powerpoint/2010/main" val="28083709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ECADA98-06CB-80BD-1928-ABF35F5C4F0F}"/>
              </a:ext>
            </a:extLst>
          </p:cNvPr>
          <p:cNvSpPr txBox="1"/>
          <p:nvPr/>
        </p:nvSpPr>
        <p:spPr>
          <a:xfrm>
            <a:off x="663387" y="591673"/>
            <a:ext cx="9897035" cy="5509200"/>
          </a:xfrm>
          <a:prstGeom prst="rect">
            <a:avLst/>
          </a:prstGeom>
          <a:noFill/>
        </p:spPr>
        <p:txBody>
          <a:bodyPr wrap="square">
            <a:spAutoFit/>
          </a:bodyPr>
          <a:lstStyle/>
          <a:p>
            <a:pPr>
              <a:buFont typeface="Wingdings" panose="05000000000000000000" pitchFamily="2" charset="2"/>
              <a:buChar char="§"/>
            </a:pPr>
            <a:r>
              <a:rPr lang="en-US" sz="3200" b="1" dirty="0">
                <a:latin typeface="Book Antiqua" panose="02040602050305030304" pitchFamily="18" charset="0"/>
                <a:ea typeface="PMingLiU-ExtB" panose="02020500000000000000" pitchFamily="18" charset="-120"/>
              </a:rPr>
              <a:t> 4 . </a:t>
            </a:r>
            <a:r>
              <a:rPr lang="en-US" sz="3200" b="1" u="sng" dirty="0">
                <a:latin typeface="Book Antiqua" panose="02040602050305030304" pitchFamily="18" charset="0"/>
                <a:ea typeface="PMingLiU-ExtB" panose="02020500000000000000" pitchFamily="18" charset="-120"/>
              </a:rPr>
              <a:t>Security:</a:t>
            </a:r>
            <a:r>
              <a:rPr lang="en-US" sz="3200" dirty="0">
                <a:latin typeface="PMingLiU-ExtB" panose="02020500000000000000" pitchFamily="18" charset="-120"/>
                <a:ea typeface="PMingLiU-ExtB" panose="02020500000000000000" pitchFamily="18" charset="-12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EVMs are designed to prevent vote tampering and ensure the integrity of the election process. They have features such as encryption and password protection, which make it difficult for anyone to manipulate the voting results.</a:t>
            </a:r>
          </a:p>
          <a:p>
            <a:pPr>
              <a:buFont typeface="Wingdings" panose="05000000000000000000" pitchFamily="2" charset="2"/>
              <a:buChar char="§"/>
            </a:pP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
            </a:pPr>
            <a:r>
              <a:rPr lang="en-US" sz="3200" b="1" dirty="0">
                <a:latin typeface="Book Antiqua" panose="02040602050305030304" pitchFamily="18" charset="0"/>
                <a:ea typeface="PMingLiU-ExtB" panose="02020500000000000000" pitchFamily="18" charset="-120"/>
              </a:rPr>
              <a:t> 5 . </a:t>
            </a:r>
            <a:r>
              <a:rPr lang="en-US" sz="3200" b="1" u="sng" dirty="0">
                <a:latin typeface="Book Antiqua" panose="02040602050305030304" pitchFamily="18" charset="0"/>
                <a:ea typeface="PMingLiU-ExtB" panose="02020500000000000000" pitchFamily="18" charset="-120"/>
              </a:rPr>
              <a:t>Cost-effective:</a:t>
            </a:r>
            <a:r>
              <a:rPr lang="en-US" sz="3200" dirty="0">
                <a:latin typeface="PMingLiU-ExtB" panose="02020500000000000000" pitchFamily="18" charset="-120"/>
                <a:ea typeface="PMingLiU-ExtB" panose="02020500000000000000" pitchFamily="18" charset="-12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EVMs can be a cost-effective alternative to traditional paper ballots in the long run. While there is an initial investment in purchasing EVMs, the cost of printing paper ballots and the cost of manual vote counting are eliminated.</a:t>
            </a:r>
            <a:endParaRPr lang="en-IN"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 name="Content Placeholder 9">
            <a:extLst>
              <a:ext uri="{FF2B5EF4-FFF2-40B4-BE49-F238E27FC236}">
                <a16:creationId xmlns:a16="http://schemas.microsoft.com/office/drawing/2014/main" id="{6D781436-BE47-D7F6-8D63-A8927CED29D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98306" y="1"/>
            <a:ext cx="1048870" cy="1290918"/>
          </a:xfrm>
          <a:prstGeom prst="rect">
            <a:avLst/>
          </a:prstGeom>
        </p:spPr>
      </p:pic>
    </p:spTree>
    <p:extLst>
      <p:ext uri="{BB962C8B-B14F-4D97-AF65-F5344CB8AC3E}">
        <p14:creationId xmlns:p14="http://schemas.microsoft.com/office/powerpoint/2010/main" val="10918098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0" y="-71120"/>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b="1" u="sng" dirty="0">
                <a:latin typeface="Century" panose="02040604050505020304" pitchFamily="18" charset="0"/>
                <a:cs typeface="Times New Roman" panose="02020603050405020304" pitchFamily="18" charset="0"/>
              </a:rPr>
              <a:t>Tools And Technology</a:t>
            </a:r>
          </a:p>
        </p:txBody>
      </p:sp>
      <p:sp>
        <p:nvSpPr>
          <p:cNvPr id="3" name="Content Placeholder 2"/>
          <p:cNvSpPr txBox="1"/>
          <p:nvPr/>
        </p:nvSpPr>
        <p:spPr>
          <a:xfrm>
            <a:off x="470348" y="1016000"/>
            <a:ext cx="10688320" cy="584200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GB" altLang="en-IN" sz="4000" b="1" u="sng" dirty="0">
                <a:latin typeface="Book Antiqua" panose="02040602050305030304" pitchFamily="18" charset="0"/>
                <a:cs typeface="Times New Roman" panose="02020603050405020304" pitchFamily="18" charset="0"/>
              </a:rPr>
              <a:t>PYTHON:</a:t>
            </a:r>
            <a:endParaRPr lang="en-IN" altLang="en-US" sz="4000" b="1" u="sng" dirty="0">
              <a:latin typeface="Book Antiqua" panose="02040602050305030304" pitchFamily="18" charset="0"/>
              <a:cs typeface="Times New Roman" panose="02020603050405020304" pitchFamily="18" charset="0"/>
            </a:endParaRPr>
          </a:p>
          <a:p>
            <a:pPr marL="0" indent="0" algn="just">
              <a:buFont typeface="Arial" panose="020B0604020202020204" pitchFamily="34" charset="0"/>
              <a:buNone/>
            </a:pPr>
            <a:r>
              <a:rPr lang="en-IN" altLang="en-US" dirty="0">
                <a:latin typeface="Times New Roman" panose="02020603050405020304" pitchFamily="18" charset="0"/>
                <a:ea typeface="PMingLiU-ExtB" panose="02020500000000000000" pitchFamily="18" charset="-120"/>
                <a:cs typeface="Times New Roman" panose="02020603050405020304" pitchFamily="18" charset="0"/>
              </a:rPr>
              <a:t>Python is an interpreted, object-oriented, high-level programming language with dynamic semantics. Its high-level built in data structures, combined with dynamic typing and dynamic binding, make it very attractive for Rapid Application Development, as well as for use as a scripting or glue language to connect existing components together. Python's simple, easy to learn syntax emphasizes readability and therefore reduces the cost of program maintenance. Python supports modules and packages, which encourages program modularity and code reuse. The Python interpreter and the extensive standard library are available in source or binary form without charge for all major platforms, and can be freely distributed.</a:t>
            </a:r>
          </a:p>
          <a:p>
            <a:pPr marL="0" indent="0" algn="just">
              <a:buFont typeface="Arial" panose="020B0604020202020204" pitchFamily="34" charset="0"/>
              <a:buNone/>
            </a:pPr>
            <a:endParaRPr lang="en-GB" altLang="en-IN" sz="2400" b="1" u="sng" dirty="0">
              <a:latin typeface="Times New Roman" panose="02020603050405020304" pitchFamily="18" charset="0"/>
              <a:cs typeface="Times New Roman" panose="02020603050405020304" pitchFamily="18" charset="0"/>
            </a:endParaRPr>
          </a:p>
          <a:p>
            <a:pPr marL="0" indent="0" algn="just">
              <a:buNone/>
            </a:pPr>
            <a:endParaRPr lang="en-IN" altLang="en-US" sz="2400" dirty="0">
              <a:latin typeface="Times New Roman" panose="02020603050405020304" pitchFamily="18" charset="0"/>
              <a:cs typeface="Times New Roman" panose="02020603050405020304" pitchFamily="18" charset="0"/>
            </a:endParaRPr>
          </a:p>
        </p:txBody>
      </p:sp>
      <p:pic>
        <p:nvPicPr>
          <p:cNvPr id="4" name="Content Placeholder 9">
            <a:extLst>
              <a:ext uri="{FF2B5EF4-FFF2-40B4-BE49-F238E27FC236}">
                <a16:creationId xmlns:a16="http://schemas.microsoft.com/office/drawing/2014/main" id="{ED61D8DD-38EF-5A64-BC9B-DF396BB16C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17232" y="0"/>
            <a:ext cx="1136008" cy="1773283"/>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FC16923-2F6E-319C-67CD-BDA59172EA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623" y="568139"/>
            <a:ext cx="10148048" cy="6134100"/>
          </a:xfrm>
          <a:prstGeom prst="rect">
            <a:avLst/>
          </a:prstGeom>
        </p:spPr>
      </p:pic>
      <p:sp>
        <p:nvSpPr>
          <p:cNvPr id="12" name="Title 11">
            <a:extLst>
              <a:ext uri="{FF2B5EF4-FFF2-40B4-BE49-F238E27FC236}">
                <a16:creationId xmlns:a16="http://schemas.microsoft.com/office/drawing/2014/main" id="{11DA358A-38F4-45A9-47AE-B0E1B4855D2A}"/>
              </a:ext>
            </a:extLst>
          </p:cNvPr>
          <p:cNvSpPr>
            <a:spLocks noGrp="1"/>
          </p:cNvSpPr>
          <p:nvPr>
            <p:ph type="title"/>
          </p:nvPr>
        </p:nvSpPr>
        <p:spPr>
          <a:xfrm>
            <a:off x="2384612" y="30257"/>
            <a:ext cx="6113929" cy="537882"/>
          </a:xfrm>
        </p:spPr>
        <p:txBody>
          <a:bodyPr>
            <a:normAutofit fontScale="90000"/>
          </a:bodyPr>
          <a:lstStyle/>
          <a:p>
            <a:pPr algn="ctr"/>
            <a:r>
              <a:rPr lang="en-IN" b="1" u="sng" dirty="0">
                <a:solidFill>
                  <a:schemeClr val="tx1"/>
                </a:solidFill>
                <a:latin typeface="Book Antiqua" panose="02040602050305030304" pitchFamily="18" charset="0"/>
              </a:rPr>
              <a:t>Code for E.V.M.</a:t>
            </a:r>
          </a:p>
        </p:txBody>
      </p:sp>
      <p:pic>
        <p:nvPicPr>
          <p:cNvPr id="2" name="Content Placeholder 9">
            <a:extLst>
              <a:ext uri="{FF2B5EF4-FFF2-40B4-BE49-F238E27FC236}">
                <a16:creationId xmlns:a16="http://schemas.microsoft.com/office/drawing/2014/main" id="{0DF6A912-C834-5079-39AD-C8E39C6A869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17232" y="0"/>
            <a:ext cx="1136008" cy="1773283"/>
          </a:xfrm>
          <a:prstGeom prst="rect">
            <a:avLst/>
          </a:prstGeom>
        </p:spPr>
      </p:pic>
    </p:spTree>
    <p:extLst>
      <p:ext uri="{BB962C8B-B14F-4D97-AF65-F5344CB8AC3E}">
        <p14:creationId xmlns:p14="http://schemas.microsoft.com/office/powerpoint/2010/main" val="3466389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680B8B8-A5F5-AD6B-2460-9209C2A62C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448" y="361950"/>
            <a:ext cx="10049434" cy="6134100"/>
          </a:xfrm>
          <a:prstGeom prst="rect">
            <a:avLst/>
          </a:prstGeom>
        </p:spPr>
      </p:pic>
      <p:pic>
        <p:nvPicPr>
          <p:cNvPr id="3" name="Content Placeholder 9">
            <a:extLst>
              <a:ext uri="{FF2B5EF4-FFF2-40B4-BE49-F238E27FC236}">
                <a16:creationId xmlns:a16="http://schemas.microsoft.com/office/drawing/2014/main" id="{6CBF9676-409A-1BA1-6049-77BF3FCF24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17232" y="0"/>
            <a:ext cx="1136008" cy="1773283"/>
          </a:xfrm>
          <a:prstGeom prst="rect">
            <a:avLst/>
          </a:prstGeom>
        </p:spPr>
      </p:pic>
    </p:spTree>
    <p:extLst>
      <p:ext uri="{BB962C8B-B14F-4D97-AF65-F5344CB8AC3E}">
        <p14:creationId xmlns:p14="http://schemas.microsoft.com/office/powerpoint/2010/main" val="42613748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613</TotalTime>
  <Words>725</Words>
  <Application>Microsoft Office PowerPoint</Application>
  <PresentationFormat>Widescreen</PresentationFormat>
  <Paragraphs>65</Paragraphs>
  <Slides>18</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18</vt:i4>
      </vt:variant>
    </vt:vector>
  </HeadingPairs>
  <TitlesOfParts>
    <vt:vector size="30" baseType="lpstr">
      <vt:lpstr>PMingLiU-ExtB</vt:lpstr>
      <vt:lpstr>Arial</vt:lpstr>
      <vt:lpstr>Baskerville Old Face</vt:lpstr>
      <vt:lpstr>Book Antiqua</vt:lpstr>
      <vt:lpstr>Calibri</vt:lpstr>
      <vt:lpstr>Cambria</vt:lpstr>
      <vt:lpstr>Century</vt:lpstr>
      <vt:lpstr>Times New Roman</vt:lpstr>
      <vt:lpstr>Trebuchet MS</vt:lpstr>
      <vt:lpstr>Wingdings</vt:lpstr>
      <vt:lpstr>Wingdings 3</vt:lpstr>
      <vt:lpstr>Facet</vt:lpstr>
      <vt:lpstr>PowerPoint Presentation</vt:lpstr>
      <vt:lpstr>PowerPoint Presentation</vt:lpstr>
      <vt:lpstr>Introduction</vt:lpstr>
      <vt:lpstr>OBJECTIVE</vt:lpstr>
      <vt:lpstr>Advantages of E.V.M.</vt:lpstr>
      <vt:lpstr>PowerPoint Presentation</vt:lpstr>
      <vt:lpstr>PowerPoint Presentation</vt:lpstr>
      <vt:lpstr>Code for E.V.M.</vt:lpstr>
      <vt:lpstr>PowerPoint Presentation</vt:lpstr>
      <vt:lpstr>PowerPoint Presentation</vt:lpstr>
      <vt:lpstr>PowerPoint Presentation</vt:lpstr>
      <vt:lpstr>Output</vt:lpstr>
      <vt:lpstr>PowerPoint Presentation</vt:lpstr>
      <vt:lpstr>PowerPoint Presentation</vt:lpstr>
      <vt:lpstr>PowerPoint Presentation</vt:lpstr>
      <vt:lpstr>OLD METHODS OF VOTING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sinhayush35@gmail.com</dc:creator>
  <cp:lastModifiedBy>Prachi Agrawal</cp:lastModifiedBy>
  <cp:revision>84</cp:revision>
  <dcterms:created xsi:type="dcterms:W3CDTF">2021-02-17T10:31:00Z</dcterms:created>
  <dcterms:modified xsi:type="dcterms:W3CDTF">2023-05-25T06:11:31Z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1033-11.2.0.11130</vt:lpwstr>
  </property>
  <property fmtid="{D5CDD505-2E9C-101B-9397-08002B2CF9AE}" pid="3" name="ICV">
    <vt:lpwstr>2A2BD346CD8344F7A2927C8EDBF76DA4</vt:lpwstr>
  </property>
</Properties>
</file>