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fa2d42b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fa2d42b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adb5045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adb5045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adb5045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adb5045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adb5045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adb5045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fa2d42bb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fa2d42bb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4adb5045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4adb5045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4adb5045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4adb5045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4adb5045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4adb5045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adb5045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adb5045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4b781f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4b781f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Pass:solucioncheckstyle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adb504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adb504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306e022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306e022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adb5045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adb5045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a2d428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a2d42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adb5045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adb5045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adb5045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adb5045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adb5045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adb5045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adb5045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adb5045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adb5045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adb5045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ly/enunciadoChecksty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Checkstyle aplicado al estándar Google Java Style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Pedro Monje y Pablo Almohalla</a:t>
            </a:r>
            <a:endParaRPr sz="1700"/>
          </a:p>
        </p:txBody>
      </p:sp>
      <p:pic>
        <p:nvPicPr>
          <p:cNvPr id="136" name="Google Shape;136;p13"/>
          <p:cNvPicPr preferRelativeResize="0"/>
          <p:nvPr/>
        </p:nvPicPr>
        <p:blipFill>
          <a:blip r:embed="rId3">
            <a:alphaModFix/>
          </a:blip>
          <a:stretch>
            <a:fillRect/>
          </a:stretch>
        </p:blipFill>
        <p:spPr>
          <a:xfrm>
            <a:off x="380975" y="4202425"/>
            <a:ext cx="2943225" cy="58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3.2 - ESTRUCTURA DE LOS FICHEROS</a:t>
            </a:r>
            <a:endParaRPr/>
          </a:p>
          <a:p>
            <a:pPr indent="0" lvl="0" marL="0" rtl="0" algn="l">
              <a:spcBef>
                <a:spcPts val="0"/>
              </a:spcBef>
              <a:spcAft>
                <a:spcPts val="0"/>
              </a:spcAft>
              <a:buNone/>
            </a:pPr>
            <a:r>
              <a:t/>
            </a:r>
            <a:endParaRPr/>
          </a:p>
        </p:txBody>
      </p:sp>
      <p:sp>
        <p:nvSpPr>
          <p:cNvPr id="193" name="Google Shape;193;p2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7-Sobrecarga(overload): nunca-separar</a:t>
            </a:r>
            <a:endParaRPr sz="1400"/>
          </a:p>
          <a:p>
            <a:pPr indent="-317500" lvl="0" marL="457200" rtl="0" algn="l">
              <a:spcBef>
                <a:spcPts val="1200"/>
              </a:spcBef>
              <a:spcAft>
                <a:spcPts val="0"/>
              </a:spcAft>
              <a:buSzPts val="1400"/>
              <a:buChar char="●"/>
            </a:pPr>
            <a:r>
              <a:rPr lang="es" sz="1400"/>
              <a:t>Cuando una clase tiene varios constructores, o varios métodos con el mismo nombre, éstos aparecen secuencialmente, sin ninguna otra línea de código entre ellos.</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OverloadMethodsDeclarationOrder</a:t>
            </a:r>
            <a:r>
              <a:rPr lang="es" sz="1400"/>
              <a:t> que comprueba que los métodos con el mismo nombre pero distinta declaración se agrupan.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3.3 - FORMATEO</a:t>
            </a:r>
            <a:endParaRPr/>
          </a:p>
        </p:txBody>
      </p:sp>
      <p:sp>
        <p:nvSpPr>
          <p:cNvPr id="199" name="Google Shape;199;p23"/>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1-Llaves: se utilizan cuando son opcionales</a:t>
            </a:r>
            <a:endParaRPr sz="1400"/>
          </a:p>
          <a:p>
            <a:pPr indent="-317500" lvl="0" marL="457200" rtl="0" algn="l">
              <a:spcBef>
                <a:spcPts val="1200"/>
              </a:spcBef>
              <a:spcAft>
                <a:spcPts val="0"/>
              </a:spcAft>
              <a:buSzPts val="1400"/>
              <a:buChar char="●"/>
            </a:pPr>
            <a:r>
              <a:rPr lang="es" sz="1400"/>
              <a:t>Las llaves se utilizan con las sentencias if, else, for, do y while, incluso cuando el cuerpo está vacío o contiene una sola línea.</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NeedBraces</a:t>
            </a:r>
            <a:r>
              <a:rPr lang="es" sz="1400"/>
              <a:t> que comprueba que  se ponen llaves  en los bloques de código.</a:t>
            </a:r>
            <a:endParaRPr sz="1400"/>
          </a:p>
          <a:p>
            <a:pPr indent="0" lvl="0" marL="0" rtl="0" algn="l">
              <a:spcBef>
                <a:spcPts val="1200"/>
              </a:spcBef>
              <a:spcAft>
                <a:spcPts val="0"/>
              </a:spcAft>
              <a:buNone/>
            </a:pPr>
            <a:r>
              <a:rPr lang="es" sz="1400"/>
              <a:t>2-Llaves: los bloques vacíos siguen el estilo K&amp;R</a:t>
            </a:r>
            <a:endParaRPr sz="1400"/>
          </a:p>
          <a:p>
            <a:pPr indent="-317500" lvl="0" marL="457200" rtl="0" algn="l">
              <a:spcBef>
                <a:spcPts val="1200"/>
              </a:spcBef>
              <a:spcAft>
                <a:spcPts val="0"/>
              </a:spcAft>
              <a:buSzPts val="1400"/>
              <a:buChar char="●"/>
            </a:pPr>
            <a:r>
              <a:rPr lang="es" sz="1400"/>
              <a:t>Para colocar las llaves se utiliza el estilo egipcio, es decir se abre la llave y se cierra justo debajo del nombre del bloque que cierra.</a:t>
            </a:r>
            <a:endParaRPr sz="1400"/>
          </a:p>
          <a:p>
            <a:pPr indent="-317500" lvl="0" marL="457200" rtl="0" algn="l">
              <a:spcBef>
                <a:spcPts val="0"/>
              </a:spcBef>
              <a:spcAft>
                <a:spcPts val="0"/>
              </a:spcAft>
              <a:buSzPts val="1400"/>
              <a:buChar char="●"/>
            </a:pPr>
            <a:r>
              <a:rPr lang="es" sz="1400"/>
              <a:t>Para cumplir esto se aplican los checks </a:t>
            </a:r>
            <a:r>
              <a:rPr i="1" lang="es" sz="1400">
                <a:solidFill>
                  <a:srgbClr val="00FFFF"/>
                </a:solidFill>
              </a:rPr>
              <a:t>LeftCurly y RightCurly </a:t>
            </a:r>
            <a:r>
              <a:rPr lang="es" sz="1400"/>
              <a:t>que comprueba que la llave izquierda y la derecha se colocan de manera correcta.</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3.3 - </a:t>
            </a:r>
            <a:r>
              <a:rPr lang="es"/>
              <a:t>FORMATEO</a:t>
            </a:r>
            <a:endParaRPr/>
          </a:p>
        </p:txBody>
      </p:sp>
      <p:sp>
        <p:nvSpPr>
          <p:cNvPr id="205" name="Google Shape;205;p2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600"/>
              <a:t>3-Una declaración por línea</a:t>
            </a:r>
            <a:endParaRPr sz="5600"/>
          </a:p>
          <a:p>
            <a:pPr indent="-317500" lvl="0" marL="457200" rtl="0" algn="l">
              <a:spcBef>
                <a:spcPts val="1200"/>
              </a:spcBef>
              <a:spcAft>
                <a:spcPts val="0"/>
              </a:spcAft>
              <a:buSzPct val="100000"/>
              <a:buChar char="●"/>
            </a:pPr>
            <a:r>
              <a:rPr lang="es" sz="5600"/>
              <a:t>Cada declaración va seguida de un salto de línea.</a:t>
            </a:r>
            <a:endParaRPr sz="5600"/>
          </a:p>
          <a:p>
            <a:pPr indent="-317500" lvl="0" marL="457200" rtl="0" algn="l">
              <a:spcBef>
                <a:spcPts val="0"/>
              </a:spcBef>
              <a:spcAft>
                <a:spcPts val="0"/>
              </a:spcAft>
              <a:buSzPct val="100000"/>
              <a:buChar char="●"/>
            </a:pPr>
            <a:r>
              <a:rPr lang="es" sz="5600"/>
              <a:t>Para cumplir esto se aplica el check </a:t>
            </a:r>
            <a:r>
              <a:rPr i="1" lang="es" sz="5600">
                <a:solidFill>
                  <a:srgbClr val="00FFFF"/>
                </a:solidFill>
              </a:rPr>
              <a:t>OneStatementPerLine </a:t>
            </a:r>
            <a:r>
              <a:rPr lang="es" sz="5600"/>
              <a:t>que comprueba que  hay una única declaración por línea.</a:t>
            </a:r>
            <a:endParaRPr sz="5600"/>
          </a:p>
          <a:p>
            <a:pPr indent="0" lvl="0" marL="0" rtl="0" algn="l">
              <a:spcBef>
                <a:spcPts val="1200"/>
              </a:spcBef>
              <a:spcAft>
                <a:spcPts val="0"/>
              </a:spcAft>
              <a:buNone/>
            </a:pPr>
            <a:r>
              <a:rPr lang="es" sz="5600"/>
              <a:t>4-Límite de columnas</a:t>
            </a:r>
            <a:endParaRPr sz="5600"/>
          </a:p>
          <a:p>
            <a:pPr indent="-317500" lvl="0" marL="457200" rtl="0" algn="l">
              <a:spcBef>
                <a:spcPts val="1200"/>
              </a:spcBef>
              <a:spcAft>
                <a:spcPts val="0"/>
              </a:spcAft>
              <a:buSzPct val="100000"/>
              <a:buChar char="●"/>
            </a:pPr>
            <a:r>
              <a:rPr lang="es" sz="5600"/>
              <a:t>El estándar de Google solo permite escribir 100 caracteres en una línea.</a:t>
            </a:r>
            <a:endParaRPr sz="5600"/>
          </a:p>
          <a:p>
            <a:pPr indent="-317500" lvl="0" marL="457200" rtl="0" algn="l">
              <a:spcBef>
                <a:spcPts val="0"/>
              </a:spcBef>
              <a:spcAft>
                <a:spcPts val="0"/>
              </a:spcAft>
              <a:buSzPct val="100000"/>
              <a:buChar char="●"/>
            </a:pPr>
            <a:r>
              <a:rPr lang="es" sz="5600"/>
              <a:t>Para cumplir esto se aplica el check </a:t>
            </a:r>
            <a:r>
              <a:rPr i="1" lang="es" sz="5600">
                <a:solidFill>
                  <a:srgbClr val="00FFFF"/>
                </a:solidFill>
              </a:rPr>
              <a:t>LineLength,</a:t>
            </a:r>
            <a:r>
              <a:rPr lang="es" sz="5600">
                <a:solidFill>
                  <a:srgbClr val="FFFFFF"/>
                </a:solidFill>
              </a:rPr>
              <a:t> que comprueba que una línea tiene 100 caracteres como máximo.</a:t>
            </a:r>
            <a:endParaRPr sz="5600">
              <a:solidFill>
                <a:srgbClr val="FFFFFF"/>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3.4 - NOMBRADO</a:t>
            </a:r>
            <a:endParaRPr/>
          </a:p>
        </p:txBody>
      </p:sp>
      <p:sp>
        <p:nvSpPr>
          <p:cNvPr id="211" name="Google Shape;211;p2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s" sz="1412"/>
              <a:t>1-Nombrado de paquetes</a:t>
            </a:r>
            <a:endParaRPr sz="1412"/>
          </a:p>
          <a:p>
            <a:pPr indent="-318293" lvl="0" marL="457200" rtl="0" algn="l">
              <a:lnSpc>
                <a:spcPct val="105000"/>
              </a:lnSpc>
              <a:spcBef>
                <a:spcPts val="1200"/>
              </a:spcBef>
              <a:spcAft>
                <a:spcPts val="0"/>
              </a:spcAft>
              <a:buSzPts val="1413"/>
              <a:buChar char="●"/>
            </a:pPr>
            <a:r>
              <a:rPr lang="es" sz="1412"/>
              <a:t>Los nombres de los paquetes se escriben todos en minúsculas, con palabras consecutivas simplemente concatenadas (sin guiones bajos). Por ejemplo, com.example.deepspace, no com.example.deepSpace o com.example.deep_space.</a:t>
            </a:r>
            <a:endParaRPr sz="1412"/>
          </a:p>
          <a:p>
            <a:pPr indent="-318293" lvl="0" marL="457200" rtl="0" algn="l">
              <a:lnSpc>
                <a:spcPct val="105000"/>
              </a:lnSpc>
              <a:spcBef>
                <a:spcPts val="0"/>
              </a:spcBef>
              <a:spcAft>
                <a:spcPts val="0"/>
              </a:spcAft>
              <a:buSzPts val="1413"/>
              <a:buChar char="●"/>
            </a:pPr>
            <a:r>
              <a:rPr lang="es" sz="1412"/>
              <a:t>Para cumplir esto se aplica el check </a:t>
            </a:r>
            <a:r>
              <a:rPr i="1" lang="es" sz="1412">
                <a:solidFill>
                  <a:srgbClr val="00FFFF"/>
                </a:solidFill>
              </a:rPr>
              <a:t>PackageName</a:t>
            </a:r>
            <a:r>
              <a:rPr lang="es" sz="1412">
                <a:solidFill>
                  <a:srgbClr val="00FFFF"/>
                </a:solidFill>
              </a:rPr>
              <a:t>, </a:t>
            </a:r>
            <a:r>
              <a:rPr lang="es" sz="1412"/>
              <a:t>que comprueba que el nombre de los paquetes sigue un patrón determinado.</a:t>
            </a:r>
            <a:endParaRPr sz="1412"/>
          </a:p>
          <a:p>
            <a:pPr indent="0" lvl="0" marL="0" rtl="0" algn="l">
              <a:lnSpc>
                <a:spcPct val="105000"/>
              </a:lnSpc>
              <a:spcBef>
                <a:spcPts val="1200"/>
              </a:spcBef>
              <a:spcAft>
                <a:spcPts val="0"/>
              </a:spcAft>
              <a:buSzPts val="688"/>
              <a:buNone/>
            </a:pPr>
            <a:r>
              <a:rPr lang="es" sz="1412"/>
              <a:t>2-Nombrado de clases</a:t>
            </a:r>
            <a:endParaRPr sz="1412"/>
          </a:p>
          <a:p>
            <a:pPr indent="-318293" lvl="0" marL="457200" rtl="0" algn="l">
              <a:lnSpc>
                <a:spcPct val="105000"/>
              </a:lnSpc>
              <a:spcBef>
                <a:spcPts val="1200"/>
              </a:spcBef>
              <a:spcAft>
                <a:spcPts val="0"/>
              </a:spcAft>
              <a:buSzPts val="1413"/>
              <a:buChar char="●"/>
            </a:pPr>
            <a:r>
              <a:rPr lang="es" sz="1412"/>
              <a:t>Los nombres de la clase se escriben siguiendo un </a:t>
            </a:r>
            <a:r>
              <a:rPr lang="es" sz="1412"/>
              <a:t>patrón</a:t>
            </a:r>
            <a:r>
              <a:rPr lang="es" sz="1412"/>
              <a:t> de UpperCamelCase, es decir, si la clase se llama pruebas software debe nombrarse PruebasSoftware.</a:t>
            </a:r>
            <a:endParaRPr sz="1412"/>
          </a:p>
          <a:p>
            <a:pPr indent="-318293" lvl="0" marL="457200" rtl="0" algn="l">
              <a:lnSpc>
                <a:spcPct val="105000"/>
              </a:lnSpc>
              <a:spcBef>
                <a:spcPts val="0"/>
              </a:spcBef>
              <a:spcAft>
                <a:spcPts val="0"/>
              </a:spcAft>
              <a:buSzPts val="1413"/>
              <a:buChar char="●"/>
            </a:pPr>
            <a:r>
              <a:rPr lang="es" sz="1412"/>
              <a:t>Para cumplir esto se aplica el check </a:t>
            </a:r>
            <a:r>
              <a:rPr i="1" lang="es" sz="1412">
                <a:solidFill>
                  <a:srgbClr val="00FFFF"/>
                </a:solidFill>
              </a:rPr>
              <a:t>TypeName</a:t>
            </a:r>
            <a:r>
              <a:rPr lang="es" sz="1412">
                <a:solidFill>
                  <a:srgbClr val="00FFFF"/>
                </a:solidFill>
              </a:rPr>
              <a:t>, </a:t>
            </a:r>
            <a:r>
              <a:rPr lang="es" sz="1412"/>
              <a:t>que comprueba parcialmente que el nombre de las clases sigue un patrón determinado.</a:t>
            </a:r>
            <a:endParaRPr sz="1412"/>
          </a:p>
          <a:p>
            <a:pPr indent="0" lvl="0" marL="0" rtl="0" algn="l">
              <a:lnSpc>
                <a:spcPct val="105000"/>
              </a:lnSpc>
              <a:spcBef>
                <a:spcPts val="1200"/>
              </a:spcBef>
              <a:spcAft>
                <a:spcPts val="0"/>
              </a:spcAft>
              <a:buNone/>
            </a:pPr>
            <a:r>
              <a:t/>
            </a:r>
            <a:endParaRPr sz="1412"/>
          </a:p>
          <a:p>
            <a:pPr indent="0" lvl="0" marL="0" rtl="0" algn="l">
              <a:lnSpc>
                <a:spcPct val="105000"/>
              </a:lnSpc>
              <a:spcBef>
                <a:spcPts val="1200"/>
              </a:spcBef>
              <a:spcAft>
                <a:spcPts val="1200"/>
              </a:spcAft>
              <a:buSzPts val="688"/>
              <a:buNone/>
            </a:pPr>
            <a:r>
              <a:t/>
            </a:r>
            <a:endParaRPr sz="141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3.4 - NOMBRADO</a:t>
            </a:r>
            <a:endParaRPr/>
          </a:p>
        </p:txBody>
      </p:sp>
      <p:sp>
        <p:nvSpPr>
          <p:cNvPr id="217" name="Google Shape;217;p2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s" sz="1400"/>
              <a:t>3-Nombrado de métodos</a:t>
            </a:r>
            <a:endParaRPr sz="1400"/>
          </a:p>
          <a:p>
            <a:pPr indent="-317500" lvl="0" marL="457200" rtl="0" algn="l">
              <a:lnSpc>
                <a:spcPct val="105000"/>
              </a:lnSpc>
              <a:spcBef>
                <a:spcPts val="1200"/>
              </a:spcBef>
              <a:spcAft>
                <a:spcPts val="0"/>
              </a:spcAft>
              <a:buSzPts val="1400"/>
              <a:buChar char="●"/>
            </a:pPr>
            <a:r>
              <a:rPr lang="es" sz="1400"/>
              <a:t>Los nombres de los métodos se escriben siguiendo un patrón de LowerCamelCase, es decir, si el método  se llama calcular dinero debe nombrarse calcularDinero.</a:t>
            </a:r>
            <a:endParaRPr sz="1400"/>
          </a:p>
          <a:p>
            <a:pPr indent="-317500" lvl="0" marL="457200" rtl="0" algn="l">
              <a:lnSpc>
                <a:spcPct val="105000"/>
              </a:lnSpc>
              <a:spcBef>
                <a:spcPts val="0"/>
              </a:spcBef>
              <a:spcAft>
                <a:spcPts val="0"/>
              </a:spcAft>
              <a:buSzPts val="1400"/>
              <a:buChar char="●"/>
            </a:pPr>
            <a:r>
              <a:rPr lang="es" sz="1400"/>
              <a:t>Para cumplir esto se aplica el check </a:t>
            </a:r>
            <a:r>
              <a:rPr i="1" lang="es" sz="1400">
                <a:solidFill>
                  <a:srgbClr val="00FFFF"/>
                </a:solidFill>
              </a:rPr>
              <a:t>MethodName</a:t>
            </a:r>
            <a:r>
              <a:rPr lang="es" sz="1400">
                <a:solidFill>
                  <a:srgbClr val="00FFFF"/>
                </a:solidFill>
              </a:rPr>
              <a:t>, </a:t>
            </a:r>
            <a:r>
              <a:rPr lang="es" sz="1400"/>
              <a:t>que comprueba parcialmente que el nombre de los métodos sigue un patrón determinado.</a:t>
            </a:r>
            <a:endParaRPr sz="1400"/>
          </a:p>
          <a:p>
            <a:pPr indent="0" lvl="0" marL="457200" rtl="0" algn="l">
              <a:lnSpc>
                <a:spcPct val="105000"/>
              </a:lnSpc>
              <a:spcBef>
                <a:spcPts val="1200"/>
              </a:spcBef>
              <a:spcAft>
                <a:spcPts val="0"/>
              </a:spcAft>
              <a:buNone/>
            </a:pPr>
            <a:r>
              <a:t/>
            </a:r>
            <a:endParaRPr sz="1400"/>
          </a:p>
          <a:p>
            <a:pPr indent="0" lvl="0" marL="0" rtl="0" algn="l">
              <a:spcBef>
                <a:spcPts val="1200"/>
              </a:spcBef>
              <a:spcAft>
                <a:spcPts val="0"/>
              </a:spcAft>
              <a:buNone/>
            </a:pPr>
            <a:r>
              <a:rPr lang="es" sz="1400"/>
              <a:t>4-Nombrado de campos no constantes</a:t>
            </a:r>
            <a:endParaRPr sz="1400"/>
          </a:p>
          <a:p>
            <a:pPr indent="-317500" lvl="0" marL="457200" rtl="0" algn="l">
              <a:spcBef>
                <a:spcPts val="1200"/>
              </a:spcBef>
              <a:spcAft>
                <a:spcPts val="0"/>
              </a:spcAft>
              <a:buSzPts val="1400"/>
              <a:buChar char="●"/>
            </a:pPr>
            <a:r>
              <a:rPr lang="es" sz="1400"/>
              <a:t>Los campos tienen que estar nombrados siguiendo el formato de lowerCamelCase, es decir si el campo es computed values debe nombrarse computedValues.</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MemberName,</a:t>
            </a:r>
            <a:r>
              <a:rPr lang="es" sz="1400">
                <a:solidFill>
                  <a:srgbClr val="00FFFF"/>
                </a:solidFill>
              </a:rPr>
              <a:t> </a:t>
            </a:r>
            <a:r>
              <a:rPr lang="es" sz="1400"/>
              <a:t>que comprueba que el nombre de los campos no constantes se ajustan a un patrón.</a:t>
            </a:r>
            <a:endParaRPr sz="1400"/>
          </a:p>
          <a:p>
            <a:pPr indent="0" lvl="0" marL="0" rtl="0" algn="l">
              <a:lnSpc>
                <a:spcPct val="105000"/>
              </a:lnSpc>
              <a:spcBef>
                <a:spcPts val="1200"/>
              </a:spcBef>
              <a:spcAft>
                <a:spcPts val="1200"/>
              </a:spcAft>
              <a:buSzPts val="688"/>
              <a:buNone/>
            </a:pPr>
            <a:r>
              <a:t/>
            </a:r>
            <a:endParaRPr sz="101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3.4 - </a:t>
            </a:r>
            <a:r>
              <a:rPr lang="es"/>
              <a:t>NOMBRADO</a:t>
            </a:r>
            <a:endParaRPr/>
          </a:p>
        </p:txBody>
      </p:sp>
      <p:sp>
        <p:nvSpPr>
          <p:cNvPr id="223" name="Google Shape;223;p2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5-Nombrado de parámetros</a:t>
            </a:r>
            <a:endParaRPr/>
          </a:p>
          <a:p>
            <a:pPr indent="-311150" lvl="0" marL="457200" rtl="0" algn="l">
              <a:spcBef>
                <a:spcPts val="1200"/>
              </a:spcBef>
              <a:spcAft>
                <a:spcPts val="0"/>
              </a:spcAft>
              <a:buSzPts val="1300"/>
              <a:buChar char="●"/>
            </a:pPr>
            <a:r>
              <a:rPr lang="es"/>
              <a:t>Los nombres de los parámetros tienen que escribirse siguiendo el formato de lowerCamelCase, y debe evitarse nombrar los parámetros con un solo caracter.</a:t>
            </a:r>
            <a:endParaRPr/>
          </a:p>
          <a:p>
            <a:pPr indent="-311150" lvl="0" marL="457200" rtl="0" algn="l">
              <a:spcBef>
                <a:spcPts val="0"/>
              </a:spcBef>
              <a:spcAft>
                <a:spcPts val="0"/>
              </a:spcAft>
              <a:buSzPts val="1300"/>
              <a:buChar char="●"/>
            </a:pPr>
            <a:r>
              <a:rPr lang="es"/>
              <a:t>Para cumplir esto se aplican los checks </a:t>
            </a:r>
            <a:r>
              <a:rPr i="1" lang="es">
                <a:solidFill>
                  <a:srgbClr val="00FFFF"/>
                </a:solidFill>
              </a:rPr>
              <a:t>ParameterName</a:t>
            </a:r>
            <a:r>
              <a:rPr lang="es">
                <a:solidFill>
                  <a:srgbClr val="00FFFF"/>
                </a:solidFill>
              </a:rPr>
              <a:t>,CatchParameterName,LambdaParameterName y RecordComponentName </a:t>
            </a:r>
            <a:r>
              <a:rPr lang="es"/>
              <a:t>que comprueban que el nombre de los parámetros se ajustan a un patrón en todos los casos posibles.</a:t>
            </a:r>
            <a:endParaRPr/>
          </a:p>
          <a:p>
            <a:pPr indent="0" lvl="0" marL="0" rtl="0" algn="l">
              <a:spcBef>
                <a:spcPts val="1200"/>
              </a:spcBef>
              <a:spcAft>
                <a:spcPts val="0"/>
              </a:spcAft>
              <a:buNone/>
            </a:pPr>
            <a:r>
              <a:rPr lang="es"/>
              <a:t>6-Nombrado de variables locales</a:t>
            </a:r>
            <a:endParaRPr/>
          </a:p>
          <a:p>
            <a:pPr indent="-311150" lvl="0" marL="457200" rtl="0" algn="l">
              <a:spcBef>
                <a:spcPts val="1200"/>
              </a:spcBef>
              <a:spcAft>
                <a:spcPts val="0"/>
              </a:spcAft>
              <a:buSzPts val="1300"/>
              <a:buChar char="●"/>
            </a:pPr>
            <a:r>
              <a:rPr lang="es"/>
              <a:t>Las variables locales tienen que estar nombradas siguiendo el formato de lowerCamelCase, es decir si la variable es dinero gastado deberá nombrarse dineroGastado.</a:t>
            </a:r>
            <a:endParaRPr/>
          </a:p>
          <a:p>
            <a:pPr indent="-311150" lvl="0" marL="457200" rtl="0" algn="l">
              <a:spcBef>
                <a:spcPts val="0"/>
              </a:spcBef>
              <a:spcAft>
                <a:spcPts val="0"/>
              </a:spcAft>
              <a:buSzPts val="1300"/>
              <a:buChar char="●"/>
            </a:pPr>
            <a:r>
              <a:rPr lang="es"/>
              <a:t>Para cumplir esto se aplican los check </a:t>
            </a:r>
            <a:r>
              <a:rPr i="1" lang="es">
                <a:solidFill>
                  <a:srgbClr val="00FFFF"/>
                </a:solidFill>
              </a:rPr>
              <a:t>LocalVariableName y PatternVariableName,</a:t>
            </a:r>
            <a:r>
              <a:rPr lang="es"/>
              <a:t> para comprobar que las variables locales siguen un patrón especificado.</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3.4 - </a:t>
            </a:r>
            <a:r>
              <a:rPr lang="es"/>
              <a:t>NOMBRADO</a:t>
            </a:r>
            <a:endParaRPr/>
          </a:p>
        </p:txBody>
      </p:sp>
      <p:sp>
        <p:nvSpPr>
          <p:cNvPr id="229" name="Google Shape;229;p28"/>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7-Nombre de variables de tipo</a:t>
            </a:r>
            <a:r>
              <a:rPr lang="es" sz="1400"/>
              <a:t> (variable matemática por ej x)</a:t>
            </a:r>
            <a:endParaRPr sz="1400"/>
          </a:p>
          <a:p>
            <a:pPr indent="-317500" lvl="0" marL="457200" rtl="0" algn="l">
              <a:spcBef>
                <a:spcPts val="1200"/>
              </a:spcBef>
              <a:spcAft>
                <a:spcPts val="0"/>
              </a:spcAft>
              <a:buSzPts val="1400"/>
              <a:buChar char="●"/>
            </a:pPr>
            <a:r>
              <a:rPr lang="es" sz="1400"/>
              <a:t>Las variables de tipo  tienen que estar nombradas o bien con una única letra seguida de un número, o bien nombredelaclase+Tmayus.</a:t>
            </a:r>
            <a:endParaRPr sz="1400"/>
          </a:p>
          <a:p>
            <a:pPr indent="-317500" lvl="0" marL="457200" rtl="0" algn="l">
              <a:spcBef>
                <a:spcPts val="0"/>
              </a:spcBef>
              <a:spcAft>
                <a:spcPts val="0"/>
              </a:spcAft>
              <a:buSzPts val="1400"/>
              <a:buChar char="●"/>
            </a:pPr>
            <a:r>
              <a:rPr lang="es" sz="1400"/>
              <a:t>Para cumplir esto se aplican los check </a:t>
            </a:r>
            <a:r>
              <a:rPr i="1" lang="es" sz="1400">
                <a:solidFill>
                  <a:srgbClr val="00FFFF"/>
                </a:solidFill>
              </a:rPr>
              <a:t>MethodTypeParameterName,ClassTypeParameterName,InterfaceTypeParameterName y</a:t>
            </a:r>
            <a:r>
              <a:rPr lang="es" sz="1400"/>
              <a:t> </a:t>
            </a:r>
            <a:r>
              <a:rPr i="1" lang="es" sz="1400">
                <a:solidFill>
                  <a:srgbClr val="00FFFF"/>
                </a:solidFill>
              </a:rPr>
              <a:t>RecordTypeParameterName</a:t>
            </a:r>
            <a:r>
              <a:rPr lang="es" sz="1400"/>
              <a:t> para comprobar que las variables de tipo siguen el patrón especificado en todas sus apariciones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3.5 - PRÁCTICAS DE PROGRAMACIÓN</a:t>
            </a:r>
            <a:endParaRPr/>
          </a:p>
        </p:txBody>
      </p:sp>
      <p:sp>
        <p:nvSpPr>
          <p:cNvPr id="235" name="Google Shape;235;p29"/>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1- No se utiliza finalizer</a:t>
            </a:r>
            <a:endParaRPr sz="1400"/>
          </a:p>
          <a:p>
            <a:pPr indent="-317500" lvl="0" marL="457200" rtl="0" algn="l">
              <a:spcBef>
                <a:spcPts val="1200"/>
              </a:spcBef>
              <a:spcAft>
                <a:spcPts val="0"/>
              </a:spcAft>
              <a:buSzPts val="1400"/>
              <a:buChar char="●"/>
            </a:pPr>
            <a:r>
              <a:rPr lang="es" sz="1400"/>
              <a:t>No permite overridear Object.Finalize, ya que es muy raro</a:t>
            </a:r>
            <a:endParaRPr sz="1400"/>
          </a:p>
          <a:p>
            <a:pPr indent="-317500" lvl="0" marL="457200" rtl="0" algn="l">
              <a:spcBef>
                <a:spcPts val="0"/>
              </a:spcBef>
              <a:spcAft>
                <a:spcPts val="0"/>
              </a:spcAft>
              <a:buSzPts val="1400"/>
              <a:buChar char="●"/>
            </a:pPr>
            <a:r>
              <a:rPr lang="es" sz="1400"/>
              <a:t>Esto se cumple con el check </a:t>
            </a:r>
            <a:r>
              <a:rPr i="1" lang="es" sz="1400">
                <a:solidFill>
                  <a:srgbClr val="00FFFF"/>
                </a:solidFill>
              </a:rPr>
              <a:t>NoFinalizer, </a:t>
            </a:r>
            <a:r>
              <a:rPr lang="es" sz="1400"/>
              <a:t>que comprueba que no hay un método Finalize con cero parámetros.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3.6 - JAVADOC</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También tiene mucha potencia a la hora de comprobar el formateo de los comentarios, anotaciones y en general de toda la documentación de Java.</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s" sz="1600"/>
              <a:t>Tras estas explicaciones pasaremos a un ejemplo guiado.</a:t>
            </a:r>
            <a:endParaRPr sz="1600"/>
          </a:p>
        </p:txBody>
      </p:sp>
      <p:pic>
        <p:nvPicPr>
          <p:cNvPr id="242" name="Google Shape;242;p30"/>
          <p:cNvPicPr preferRelativeResize="0"/>
          <p:nvPr/>
        </p:nvPicPr>
        <p:blipFill>
          <a:blip r:embed="rId3">
            <a:alphaModFix/>
          </a:blip>
          <a:stretch>
            <a:fillRect/>
          </a:stretch>
        </p:blipFill>
        <p:spPr>
          <a:xfrm>
            <a:off x="2401325" y="2447813"/>
            <a:ext cx="4514850" cy="145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4 - PRÁCTICA TUTORIZADA</a:t>
            </a:r>
            <a:endParaRPr/>
          </a:p>
        </p:txBody>
      </p:sp>
      <p:sp>
        <p:nvSpPr>
          <p:cNvPr id="248" name="Google Shape;248;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
              <a:t>Entrar al siguiente enlace para ver el enunciado de la práctica:</a:t>
            </a:r>
            <a:endParaRPr/>
          </a:p>
          <a:p>
            <a:pPr indent="0" lvl="0" marL="457200" rtl="0" algn="l">
              <a:spcBef>
                <a:spcPts val="1200"/>
              </a:spcBef>
              <a:spcAft>
                <a:spcPts val="0"/>
              </a:spcAft>
              <a:buNone/>
            </a:pPr>
            <a:r>
              <a:rPr lang="es" sz="3400">
                <a:solidFill>
                  <a:srgbClr val="E95420"/>
                </a:solidFill>
                <a:uFill>
                  <a:noFill/>
                </a:uFill>
                <a:latin typeface="Roboto"/>
                <a:ea typeface="Roboto"/>
                <a:cs typeface="Roboto"/>
                <a:sym typeface="Roboto"/>
                <a:hlinkClick r:id="rId3">
                  <a:extLst>
                    <a:ext uri="{A12FA001-AC4F-418D-AE19-62706E023703}">
                      <ahyp:hlinkClr val="tx"/>
                    </a:ext>
                  </a:extLst>
                </a:hlinkClick>
              </a:rPr>
              <a:t>https://t.ly/enunciadoCheckstyle</a:t>
            </a:r>
            <a:endParaRPr sz="3500"/>
          </a:p>
          <a:p>
            <a:pPr indent="-311150" lvl="0" marL="457200" rtl="0" algn="l">
              <a:spcBef>
                <a:spcPts val="1200"/>
              </a:spcBef>
              <a:spcAft>
                <a:spcPts val="0"/>
              </a:spcAft>
              <a:buSzPts val="1300"/>
              <a:buAutoNum type="arabicPeriod"/>
            </a:pPr>
            <a:r>
              <a:rPr lang="es"/>
              <a:t>Descargar e instalar lo necesario (en caso de no disponerlo):</a:t>
            </a:r>
            <a:endParaRPr/>
          </a:p>
          <a:p>
            <a:pPr indent="-298450" lvl="1" marL="914400" rtl="0" algn="l">
              <a:spcBef>
                <a:spcPts val="0"/>
              </a:spcBef>
              <a:spcAft>
                <a:spcPts val="0"/>
              </a:spcAft>
              <a:buSzPts val="1100"/>
              <a:buAutoNum type="alphaLcPeriod"/>
            </a:pPr>
            <a:r>
              <a:rPr lang="es"/>
              <a:t>Eclipse IDE, cualquier versión. (2020-12 funciona correctamente)</a:t>
            </a:r>
            <a:endParaRPr/>
          </a:p>
          <a:p>
            <a:pPr indent="-298450" lvl="1" marL="914400" rtl="0" algn="l">
              <a:spcBef>
                <a:spcPts val="0"/>
              </a:spcBef>
              <a:spcAft>
                <a:spcPts val="0"/>
              </a:spcAft>
              <a:buSzPts val="1100"/>
              <a:buAutoNum type="alphaLcPeriod"/>
            </a:pPr>
            <a:r>
              <a:rPr lang="es"/>
              <a:t>Proyecto de ejemplo. (Disponible en el enunciado de la práctica)</a:t>
            </a:r>
            <a:endParaRPr/>
          </a:p>
          <a:p>
            <a:pPr indent="-298450" lvl="1" marL="914400" rtl="0" algn="l">
              <a:spcBef>
                <a:spcPts val="0"/>
              </a:spcBef>
              <a:spcAft>
                <a:spcPts val="0"/>
              </a:spcAft>
              <a:buSzPts val="1100"/>
              <a:buAutoNum type="alphaLcPeriod"/>
            </a:pPr>
            <a:r>
              <a:rPr lang="es"/>
              <a:t>Help &gt; Eclipse Marketplace &gt; checkstyle &gt; Checkstyle Plug-in 8.44.0</a:t>
            </a:r>
            <a:endParaRPr/>
          </a:p>
          <a:p>
            <a:pPr indent="-298450" lvl="1" marL="914400" rtl="0" algn="l">
              <a:spcBef>
                <a:spcPts val="0"/>
              </a:spcBef>
              <a:spcAft>
                <a:spcPts val="0"/>
              </a:spcAft>
              <a:buSzPts val="1100"/>
              <a:buAutoNum type="alphaLcPeriod"/>
            </a:pPr>
            <a:r>
              <a:rPr lang="es"/>
              <a:t>Click derecho en proyecto &gt; Properties &gt; Checkstyle &gt; Checkstyle active for this project</a:t>
            </a:r>
            <a:endParaRPr/>
          </a:p>
          <a:p>
            <a:pPr indent="-311150" lvl="0" marL="457200" rtl="0" algn="l">
              <a:spcBef>
                <a:spcPts val="0"/>
              </a:spcBef>
              <a:spcAft>
                <a:spcPts val="0"/>
              </a:spcAft>
              <a:buSzPts val="1300"/>
              <a:buAutoNum type="arabicPeriod"/>
            </a:pPr>
            <a:r>
              <a:rPr lang="es"/>
              <a:t>Resolver la práctica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142" name="Google Shape;142;p1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s" sz="1600"/>
              <a:t>1- INTRODUCCIÓN</a:t>
            </a:r>
            <a:endParaRPr sz="1600"/>
          </a:p>
          <a:p>
            <a:pPr indent="0" lvl="0" marL="0" rtl="0" algn="l">
              <a:lnSpc>
                <a:spcPct val="85000"/>
              </a:lnSpc>
              <a:spcBef>
                <a:spcPts val="1200"/>
              </a:spcBef>
              <a:spcAft>
                <a:spcPts val="0"/>
              </a:spcAft>
              <a:buNone/>
            </a:pPr>
            <a:r>
              <a:rPr lang="es" sz="1600"/>
              <a:t>2- EJEMPLO DE FICHERO DE CONFIG</a:t>
            </a:r>
            <a:endParaRPr sz="1600"/>
          </a:p>
          <a:p>
            <a:pPr indent="0" lvl="0" marL="0" rtl="0" algn="l">
              <a:lnSpc>
                <a:spcPct val="85000"/>
              </a:lnSpc>
              <a:spcBef>
                <a:spcPts val="1200"/>
              </a:spcBef>
              <a:spcAft>
                <a:spcPts val="0"/>
              </a:spcAft>
              <a:buNone/>
            </a:pPr>
            <a:r>
              <a:rPr lang="es" sz="1600"/>
              <a:t>3- APLICACIÓN AL GOOGLE JAVA STYLE</a:t>
            </a:r>
            <a:endParaRPr sz="1600"/>
          </a:p>
          <a:p>
            <a:pPr indent="0" lvl="0" marL="0" rtl="0" algn="l">
              <a:lnSpc>
                <a:spcPct val="85000"/>
              </a:lnSpc>
              <a:spcBef>
                <a:spcPts val="1200"/>
              </a:spcBef>
              <a:spcAft>
                <a:spcPts val="0"/>
              </a:spcAft>
              <a:buNone/>
            </a:pPr>
            <a:r>
              <a:rPr lang="es" sz="1600"/>
              <a:t>	3.1-FICHEROS</a:t>
            </a:r>
            <a:endParaRPr sz="1600"/>
          </a:p>
          <a:p>
            <a:pPr indent="0" lvl="0" marL="0" rtl="0" algn="l">
              <a:lnSpc>
                <a:spcPct val="85000"/>
              </a:lnSpc>
              <a:spcBef>
                <a:spcPts val="1200"/>
              </a:spcBef>
              <a:spcAft>
                <a:spcPts val="0"/>
              </a:spcAft>
              <a:buNone/>
            </a:pPr>
            <a:r>
              <a:rPr lang="es" sz="1600"/>
              <a:t>	3.2-ESTRUCTURA DE LOS FICHEROS</a:t>
            </a:r>
            <a:endParaRPr sz="1600"/>
          </a:p>
          <a:p>
            <a:pPr indent="0" lvl="0" marL="0" rtl="0" algn="l">
              <a:lnSpc>
                <a:spcPct val="85000"/>
              </a:lnSpc>
              <a:spcBef>
                <a:spcPts val="1200"/>
              </a:spcBef>
              <a:spcAft>
                <a:spcPts val="0"/>
              </a:spcAft>
              <a:buNone/>
            </a:pPr>
            <a:r>
              <a:rPr lang="es" sz="1600"/>
              <a:t>	3.3-FORMATEO</a:t>
            </a:r>
            <a:endParaRPr sz="1600"/>
          </a:p>
          <a:p>
            <a:pPr indent="0" lvl="0" marL="0" rtl="0" algn="l">
              <a:lnSpc>
                <a:spcPct val="85000"/>
              </a:lnSpc>
              <a:spcBef>
                <a:spcPts val="1200"/>
              </a:spcBef>
              <a:spcAft>
                <a:spcPts val="0"/>
              </a:spcAft>
              <a:buNone/>
            </a:pPr>
            <a:r>
              <a:rPr lang="es" sz="1600"/>
              <a:t>	3.4-NOMBRADO</a:t>
            </a:r>
            <a:endParaRPr sz="1600"/>
          </a:p>
          <a:p>
            <a:pPr indent="0" lvl="0" marL="0" rtl="0" algn="l">
              <a:lnSpc>
                <a:spcPct val="85000"/>
              </a:lnSpc>
              <a:spcBef>
                <a:spcPts val="1200"/>
              </a:spcBef>
              <a:spcAft>
                <a:spcPts val="0"/>
              </a:spcAft>
              <a:buNone/>
            </a:pPr>
            <a:r>
              <a:rPr lang="es" sz="1600"/>
              <a:t>	3.5-PRÁCTICAS DE PROGRAMACIÓN</a:t>
            </a:r>
            <a:endParaRPr sz="1600"/>
          </a:p>
          <a:p>
            <a:pPr indent="0" lvl="0" marL="0" rtl="0" algn="l">
              <a:lnSpc>
                <a:spcPct val="85000"/>
              </a:lnSpc>
              <a:spcBef>
                <a:spcPts val="1200"/>
              </a:spcBef>
              <a:spcAft>
                <a:spcPts val="0"/>
              </a:spcAft>
              <a:buNone/>
            </a:pPr>
            <a:r>
              <a:rPr lang="es" sz="1600"/>
              <a:t>	3.6-JAVADOC</a:t>
            </a:r>
            <a:endParaRPr sz="1600"/>
          </a:p>
          <a:p>
            <a:pPr indent="0" lvl="0" marL="0" rtl="0" algn="l">
              <a:lnSpc>
                <a:spcPct val="85000"/>
              </a:lnSpc>
              <a:spcBef>
                <a:spcPts val="1200"/>
              </a:spcBef>
              <a:spcAft>
                <a:spcPts val="1200"/>
              </a:spcAft>
              <a:buNone/>
            </a:pPr>
            <a:r>
              <a:rPr lang="es" sz="1600"/>
              <a:t>4- PRÁCTICA TUTORIZADA</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 PRÁCTICA TUTORIZADA</a:t>
            </a:r>
            <a:endParaRPr/>
          </a:p>
          <a:p>
            <a:pPr indent="0" lvl="0" marL="0" rtl="0" algn="l">
              <a:spcBef>
                <a:spcPts val="0"/>
              </a:spcBef>
              <a:spcAft>
                <a:spcPts val="0"/>
              </a:spcAft>
              <a:buNone/>
            </a:pPr>
            <a:r>
              <a:t/>
            </a:r>
            <a:endParaRPr/>
          </a:p>
        </p:txBody>
      </p:sp>
      <p:sp>
        <p:nvSpPr>
          <p:cNvPr id="254" name="Google Shape;254;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i="1" lang="es"/>
              <a:t>TRUCO SENCILLO PARA EL PROBLEMA DE LOS TABULADORES</a:t>
            </a:r>
            <a:endParaRPr b="1" i="1"/>
          </a:p>
          <a:p>
            <a:pPr indent="0" lvl="0" marL="0" rtl="0" algn="l">
              <a:spcBef>
                <a:spcPts val="1200"/>
              </a:spcBef>
              <a:spcAft>
                <a:spcPts val="0"/>
              </a:spcAft>
              <a:buNone/>
            </a:pPr>
            <a:r>
              <a:rPr lang="es"/>
              <a:t>1-Click Window » Preferences</a:t>
            </a:r>
            <a:endParaRPr/>
          </a:p>
          <a:p>
            <a:pPr indent="0" lvl="0" marL="0" rtl="0" algn="l">
              <a:spcBef>
                <a:spcPts val="1200"/>
              </a:spcBef>
              <a:spcAft>
                <a:spcPts val="0"/>
              </a:spcAft>
              <a:buNone/>
            </a:pPr>
            <a:r>
              <a:rPr lang="es"/>
              <a:t>2-Expandir Java » Code Style</a:t>
            </a:r>
            <a:endParaRPr/>
          </a:p>
          <a:p>
            <a:pPr indent="0" lvl="0" marL="0" rtl="0" algn="l">
              <a:spcBef>
                <a:spcPts val="1200"/>
              </a:spcBef>
              <a:spcAft>
                <a:spcPts val="0"/>
              </a:spcAft>
              <a:buNone/>
            </a:pPr>
            <a:r>
              <a:rPr lang="es"/>
              <a:t>3-Click Formatter</a:t>
            </a:r>
            <a:endParaRPr/>
          </a:p>
          <a:p>
            <a:pPr indent="0" lvl="0" marL="0" rtl="0" algn="l">
              <a:spcBef>
                <a:spcPts val="1200"/>
              </a:spcBef>
              <a:spcAft>
                <a:spcPts val="0"/>
              </a:spcAft>
              <a:buNone/>
            </a:pPr>
            <a:r>
              <a:rPr lang="es"/>
              <a:t>4-Crear un nuevo Formatter</a:t>
            </a:r>
            <a:endParaRPr/>
          </a:p>
          <a:p>
            <a:pPr indent="0" lvl="0" marL="0" rtl="0" algn="l">
              <a:spcBef>
                <a:spcPts val="1200"/>
              </a:spcBef>
              <a:spcAft>
                <a:spcPts val="0"/>
              </a:spcAft>
              <a:buNone/>
            </a:pPr>
            <a:r>
              <a:rPr lang="es"/>
              <a:t>4-Click Edit </a:t>
            </a:r>
            <a:endParaRPr/>
          </a:p>
          <a:p>
            <a:pPr indent="0" lvl="0" marL="0" rtl="0" algn="l">
              <a:spcBef>
                <a:spcPts val="1200"/>
              </a:spcBef>
              <a:spcAft>
                <a:spcPts val="0"/>
              </a:spcAft>
              <a:buNone/>
            </a:pPr>
            <a:r>
              <a:rPr lang="es"/>
              <a:t>5-Click Indentation</a:t>
            </a:r>
            <a:endParaRPr/>
          </a:p>
          <a:p>
            <a:pPr indent="0" lvl="0" marL="0" rtl="0" algn="l">
              <a:spcBef>
                <a:spcPts val="1200"/>
              </a:spcBef>
              <a:spcAft>
                <a:spcPts val="0"/>
              </a:spcAft>
              <a:buNone/>
            </a:pPr>
            <a:r>
              <a:rPr lang="es"/>
              <a:t>6-Debajo de General Settings, set Tab policy to: Spaces only (identation = 2 tab = 2)</a:t>
            </a:r>
            <a:endParaRPr/>
          </a:p>
          <a:p>
            <a:pPr indent="0" lvl="0" marL="0" rtl="0" algn="l">
              <a:spcBef>
                <a:spcPts val="1200"/>
              </a:spcBef>
              <a:spcAft>
                <a:spcPts val="1200"/>
              </a:spcAft>
              <a:buNone/>
            </a:pPr>
            <a:r>
              <a:rPr b="1" lang="es">
                <a:solidFill>
                  <a:srgbClr val="FF0000"/>
                </a:solidFill>
              </a:rPr>
              <a:t>IMPORTANTE APPLY</a:t>
            </a:r>
            <a:endParaRPr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1 - INTRODUCCIÓN</a:t>
            </a:r>
            <a:endParaRPr/>
          </a:p>
        </p:txBody>
      </p:sp>
      <p:sp>
        <p:nvSpPr>
          <p:cNvPr id="148" name="Google Shape;148;p1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E</a:t>
            </a:r>
            <a:r>
              <a:rPr lang="es" sz="1600"/>
              <a:t>s una herramienta de desarrollo que ayuda a los programadores a escribir código Java siguiendo un estándar de codificación. Se utilizan ficheros de configuración XML.</a:t>
            </a:r>
            <a:endParaRPr sz="1600"/>
          </a:p>
          <a:p>
            <a:pPr indent="-330200" lvl="0" marL="457200" rtl="0" algn="l">
              <a:spcBef>
                <a:spcPts val="0"/>
              </a:spcBef>
              <a:spcAft>
                <a:spcPts val="0"/>
              </a:spcAft>
              <a:buSzPts val="1600"/>
              <a:buChar char="●"/>
            </a:pPr>
            <a:r>
              <a:rPr lang="es" sz="1600"/>
              <a:t>Automatiza el proceso de comprobación de código Java para ahorrar a los trabajadores esta tarea tan tediosa.</a:t>
            </a:r>
            <a:endParaRPr sz="1600"/>
          </a:p>
          <a:p>
            <a:pPr indent="-330200" lvl="0" marL="457200" rtl="0" algn="l">
              <a:spcBef>
                <a:spcPts val="0"/>
              </a:spcBef>
              <a:spcAft>
                <a:spcPts val="0"/>
              </a:spcAft>
              <a:buSzPts val="1600"/>
              <a:buChar char="●"/>
            </a:pPr>
            <a:r>
              <a:rPr lang="es" sz="1600"/>
              <a:t>Es altamente configurable y es compatible con casi cualquier estándar de codificación, por lo </a:t>
            </a:r>
            <a:r>
              <a:rPr lang="es" sz="1600"/>
              <a:t>cual</a:t>
            </a:r>
            <a:r>
              <a:rPr lang="es" sz="1600"/>
              <a:t> es ideal para cualquier tipo de proyecto que utilice un estándar a la hora de escribir código.</a:t>
            </a:r>
            <a:endParaRPr sz="1600"/>
          </a:p>
          <a:p>
            <a:pPr indent="-330200" lvl="0" marL="457200" rtl="0" algn="l">
              <a:spcBef>
                <a:spcPts val="0"/>
              </a:spcBef>
              <a:spcAft>
                <a:spcPts val="0"/>
              </a:spcAft>
              <a:buSzPts val="1600"/>
              <a:buChar char="●"/>
            </a:pPr>
            <a:r>
              <a:rPr lang="es" sz="1600"/>
              <a:t> Trabajaremos con la configuración que está relacionada con el estándar Google Java Style.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 EJEMPLO DE FICHERO DE CONFIG</a:t>
            </a:r>
            <a:endParaRPr/>
          </a:p>
        </p:txBody>
      </p:sp>
      <p:pic>
        <p:nvPicPr>
          <p:cNvPr id="154" name="Google Shape;154;p16"/>
          <p:cNvPicPr preferRelativeResize="0"/>
          <p:nvPr/>
        </p:nvPicPr>
        <p:blipFill>
          <a:blip r:embed="rId3">
            <a:alphaModFix/>
          </a:blip>
          <a:stretch>
            <a:fillRect/>
          </a:stretch>
        </p:blipFill>
        <p:spPr>
          <a:xfrm>
            <a:off x="1983023" y="1076875"/>
            <a:ext cx="4974224" cy="389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 APLICACIÓN AL GOOGLE JAVA STYLE</a:t>
            </a:r>
            <a:endParaRPr/>
          </a:p>
        </p:txBody>
      </p:sp>
      <p:sp>
        <p:nvSpPr>
          <p:cNvPr id="160" name="Google Shape;160;p17"/>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Checkstyle trabaja con una serie de checks que pueden configurarse de cualquier manera, en este caso veremos algunas de las pautas de programación relacionadas con el estándar Google Java Style, así como la manera que tiene Checkstyle de cumplirlas o de asegurarse de que se cumplen.</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4511825" y="2849375"/>
            <a:ext cx="2372276" cy="2372276"/>
          </a:xfrm>
          <a:prstGeom prst="rect">
            <a:avLst/>
          </a:prstGeom>
          <a:noFill/>
          <a:ln>
            <a:noFill/>
          </a:ln>
        </p:spPr>
      </p:pic>
      <p:pic>
        <p:nvPicPr>
          <p:cNvPr id="162" name="Google Shape;162;p17"/>
          <p:cNvPicPr preferRelativeResize="0"/>
          <p:nvPr/>
        </p:nvPicPr>
        <p:blipFill>
          <a:blip r:embed="rId4">
            <a:alphaModFix/>
          </a:blip>
          <a:stretch>
            <a:fillRect/>
          </a:stretch>
        </p:blipFill>
        <p:spPr>
          <a:xfrm>
            <a:off x="2259900" y="3234708"/>
            <a:ext cx="1601650" cy="1601650"/>
          </a:xfrm>
          <a:prstGeom prst="rect">
            <a:avLst/>
          </a:prstGeom>
          <a:noFill/>
          <a:ln>
            <a:noFill/>
          </a:ln>
        </p:spPr>
      </p:pic>
      <p:sp>
        <p:nvSpPr>
          <p:cNvPr id="163" name="Google Shape;163;p17"/>
          <p:cNvSpPr/>
          <p:nvPr/>
        </p:nvSpPr>
        <p:spPr>
          <a:xfrm>
            <a:off x="4111000" y="3623275"/>
            <a:ext cx="805200" cy="690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3.1 - FICHEROS</a:t>
            </a:r>
            <a:endParaRPr/>
          </a:p>
        </p:txBody>
      </p:sp>
      <p:sp>
        <p:nvSpPr>
          <p:cNvPr id="169" name="Google Shape;169;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1- Nombre del fichero</a:t>
            </a:r>
            <a:endParaRPr sz="1400"/>
          </a:p>
          <a:p>
            <a:pPr indent="-317500" lvl="0" marL="457200" rtl="0" algn="l">
              <a:spcBef>
                <a:spcPts val="1200"/>
              </a:spcBef>
              <a:spcAft>
                <a:spcPts val="0"/>
              </a:spcAft>
              <a:buSzPts val="1400"/>
              <a:buChar char="●"/>
            </a:pPr>
            <a:r>
              <a:rPr lang="es" sz="1400"/>
              <a:t>El nombre del archivo fuente se compone del nombre de la clase top level que contiene (de la que hay exactamente una), más la extensión .java.</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 OuterTypeFilename</a:t>
            </a:r>
            <a:r>
              <a:rPr lang="es" sz="1400"/>
              <a:t> que comprueba que el nombre del tipo externo y el nombre del archivo coinciden. Por ejemplo, la clase Foo debe estar en un archivo llamado Foo.java.</a:t>
            </a:r>
            <a:endParaRPr sz="1400"/>
          </a:p>
          <a:p>
            <a:pPr indent="0" lvl="0" marL="0" rtl="0" algn="l">
              <a:spcBef>
                <a:spcPts val="1200"/>
              </a:spcBef>
              <a:spcAft>
                <a:spcPts val="0"/>
              </a:spcAft>
              <a:buNone/>
            </a:pPr>
            <a:r>
              <a:rPr lang="es" sz="1400"/>
              <a:t>2- Espacios en blanco</a:t>
            </a:r>
            <a:endParaRPr sz="1400"/>
          </a:p>
          <a:p>
            <a:pPr indent="-317500" lvl="0" marL="457200" rtl="0" algn="l">
              <a:spcBef>
                <a:spcPts val="1200"/>
              </a:spcBef>
              <a:spcAft>
                <a:spcPts val="0"/>
              </a:spcAft>
              <a:buSzPts val="1400"/>
              <a:buChar char="●"/>
            </a:pPr>
            <a:r>
              <a:rPr lang="es" sz="1400"/>
              <a:t>Solo se espacia con el carácter ASCII 0x20</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FileTabCharacter </a:t>
            </a:r>
            <a:r>
              <a:rPr lang="es" sz="1400"/>
              <a:t>que comprueba que no hay tabulaciones en el código fuente.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3.2 - ESTRUCTURA DE LOS FICHEROS</a:t>
            </a:r>
            <a:endParaRPr/>
          </a:p>
        </p:txBody>
      </p:sp>
      <p:sp>
        <p:nvSpPr>
          <p:cNvPr id="175" name="Google Shape;175;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1- Estructura de un fichero</a:t>
            </a:r>
            <a:endParaRPr sz="1400"/>
          </a:p>
          <a:p>
            <a:pPr indent="-317500" lvl="0" marL="457200" rtl="0" algn="l">
              <a:spcBef>
                <a:spcPts val="1200"/>
              </a:spcBef>
              <a:spcAft>
                <a:spcPts val="0"/>
              </a:spcAft>
              <a:buSzPts val="1400"/>
              <a:buChar char="●"/>
            </a:pPr>
            <a:r>
              <a:rPr lang="es" sz="1400"/>
              <a:t>Un fichero está formado por varias secciones, primero la información de la licencia, después la declaración del paquete,  los imports y una clase top level. Estas secciones tienen que estar separadas por una única línea en blanco.</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 EmptyLineSeparator </a:t>
            </a:r>
            <a:r>
              <a:rPr lang="es" sz="1400"/>
              <a:t>que comprueba que las secciones están separadas por una línea en blanco.</a:t>
            </a:r>
            <a:endParaRPr sz="1400"/>
          </a:p>
          <a:p>
            <a:pPr indent="0" lvl="0" marL="0" rtl="0" algn="l">
              <a:spcBef>
                <a:spcPts val="1200"/>
              </a:spcBef>
              <a:spcAft>
                <a:spcPts val="0"/>
              </a:spcAft>
              <a:buNone/>
            </a:pPr>
            <a:r>
              <a:rPr lang="es" sz="1400"/>
              <a:t>2- Declaración del paquete</a:t>
            </a:r>
            <a:endParaRPr sz="1400"/>
          </a:p>
          <a:p>
            <a:pPr indent="-317500" lvl="0" marL="457200" rtl="0" algn="l">
              <a:spcBef>
                <a:spcPts val="1200"/>
              </a:spcBef>
              <a:spcAft>
                <a:spcPts val="0"/>
              </a:spcAft>
              <a:buSzPts val="1400"/>
              <a:buChar char="●"/>
            </a:pPr>
            <a:r>
              <a:rPr lang="es" sz="1400"/>
              <a:t>La declaración del paquete no puede estar separada en varias líneas.</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NoLineWrap </a:t>
            </a:r>
            <a:r>
              <a:rPr lang="es" sz="1400"/>
              <a:t>que comprueba que ciertas declaraciones no estén separadas en varias líneas.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3.2 - </a:t>
            </a:r>
            <a:r>
              <a:rPr lang="es"/>
              <a:t>ESTRUCTURA DE LOS FICHEROS</a:t>
            </a:r>
            <a:endParaRPr/>
          </a:p>
          <a:p>
            <a:pPr indent="0" lvl="0" marL="0" rtl="0" algn="l">
              <a:spcBef>
                <a:spcPts val="0"/>
              </a:spcBef>
              <a:spcAft>
                <a:spcPts val="0"/>
              </a:spcAft>
              <a:buNone/>
            </a:pPr>
            <a:r>
              <a:t/>
            </a:r>
            <a:endParaRPr/>
          </a:p>
        </p:txBody>
      </p:sp>
      <p:sp>
        <p:nvSpPr>
          <p:cNvPr id="181" name="Google Shape;181;p20"/>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600"/>
              <a:t>3-Import: Wildcard imports</a:t>
            </a:r>
            <a:endParaRPr sz="5600"/>
          </a:p>
          <a:p>
            <a:pPr indent="-317500" lvl="0" marL="457200" rtl="0" algn="l">
              <a:spcBef>
                <a:spcPts val="1200"/>
              </a:spcBef>
              <a:spcAft>
                <a:spcPts val="0"/>
              </a:spcAft>
              <a:buSzPct val="100000"/>
              <a:buChar char="●"/>
            </a:pPr>
            <a:r>
              <a:rPr lang="es" sz="5600"/>
              <a:t>No se pueden utilizar imports comodín como por ejemplo java.util.*</a:t>
            </a:r>
            <a:endParaRPr sz="5600"/>
          </a:p>
          <a:p>
            <a:pPr indent="-317500" lvl="0" marL="457200" rtl="0" algn="l">
              <a:spcBef>
                <a:spcPts val="0"/>
              </a:spcBef>
              <a:spcAft>
                <a:spcPts val="0"/>
              </a:spcAft>
              <a:buSzPct val="100000"/>
              <a:buChar char="●"/>
            </a:pPr>
            <a:r>
              <a:rPr lang="es" sz="5600"/>
              <a:t>Para cumplir esto se aplica el check </a:t>
            </a:r>
            <a:r>
              <a:rPr i="1" lang="es" sz="5600">
                <a:solidFill>
                  <a:srgbClr val="00FFFF"/>
                </a:solidFill>
              </a:rPr>
              <a:t>AvoidStarImport, </a:t>
            </a:r>
            <a:r>
              <a:rPr lang="es" sz="5600"/>
              <a:t>que comprueba que no se utilizan imports con *.</a:t>
            </a:r>
            <a:endParaRPr sz="5600"/>
          </a:p>
          <a:p>
            <a:pPr indent="0" lvl="0" marL="0" rtl="0" algn="l">
              <a:spcBef>
                <a:spcPts val="1200"/>
              </a:spcBef>
              <a:spcAft>
                <a:spcPts val="0"/>
              </a:spcAft>
              <a:buNone/>
            </a:pPr>
            <a:r>
              <a:rPr lang="es" sz="5600"/>
              <a:t>4-Imports: no separar en líneas</a:t>
            </a:r>
            <a:endParaRPr sz="5600"/>
          </a:p>
          <a:p>
            <a:pPr indent="-317500" lvl="0" marL="457200" rtl="0" algn="l">
              <a:spcBef>
                <a:spcPts val="1200"/>
              </a:spcBef>
              <a:spcAft>
                <a:spcPts val="0"/>
              </a:spcAft>
              <a:buSzPct val="100000"/>
              <a:buChar char="●"/>
            </a:pPr>
            <a:r>
              <a:rPr lang="es" sz="5600"/>
              <a:t>La definición de un import no puede estar separada en varias líneas.</a:t>
            </a:r>
            <a:endParaRPr sz="5600"/>
          </a:p>
          <a:p>
            <a:pPr indent="-317500" lvl="0" marL="457200" rtl="0" algn="l">
              <a:spcBef>
                <a:spcPts val="0"/>
              </a:spcBef>
              <a:spcAft>
                <a:spcPts val="0"/>
              </a:spcAft>
              <a:buSzPct val="100000"/>
              <a:buChar char="●"/>
            </a:pPr>
            <a:r>
              <a:rPr lang="es" sz="5600"/>
              <a:t>Para cumplir esto se aplica el check </a:t>
            </a:r>
            <a:r>
              <a:rPr i="1" lang="es" sz="5600">
                <a:solidFill>
                  <a:srgbClr val="00FFFF"/>
                </a:solidFill>
              </a:rPr>
              <a:t>NoLineWrap </a:t>
            </a:r>
            <a:r>
              <a:rPr lang="es" sz="5600"/>
              <a:t>que comprueba que ciertas declaraciones no estén separadas en varias líneas.</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3.2 - </a:t>
            </a:r>
            <a:r>
              <a:rPr lang="es"/>
              <a:t>ESTRUCTURA DE LOS FICHEROS</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5-Imports:Ordenado y espaciado</a:t>
            </a:r>
            <a:endParaRPr sz="1400"/>
          </a:p>
          <a:p>
            <a:pPr indent="-317500" lvl="0" marL="457200" rtl="0" algn="l">
              <a:spcBef>
                <a:spcPts val="1200"/>
              </a:spcBef>
              <a:spcAft>
                <a:spcPts val="0"/>
              </a:spcAft>
              <a:buSzPts val="1400"/>
              <a:buChar char="●"/>
            </a:pPr>
            <a:r>
              <a:rPr lang="es" sz="1400"/>
              <a:t>Los imports se separan en dos bloques, primero todos los estáticos y después los no estáticos. Estos bloques se separan con una línea en blanco.</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CustomImportOrder </a:t>
            </a:r>
            <a:r>
              <a:rPr lang="es" sz="1400"/>
              <a:t>que comprueba que los grupos de imports están en el orden especificado por el usuario.</a:t>
            </a:r>
            <a:endParaRPr sz="1400"/>
          </a:p>
          <a:p>
            <a:pPr indent="0" lvl="0" marL="0" rtl="0" algn="l">
              <a:spcBef>
                <a:spcPts val="1200"/>
              </a:spcBef>
              <a:spcAft>
                <a:spcPts val="0"/>
              </a:spcAft>
              <a:buNone/>
            </a:pPr>
            <a:r>
              <a:rPr lang="es" sz="1400"/>
              <a:t>6-ClassDeclaration: Una sola clase top level por fichero.</a:t>
            </a:r>
            <a:endParaRPr sz="1400"/>
          </a:p>
          <a:p>
            <a:pPr indent="-317500" lvl="0" marL="457200" rtl="0" algn="l">
              <a:spcBef>
                <a:spcPts val="1200"/>
              </a:spcBef>
              <a:spcAft>
                <a:spcPts val="0"/>
              </a:spcAft>
              <a:buSzPts val="1400"/>
              <a:buChar char="●"/>
            </a:pPr>
            <a:r>
              <a:rPr lang="es" sz="1400"/>
              <a:t>Solo puede haber una declaración de clase top level por fichero</a:t>
            </a:r>
            <a:endParaRPr sz="1400"/>
          </a:p>
          <a:p>
            <a:pPr indent="-317500" lvl="0" marL="457200" rtl="0" algn="l">
              <a:spcBef>
                <a:spcPts val="0"/>
              </a:spcBef>
              <a:spcAft>
                <a:spcPts val="0"/>
              </a:spcAft>
              <a:buSzPts val="1400"/>
              <a:buChar char="●"/>
            </a:pPr>
            <a:r>
              <a:rPr lang="es" sz="1400"/>
              <a:t>Para cumplir esto se aplica el check </a:t>
            </a:r>
            <a:r>
              <a:rPr i="1" lang="es" sz="1400">
                <a:solidFill>
                  <a:srgbClr val="00FFFF"/>
                </a:solidFill>
              </a:rPr>
              <a:t>OneTopLevelClass </a:t>
            </a:r>
            <a:r>
              <a:rPr lang="es" sz="1400"/>
              <a:t>que comprueba que solo hay una clase top level por fichero.</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