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3" r:id="rId5"/>
    <p:sldId id="259" r:id="rId6"/>
    <p:sldId id="264" r:id="rId7"/>
    <p:sldId id="265" r:id="rId8"/>
    <p:sldId id="258" r:id="rId9"/>
    <p:sldId id="267" r:id="rId10"/>
    <p:sldId id="266" r:id="rId11"/>
    <p:sldId id="268" r:id="rId12"/>
    <p:sldId id="269" r:id="rId13"/>
    <p:sldId id="275" r:id="rId14"/>
    <p:sldId id="262" r:id="rId15"/>
    <p:sldId id="271"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jalapoojitha6@outlook.com"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autoAdjust="0"/>
  </p:normalViewPr>
  <p:slideViewPr>
    <p:cSldViewPr snapToGrid="0" snapToObjects="1">
      <p:cViewPr>
        <p:scale>
          <a:sx n="66" d="100"/>
          <a:sy n="66" d="100"/>
        </p:scale>
        <p:origin x="-982" y="-240"/>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640" indent="0">
              <a:buNone/>
              <a:defRPr sz="1680"/>
            </a:lvl2pPr>
            <a:lvl3pPr marL="1096645" indent="0">
              <a:buNone/>
              <a:defRPr sz="1440"/>
            </a:lvl3pPr>
            <a:lvl4pPr marL="1645285" indent="0">
              <a:buNone/>
              <a:defRPr sz="1200"/>
            </a:lvl4pPr>
            <a:lvl5pPr marL="2193925" indent="0">
              <a:buNone/>
              <a:defRPr sz="1200"/>
            </a:lvl5pPr>
            <a:lvl6pPr marL="2742565" indent="0">
              <a:buNone/>
              <a:defRPr sz="1200"/>
            </a:lvl6pPr>
            <a:lvl7pPr marL="3290570" indent="0">
              <a:buNone/>
              <a:defRPr sz="1200"/>
            </a:lvl7pPr>
            <a:lvl8pPr marL="3839210" indent="0">
              <a:buNone/>
              <a:defRPr sz="1200"/>
            </a:lvl8pPr>
            <a:lvl9pPr marL="438785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panose="05040102010807070707"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panose="05040102010807070707"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hyperlink" Target="https://gamma.app"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7.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7.xml"/><Relationship Id="rId4" Type="http://schemas.openxmlformats.org/officeDocument/2006/relationships/image" Target="../media/image3.png"/><Relationship Id="rId3" Type="http://schemas.openxmlformats.org/officeDocument/2006/relationships/hyperlink" Target="https://gamma.app" TargetMode="External"/><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824919" y="-228687"/>
            <a:ext cx="18391380" cy="8591537"/>
          </a:xfrm>
          <a:prstGeom prst="rect">
            <a:avLst/>
          </a:prstGeom>
          <a:solidFill>
            <a:srgbClr val="FFFDFA"/>
          </a:solidFill>
          <a:ln w="13811">
            <a:solidFill>
              <a:srgbClr val="E5E0DF"/>
            </a:solidFill>
            <a:prstDash val="solid"/>
          </a:ln>
        </p:spPr>
        <p:txBody>
          <a:bodyPr/>
          <a:lstStyle/>
          <a:p>
            <a:endParaRPr lang="en-IN" dirty="0"/>
          </a:p>
        </p:txBody>
      </p:sp>
      <p:sp>
        <p:nvSpPr>
          <p:cNvPr id="4" name="Text 1"/>
          <p:cNvSpPr/>
          <p:nvPr/>
        </p:nvSpPr>
        <p:spPr>
          <a:xfrm>
            <a:off x="6319599" y="2501384"/>
            <a:ext cx="5440680" cy="833199"/>
          </a:xfrm>
          <a:prstGeom prst="rect">
            <a:avLst/>
          </a:prstGeom>
          <a:noFill/>
        </p:spPr>
        <p:txBody>
          <a:bodyPr wrap="none" rtlCol="0" anchor="t"/>
          <a:lstStyle/>
          <a:p>
            <a:pPr marL="0" indent="0">
              <a:lnSpc>
                <a:spcPts val="6560"/>
              </a:lnSpc>
              <a:buNone/>
            </a:pPr>
            <a:r>
              <a:rPr lang="en-IN" sz="4400" u="sng" dirty="0" smtClean="0"/>
              <a:t>Breast</a:t>
            </a:r>
            <a:r>
              <a:rPr lang="en-IN" sz="4400" dirty="0" smtClean="0"/>
              <a:t> </a:t>
            </a:r>
            <a:r>
              <a:rPr lang="en-IN" sz="4400" u="sng" dirty="0" smtClean="0"/>
              <a:t>cancer</a:t>
            </a:r>
            <a:r>
              <a:rPr lang="en-IN" sz="4400" dirty="0" smtClean="0"/>
              <a:t> </a:t>
            </a:r>
            <a:r>
              <a:rPr lang="en-IN" sz="4400" u="sng" dirty="0" smtClean="0"/>
              <a:t>prediction</a:t>
            </a:r>
            <a:endParaRPr lang="en-IN" sz="4400" u="sng" dirty="0" smtClean="0"/>
          </a:p>
          <a:p>
            <a:pPr marL="0" indent="0">
              <a:lnSpc>
                <a:spcPts val="6560"/>
              </a:lnSpc>
              <a:buNone/>
            </a:pPr>
            <a:endParaRPr lang="en-US" sz="5250" dirty="0"/>
          </a:p>
        </p:txBody>
      </p:sp>
      <p:sp>
        <p:nvSpPr>
          <p:cNvPr id="5" name="Text 2"/>
          <p:cNvSpPr/>
          <p:nvPr/>
        </p:nvSpPr>
        <p:spPr>
          <a:xfrm>
            <a:off x="6319599" y="3667839"/>
            <a:ext cx="7477601" cy="1421606"/>
          </a:xfrm>
          <a:prstGeom prst="rect">
            <a:avLst/>
          </a:prstGeom>
          <a:noFill/>
        </p:spPr>
        <p:txBody>
          <a:bodyPr wrap="square" rtlCol="0" anchor="t"/>
          <a:lstStyle/>
          <a:p>
            <a:pPr marL="0" indent="0">
              <a:lnSpc>
                <a:spcPts val="2800"/>
              </a:lnSpc>
              <a:buNone/>
            </a:pPr>
            <a:endParaRPr lang="en-US" sz="1750" dirty="0"/>
          </a:p>
        </p:txBody>
      </p:sp>
      <p:sp>
        <p:nvSpPr>
          <p:cNvPr id="6" name="Shape 3"/>
          <p:cNvSpPr/>
          <p:nvPr/>
        </p:nvSpPr>
        <p:spPr>
          <a:xfrm>
            <a:off x="6319599" y="5356027"/>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7" name="Image 1" descr="preencoded.png"/>
          <p:cNvPicPr>
            <a:picLocks noChangeAspect="1"/>
          </p:cNvPicPr>
          <p:nvPr/>
        </p:nvPicPr>
        <p:blipFill>
          <a:blip r:embed="rId2"/>
          <a:stretch>
            <a:fillRect/>
          </a:stretch>
        </p:blipFill>
        <p:spPr>
          <a:xfrm>
            <a:off x="13457038" y="7797998"/>
            <a:ext cx="340162" cy="340162"/>
          </a:xfrm>
          <a:prstGeom prst="rect">
            <a:avLst/>
          </a:prstGeom>
        </p:spPr>
      </p:pic>
      <p:sp>
        <p:nvSpPr>
          <p:cNvPr id="8" name="Text 4"/>
          <p:cNvSpPr/>
          <p:nvPr/>
        </p:nvSpPr>
        <p:spPr>
          <a:xfrm>
            <a:off x="6786086" y="5339358"/>
            <a:ext cx="2537460" cy="388858"/>
          </a:xfrm>
          <a:prstGeom prst="rect">
            <a:avLst/>
          </a:prstGeom>
          <a:noFill/>
        </p:spPr>
        <p:txBody>
          <a:bodyPr wrap="none" rtlCol="0" anchor="t"/>
          <a:lstStyle/>
          <a:p>
            <a:pPr marL="0" indent="0" algn="l">
              <a:lnSpc>
                <a:spcPts val="3060"/>
              </a:lnSpc>
              <a:buNone/>
            </a:pPr>
            <a:endParaRPr lang="en-US" sz="2185" dirty="0"/>
          </a:p>
        </p:txBody>
      </p:sp>
      <p:pic>
        <p:nvPicPr>
          <p:cNvPr id="10"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2" name="TextBox 11"/>
          <p:cNvSpPr txBox="1"/>
          <p:nvPr/>
        </p:nvSpPr>
        <p:spPr>
          <a:xfrm flipH="1">
            <a:off x="6118876" y="1666437"/>
            <a:ext cx="3482323" cy="923330"/>
          </a:xfrm>
          <a:prstGeom prst="rect">
            <a:avLst/>
          </a:prstGeom>
          <a:noFill/>
        </p:spPr>
        <p:txBody>
          <a:bodyPr wrap="square" rtlCol="0">
            <a:spAutoFit/>
          </a:bodyPr>
          <a:lstStyle/>
          <a:p>
            <a:r>
              <a:rPr lang="en-US" sz="5400" dirty="0" smtClean="0"/>
              <a:t>     </a:t>
            </a:r>
            <a:r>
              <a:rPr lang="en-US" sz="5400" b="1" i="1" u="sng" dirty="0" smtClean="0"/>
              <a:t>TITLE</a:t>
            </a:r>
            <a:r>
              <a:rPr lang="en-US" sz="5400" b="1" i="1" dirty="0" smtClean="0"/>
              <a:t>:</a:t>
            </a:r>
            <a:endParaRPr lang="en-IN" sz="5400" b="1" i="1" dirty="0"/>
          </a:p>
        </p:txBody>
      </p:sp>
      <p:sp>
        <p:nvSpPr>
          <p:cNvPr id="17414" name="AutoShape 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16" name="AutoShape 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18" name="AutoShape 10"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20" name="AutoShape 12"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22" name="AutoShape 14"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24" name="AutoShape 1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26" name="AutoShape 1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28" name="AutoShape 20"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30" name="AutoShape 22"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32" name="AutoShape 24"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7434" name="AutoShape 2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7" name="Picture 26" descr="picture.png"/>
          <p:cNvPicPr>
            <a:picLocks noChangeAspect="1"/>
          </p:cNvPicPr>
          <p:nvPr/>
        </p:nvPicPr>
        <p:blipFill>
          <a:blip r:embed="rId5"/>
          <a:stretch>
            <a:fillRect/>
          </a:stretch>
        </p:blipFill>
        <p:spPr>
          <a:xfrm>
            <a:off x="-1251285" y="1115470"/>
            <a:ext cx="6011186" cy="5104737"/>
          </a:xfrm>
          <a:prstGeom prst="rect">
            <a:avLst/>
          </a:prstGeom>
        </p:spPr>
      </p:pic>
      <p:sp>
        <p:nvSpPr>
          <p:cNvPr id="17436" name="AutoShape 2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8" name="Picture 27" descr="picture 2.jpg"/>
          <p:cNvPicPr>
            <a:picLocks noChangeAspect="1"/>
          </p:cNvPicPr>
          <p:nvPr/>
        </p:nvPicPr>
        <p:blipFill>
          <a:blip r:embed="rId6"/>
          <a:stretch>
            <a:fillRect/>
          </a:stretch>
        </p:blipFill>
        <p:spPr>
          <a:xfrm>
            <a:off x="8796996" y="4133789"/>
            <a:ext cx="6890314" cy="40043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712" y="544010"/>
            <a:ext cx="13287736" cy="523220"/>
          </a:xfrm>
          <a:prstGeom prst="rect">
            <a:avLst/>
          </a:prstGeom>
          <a:noFill/>
        </p:spPr>
        <p:txBody>
          <a:bodyPr wrap="square" rtlCol="0">
            <a:spAutoFit/>
          </a:bodyPr>
          <a:lstStyle/>
          <a:p>
            <a:r>
              <a:rPr lang="en-US" sz="2800" dirty="0">
                <a:solidFill>
                  <a:srgbClr val="FF0000"/>
                </a:solidFill>
              </a:rPr>
              <a:t>RESULT:</a:t>
            </a:r>
            <a:endParaRPr lang="en-US" sz="2800" dirty="0">
              <a:solidFill>
                <a:srgbClr val="FF0000"/>
              </a:solidFill>
            </a:endParaRPr>
          </a:p>
        </p:txBody>
      </p:sp>
      <p:graphicFrame>
        <p:nvGraphicFramePr>
          <p:cNvPr id="5" name="Table 5"/>
          <p:cNvGraphicFramePr>
            <a:graphicFrameLocks noGrp="1"/>
          </p:cNvGraphicFramePr>
          <p:nvPr/>
        </p:nvGraphicFramePr>
        <p:xfrm>
          <a:off x="2291786" y="1307939"/>
          <a:ext cx="8102280" cy="5521125"/>
        </p:xfrm>
        <a:graphic>
          <a:graphicData uri="http://schemas.openxmlformats.org/drawingml/2006/table">
            <a:tbl>
              <a:tblPr firstRow="1" bandRow="1">
                <a:tableStyleId>{5C22544A-7EE6-4342-B048-85BDC9FD1C3A}</a:tableStyleId>
              </a:tblPr>
              <a:tblGrid>
                <a:gridCol w="2700760"/>
                <a:gridCol w="2700760"/>
                <a:gridCol w="2700760"/>
              </a:tblGrid>
              <a:tr h="1840375">
                <a:tc>
                  <a:txBody>
                    <a:bodyPr/>
                    <a:lstStyle/>
                    <a:p>
                      <a:endParaRPr lang="en-US" dirty="0"/>
                    </a:p>
                    <a:p>
                      <a:endParaRPr lang="en-IN" dirty="0"/>
                    </a:p>
                    <a:p>
                      <a:r>
                        <a:rPr lang="en-IN" dirty="0"/>
                        <a:t>            SNO</a:t>
                      </a:r>
                      <a:endParaRPr lang="en-IN" dirty="0"/>
                    </a:p>
                  </a:txBody>
                  <a:tcPr/>
                </a:tc>
                <a:tc>
                  <a:txBody>
                    <a:bodyPr/>
                    <a:lstStyle/>
                    <a:p>
                      <a:r>
                        <a:rPr lang="en-US" dirty="0"/>
                        <a:t>   </a:t>
                      </a:r>
                      <a:endParaRPr lang="en-US" dirty="0"/>
                    </a:p>
                    <a:p>
                      <a:endParaRPr lang="en-US" dirty="0"/>
                    </a:p>
                    <a:p>
                      <a:r>
                        <a:rPr lang="en-IN" dirty="0"/>
                        <a:t>       MODEL</a:t>
                      </a:r>
                      <a:endParaRPr lang="en-US" dirty="0"/>
                    </a:p>
                  </a:txBody>
                  <a:tcPr/>
                </a:tc>
                <a:tc>
                  <a:txBody>
                    <a:bodyPr/>
                    <a:lstStyle/>
                    <a:p>
                      <a:endParaRPr lang="en-US" dirty="0"/>
                    </a:p>
                    <a:p>
                      <a:endParaRPr lang="en-IN" dirty="0"/>
                    </a:p>
                    <a:p>
                      <a:r>
                        <a:rPr lang="en-IN" dirty="0"/>
                        <a:t>  ACCURACY</a:t>
                      </a:r>
                      <a:endParaRPr lang="en-IN" dirty="0"/>
                    </a:p>
                  </a:txBody>
                  <a:tcPr/>
                </a:tc>
              </a:tr>
              <a:tr h="1840375">
                <a:tc>
                  <a:txBody>
                    <a:bodyPr/>
                    <a:lstStyle/>
                    <a:p>
                      <a:endParaRPr lang="en-US" dirty="0"/>
                    </a:p>
                    <a:p>
                      <a:endParaRPr lang="en-IN" dirty="0"/>
                    </a:p>
                    <a:p>
                      <a:r>
                        <a:rPr lang="en-IN" dirty="0"/>
                        <a:t>             1</a:t>
                      </a:r>
                      <a:endParaRPr lang="en-IN" dirty="0"/>
                    </a:p>
                  </a:txBody>
                  <a:tcPr/>
                </a:tc>
                <a:tc>
                  <a:txBody>
                    <a:bodyPr/>
                    <a:lstStyle/>
                    <a:p>
                      <a:endParaRPr lang="en-US" dirty="0"/>
                    </a:p>
                    <a:p>
                      <a:endParaRPr lang="en-IN" dirty="0"/>
                    </a:p>
                    <a:p>
                      <a:r>
                        <a:rPr lang="en-IN" dirty="0"/>
                        <a:t>      LOGISTIC</a:t>
                      </a:r>
                      <a:endParaRPr lang="en-IN" dirty="0"/>
                    </a:p>
                  </a:txBody>
                  <a:tcPr/>
                </a:tc>
                <a:tc>
                  <a:txBody>
                    <a:bodyPr/>
                    <a:lstStyle/>
                    <a:p>
                      <a:endParaRPr lang="en-US" dirty="0"/>
                    </a:p>
                    <a:p>
                      <a:endParaRPr lang="en-IN" dirty="0"/>
                    </a:p>
                    <a:p>
                      <a:r>
                        <a:rPr lang="en-IN" dirty="0"/>
                        <a:t>  </a:t>
                      </a:r>
                      <a:r>
                        <a:rPr lang="en-US" sz="2160" b="0" i="0" kern="1200" dirty="0" smtClean="0">
                          <a:solidFill>
                            <a:schemeClr val="dk1"/>
                          </a:solidFill>
                          <a:latin typeface="+mn-lt"/>
                          <a:ea typeface="+mn-ea"/>
                          <a:cs typeface="+mn-cs"/>
                        </a:rPr>
                        <a:t>Accuracy: 1.0</a:t>
                      </a:r>
                      <a:endParaRPr lang="en-IN" dirty="0"/>
                    </a:p>
                  </a:txBody>
                  <a:tcPr/>
                </a:tc>
              </a:tr>
              <a:tr h="1840375">
                <a:tc>
                  <a:txBody>
                    <a:bodyPr/>
                    <a:lstStyle/>
                    <a:p>
                      <a:endParaRPr lang="en-US" dirty="0"/>
                    </a:p>
                    <a:p>
                      <a:endParaRPr lang="en-IN" dirty="0"/>
                    </a:p>
                    <a:p>
                      <a:r>
                        <a:rPr lang="en-IN" dirty="0"/>
                        <a:t>             2</a:t>
                      </a:r>
                      <a:endParaRPr lang="en-IN" dirty="0"/>
                    </a:p>
                  </a:txBody>
                  <a:tcPr/>
                </a:tc>
                <a:tc>
                  <a:txBody>
                    <a:bodyPr/>
                    <a:lstStyle/>
                    <a:p>
                      <a:endParaRPr lang="en-US" dirty="0"/>
                    </a:p>
                    <a:p>
                      <a:endParaRPr lang="en-IN" dirty="0"/>
                    </a:p>
                    <a:p>
                      <a:r>
                        <a:rPr lang="en-IN" dirty="0"/>
                        <a:t>     SUPPORT VECTOR MACHINE</a:t>
                      </a:r>
                      <a:endParaRPr lang="en-IN" dirty="0"/>
                    </a:p>
                  </a:txBody>
                  <a:tcPr/>
                </a:tc>
                <a:tc>
                  <a:txBody>
                    <a:bodyPr/>
                    <a:lstStyle/>
                    <a:p>
                      <a:endParaRPr lang="en-US" dirty="0"/>
                    </a:p>
                    <a:p>
                      <a:endParaRPr lang="en-IN" dirty="0"/>
                    </a:p>
                    <a:p>
                      <a:r>
                        <a:rPr lang="en-IN" dirty="0"/>
                        <a:t>     </a:t>
                      </a:r>
                      <a:r>
                        <a:rPr lang="en-US" sz="2160" b="0" i="0" kern="1200" dirty="0" smtClean="0">
                          <a:solidFill>
                            <a:schemeClr val="dk1"/>
                          </a:solidFill>
                          <a:latin typeface="+mn-lt"/>
                          <a:ea typeface="+mn-ea"/>
                          <a:cs typeface="+mn-cs"/>
                        </a:rPr>
                        <a:t>Accuracy:1.0 </a:t>
                      </a:r>
                      <a:br>
                        <a:rPr lang="en-US" dirty="0" smtClean="0"/>
                      </a:b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311150" y="623570"/>
            <a:ext cx="8303895" cy="521970"/>
          </a:xfrm>
          <a:prstGeom prst="rect">
            <a:avLst/>
          </a:prstGeom>
          <a:noFill/>
        </p:spPr>
        <p:txBody>
          <a:bodyPr wrap="square" rtlCol="0" anchor="ctr" anchorCtr="0">
            <a:spAutoFit/>
          </a:bodyPr>
          <a:p>
            <a:r>
              <a:rPr lang="en-IN" altLang="en-US" sz="2800" b="1">
                <a:solidFill>
                  <a:srgbClr val="FF0000"/>
                </a:solidFill>
                <a:latin typeface="Times New Roman" panose="02020603050405020304" charset="0"/>
                <a:cs typeface="Times New Roman" panose="02020603050405020304" charset="0"/>
              </a:rPr>
              <a:t>KNN ACCURANCY:</a:t>
            </a:r>
            <a:endParaRPr lang="en-IN" altLang="en-US" sz="2800" b="1">
              <a:solidFill>
                <a:srgbClr val="FF0000"/>
              </a:solidFill>
              <a:latin typeface="Times New Roman" panose="02020603050405020304" charset="0"/>
              <a:cs typeface="Times New Roman" panose="02020603050405020304" charset="0"/>
            </a:endParaRPr>
          </a:p>
        </p:txBody>
      </p:sp>
      <p:sp>
        <p:nvSpPr>
          <p:cNvPr id="8" name="Text Box 7"/>
          <p:cNvSpPr txBox="1"/>
          <p:nvPr/>
        </p:nvSpPr>
        <p:spPr>
          <a:xfrm>
            <a:off x="311150" y="1360805"/>
            <a:ext cx="12652375" cy="4399915"/>
          </a:xfrm>
          <a:prstGeom prst="rect">
            <a:avLst/>
          </a:prstGeom>
          <a:noFill/>
        </p:spPr>
        <p:txBody>
          <a:bodyPr wrap="square" rtlCol="0">
            <a:spAutoFit/>
          </a:bodyPr>
          <a:p>
            <a:r>
              <a:rPr lang="en-US" sz="2800" b="1">
                <a:solidFill>
                  <a:schemeClr val="tx1"/>
                </a:solidFill>
                <a:latin typeface="Times New Roman" panose="02020603050405020304" charset="0"/>
                <a:cs typeface="Times New Roman" panose="02020603050405020304" charset="0"/>
              </a:rPr>
              <a:t>The accuracy of K-Nearest Neighbors (KNN) in statistical machine learning depends on factors like the choice of K, distance metric, data quality, and imbalanced data. An optimal K must be selected to prevent overfitting or underfitting. The choice of distance metric should align with the data and problem. Feature scaling ensures unbiased results. Handling imbalanced data is crucial to avoid bias toward majority classes. The curse of dimensionality may affect KNN's performance in high-dimensional spaces. Proper data partitioning, evaluation metrics, and computational complexity considerations also impact KNN's accuracy. Careful tuning of these factors can lead to accurate KNN models for various applications.</a:t>
            </a:r>
            <a:endParaRPr lang="en-US" sz="2800" b="1">
              <a:solidFill>
                <a:schemeClr val="tx1"/>
              </a:solidFill>
              <a:latin typeface="Times New Roman" panose="02020603050405020304" charset="0"/>
              <a:cs typeface="Times New Roman" panose="02020603050405020304" charset="0"/>
            </a:endParaRPr>
          </a:p>
        </p:txBody>
      </p:sp>
      <p:sp>
        <p:nvSpPr>
          <p:cNvPr id="9" name="Text Box 8"/>
          <p:cNvSpPr txBox="1"/>
          <p:nvPr/>
        </p:nvSpPr>
        <p:spPr>
          <a:xfrm>
            <a:off x="676910" y="6313170"/>
            <a:ext cx="10688320" cy="1198880"/>
          </a:xfrm>
          <a:prstGeom prst="rect">
            <a:avLst/>
          </a:prstGeom>
          <a:noFill/>
        </p:spPr>
        <p:txBody>
          <a:bodyPr wrap="square" rtlCol="0">
            <a:spAutoFit/>
          </a:bodyPr>
          <a:p>
            <a:r>
              <a:rPr lang="en-IN" altLang="en-US" sz="3600" b="1">
                <a:solidFill>
                  <a:srgbClr val="FF0000"/>
                </a:solidFill>
                <a:latin typeface="Times New Roman" panose="02020603050405020304" charset="0"/>
                <a:cs typeface="Times New Roman" panose="02020603050405020304" charset="0"/>
              </a:rPr>
              <a:t>THE ACCURANCY OF K NEARSET NEIGHBOUR IS: </a:t>
            </a:r>
            <a:r>
              <a:rPr lang="en-IN" altLang="en-US" sz="3600" b="1">
                <a:solidFill>
                  <a:schemeClr val="tx2"/>
                </a:solidFill>
                <a:latin typeface="Times New Roman" panose="02020603050405020304" charset="0"/>
                <a:cs typeface="Times New Roman" panose="02020603050405020304" charset="0"/>
              </a:rPr>
              <a:t>0.8659217877094971</a:t>
            </a:r>
            <a:endParaRPr lang="en-IN" altLang="en-US" sz="3600" b="1">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281289" y="0"/>
            <a:ext cx="15865033" cy="8924081"/>
          </a:xfrm>
          <a:prstGeom prst="rect">
            <a:avLst/>
          </a:prstGeom>
        </p:spPr>
      </p:pic>
      <p:sp>
        <p:nvSpPr>
          <p:cNvPr id="4" name="Text 1"/>
          <p:cNvSpPr/>
          <p:nvPr/>
        </p:nvSpPr>
        <p:spPr>
          <a:xfrm>
            <a:off x="833199" y="1604367"/>
            <a:ext cx="4443889" cy="694373"/>
          </a:xfrm>
          <a:prstGeom prst="rect">
            <a:avLst/>
          </a:prstGeom>
          <a:noFill/>
        </p:spPr>
        <p:txBody>
          <a:bodyPr wrap="none" rtlCol="0" anchor="t"/>
          <a:lstStyle/>
          <a:p>
            <a:pPr marL="0" indent="0">
              <a:lnSpc>
                <a:spcPts val="5470"/>
              </a:lnSpc>
              <a:buNone/>
            </a:pPr>
            <a:r>
              <a:rPr lang="en-US" sz="6000" b="1" dirty="0">
                <a:solidFill>
                  <a:schemeClr val="tx1"/>
                </a:solidFill>
                <a:latin typeface="Times New Roman" panose="02020603050405020304" charset="0"/>
                <a:ea typeface="Libre Baskerville" pitchFamily="34" charset="-122"/>
                <a:cs typeface="Times New Roman" panose="02020603050405020304" charset="0"/>
              </a:rPr>
              <a:t>Conclusion</a:t>
            </a:r>
            <a:endParaRPr lang="en-US" sz="6000" b="1" dirty="0">
              <a:solidFill>
                <a:schemeClr val="tx1"/>
              </a:solidFill>
              <a:latin typeface="Times New Roman" panose="02020603050405020304" charset="0"/>
              <a:ea typeface="Libre Baskerville" pitchFamily="34" charset="-122"/>
              <a:cs typeface="Times New Roman" panose="02020603050405020304" charset="0"/>
            </a:endParaRPr>
          </a:p>
        </p:txBody>
      </p:sp>
      <p:sp>
        <p:nvSpPr>
          <p:cNvPr id="6" name="Text 3"/>
          <p:cNvSpPr/>
          <p:nvPr/>
        </p:nvSpPr>
        <p:spPr>
          <a:xfrm>
            <a:off x="1006912" y="2847261"/>
            <a:ext cx="152400" cy="416481"/>
          </a:xfrm>
          <a:prstGeom prst="rect">
            <a:avLst/>
          </a:prstGeom>
          <a:noFill/>
        </p:spPr>
        <p:txBody>
          <a:bodyPr wrap="none" rtlCol="0" anchor="t"/>
          <a:lstStyle/>
          <a:p>
            <a:pPr marL="0" indent="0" algn="ctr">
              <a:lnSpc>
                <a:spcPts val="3280"/>
              </a:lnSpc>
              <a:buNone/>
            </a:pPr>
            <a:endParaRPr lang="en-US" sz="2625" dirty="0"/>
          </a:p>
        </p:txBody>
      </p:sp>
      <p:sp>
        <p:nvSpPr>
          <p:cNvPr id="7" name="Text 4"/>
          <p:cNvSpPr/>
          <p:nvPr/>
        </p:nvSpPr>
        <p:spPr>
          <a:xfrm>
            <a:off x="1555313" y="2881908"/>
            <a:ext cx="2788920" cy="347186"/>
          </a:xfrm>
          <a:prstGeom prst="rect">
            <a:avLst/>
          </a:prstGeom>
          <a:noFill/>
        </p:spPr>
        <p:txBody>
          <a:bodyPr wrap="none" rtlCol="0" anchor="t"/>
          <a:lstStyle/>
          <a:p>
            <a:pPr marL="0" indent="0">
              <a:lnSpc>
                <a:spcPts val="2735"/>
              </a:lnSpc>
              <a:buNone/>
            </a:pPr>
            <a:endParaRPr lang="en-US" sz="2185" dirty="0"/>
          </a:p>
        </p:txBody>
      </p:sp>
      <p:sp>
        <p:nvSpPr>
          <p:cNvPr id="8" name="Text 5"/>
          <p:cNvSpPr/>
          <p:nvPr/>
        </p:nvSpPr>
        <p:spPr>
          <a:xfrm>
            <a:off x="1555313" y="2626241"/>
            <a:ext cx="6755487" cy="1846779"/>
          </a:xfrm>
          <a:prstGeom prst="rect">
            <a:avLst/>
          </a:prstGeom>
          <a:noFill/>
        </p:spPr>
        <p:txBody>
          <a:bodyPr wrap="square" rtlCol="0" anchor="t"/>
          <a:lstStyle/>
          <a:p>
            <a:pPr>
              <a:lnSpc>
                <a:spcPts val="2800"/>
              </a:lnSpc>
            </a:pPr>
            <a:r>
              <a:rPr lang="en-US" sz="3200" b="1" dirty="0" smtClean="0">
                <a:solidFill>
                  <a:srgbClr val="FF0000"/>
                </a:solidFill>
                <a:latin typeface="Times New Roman" panose="02020603050405020304" charset="0"/>
                <a:ea typeface="DM Sans" pitchFamily="34" charset="-122"/>
                <a:cs typeface="Times New Roman" panose="02020603050405020304" charset="0"/>
              </a:rPr>
              <a:t>Machine learning offers promising avenues for improving breast cancer prediction.</a:t>
            </a: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a:p>
            <a:pPr>
              <a:lnSpc>
                <a:spcPts val="2800"/>
              </a:lnSpc>
            </a:pP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a:p>
            <a:pPr>
              <a:lnSpc>
                <a:spcPts val="2800"/>
              </a:lnSpc>
            </a:pPr>
            <a:r>
              <a:rPr lang="en-US" sz="3200" b="1" dirty="0" smtClean="0">
                <a:solidFill>
                  <a:srgbClr val="FF0000"/>
                </a:solidFill>
                <a:latin typeface="Times New Roman" panose="02020603050405020304" charset="0"/>
                <a:ea typeface="DM Sans" pitchFamily="34" charset="-122"/>
                <a:cs typeface="Times New Roman" panose="02020603050405020304" charset="0"/>
              </a:rPr>
              <a:t>These models have shown the ability to enhance accuracy and efficiency in detecting breast cancer.. </a:t>
            </a: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p:txBody>
      </p:sp>
      <p:sp>
        <p:nvSpPr>
          <p:cNvPr id="11" name="Text 8"/>
          <p:cNvSpPr/>
          <p:nvPr/>
        </p:nvSpPr>
        <p:spPr>
          <a:xfrm>
            <a:off x="1555313" y="4989552"/>
            <a:ext cx="6362700" cy="347186"/>
          </a:xfrm>
          <a:prstGeom prst="rect">
            <a:avLst/>
          </a:prstGeom>
          <a:noFill/>
        </p:spPr>
        <p:txBody>
          <a:bodyPr wrap="none" rtlCol="0" anchor="t"/>
          <a:lstStyle/>
          <a:p>
            <a:pPr marL="0" indent="0">
              <a:lnSpc>
                <a:spcPts val="2735"/>
              </a:lnSpc>
              <a:buNone/>
            </a:pPr>
            <a:endParaRPr lang="en-US" sz="2185" dirty="0"/>
          </a:p>
        </p:txBody>
      </p:sp>
      <p:sp>
        <p:nvSpPr>
          <p:cNvPr id="12" name="Text 9"/>
          <p:cNvSpPr/>
          <p:nvPr/>
        </p:nvSpPr>
        <p:spPr>
          <a:xfrm>
            <a:off x="1554480" y="5580380"/>
            <a:ext cx="6756400" cy="822325"/>
          </a:xfrm>
          <a:prstGeom prst="rect">
            <a:avLst/>
          </a:prstGeom>
          <a:noFill/>
        </p:spPr>
        <p:txBody>
          <a:bodyPr wrap="square" rtlCol="0" anchor="t"/>
          <a:lstStyle/>
          <a:p>
            <a:pPr>
              <a:lnSpc>
                <a:spcPts val="2800"/>
              </a:lnSpc>
            </a:pPr>
            <a:r>
              <a:rPr lang="en-US" sz="3200" b="1" dirty="0" smtClean="0">
                <a:solidFill>
                  <a:srgbClr val="FF0000"/>
                </a:solidFill>
                <a:latin typeface="Times New Roman" panose="02020603050405020304" charset="0"/>
                <a:ea typeface="DM Sans" pitchFamily="34" charset="-122"/>
                <a:cs typeface="Times New Roman" panose="02020603050405020304" charset="0"/>
              </a:rPr>
              <a:t>The field is evolving rapidly, with new techniques and models continually emerging.</a:t>
            </a: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a:p>
            <a:pPr>
              <a:lnSpc>
                <a:spcPts val="2800"/>
              </a:lnSpc>
            </a:pPr>
            <a:endParaRPr lang="en-US" sz="2400" b="1" dirty="0" smtClean="0">
              <a:solidFill>
                <a:srgbClr val="FF0000"/>
              </a:solidFill>
              <a:latin typeface="DM Sans" pitchFamily="34" charset="0"/>
              <a:ea typeface="DM Sans" pitchFamily="34" charset="-122"/>
              <a:cs typeface="DM Sans" pitchFamily="34" charset="-120"/>
            </a:endParaRPr>
          </a:p>
          <a:p>
            <a:pPr>
              <a:lnSpc>
                <a:spcPts val="2800"/>
              </a:lnSpc>
            </a:pPr>
            <a:r>
              <a:rPr lang="en-US" sz="3200" b="1" dirty="0" smtClean="0">
                <a:solidFill>
                  <a:srgbClr val="FF0000"/>
                </a:solidFill>
                <a:latin typeface="Times New Roman" panose="02020603050405020304" charset="0"/>
                <a:ea typeface="DM Sans" pitchFamily="34" charset="-122"/>
                <a:cs typeface="Times New Roman" panose="02020603050405020304" charset="0"/>
              </a:rPr>
              <a:t>Ultimately, the goal is to harness the potential of machine learning to improve early detection, treatment, and outcomes for breast cancer patients.</a:t>
            </a: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a:p>
            <a:pPr>
              <a:lnSpc>
                <a:spcPts val="2800"/>
              </a:lnSpc>
            </a:pPr>
            <a:endParaRPr lang="en-US" sz="3200" b="1" dirty="0" smtClean="0">
              <a:solidFill>
                <a:srgbClr val="FF0000"/>
              </a:solidFill>
              <a:latin typeface="Times New Roman" panose="02020603050405020304" charset="0"/>
              <a:ea typeface="DM Sans" pitchFamily="34" charset="-122"/>
              <a:cs typeface="Times New Roman" panose="02020603050405020304" charset="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p:txBody>
      </p:sp>
      <p:pic>
        <p:nvPicPr>
          <p:cNvPr id="14" name="Image 2"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1568" y="1902146"/>
            <a:ext cx="7338349" cy="3630930"/>
          </a:xfrm>
          <a:prstGeom prst="rect">
            <a:avLst/>
          </a:prstGeom>
          <a:noFill/>
        </p:spPr>
        <p:txBody>
          <a:bodyPr wrap="square" rtlCol="0">
            <a:spAutoFit/>
          </a:bodyPr>
          <a:lstStyle/>
          <a:p>
            <a:endParaRPr lang="en-US" dirty="0"/>
          </a:p>
          <a:p>
            <a:r>
              <a:rPr lang="en-IN" sz="5400" b="1" i="1" dirty="0">
                <a:solidFill>
                  <a:srgbClr val="FF0000"/>
                </a:solidFill>
                <a:latin typeface="Times New Roman" panose="02020603050405020304" charset="0"/>
                <a:cs typeface="Times New Roman" panose="02020603050405020304" charset="0"/>
                <a:sym typeface="+mn-ea"/>
              </a:rPr>
              <a:t>THANK </a:t>
            </a:r>
            <a:r>
              <a:rPr lang="en-IN" sz="5400" b="1" i="1" dirty="0" smtClean="0">
                <a:solidFill>
                  <a:srgbClr val="FF0000"/>
                </a:solidFill>
                <a:latin typeface="Times New Roman" panose="02020603050405020304" charset="0"/>
                <a:cs typeface="Times New Roman" panose="02020603050405020304" charset="0"/>
                <a:sym typeface="+mn-ea"/>
              </a:rPr>
              <a:t>YOU SIR FOR YOUR SUPPORT AND GUIDANCE......</a:t>
            </a:r>
            <a:endParaRPr lang="en-IN" dirty="0"/>
          </a:p>
          <a:p>
            <a:endParaRPr lang="en-IN" dirty="0"/>
          </a:p>
          <a:p>
            <a:r>
              <a:rPr lang="en-IN" sz="3200" dirty="0"/>
              <a:t>           </a:t>
            </a:r>
            <a:r>
              <a:rPr lang="en-IN" sz="3200" b="1" dirty="0">
                <a:latin typeface="Times New Roman" panose="02020603050405020304" charset="0"/>
                <a:cs typeface="Times New Roman" panose="02020603050405020304" charset="0"/>
              </a:rPr>
              <a:t> </a:t>
            </a:r>
            <a:endParaRPr lang="en-IN" sz="5400" b="1" i="1"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482768" y="1659272"/>
            <a:ext cx="4832431" cy="2368550"/>
          </a:xfrm>
          <a:prstGeom prst="rect">
            <a:avLst/>
          </a:prstGeom>
          <a:noFill/>
        </p:spPr>
        <p:txBody>
          <a:bodyPr wrap="square" rtlCol="0">
            <a:spAutoFit/>
          </a:bodyPr>
          <a:lstStyle/>
          <a:p>
            <a:r>
              <a:rPr lang="en-IN" sz="3200" u="sng" dirty="0" smtClean="0">
                <a:solidFill>
                  <a:srgbClr val="FF0000"/>
                </a:solidFill>
              </a:rPr>
              <a:t>Name</a:t>
            </a:r>
            <a:r>
              <a:rPr lang="en-IN" sz="3200" dirty="0" smtClean="0">
                <a:solidFill>
                  <a:srgbClr val="FF0000"/>
                </a:solidFill>
              </a:rPr>
              <a:t> </a:t>
            </a:r>
            <a:r>
              <a:rPr lang="en-IN" sz="3200" u="sng" dirty="0" smtClean="0">
                <a:solidFill>
                  <a:srgbClr val="FF0000"/>
                </a:solidFill>
              </a:rPr>
              <a:t>of</a:t>
            </a:r>
            <a:r>
              <a:rPr lang="en-IN" sz="3200" dirty="0" smtClean="0">
                <a:solidFill>
                  <a:srgbClr val="FF0000"/>
                </a:solidFill>
              </a:rPr>
              <a:t> </a:t>
            </a:r>
            <a:r>
              <a:rPr lang="en-IN" sz="3200" u="sng" dirty="0" smtClean="0">
                <a:solidFill>
                  <a:srgbClr val="FF0000"/>
                </a:solidFill>
              </a:rPr>
              <a:t>the</a:t>
            </a:r>
            <a:r>
              <a:rPr lang="en-IN" sz="3200" dirty="0" smtClean="0">
                <a:solidFill>
                  <a:srgbClr val="FF0000"/>
                </a:solidFill>
              </a:rPr>
              <a:t> </a:t>
            </a:r>
            <a:r>
              <a:rPr lang="en-IN" sz="3200" u="sng" dirty="0" smtClean="0">
                <a:solidFill>
                  <a:srgbClr val="FF0000"/>
                </a:solidFill>
              </a:rPr>
              <a:t>student</a:t>
            </a:r>
            <a:r>
              <a:rPr lang="en-IN" sz="3200" dirty="0" smtClean="0">
                <a:solidFill>
                  <a:srgbClr val="FF0000"/>
                </a:solidFill>
              </a:rPr>
              <a:t>:</a:t>
            </a:r>
            <a:endParaRPr lang="en-IN" sz="3200" dirty="0" smtClean="0">
              <a:solidFill>
                <a:srgbClr val="FF0000"/>
              </a:solidFill>
            </a:endParaRPr>
          </a:p>
          <a:p>
            <a:r>
              <a:rPr lang="en-IN" sz="2800" b="1" dirty="0" smtClean="0">
                <a:solidFill>
                  <a:schemeClr val="tx1"/>
                </a:solidFill>
              </a:rPr>
              <a:t>P.ANANYA</a:t>
            </a:r>
            <a:endParaRPr lang="en-IN" sz="2800" b="1" dirty="0" smtClean="0">
              <a:solidFill>
                <a:schemeClr val="tx1"/>
              </a:solidFill>
            </a:endParaRPr>
          </a:p>
          <a:p>
            <a:r>
              <a:rPr lang="en-IN" sz="3200" dirty="0" smtClean="0">
                <a:solidFill>
                  <a:srgbClr val="FF0000"/>
                </a:solidFill>
              </a:rPr>
              <a:t> </a:t>
            </a:r>
            <a:endParaRPr lang="en-IN" sz="3200" dirty="0">
              <a:solidFill>
                <a:srgbClr val="FF0000"/>
              </a:solidFill>
            </a:endParaRPr>
          </a:p>
          <a:p>
            <a:r>
              <a:rPr lang="en-IN" sz="2800" u="sng" dirty="0" smtClean="0">
                <a:solidFill>
                  <a:srgbClr val="FF0000"/>
                </a:solidFill>
              </a:rPr>
              <a:t>Roll</a:t>
            </a:r>
            <a:r>
              <a:rPr lang="en-IN" sz="2800" dirty="0" smtClean="0">
                <a:solidFill>
                  <a:srgbClr val="FF0000"/>
                </a:solidFill>
              </a:rPr>
              <a:t> </a:t>
            </a:r>
            <a:r>
              <a:rPr lang="en-IN" sz="2800" u="sng" dirty="0" smtClean="0">
                <a:solidFill>
                  <a:srgbClr val="FF0000"/>
                </a:solidFill>
              </a:rPr>
              <a:t>number</a:t>
            </a:r>
            <a:r>
              <a:rPr lang="en-IN" sz="2800" dirty="0" smtClean="0">
                <a:solidFill>
                  <a:srgbClr val="FF0000"/>
                </a:solidFill>
              </a:rPr>
              <a:t>:</a:t>
            </a:r>
            <a:endParaRPr lang="en-IN" sz="2800" dirty="0" smtClean="0">
              <a:solidFill>
                <a:srgbClr val="FF0000"/>
              </a:solidFill>
            </a:endParaRPr>
          </a:p>
          <a:p>
            <a:r>
              <a:rPr lang="en-IN" sz="2800" dirty="0" smtClean="0"/>
              <a:t>2203A52046</a:t>
            </a:r>
            <a:endParaRPr lang="en-IN" sz="2800" dirty="0"/>
          </a:p>
        </p:txBody>
      </p:sp>
      <p:sp>
        <p:nvSpPr>
          <p:cNvPr id="5" name="TextBox 4"/>
          <p:cNvSpPr txBox="1"/>
          <p:nvPr/>
        </p:nvSpPr>
        <p:spPr>
          <a:xfrm>
            <a:off x="6087450" y="4438185"/>
            <a:ext cx="3703321" cy="1815882"/>
          </a:xfrm>
          <a:prstGeom prst="rect">
            <a:avLst/>
          </a:prstGeom>
          <a:noFill/>
        </p:spPr>
        <p:txBody>
          <a:bodyPr wrap="square" rtlCol="0">
            <a:spAutoFit/>
          </a:bodyPr>
          <a:lstStyle/>
          <a:p>
            <a:r>
              <a:rPr lang="en-IN" sz="2800" b="1" dirty="0"/>
              <a:t>TRAINER:</a:t>
            </a:r>
            <a:endParaRPr lang="en-IN" sz="2800" b="1" dirty="0"/>
          </a:p>
          <a:p>
            <a:r>
              <a:rPr lang="en-IN" sz="2800" b="1" dirty="0"/>
              <a:t>    MR . D. RAMESH</a:t>
            </a:r>
            <a:endParaRPr lang="en-IN" sz="2800" b="1" dirty="0"/>
          </a:p>
          <a:p>
            <a:r>
              <a:rPr lang="en-IN" sz="2800" b="1" dirty="0"/>
              <a:t>    Asst. Professor</a:t>
            </a:r>
            <a:endParaRPr lang="en-IN" sz="2800" b="1" dirty="0"/>
          </a:p>
          <a:p>
            <a:r>
              <a:rPr lang="en-IN" sz="2800" b="1" dirty="0"/>
              <a:t>    CSE (AI&amp;ML)</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1355884"/>
            <a:ext cx="14630400" cy="8229600"/>
          </a:xfrm>
          <a:prstGeom prst="rect">
            <a:avLst/>
          </a:prstGeom>
          <a:solidFill>
            <a:srgbClr val="FFFDFA"/>
          </a:solidFill>
          <a:ln w="13811">
            <a:solidFill>
              <a:srgbClr val="E5E0DF"/>
            </a:solidFill>
            <a:prstDash val="solid"/>
          </a:ln>
        </p:spPr>
        <p:txBody>
          <a:bodyPr/>
          <a:lstStyle/>
          <a:p>
            <a:br>
              <a:rPr lang="en-US" dirty="0"/>
            </a:br>
            <a:endParaRPr lang="en-IN" dirty="0"/>
          </a:p>
        </p:txBody>
      </p:sp>
      <p:sp>
        <p:nvSpPr>
          <p:cNvPr id="4" name="Text 1"/>
          <p:cNvSpPr/>
          <p:nvPr/>
        </p:nvSpPr>
        <p:spPr>
          <a:xfrm>
            <a:off x="1602889" y="2093238"/>
            <a:ext cx="10424924" cy="694373"/>
          </a:xfrm>
          <a:prstGeom prst="rect">
            <a:avLst/>
          </a:prstGeom>
          <a:noFill/>
        </p:spPr>
        <p:txBody>
          <a:bodyPr wrap="none" rtlCol="0" anchor="t"/>
          <a:lstStyle/>
          <a:p>
            <a:pPr marL="0" indent="0">
              <a:lnSpc>
                <a:spcPts val="5470"/>
              </a:lnSpc>
              <a:buNone/>
            </a:pPr>
            <a:r>
              <a:rPr lang="en-US" sz="3200" dirty="0">
                <a:solidFill>
                  <a:srgbClr val="FF0000"/>
                </a:solidFill>
              </a:rPr>
              <a:t>PROBLEM STATEMENT</a:t>
            </a:r>
            <a:endParaRPr lang="en-US" sz="3200" dirty="0">
              <a:solidFill>
                <a:srgbClr val="FF0000"/>
              </a:solidFill>
            </a:endParaRPr>
          </a:p>
        </p:txBody>
      </p:sp>
      <p:sp>
        <p:nvSpPr>
          <p:cNvPr id="5" name="Shape 2"/>
          <p:cNvSpPr/>
          <p:nvPr/>
        </p:nvSpPr>
        <p:spPr>
          <a:xfrm>
            <a:off x="796290" y="3470275"/>
            <a:ext cx="590550" cy="499745"/>
          </a:xfrm>
          <a:prstGeom prst="roundRect">
            <a:avLst>
              <a:gd name="adj" fmla="val 20000"/>
            </a:avLst>
          </a:prstGeom>
          <a:solidFill>
            <a:srgbClr val="F7EDD4"/>
          </a:solidFill>
          <a:ln w="13811">
            <a:solidFill>
              <a:srgbClr val="EFDBA9"/>
            </a:solidFill>
            <a:prstDash val="solid"/>
          </a:ln>
        </p:spPr>
        <p:txBody>
          <a:bodyPr/>
          <a:lstStyle/>
          <a:p>
            <a:r>
              <a:rPr lang="en-IN" sz="3200">
                <a:solidFill>
                  <a:srgbClr val="FF0000"/>
                </a:solidFill>
                <a:latin typeface="Times New Roman" panose="02020603050405020304" charset="0"/>
                <a:cs typeface="Times New Roman" panose="02020603050405020304" charset="0"/>
              </a:rPr>
              <a:t>1</a:t>
            </a:r>
            <a:endParaRPr lang="en-IN" sz="3200">
              <a:solidFill>
                <a:srgbClr val="FF0000"/>
              </a:solidFill>
              <a:latin typeface="Times New Roman" panose="02020603050405020304" charset="0"/>
              <a:cs typeface="Times New Roman" panose="02020603050405020304" charset="0"/>
            </a:endParaRPr>
          </a:p>
        </p:txBody>
      </p:sp>
      <p:sp>
        <p:nvSpPr>
          <p:cNvPr id="7" name="Text 4"/>
          <p:cNvSpPr/>
          <p:nvPr/>
        </p:nvSpPr>
        <p:spPr>
          <a:xfrm>
            <a:off x="2760107" y="3370778"/>
            <a:ext cx="2364105" cy="3751541"/>
          </a:xfrm>
          <a:prstGeom prst="rect">
            <a:avLst/>
          </a:prstGeom>
          <a:noFill/>
        </p:spPr>
        <p:txBody>
          <a:bodyPr wrap="square" rtlCol="0" anchor="t"/>
          <a:lstStyle/>
          <a:p>
            <a:pPr marL="0" indent="0">
              <a:lnSpc>
                <a:spcPts val="2735"/>
              </a:lnSpc>
              <a:buNone/>
            </a:pPr>
            <a:endParaRPr lang="en-US" sz="2185" dirty="0"/>
          </a:p>
        </p:txBody>
      </p:sp>
      <p:sp>
        <p:nvSpPr>
          <p:cNvPr id="8" name="Text 5"/>
          <p:cNvSpPr/>
          <p:nvPr/>
        </p:nvSpPr>
        <p:spPr>
          <a:xfrm>
            <a:off x="2711648" y="3294460"/>
            <a:ext cx="2696409" cy="3836076"/>
          </a:xfrm>
          <a:prstGeom prst="rect">
            <a:avLst/>
          </a:prstGeom>
          <a:noFill/>
        </p:spPr>
        <p:txBody>
          <a:bodyPr wrap="square"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a:t>
            </a:r>
            <a:endParaRPr lang="en-US" sz="1750" dirty="0"/>
          </a:p>
        </p:txBody>
      </p:sp>
      <p:sp>
        <p:nvSpPr>
          <p:cNvPr id="9" name="Shape 6"/>
          <p:cNvSpPr/>
          <p:nvPr/>
        </p:nvSpPr>
        <p:spPr>
          <a:xfrm>
            <a:off x="886778" y="5220414"/>
            <a:ext cx="499943" cy="499943"/>
          </a:xfrm>
          <a:prstGeom prst="roundRect">
            <a:avLst>
              <a:gd name="adj" fmla="val 20000"/>
            </a:avLst>
          </a:prstGeom>
          <a:solidFill>
            <a:srgbClr val="F7EDD4"/>
          </a:solidFill>
          <a:ln w="13811">
            <a:solidFill>
              <a:srgbClr val="EFDBA9"/>
            </a:solidFill>
            <a:prstDash val="solid"/>
          </a:ln>
        </p:spPr>
        <p:txBody>
          <a:bodyPr/>
          <a:lstStyle/>
          <a:p>
            <a:r>
              <a:rPr lang="en-IN" sz="3200">
                <a:solidFill>
                  <a:srgbClr val="FF0000"/>
                </a:solidFill>
                <a:latin typeface="Times New Roman" panose="02020603050405020304" charset="0"/>
                <a:cs typeface="Times New Roman" panose="02020603050405020304" charset="0"/>
              </a:rPr>
              <a:t>2</a:t>
            </a:r>
            <a:endParaRPr lang="en-IN" sz="3200">
              <a:solidFill>
                <a:srgbClr val="FF0000"/>
              </a:solidFill>
              <a:latin typeface="Times New Roman" panose="02020603050405020304" charset="0"/>
              <a:cs typeface="Times New Roman" panose="02020603050405020304" charset="0"/>
            </a:endParaRPr>
          </a:p>
        </p:txBody>
      </p:sp>
      <p:sp>
        <p:nvSpPr>
          <p:cNvPr id="11" name="Text 8"/>
          <p:cNvSpPr/>
          <p:nvPr/>
        </p:nvSpPr>
        <p:spPr>
          <a:xfrm>
            <a:off x="6352342" y="3370778"/>
            <a:ext cx="2647950" cy="4767382"/>
          </a:xfrm>
          <a:prstGeom prst="rect">
            <a:avLst/>
          </a:prstGeom>
          <a:noFill/>
        </p:spPr>
        <p:txBody>
          <a:bodyPr wrap="square" rtlCol="0" anchor="t"/>
          <a:lstStyle/>
          <a:p>
            <a:pPr marL="0" indent="0">
              <a:lnSpc>
                <a:spcPts val="2735"/>
              </a:lnSpc>
              <a:buNone/>
            </a:pPr>
            <a:endParaRPr lang="en-US" sz="2185" dirty="0"/>
          </a:p>
        </p:txBody>
      </p:sp>
      <p:sp>
        <p:nvSpPr>
          <p:cNvPr id="12" name="Text 9"/>
          <p:cNvSpPr/>
          <p:nvPr/>
        </p:nvSpPr>
        <p:spPr>
          <a:xfrm>
            <a:off x="6352342" y="3370778"/>
            <a:ext cx="2647950" cy="4098727"/>
          </a:xfrm>
          <a:prstGeom prst="rect">
            <a:avLst/>
          </a:prstGeom>
          <a:noFill/>
        </p:spPr>
        <p:txBody>
          <a:bodyPr wrap="square" rtlCol="0" anchor="t"/>
          <a:lstStyle/>
          <a:p>
            <a:pPr marL="0" indent="0">
              <a:lnSpc>
                <a:spcPts val="2800"/>
              </a:lnSpc>
              <a:buNone/>
            </a:pPr>
            <a:endParaRPr lang="en-US" sz="1750" dirty="0"/>
          </a:p>
        </p:txBody>
      </p:sp>
      <p:sp>
        <p:nvSpPr>
          <p:cNvPr id="13" name="Shape 10"/>
          <p:cNvSpPr/>
          <p:nvPr/>
        </p:nvSpPr>
        <p:spPr>
          <a:xfrm>
            <a:off x="796012" y="7870904"/>
            <a:ext cx="499943" cy="499943"/>
          </a:xfrm>
          <a:prstGeom prst="roundRect">
            <a:avLst>
              <a:gd name="adj" fmla="val 20000"/>
            </a:avLst>
          </a:prstGeom>
          <a:solidFill>
            <a:srgbClr val="F7EDD4"/>
          </a:solidFill>
          <a:ln w="13811">
            <a:solidFill>
              <a:srgbClr val="EFDBA9"/>
            </a:solidFill>
            <a:prstDash val="solid"/>
          </a:ln>
        </p:spPr>
        <p:txBody>
          <a:bodyPr/>
          <a:lstStyle/>
          <a:p>
            <a:r>
              <a:rPr lang="en-IN" sz="3200">
                <a:solidFill>
                  <a:srgbClr val="FF0000"/>
                </a:solidFill>
                <a:latin typeface="Times New Roman" panose="02020603050405020304" charset="0"/>
                <a:cs typeface="Times New Roman" panose="02020603050405020304" charset="0"/>
              </a:rPr>
              <a:t>3</a:t>
            </a:r>
            <a:endParaRPr lang="en-IN" sz="3200">
              <a:solidFill>
                <a:srgbClr val="FF0000"/>
              </a:solidFill>
              <a:latin typeface="Times New Roman" panose="02020603050405020304" charset="0"/>
              <a:cs typeface="Times New Roman" panose="02020603050405020304" charset="0"/>
            </a:endParaRPr>
          </a:p>
        </p:txBody>
      </p:sp>
      <p:sp>
        <p:nvSpPr>
          <p:cNvPr id="15" name="Text 12"/>
          <p:cNvSpPr/>
          <p:nvPr/>
        </p:nvSpPr>
        <p:spPr>
          <a:xfrm>
            <a:off x="9944576" y="3370778"/>
            <a:ext cx="2647950" cy="5106248"/>
          </a:xfrm>
          <a:prstGeom prst="rect">
            <a:avLst/>
          </a:prstGeom>
          <a:noFill/>
        </p:spPr>
        <p:txBody>
          <a:bodyPr wrap="square" rtlCol="0" anchor="t"/>
          <a:lstStyle/>
          <a:p>
            <a:pPr marL="0" indent="0">
              <a:lnSpc>
                <a:spcPts val="2735"/>
              </a:lnSpc>
              <a:buNone/>
            </a:pPr>
            <a:endParaRPr lang="en-US" sz="2185" dirty="0"/>
          </a:p>
        </p:txBody>
      </p:sp>
      <p:sp>
        <p:nvSpPr>
          <p:cNvPr id="16" name="Text 13"/>
          <p:cNvSpPr/>
          <p:nvPr/>
        </p:nvSpPr>
        <p:spPr>
          <a:xfrm>
            <a:off x="9953448" y="3547706"/>
            <a:ext cx="2639077" cy="3574613"/>
          </a:xfrm>
          <a:prstGeom prst="rect">
            <a:avLst/>
          </a:prstGeom>
          <a:noFill/>
        </p:spPr>
        <p:txBody>
          <a:bodyPr wrap="square" rtlCol="0" anchor="t"/>
          <a:lstStyle/>
          <a:p>
            <a:pPr marL="0" indent="0">
              <a:lnSpc>
                <a:spcPts val="2800"/>
              </a:lnSpc>
              <a:buNone/>
            </a:pPr>
            <a:endParaRPr lang="en-US" sz="1750" dirty="0"/>
          </a:p>
        </p:txBody>
      </p:sp>
      <p:pic>
        <p:nvPicPr>
          <p:cNvPr id="17" name="Image 1" descr="preencoded.png"/>
          <p:cNvPicPr>
            <a:picLocks noChangeAspect="1"/>
          </p:cNvPicPr>
          <p:nvPr/>
        </p:nvPicPr>
        <p:blipFill>
          <a:blip r:embed="rId2"/>
          <a:stretch>
            <a:fillRect/>
          </a:stretch>
        </p:blipFill>
        <p:spPr>
          <a:xfrm>
            <a:off x="0" y="0"/>
            <a:ext cx="14630400" cy="1333143"/>
          </a:xfrm>
          <a:prstGeom prst="rect">
            <a:avLst/>
          </a:prstGeom>
        </p:spPr>
      </p:pic>
      <p:pic>
        <p:nvPicPr>
          <p:cNvPr id="18"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9" name="TextBox 18"/>
          <p:cNvSpPr txBox="1"/>
          <p:nvPr/>
        </p:nvSpPr>
        <p:spPr>
          <a:xfrm>
            <a:off x="1849755" y="4970145"/>
            <a:ext cx="6873875" cy="1568450"/>
          </a:xfrm>
          <a:prstGeom prst="rect">
            <a:avLst/>
          </a:prstGeom>
          <a:noFill/>
        </p:spPr>
        <p:txBody>
          <a:bodyPr wrap="square" rtlCol="0">
            <a:spAutoFit/>
          </a:bodyPr>
          <a:lstStyle/>
          <a:p>
            <a:r>
              <a:rPr lang="en-US" sz="2400" dirty="0" smtClean="0">
                <a:solidFill>
                  <a:srgbClr val="1F2328"/>
                </a:solidFill>
                <a:latin typeface="Times New Roman" panose="02020603050405020304" charset="0"/>
                <a:cs typeface="Times New Roman" panose="02020603050405020304" charset="0"/>
              </a:rPr>
              <a:t>Early detection of breast cancer is crucial for improving survival rates and treatment outcomes.</a:t>
            </a:r>
            <a:endParaRPr lang="en-US" sz="2400" dirty="0" smtClean="0">
              <a:solidFill>
                <a:srgbClr val="1F2328"/>
              </a:solidFill>
              <a:latin typeface="Times New Roman" panose="02020603050405020304" charset="0"/>
              <a:cs typeface="Times New Roman" panose="02020603050405020304" charset="0"/>
            </a:endParaRPr>
          </a:p>
          <a:p>
            <a:r>
              <a:rPr lang="en-US" sz="2400" dirty="0" smtClean="0">
                <a:solidFill>
                  <a:srgbClr val="1F2328"/>
                </a:solidFill>
                <a:latin typeface="Times New Roman" panose="02020603050405020304" charset="0"/>
                <a:cs typeface="Times New Roman" panose="02020603050405020304" charset="0"/>
              </a:rPr>
              <a:t>Mammograms are a widely used screening tool, but they can be challenging to interpret accurately. </a:t>
            </a:r>
            <a:endParaRPr lang="en-IN" sz="2400" dirty="0">
              <a:latin typeface="Times New Roman" panose="02020603050405020304" charset="0"/>
              <a:cs typeface="Times New Roman" panose="02020603050405020304" charset="0"/>
            </a:endParaRPr>
          </a:p>
        </p:txBody>
      </p:sp>
      <p:sp>
        <p:nvSpPr>
          <p:cNvPr id="20" name="TextBox 19"/>
          <p:cNvSpPr txBox="1"/>
          <p:nvPr/>
        </p:nvSpPr>
        <p:spPr>
          <a:xfrm>
            <a:off x="1849755" y="2862580"/>
            <a:ext cx="6470650" cy="2245360"/>
          </a:xfrm>
          <a:prstGeom prst="rect">
            <a:avLst/>
          </a:prstGeom>
          <a:noFill/>
        </p:spPr>
        <p:txBody>
          <a:bodyPr wrap="square" rtlCol="0">
            <a:spAutoFit/>
          </a:bodyPr>
          <a:lstStyle/>
          <a:p>
            <a:r>
              <a:rPr lang="en-US" sz="2800" dirty="0" smtClean="0">
                <a:solidFill>
                  <a:srgbClr val="1F2328"/>
                </a:solidFill>
                <a:latin typeface="Times New Roman" panose="02020603050405020304" charset="0"/>
                <a:cs typeface="Times New Roman" panose="02020603050405020304" charset="0"/>
              </a:rPr>
              <a:t>Breast cancer is a heterogeneous disease, &amp; the choice of treatment can vary greatly depending on factors like tumor subtype, genetic patient characteristics</a:t>
            </a:r>
            <a:br>
              <a:rPr lang="en-US" sz="2800" dirty="0">
                <a:latin typeface="Times New Roman" panose="02020603050405020304" charset="0"/>
                <a:cs typeface="Times New Roman" panose="02020603050405020304" charset="0"/>
              </a:rPr>
            </a:br>
            <a:endParaRPr lang="en-IN" sz="2800" dirty="0">
              <a:latin typeface="Times New Roman" panose="02020603050405020304" charset="0"/>
              <a:cs typeface="Times New Roman" panose="02020603050405020304" charset="0"/>
            </a:endParaRPr>
          </a:p>
        </p:txBody>
      </p:sp>
      <p:sp>
        <p:nvSpPr>
          <p:cNvPr id="21" name="TextBox 20"/>
          <p:cNvSpPr txBox="1"/>
          <p:nvPr/>
        </p:nvSpPr>
        <p:spPr>
          <a:xfrm>
            <a:off x="1602740" y="7299325"/>
            <a:ext cx="8289290" cy="1814830"/>
          </a:xfrm>
          <a:prstGeom prst="rect">
            <a:avLst/>
          </a:prstGeom>
          <a:noFill/>
        </p:spPr>
        <p:txBody>
          <a:bodyPr wrap="square" rtlCol="0">
            <a:spAutoFit/>
          </a:bodyPr>
          <a:lstStyle/>
          <a:p>
            <a:r>
              <a:rPr lang="en-US" sz="2800" dirty="0" smtClean="0">
                <a:solidFill>
                  <a:srgbClr val="1F2328"/>
                </a:solidFill>
                <a:latin typeface="Times New Roman" panose="02020603050405020304" charset="0"/>
                <a:cs typeface="Times New Roman" panose="02020603050405020304" charset="0"/>
              </a:rPr>
              <a:t>Many breast cancer survivors face the risk of cancer recurrence, and early detection of recurrence is critical for timely intervention &amp; development of predictive models for recurrence risk assessment.</a:t>
            </a:r>
            <a:endParaRPr lang="en-IN"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500" y="461384"/>
            <a:ext cx="12618720" cy="12033250"/>
          </a:xfrm>
          <a:prstGeom prst="rect">
            <a:avLst/>
          </a:prstGeom>
          <a:noFill/>
        </p:spPr>
        <p:txBody>
          <a:bodyPr wrap="square" rtlCol="0">
            <a:spAutoFit/>
          </a:bodyPr>
          <a:lstStyle/>
          <a:p>
            <a:r>
              <a:rPr lang="en-IN" sz="2400" b="1" dirty="0">
                <a:solidFill>
                  <a:srgbClr val="FF0000"/>
                </a:solidFill>
              </a:rPr>
              <a:t>INTRODUCTION</a:t>
            </a:r>
            <a:r>
              <a:rPr lang="en-IN" sz="2400" b="1" dirty="0" smtClean="0"/>
              <a:t>:</a:t>
            </a:r>
            <a:endParaRPr lang="en-US" sz="2000" b="1" dirty="0" smtClean="0">
              <a:solidFill>
                <a:srgbClr val="000000"/>
              </a:solidFill>
              <a:latin typeface="Inter"/>
            </a:endParaRPr>
          </a:p>
          <a:p>
            <a:endParaRPr lang="en-US" sz="2000" dirty="0" smtClean="0">
              <a:solidFill>
                <a:srgbClr val="000000"/>
              </a:solidFill>
              <a:latin typeface="Inter"/>
            </a:endParaRPr>
          </a:p>
          <a:p>
            <a:r>
              <a:rPr lang="en-US" sz="2400" dirty="0" smtClean="0">
                <a:solidFill>
                  <a:srgbClr val="000000"/>
                </a:solidFill>
                <a:latin typeface="Times New Roman" panose="02020603050405020304" charset="0"/>
                <a:cs typeface="Times New Roman" panose="02020603050405020304" charset="0"/>
              </a:rPr>
              <a:t>Breast cancer is a complex and highly prevalent disease that affects individuals of all genders and ages worldwide. Accurate and timely prediction of breast cancer outcomes is of paramount importance for effective treatment planning and improving patient survival rates. To address this critical need, this study utilizes a comprehensive dataset encompassing a range of patient characteristics, tumor-related factors, and clinical variables.</a:t>
            </a:r>
            <a:endParaRPr lang="en-US" sz="2400" dirty="0" smtClean="0">
              <a:solidFill>
                <a:srgbClr val="000000"/>
              </a:solidFill>
              <a:latin typeface="Times New Roman" panose="02020603050405020304" charset="0"/>
              <a:cs typeface="Times New Roman" panose="02020603050405020304" charset="0"/>
            </a:endParaRPr>
          </a:p>
          <a:p>
            <a:endParaRPr lang="en-US" sz="2400" dirty="0" smtClean="0">
              <a:solidFill>
                <a:srgbClr val="000000"/>
              </a:solidFill>
              <a:latin typeface="Times New Roman" panose="02020603050405020304" charset="0"/>
              <a:cs typeface="Times New Roman" panose="02020603050405020304" charset="0"/>
            </a:endParaRPr>
          </a:p>
          <a:p>
            <a:r>
              <a:rPr lang="en-US" sz="2400" dirty="0" smtClean="0">
                <a:solidFill>
                  <a:srgbClr val="000000"/>
                </a:solidFill>
                <a:latin typeface="Times New Roman" panose="02020603050405020304" charset="0"/>
                <a:cs typeface="Times New Roman" panose="02020603050405020304" charset="0"/>
              </a:rPr>
              <a:t>The dataset includes essential information such as age and gender, which are fundamental factors in understanding the demographic distribution of breast cancer cases. Additionally, it incorporates valuable biomarker data, including Protein1, Protein2, Protein3, and Protein4, offering insights into the molecular profile of tumors. Tumor stage and histology provide critical information about the extent and nature of the disease, while ER (Estrogen Receptor) status, PR (Progesterone Receptor) status, and HER2 (Human Epidermal Growth Factor Receptor 2) status shed light on the molecular subtype of the cancer, influencing treatment decisions.</a:t>
            </a:r>
            <a:endParaRPr lang="en-US" sz="2400" dirty="0" smtClean="0">
              <a:solidFill>
                <a:srgbClr val="000000"/>
              </a:solidFill>
              <a:latin typeface="Times New Roman" panose="02020603050405020304" charset="0"/>
              <a:cs typeface="Times New Roman" panose="02020603050405020304" charset="0"/>
            </a:endParaRPr>
          </a:p>
          <a:p>
            <a:endParaRPr lang="en-US" sz="2400" dirty="0" smtClean="0">
              <a:solidFill>
                <a:srgbClr val="000000"/>
              </a:solidFill>
              <a:latin typeface="Times New Roman" panose="02020603050405020304" charset="0"/>
              <a:cs typeface="Times New Roman" panose="02020603050405020304" charset="0"/>
            </a:endParaRPr>
          </a:p>
          <a:p>
            <a:r>
              <a:rPr lang="en-US" sz="2400" dirty="0" smtClean="0">
                <a:solidFill>
                  <a:srgbClr val="000000"/>
                </a:solidFill>
                <a:latin typeface="Times New Roman" panose="02020603050405020304" charset="0"/>
                <a:cs typeface="Times New Roman" panose="02020603050405020304" charset="0"/>
              </a:rPr>
              <a:t>This study aims to leverage this rich and diverse dataset to develop predictive models that can assist clinicians in making informed decisions regarding breast cancer management. By analyzing these multifaceted variables, we hope to contribute to more personalized and effective breast cancer care, ultimately improving patient outcomes and reducing the burden of this formidable disease.</a:t>
            </a:r>
            <a:endParaRPr lang="en-IN" sz="2400" dirty="0">
              <a:latin typeface="Times New Roman" panose="02020603050405020304" charset="0"/>
              <a:cs typeface="Times New Roman" panose="02020603050405020304" charset="0"/>
            </a:endParaRPr>
          </a:p>
          <a:p>
            <a:endParaRPr lang="en-IN"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1821" y="484094"/>
          <a:ext cx="12329347" cy="8361864"/>
        </p:xfrm>
        <a:graphic>
          <a:graphicData uri="http://schemas.openxmlformats.org/drawingml/2006/table">
            <a:tbl>
              <a:tblPr/>
              <a:tblGrid>
                <a:gridCol w="632669"/>
                <a:gridCol w="632669"/>
                <a:gridCol w="632669"/>
                <a:gridCol w="632669"/>
                <a:gridCol w="632669"/>
                <a:gridCol w="757914"/>
                <a:gridCol w="833999"/>
                <a:gridCol w="881318"/>
                <a:gridCol w="979699"/>
                <a:gridCol w="264443"/>
                <a:gridCol w="1042038"/>
                <a:gridCol w="881318"/>
                <a:gridCol w="881318"/>
                <a:gridCol w="881318"/>
                <a:gridCol w="1041921"/>
                <a:gridCol w="720716"/>
              </a:tblGrid>
              <a:tr h="265625">
                <a:tc>
                  <a:txBody>
                    <a:bodyPr/>
                    <a:lstStyle/>
                    <a:p>
                      <a:pPr algn="l" fontAlgn="b"/>
                      <a:r>
                        <a:rPr lang="en-US" sz="1100" b="0" i="0" u="none" strike="noStrike" dirty="0">
                          <a:solidFill>
                            <a:srgbClr val="000000"/>
                          </a:solidFill>
                          <a:latin typeface="Calibri" panose="020F0502020204030204"/>
                        </a:rPr>
                        <a:t>Age</a:t>
                      </a:r>
                      <a:endParaRPr lang="en-US" sz="1100" b="0" i="0" u="none" strike="noStrike" dirty="0">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Gender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Protein1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Protein2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Protein3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Protein4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Tumour_Stage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Histology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ER status</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PR status</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HER2 status</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Surgery_type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Date_of_Surgery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Date_of_Last_Visit</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Patient_Status</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a:lnL>
                      <a:noFill/>
                    </a:lnL>
                    <a:lnR>
                      <a:noFill/>
                    </a:lnR>
                    <a:lnT>
                      <a:noFill/>
                    </a:lnT>
                    <a:lnB>
                      <a:noFill/>
                    </a:lnB>
                  </a:tcPr>
                </a:tc>
              </a:tr>
              <a:tr h="545323">
                <a:tc>
                  <a:txBody>
                    <a:bodyPr/>
                    <a:lstStyle/>
                    <a:p>
                      <a:pPr algn="r" fontAlgn="b"/>
                      <a:r>
                        <a:rPr lang="en-US" sz="1100" b="0" i="0" u="none" strike="noStrike">
                          <a:solidFill>
                            <a:srgbClr val="000000"/>
                          </a:solidFill>
                          <a:latin typeface="Calibri" panose="020F0502020204030204"/>
                        </a:rPr>
                        <a:t>42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0.95256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2.15</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0.007972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-0.04834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Other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20-May-18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26-Aug-18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54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1.3802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-0.49803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-0.50732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Other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26-Apr-18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25-Jan-19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Dead</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63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-0.52303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1.764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-0.37019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0.010815</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Lumpectomy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24-Aug-18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08-Apr-20</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78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-0.87618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0.12943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-0.37038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0.13219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Other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16-Nov-18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28-Jul-20</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42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0.22611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1.7491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-0.54397</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-0.39021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Lumpectomy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12-Dec-18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05-Jan-19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804518">
                <a:tc>
                  <a:txBody>
                    <a:bodyPr/>
                    <a:lstStyle/>
                    <a:p>
                      <a:pPr algn="r" fontAlgn="b"/>
                      <a:r>
                        <a:rPr lang="en-US" sz="1100" b="0" i="0" u="none" strike="noStrike">
                          <a:solidFill>
                            <a:srgbClr val="000000"/>
                          </a:solidFill>
                          <a:latin typeface="Calibri" panose="020F0502020204030204"/>
                        </a:rPr>
                        <a:t>80</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0.46647</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2.5797</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-1.2537</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0.15154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Modified Radical Mastectomy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25-Jun-18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16-Feb-19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pPr algn="r" fontAlgn="b"/>
                      <a:r>
                        <a:rPr lang="en-US" sz="1100" b="0" i="0" u="none" strike="noStrike">
                          <a:solidFill>
                            <a:srgbClr val="000000"/>
                          </a:solidFill>
                          <a:latin typeface="Calibri" panose="020F0502020204030204"/>
                        </a:rPr>
                        <a:t>66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-0.72486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-0.28289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0.95943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0.3509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Lumpectomy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27-Oct-18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19-Jun-19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36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0.46931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1.5526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-0.16524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-0.27599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Modified Radical Mastectomy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19-Jul-18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30-Jun-19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58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-1.2685</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0.10613</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1.1352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-0.39492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Other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15-Jun-18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16-Dec-19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Alive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62</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0.64934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1.8168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0.27926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0.13228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Lobular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Negative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Other</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20-Jun-19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panose="020F0502020204030204"/>
                        </a:rPr>
                        <a:t>51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FEMALE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-0.38466</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0.80609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-1.6274</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-0.51291</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II</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Infiltrating Ductal Carcinoma</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Positive</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panose="020F0502020204030204"/>
                        </a:rPr>
                        <a:t>Modified Radical Mastectomy</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26-Nov-18</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panose="020F0502020204030204"/>
                        </a:rPr>
                        <a:t>28-Dec-19</a:t>
                      </a:r>
                      <a:endParaRPr lang="en-US" sz="1100" b="0" i="0" u="none" strike="noStrike">
                        <a:solidFill>
                          <a:srgbClr val="000000"/>
                        </a:solidFill>
                        <a:latin typeface="Calibri" panose="020F0502020204030204"/>
                      </a:endParaRPr>
                    </a:p>
                  </a:txBody>
                  <a:tcPr marL="8021" marR="8021" marT="8021" marB="0" anchor="b">
                    <a:lnL>
                      <a:noFill/>
                    </a:lnL>
                    <a:lnR>
                      <a:noFill/>
                    </a:lnR>
                    <a:lnT>
                      <a:noFill/>
                    </a:lnT>
                    <a:lnB>
                      <a:noFill/>
                    </a:lnB>
                  </a:tcPr>
                </a:tc>
                <a:tc>
                  <a:txBody>
                    <a:bodyPr/>
                    <a:lstStyle/>
                    <a:p>
                      <a:pPr algn="l" fontAlgn="b"/>
                      <a:r>
                        <a:rPr lang="en-US" sz="1100" b="0" i="0" u="none" strike="noStrike" dirty="0">
                          <a:solidFill>
                            <a:srgbClr val="000000"/>
                          </a:solidFill>
                          <a:latin typeface="Calibri" panose="020F0502020204030204"/>
                        </a:rPr>
                        <a:t>Alive</a:t>
                      </a:r>
                      <a:endParaRPr lang="en-US" sz="1100" b="0" i="0" u="none" strike="noStrike" dirty="0">
                        <a:solidFill>
                          <a:srgbClr val="000000"/>
                        </a:solidFill>
                        <a:latin typeface="Calibri" panose="020F0502020204030204"/>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dirty="0"/>
                    </a:p>
                  </a:txBody>
                  <a:tcPr marL="7620" marR="7620" marT="7620" marB="0" anchor="b">
                    <a:lnL>
                      <a:noFill/>
                    </a:lnL>
                    <a:lnR>
                      <a:noFill/>
                    </a:lnR>
                    <a:lnT>
                      <a:noFill/>
                    </a:lnT>
                    <a:lnB>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1260038"/>
            <a:ext cx="7475220" cy="694373"/>
          </a:xfrm>
          <a:prstGeom prst="rect">
            <a:avLst/>
          </a:prstGeom>
          <a:noFill/>
        </p:spPr>
        <p:txBody>
          <a:bodyPr wrap="none" rtlCol="0" anchor="t"/>
          <a:lstStyle/>
          <a:p>
            <a:pPr marL="0" indent="0">
              <a:lnSpc>
                <a:spcPts val="5470"/>
              </a:lnSpc>
              <a:buNone/>
            </a:pPr>
            <a:endParaRPr lang="en-US" sz="4375" dirty="0"/>
          </a:p>
        </p:txBody>
      </p:sp>
      <p:sp>
        <p:nvSpPr>
          <p:cNvPr id="6" name="Text 3"/>
          <p:cNvSpPr/>
          <p:nvPr/>
        </p:nvSpPr>
        <p:spPr>
          <a:xfrm>
            <a:off x="2273975" y="2634734"/>
            <a:ext cx="2898100" cy="4098727"/>
          </a:xfrm>
          <a:prstGeom prst="rect">
            <a:avLst/>
          </a:prstGeom>
          <a:noFill/>
        </p:spPr>
        <p:txBody>
          <a:bodyPr wrap="square" rtlCol="0" anchor="t"/>
          <a:lstStyle/>
          <a:p>
            <a:pPr marL="0" indent="0">
              <a:lnSpc>
                <a:spcPts val="2735"/>
              </a:lnSpc>
              <a:buNone/>
            </a:pPr>
            <a:endParaRPr lang="en-US" sz="2185" dirty="0"/>
          </a:p>
        </p:txBody>
      </p:sp>
      <p:sp>
        <p:nvSpPr>
          <p:cNvPr id="7" name="Text 4"/>
          <p:cNvSpPr/>
          <p:nvPr/>
        </p:nvSpPr>
        <p:spPr>
          <a:xfrm>
            <a:off x="2151529" y="2829261"/>
            <a:ext cx="3020546" cy="3565229"/>
          </a:xfrm>
          <a:prstGeom prst="rect">
            <a:avLst/>
          </a:prstGeom>
          <a:noFill/>
        </p:spPr>
        <p:txBody>
          <a:bodyPr wrap="square" rtlCol="0" anchor="t"/>
          <a:lstStyle/>
          <a:p>
            <a:pPr marL="0" indent="0">
              <a:lnSpc>
                <a:spcPts val="2800"/>
              </a:lnSpc>
              <a:buNone/>
            </a:pPr>
            <a:endParaRPr lang="en-US" sz="1750" dirty="0"/>
          </a:p>
        </p:txBody>
      </p:sp>
      <p:sp>
        <p:nvSpPr>
          <p:cNvPr id="9" name="Text 6"/>
          <p:cNvSpPr/>
          <p:nvPr/>
        </p:nvSpPr>
        <p:spPr>
          <a:xfrm>
            <a:off x="5866209" y="2634734"/>
            <a:ext cx="2898100" cy="694373"/>
          </a:xfrm>
          <a:prstGeom prst="rect">
            <a:avLst/>
          </a:prstGeom>
          <a:noFill/>
        </p:spPr>
        <p:txBody>
          <a:bodyPr wrap="square" rtlCol="0" anchor="t"/>
          <a:lstStyle/>
          <a:p>
            <a:pPr marL="0" indent="0">
              <a:lnSpc>
                <a:spcPts val="2735"/>
              </a:lnSpc>
              <a:buNone/>
            </a:pPr>
            <a:endParaRPr lang="en-US" sz="2185" dirty="0"/>
          </a:p>
        </p:txBody>
      </p:sp>
      <p:sp>
        <p:nvSpPr>
          <p:cNvPr id="10" name="Text 7"/>
          <p:cNvSpPr/>
          <p:nvPr/>
        </p:nvSpPr>
        <p:spPr>
          <a:xfrm>
            <a:off x="5644039" y="2517289"/>
            <a:ext cx="3281185" cy="4216172"/>
          </a:xfrm>
          <a:prstGeom prst="rect">
            <a:avLst/>
          </a:prstGeom>
          <a:noFill/>
        </p:spPr>
        <p:txBody>
          <a:bodyPr wrap="square" rtlCol="0" anchor="t"/>
          <a:lstStyle/>
          <a:p>
            <a:pPr marL="0" indent="0">
              <a:lnSpc>
                <a:spcPts val="2800"/>
              </a:lnSpc>
              <a:buNone/>
            </a:pPr>
            <a:endParaRPr lang="en-US" sz="1750" dirty="0"/>
          </a:p>
        </p:txBody>
      </p:sp>
      <p:sp>
        <p:nvSpPr>
          <p:cNvPr id="12" name="Text 9"/>
          <p:cNvSpPr/>
          <p:nvPr/>
        </p:nvSpPr>
        <p:spPr>
          <a:xfrm>
            <a:off x="9222461" y="2517290"/>
            <a:ext cx="3256409" cy="4452152"/>
          </a:xfrm>
          <a:prstGeom prst="rect">
            <a:avLst/>
          </a:prstGeom>
          <a:noFill/>
        </p:spPr>
        <p:txBody>
          <a:bodyPr wrap="square" rtlCol="0" anchor="t"/>
          <a:lstStyle/>
          <a:p>
            <a:pPr marL="0" indent="0">
              <a:lnSpc>
                <a:spcPts val="2735"/>
              </a:lnSpc>
              <a:buNone/>
            </a:pPr>
            <a:endParaRPr lang="en-US" sz="2185" dirty="0"/>
          </a:p>
        </p:txBody>
      </p:sp>
      <p:sp>
        <p:nvSpPr>
          <p:cNvPr id="13" name="Text 10"/>
          <p:cNvSpPr/>
          <p:nvPr/>
        </p:nvSpPr>
        <p:spPr>
          <a:xfrm>
            <a:off x="9458444" y="4245650"/>
            <a:ext cx="2898100" cy="2487811"/>
          </a:xfrm>
          <a:prstGeom prst="rect">
            <a:avLst/>
          </a:prstGeom>
          <a:noFill/>
        </p:spPr>
        <p:txBody>
          <a:bodyPr wrap="square"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a:t>
            </a:r>
            <a:endParaRPr lang="en-US" sz="1750" dirty="0"/>
          </a:p>
        </p:txBody>
      </p:sp>
      <p:pic>
        <p:nvPicPr>
          <p:cNvPr id="14" name="Image 1" descr="preencoded.png">
            <a:hlinkClick r:id="rId1"/>
          </p:cNvPr>
          <p:cNvPicPr>
            <a:picLocks noChangeAspect="1"/>
          </p:cNvPicPr>
          <p:nvPr/>
        </p:nvPicPr>
        <p:blipFill>
          <a:blip r:embed="rId2"/>
          <a:stretch>
            <a:fillRect/>
          </a:stretch>
        </p:blipFill>
        <p:spPr>
          <a:xfrm>
            <a:off x="12242153" y="7589520"/>
            <a:ext cx="2296807" cy="548640"/>
          </a:xfrm>
          <a:prstGeom prst="rect">
            <a:avLst/>
          </a:prstGeom>
        </p:spPr>
      </p:pic>
      <p:sp>
        <p:nvSpPr>
          <p:cNvPr id="15" name="TextBox 14"/>
          <p:cNvSpPr txBox="1"/>
          <p:nvPr/>
        </p:nvSpPr>
        <p:spPr>
          <a:xfrm>
            <a:off x="354579" y="276047"/>
            <a:ext cx="12859474" cy="8093710"/>
          </a:xfrm>
          <a:prstGeom prst="rect">
            <a:avLst/>
          </a:prstGeom>
          <a:noFill/>
        </p:spPr>
        <p:txBody>
          <a:bodyPr wrap="square" rtlCol="0">
            <a:spAutoFit/>
          </a:bodyPr>
          <a:lstStyle/>
          <a:p>
            <a:r>
              <a:rPr lang="en-US" sz="4000" dirty="0">
                <a:solidFill>
                  <a:srgbClr val="FF0000"/>
                </a:solidFill>
              </a:rPr>
              <a:t>IMPLEMENTATION:</a:t>
            </a:r>
            <a:endParaRPr lang="en-IN" dirty="0">
              <a:solidFill>
                <a:srgbClr val="FF0000"/>
              </a:solidFill>
            </a:endParaRPr>
          </a:p>
          <a:p>
            <a:r>
              <a:rPr lang="en-IN" sz="3200" b="1" dirty="0">
                <a:gradFill>
                  <a:gsLst>
                    <a:gs pos="0">
                      <a:srgbClr val="007BD3"/>
                    </a:gs>
                    <a:gs pos="100000">
                      <a:srgbClr val="034373"/>
                    </a:gs>
                  </a:gsLst>
                  <a:lin scaled="0"/>
                </a:gradFill>
              </a:rPr>
              <a:t>Perceptron</a:t>
            </a:r>
            <a:r>
              <a:rPr lang="en-IN" sz="2800" b="1" dirty="0">
                <a:gradFill>
                  <a:gsLst>
                    <a:gs pos="0">
                      <a:srgbClr val="007BD3"/>
                    </a:gs>
                    <a:gs pos="100000">
                      <a:srgbClr val="034373"/>
                    </a:gs>
                  </a:gsLst>
                  <a:lin scaled="0"/>
                </a:gradFill>
              </a:rPr>
              <a:t>:</a:t>
            </a:r>
            <a:endParaRPr lang="en-IN" b="1" dirty="0">
              <a:gradFill>
                <a:gsLst>
                  <a:gs pos="0">
                    <a:srgbClr val="007BD3"/>
                  </a:gs>
                  <a:gs pos="100000">
                    <a:srgbClr val="034373"/>
                  </a:gs>
                </a:gsLst>
                <a:lin scaled="0"/>
              </a:gradFill>
            </a:endParaRPr>
          </a:p>
          <a:p>
            <a:r>
              <a:rPr lang="en-US" sz="2800" b="1" i="0" dirty="0">
                <a:effectLst/>
                <a:latin typeface="Times New Roman" panose="02020603050405020304" charset="0"/>
                <a:cs typeface="Times New Roman" panose="02020603050405020304" charset="0"/>
              </a:rPr>
              <a:t>A perceptron is a fundamental building block of artificial neural networks and serves as a simple model 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a:t>
            </a:r>
            <a:r>
              <a:rPr lang="en-US" sz="2800" b="1" i="0" dirty="0">
                <a:solidFill>
                  <a:srgbClr val="D1D5DB"/>
                </a:solidFill>
                <a:effectLst/>
                <a:latin typeface="Times New Roman" panose="02020603050405020304" charset="0"/>
                <a:cs typeface="Times New Roman" panose="02020603050405020304" charset="0"/>
              </a:rPr>
              <a:t>.</a:t>
            </a:r>
            <a:endParaRPr lang="en-US" sz="2800" b="1" i="0" dirty="0">
              <a:solidFill>
                <a:srgbClr val="D1D5DB"/>
              </a:solidFill>
              <a:effectLst/>
              <a:latin typeface="Times New Roman" panose="02020603050405020304" charset="0"/>
              <a:cs typeface="Times New Roman" panose="02020603050405020304" charset="0"/>
            </a:endParaRPr>
          </a:p>
          <a:p>
            <a:endParaRPr lang="en-US" sz="2800" b="1" dirty="0">
              <a:solidFill>
                <a:srgbClr val="D1D5DB"/>
              </a:solidFill>
              <a:latin typeface="Times New Roman" panose="02020603050405020304" charset="0"/>
              <a:cs typeface="Times New Roman" panose="02020603050405020304" charset="0"/>
            </a:endParaRPr>
          </a:p>
          <a:p>
            <a:pPr algn="l"/>
            <a:r>
              <a:rPr lang="en-US" sz="2800" b="1" i="0" dirty="0">
                <a:effectLst/>
                <a:latin typeface="Times New Roman" panose="02020603050405020304" charset="0"/>
                <a:cs typeface="Times New Roman" panose="02020603050405020304" charset="0"/>
              </a:rPr>
              <a:t>Here's an explanation of the perceptron with its formula:</a:t>
            </a:r>
            <a:endParaRPr lang="en-US" sz="2800" b="1" i="0" dirty="0">
              <a:effectLst/>
              <a:latin typeface="Times New Roman" panose="02020603050405020304" charset="0"/>
              <a:cs typeface="Times New Roman" panose="02020603050405020304" charset="0"/>
            </a:endParaRPr>
          </a:p>
          <a:p>
            <a:pPr algn="l">
              <a:buFont typeface="+mj-lt"/>
              <a:buAutoNum type="arabicPeriod"/>
            </a:pPr>
            <a:r>
              <a:rPr lang="en-US" sz="2800" b="1" i="0" dirty="0">
                <a:effectLst/>
                <a:latin typeface="Times New Roman" panose="02020603050405020304" charset="0"/>
                <a:cs typeface="Times New Roman" panose="02020603050405020304" charset="0"/>
              </a:rPr>
              <a:t>Inputs: A perceptron takes multiple binary input values, denoted as x₁, x₂, x₃, ..., xᵢ. These inputs can be either 0 or 1</a:t>
            </a:r>
            <a:r>
              <a:rPr lang="en-US" sz="2800" b="1" i="0" dirty="0" smtClean="0">
                <a:effectLst/>
                <a:latin typeface="Times New Roman" panose="02020603050405020304" charset="0"/>
                <a:cs typeface="Times New Roman" panose="02020603050405020304" charset="0"/>
              </a:rPr>
              <a:t>.</a:t>
            </a:r>
            <a:endParaRPr lang="en-US" sz="2800" b="1" i="0" dirty="0">
              <a:effectLst/>
              <a:latin typeface="Times New Roman" panose="02020603050405020304" charset="0"/>
              <a:cs typeface="Times New Roman" panose="02020603050405020304" charset="0"/>
            </a:endParaRPr>
          </a:p>
          <a:p>
            <a:pPr algn="l">
              <a:buFont typeface="+mj-lt"/>
              <a:buAutoNum type="arabicPeriod"/>
            </a:pPr>
            <a:r>
              <a:rPr lang="en-US" sz="2800" b="1" i="0" dirty="0">
                <a:effectLst/>
                <a:latin typeface="Times New Roman" panose="02020603050405020304" charset="0"/>
                <a:cs typeface="Times New Roman" panose="02020603050405020304" charset="0"/>
              </a:rPr>
              <a:t>Weights: Each input is associated with a weight, denoted as w₁, w₂, w₃, ..., wᵢ. These weights are real numbers and represent the strength of the connection between the input and the perceptron.</a:t>
            </a:r>
            <a:endParaRPr lang="en-US" sz="2800" b="1" i="0" dirty="0">
              <a:effectLst/>
              <a:latin typeface="Times New Roman" panose="02020603050405020304" charset="0"/>
              <a:cs typeface="Times New Roman" panose="02020603050405020304" charset="0"/>
            </a:endParaRPr>
          </a:p>
          <a:p>
            <a:pPr algn="l">
              <a:buFont typeface="+mj-lt"/>
              <a:buAutoNum type="arabicPeriod"/>
            </a:pPr>
            <a:r>
              <a:rPr lang="en-US" sz="2800" b="1" i="0" dirty="0">
                <a:effectLst/>
                <a:latin typeface="Times New Roman" panose="02020603050405020304" charset="0"/>
                <a:cs typeface="Times New Roman" panose="02020603050405020304" charset="0"/>
              </a:rPr>
              <a:t>Weighted Sum: The weighted sum of the inputs is calculated as follows:</a:t>
            </a:r>
            <a:endParaRPr lang="en-US" sz="2800" b="1" i="0" dirty="0">
              <a:effectLst/>
              <a:latin typeface="Times New Roman" panose="02020603050405020304" charset="0"/>
              <a:cs typeface="Times New Roman" panose="02020603050405020304" charset="0"/>
            </a:endParaRPr>
          </a:p>
          <a:p>
            <a:pPr algn="l">
              <a:buFont typeface="+mj-lt"/>
              <a:buAutoNum type="arabicPeriod"/>
            </a:pPr>
            <a:r>
              <a:rPr lang="en-US" sz="2800" b="1" i="0" dirty="0">
                <a:effectLst/>
                <a:latin typeface="Times New Roman" panose="02020603050405020304" charset="0"/>
                <a:cs typeface="Times New Roman" panose="02020603050405020304" charset="0"/>
              </a:rPr>
              <a:t>Weighted Sum (Z) = w₁ * x₁ + w₂ * x₂ + w₃ * x₃ + ... + wᵢ * xᵢ</a:t>
            </a:r>
            <a:endParaRPr lang="en-US" sz="2800" b="1" i="0" dirty="0">
              <a:effectLst/>
              <a:latin typeface="Times New Roman" panose="02020603050405020304" charset="0"/>
              <a:cs typeface="Times New Roman" panose="02020603050405020304" charset="0"/>
            </a:endParaRPr>
          </a:p>
          <a:p>
            <a:pPr algn="l"/>
            <a:r>
              <a:rPr lang="en-US" sz="2800" b="1" i="0" dirty="0">
                <a:effectLst/>
                <a:latin typeface="Times New Roman" panose="02020603050405020304" charset="0"/>
                <a:cs typeface="Times New Roman" panose="02020603050405020304" charset="0"/>
              </a:rPr>
              <a:t>network architectures.</a:t>
            </a:r>
            <a:endParaRPr lang="en-US" sz="2800" b="1" i="0" dirty="0">
              <a:effectLst/>
              <a:latin typeface="Times New Roman" panose="02020603050405020304" charset="0"/>
              <a:cs typeface="Times New Roman" panose="02020603050405020304" charset="0"/>
            </a:endParaRPr>
          </a:p>
          <a:p>
            <a:endParaRPr lang="en-IN" sz="2800" b="1"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0465" y="191135"/>
            <a:ext cx="9165590" cy="6739255"/>
          </a:xfrm>
          <a:prstGeom prst="rect">
            <a:avLst/>
          </a:prstGeom>
          <a:noFill/>
        </p:spPr>
        <p:txBody>
          <a:bodyPr wrap="square">
            <a:spAutoFit/>
          </a:bodyPr>
          <a:lstStyle/>
          <a:p>
            <a:r>
              <a:rPr lang="en-US" sz="3600" b="1" i="0" dirty="0">
                <a:effectLst/>
                <a:latin typeface="Times New Roman" panose="02020603050405020304" charset="0"/>
                <a:cs typeface="Times New Roman" panose="02020603050405020304" charset="0"/>
              </a:rPr>
              <a:t>The perceptron learning algorithm is used to adjust the weights (including the bias weight) during training to find values that allow the perceptron to correctly classify training data. However, </a:t>
            </a:r>
            <a:r>
              <a:rPr lang="en-US" sz="3600" b="1" i="0" dirty="0" err="1">
                <a:effectLst/>
                <a:latin typeface="Times New Roman" panose="02020603050405020304" charset="0"/>
                <a:cs typeface="Times New Roman" panose="02020603050405020304" charset="0"/>
              </a:rPr>
              <a:t>perceptrons</a:t>
            </a:r>
            <a:r>
              <a:rPr lang="en-US" sz="3600" b="1" i="0" dirty="0">
                <a:effectLst/>
                <a:latin typeface="Times New Roman" panose="02020603050405020304" charset="0"/>
                <a:cs typeface="Times New Roman" panose="02020603050405020304" charset="0"/>
              </a:rPr>
              <a:t> have limitations and can only learn to classify linearly separable data. For more complex tasks, multiple </a:t>
            </a:r>
            <a:r>
              <a:rPr lang="en-US" sz="3600" b="1" i="0" dirty="0" err="1">
                <a:effectLst/>
                <a:latin typeface="Times New Roman" panose="02020603050405020304" charset="0"/>
                <a:cs typeface="Times New Roman" panose="02020603050405020304" charset="0"/>
              </a:rPr>
              <a:t>perceptrons</a:t>
            </a:r>
            <a:r>
              <a:rPr lang="en-US" sz="3600" b="1" i="0" dirty="0">
                <a:effectLst/>
                <a:latin typeface="Times New Roman" panose="02020603050405020304" charset="0"/>
                <a:cs typeface="Times New Roman" panose="02020603050405020304" charset="0"/>
              </a:rPr>
              <a:t> are typically combined in layers to form a multi-layer perceptron (MLP), which can handle nonlinear relationships by using different activation functions and more complex network architectures</a:t>
            </a:r>
            <a:r>
              <a:rPr lang="en-US" sz="3600" b="1" i="0" dirty="0">
                <a:solidFill>
                  <a:srgbClr val="D1D5DB"/>
                </a:solidFill>
                <a:effectLst/>
                <a:latin typeface="Times New Roman" panose="02020603050405020304" charset="0"/>
                <a:cs typeface="Times New Roman" panose="02020603050405020304" charset="0"/>
              </a:rPr>
              <a:t>.</a:t>
            </a:r>
            <a:endParaRPr lang="en-IN" sz="3600"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494" y="1021645"/>
            <a:ext cx="13530805" cy="7724140"/>
          </a:xfrm>
          <a:prstGeom prst="rect">
            <a:avLst/>
          </a:prstGeom>
          <a:noFill/>
        </p:spPr>
        <p:txBody>
          <a:bodyPr wrap="square" rtlCol="0">
            <a:spAutoFit/>
          </a:bodyPr>
          <a:lstStyle/>
          <a:p>
            <a:r>
              <a:rPr lang="en-US" sz="3200" b="1" dirty="0">
                <a:solidFill>
                  <a:srgbClr val="FF0000"/>
                </a:solidFill>
              </a:rPr>
              <a:t>LOGISTIC REGRESSION:</a:t>
            </a:r>
            <a:endParaRPr lang="en-US" sz="3200" b="1" dirty="0">
              <a:solidFill>
                <a:srgbClr val="FF0000"/>
              </a:solidFill>
            </a:endParaRPr>
          </a:p>
          <a:p>
            <a:endParaRPr lang="en-US" sz="3200" dirty="0">
              <a:solidFill>
                <a:srgbClr val="FF0000"/>
              </a:solidFill>
            </a:endParaRPr>
          </a:p>
          <a:p>
            <a:r>
              <a:rPr lang="en-US" sz="3200" b="1" dirty="0">
                <a:effectLst/>
                <a:latin typeface="Times New Roman" panose="02020603050405020304" charset="0"/>
                <a:cs typeface="Times New Roman" panose="02020603050405020304" charset="0"/>
              </a:rPr>
              <a:t>Logistic regression is a statistical model used for binary classification tasks, where the goal is to predict one of two possible outcomes (e.g., 0 or 1, Yes or No, True or False) based on one or more input features. Unlike linear regression, which predicts a continuous output, logistic regression predicts the probability of the binary outcome. It uses the logistic function (also called the sigmoid function) to model this probability. Here's an explanation of logistic regression with its formula:</a:t>
            </a:r>
            <a:endParaRPr lang="en-US" sz="3200" b="1" dirty="0">
              <a:effectLst/>
              <a:latin typeface="Times New Roman" panose="02020603050405020304" charset="0"/>
              <a:cs typeface="Times New Roman" panose="02020603050405020304" charset="0"/>
            </a:endParaRPr>
          </a:p>
          <a:p>
            <a:r>
              <a:rPr lang="en-US" sz="3200" b="1" dirty="0">
                <a:effectLst/>
                <a:latin typeface="Times New Roman" panose="02020603050405020304" charset="0"/>
                <a:cs typeface="Times New Roman" panose="02020603050405020304" charset="0"/>
              </a:rPr>
              <a:t>Formula: The logistic regression model calculates the probability (P) of a binary event (e.g., the probability of a positive outcome) using the logistic function:</a:t>
            </a:r>
            <a:endParaRPr lang="en-US" sz="3200" b="1" dirty="0">
              <a:effectLst/>
              <a:latin typeface="Times New Roman" panose="02020603050405020304" charset="0"/>
              <a:cs typeface="Times New Roman" panose="02020603050405020304" charset="0"/>
            </a:endParaRPr>
          </a:p>
          <a:p>
            <a:r>
              <a:rPr lang="en-US" sz="3200" b="1" dirty="0">
                <a:effectLst/>
                <a:latin typeface="Times New Roman" panose="02020603050405020304" charset="0"/>
                <a:cs typeface="Times New Roman" panose="02020603050405020304" charset="0"/>
              </a:rPr>
              <a:t>                  </a:t>
            </a:r>
            <a:r>
              <a:rPr lang="es-ES" sz="3200" b="1" i="1" dirty="0">
                <a:effectLst/>
                <a:latin typeface="Times New Roman" panose="02020603050405020304" charset="0"/>
                <a:cs typeface="Times New Roman" panose="02020603050405020304" charset="0"/>
              </a:rPr>
              <a:t> </a:t>
            </a:r>
            <a:r>
              <a:rPr lang="es-ES" sz="3200" b="1" i="1" dirty="0" err="1">
                <a:effectLst/>
                <a:latin typeface="Times New Roman" panose="02020603050405020304" charset="0"/>
                <a:cs typeface="Times New Roman" panose="02020603050405020304" charset="0"/>
              </a:rPr>
              <a:t>yp</a:t>
            </a:r>
            <a:r>
              <a:rPr lang="es-ES" sz="3200" b="1" i="0" dirty="0">
                <a:effectLst/>
                <a:latin typeface="Times New Roman" panose="02020603050405020304" charset="0"/>
                <a:cs typeface="Times New Roman" panose="02020603050405020304" charset="0"/>
              </a:rPr>
              <a:t>=1/1+</a:t>
            </a:r>
            <a:r>
              <a:rPr lang="es-ES" sz="3200" b="1" i="1" dirty="0">
                <a:effectLst/>
                <a:latin typeface="Times New Roman" panose="02020603050405020304" charset="0"/>
                <a:cs typeface="Times New Roman" panose="02020603050405020304" charset="0"/>
              </a:rPr>
              <a:t>e^-z</a:t>
            </a:r>
            <a:r>
              <a:rPr lang="es-ES" sz="3200" b="1" i="0" dirty="0">
                <a:effectLst/>
                <a:latin typeface="Times New Roman" panose="02020603050405020304" charset="0"/>
                <a:cs typeface="Times New Roman" panose="02020603050405020304" charset="0"/>
              </a:rPr>
              <a:t>​</a:t>
            </a:r>
            <a:endParaRPr lang="es-ES" sz="3200" b="1" i="0" dirty="0">
              <a:effectLst/>
              <a:latin typeface="Times New Roman" panose="02020603050405020304" charset="0"/>
              <a:cs typeface="Times New Roman" panose="02020603050405020304" charset="0"/>
            </a:endParaRPr>
          </a:p>
          <a:p>
            <a:r>
              <a:rPr lang="es-ES" sz="3200" b="1" dirty="0">
                <a:latin typeface="Times New Roman" panose="02020603050405020304" charset="0"/>
                <a:cs typeface="Times New Roman" panose="02020603050405020304" charset="0"/>
              </a:rPr>
              <a:t>                =&gt;-Y LOG (YP)-(1-Y) LOG (1-YP)</a:t>
            </a:r>
            <a:br>
              <a:rPr lang="es-ES" sz="3200" b="1" dirty="0">
                <a:latin typeface="Times New Roman" panose="02020603050405020304" charset="0"/>
                <a:cs typeface="Times New Roman" panose="02020603050405020304" charset="0"/>
              </a:rPr>
            </a:br>
            <a:br>
              <a:rPr lang="en-US" sz="2400" b="0" i="0" dirty="0">
                <a:solidFill>
                  <a:srgbClr val="D1D5DB"/>
                </a:solidFill>
                <a:effectLst/>
                <a:latin typeface="KaTeX_Main"/>
              </a:rPr>
            </a:br>
            <a:r>
              <a:rPr lang="en-US" sz="2400" b="0" i="0" dirty="0">
                <a:solidFill>
                  <a:srgbClr val="D1D5DB"/>
                </a:solidFill>
                <a:effectLst/>
                <a:latin typeface="KaTeX_Main"/>
              </a:rPr>
              <a:t> </a:t>
            </a:r>
            <a:endParaRPr lang="en-IN" sz="24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966" y="436748"/>
            <a:ext cx="13009944" cy="5077460"/>
          </a:xfrm>
          <a:prstGeom prst="rect">
            <a:avLst/>
          </a:prstGeom>
          <a:noFill/>
        </p:spPr>
        <p:txBody>
          <a:bodyPr wrap="square" rtlCol="0">
            <a:spAutoFit/>
          </a:bodyPr>
          <a:lstStyle/>
          <a:p>
            <a:pPr algn="just"/>
            <a:r>
              <a:rPr lang="en-US" sz="3600" b="1" i="0" dirty="0">
                <a:solidFill>
                  <a:srgbClr val="FF0000"/>
                </a:solidFill>
                <a:effectLst/>
                <a:latin typeface="Times New Roman" panose="02020603050405020304" charset="0"/>
                <a:cs typeface="Times New Roman" panose="02020603050405020304" charset="0"/>
              </a:rPr>
              <a:t>Support Vector Machine Algorithm:</a:t>
            </a:r>
            <a:endParaRPr lang="en-US" sz="3600" b="0" i="0" dirty="0">
              <a:solidFill>
                <a:srgbClr val="FF0000"/>
              </a:solidFill>
              <a:effectLst/>
              <a:latin typeface="erdana"/>
            </a:endParaRPr>
          </a:p>
          <a:p>
            <a:pPr algn="just"/>
            <a:endParaRPr lang="en-US" sz="3200" b="1" i="0" dirty="0">
              <a:solidFill>
                <a:srgbClr val="333333"/>
              </a:solidFill>
              <a:effectLst/>
              <a:latin typeface="Times New Roman" panose="02020603050405020304" charset="0"/>
              <a:cs typeface="Times New Roman" panose="02020603050405020304" charset="0"/>
            </a:endParaRPr>
          </a:p>
          <a:p>
            <a:pPr algn="just"/>
            <a:r>
              <a:rPr lang="en-US" sz="3200" b="1" i="0" dirty="0">
                <a:solidFill>
                  <a:srgbClr val="333333"/>
                </a:solidFill>
                <a:effectLst/>
                <a:latin typeface="Times New Roman" panose="02020603050405020304" charset="0"/>
                <a:cs typeface="Times New Roman" panose="02020603050405020304" charset="0"/>
              </a:rPr>
              <a:t>Support Vector Machine or SVM is one of the most popular Supervised Learning algorithms, which is used for Classification as well as Regression problems. However, primarily, it is used for Classification problems in Machine Learning.</a:t>
            </a:r>
            <a:endParaRPr lang="en-US" sz="3200" b="1" i="0" dirty="0">
              <a:solidFill>
                <a:srgbClr val="333333"/>
              </a:solidFill>
              <a:effectLst/>
              <a:latin typeface="Times New Roman" panose="02020603050405020304" charset="0"/>
              <a:cs typeface="Times New Roman" panose="02020603050405020304" charset="0"/>
            </a:endParaRPr>
          </a:p>
          <a:p>
            <a:pPr algn="just"/>
            <a:r>
              <a:rPr lang="en-US" sz="3200" b="1" i="0" dirty="0">
                <a:solidFill>
                  <a:srgbClr val="333333"/>
                </a:solidFill>
                <a:effectLst/>
                <a:latin typeface="Times New Roman" panose="02020603050405020304" charset="0"/>
                <a:cs typeface="Times New Roman" panose="02020603050405020304"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sz="3200" b="1" i="0" dirty="0">
              <a:solidFill>
                <a:srgbClr val="333333"/>
              </a:solidFill>
              <a:effectLst/>
              <a:latin typeface="Times New Roman" panose="02020603050405020304" charset="0"/>
              <a:cs typeface="Times New Roman" panose="02020603050405020304" charset="0"/>
            </a:endParaRPr>
          </a:p>
        </p:txBody>
      </p:sp>
      <p:sp>
        <p:nvSpPr>
          <p:cNvPr id="4" name="Rectangle 3"/>
          <p:cNvSpPr>
            <a:spLocks noChangeArrowheads="1"/>
          </p:cNvSpPr>
          <p:nvPr/>
        </p:nvSpPr>
        <p:spPr bwMode="auto">
          <a:xfrm>
            <a:off x="7438250" y="-2564073"/>
            <a:ext cx="149341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4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Support Vector Machine Algorith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75242" y="4961748"/>
            <a:ext cx="5474825" cy="3416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8760</Words>
  <Application>WPS Presentation</Application>
  <PresentationFormat>Custom</PresentationFormat>
  <Paragraphs>503</Paragraphs>
  <Slides>13</Slides>
  <Notes>4</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13</vt:i4>
      </vt:variant>
    </vt:vector>
  </HeadingPairs>
  <TitlesOfParts>
    <vt:vector size="37" baseType="lpstr">
      <vt:lpstr>Arial</vt:lpstr>
      <vt:lpstr>SimSun</vt:lpstr>
      <vt:lpstr>Wingdings</vt:lpstr>
      <vt:lpstr>Wingdings 3</vt:lpstr>
      <vt:lpstr>Symbol</vt:lpstr>
      <vt:lpstr>Arial</vt:lpstr>
      <vt:lpstr>Times New Roman</vt:lpstr>
      <vt:lpstr>DM Sans</vt:lpstr>
      <vt:lpstr>Segoe Print</vt:lpstr>
      <vt:lpstr>DM Sans</vt:lpstr>
      <vt:lpstr>DM Sans</vt:lpstr>
      <vt:lpstr>Inter</vt:lpstr>
      <vt:lpstr>Calibri</vt:lpstr>
      <vt:lpstr>KaTeX_Main</vt:lpstr>
      <vt:lpstr>erdana</vt:lpstr>
      <vt:lpstr>inter-regular</vt:lpstr>
      <vt:lpstr>Libre Baskerville</vt:lpstr>
      <vt:lpstr>Libre Baskerville</vt:lpstr>
      <vt:lpstr>Libre Baskerville</vt:lpstr>
      <vt:lpstr>Trebuchet MS</vt:lpstr>
      <vt:lpstr>Microsoft YaHei</vt:lpstr>
      <vt:lpstr>Arial Unicode MS</vt:lpstr>
      <vt:lpstr>MingLiU-ExtB</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DELL</cp:lastModifiedBy>
  <cp:revision>24</cp:revision>
  <dcterms:created xsi:type="dcterms:W3CDTF">2023-09-13T14:04:00Z</dcterms:created>
  <dcterms:modified xsi:type="dcterms:W3CDTF">2023-10-31T17:05:35Z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05316365D65F4319A2BF9F523D6E09A5</vt:lpwstr>
  </property>
  <property fmtid="{D5CDD505-2E9C-101B-9397-08002B2CF9AE}" pid="3" name="KSOProductBuildVer">
    <vt:lpwstr>1033-11.2.0.11225</vt:lpwstr>
  </property>
</Properties>
</file>